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Default Extension="gif" ContentType="image/gif"/>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9"/>
  </p:notesMasterIdLst>
  <p:sldIdLst>
    <p:sldId id="257" r:id="rId2"/>
    <p:sldId id="281" r:id="rId3"/>
    <p:sldId id="365" r:id="rId4"/>
    <p:sldId id="318" r:id="rId5"/>
    <p:sldId id="283" r:id="rId6"/>
    <p:sldId id="284" r:id="rId7"/>
    <p:sldId id="309" r:id="rId8"/>
    <p:sldId id="310" r:id="rId9"/>
    <p:sldId id="311" r:id="rId10"/>
    <p:sldId id="313" r:id="rId11"/>
    <p:sldId id="366" r:id="rId12"/>
    <p:sldId id="258" r:id="rId13"/>
    <p:sldId id="349" r:id="rId14"/>
    <p:sldId id="335" r:id="rId15"/>
    <p:sldId id="336" r:id="rId16"/>
    <p:sldId id="337" r:id="rId17"/>
    <p:sldId id="338" r:id="rId18"/>
    <p:sldId id="339" r:id="rId19"/>
    <p:sldId id="293" r:id="rId20"/>
    <p:sldId id="340" r:id="rId21"/>
    <p:sldId id="341" r:id="rId22"/>
    <p:sldId id="342" r:id="rId23"/>
    <p:sldId id="343" r:id="rId24"/>
    <p:sldId id="344" r:id="rId25"/>
    <p:sldId id="294" r:id="rId26"/>
    <p:sldId id="259" r:id="rId27"/>
    <p:sldId id="295" r:id="rId28"/>
    <p:sldId id="345" r:id="rId29"/>
    <p:sldId id="324" r:id="rId30"/>
    <p:sldId id="333" r:id="rId31"/>
    <p:sldId id="334" r:id="rId32"/>
    <p:sldId id="325" r:id="rId33"/>
    <p:sldId id="326" r:id="rId34"/>
    <p:sldId id="285" r:id="rId35"/>
    <p:sldId id="261" r:id="rId36"/>
    <p:sldId id="301" r:id="rId37"/>
    <p:sldId id="348" r:id="rId38"/>
    <p:sldId id="367" r:id="rId39"/>
    <p:sldId id="368" r:id="rId40"/>
    <p:sldId id="369"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83" r:id="rId55"/>
    <p:sldId id="384" r:id="rId56"/>
    <p:sldId id="385" r:id="rId57"/>
    <p:sldId id="386" r:id="rId58"/>
    <p:sldId id="387" r:id="rId59"/>
    <p:sldId id="388" r:id="rId60"/>
    <p:sldId id="389" r:id="rId61"/>
    <p:sldId id="390" r:id="rId62"/>
    <p:sldId id="391" r:id="rId63"/>
    <p:sldId id="392" r:id="rId64"/>
    <p:sldId id="393" r:id="rId65"/>
    <p:sldId id="394" r:id="rId66"/>
    <p:sldId id="395" r:id="rId67"/>
    <p:sldId id="396" r:id="rId68"/>
    <p:sldId id="397" r:id="rId69"/>
    <p:sldId id="329" r:id="rId70"/>
    <p:sldId id="330" r:id="rId71"/>
    <p:sldId id="332" r:id="rId72"/>
    <p:sldId id="398" r:id="rId73"/>
    <p:sldId id="399" r:id="rId74"/>
    <p:sldId id="400" r:id="rId75"/>
    <p:sldId id="401" r:id="rId76"/>
    <p:sldId id="402" r:id="rId77"/>
    <p:sldId id="300" r:id="rId78"/>
    <p:sldId id="306" r:id="rId79"/>
    <p:sldId id="279" r:id="rId80"/>
    <p:sldId id="280" r:id="rId81"/>
    <p:sldId id="278" r:id="rId82"/>
    <p:sldId id="350" r:id="rId83"/>
    <p:sldId id="351" r:id="rId84"/>
    <p:sldId id="352" r:id="rId85"/>
    <p:sldId id="353" r:id="rId86"/>
    <p:sldId id="354" r:id="rId87"/>
    <p:sldId id="355" r:id="rId88"/>
    <p:sldId id="356" r:id="rId89"/>
    <p:sldId id="357" r:id="rId90"/>
    <p:sldId id="358" r:id="rId91"/>
    <p:sldId id="346" r:id="rId92"/>
    <p:sldId id="361" r:id="rId93"/>
    <p:sldId id="359" r:id="rId94"/>
    <p:sldId id="360" r:id="rId95"/>
    <p:sldId id="362" r:id="rId96"/>
    <p:sldId id="363" r:id="rId97"/>
    <p:sldId id="364" r:id="rId98"/>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610" autoAdjust="0"/>
  </p:normalViewPr>
  <p:slideViewPr>
    <p:cSldViewPr>
      <p:cViewPr varScale="1">
        <p:scale>
          <a:sx n="105" d="100"/>
          <a:sy n="105" d="100"/>
        </p:scale>
        <p:origin x="-14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1731"/>
          </a:xfrm>
          <a:prstGeom prst="rect">
            <a:avLst/>
          </a:prstGeom>
        </p:spPr>
        <p:txBody>
          <a:bodyPr vert="horz" lIns="95628" tIns="47814" rIns="95628" bIns="4781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5628" tIns="47814" rIns="95628" bIns="47814" rtlCol="0"/>
          <a:lstStyle>
            <a:lvl1pPr algn="r">
              <a:defRPr sz="1300"/>
            </a:lvl1pPr>
          </a:lstStyle>
          <a:p>
            <a:fld id="{C7282920-FB1A-4C54-9CD1-5FA9DE70DD0D}" type="datetimeFigureOut">
              <a:rPr lang="fr-FR" smtClean="0"/>
              <a:pPr/>
              <a:t>11/12/2012</a:t>
            </a:fld>
            <a:endParaRPr lang="fr-FR"/>
          </a:p>
        </p:txBody>
      </p:sp>
      <p:sp>
        <p:nvSpPr>
          <p:cNvPr id="4" name="Espace réservé de l'image des diapositives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5628" tIns="47814" rIns="95628" bIns="4781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5628" tIns="47814" rIns="95628" bIns="47814"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721106"/>
            <a:ext cx="3076363" cy="511731"/>
          </a:xfrm>
          <a:prstGeom prst="rect">
            <a:avLst/>
          </a:prstGeom>
        </p:spPr>
        <p:txBody>
          <a:bodyPr vert="horz" lIns="95628" tIns="47814" rIns="95628" bIns="4781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5628" tIns="47814" rIns="95628" bIns="47814" rtlCol="0" anchor="b"/>
          <a:lstStyle>
            <a:lvl1pPr algn="r">
              <a:defRPr sz="1300"/>
            </a:lvl1pPr>
          </a:lstStyle>
          <a:p>
            <a:fld id="{447BEDD6-9F9F-401B-83EE-D9B64E3044F4}" type="slidenum">
              <a:rPr lang="fr-FR" smtClean="0"/>
              <a:pPr/>
              <a:t>‹N°›</a:t>
            </a:fld>
            <a:endParaRPr lang="fr-FR"/>
          </a:p>
        </p:txBody>
      </p:sp>
    </p:spTree>
    <p:extLst>
      <p:ext uri="{BB962C8B-B14F-4D97-AF65-F5344CB8AC3E}">
        <p14:creationId xmlns:p14="http://schemas.microsoft.com/office/powerpoint/2010/main" xmlns="" val="3920031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smtClean="0"/>
              <a:t>Le LAPP, laboratoire d’Annecy Le Vieux de Physique des Particules, fut crée en 1976, voici plus de 30 ans, par des physiciens originaires de la faculté d’Orsay qui cherchaient à se rapprocher du CERN. La vocation du LAPP est l’exploration de l’infiniment petit, c'est-à-dire la mise à jour des constituants ultimes de la matière et la compréhension de leurs interactions. A la création du LAPP, la plupart de ses physiciens travaillaient sur des expériences situées au CERN.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4</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F1B3F-AE05-4A0F-9898-B79B07CDD6E2}" type="slidenum">
              <a:rPr lang="fr-FR"/>
              <a:pPr/>
              <a:t>21</a:t>
            </a:fld>
            <a:endParaRPr lang="fr-F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BB18A-0C13-437A-8E29-4B8DC50D8190}" type="slidenum">
              <a:rPr lang="fr-FR"/>
              <a:pPr/>
              <a:t>22</a:t>
            </a:fld>
            <a:endParaRPr lang="fr-FR"/>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CF4CC2-FEFC-437B-B716-7CB58476129C}" type="slidenum">
              <a:rPr lang="fr-FR"/>
              <a:pPr/>
              <a:t>23</a:t>
            </a:fld>
            <a:endParaRPr lang="fr-FR"/>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6BBE6E-2D14-40A3-B663-F77BFB653C02}" type="slidenum">
              <a:rPr lang="fr-FR"/>
              <a:pPr/>
              <a:t>24</a:t>
            </a:fld>
            <a:endParaRPr lang="fr-FR"/>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25</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defTabSz="956280">
              <a:defRPr/>
            </a:pPr>
            <a:r>
              <a:rPr lang="fr-FR" sz="1300" dirty="0" smtClean="0"/>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comme</a:t>
            </a:r>
            <a:r>
              <a:rPr lang="en-GB" dirty="0" smtClean="0"/>
              <a:t> </a:t>
            </a:r>
            <a:r>
              <a:rPr lang="en-GB" dirty="0" err="1" smtClean="0"/>
              <a:t>celui</a:t>
            </a:r>
            <a:r>
              <a:rPr lang="en-GB" dirty="0" smtClean="0"/>
              <a:t> </a:t>
            </a:r>
            <a:r>
              <a:rPr lang="en-GB" dirty="0" err="1" smtClean="0"/>
              <a:t>dont</a:t>
            </a:r>
            <a:r>
              <a:rPr lang="en-GB" dirty="0" smtClean="0"/>
              <a:t> </a:t>
            </a:r>
            <a:r>
              <a:rPr lang="en-GB" dirty="0" err="1" smtClean="0"/>
              <a:t>vient</a:t>
            </a:r>
            <a:r>
              <a:rPr lang="en-GB" dirty="0" smtClean="0"/>
              <a:t> de </a:t>
            </a:r>
            <a:r>
              <a:rPr lang="en-GB" dirty="0" err="1" smtClean="0"/>
              <a:t>parler</a:t>
            </a:r>
            <a:r>
              <a:rPr lang="en-GB" dirty="0" smtClean="0"/>
              <a:t> Daniel) </a:t>
            </a:r>
            <a:r>
              <a:rPr lang="en-GB" dirty="0" err="1" smtClean="0"/>
              <a:t>ou</a:t>
            </a:r>
            <a:r>
              <a:rPr lang="en-GB" dirty="0" smtClean="0"/>
              <a:t> </a:t>
            </a:r>
            <a:r>
              <a:rPr lang="en-GB" dirty="0" err="1" smtClean="0"/>
              <a:t>bien</a:t>
            </a:r>
            <a:r>
              <a:rPr lang="en-GB" dirty="0" smtClean="0"/>
              <a:t> </a:t>
            </a:r>
            <a:r>
              <a:rPr lang="en-GB" dirty="0" err="1" smtClean="0"/>
              <a:t>elles</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 (on en </a:t>
            </a:r>
            <a:r>
              <a:rPr lang="en-GB" dirty="0" err="1" smtClean="0"/>
              <a:t>dira</a:t>
            </a:r>
            <a:r>
              <a:rPr lang="en-GB" dirty="0" smtClean="0"/>
              <a:t> plus </a:t>
            </a:r>
            <a:r>
              <a:rPr lang="en-GB" dirty="0" err="1" smtClean="0"/>
              <a:t>sur</a:t>
            </a:r>
            <a:r>
              <a:rPr lang="en-GB" dirty="0" smtClean="0"/>
              <a:t> les </a:t>
            </a:r>
            <a:r>
              <a:rPr lang="en-GB" dirty="0" err="1" smtClean="0"/>
              <a:t>rayons</a:t>
            </a:r>
            <a:r>
              <a:rPr lang="en-GB" dirty="0" smtClean="0"/>
              <a:t> </a:t>
            </a:r>
            <a:r>
              <a:rPr lang="en-GB" dirty="0" err="1" smtClean="0"/>
              <a:t>cosmiques</a:t>
            </a:r>
            <a:r>
              <a:rPr lang="en-GB" dirty="0" smtClean="0"/>
              <a:t> </a:t>
            </a:r>
            <a:r>
              <a:rPr lang="en-GB" dirty="0" err="1" smtClean="0"/>
              <a:t>dans</a:t>
            </a:r>
            <a:r>
              <a:rPr lang="en-GB" dirty="0" smtClean="0"/>
              <a:t> la </a:t>
            </a:r>
            <a:r>
              <a:rPr lang="en-GB" dirty="0" err="1" smtClean="0"/>
              <a:t>deuxieme</a:t>
            </a:r>
            <a:r>
              <a:rPr lang="en-GB" dirty="0" smtClean="0"/>
              <a:t> </a:t>
            </a:r>
            <a:r>
              <a:rPr lang="en-GB" dirty="0" err="1" smtClean="0"/>
              <a:t>partie</a:t>
            </a:r>
            <a:r>
              <a:rPr lang="en-GB" dirty="0" smtClean="0"/>
              <a:t> de </a:t>
            </a:r>
            <a:r>
              <a:rPr lang="en-GB" dirty="0" err="1" smtClean="0"/>
              <a:t>cette</a:t>
            </a:r>
            <a:r>
              <a:rPr lang="en-GB" dirty="0" smtClean="0"/>
              <a:t> conference).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26</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300" dirty="0" smtClean="0"/>
              <a:t>Ce modèle, bien que très satisfaisant  et jamais mis en défaut par l’expérience, n’est cependant pas sans lacunes et laisse plusieurs questions sans réponse… en voici quelques exemples :</a:t>
            </a:r>
          </a:p>
          <a:p>
            <a:pPr lvl="0"/>
            <a:r>
              <a:rPr lang="fr-FR" sz="1300" dirty="0" smtClean="0"/>
              <a:t>Le modèle n’arrive pas à intégrer la gravitation, qui est pourtant une des forces qui régit l’univers à notre échelle.  </a:t>
            </a:r>
          </a:p>
          <a:p>
            <a:pPr lvl="0"/>
            <a:r>
              <a:rPr lang="fr-FR" sz="1300" dirty="0" smtClean="0"/>
              <a:t>Pourquoi existe-t-il six quarks et six leptons, alors que les seuls quarks u et d, qui composent le proton et le neutron, ainsi que l’électron et son antineutrino associé suffisent à décrire la nature qui nous entoure [les autres sont créés de manière éphémère par les physiciens dans leurs accélérateurs]</a:t>
            </a:r>
          </a:p>
          <a:p>
            <a:pPr lvl="0"/>
            <a:r>
              <a:rPr lang="fr-FR" sz="1300" dirty="0" smtClean="0"/>
              <a:t>A la création de l’Univers, matière et antimatière auraient été créées en part égale. C’est également ce qui se produit chaque jour dans les expériences que nous menons auprès des accélérateurs. Or, dans le monde qui nous entoure, nous ne voyons que la matière. Où est passée l’antimatière ?</a:t>
            </a:r>
          </a:p>
          <a:p>
            <a:pPr lvl="0"/>
            <a:r>
              <a:rPr lang="fr-FR" sz="1300" dirty="0" smtClean="0"/>
              <a:t>Enfin, pourquoi quarks et leptons ont-ils une masse ? et pourquoi cette masse diffère-t-elle entre ces diverses particules? un élément essentiel du modèle n’a toujours pas été mis en évidence et pourrait éclairer cette question: le boson de </a:t>
            </a:r>
            <a:r>
              <a:rPr lang="fr-FR" sz="1300" dirty="0" err="1" smtClean="0"/>
              <a:t>Higgs</a:t>
            </a:r>
            <a:r>
              <a:rPr lang="fr-FR" sz="1300" dirty="0" smtClean="0"/>
              <a:t>, du nom de son inventeur. Cette particule a été introduite dans la théorie pour pouvoir y rendre compte de la masse non nulle des particules.  Il s’agit du seul chainon manquant dans l’actuel Modèle Standard et elle justifie à elle seule la construction du LHC. </a:t>
            </a:r>
          </a:p>
          <a:p>
            <a:r>
              <a:rPr lang="fr-FR" sz="1300" dirty="0" smtClean="0"/>
              <a:t>Pour combler les lacunes du modèle standard, les théoriciens ne manquent pas d’imagination et recherchent des théories qui pourraient fonctionner a toutes les échelles d’énergie, même aux plus démesurées telles que celles qui régnaient aux tout premiers instants de l’univers, chose que ne fait pas le modèle standard. Ces théories postulent en général l’existence d’un grand nombre de nouvelles particules qui pourraient être découvertes au LHC. C’est ici que l’infiniment petit rejoint l’infiniment grand. Les observations astrophysiques nous indiquent en effet qu’une grande partie de la masse de l’Univers est inexpliquée. Elle serait constituée d’un type de matière encore inconnue, appelée « matière noire ». Certaines des nouvelles particules imaginées par les théoriciens et qui seront peut être découvertes au LHC pourraient être une explication possible à cette « matière noire » invisible.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27</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1B05CC9-7FBC-4963-B5C2-7627BCC70882}" type="slidenum">
              <a:rPr lang="en-GB"/>
              <a:pPr/>
              <a:t>34</a:t>
            </a:fld>
            <a:endParaRPr lang="en-GB"/>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fr-FR" sz="1300" dirty="0" smtClean="0"/>
              <a:t>Le LHC est situé dans un anneau de 27 kilomètres et enterré à 100 m sous terre à la frontière franco-suisse, près de Genève. Lorsque tous les tests et réglages auront été effectués et qu’il fonctionnera à sa puissance nominale, il sera le plus puissant des accélérateurs de particules au monde. 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sz="1300" dirty="0" smtClean="0"/>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56186">
              <a:defRPr/>
            </a:pPr>
            <a:r>
              <a:rPr lang="fr-FR" dirty="0"/>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a:t>
            </a:r>
            <a:r>
              <a:rPr lang="fr-FR" dirty="0" err="1"/>
              <a:t>Higgs</a:t>
            </a:r>
            <a:r>
              <a:rPr lang="fr-FR" dirty="0"/>
              <a:t>.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42</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CBAA59BA-12A3-754A-9532-CF37DADB96C2}" type="slidenum">
              <a:rPr lang="en-US" smtClean="0"/>
              <a:pPr/>
              <a:t>61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En 1991</a:t>
            </a:r>
            <a:r>
              <a:rPr lang="en-US" baseline="0" dirty="0" smtClean="0"/>
              <a:t> le </a:t>
            </a:r>
            <a:r>
              <a:rPr lang="en-US" baseline="0" dirty="0" err="1" smtClean="0"/>
              <a:t>lapp</a:t>
            </a:r>
            <a:r>
              <a:rPr lang="en-US" baseline="0" dirty="0" smtClean="0"/>
              <a:t> </a:t>
            </a:r>
            <a:r>
              <a:rPr lang="en-US" baseline="0" dirty="0" err="1" smtClean="0"/>
              <a:t>s’agrandit</a:t>
            </a:r>
            <a:r>
              <a:rPr lang="en-US" baseline="0" dirty="0" smtClean="0"/>
              <a:t> avec la construction d’un nouveau </a:t>
            </a:r>
            <a:r>
              <a:rPr lang="en-US" baseline="0" dirty="0" err="1" smtClean="0"/>
              <a:t>batiment</a:t>
            </a:r>
            <a:r>
              <a:rPr lang="en-US" baseline="0" dirty="0" smtClean="0"/>
              <a:t>, le </a:t>
            </a:r>
            <a:r>
              <a:rPr lang="en-US" baseline="0" dirty="0" err="1" smtClean="0"/>
              <a:t>batiment</a:t>
            </a:r>
            <a:r>
              <a:rPr lang="en-US" baseline="0" dirty="0" smtClean="0"/>
              <a:t> </a:t>
            </a:r>
            <a:r>
              <a:rPr lang="en-US" baseline="0" dirty="0" err="1" smtClean="0"/>
              <a:t>rond</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nous </a:t>
            </a:r>
            <a:r>
              <a:rPr lang="en-US" baseline="0" dirty="0" err="1" smtClean="0"/>
              <a:t>nous</a:t>
            </a:r>
            <a:r>
              <a:rPr lang="en-US" baseline="0" dirty="0" smtClean="0"/>
              <a:t> </a:t>
            </a:r>
            <a:r>
              <a:rPr lang="en-US" baseline="0" dirty="0" err="1" smtClean="0"/>
              <a:t>trouvons</a:t>
            </a:r>
            <a:r>
              <a:rPr lang="en-US" baseline="0" dirty="0" smtClean="0"/>
              <a:t> et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sur</a:t>
            </a:r>
            <a:r>
              <a:rPr lang="en-US" baseline="0" dirty="0" smtClean="0"/>
              <a:t> </a:t>
            </a:r>
            <a:r>
              <a:rPr lang="en-US" baseline="0" dirty="0" err="1" smtClean="0"/>
              <a:t>cette</a:t>
            </a:r>
            <a:r>
              <a:rPr lang="en-US" baseline="0" dirty="0" smtClean="0"/>
              <a:t> photo. En 1995, </a:t>
            </a:r>
            <a:r>
              <a:rPr lang="en-US" baseline="0" dirty="0" err="1" smtClean="0"/>
              <a:t>il</a:t>
            </a:r>
            <a:r>
              <a:rPr lang="en-US" baseline="0" dirty="0" smtClean="0"/>
              <a:t> </a:t>
            </a:r>
            <a:r>
              <a:rPr lang="en-US" baseline="0" dirty="0" err="1" smtClean="0"/>
              <a:t>devient</a:t>
            </a:r>
            <a:r>
              <a:rPr lang="en-US" baseline="0" dirty="0" smtClean="0"/>
              <a:t> unite </a:t>
            </a:r>
            <a:r>
              <a:rPr lang="en-US" baseline="0" dirty="0" err="1" smtClean="0"/>
              <a:t>mixte</a:t>
            </a:r>
            <a:r>
              <a:rPr lang="en-US" baseline="0" dirty="0" smtClean="0"/>
              <a:t> du </a:t>
            </a:r>
            <a:r>
              <a:rPr lang="en-US" baseline="0" dirty="0" err="1" smtClean="0"/>
              <a:t>cnrs</a:t>
            </a:r>
            <a:r>
              <a:rPr lang="en-US" baseline="0" dirty="0" smtClean="0"/>
              <a:t> et de l </a:t>
            </a:r>
            <a:r>
              <a:rPr lang="en-US" baseline="0" dirty="0" err="1" smtClean="0"/>
              <a:t>universite</a:t>
            </a:r>
            <a:r>
              <a:rPr lang="en-US" baseline="0" dirty="0" smtClean="0"/>
              <a:t> de </a:t>
            </a:r>
            <a:r>
              <a:rPr lang="en-US" baseline="0" dirty="0" err="1" smtClean="0"/>
              <a:t>savoie</a:t>
            </a:r>
            <a:r>
              <a:rPr lang="en-US" baseline="0" dirty="0" smtClean="0"/>
              <a:t>. En </a:t>
            </a:r>
            <a:r>
              <a:rPr lang="en-US" baseline="0" dirty="0" err="1" smtClean="0"/>
              <a:t>parallele</a:t>
            </a:r>
            <a:r>
              <a:rPr lang="en-US" baseline="0" dirty="0" smtClean="0"/>
              <a:t>, le </a:t>
            </a:r>
            <a:r>
              <a:rPr lang="en-US" baseline="0" dirty="0" err="1" smtClean="0"/>
              <a:t>laboratoire</a:t>
            </a:r>
            <a:r>
              <a:rPr lang="en-US" baseline="0" dirty="0" smtClean="0"/>
              <a:t> </a:t>
            </a:r>
            <a:r>
              <a:rPr lang="en-US" baseline="0" dirty="0" err="1" smtClean="0"/>
              <a:t>etend</a:t>
            </a:r>
            <a:r>
              <a:rPr lang="en-US" baseline="0" dirty="0" smtClean="0"/>
              <a:t> son champ de </a:t>
            </a:r>
            <a:r>
              <a:rPr lang="en-US" baseline="0" dirty="0" err="1" smtClean="0"/>
              <a:t>recherche</a:t>
            </a:r>
            <a:r>
              <a:rPr lang="en-US" baseline="0" dirty="0" smtClean="0"/>
              <a:t> au </a:t>
            </a:r>
            <a:r>
              <a:rPr lang="en-US" baseline="0" dirty="0" err="1" smtClean="0"/>
              <a:t>domaine</a:t>
            </a:r>
            <a:r>
              <a:rPr lang="en-US" baseline="0" dirty="0" smtClean="0"/>
              <a:t> des </a:t>
            </a:r>
            <a:r>
              <a:rPr lang="en-US" baseline="0" dirty="0" err="1" smtClean="0"/>
              <a:t>astroparticules</a:t>
            </a:r>
            <a:r>
              <a:rPr lang="en-US" baseline="0" dirty="0" smtClean="0"/>
              <a:t>, </a:t>
            </a:r>
            <a:r>
              <a:rPr lang="en-US" baseline="0" dirty="0" err="1" smtClean="0"/>
              <a:t>domaine</a:t>
            </a:r>
            <a:r>
              <a:rPr lang="en-US" baseline="0" dirty="0" smtClean="0"/>
              <a:t> </a:t>
            </a:r>
            <a:r>
              <a:rPr lang="en-US" baseline="0" dirty="0" err="1" smtClean="0"/>
              <a:t>auquel</a:t>
            </a:r>
            <a:r>
              <a:rPr lang="en-US" baseline="0" dirty="0" smtClean="0"/>
              <a:t> </a:t>
            </a:r>
            <a:r>
              <a:rPr lang="en-US" baseline="0" dirty="0" err="1" smtClean="0"/>
              <a:t>l’une</a:t>
            </a:r>
            <a:r>
              <a:rPr lang="en-US" baseline="0" dirty="0" smtClean="0"/>
              <a:t> des </a:t>
            </a:r>
            <a:r>
              <a:rPr lang="en-US" baseline="0" dirty="0" err="1" smtClean="0"/>
              <a:t>visites</a:t>
            </a:r>
            <a:r>
              <a:rPr lang="en-US" baseline="0" dirty="0" smtClean="0"/>
              <a: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pourrez</a:t>
            </a:r>
            <a:r>
              <a:rPr lang="en-US" baseline="0" dirty="0" smtClean="0"/>
              <a:t> </a:t>
            </a:r>
            <a:r>
              <a:rPr lang="en-US" baseline="0" dirty="0" err="1" smtClean="0"/>
              <a:t>suivre</a:t>
            </a:r>
            <a:r>
              <a:rPr lang="en-US" baseline="0" dirty="0" smtClean="0"/>
              <a:t> sera </a:t>
            </a:r>
            <a:r>
              <a:rPr lang="en-US" baseline="0" dirty="0" err="1" smtClean="0"/>
              <a:t>consacree</a:t>
            </a:r>
            <a:r>
              <a:rPr lang="en-US" baseline="0" dirty="0" smtClean="0"/>
              <a:t>. [</a:t>
            </a:r>
            <a:r>
              <a:rPr lang="en-US" baseline="0" dirty="0" err="1" smtClean="0"/>
              <a:t>enumerer</a:t>
            </a:r>
            <a:r>
              <a:rPr lang="en-US" baseline="0" dirty="0" smtClean="0"/>
              <a:t>]. </a:t>
            </a:r>
            <a:r>
              <a:rPr lang="en-US" baseline="0" dirty="0" err="1" smtClean="0"/>
              <a:t>Dans</a:t>
            </a:r>
            <a:r>
              <a:rPr lang="en-US" baseline="0" dirty="0" smtClean="0"/>
              <a:t> le meme temps, les experiences du </a:t>
            </a:r>
            <a:r>
              <a:rPr lang="en-US" baseline="0" dirty="0" err="1" smtClean="0"/>
              <a:t>laboratoire</a:t>
            </a:r>
            <a:r>
              <a:rPr lang="en-US" baseline="0" dirty="0" smtClean="0"/>
              <a:t> </a:t>
            </a:r>
            <a:r>
              <a:rPr lang="en-US" baseline="0" dirty="0" err="1" smtClean="0"/>
              <a:t>ont</a:t>
            </a:r>
            <a:r>
              <a:rPr lang="en-US" baseline="0" dirty="0" smtClean="0"/>
              <a:t> </a:t>
            </a:r>
            <a:r>
              <a:rPr lang="en-US" baseline="0" dirty="0" err="1" smtClean="0"/>
              <a:t>maintenant</a:t>
            </a:r>
            <a:r>
              <a:rPr lang="en-US" baseline="0" dirty="0" smtClean="0"/>
              <a:t> lieu non </a:t>
            </a:r>
            <a:r>
              <a:rPr lang="en-US" baseline="0" dirty="0" err="1" smtClean="0"/>
              <a:t>seulement</a:t>
            </a:r>
            <a:r>
              <a:rPr lang="en-US" baseline="0" dirty="0" smtClean="0"/>
              <a:t> au </a:t>
            </a:r>
            <a:r>
              <a:rPr lang="en-US" baseline="0" dirty="0" err="1" smtClean="0"/>
              <a:t>cern</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sur</a:t>
            </a:r>
            <a:r>
              <a:rPr lang="en-US" baseline="0" dirty="0" smtClean="0"/>
              <a:t> des sites </a:t>
            </a:r>
            <a:r>
              <a:rPr lang="en-US" baseline="0" dirty="0" err="1" smtClean="0"/>
              <a:t>eloignes</a:t>
            </a:r>
            <a:r>
              <a:rPr lang="en-US" baseline="0" dirty="0" smtClean="0"/>
              <a:t> [</a:t>
            </a:r>
            <a:r>
              <a:rPr lang="en-US" baseline="0" dirty="0" err="1" smtClean="0"/>
              <a:t>enumerer</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5</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CBAA59BA-12A3-754A-9532-CF37DADB96C2}" type="slidenum">
              <a:rPr lang="en-US" smtClean="0"/>
              <a:pPr/>
              <a:t>65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experience phare est sans conteste l experience atlas, un gigantesque detecteur  de plus de 7000 tonnes mesurant pres de 22m de hauteur et 44m de long. Le lapp a participe a la construction d un detecteur nomme calorimetre electromagnetique, en rouge sur ce shema. Depuis la fin 2009, atlas enregistre ses premieres collisions, dont vous voyez ici un exemple a travers les traces laissees par les particules dans le detecteur </a:t>
            </a:r>
          </a:p>
        </p:txBody>
      </p:sp>
      <p:sp>
        <p:nvSpPr>
          <p:cNvPr id="4" name="Espace réservé de la date 3"/>
          <p:cNvSpPr>
            <a:spLocks noGrp="1"/>
          </p:cNvSpPr>
          <p:nvPr>
            <p:ph type="dt" sz="quarter" idx="1"/>
          </p:nvPr>
        </p:nvSpPr>
        <p:spPr/>
        <p:txBody>
          <a:bodyPr/>
          <a:lstStyle/>
          <a:p>
            <a:pPr>
              <a:defRPr/>
            </a:pPr>
            <a:fld id="{8E6616CE-3735-4AE1-A8BE-00E31A03C97E}" type="datetime1">
              <a:rPr lang="fr-FR" smtClean="0"/>
              <a:pPr>
                <a:defRPr/>
              </a:pPr>
              <a:t>11/12/2012</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E8E60D92-1529-43AB-B7EC-02F6B1F2BDB4}" type="slidenum">
              <a:rPr lang="fr-FR" smtClean="0"/>
              <a:pPr>
                <a:defRPr/>
              </a:pPr>
              <a:t>71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a:noFill/>
        </p:spPr>
        <p:txBody>
          <a:bodyPr/>
          <a:lstStyle/>
          <a:p>
            <a:pPr defTabSz="956280"/>
            <a:r>
              <a:rPr lang="fr-FR" dirty="0" smtClean="0"/>
              <a:t>ICRC 2007- Merida</a:t>
            </a:r>
          </a:p>
        </p:txBody>
      </p:sp>
      <p:sp>
        <p:nvSpPr>
          <p:cNvPr id="9219" name="Rectangle 2"/>
          <p:cNvSpPr>
            <a:spLocks noGrp="1" noRot="1" noChangeAspect="1" noChangeArrowheads="1" noTextEdit="1"/>
          </p:cNvSpPr>
          <p:nvPr>
            <p:ph type="sldImg"/>
          </p:nvPr>
        </p:nvSpPr>
        <p:spPr>
          <a:xfrm>
            <a:off x="992188" y="768350"/>
            <a:ext cx="5114925" cy="3836988"/>
          </a:xfrm>
          <a:ln/>
        </p:spPr>
      </p:sp>
      <p:sp>
        <p:nvSpPr>
          <p:cNvPr id="9220" name="Rectangle 3"/>
          <p:cNvSpPr>
            <a:spLocks noGrp="1" noChangeArrowheads="1"/>
          </p:cNvSpPr>
          <p:nvPr>
            <p:ph type="body" idx="1"/>
          </p:nvPr>
        </p:nvSpPr>
        <p:spPr>
          <a:xfrm>
            <a:off x="708595" y="4860124"/>
            <a:ext cx="5682113" cy="4606235"/>
          </a:xfrm>
          <a:noFill/>
          <a:ln/>
        </p:spPr>
        <p:txBody>
          <a:bodyPr/>
          <a:lstStyle/>
          <a:p>
            <a:pPr eaLnBrk="1" hangingPunct="1"/>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5611" tIns="47806" rIns="95611" bIns="47806" anchor="b">
            <a:prstTxWarp prst="textNoShape">
              <a:avLst/>
            </a:prstTxWarp>
          </a:bodyPr>
          <a:lstStyle/>
          <a:p>
            <a:pPr algn="r" defTabSz="956280"/>
            <a:fld id="{8BEB42F9-3C7B-3345-9890-E29F5497CBB4}" type="slidenum">
              <a:rPr lang="en-US" sz="1300"/>
              <a:pPr algn="r" defTabSz="956280"/>
              <a:t>82</a:t>
            </a:fld>
            <a:endParaRPr lang="en-US" sz="1300" dirty="0"/>
          </a:p>
        </p:txBody>
      </p:sp>
      <p:sp>
        <p:nvSpPr>
          <p:cNvPr id="22531" name="Rectangle 7"/>
          <p:cNvSpPr txBox="1">
            <a:spLocks noGrp="1" noChangeArrowheads="1"/>
          </p:cNvSpPr>
          <p:nvPr/>
        </p:nvSpPr>
        <p:spPr bwMode="auto">
          <a:xfrm>
            <a:off x="4024580" y="9721107"/>
            <a:ext cx="3074720" cy="513506"/>
          </a:xfrm>
          <a:prstGeom prst="rect">
            <a:avLst/>
          </a:prstGeom>
          <a:noFill/>
          <a:ln w="9525">
            <a:noFill/>
            <a:miter lim="800000"/>
            <a:headEnd/>
            <a:tailEnd/>
          </a:ln>
        </p:spPr>
        <p:txBody>
          <a:bodyPr lIns="95576" tIns="47787" rIns="95576" bIns="47787" anchor="b">
            <a:prstTxWarp prst="textNoShape">
              <a:avLst/>
            </a:prstTxWarp>
          </a:bodyPr>
          <a:lstStyle/>
          <a:p>
            <a:pPr algn="r" defTabSz="956280"/>
            <a:fld id="{0274609E-1DF2-1547-B37E-34A5337A3E30}" type="slidenum">
              <a:rPr lang="en-US" sz="1300"/>
              <a:pPr algn="r" defTabSz="956280"/>
              <a:t>82</a:t>
            </a:fld>
            <a:endParaRPr lang="en-US" sz="1300" dirty="0"/>
          </a:p>
        </p:txBody>
      </p:sp>
      <p:sp>
        <p:nvSpPr>
          <p:cNvPr id="22532" name="Rectangle 7"/>
          <p:cNvSpPr txBox="1">
            <a:spLocks noGrp="1" noChangeArrowheads="1"/>
          </p:cNvSpPr>
          <p:nvPr/>
        </p:nvSpPr>
        <p:spPr bwMode="auto">
          <a:xfrm>
            <a:off x="4022938" y="9721107"/>
            <a:ext cx="3076363" cy="513506"/>
          </a:xfrm>
          <a:prstGeom prst="rect">
            <a:avLst/>
          </a:prstGeom>
          <a:noFill/>
          <a:ln w="9525">
            <a:noFill/>
            <a:miter lim="800000"/>
            <a:headEnd/>
            <a:tailEnd/>
          </a:ln>
        </p:spPr>
        <p:txBody>
          <a:bodyPr lIns="96262" tIns="48132" rIns="96262" bIns="48132" anchor="b">
            <a:prstTxWarp prst="textNoShape">
              <a:avLst/>
            </a:prstTxWarp>
          </a:bodyPr>
          <a:lstStyle/>
          <a:p>
            <a:pPr algn="r" defTabSz="959600"/>
            <a:fld id="{FD94B4F2-2E4E-CE46-99E8-C4DFFA62685A}" type="slidenum">
              <a:rPr lang="en-US" sz="1400"/>
              <a:pPr algn="r" defTabSz="959600"/>
              <a:t>82</a:t>
            </a:fld>
            <a:endParaRPr lang="en-US" sz="1400" dirty="0"/>
          </a:p>
        </p:txBody>
      </p:sp>
      <p:sp>
        <p:nvSpPr>
          <p:cNvPr id="22533" name="Rectangle 2"/>
          <p:cNvSpPr>
            <a:spLocks noGrp="1" noRot="1" noChangeAspect="1" noChangeArrowheads="1" noTextEdit="1"/>
          </p:cNvSpPr>
          <p:nvPr>
            <p:ph type="sldImg"/>
          </p:nvPr>
        </p:nvSpPr>
        <p:spPr bwMode="auto">
          <a:xfrm>
            <a:off x="995363" y="769938"/>
            <a:ext cx="5111750" cy="3835400"/>
          </a:xfrm>
          <a:noFill/>
          <a:ln>
            <a:solidFill>
              <a:srgbClr val="000000"/>
            </a:solidFill>
            <a:miter lim="800000"/>
            <a:headEnd/>
            <a:tailEnd/>
          </a:ln>
        </p:spPr>
      </p:sp>
      <p:sp>
        <p:nvSpPr>
          <p:cNvPr id="22534" name="Rectangle 3"/>
          <p:cNvSpPr>
            <a:spLocks noGrp="1" noChangeArrowheads="1"/>
          </p:cNvSpPr>
          <p:nvPr>
            <p:ph type="body" idx="1"/>
          </p:nvPr>
        </p:nvSpPr>
        <p:spPr bwMode="auto">
          <a:xfrm>
            <a:off x="946575" y="4859665"/>
            <a:ext cx="5206153" cy="4605576"/>
          </a:xfrm>
          <a:noFill/>
        </p:spPr>
        <p:txBody>
          <a:bodyPr wrap="square" lIns="96262" tIns="48132" rIns="96262" bIns="48132" numCol="1" anchor="t" anchorCtr="0" compatLnSpc="1">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990600" y="768350"/>
            <a:ext cx="5119688" cy="3838575"/>
          </a:xfrm>
          <a:ln/>
        </p:spPr>
      </p:sp>
      <p:sp>
        <p:nvSpPr>
          <p:cNvPr id="194563" name="Rectangle 3"/>
          <p:cNvSpPr>
            <a:spLocks noGrp="1" noChangeArrowheads="1"/>
          </p:cNvSpPr>
          <p:nvPr>
            <p:ph type="body" idx="1"/>
          </p:nvPr>
        </p:nvSpPr>
        <p:spPr>
          <a:xfrm>
            <a:off x="710239" y="4861782"/>
            <a:ext cx="5678824" cy="4604559"/>
          </a:xfrm>
          <a:noFill/>
          <a:ln/>
        </p:spPr>
        <p:txBody>
          <a:bodyPr lIns="95589" tIns="47795" rIns="95589" bIns="47795"/>
          <a:lstStyle/>
          <a:p>
            <a:endParaRPr lang="en-US">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xfrm>
            <a:off x="990600" y="768350"/>
            <a:ext cx="5118100" cy="3838575"/>
          </a:xfrm>
          <a:ln/>
        </p:spPr>
      </p:sp>
      <p:sp>
        <p:nvSpPr>
          <p:cNvPr id="203779" name="Rectangle 3"/>
          <p:cNvSpPr>
            <a:spLocks noGrp="1" noChangeArrowheads="1"/>
          </p:cNvSpPr>
          <p:nvPr>
            <p:ph type="body" idx="1"/>
          </p:nvPr>
        </p:nvSpPr>
        <p:spPr>
          <a:xfrm>
            <a:off x="710239" y="4861782"/>
            <a:ext cx="5678824" cy="4604559"/>
          </a:xfrm>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xfrm>
            <a:off x="990600" y="768350"/>
            <a:ext cx="5118100" cy="3838575"/>
          </a:xfrm>
          <a:ln/>
        </p:spPr>
      </p:sp>
      <p:sp>
        <p:nvSpPr>
          <p:cNvPr id="215043" name="Rectangle 3"/>
          <p:cNvSpPr>
            <a:spLocks noGrp="1" noChangeArrowheads="1"/>
          </p:cNvSpPr>
          <p:nvPr>
            <p:ph type="body" idx="1"/>
          </p:nvPr>
        </p:nvSpPr>
        <p:spPr>
          <a:xfrm>
            <a:off x="710239" y="4861782"/>
            <a:ext cx="5678824" cy="4604559"/>
          </a:xfrm>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smtClean="0"/>
              <a:t>Environ 70 chercheurs, expérimentateurs du LAPP ou théoriciens du LAPTH, ainsi qu’une vingtaine de jeunes préparant leur thèse, travaillent ici. Pour concevoir et construire les appareillages indispensables a la conduite de ces recherches, ces chercheurs bénéficient de l'expertise et de la compétence de 80 Ingénieurs, techniciens et personnels administratifs. A noter enfin que notre laboratoire accueille également  de nombreux jeunes stagiaires souhaitant découvrir la recherche.</a:t>
            </a:r>
          </a:p>
          <a:p>
            <a:r>
              <a:rPr lang="fr-FR" sz="1300" dirty="0" smtClean="0"/>
              <a:t> </a:t>
            </a:r>
          </a:p>
          <a:p>
            <a:r>
              <a:rPr lang="fr-FR" sz="1300" dirty="0" smtClean="0"/>
              <a:t>Tout ceci permet aux chercheurs du LAPP de jouer un rôle actif au sein des grandes collaborations internationales qui se rassemblent pour concevoir, construire et exploiter les grands instruments installés auprès des accélérateurs de particules les plus récents, puisque l’exploration de l’infiniment petit requiert paradoxalement des instruments de plus en plus grands et de plus en plus chers.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6</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ChangeArrowheads="1" noTextEdit="1"/>
          </p:cNvSpPr>
          <p:nvPr>
            <p:ph type="sldImg"/>
          </p:nvPr>
        </p:nvSpPr>
        <p:spPr>
          <a:xfrm>
            <a:off x="990600" y="766763"/>
            <a:ext cx="5118100" cy="3840162"/>
          </a:xfrm>
          <a:ln/>
        </p:spPr>
      </p:sp>
      <p:sp>
        <p:nvSpPr>
          <p:cNvPr id="378883" name="Rectangle 3"/>
          <p:cNvSpPr>
            <a:spLocks noGrp="1" noChangeArrowheads="1"/>
          </p:cNvSpPr>
          <p:nvPr>
            <p:ph type="body" idx="1"/>
          </p:nvPr>
        </p:nvSpPr>
        <p:spPr>
          <a:xfrm>
            <a:off x="709579" y="4861068"/>
            <a:ext cx="5680144" cy="4604828"/>
          </a:xfrm>
          <a:noFill/>
        </p:spPr>
        <p:txBody>
          <a:bodyPr/>
          <a:lstStyle/>
          <a:p>
            <a:endParaRPr lang="en-US">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042" name="Rectangle 6"/>
          <p:cNvSpPr>
            <a:spLocks noGrp="1" noChangeArrowheads="1"/>
          </p:cNvSpPr>
          <p:nvPr>
            <p:ph type="sldNum" sz="quarter" idx="5"/>
          </p:nvPr>
        </p:nvSpPr>
        <p:spPr>
          <a:noFill/>
          <a:ln>
            <a:miter lim="800000"/>
            <a:headEnd/>
            <a:tailEnd/>
          </a:ln>
        </p:spPr>
        <p:txBody>
          <a:bodyPr/>
          <a:lstStyle/>
          <a:p>
            <a:fld id="{69E259E7-0BBC-A248-9A0E-C97E785DDAEF}" type="slidenum">
              <a:rPr lang="en-US"/>
              <a:pPr/>
              <a:t>96</a:t>
            </a:fld>
            <a:endParaRPr lang="en-US"/>
          </a:p>
        </p:txBody>
      </p:sp>
      <p:sp>
        <p:nvSpPr>
          <p:cNvPr id="343043" name="Rectangle 1"/>
          <p:cNvSpPr>
            <a:spLocks noGrp="1" noRot="1" noChangeAspect="1" noChangeArrowheads="1" noTextEdit="1"/>
          </p:cNvSpPr>
          <p:nvPr>
            <p:ph type="sldImg"/>
          </p:nvPr>
        </p:nvSpPr>
        <p:spPr>
          <a:xfrm>
            <a:off x="992188" y="777875"/>
            <a:ext cx="5114925" cy="3836988"/>
          </a:xfrm>
          <a:solidFill>
            <a:srgbClr val="FFFFFF"/>
          </a:solidFill>
          <a:ln/>
        </p:spPr>
      </p:sp>
      <p:sp>
        <p:nvSpPr>
          <p:cNvPr id="343044" name="Rectangle 2"/>
          <p:cNvSpPr>
            <a:spLocks noGrp="1" noChangeArrowheads="1"/>
          </p:cNvSpPr>
          <p:nvPr>
            <p:ph type="body" idx="1"/>
          </p:nvPr>
        </p:nvSpPr>
        <p:spPr>
          <a:xfrm>
            <a:off x="709579" y="4859199"/>
            <a:ext cx="5680144" cy="4606698"/>
          </a:xfrm>
          <a:noFill/>
        </p:spPr>
        <p:txBody>
          <a:bodyPr wrap="none" anchor="ctr"/>
          <a:lstStyle/>
          <a:p>
            <a:endParaRPr lang="en-US">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Infiniment petit et infiniment grand sont les deux frontières de la physique. Pour répondre aux questions qui restent posées nous avons besoins</a:t>
            </a:r>
            <a:r>
              <a:rPr lang="fr-FR" baseline="0" dirty="0" smtClean="0"/>
              <a:t> de les explorer. Il faut pour cela soit construire des accélérateurs de particules qui plus elles sont </a:t>
            </a:r>
            <a:r>
              <a:rPr lang="fr-FR" baseline="0" dirty="0" err="1" smtClean="0"/>
              <a:t>energetiques</a:t>
            </a:r>
            <a:r>
              <a:rPr lang="fr-FR" baseline="0" dirty="0" smtClean="0"/>
              <a:t> plus elles permettent</a:t>
            </a:r>
          </a:p>
          <a:p>
            <a:r>
              <a:rPr lang="fr-FR" baseline="0" dirty="0" smtClean="0"/>
              <a:t>d’aller vers le plus petit, soit utiliser les événements cosmiques qui accélèrent les particules ou «  rayons» cosmiques.</a:t>
            </a:r>
          </a:p>
          <a:p>
            <a:r>
              <a:rPr lang="fr-FR" baseline="0" dirty="0" smtClean="0"/>
              <a:t>Pour sonder les deux infinis on a besoin en plus et bien sur de </a:t>
            </a:r>
            <a:r>
              <a:rPr lang="fr-FR" baseline="0" dirty="0" err="1" smtClean="0"/>
              <a:t>detecteurs</a:t>
            </a:r>
            <a:r>
              <a:rPr lang="fr-FR" baseline="0" dirty="0" smtClean="0"/>
              <a:t> qui </a:t>
            </a:r>
            <a:endParaRPr lang="fr-FR" dirty="0"/>
          </a:p>
        </p:txBody>
      </p:sp>
      <p:sp>
        <p:nvSpPr>
          <p:cNvPr id="4" name="Espace réservé du numéro de diapositive 3"/>
          <p:cNvSpPr>
            <a:spLocks noGrp="1"/>
          </p:cNvSpPr>
          <p:nvPr>
            <p:ph type="sldNum" sz="quarter" idx="10"/>
          </p:nvPr>
        </p:nvSpPr>
        <p:spPr/>
        <p:txBody>
          <a:bodyPr/>
          <a:lstStyle/>
          <a:p>
            <a:fld id="{98DF87CB-7C91-40C3-9864-62A8578B4FF4}" type="slidenum">
              <a:rPr lang="fr-FR" smtClean="0"/>
              <a:pPr/>
              <a:t>13</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095B-2C99-438B-9926-C15D7DE723AB}" type="slidenum">
              <a:rPr lang="fr-FR"/>
              <a:pPr/>
              <a:t>14</a:t>
            </a:fld>
            <a:endParaRPr lang="fr-F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EB86-EEB1-40F9-881E-E08AEDB50546}" type="slidenum">
              <a:rPr lang="fr-FR"/>
              <a:pPr/>
              <a:t>15</a:t>
            </a:fld>
            <a:endParaRPr lang="fr-F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D6DB3-A529-4048-8DD7-FC3932D2A539}" type="slidenum">
              <a:rPr lang="fr-FR"/>
              <a:pPr/>
              <a:t>16</a:t>
            </a:fld>
            <a:endParaRPr lang="fr-F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EF5D18-5D9A-46DF-B6B6-1B9C8B7321B7}" type="slidenum">
              <a:rPr lang="fr-FR"/>
              <a:pPr/>
              <a:t>18</a:t>
            </a:fld>
            <a:endParaRPr lang="fr-F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6E991-9879-4F16-B893-4A774F117900}" type="slidenum">
              <a:rPr lang="fr-FR"/>
              <a:pPr/>
              <a:t>20</a:t>
            </a:fld>
            <a:endParaRPr lang="fr-F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18270D84-C389-41F3-9530-B2246BA9AED7}" type="datetime1">
              <a:rPr lang="fr-FR" smtClean="0"/>
              <a:t>11/12/2012</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905A3B9C-1E57-48F4-92C2-788AA620049B}" type="datetime1">
              <a:rPr lang="fr-FR" smtClean="0"/>
              <a:t>11/12/2012</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B7EE013E-D180-459B-8D03-BC94BF23062D}" type="datetime1">
              <a:rPr lang="fr-FR" smtClean="0"/>
              <a:t>11/12/2012</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4648200" y="1981200"/>
            <a:ext cx="3810000" cy="4114800"/>
          </a:xfrm>
        </p:spPr>
        <p:txBody>
          <a:bodyPr/>
          <a:lstStyle/>
          <a:p>
            <a:pPr lvl="0"/>
            <a:endParaRPr lang="fr-FR" noProof="0" smtClean="0"/>
          </a:p>
        </p:txBody>
      </p:sp>
      <p:sp>
        <p:nvSpPr>
          <p:cNvPr id="5" name="Rectangle 4"/>
          <p:cNvSpPr>
            <a:spLocks noGrp="1" noChangeArrowheads="1"/>
          </p:cNvSpPr>
          <p:nvPr>
            <p:ph type="dt" sz="half" idx="10"/>
          </p:nvPr>
        </p:nvSpPr>
        <p:spPr>
          <a:ln/>
        </p:spPr>
        <p:txBody>
          <a:bodyPr/>
          <a:lstStyle>
            <a:lvl1pPr>
              <a:defRPr/>
            </a:lvl1pPr>
          </a:lstStyle>
          <a:p>
            <a:pPr>
              <a:defRPr/>
            </a:pPr>
            <a:fld id="{C4A25C07-26C4-44A1-9988-83C0873A7F3D}" type="datetime1">
              <a:rPr lang="fr-FR" smtClean="0"/>
              <a:t>11/12/2012</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Jean-Pierre Lees, Stages 3ieme, 12 novembre 2012</a:t>
            </a: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BCB8081-0956-4372-B7A0-2617CDC078FD}"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10"/>
          </p:nvPr>
        </p:nvSpPr>
        <p:spPr/>
        <p:txBody>
          <a:bodyPr/>
          <a:lstStyle/>
          <a:p>
            <a:fld id="{B3D3E29F-FC3D-4D07-992E-2C5894C31FE9}" type="datetime1">
              <a:rPr lang="fr-FR" smtClean="0"/>
              <a:t>11/12/2012</a:t>
            </a:fld>
            <a:endParaRPr lang="fr-BE"/>
          </a:p>
        </p:txBody>
      </p:sp>
      <p:sp>
        <p:nvSpPr>
          <p:cNvPr id="5" name="Espace réservé du pied de page 4"/>
          <p:cNvSpPr>
            <a:spLocks noGrp="1"/>
          </p:cNvSpPr>
          <p:nvPr>
            <p:ph type="ftr" sz="quarter" idx="11"/>
          </p:nvPr>
        </p:nvSpPr>
        <p:spPr/>
        <p:txBody>
          <a:bodyPr/>
          <a:lstStyle>
            <a:lvl1pPr>
              <a:defRPr>
                <a:solidFill>
                  <a:srgbClr val="FF0000"/>
                </a:solidFill>
              </a:defRPr>
            </a:lvl1pPr>
          </a:lstStyle>
          <a:p>
            <a:r>
              <a:rPr lang="fr-FR" smtClean="0"/>
              <a:t>Jean-Pierre Lees, Stages 3ieme, 12 novembre 2012</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3933DC7-44D5-4B0A-B4DA-C8480B93DAB4}" type="datetime1">
              <a:rPr lang="fr-FR" smtClean="0"/>
              <a:t>11/12/2012</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89DE2DA5-36E0-4587-B589-25708BE787A8}" type="datetime1">
              <a:rPr lang="fr-FR" smtClean="0"/>
              <a:t>11/12/2012</a:t>
            </a:fld>
            <a:endParaRPr lang="fr-BE"/>
          </a:p>
        </p:txBody>
      </p:sp>
      <p:sp>
        <p:nvSpPr>
          <p:cNvPr id="6" name="Espace réservé du pied de page 5"/>
          <p:cNvSpPr>
            <a:spLocks noGrp="1"/>
          </p:cNvSpPr>
          <p:nvPr>
            <p:ph type="ftr" sz="quarter" idx="11"/>
          </p:nvPr>
        </p:nvSpPr>
        <p:spPr/>
        <p:txBody>
          <a:bodyPr/>
          <a:lstStyle/>
          <a:p>
            <a:r>
              <a:rPr lang="fr-FR" smtClean="0"/>
              <a:t>Jean-Pierre Lees, Stages 3ieme, 12 novembre 2012</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1D2C95DD-466F-40C3-9F17-59307BFA21A6}" type="datetime1">
              <a:rPr lang="fr-FR" smtClean="0"/>
              <a:t>11/12/2012</a:t>
            </a:fld>
            <a:endParaRPr lang="fr-BE"/>
          </a:p>
        </p:txBody>
      </p:sp>
      <p:sp>
        <p:nvSpPr>
          <p:cNvPr id="8" name="Espace réservé du pied de page 7"/>
          <p:cNvSpPr>
            <a:spLocks noGrp="1"/>
          </p:cNvSpPr>
          <p:nvPr>
            <p:ph type="ftr" sz="quarter" idx="11"/>
          </p:nvPr>
        </p:nvSpPr>
        <p:spPr/>
        <p:txBody>
          <a:bodyPr/>
          <a:lstStyle/>
          <a:p>
            <a:r>
              <a:rPr lang="fr-FR" smtClean="0"/>
              <a:t>Jean-Pierre Lees, Stages 3ieme, 12 novembre 2012</a:t>
            </a:r>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26DBB6CE-A23A-4FF4-89F1-85DFD48304A2}" type="datetime1">
              <a:rPr lang="fr-FR" smtClean="0"/>
              <a:t>11/12/2012</a:t>
            </a:fld>
            <a:endParaRPr lang="fr-BE"/>
          </a:p>
        </p:txBody>
      </p:sp>
      <p:sp>
        <p:nvSpPr>
          <p:cNvPr id="4" name="Espace réservé du pied de page 3"/>
          <p:cNvSpPr>
            <a:spLocks noGrp="1"/>
          </p:cNvSpPr>
          <p:nvPr>
            <p:ph type="ftr" sz="quarter" idx="11"/>
          </p:nvPr>
        </p:nvSpPr>
        <p:spPr/>
        <p:txBody>
          <a:bodyPr/>
          <a:lstStyle/>
          <a:p>
            <a:r>
              <a:rPr lang="fr-FR" smtClean="0"/>
              <a:t>Jean-Pierre Lees, Stages 3ieme, 12 novembre 2012</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8E3895B-AFF4-4611-AB67-D69B227F6283}" type="datetime1">
              <a:rPr lang="fr-FR" smtClean="0"/>
              <a:t>11/12/2012</a:t>
            </a:fld>
            <a:endParaRPr lang="fr-BE"/>
          </a:p>
        </p:txBody>
      </p:sp>
      <p:sp>
        <p:nvSpPr>
          <p:cNvPr id="3" name="Espace réservé du pied de page 2"/>
          <p:cNvSpPr>
            <a:spLocks noGrp="1"/>
          </p:cNvSpPr>
          <p:nvPr>
            <p:ph type="ftr" sz="quarter" idx="11"/>
          </p:nvPr>
        </p:nvSpPr>
        <p:spPr/>
        <p:txBody>
          <a:bodyPr/>
          <a:lstStyle/>
          <a:p>
            <a:r>
              <a:rPr lang="fr-FR" smtClean="0"/>
              <a:t>Jean-Pierre Lees, Stages 3ieme, 12 novembre 2012</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9666BA7-996A-483E-81B5-04DD881DF58D}" type="datetime1">
              <a:rPr lang="fr-FR" smtClean="0"/>
              <a:t>11/12/2012</a:t>
            </a:fld>
            <a:endParaRPr lang="fr-BE"/>
          </a:p>
        </p:txBody>
      </p:sp>
      <p:sp>
        <p:nvSpPr>
          <p:cNvPr id="6" name="Espace réservé du pied de page 5"/>
          <p:cNvSpPr>
            <a:spLocks noGrp="1"/>
          </p:cNvSpPr>
          <p:nvPr>
            <p:ph type="ftr" sz="quarter" idx="11"/>
          </p:nvPr>
        </p:nvSpPr>
        <p:spPr/>
        <p:txBody>
          <a:bodyPr/>
          <a:lstStyle/>
          <a:p>
            <a:r>
              <a:rPr lang="fr-FR" smtClean="0"/>
              <a:t>Jean-Pierre Lees, Stages 3ieme, 12 novembre 2012</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5F407BE-8228-433D-B9E3-7543E66FB546}" type="datetime1">
              <a:rPr lang="fr-FR" smtClean="0"/>
              <a:t>11/12/2012</a:t>
            </a:fld>
            <a:endParaRPr lang="fr-BE"/>
          </a:p>
        </p:txBody>
      </p:sp>
      <p:sp>
        <p:nvSpPr>
          <p:cNvPr id="6" name="Espace réservé du pied de page 5"/>
          <p:cNvSpPr>
            <a:spLocks noGrp="1"/>
          </p:cNvSpPr>
          <p:nvPr>
            <p:ph type="ftr" sz="quarter" idx="11"/>
          </p:nvPr>
        </p:nvSpPr>
        <p:spPr/>
        <p:txBody>
          <a:bodyPr/>
          <a:lstStyle/>
          <a:p>
            <a:r>
              <a:rPr lang="fr-FR" smtClean="0"/>
              <a:t>Jean-Pierre Lees, Stages 3ieme, 12 novembre 2012</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E28FE-98DB-48A1-8FB8-8FCEB4E86569}" type="datetime1">
              <a:rPr lang="fr-FR" smtClean="0"/>
              <a:t>11/12/2012</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Jean-Pierre Lees, Stages 3ieme, 12 novembre 2012</a:t>
            </a: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www/physik2000/PdM/teilchen/motivation/kraft1.htm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gif"/></Relationships>
</file>

<file path=ppt/slides/_rels/slide5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0.gif"/></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gif"/></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jpe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jpeg"/><Relationship Id="rId17" Type="http://schemas.openxmlformats.org/officeDocument/2006/relationships/image" Target="../media/image117.png"/><Relationship Id="rId2" Type="http://schemas.openxmlformats.org/officeDocument/2006/relationships/notesSlide" Target="../notesSlides/notesSlide22.xml"/><Relationship Id="rId16"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jpeg"/><Relationship Id="rId5" Type="http://schemas.openxmlformats.org/officeDocument/2006/relationships/image" Target="../media/image105.png"/><Relationship Id="rId15" Type="http://schemas.openxmlformats.org/officeDocument/2006/relationships/image" Target="../media/image115.wmf"/><Relationship Id="rId10" Type="http://schemas.openxmlformats.org/officeDocument/2006/relationships/image" Target="../media/image110.jpeg"/><Relationship Id="rId4" Type="http://schemas.openxmlformats.org/officeDocument/2006/relationships/image" Target="../media/image104.png"/><Relationship Id="rId9" Type="http://schemas.openxmlformats.org/officeDocument/2006/relationships/image" Target="../media/image109.jpeg"/><Relationship Id="rId14" Type="http://schemas.openxmlformats.org/officeDocument/2006/relationships/image" Target="../media/image114.pn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6.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82.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jpeg"/></Relationships>
</file>

<file path=ppt/slides/_rels/slide8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tiff"/><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pic>
        <p:nvPicPr>
          <p:cNvPr id="2051" name="Image 4" descr="Logo CNRS.jpg"/>
          <p:cNvPicPr>
            <a:picLocks noChangeAspect="1"/>
          </p:cNvPicPr>
          <p:nvPr/>
        </p:nvPicPr>
        <p:blipFill>
          <a:blip r:embed="rId3" cstate="print"/>
          <a:srcRect/>
          <a:stretch>
            <a:fillRect/>
          </a:stretch>
        </p:blipFill>
        <p:spPr bwMode="auto">
          <a:xfrm>
            <a:off x="1357313" y="6143625"/>
            <a:ext cx="1223962" cy="581025"/>
          </a:xfrm>
          <a:prstGeom prst="rect">
            <a:avLst/>
          </a:prstGeom>
          <a:noFill/>
          <a:ln w="9525">
            <a:noFill/>
            <a:miter lim="800000"/>
            <a:headEnd/>
            <a:tailEnd/>
          </a:ln>
        </p:spPr>
      </p:pic>
      <p:pic>
        <p:nvPicPr>
          <p:cNvPr id="2052" name="Image 6" descr="Logo Univ.jpg"/>
          <p:cNvPicPr>
            <a:picLocks noChangeAspect="1"/>
          </p:cNvPicPr>
          <p:nvPr/>
        </p:nvPicPr>
        <p:blipFill>
          <a:blip r:embed="rId4" cstate="print"/>
          <a:srcRect/>
          <a:stretch>
            <a:fillRect/>
          </a:stretch>
        </p:blipFill>
        <p:spPr bwMode="auto">
          <a:xfrm>
            <a:off x="6811963" y="6173788"/>
            <a:ext cx="1260475" cy="420687"/>
          </a:xfrm>
          <a:prstGeom prst="rect">
            <a:avLst/>
          </a:prstGeom>
          <a:noFill/>
          <a:ln w="9525">
            <a:noFill/>
            <a:miter lim="800000"/>
            <a:headEnd/>
            <a:tailEnd/>
          </a:ln>
        </p:spPr>
      </p:pic>
      <p:pic>
        <p:nvPicPr>
          <p:cNvPr id="9" name="Image 8" descr="Logo LAPP + texte.jpg"/>
          <p:cNvPicPr>
            <a:picLocks noChangeAspect="1"/>
          </p:cNvPicPr>
          <p:nvPr/>
        </p:nvPicPr>
        <p:blipFill>
          <a:blip r:embed="rId5" cstate="print"/>
          <a:srcRect/>
          <a:stretch>
            <a:fillRect/>
          </a:stretch>
        </p:blipFill>
        <p:spPr bwMode="auto">
          <a:xfrm>
            <a:off x="928688" y="379413"/>
            <a:ext cx="1643062" cy="1263650"/>
          </a:xfrm>
          <a:prstGeom prst="rect">
            <a:avLst/>
          </a:prstGeom>
          <a:noFill/>
          <a:ln w="9525">
            <a:noFill/>
            <a:miter lim="800000"/>
            <a:headEnd/>
            <a:tailEnd/>
          </a:ln>
        </p:spPr>
      </p:pic>
      <p:pic>
        <p:nvPicPr>
          <p:cNvPr id="2054" name="Image 11" descr="logo IN2P3.jpg"/>
          <p:cNvPicPr>
            <a:picLocks noChangeAspect="1"/>
          </p:cNvPicPr>
          <p:nvPr/>
        </p:nvPicPr>
        <p:blipFill>
          <a:blip r:embed="rId6" cstate="print"/>
          <a:srcRect/>
          <a:stretch>
            <a:fillRect/>
          </a:stretch>
        </p:blipFill>
        <p:spPr bwMode="auto">
          <a:xfrm>
            <a:off x="4102100" y="6200775"/>
            <a:ext cx="1189038" cy="466725"/>
          </a:xfrm>
          <a:prstGeom prst="rect">
            <a:avLst/>
          </a:prstGeom>
          <a:noFill/>
          <a:ln w="9525">
            <a:noFill/>
            <a:miter lim="800000"/>
            <a:headEnd/>
            <a:tailEnd/>
          </a:ln>
        </p:spPr>
      </p:pic>
      <p:sp>
        <p:nvSpPr>
          <p:cNvPr id="2055" name="Titre 12"/>
          <p:cNvSpPr>
            <a:spLocks noGrp="1"/>
          </p:cNvSpPr>
          <p:nvPr>
            <p:ph type="ctrTitle"/>
          </p:nvPr>
        </p:nvSpPr>
        <p:spPr>
          <a:xfrm>
            <a:off x="827584" y="2420888"/>
            <a:ext cx="7772400" cy="1470025"/>
          </a:xfrm>
        </p:spPr>
        <p:txBody>
          <a:bodyPr/>
          <a:lstStyle/>
          <a:p>
            <a:pPr eaLnBrk="1" hangingPunct="1"/>
            <a:r>
              <a:rPr lang="en-US" dirty="0" smtClean="0">
                <a:solidFill>
                  <a:srgbClr val="7030A0"/>
                </a:solidFill>
                <a:latin typeface="Arial Narrow" pitchFamily="34" charset="0"/>
              </a:rPr>
              <a:t>Le LAPP et la physique des </a:t>
            </a:r>
            <a:r>
              <a:rPr lang="en-US" dirty="0" err="1" smtClean="0">
                <a:solidFill>
                  <a:srgbClr val="7030A0"/>
                </a:solidFill>
                <a:latin typeface="Arial Narrow" pitchFamily="34" charset="0"/>
              </a:rPr>
              <a:t>particules</a:t>
            </a:r>
            <a:r>
              <a:rPr lang="en-US" dirty="0" smtClean="0">
                <a:solidFill>
                  <a:srgbClr val="7030A0"/>
                </a:solidFill>
                <a:latin typeface="Arial Narrow" pitchFamily="34" charset="0"/>
              </a:rPr>
              <a:t> </a:t>
            </a:r>
            <a:r>
              <a:rPr lang="en-US" dirty="0" err="1" smtClean="0">
                <a:solidFill>
                  <a:srgbClr val="7030A0"/>
                </a:solidFill>
                <a:latin typeface="Arial Narrow" pitchFamily="34" charset="0"/>
              </a:rPr>
              <a:t>élémentaires</a:t>
            </a:r>
            <a:endParaRPr lang="fr-FR" dirty="0" smtClean="0">
              <a:latin typeface="Arial Narrow" pitchFamily="34" charset="0"/>
            </a:endParaRPr>
          </a:p>
        </p:txBody>
      </p:sp>
      <p:pic>
        <p:nvPicPr>
          <p:cNvPr id="10" name="Image 6" descr="Lapp_2.jpg"/>
          <p:cNvPicPr>
            <a:picLocks noChangeAspect="1"/>
          </p:cNvPicPr>
          <p:nvPr/>
        </p:nvPicPr>
        <p:blipFill>
          <a:blip r:embed="rId7" cstate="print"/>
          <a:srcRect/>
          <a:stretch>
            <a:fillRect/>
          </a:stretch>
        </p:blipFill>
        <p:spPr bwMode="auto">
          <a:xfrm>
            <a:off x="5003800" y="260350"/>
            <a:ext cx="3649663" cy="2000250"/>
          </a:xfrm>
          <a:prstGeom prst="rect">
            <a:avLst/>
          </a:prstGeom>
          <a:noFill/>
          <a:ln w="9525">
            <a:noFill/>
            <a:miter lim="800000"/>
            <a:headEnd/>
            <a:tailEnd/>
          </a:ln>
        </p:spPr>
      </p:pic>
      <p:sp>
        <p:nvSpPr>
          <p:cNvPr id="11" name="Rectangle 3"/>
          <p:cNvSpPr txBox="1">
            <a:spLocks noChangeArrowheads="1"/>
          </p:cNvSpPr>
          <p:nvPr/>
        </p:nvSpPr>
        <p:spPr>
          <a:xfrm>
            <a:off x="1475656" y="4077072"/>
            <a:ext cx="6400800" cy="158432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accent1"/>
                </a:solidFill>
                <a:effectLst/>
                <a:uLnTx/>
                <a:uFillTx/>
                <a:latin typeface="Arial Narrow" pitchFamily="34" charset="0"/>
                <a:ea typeface="+mn-ea"/>
                <a:cs typeface="+mn-cs"/>
              </a:rPr>
              <a:t>Jean-Pierre Lees</a:t>
            </a:r>
            <a:endParaRPr kumimoji="0" lang="en-US" sz="2400" b="0" i="1" u="none" strike="noStrike" kern="1200" cap="none" spc="0" normalizeH="0" baseline="0" noProof="0" dirty="0" smtClean="0">
              <a:ln>
                <a:noFill/>
              </a:ln>
              <a:solidFill>
                <a:schemeClr val="accent1"/>
              </a:solidFill>
              <a:effectLst/>
              <a:uLnTx/>
              <a:uFillTx/>
              <a:latin typeface="Arial Narrow"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1" u="none" strike="noStrike" kern="1200" cap="none" spc="0" normalizeH="0" baseline="0" noProof="0" dirty="0" smtClean="0">
                <a:ln>
                  <a:noFill/>
                </a:ln>
                <a:solidFill>
                  <a:schemeClr val="accent1"/>
                </a:solidFill>
                <a:effectLst/>
                <a:uLnTx/>
                <a:uFillTx/>
                <a:latin typeface="Arial Narrow" pitchFamily="34" charset="0"/>
                <a:ea typeface="+mn-ea"/>
                <a:cs typeface="+mn-cs"/>
              </a:rPr>
              <a:t>Directeur </a:t>
            </a:r>
            <a:r>
              <a:rPr kumimoji="0" lang="en-US" sz="2400" b="0" i="1" u="none" strike="noStrike" kern="1200" cap="none" spc="0" normalizeH="0" baseline="0" noProof="0" dirty="0" err="1" smtClean="0">
                <a:ln>
                  <a:noFill/>
                </a:ln>
                <a:solidFill>
                  <a:schemeClr val="accent1"/>
                </a:solidFill>
                <a:effectLst/>
                <a:uLnTx/>
                <a:uFillTx/>
                <a:latin typeface="Arial Narrow" pitchFamily="34" charset="0"/>
                <a:ea typeface="+mn-ea"/>
                <a:cs typeface="+mn-cs"/>
              </a:rPr>
              <a:t>adjoint</a:t>
            </a:r>
            <a:endParaRPr kumimoji="0" lang="en-US" sz="2400" b="0" i="1" u="none" strike="noStrike" kern="1200" cap="none" spc="0" normalizeH="0" baseline="0" noProof="0" dirty="0" smtClean="0">
              <a:ln>
                <a:noFill/>
              </a:ln>
              <a:solidFill>
                <a:schemeClr val="accent1"/>
              </a:solidFill>
              <a:effectLst/>
              <a:uLnTx/>
              <a:uFillTx/>
              <a:latin typeface="Arial Narrow"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000" b="1" i="0" u="none" strike="noStrike" kern="1200" cap="none" spc="0" normalizeH="0" baseline="0" noProof="0" smtClean="0">
                <a:ln>
                  <a:noFill/>
                </a:ln>
                <a:solidFill>
                  <a:srgbClr val="0070C0"/>
                </a:solidFill>
                <a:effectLst/>
                <a:uLnTx/>
                <a:uFillTx/>
                <a:latin typeface="Arial Narrow" pitchFamily="34" charset="0"/>
                <a:ea typeface="+mn-ea"/>
                <a:cs typeface="+mn-cs"/>
              </a:rPr>
              <a:t>12 novembre</a:t>
            </a:r>
            <a:r>
              <a:rPr kumimoji="0" lang="fr-FR" sz="2000" b="1" i="0" u="none" strike="noStrike" kern="1200" cap="none" spc="0" normalizeH="0" noProof="0" smtClean="0">
                <a:ln>
                  <a:noFill/>
                </a:ln>
                <a:solidFill>
                  <a:srgbClr val="0070C0"/>
                </a:solidFill>
                <a:effectLst/>
                <a:uLnTx/>
                <a:uFillTx/>
                <a:latin typeface="Arial Narrow" pitchFamily="34" charset="0"/>
                <a:ea typeface="+mn-ea"/>
                <a:cs typeface="+mn-cs"/>
              </a:rPr>
              <a:t> </a:t>
            </a:r>
            <a:r>
              <a:rPr kumimoji="0" lang="fr-FR" sz="2000" b="1" i="0" u="none" strike="noStrike" kern="1200" cap="none" spc="0" normalizeH="0" baseline="0" noProof="0" smtClean="0">
                <a:ln>
                  <a:noFill/>
                </a:ln>
                <a:solidFill>
                  <a:srgbClr val="0070C0"/>
                </a:solidFill>
                <a:effectLst/>
                <a:uLnTx/>
                <a:uFillTx/>
                <a:latin typeface="Arial Narrow" pitchFamily="34" charset="0"/>
                <a:ea typeface="+mn-ea"/>
                <a:cs typeface="+mn-cs"/>
              </a:rPr>
              <a:t>2012 </a:t>
            </a:r>
            <a:r>
              <a:rPr kumimoji="0" lang="fr-FR" sz="2000" b="1" i="0" u="none" strike="noStrike" kern="1200" cap="none" spc="0" normalizeH="0" baseline="0" noProof="0" dirty="0" smtClean="0">
                <a:ln>
                  <a:noFill/>
                </a:ln>
                <a:solidFill>
                  <a:srgbClr val="0070C0"/>
                </a:solidFill>
                <a:effectLst/>
                <a:uLnTx/>
                <a:uFillTx/>
                <a:latin typeface="Arial Narrow" pitchFamily="34" charset="0"/>
                <a:ea typeface="+mn-ea"/>
                <a:cs typeface="+mn-cs"/>
              </a:rPr>
              <a:t>Stages de 3</a:t>
            </a:r>
            <a:r>
              <a:rPr kumimoji="0" lang="fr-FR" sz="2000" b="1" i="0" u="none" strike="noStrike" kern="1200" cap="none" spc="0" normalizeH="0" baseline="30000" noProof="0" dirty="0" smtClean="0">
                <a:ln>
                  <a:noFill/>
                </a:ln>
                <a:solidFill>
                  <a:srgbClr val="0070C0"/>
                </a:solidFill>
                <a:effectLst/>
                <a:uLnTx/>
                <a:uFillTx/>
                <a:latin typeface="Arial Narrow" pitchFamily="34" charset="0"/>
                <a:ea typeface="+mn-ea"/>
                <a:cs typeface="+mn-cs"/>
              </a:rPr>
              <a:t>ieme</a:t>
            </a:r>
            <a:endParaRPr kumimoji="0" lang="fr-FR" sz="2000" b="1" i="0" u="none" strike="noStrike" kern="1200" cap="none" spc="0" normalizeH="0" baseline="30000" noProof="0" dirty="0">
              <a:ln>
                <a:noFill/>
              </a:ln>
              <a:solidFill>
                <a:srgbClr val="0070C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56322" name="WordArt 1026"/>
          <p:cNvSpPr>
            <a:spLocks noChangeArrowheads="1" noChangeShapeType="1" noTextEdit="1"/>
          </p:cNvSpPr>
          <p:nvPr/>
        </p:nvSpPr>
        <p:spPr bwMode="auto">
          <a:xfrm>
            <a:off x="1320800" y="400050"/>
            <a:ext cx="6604000" cy="571500"/>
          </a:xfrm>
          <a:prstGeom prst="rect">
            <a:avLst/>
          </a:prstGeom>
        </p:spPr>
        <p:txBody>
          <a:bodyPr wrap="none" fromWordArt="1">
            <a:prstTxWarp prst="textPlain">
              <a:avLst>
                <a:gd name="adj" fmla="val 50000"/>
              </a:avLst>
            </a:prstTxWarp>
          </a:bodyPr>
          <a:lstStyle/>
          <a:p>
            <a:pPr algn="ctr"/>
            <a:r>
              <a:rPr lang="fr-FR" sz="1800" kern="10" dirty="0">
                <a:ln w="12700">
                  <a:solidFill>
                    <a:srgbClr val="EAEAEA"/>
                  </a:solidFill>
                  <a:round/>
                  <a:headEnd/>
                  <a:tailEnd/>
                </a:ln>
                <a:solidFill>
                  <a:srgbClr val="FF0000"/>
                </a:solidFill>
                <a:latin typeface="+mj-lt"/>
              </a:rPr>
              <a:t>Les métiers de la Recherche</a:t>
            </a:r>
          </a:p>
        </p:txBody>
      </p:sp>
      <p:sp>
        <p:nvSpPr>
          <p:cNvPr id="56323" name="Rectangle 1027"/>
          <p:cNvSpPr>
            <a:spLocks noChangeArrowheads="1"/>
          </p:cNvSpPr>
          <p:nvPr/>
        </p:nvSpPr>
        <p:spPr bwMode="auto">
          <a:xfrm>
            <a:off x="1371600" y="5638800"/>
            <a:ext cx="3068638" cy="762000"/>
          </a:xfrm>
          <a:prstGeom prst="rect">
            <a:avLst/>
          </a:prstGeom>
          <a:solidFill>
            <a:srgbClr val="FF99CC"/>
          </a:solidFill>
          <a:ln w="9525">
            <a:solidFill>
              <a:schemeClr val="tx1"/>
            </a:solidFill>
            <a:miter lim="800000"/>
            <a:headEnd/>
            <a:tailEnd/>
          </a:ln>
        </p:spPr>
        <p:txBody>
          <a:bodyPr wrap="none" anchor="ctr"/>
          <a:lstStyle/>
          <a:p>
            <a:pPr algn="ctr"/>
            <a:r>
              <a:rPr lang="fr-FR" b="1">
                <a:solidFill>
                  <a:srgbClr val="CC0066"/>
                </a:solidFill>
              </a:rPr>
              <a:t>Lycées</a:t>
            </a:r>
          </a:p>
          <a:p>
            <a:pPr algn="ctr"/>
            <a:endParaRPr lang="fr-FR">
              <a:solidFill>
                <a:srgbClr val="CC0066"/>
              </a:solidFill>
            </a:endParaRPr>
          </a:p>
        </p:txBody>
      </p:sp>
      <p:sp>
        <p:nvSpPr>
          <p:cNvPr id="56324" name="Oval 1028"/>
          <p:cNvSpPr>
            <a:spLocks noChangeArrowheads="1"/>
          </p:cNvSpPr>
          <p:nvPr/>
        </p:nvSpPr>
        <p:spPr bwMode="auto">
          <a:xfrm>
            <a:off x="990600" y="4419600"/>
            <a:ext cx="1022350" cy="519113"/>
          </a:xfrm>
          <a:prstGeom prst="ellipse">
            <a:avLst/>
          </a:prstGeom>
          <a:solidFill>
            <a:srgbClr val="99FFCC"/>
          </a:solidFill>
          <a:ln w="9525">
            <a:solidFill>
              <a:schemeClr val="tx1"/>
            </a:solidFill>
            <a:round/>
            <a:headEnd/>
            <a:tailEnd/>
          </a:ln>
        </p:spPr>
        <p:txBody>
          <a:bodyPr wrap="none" anchor="ctr"/>
          <a:lstStyle/>
          <a:p>
            <a:pPr algn="ctr"/>
            <a:r>
              <a:rPr lang="fr-FR"/>
              <a:t>Licence</a:t>
            </a:r>
          </a:p>
        </p:txBody>
      </p:sp>
      <p:sp>
        <p:nvSpPr>
          <p:cNvPr id="56325" name="Oval 1029"/>
          <p:cNvSpPr>
            <a:spLocks noChangeArrowheads="1"/>
          </p:cNvSpPr>
          <p:nvPr/>
        </p:nvSpPr>
        <p:spPr bwMode="auto">
          <a:xfrm>
            <a:off x="2582863" y="4498975"/>
            <a:ext cx="1022350" cy="566738"/>
          </a:xfrm>
          <a:prstGeom prst="ellipse">
            <a:avLst/>
          </a:prstGeom>
          <a:solidFill>
            <a:srgbClr val="99FFCC"/>
          </a:solidFill>
          <a:ln w="9525">
            <a:solidFill>
              <a:schemeClr val="tx1"/>
            </a:solidFill>
            <a:round/>
            <a:headEnd/>
            <a:tailEnd/>
          </a:ln>
        </p:spPr>
        <p:txBody>
          <a:bodyPr wrap="none" anchor="ctr"/>
          <a:lstStyle/>
          <a:p>
            <a:pPr algn="ctr"/>
            <a:r>
              <a:rPr lang="fr-FR"/>
              <a:t>Prépas</a:t>
            </a:r>
          </a:p>
        </p:txBody>
      </p:sp>
      <p:sp>
        <p:nvSpPr>
          <p:cNvPr id="56326" name="Oval 1030"/>
          <p:cNvSpPr>
            <a:spLocks noChangeArrowheads="1"/>
          </p:cNvSpPr>
          <p:nvPr/>
        </p:nvSpPr>
        <p:spPr bwMode="auto">
          <a:xfrm>
            <a:off x="3962400" y="4343400"/>
            <a:ext cx="1143000" cy="750888"/>
          </a:xfrm>
          <a:prstGeom prst="ellipse">
            <a:avLst/>
          </a:prstGeom>
          <a:solidFill>
            <a:srgbClr val="99FFCC"/>
          </a:solidFill>
          <a:ln w="9525">
            <a:solidFill>
              <a:schemeClr val="tx1"/>
            </a:solidFill>
            <a:round/>
            <a:headEnd/>
            <a:tailEnd/>
          </a:ln>
        </p:spPr>
        <p:txBody>
          <a:bodyPr wrap="none" anchor="ctr"/>
          <a:lstStyle/>
          <a:p>
            <a:pPr algn="ctr"/>
            <a:r>
              <a:rPr lang="fr-FR"/>
              <a:t>IUT</a:t>
            </a:r>
          </a:p>
          <a:p>
            <a:pPr algn="ctr"/>
            <a:r>
              <a:rPr lang="fr-FR"/>
              <a:t>BTS</a:t>
            </a:r>
          </a:p>
        </p:txBody>
      </p:sp>
      <p:sp>
        <p:nvSpPr>
          <p:cNvPr id="56327" name="Rectangle 1031"/>
          <p:cNvSpPr>
            <a:spLocks noChangeArrowheads="1"/>
          </p:cNvSpPr>
          <p:nvPr/>
        </p:nvSpPr>
        <p:spPr bwMode="auto">
          <a:xfrm>
            <a:off x="2667000" y="3048000"/>
            <a:ext cx="1828800" cy="1274763"/>
          </a:xfrm>
          <a:prstGeom prst="rect">
            <a:avLst/>
          </a:prstGeom>
          <a:solidFill>
            <a:srgbClr val="CC00FF"/>
          </a:solidFill>
          <a:ln w="9525">
            <a:solidFill>
              <a:schemeClr val="tx1"/>
            </a:solidFill>
            <a:miter lim="800000"/>
            <a:headEnd/>
            <a:tailEnd/>
          </a:ln>
        </p:spPr>
        <p:txBody>
          <a:bodyPr wrap="none" anchor="ctr"/>
          <a:lstStyle/>
          <a:p>
            <a:pPr algn="ctr"/>
            <a:r>
              <a:rPr lang="fr-FR"/>
              <a:t>Ecoles</a:t>
            </a:r>
          </a:p>
          <a:p>
            <a:pPr algn="ctr"/>
            <a:r>
              <a:rPr lang="fr-FR"/>
              <a:t>d ’ingénieurs</a:t>
            </a:r>
          </a:p>
        </p:txBody>
      </p:sp>
      <p:sp>
        <p:nvSpPr>
          <p:cNvPr id="56328" name="Rectangle 1032"/>
          <p:cNvSpPr>
            <a:spLocks noChangeArrowheads="1"/>
          </p:cNvSpPr>
          <p:nvPr/>
        </p:nvSpPr>
        <p:spPr bwMode="auto">
          <a:xfrm>
            <a:off x="1066800" y="3124200"/>
            <a:ext cx="1479550" cy="1108075"/>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1</a:t>
            </a:r>
          </a:p>
          <a:p>
            <a:pPr algn="ctr"/>
            <a:endParaRPr lang="fr-FR"/>
          </a:p>
        </p:txBody>
      </p:sp>
      <p:sp>
        <p:nvSpPr>
          <p:cNvPr id="56329" name="Rectangle 1034"/>
          <p:cNvSpPr>
            <a:spLocks noChangeArrowheads="1"/>
          </p:cNvSpPr>
          <p:nvPr/>
        </p:nvSpPr>
        <p:spPr bwMode="auto">
          <a:xfrm>
            <a:off x="990600" y="2514600"/>
            <a:ext cx="1133475" cy="425450"/>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2</a:t>
            </a:r>
          </a:p>
        </p:txBody>
      </p:sp>
      <p:sp>
        <p:nvSpPr>
          <p:cNvPr id="56330" name="Oval 1035"/>
          <p:cNvSpPr>
            <a:spLocks noChangeArrowheads="1"/>
          </p:cNvSpPr>
          <p:nvPr/>
        </p:nvSpPr>
        <p:spPr bwMode="auto">
          <a:xfrm>
            <a:off x="1985963" y="1600200"/>
            <a:ext cx="2357437" cy="727075"/>
          </a:xfrm>
          <a:prstGeom prst="ellipse">
            <a:avLst/>
          </a:prstGeom>
          <a:solidFill>
            <a:schemeClr val="accent1"/>
          </a:solidFill>
          <a:ln w="9525">
            <a:solidFill>
              <a:schemeClr val="tx1"/>
            </a:solidFill>
            <a:round/>
            <a:headEnd/>
            <a:tailEnd/>
          </a:ln>
        </p:spPr>
        <p:txBody>
          <a:bodyPr wrap="none" anchor="ctr"/>
          <a:lstStyle/>
          <a:p>
            <a:pPr algn="ctr"/>
            <a:r>
              <a:rPr lang="fr-FR" b="1"/>
              <a:t>Thèses/ Doctorat</a:t>
            </a:r>
          </a:p>
        </p:txBody>
      </p:sp>
      <p:sp>
        <p:nvSpPr>
          <p:cNvPr id="56331" name="Text Box 1036"/>
          <p:cNvSpPr txBox="1">
            <a:spLocks noChangeArrowheads="1"/>
          </p:cNvSpPr>
          <p:nvPr/>
        </p:nvSpPr>
        <p:spPr bwMode="auto">
          <a:xfrm>
            <a:off x="2286000" y="5334000"/>
            <a:ext cx="1524000" cy="336550"/>
          </a:xfrm>
          <a:prstGeom prst="rect">
            <a:avLst/>
          </a:prstGeom>
          <a:solidFill>
            <a:srgbClr val="99FF33"/>
          </a:solidFill>
          <a:ln w="9525">
            <a:noFill/>
            <a:miter lim="800000"/>
            <a:headEnd/>
            <a:tailEnd/>
          </a:ln>
        </p:spPr>
        <p:txBody>
          <a:bodyPr>
            <a:spAutoFit/>
          </a:bodyPr>
          <a:lstStyle/>
          <a:p>
            <a:r>
              <a:rPr lang="fr-FR" sz="1600"/>
              <a:t>Baccalauréat</a:t>
            </a:r>
          </a:p>
        </p:txBody>
      </p:sp>
      <p:sp>
        <p:nvSpPr>
          <p:cNvPr id="56332" name="Rectangle 1033"/>
          <p:cNvSpPr>
            <a:spLocks noChangeArrowheads="1"/>
          </p:cNvSpPr>
          <p:nvPr/>
        </p:nvSpPr>
        <p:spPr bwMode="auto">
          <a:xfrm>
            <a:off x="6324600" y="1295400"/>
            <a:ext cx="2425700" cy="5029200"/>
          </a:xfrm>
          <a:prstGeom prst="rect">
            <a:avLst/>
          </a:prstGeom>
          <a:solidFill>
            <a:srgbClr val="FFFF00"/>
          </a:solidFill>
          <a:ln w="9525">
            <a:solidFill>
              <a:schemeClr val="tx1"/>
            </a:solidFill>
            <a:miter lim="800000"/>
            <a:headEnd/>
            <a:tailEnd/>
          </a:ln>
        </p:spPr>
        <p:txBody>
          <a:bodyPr wrap="none" anchor="ctr"/>
          <a:lstStyle/>
          <a:p>
            <a:pPr algn="ctr"/>
            <a:endParaRPr lang="fr-FR"/>
          </a:p>
        </p:txBody>
      </p:sp>
      <p:sp>
        <p:nvSpPr>
          <p:cNvPr id="56333" name="Text Box 1037"/>
          <p:cNvSpPr txBox="1">
            <a:spLocks noChangeArrowheads="1"/>
          </p:cNvSpPr>
          <p:nvPr/>
        </p:nvSpPr>
        <p:spPr bwMode="auto">
          <a:xfrm>
            <a:off x="6646863" y="5299075"/>
            <a:ext cx="1366837" cy="822325"/>
          </a:xfrm>
          <a:prstGeom prst="rect">
            <a:avLst/>
          </a:prstGeom>
          <a:noFill/>
          <a:ln w="9525">
            <a:noFill/>
            <a:miter lim="800000"/>
            <a:headEnd/>
            <a:tailEnd/>
          </a:ln>
        </p:spPr>
        <p:txBody>
          <a:bodyPr wrap="none">
            <a:spAutoFit/>
          </a:bodyPr>
          <a:lstStyle/>
          <a:p>
            <a:r>
              <a:rPr lang="fr-FR"/>
              <a:t>Agent </a:t>
            </a:r>
          </a:p>
          <a:p>
            <a:r>
              <a:rPr lang="fr-FR"/>
              <a:t>technique</a:t>
            </a:r>
          </a:p>
        </p:txBody>
      </p:sp>
      <p:sp>
        <p:nvSpPr>
          <p:cNvPr id="56334" name="Text Box 1038"/>
          <p:cNvSpPr txBox="1">
            <a:spLocks noChangeArrowheads="1"/>
          </p:cNvSpPr>
          <p:nvPr/>
        </p:nvSpPr>
        <p:spPr bwMode="auto">
          <a:xfrm>
            <a:off x="6562725" y="4827588"/>
            <a:ext cx="1535113" cy="457200"/>
          </a:xfrm>
          <a:prstGeom prst="rect">
            <a:avLst/>
          </a:prstGeom>
          <a:noFill/>
          <a:ln w="9525">
            <a:noFill/>
            <a:miter lim="800000"/>
            <a:headEnd/>
            <a:tailEnd/>
          </a:ln>
        </p:spPr>
        <p:txBody>
          <a:bodyPr wrap="none">
            <a:spAutoFit/>
          </a:bodyPr>
          <a:lstStyle/>
          <a:p>
            <a:r>
              <a:rPr lang="fr-FR">
                <a:solidFill>
                  <a:srgbClr val="CC0066"/>
                </a:solidFill>
              </a:rPr>
              <a:t>Technicien</a:t>
            </a:r>
            <a:endParaRPr lang="fr-FR"/>
          </a:p>
        </p:txBody>
      </p:sp>
      <p:sp>
        <p:nvSpPr>
          <p:cNvPr id="56335" name="Text Box 1039"/>
          <p:cNvSpPr txBox="1">
            <a:spLocks noChangeArrowheads="1"/>
          </p:cNvSpPr>
          <p:nvPr/>
        </p:nvSpPr>
        <p:spPr bwMode="auto">
          <a:xfrm>
            <a:off x="6553200" y="3810000"/>
            <a:ext cx="1333500" cy="822325"/>
          </a:xfrm>
          <a:prstGeom prst="rect">
            <a:avLst/>
          </a:prstGeom>
          <a:noFill/>
          <a:ln w="9525">
            <a:noFill/>
            <a:miter lim="800000"/>
            <a:headEnd/>
            <a:tailEnd/>
          </a:ln>
        </p:spPr>
        <p:txBody>
          <a:bodyPr wrap="none">
            <a:spAutoFit/>
          </a:bodyPr>
          <a:lstStyle/>
          <a:p>
            <a:r>
              <a:rPr lang="fr-FR">
                <a:solidFill>
                  <a:srgbClr val="99CCFF"/>
                </a:solidFill>
              </a:rPr>
              <a:t>Assistant</a:t>
            </a:r>
          </a:p>
          <a:p>
            <a:r>
              <a:rPr lang="fr-FR">
                <a:solidFill>
                  <a:srgbClr val="99CCFF"/>
                </a:solidFill>
              </a:rPr>
              <a:t>ingénieur</a:t>
            </a:r>
            <a:endParaRPr lang="fr-FR"/>
          </a:p>
        </p:txBody>
      </p:sp>
      <p:sp>
        <p:nvSpPr>
          <p:cNvPr id="56336" name="Text Box 1040"/>
          <p:cNvSpPr txBox="1">
            <a:spLocks noChangeArrowheads="1"/>
          </p:cNvSpPr>
          <p:nvPr/>
        </p:nvSpPr>
        <p:spPr bwMode="auto">
          <a:xfrm>
            <a:off x="6616700" y="2819400"/>
            <a:ext cx="1427163" cy="822325"/>
          </a:xfrm>
          <a:prstGeom prst="rect">
            <a:avLst/>
          </a:prstGeom>
          <a:noFill/>
          <a:ln w="9525">
            <a:noFill/>
            <a:miter lim="800000"/>
            <a:headEnd/>
            <a:tailEnd/>
          </a:ln>
        </p:spPr>
        <p:txBody>
          <a:bodyPr wrap="none">
            <a:spAutoFit/>
          </a:bodyPr>
          <a:lstStyle/>
          <a:p>
            <a:r>
              <a:rPr lang="fr-FR">
                <a:solidFill>
                  <a:schemeClr val="accent2"/>
                </a:solidFill>
              </a:rPr>
              <a:t>Ingénieur</a:t>
            </a:r>
            <a:r>
              <a:rPr lang="fr-FR"/>
              <a:t> </a:t>
            </a:r>
          </a:p>
          <a:p>
            <a:r>
              <a:rPr lang="fr-FR">
                <a:solidFill>
                  <a:schemeClr val="accent2"/>
                </a:solidFill>
              </a:rPr>
              <a:t>d ’études</a:t>
            </a:r>
            <a:endParaRPr lang="fr-FR"/>
          </a:p>
        </p:txBody>
      </p:sp>
      <p:sp>
        <p:nvSpPr>
          <p:cNvPr id="56337" name="Text Box 1041"/>
          <p:cNvSpPr txBox="1">
            <a:spLocks noChangeArrowheads="1"/>
          </p:cNvSpPr>
          <p:nvPr/>
        </p:nvSpPr>
        <p:spPr bwMode="auto">
          <a:xfrm>
            <a:off x="6540500" y="1447800"/>
            <a:ext cx="1571625" cy="457200"/>
          </a:xfrm>
          <a:prstGeom prst="rect">
            <a:avLst/>
          </a:prstGeom>
          <a:noFill/>
          <a:ln w="9525">
            <a:noFill/>
            <a:miter lim="800000"/>
            <a:headEnd/>
            <a:tailEnd/>
          </a:ln>
        </p:spPr>
        <p:txBody>
          <a:bodyPr wrap="none">
            <a:spAutoFit/>
          </a:bodyPr>
          <a:lstStyle/>
          <a:p>
            <a:r>
              <a:rPr lang="fr-FR">
                <a:solidFill>
                  <a:schemeClr val="accent1"/>
                </a:solidFill>
              </a:rPr>
              <a:t>Chercheurs</a:t>
            </a:r>
            <a:endParaRPr lang="fr-FR"/>
          </a:p>
        </p:txBody>
      </p:sp>
      <p:sp>
        <p:nvSpPr>
          <p:cNvPr id="56338" name="Text Box 1042"/>
          <p:cNvSpPr txBox="1">
            <a:spLocks noChangeArrowheads="1"/>
          </p:cNvSpPr>
          <p:nvPr/>
        </p:nvSpPr>
        <p:spPr bwMode="auto">
          <a:xfrm>
            <a:off x="6540500" y="1981200"/>
            <a:ext cx="1730375" cy="822325"/>
          </a:xfrm>
          <a:prstGeom prst="rect">
            <a:avLst/>
          </a:prstGeom>
          <a:noFill/>
          <a:ln w="9525">
            <a:noFill/>
            <a:miter lim="800000"/>
            <a:headEnd/>
            <a:tailEnd/>
          </a:ln>
        </p:spPr>
        <p:txBody>
          <a:bodyPr wrap="none">
            <a:spAutoFit/>
          </a:bodyPr>
          <a:lstStyle/>
          <a:p>
            <a:r>
              <a:rPr lang="fr-FR">
                <a:solidFill>
                  <a:srgbClr val="FF0066"/>
                </a:solidFill>
              </a:rPr>
              <a:t>Ingénieurs</a:t>
            </a:r>
          </a:p>
          <a:p>
            <a:r>
              <a:rPr lang="fr-FR">
                <a:solidFill>
                  <a:srgbClr val="FF0066"/>
                </a:solidFill>
              </a:rPr>
              <a:t>de recherche</a:t>
            </a:r>
            <a:endParaRPr lang="fr-FR"/>
          </a:p>
        </p:txBody>
      </p:sp>
      <p:sp>
        <p:nvSpPr>
          <p:cNvPr id="56339" name="Line 1043"/>
          <p:cNvSpPr>
            <a:spLocks noChangeShapeType="1"/>
          </p:cNvSpPr>
          <p:nvPr/>
        </p:nvSpPr>
        <p:spPr bwMode="auto">
          <a:xfrm flipV="1">
            <a:off x="1730375" y="2279650"/>
            <a:ext cx="682625" cy="330200"/>
          </a:xfrm>
          <a:prstGeom prst="line">
            <a:avLst/>
          </a:prstGeom>
          <a:noFill/>
          <a:ln w="57150">
            <a:solidFill>
              <a:schemeClr val="tx1"/>
            </a:solidFill>
            <a:round/>
            <a:headEnd/>
            <a:tailEnd type="triangle" w="med" len="med"/>
          </a:ln>
        </p:spPr>
        <p:txBody>
          <a:bodyPr wrap="none" anchor="ctr"/>
          <a:lstStyle/>
          <a:p>
            <a:endParaRPr lang="fr-FR"/>
          </a:p>
        </p:txBody>
      </p:sp>
      <p:sp>
        <p:nvSpPr>
          <p:cNvPr id="56340" name="Line 1044"/>
          <p:cNvSpPr>
            <a:spLocks noChangeShapeType="1"/>
          </p:cNvSpPr>
          <p:nvPr/>
        </p:nvSpPr>
        <p:spPr bwMode="auto">
          <a:xfrm flipH="1" flipV="1">
            <a:off x="1752600" y="5029200"/>
            <a:ext cx="609600" cy="228600"/>
          </a:xfrm>
          <a:prstGeom prst="line">
            <a:avLst/>
          </a:prstGeom>
          <a:noFill/>
          <a:ln w="38100">
            <a:solidFill>
              <a:schemeClr val="tx1"/>
            </a:solidFill>
            <a:round/>
            <a:headEnd/>
            <a:tailEnd type="triangle" w="med" len="med"/>
          </a:ln>
        </p:spPr>
        <p:txBody>
          <a:bodyPr wrap="none" anchor="ctr"/>
          <a:lstStyle/>
          <a:p>
            <a:endParaRPr lang="fr-FR"/>
          </a:p>
        </p:txBody>
      </p:sp>
      <p:sp>
        <p:nvSpPr>
          <p:cNvPr id="56341" name="Line 1045"/>
          <p:cNvSpPr>
            <a:spLocks noChangeShapeType="1"/>
          </p:cNvSpPr>
          <p:nvPr/>
        </p:nvSpPr>
        <p:spPr bwMode="auto">
          <a:xfrm flipV="1">
            <a:off x="2971800" y="5065713"/>
            <a:ext cx="38100" cy="344487"/>
          </a:xfrm>
          <a:prstGeom prst="line">
            <a:avLst/>
          </a:prstGeom>
          <a:noFill/>
          <a:ln w="38100">
            <a:solidFill>
              <a:schemeClr val="tx1"/>
            </a:solidFill>
            <a:round/>
            <a:headEnd/>
            <a:tailEnd type="triangle" w="med" len="med"/>
          </a:ln>
        </p:spPr>
        <p:txBody>
          <a:bodyPr wrap="none" anchor="ctr"/>
          <a:lstStyle/>
          <a:p>
            <a:endParaRPr lang="fr-FR"/>
          </a:p>
        </p:txBody>
      </p:sp>
      <p:sp>
        <p:nvSpPr>
          <p:cNvPr id="56342" name="Line 1046"/>
          <p:cNvSpPr>
            <a:spLocks noChangeShapeType="1"/>
          </p:cNvSpPr>
          <p:nvPr/>
        </p:nvSpPr>
        <p:spPr bwMode="auto">
          <a:xfrm flipV="1">
            <a:off x="3505200" y="5029200"/>
            <a:ext cx="866775" cy="304800"/>
          </a:xfrm>
          <a:prstGeom prst="line">
            <a:avLst/>
          </a:prstGeom>
          <a:noFill/>
          <a:ln w="38100">
            <a:solidFill>
              <a:schemeClr val="tx1"/>
            </a:solidFill>
            <a:round/>
            <a:headEnd/>
            <a:tailEnd type="triangle" w="med" len="med"/>
          </a:ln>
        </p:spPr>
        <p:txBody>
          <a:bodyPr wrap="none" anchor="ctr"/>
          <a:lstStyle/>
          <a:p>
            <a:endParaRPr lang="fr-FR"/>
          </a:p>
        </p:txBody>
      </p:sp>
      <p:sp>
        <p:nvSpPr>
          <p:cNvPr id="56343" name="Line 1047"/>
          <p:cNvSpPr>
            <a:spLocks noChangeShapeType="1"/>
          </p:cNvSpPr>
          <p:nvPr/>
        </p:nvSpPr>
        <p:spPr bwMode="auto">
          <a:xfrm flipH="1" flipV="1">
            <a:off x="3124200" y="4267200"/>
            <a:ext cx="28575" cy="290513"/>
          </a:xfrm>
          <a:prstGeom prst="line">
            <a:avLst/>
          </a:prstGeom>
          <a:noFill/>
          <a:ln w="38100">
            <a:solidFill>
              <a:schemeClr val="tx1"/>
            </a:solidFill>
            <a:round/>
            <a:headEnd/>
            <a:tailEnd type="triangle" w="med" len="med"/>
          </a:ln>
        </p:spPr>
        <p:txBody>
          <a:bodyPr wrap="none" anchor="ctr"/>
          <a:lstStyle/>
          <a:p>
            <a:endParaRPr lang="fr-FR"/>
          </a:p>
        </p:txBody>
      </p:sp>
      <p:sp>
        <p:nvSpPr>
          <p:cNvPr id="56344" name="Line 1048"/>
          <p:cNvSpPr>
            <a:spLocks noChangeShapeType="1"/>
          </p:cNvSpPr>
          <p:nvPr/>
        </p:nvSpPr>
        <p:spPr bwMode="auto">
          <a:xfrm flipH="1" flipV="1">
            <a:off x="3519488" y="4357688"/>
            <a:ext cx="768350" cy="141287"/>
          </a:xfrm>
          <a:prstGeom prst="line">
            <a:avLst/>
          </a:prstGeom>
          <a:noFill/>
          <a:ln w="38100">
            <a:solidFill>
              <a:schemeClr val="tx1"/>
            </a:solidFill>
            <a:round/>
            <a:headEnd/>
            <a:tailEnd type="triangle" w="med" len="med"/>
          </a:ln>
        </p:spPr>
        <p:txBody>
          <a:bodyPr wrap="none" anchor="ctr"/>
          <a:lstStyle/>
          <a:p>
            <a:endParaRPr lang="fr-FR"/>
          </a:p>
        </p:txBody>
      </p:sp>
      <p:sp>
        <p:nvSpPr>
          <p:cNvPr id="56345" name="Line 1049"/>
          <p:cNvSpPr>
            <a:spLocks noChangeShapeType="1"/>
          </p:cNvSpPr>
          <p:nvPr/>
        </p:nvSpPr>
        <p:spPr bwMode="auto">
          <a:xfrm flipH="1" flipV="1">
            <a:off x="1676400" y="4191000"/>
            <a:ext cx="2643188" cy="341313"/>
          </a:xfrm>
          <a:prstGeom prst="line">
            <a:avLst/>
          </a:prstGeom>
          <a:noFill/>
          <a:ln w="38100">
            <a:solidFill>
              <a:schemeClr val="tx1"/>
            </a:solidFill>
            <a:round/>
            <a:headEnd/>
            <a:tailEnd type="triangle" w="med" len="med"/>
          </a:ln>
        </p:spPr>
        <p:txBody>
          <a:bodyPr wrap="none" anchor="ctr"/>
          <a:lstStyle/>
          <a:p>
            <a:endParaRPr lang="fr-FR"/>
          </a:p>
        </p:txBody>
      </p:sp>
      <p:sp>
        <p:nvSpPr>
          <p:cNvPr id="56346" name="Line 1050"/>
          <p:cNvSpPr>
            <a:spLocks noChangeShapeType="1"/>
          </p:cNvSpPr>
          <p:nvPr/>
        </p:nvSpPr>
        <p:spPr bwMode="auto">
          <a:xfrm flipH="1" flipV="1">
            <a:off x="1447800" y="4114800"/>
            <a:ext cx="20638" cy="414338"/>
          </a:xfrm>
          <a:prstGeom prst="line">
            <a:avLst/>
          </a:prstGeom>
          <a:noFill/>
          <a:ln w="38100">
            <a:solidFill>
              <a:schemeClr val="tx1"/>
            </a:solidFill>
            <a:round/>
            <a:headEnd/>
            <a:tailEnd type="triangle" w="med" len="med"/>
          </a:ln>
        </p:spPr>
        <p:txBody>
          <a:bodyPr wrap="none" anchor="ctr"/>
          <a:lstStyle/>
          <a:p>
            <a:endParaRPr lang="fr-FR"/>
          </a:p>
        </p:txBody>
      </p:sp>
      <p:sp>
        <p:nvSpPr>
          <p:cNvPr id="56347" name="Line 1051"/>
          <p:cNvSpPr>
            <a:spLocks noChangeShapeType="1"/>
          </p:cNvSpPr>
          <p:nvPr/>
        </p:nvSpPr>
        <p:spPr bwMode="auto">
          <a:xfrm flipH="1" flipV="1">
            <a:off x="2133600" y="2819400"/>
            <a:ext cx="914400" cy="228600"/>
          </a:xfrm>
          <a:prstGeom prst="line">
            <a:avLst/>
          </a:prstGeom>
          <a:noFill/>
          <a:ln w="57150">
            <a:solidFill>
              <a:schemeClr val="tx1"/>
            </a:solidFill>
            <a:round/>
            <a:headEnd/>
            <a:tailEnd type="triangle" w="med" len="med"/>
          </a:ln>
        </p:spPr>
        <p:txBody>
          <a:bodyPr wrap="none" anchor="ctr"/>
          <a:lstStyle/>
          <a:p>
            <a:endParaRPr lang="fr-FR"/>
          </a:p>
        </p:txBody>
      </p:sp>
      <p:sp>
        <p:nvSpPr>
          <p:cNvPr id="56348" name="Line 1052"/>
          <p:cNvSpPr>
            <a:spLocks noChangeShapeType="1"/>
          </p:cNvSpPr>
          <p:nvPr/>
        </p:nvSpPr>
        <p:spPr bwMode="auto">
          <a:xfrm flipV="1">
            <a:off x="1752600" y="2895600"/>
            <a:ext cx="152400" cy="381000"/>
          </a:xfrm>
          <a:prstGeom prst="line">
            <a:avLst/>
          </a:prstGeom>
          <a:noFill/>
          <a:ln w="38100">
            <a:solidFill>
              <a:schemeClr val="tx1"/>
            </a:solidFill>
            <a:round/>
            <a:headEnd/>
            <a:tailEnd type="triangle" w="med" len="med"/>
          </a:ln>
        </p:spPr>
        <p:txBody>
          <a:bodyPr wrap="none" anchor="ctr"/>
          <a:lstStyle/>
          <a:p>
            <a:endParaRPr lang="fr-FR"/>
          </a:p>
        </p:txBody>
      </p:sp>
      <p:sp>
        <p:nvSpPr>
          <p:cNvPr id="56349" name="Line 1053"/>
          <p:cNvSpPr>
            <a:spLocks noChangeShapeType="1"/>
          </p:cNvSpPr>
          <p:nvPr/>
        </p:nvSpPr>
        <p:spPr bwMode="auto">
          <a:xfrm flipV="1">
            <a:off x="4114800" y="1752600"/>
            <a:ext cx="2209800" cy="120650"/>
          </a:xfrm>
          <a:prstGeom prst="line">
            <a:avLst/>
          </a:prstGeom>
          <a:noFill/>
          <a:ln w="76200">
            <a:solidFill>
              <a:schemeClr val="accent1"/>
            </a:solidFill>
            <a:round/>
            <a:headEnd/>
            <a:tailEnd type="triangle" w="med" len="med"/>
          </a:ln>
        </p:spPr>
        <p:txBody>
          <a:bodyPr wrap="none" anchor="ctr"/>
          <a:lstStyle/>
          <a:p>
            <a:endParaRPr lang="fr-FR"/>
          </a:p>
        </p:txBody>
      </p:sp>
      <p:sp>
        <p:nvSpPr>
          <p:cNvPr id="56350" name="Line 1054"/>
          <p:cNvSpPr>
            <a:spLocks noChangeShapeType="1"/>
          </p:cNvSpPr>
          <p:nvPr/>
        </p:nvSpPr>
        <p:spPr bwMode="auto">
          <a:xfrm>
            <a:off x="4114800" y="2209800"/>
            <a:ext cx="2362200" cy="76200"/>
          </a:xfrm>
          <a:prstGeom prst="line">
            <a:avLst/>
          </a:prstGeom>
          <a:noFill/>
          <a:ln w="76200">
            <a:solidFill>
              <a:srgbClr val="FF0066"/>
            </a:solidFill>
            <a:round/>
            <a:headEnd/>
            <a:tailEnd type="triangle" w="med" len="med"/>
          </a:ln>
        </p:spPr>
        <p:txBody>
          <a:bodyPr wrap="none" anchor="ctr"/>
          <a:lstStyle/>
          <a:p>
            <a:endParaRPr lang="fr-FR"/>
          </a:p>
        </p:txBody>
      </p:sp>
      <p:sp>
        <p:nvSpPr>
          <p:cNvPr id="56351" name="Line 1055"/>
          <p:cNvSpPr>
            <a:spLocks noChangeShapeType="1"/>
          </p:cNvSpPr>
          <p:nvPr/>
        </p:nvSpPr>
        <p:spPr bwMode="auto">
          <a:xfrm flipV="1">
            <a:off x="4343400" y="2438400"/>
            <a:ext cx="2046288" cy="614363"/>
          </a:xfrm>
          <a:prstGeom prst="line">
            <a:avLst/>
          </a:prstGeom>
          <a:noFill/>
          <a:ln w="76200">
            <a:solidFill>
              <a:srgbClr val="FF0066"/>
            </a:solidFill>
            <a:round/>
            <a:headEnd/>
            <a:tailEnd type="triangle" w="med" len="med"/>
          </a:ln>
        </p:spPr>
        <p:txBody>
          <a:bodyPr wrap="none" anchor="ctr"/>
          <a:lstStyle/>
          <a:p>
            <a:endParaRPr lang="fr-FR"/>
          </a:p>
        </p:txBody>
      </p:sp>
      <p:sp>
        <p:nvSpPr>
          <p:cNvPr id="56352" name="Line 1056"/>
          <p:cNvSpPr>
            <a:spLocks noChangeShapeType="1"/>
          </p:cNvSpPr>
          <p:nvPr/>
        </p:nvSpPr>
        <p:spPr bwMode="auto">
          <a:xfrm>
            <a:off x="3657600" y="3048000"/>
            <a:ext cx="2590800" cy="76200"/>
          </a:xfrm>
          <a:prstGeom prst="line">
            <a:avLst/>
          </a:prstGeom>
          <a:noFill/>
          <a:ln w="76200">
            <a:solidFill>
              <a:schemeClr val="accent2"/>
            </a:solidFill>
            <a:round/>
            <a:headEnd/>
            <a:tailEnd type="triangle" w="med" len="med"/>
          </a:ln>
        </p:spPr>
        <p:txBody>
          <a:bodyPr wrap="none" anchor="ctr"/>
          <a:lstStyle/>
          <a:p>
            <a:endParaRPr lang="fr-FR"/>
          </a:p>
        </p:txBody>
      </p:sp>
      <p:sp>
        <p:nvSpPr>
          <p:cNvPr id="56353" name="Line 1057"/>
          <p:cNvSpPr>
            <a:spLocks noChangeShapeType="1"/>
          </p:cNvSpPr>
          <p:nvPr/>
        </p:nvSpPr>
        <p:spPr bwMode="auto">
          <a:xfrm>
            <a:off x="2209800" y="2667000"/>
            <a:ext cx="4179888" cy="425450"/>
          </a:xfrm>
          <a:prstGeom prst="line">
            <a:avLst/>
          </a:prstGeom>
          <a:noFill/>
          <a:ln w="76200">
            <a:solidFill>
              <a:schemeClr val="accent2"/>
            </a:solidFill>
            <a:round/>
            <a:headEnd/>
            <a:tailEnd type="triangle" w="med" len="med"/>
          </a:ln>
        </p:spPr>
        <p:txBody>
          <a:bodyPr wrap="none" anchor="ctr"/>
          <a:lstStyle/>
          <a:p>
            <a:endParaRPr lang="fr-FR"/>
          </a:p>
        </p:txBody>
      </p:sp>
      <p:sp>
        <p:nvSpPr>
          <p:cNvPr id="56354" name="Line 1058"/>
          <p:cNvSpPr>
            <a:spLocks noChangeShapeType="1"/>
          </p:cNvSpPr>
          <p:nvPr/>
        </p:nvSpPr>
        <p:spPr bwMode="auto">
          <a:xfrm flipV="1">
            <a:off x="4713288" y="4267200"/>
            <a:ext cx="1611312" cy="279400"/>
          </a:xfrm>
          <a:prstGeom prst="line">
            <a:avLst/>
          </a:prstGeom>
          <a:noFill/>
          <a:ln w="76200">
            <a:solidFill>
              <a:srgbClr val="99CCFF"/>
            </a:solidFill>
            <a:round/>
            <a:headEnd/>
            <a:tailEnd type="triangle" w="med" len="med"/>
          </a:ln>
        </p:spPr>
        <p:txBody>
          <a:bodyPr wrap="none" anchor="ctr"/>
          <a:lstStyle/>
          <a:p>
            <a:endParaRPr lang="fr-FR"/>
          </a:p>
        </p:txBody>
      </p:sp>
      <p:sp>
        <p:nvSpPr>
          <p:cNvPr id="56355" name="Line 1059"/>
          <p:cNvSpPr>
            <a:spLocks noChangeShapeType="1"/>
          </p:cNvSpPr>
          <p:nvPr/>
        </p:nvSpPr>
        <p:spPr bwMode="auto">
          <a:xfrm flipV="1">
            <a:off x="3733800" y="5105400"/>
            <a:ext cx="2667000" cy="533400"/>
          </a:xfrm>
          <a:prstGeom prst="line">
            <a:avLst/>
          </a:prstGeom>
          <a:noFill/>
          <a:ln w="76200">
            <a:solidFill>
              <a:srgbClr val="CC0066"/>
            </a:solidFill>
            <a:round/>
            <a:headEnd/>
            <a:tailEnd type="triangle" w="med" len="med"/>
          </a:ln>
        </p:spPr>
        <p:txBody>
          <a:bodyPr wrap="none" anchor="ctr"/>
          <a:lstStyle/>
          <a:p>
            <a:endParaRPr lang="fr-FR"/>
          </a:p>
        </p:txBody>
      </p:sp>
      <p:sp>
        <p:nvSpPr>
          <p:cNvPr id="56356" name="Line 1060"/>
          <p:cNvSpPr>
            <a:spLocks noChangeShapeType="1"/>
          </p:cNvSpPr>
          <p:nvPr/>
        </p:nvSpPr>
        <p:spPr bwMode="auto">
          <a:xfrm flipV="1">
            <a:off x="4495800" y="5867400"/>
            <a:ext cx="1752600" cy="0"/>
          </a:xfrm>
          <a:prstGeom prst="line">
            <a:avLst/>
          </a:prstGeom>
          <a:noFill/>
          <a:ln w="76200">
            <a:solidFill>
              <a:schemeClr val="tx1"/>
            </a:solidFill>
            <a:round/>
            <a:headEnd/>
            <a:tailEnd type="triangle" w="med" len="med"/>
          </a:ln>
        </p:spPr>
        <p:txBody>
          <a:bodyPr wrap="none" anchor="ctr"/>
          <a:lstStyle/>
          <a:p>
            <a:endParaRPr lang="fr-FR"/>
          </a:p>
        </p:txBody>
      </p:sp>
      <p:sp>
        <p:nvSpPr>
          <p:cNvPr id="56357" name="Text Box 1061"/>
          <p:cNvSpPr txBox="1">
            <a:spLocks noChangeArrowheads="1"/>
          </p:cNvSpPr>
          <p:nvPr/>
        </p:nvSpPr>
        <p:spPr bwMode="auto">
          <a:xfrm>
            <a:off x="5943600" y="4724400"/>
            <a:ext cx="336550" cy="457200"/>
          </a:xfrm>
          <a:prstGeom prst="rect">
            <a:avLst/>
          </a:prstGeom>
          <a:noFill/>
          <a:ln w="9525">
            <a:noFill/>
            <a:miter lim="800000"/>
            <a:headEnd/>
            <a:tailEnd/>
          </a:ln>
        </p:spPr>
        <p:txBody>
          <a:bodyPr wrap="none">
            <a:spAutoFit/>
          </a:bodyPr>
          <a:lstStyle/>
          <a:p>
            <a:r>
              <a:rPr lang="fr-FR">
                <a:solidFill>
                  <a:srgbClr val="CC0066"/>
                </a:solidFill>
              </a:rPr>
              <a:t>0</a:t>
            </a:r>
            <a:endParaRPr lang="fr-FR"/>
          </a:p>
        </p:txBody>
      </p:sp>
      <p:sp>
        <p:nvSpPr>
          <p:cNvPr id="56358" name="Text Box 1062"/>
          <p:cNvSpPr txBox="1">
            <a:spLocks noChangeArrowheads="1"/>
          </p:cNvSpPr>
          <p:nvPr/>
        </p:nvSpPr>
        <p:spPr bwMode="auto">
          <a:xfrm>
            <a:off x="5105400" y="3962400"/>
            <a:ext cx="1143000" cy="457200"/>
          </a:xfrm>
          <a:prstGeom prst="rect">
            <a:avLst/>
          </a:prstGeom>
          <a:noFill/>
          <a:ln w="9525">
            <a:noFill/>
            <a:miter lim="800000"/>
            <a:headEnd/>
            <a:tailEnd/>
          </a:ln>
        </p:spPr>
        <p:txBody>
          <a:bodyPr>
            <a:spAutoFit/>
          </a:bodyPr>
          <a:lstStyle/>
          <a:p>
            <a:r>
              <a:rPr lang="fr-FR">
                <a:solidFill>
                  <a:srgbClr val="99CCFF"/>
                </a:solidFill>
              </a:rPr>
              <a:t>+2(+3)</a:t>
            </a:r>
            <a:endParaRPr lang="fr-FR"/>
          </a:p>
        </p:txBody>
      </p:sp>
      <p:sp>
        <p:nvSpPr>
          <p:cNvPr id="56359" name="Text Box 1063"/>
          <p:cNvSpPr txBox="1">
            <a:spLocks noChangeArrowheads="1"/>
          </p:cNvSpPr>
          <p:nvPr/>
        </p:nvSpPr>
        <p:spPr bwMode="auto">
          <a:xfrm>
            <a:off x="4543425" y="3035300"/>
            <a:ext cx="1108075" cy="457200"/>
          </a:xfrm>
          <a:prstGeom prst="rect">
            <a:avLst/>
          </a:prstGeom>
          <a:noFill/>
          <a:ln w="9525">
            <a:noFill/>
            <a:miter lim="800000"/>
            <a:headEnd/>
            <a:tailEnd/>
          </a:ln>
        </p:spPr>
        <p:txBody>
          <a:bodyPr>
            <a:spAutoFit/>
          </a:bodyPr>
          <a:lstStyle/>
          <a:p>
            <a:r>
              <a:rPr lang="fr-FR">
                <a:solidFill>
                  <a:schemeClr val="accent2"/>
                </a:solidFill>
              </a:rPr>
              <a:t>+3/5</a:t>
            </a:r>
            <a:endParaRPr lang="fr-FR"/>
          </a:p>
        </p:txBody>
      </p:sp>
      <p:sp>
        <p:nvSpPr>
          <p:cNvPr id="56360" name="Text Box 1064"/>
          <p:cNvSpPr txBox="1">
            <a:spLocks noChangeArrowheads="1"/>
          </p:cNvSpPr>
          <p:nvPr/>
        </p:nvSpPr>
        <p:spPr bwMode="auto">
          <a:xfrm>
            <a:off x="4876800" y="2209800"/>
            <a:ext cx="1363663" cy="457200"/>
          </a:xfrm>
          <a:prstGeom prst="rect">
            <a:avLst/>
          </a:prstGeom>
          <a:noFill/>
          <a:ln w="9525">
            <a:noFill/>
            <a:miter lim="800000"/>
            <a:headEnd/>
            <a:tailEnd/>
          </a:ln>
        </p:spPr>
        <p:txBody>
          <a:bodyPr>
            <a:spAutoFit/>
          </a:bodyPr>
          <a:lstStyle/>
          <a:p>
            <a:r>
              <a:rPr lang="fr-FR"/>
              <a:t>    </a:t>
            </a:r>
            <a:r>
              <a:rPr lang="fr-FR">
                <a:solidFill>
                  <a:srgbClr val="FF0066"/>
                </a:solidFill>
              </a:rPr>
              <a:t>+4/8</a:t>
            </a:r>
            <a:endParaRPr lang="fr-FR"/>
          </a:p>
        </p:txBody>
      </p:sp>
      <p:sp>
        <p:nvSpPr>
          <p:cNvPr id="56361" name="Text Box 1065"/>
          <p:cNvSpPr txBox="1">
            <a:spLocks noChangeArrowheads="1"/>
          </p:cNvSpPr>
          <p:nvPr/>
        </p:nvSpPr>
        <p:spPr bwMode="auto">
          <a:xfrm>
            <a:off x="5486400" y="1371600"/>
            <a:ext cx="806450" cy="457200"/>
          </a:xfrm>
          <a:prstGeom prst="rect">
            <a:avLst/>
          </a:prstGeom>
          <a:noFill/>
          <a:ln w="9525">
            <a:noFill/>
            <a:miter lim="800000"/>
            <a:headEnd/>
            <a:tailEnd/>
          </a:ln>
        </p:spPr>
        <p:txBody>
          <a:bodyPr>
            <a:spAutoFit/>
          </a:bodyPr>
          <a:lstStyle/>
          <a:p>
            <a:r>
              <a:rPr lang="fr-FR">
                <a:solidFill>
                  <a:schemeClr val="accent1"/>
                </a:solidFill>
              </a:rPr>
              <a:t>+8</a:t>
            </a:r>
          </a:p>
        </p:txBody>
      </p:sp>
      <p:sp>
        <p:nvSpPr>
          <p:cNvPr id="56362" name="Text Box 1068"/>
          <p:cNvSpPr txBox="1">
            <a:spLocks noChangeArrowheads="1"/>
          </p:cNvSpPr>
          <p:nvPr/>
        </p:nvSpPr>
        <p:spPr bwMode="auto">
          <a:xfrm>
            <a:off x="609600" y="4114800"/>
            <a:ext cx="762000" cy="457200"/>
          </a:xfrm>
          <a:prstGeom prst="rect">
            <a:avLst/>
          </a:prstGeom>
          <a:noFill/>
          <a:ln w="9525">
            <a:noFill/>
            <a:miter lim="800000"/>
            <a:headEnd/>
            <a:tailEnd/>
          </a:ln>
        </p:spPr>
        <p:txBody>
          <a:bodyPr>
            <a:spAutoFit/>
          </a:bodyPr>
          <a:lstStyle/>
          <a:p>
            <a:r>
              <a:rPr lang="fr-FR">
                <a:solidFill>
                  <a:schemeClr val="accent2"/>
                </a:solidFill>
              </a:rPr>
              <a:t>(+3)</a:t>
            </a:r>
          </a:p>
        </p:txBody>
      </p:sp>
      <p:sp>
        <p:nvSpPr>
          <p:cNvPr id="56363" name="Text Box 1069"/>
          <p:cNvSpPr txBox="1">
            <a:spLocks noChangeArrowheads="1"/>
          </p:cNvSpPr>
          <p:nvPr/>
        </p:nvSpPr>
        <p:spPr bwMode="auto">
          <a:xfrm>
            <a:off x="2209800" y="4267200"/>
            <a:ext cx="762000" cy="457200"/>
          </a:xfrm>
          <a:prstGeom prst="rect">
            <a:avLst/>
          </a:prstGeom>
          <a:noFill/>
          <a:ln w="9525">
            <a:noFill/>
            <a:miter lim="800000"/>
            <a:headEnd/>
            <a:tailEnd/>
          </a:ln>
        </p:spPr>
        <p:txBody>
          <a:bodyPr>
            <a:spAutoFit/>
          </a:bodyPr>
          <a:lstStyle/>
          <a:p>
            <a:r>
              <a:rPr lang="fr-FR">
                <a:solidFill>
                  <a:schemeClr val="accent2"/>
                </a:solidFill>
              </a:rPr>
              <a:t>(+2)</a:t>
            </a:r>
          </a:p>
        </p:txBody>
      </p:sp>
      <p:sp>
        <p:nvSpPr>
          <p:cNvPr id="56364" name="Text Box 1070"/>
          <p:cNvSpPr txBox="1">
            <a:spLocks noChangeArrowheads="1"/>
          </p:cNvSpPr>
          <p:nvPr/>
        </p:nvSpPr>
        <p:spPr bwMode="auto">
          <a:xfrm>
            <a:off x="3505200" y="3124200"/>
            <a:ext cx="762000" cy="457200"/>
          </a:xfrm>
          <a:prstGeom prst="rect">
            <a:avLst/>
          </a:prstGeom>
          <a:noFill/>
          <a:ln w="9525">
            <a:noFill/>
            <a:miter lim="800000"/>
            <a:headEnd/>
            <a:tailEnd/>
          </a:ln>
        </p:spPr>
        <p:txBody>
          <a:bodyPr>
            <a:spAutoFit/>
          </a:bodyPr>
          <a:lstStyle/>
          <a:p>
            <a:r>
              <a:rPr lang="fr-FR">
                <a:solidFill>
                  <a:schemeClr val="accent2"/>
                </a:solidFill>
              </a:rPr>
              <a:t>(+3)</a:t>
            </a:r>
          </a:p>
        </p:txBody>
      </p:sp>
      <p:pic>
        <p:nvPicPr>
          <p:cNvPr id="46" name="Image 45"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47" name="Espace réservé du numéro de diapositive 46"/>
          <p:cNvSpPr>
            <a:spLocks noGrp="1"/>
          </p:cNvSpPr>
          <p:nvPr>
            <p:ph type="sldNum" sz="quarter" idx="12"/>
          </p:nvPr>
        </p:nvSpPr>
        <p:spPr/>
        <p:txBody>
          <a:bodyPr/>
          <a:lstStyle/>
          <a:p>
            <a:fld id="{CF4668DC-857F-487D-BFFA-8C0CA5037977}" type="slidenum">
              <a:rPr lang="fr-BE" smtClean="0"/>
              <a:pPr/>
              <a:t>10</a:t>
            </a:fld>
            <a:endParaRPr lang="fr-BE"/>
          </a:p>
        </p:txBody>
      </p:sp>
      <p:sp>
        <p:nvSpPr>
          <p:cNvPr id="48" name="Espace réservé du pied de page 47"/>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906713"/>
            <a:ext cx="7772400" cy="810319"/>
          </a:xfrm>
        </p:spPr>
        <p:txBody>
          <a:bodyPr>
            <a:normAutofit/>
          </a:bodyPr>
          <a:lstStyle/>
          <a:p>
            <a:pPr algn="ctr"/>
            <a:r>
              <a:rPr lang="fr-FR" sz="4400" dirty="0" smtClean="0">
                <a:solidFill>
                  <a:srgbClr val="FF0000"/>
                </a:solidFill>
              </a:rPr>
              <a:t>La Physique des Particules</a:t>
            </a:r>
            <a:endParaRPr lang="fr-FR" sz="4400" dirty="0">
              <a:solidFill>
                <a:srgbClr val="FF0000"/>
              </a:solidFill>
            </a:endParaRPr>
          </a:p>
        </p:txBody>
      </p:sp>
      <p:sp>
        <p:nvSpPr>
          <p:cNvPr id="4" name="Espace réservé du pied de page 3"/>
          <p:cNvSpPr>
            <a:spLocks noGrp="1"/>
          </p:cNvSpPr>
          <p:nvPr>
            <p:ph type="ftr" sz="quarter" idx="11"/>
          </p:nvPr>
        </p:nvSpPr>
        <p:spPr/>
        <p:txBody>
          <a:bodyPr/>
          <a:lstStyle/>
          <a:p>
            <a:r>
              <a:rPr lang="fr-FR" smtClean="0"/>
              <a:t>Jean-Pierre Lees, Stages 3ieme, 12 novembre 2012</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11</a:t>
            </a:fld>
            <a:endParaRPr lang="fr-BE"/>
          </a:p>
        </p:txBody>
      </p:sp>
    </p:spTree>
    <p:extLst>
      <p:ext uri="{BB962C8B-B14F-4D97-AF65-F5344CB8AC3E}">
        <p14:creationId xmlns:p14="http://schemas.microsoft.com/office/powerpoint/2010/main" xmlns="" val="1159188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467544" y="116632"/>
            <a:ext cx="8229600" cy="1143000"/>
          </a:xfrm>
        </p:spPr>
        <p:txBody>
          <a:bodyPr/>
          <a:lstStyle/>
          <a:p>
            <a:r>
              <a:rPr lang="en-US" dirty="0" err="1" smtClean="0">
                <a:solidFill>
                  <a:srgbClr val="FF0000"/>
                </a:solidFill>
              </a:rPr>
              <a:t>Qu</a:t>
            </a:r>
            <a:r>
              <a:rPr lang="en-US" dirty="0" smtClean="0">
                <a:solidFill>
                  <a:srgbClr val="FF0000"/>
                </a:solidFill>
              </a:rPr>
              <a:t>’ </a:t>
            </a:r>
            <a:r>
              <a:rPr lang="en-US" dirty="0" err="1" smtClean="0">
                <a:solidFill>
                  <a:srgbClr val="FF0000"/>
                </a:solidFill>
              </a:rPr>
              <a:t>étudie</a:t>
            </a:r>
            <a:r>
              <a:rPr lang="en-US" dirty="0" smtClean="0">
                <a:solidFill>
                  <a:srgbClr val="FF0000"/>
                </a:solidFill>
              </a:rPr>
              <a:t> t-on au LAPP?</a:t>
            </a:r>
            <a:endParaRPr lang="fr-FR" dirty="0">
              <a:solidFill>
                <a:srgbClr val="FF0000"/>
              </a:solidFill>
            </a:endParaRPr>
          </a:p>
        </p:txBody>
      </p:sp>
      <p:sp>
        <p:nvSpPr>
          <p:cNvPr id="3" name="Espace réservé du contenu 2"/>
          <p:cNvSpPr>
            <a:spLocks noGrp="1"/>
          </p:cNvSpPr>
          <p:nvPr>
            <p:ph idx="1"/>
          </p:nvPr>
        </p:nvSpPr>
        <p:spPr>
          <a:xfrm>
            <a:off x="827584" y="1196752"/>
            <a:ext cx="7572428" cy="4680520"/>
          </a:xfrm>
          <a:solidFill>
            <a:schemeClr val="accent5">
              <a:lumMod val="20000"/>
              <a:lumOff val="80000"/>
            </a:schemeClr>
          </a:solidFill>
          <a:effectLst>
            <a:innerShdw blurRad="63500" dist="50800" dir="2700000">
              <a:prstClr val="black">
                <a:alpha val="50000"/>
              </a:prstClr>
            </a:innerShdw>
          </a:effectLst>
        </p:spPr>
        <p:txBody>
          <a:bodyPr>
            <a:noAutofit/>
          </a:bodyPr>
          <a:lstStyle/>
          <a:p>
            <a:r>
              <a:rPr lang="en-US" sz="3600" dirty="0" smtClean="0"/>
              <a:t>La </a:t>
            </a:r>
            <a:r>
              <a:rPr lang="fr-FR" sz="3600" dirty="0" smtClean="0"/>
              <a:t>vocation</a:t>
            </a:r>
            <a:r>
              <a:rPr lang="en-US" sz="3600" dirty="0" smtClean="0"/>
              <a:t> du LAPP </a:t>
            </a:r>
            <a:r>
              <a:rPr lang="en-US" sz="3600" dirty="0" err="1" smtClean="0"/>
              <a:t>est</a:t>
            </a:r>
            <a:r>
              <a:rPr lang="en-US" sz="3600" dirty="0" smtClean="0"/>
              <a:t> l’</a:t>
            </a:r>
            <a:r>
              <a:rPr lang="fr-FR" sz="3600" b="1" dirty="0" smtClean="0"/>
              <a:t>étude des constituants fondamentaux </a:t>
            </a:r>
            <a:r>
              <a:rPr lang="fr-FR" sz="3600" dirty="0" smtClean="0"/>
              <a:t>de la matière (</a:t>
            </a:r>
            <a:r>
              <a:rPr lang="en-US" sz="3600" b="1" dirty="0" smtClean="0">
                <a:solidFill>
                  <a:srgbClr val="FF0000"/>
                </a:solidFill>
              </a:rPr>
              <a:t>les briques les plus                                      petites de </a:t>
            </a:r>
            <a:r>
              <a:rPr lang="en-US" sz="3600" b="1" dirty="0" err="1" smtClean="0">
                <a:solidFill>
                  <a:srgbClr val="FF0000"/>
                </a:solidFill>
              </a:rPr>
              <a:t>notre</a:t>
            </a:r>
            <a:r>
              <a:rPr lang="en-US" sz="3600" b="1" dirty="0" smtClean="0">
                <a:solidFill>
                  <a:srgbClr val="FF0000"/>
                </a:solidFill>
              </a:rPr>
              <a:t> monde</a:t>
            </a:r>
            <a:r>
              <a:rPr lang="fr-FR" sz="3600" dirty="0" smtClean="0"/>
              <a:t>) et des </a:t>
            </a:r>
            <a:r>
              <a:rPr lang="fr-FR" sz="3600" b="1" dirty="0" smtClean="0"/>
              <a:t>interactions</a:t>
            </a:r>
            <a:r>
              <a:rPr lang="fr-FR" sz="3600" dirty="0" smtClean="0"/>
              <a:t> fondamentales (</a:t>
            </a:r>
            <a:r>
              <a:rPr lang="fr-FR" sz="3600" b="1" dirty="0" smtClean="0">
                <a:solidFill>
                  <a:srgbClr val="FF0000"/>
                </a:solidFill>
              </a:rPr>
              <a:t>les forces</a:t>
            </a:r>
            <a:r>
              <a:rPr lang="fr-FR" sz="3600" dirty="0" smtClean="0"/>
              <a:t>) auxquelles ils sont soumis.</a:t>
            </a:r>
          </a:p>
          <a:p>
            <a:r>
              <a:rPr lang="fr-FR" sz="3600" dirty="0" smtClean="0"/>
              <a:t>Notre discipline s’appelle la physique des particules </a:t>
            </a:r>
            <a:endParaRPr lang="fr-FR" sz="3600" dirty="0"/>
          </a:p>
        </p:txBody>
      </p:sp>
      <p:sp>
        <p:nvSpPr>
          <p:cNvPr id="4" name="Espace réservé du pied de page 3"/>
          <p:cNvSpPr>
            <a:spLocks noGrp="1"/>
          </p:cNvSpPr>
          <p:nvPr>
            <p:ph type="ftr" sz="quarter" idx="11"/>
          </p:nvPr>
        </p:nvSpPr>
        <p:spPr/>
        <p:txBody>
          <a:bodyPr/>
          <a:lstStyle/>
          <a:p>
            <a:pPr>
              <a:defRPr/>
            </a:pPr>
            <a:r>
              <a:rPr lang="fr-FR" smtClean="0"/>
              <a:t>Jean-Pierre Lees, Stages 3ieme, 12 novembre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12</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contenu 3"/>
          <p:cNvSpPr txBox="1">
            <a:spLocks/>
          </p:cNvSpPr>
          <p:nvPr/>
        </p:nvSpPr>
        <p:spPr>
          <a:xfrm>
            <a:off x="5029200" y="3810000"/>
            <a:ext cx="4038600" cy="1066800"/>
          </a:xfrm>
          <a:prstGeom prst="rect">
            <a:avLst/>
          </a:prstGeom>
        </p:spPr>
        <p:style>
          <a:lnRef idx="1">
            <a:schemeClr val="accent2"/>
          </a:lnRef>
          <a:fillRef idx="3">
            <a:schemeClr val="accent2"/>
          </a:fillRef>
          <a:effectRef idx="2">
            <a:schemeClr val="accent2"/>
          </a:effectRef>
          <a:fontRef idx="minor">
            <a:schemeClr val="lt1"/>
          </a:fontRef>
        </p:style>
        <p:txBody>
          <a:bodyPr vert="horz">
            <a:noAutofit/>
          </a:bodyPr>
          <a:lstStyle/>
          <a:p>
            <a:pPr lvl="0"/>
            <a:r>
              <a:rPr lang="fr-FR" dirty="0" smtClean="0">
                <a:solidFill>
                  <a:schemeClr val="tx1"/>
                </a:solidFill>
                <a:effectLst>
                  <a:outerShdw blurRad="38100" dist="38100" dir="2700000" algn="tl">
                    <a:srgbClr val="000000">
                      <a:alpha val="43137"/>
                    </a:srgbClr>
                  </a:outerShdw>
                </a:effectLst>
              </a:rPr>
              <a:t>La physique des astro-particules scrute les messages venus des confins de l’univers et de  l’infiniment grand</a:t>
            </a:r>
          </a:p>
        </p:txBody>
      </p:sp>
      <p:pic>
        <p:nvPicPr>
          <p:cNvPr id="9" name="Picture 2"/>
          <p:cNvPicPr>
            <a:picLocks noChangeAspect="1" noChangeArrowheads="1"/>
          </p:cNvPicPr>
          <p:nvPr/>
        </p:nvPicPr>
        <p:blipFill>
          <a:blip r:embed="rId3" cstate="print"/>
          <a:srcRect l="12242" t="29747" r="3642" b="48211"/>
          <a:stretch>
            <a:fillRect/>
          </a:stretch>
        </p:blipFill>
        <p:spPr bwMode="auto">
          <a:xfrm>
            <a:off x="152400" y="1295400"/>
            <a:ext cx="8797240" cy="1965117"/>
          </a:xfrm>
          <a:prstGeom prst="rect">
            <a:avLst/>
          </a:prstGeom>
          <a:noFill/>
          <a:ln w="9525">
            <a:noFill/>
            <a:miter lim="800000"/>
            <a:headEnd/>
            <a:tailEnd/>
          </a:ln>
          <a:effectLst/>
        </p:spPr>
      </p:pic>
      <p:sp>
        <p:nvSpPr>
          <p:cNvPr id="13" name="Rectangle 12"/>
          <p:cNvSpPr/>
          <p:nvPr/>
        </p:nvSpPr>
        <p:spPr>
          <a:xfrm>
            <a:off x="76200" y="3352800"/>
            <a:ext cx="1676400"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lvl="0"/>
            <a:r>
              <a:rPr lang="fr-FR" b="1" dirty="0" smtClean="0">
                <a:solidFill>
                  <a:schemeClr val="bg1"/>
                </a:solidFill>
                <a:effectLst>
                  <a:outerShdw blurRad="38100" dist="38100" dir="2700000" algn="tl">
                    <a:srgbClr val="000000">
                      <a:alpha val="43137"/>
                    </a:srgbClr>
                  </a:outerShdw>
                </a:effectLst>
              </a:rPr>
              <a:t>accélérateur s +détecteurs</a:t>
            </a:r>
          </a:p>
        </p:txBody>
      </p:sp>
      <p:sp>
        <p:nvSpPr>
          <p:cNvPr id="14" name="Rectangle 13"/>
          <p:cNvSpPr/>
          <p:nvPr/>
        </p:nvSpPr>
        <p:spPr>
          <a:xfrm>
            <a:off x="1828800" y="32004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microscopes</a:t>
            </a:r>
          </a:p>
        </p:txBody>
      </p:sp>
      <p:sp>
        <p:nvSpPr>
          <p:cNvPr id="15" name="Rectangle 14"/>
          <p:cNvSpPr/>
          <p:nvPr/>
        </p:nvSpPr>
        <p:spPr>
          <a:xfrm>
            <a:off x="2971800" y="9906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err="1" smtClean="0">
                <a:solidFill>
                  <a:schemeClr val="tx1"/>
                </a:solidFill>
                <a:effectLst>
                  <a:outerShdw blurRad="38100" dist="38100" dir="2700000" algn="tl">
                    <a:srgbClr val="000000">
                      <a:alpha val="43137"/>
                    </a:srgbClr>
                  </a:outerShdw>
                </a:effectLst>
              </a:rPr>
              <a:t>Oeil</a:t>
            </a:r>
            <a:r>
              <a:rPr lang="fr-FR" dirty="0" smtClean="0">
                <a:solidFill>
                  <a:schemeClr val="tx1"/>
                </a:solidFill>
                <a:effectLst>
                  <a:outerShdw blurRad="38100" dist="38100" dir="2700000" algn="tl">
                    <a:srgbClr val="000000">
                      <a:alpha val="43137"/>
                    </a:srgbClr>
                  </a:outerShdw>
                </a:effectLst>
              </a:rPr>
              <a:t> nu</a:t>
            </a:r>
          </a:p>
        </p:txBody>
      </p:sp>
      <p:sp>
        <p:nvSpPr>
          <p:cNvPr id="16" name="Rectangle 15"/>
          <p:cNvSpPr/>
          <p:nvPr/>
        </p:nvSpPr>
        <p:spPr>
          <a:xfrm>
            <a:off x="3886200" y="32766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jumelles</a:t>
            </a:r>
          </a:p>
        </p:txBody>
      </p:sp>
      <p:sp>
        <p:nvSpPr>
          <p:cNvPr id="17" name="Rectangle 16"/>
          <p:cNvSpPr/>
          <p:nvPr/>
        </p:nvSpPr>
        <p:spPr>
          <a:xfrm>
            <a:off x="6096000" y="3352800"/>
            <a:ext cx="16764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télescopes</a:t>
            </a:r>
          </a:p>
        </p:txBody>
      </p:sp>
      <p:sp>
        <p:nvSpPr>
          <p:cNvPr id="19" name="Espace réservé du contenu 3"/>
          <p:cNvSpPr txBox="1">
            <a:spLocks/>
          </p:cNvSpPr>
          <p:nvPr/>
        </p:nvSpPr>
        <p:spPr>
          <a:xfrm>
            <a:off x="76200" y="4038600"/>
            <a:ext cx="4038600" cy="914400"/>
          </a:xfrm>
          <a:prstGeom prst="rect">
            <a:avLst/>
          </a:prstGeom>
        </p:spPr>
        <p:style>
          <a:lnRef idx="1">
            <a:schemeClr val="dk1"/>
          </a:lnRef>
          <a:fillRef idx="3">
            <a:schemeClr val="dk1"/>
          </a:fillRef>
          <a:effectRef idx="2">
            <a:schemeClr val="dk1"/>
          </a:effectRef>
          <a:fontRef idx="minor">
            <a:schemeClr val="lt1"/>
          </a:fontRef>
        </p:style>
        <p:txBody>
          <a:bodyPr vert="horz">
            <a:noAutofit/>
          </a:bodyPr>
          <a:lstStyle/>
          <a:p>
            <a:pPr lvl="0"/>
            <a:r>
              <a:rPr lang="fr-FR" b="1" dirty="0" smtClean="0">
                <a:solidFill>
                  <a:schemeClr val="bg1"/>
                </a:solidFill>
                <a:effectLst>
                  <a:outerShdw blurRad="38100" dist="38100" dir="2700000" algn="tl">
                    <a:srgbClr val="000000">
                      <a:alpha val="43137"/>
                    </a:srgbClr>
                  </a:outerShdw>
                </a:effectLst>
              </a:rPr>
              <a:t>La physique des particules étudie le</a:t>
            </a:r>
          </a:p>
          <a:p>
            <a:pPr lvl="0"/>
            <a:r>
              <a:rPr lang="fr-FR" b="1" dirty="0" smtClean="0">
                <a:solidFill>
                  <a:schemeClr val="bg1"/>
                </a:solidFill>
                <a:effectLst>
                  <a:outerShdw blurRad="38100" dist="38100" dir="2700000" algn="tl">
                    <a:srgbClr val="000000">
                      <a:alpha val="43137"/>
                    </a:srgbClr>
                  </a:outerShdw>
                </a:effectLst>
              </a:rPr>
              <a:t>Cœur de la Matière vers l’infiniment petit  </a:t>
            </a:r>
          </a:p>
        </p:txBody>
      </p:sp>
      <p:sp>
        <p:nvSpPr>
          <p:cNvPr id="2" name="Titre 1"/>
          <p:cNvSpPr>
            <a:spLocks noGrp="1"/>
          </p:cNvSpPr>
          <p:nvPr>
            <p:ph type="title"/>
          </p:nvPr>
        </p:nvSpPr>
        <p:spPr>
          <a:xfrm>
            <a:off x="323528" y="0"/>
            <a:ext cx="8568952" cy="731838"/>
          </a:xfrm>
          <a:noFill/>
        </p:spPr>
        <p:txBody>
          <a:bodyPr>
            <a:normAutofit fontScale="90000"/>
          </a:bodyPr>
          <a:lstStyle/>
          <a:p>
            <a:pPr algn="l"/>
            <a:r>
              <a:rPr lang="fr-FR" b="1" dirty="0" smtClean="0">
                <a:solidFill>
                  <a:srgbClr val="FF0000"/>
                </a:solidFill>
              </a:rPr>
              <a:t>La méthode expérimentale: Observer</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fld id="{2F565EC7-E1AE-4DC0-808A-0D30BD22A748}" type="slidenum">
              <a:rPr lang="fr-FR" smtClean="0"/>
              <a:pPr/>
              <a:t>13</a:t>
            </a:fld>
            <a:endParaRPr lang="fr-FR"/>
          </a:p>
        </p:txBody>
      </p:sp>
      <p:sp>
        <p:nvSpPr>
          <p:cNvPr id="18" name="Espace réservé du pied de page 17"/>
          <p:cNvSpPr>
            <a:spLocks noGrp="1"/>
          </p:cNvSpPr>
          <p:nvPr>
            <p:ph type="ftr" sz="quarter" idx="11"/>
          </p:nvPr>
        </p:nvSpPr>
        <p:spPr/>
        <p:txBody>
          <a:bodyPr/>
          <a:lstStyle/>
          <a:p>
            <a:r>
              <a:rPr lang="fr-FR" smtClean="0"/>
              <a:t>Jean-Pierre Lees, Stages 3ieme, 12 novembre 2012</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heckerboard(across)">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heckerboard(across)">
                                      <p:cBhvr>
                                        <p:cTn id="31" dur="500"/>
                                        <p:tgtEl>
                                          <p:spTgt spid="1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P spid="14" grpId="0" animBg="1"/>
      <p:bldP spid="15" grpId="0" animBg="1"/>
      <p:bldP spid="16" grpId="0" animBg="1"/>
      <p:bldP spid="1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numéro de diapositive 2"/>
          <p:cNvSpPr>
            <a:spLocks noGrp="1"/>
          </p:cNvSpPr>
          <p:nvPr>
            <p:ph type="sldNum" sz="quarter" idx="10"/>
          </p:nvPr>
        </p:nvSpPr>
        <p:spPr/>
        <p:txBody>
          <a:bodyPr/>
          <a:lstStyle/>
          <a:p>
            <a:fld id="{5C48DC09-435B-4997-9FBD-9F65C9A4966F}" type="slidenum">
              <a:rPr lang="fr-FR" altLang="en-US"/>
              <a:pPr/>
              <a:t>14</a:t>
            </a:fld>
            <a:endParaRPr lang="fr-FR" altLang="en-US"/>
          </a:p>
        </p:txBody>
      </p:sp>
      <p:sp>
        <p:nvSpPr>
          <p:cNvPr id="45058" name="Rectangle 2"/>
          <p:cNvSpPr>
            <a:spLocks noGrp="1" noChangeArrowheads="1"/>
          </p:cNvSpPr>
          <p:nvPr>
            <p:ph type="title"/>
          </p:nvPr>
        </p:nvSpPr>
        <p:spPr/>
        <p:txBody>
          <a:bodyPr/>
          <a:lstStyle/>
          <a:p>
            <a:r>
              <a:rPr lang="fr-BE" b="1" dirty="0">
                <a:solidFill>
                  <a:srgbClr val="FF0000"/>
                </a:solidFill>
              </a:rPr>
              <a:t>Structure de l’atome</a:t>
            </a:r>
            <a:endParaRPr lang="en-GB" b="1" dirty="0">
              <a:solidFill>
                <a:srgbClr val="FF0000"/>
              </a:solidFill>
            </a:endParaRPr>
          </a:p>
        </p:txBody>
      </p:sp>
      <p:grpSp>
        <p:nvGrpSpPr>
          <p:cNvPr id="2" name="Group 36"/>
          <p:cNvGrpSpPr>
            <a:grpSpLocks/>
          </p:cNvGrpSpPr>
          <p:nvPr/>
        </p:nvGrpSpPr>
        <p:grpSpPr bwMode="auto">
          <a:xfrm>
            <a:off x="3810000" y="1316038"/>
            <a:ext cx="4648200" cy="3376612"/>
            <a:chOff x="2400" y="829"/>
            <a:chExt cx="2928" cy="2127"/>
          </a:xfrm>
        </p:grpSpPr>
        <p:grpSp>
          <p:nvGrpSpPr>
            <p:cNvPr id="3" name="Group 35"/>
            <p:cNvGrpSpPr>
              <a:grpSpLocks/>
            </p:cNvGrpSpPr>
            <p:nvPr/>
          </p:nvGrpSpPr>
          <p:grpSpPr bwMode="auto">
            <a:xfrm>
              <a:off x="2640" y="829"/>
              <a:ext cx="2688" cy="432"/>
              <a:chOff x="2640" y="829"/>
              <a:chExt cx="2688" cy="432"/>
            </a:xfrm>
          </p:grpSpPr>
          <p:sp>
            <p:nvSpPr>
              <p:cNvPr id="45060" name="Line 4"/>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p:spPr>
            <p:txBody>
              <a:bodyPr/>
              <a:lstStyle/>
              <a:p>
                <a:endParaRPr lang="fr-FR"/>
              </a:p>
            </p:txBody>
          </p:sp>
          <p:sp>
            <p:nvSpPr>
              <p:cNvPr id="45061" name="Text Box 5"/>
              <p:cNvSpPr txBox="1">
                <a:spLocks noChangeArrowheads="1"/>
              </p:cNvSpPr>
              <p:nvPr/>
            </p:nvSpPr>
            <p:spPr bwMode="auto">
              <a:xfrm>
                <a:off x="4080" y="829"/>
                <a:ext cx="1248" cy="327"/>
              </a:xfrm>
              <a:prstGeom prst="rect">
                <a:avLst/>
              </a:prstGeom>
              <a:noFill/>
              <a:ln w="9525">
                <a:noFill/>
                <a:miter lim="800000"/>
                <a:headEnd/>
                <a:tailEnd/>
              </a:ln>
              <a:effectLst/>
            </p:spPr>
            <p:txBody>
              <a:bodyPr>
                <a:spAutoFit/>
              </a:bodyPr>
              <a:lstStyle/>
              <a:p>
                <a:pPr algn="ctr"/>
                <a:r>
                  <a:rPr lang="fr-BE" sz="2800"/>
                  <a:t>Électron</a:t>
                </a:r>
                <a:endParaRPr lang="en-GB" sz="2400"/>
              </a:p>
            </p:txBody>
          </p:sp>
        </p:grpSp>
        <p:grpSp>
          <p:nvGrpSpPr>
            <p:cNvPr id="4" name="Group 6"/>
            <p:cNvGrpSpPr>
              <a:grpSpLocks/>
            </p:cNvGrpSpPr>
            <p:nvPr/>
          </p:nvGrpSpPr>
          <p:grpSpPr bwMode="auto">
            <a:xfrm>
              <a:off x="2400" y="2173"/>
              <a:ext cx="2349" cy="783"/>
              <a:chOff x="2400" y="2544"/>
              <a:chExt cx="2349" cy="783"/>
            </a:xfrm>
          </p:grpSpPr>
          <p:sp>
            <p:nvSpPr>
              <p:cNvPr id="45063" name="Line 7"/>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p:spPr>
            <p:txBody>
              <a:bodyPr/>
              <a:lstStyle/>
              <a:p>
                <a:endParaRPr lang="fr-FR"/>
              </a:p>
            </p:txBody>
          </p:sp>
          <p:sp>
            <p:nvSpPr>
              <p:cNvPr id="45064" name="Text Box 8"/>
              <p:cNvSpPr txBox="1">
                <a:spLocks noChangeArrowheads="1"/>
              </p:cNvSpPr>
              <p:nvPr/>
            </p:nvSpPr>
            <p:spPr bwMode="auto">
              <a:xfrm>
                <a:off x="3919" y="3000"/>
                <a:ext cx="830" cy="327"/>
              </a:xfrm>
              <a:prstGeom prst="rect">
                <a:avLst/>
              </a:prstGeom>
              <a:noFill/>
              <a:ln w="9525">
                <a:noFill/>
                <a:miter lim="800000"/>
                <a:headEnd/>
                <a:tailEnd/>
              </a:ln>
              <a:effectLst/>
            </p:spPr>
            <p:txBody>
              <a:bodyPr wrap="none">
                <a:spAutoFit/>
              </a:bodyPr>
              <a:lstStyle/>
              <a:p>
                <a:pPr algn="ctr"/>
                <a:r>
                  <a:rPr lang="fr-BE" sz="2800"/>
                  <a:t>Noyau</a:t>
                </a:r>
                <a:endParaRPr lang="en-GB" sz="2800"/>
              </a:p>
            </p:txBody>
          </p:sp>
        </p:grpSp>
      </p:grpSp>
      <p:grpSp>
        <p:nvGrpSpPr>
          <p:cNvPr id="5" name="Group 12"/>
          <p:cNvGrpSpPr>
            <a:grpSpLocks/>
          </p:cNvGrpSpPr>
          <p:nvPr/>
        </p:nvGrpSpPr>
        <p:grpSpPr bwMode="auto">
          <a:xfrm>
            <a:off x="3041650" y="1620838"/>
            <a:ext cx="1046163" cy="3581400"/>
            <a:chOff x="1916" y="1392"/>
            <a:chExt cx="659" cy="2256"/>
          </a:xfrm>
        </p:grpSpPr>
        <p:sp>
          <p:nvSpPr>
            <p:cNvPr id="45069" name="Oval 13"/>
            <p:cNvSpPr>
              <a:spLocks noChangeArrowheads="1"/>
            </p:cNvSpPr>
            <p:nvPr/>
          </p:nvSpPr>
          <p:spPr bwMode="auto">
            <a:xfrm rot="-4782129">
              <a:off x="1076" y="2232"/>
              <a:ext cx="2256" cy="576"/>
            </a:xfrm>
            <a:prstGeom prst="ellipse">
              <a:avLst/>
            </a:prstGeom>
            <a:noFill/>
            <a:ln w="19050">
              <a:solidFill>
                <a:schemeClr val="tx1"/>
              </a:solidFill>
              <a:round/>
              <a:headEnd/>
              <a:tailEnd/>
            </a:ln>
            <a:effectLst/>
          </p:spPr>
          <p:txBody>
            <a:bodyPr wrap="none" anchor="ctr"/>
            <a:lstStyle/>
            <a:p>
              <a:endParaRPr lang="fr-FR"/>
            </a:p>
          </p:txBody>
        </p:sp>
        <p:sp>
          <p:nvSpPr>
            <p:cNvPr id="45070" name="Oval 14"/>
            <p:cNvSpPr>
              <a:spLocks noChangeArrowheads="1"/>
            </p:cNvSpPr>
            <p:nvPr/>
          </p:nvSpPr>
          <p:spPr bwMode="auto">
            <a:xfrm rot="-6172674">
              <a:off x="1118" y="2190"/>
              <a:ext cx="2256" cy="659"/>
            </a:xfrm>
            <a:prstGeom prst="ellipse">
              <a:avLst/>
            </a:prstGeom>
            <a:noFill/>
            <a:ln w="19050">
              <a:solidFill>
                <a:schemeClr val="tx1"/>
              </a:solidFill>
              <a:round/>
              <a:headEnd/>
              <a:tailEnd/>
            </a:ln>
            <a:effectLst/>
          </p:spPr>
          <p:txBody>
            <a:bodyPr wrap="none" anchor="ctr"/>
            <a:lstStyle/>
            <a:p>
              <a:endParaRPr lang="fr-FR"/>
            </a:p>
          </p:txBody>
        </p:sp>
      </p:grpSp>
      <p:sp>
        <p:nvSpPr>
          <p:cNvPr id="45071" name="Oval 15"/>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p:spPr>
        <p:txBody>
          <a:bodyPr wrap="none" anchor="ctr"/>
          <a:lstStyle/>
          <a:p>
            <a:pPr algn="ctr"/>
            <a:endParaRPr lang="fr-FR" sz="2400">
              <a:latin typeface="Times New Roman" pitchFamily="18" charset="0"/>
            </a:endParaRPr>
          </a:p>
        </p:txBody>
      </p:sp>
      <p:sp>
        <p:nvSpPr>
          <p:cNvPr id="45072" name="Oval 16"/>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p:spPr>
        <p:txBody>
          <a:bodyPr wrap="none" anchor="ctr"/>
          <a:lstStyle/>
          <a:p>
            <a:endParaRPr lang="fr-FR"/>
          </a:p>
        </p:txBody>
      </p:sp>
      <p:sp>
        <p:nvSpPr>
          <p:cNvPr id="45073" name="Oval 17"/>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p:spPr>
        <p:txBody>
          <a:bodyPr wrap="none" anchor="ctr"/>
          <a:lstStyle/>
          <a:p>
            <a:endParaRPr lang="fr-FR"/>
          </a:p>
        </p:txBody>
      </p:sp>
      <p:sp>
        <p:nvSpPr>
          <p:cNvPr id="45074" name="Oval 18"/>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5075" name="Oval 19"/>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5076" name="Oval 20"/>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5077" name="Oval 21"/>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grpSp>
        <p:nvGrpSpPr>
          <p:cNvPr id="6" name="Group 38"/>
          <p:cNvGrpSpPr>
            <a:grpSpLocks/>
          </p:cNvGrpSpPr>
          <p:nvPr/>
        </p:nvGrpSpPr>
        <p:grpSpPr bwMode="auto">
          <a:xfrm>
            <a:off x="3581400" y="2154238"/>
            <a:ext cx="5548313" cy="1343025"/>
            <a:chOff x="2256" y="1357"/>
            <a:chExt cx="3495" cy="846"/>
          </a:xfrm>
        </p:grpSpPr>
        <p:grpSp>
          <p:nvGrpSpPr>
            <p:cNvPr id="7" name="Group 9"/>
            <p:cNvGrpSpPr>
              <a:grpSpLocks/>
            </p:cNvGrpSpPr>
            <p:nvPr/>
          </p:nvGrpSpPr>
          <p:grpSpPr bwMode="auto">
            <a:xfrm>
              <a:off x="2412" y="1607"/>
              <a:ext cx="3339" cy="596"/>
              <a:chOff x="2496" y="1978"/>
              <a:chExt cx="3339" cy="596"/>
            </a:xfrm>
          </p:grpSpPr>
          <p:sp>
            <p:nvSpPr>
              <p:cNvPr id="45066" name="Line 10"/>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p:spPr>
            <p:txBody>
              <a:bodyPr/>
              <a:lstStyle/>
              <a:p>
                <a:endParaRPr lang="fr-FR"/>
              </a:p>
            </p:txBody>
          </p:sp>
          <p:sp>
            <p:nvSpPr>
              <p:cNvPr id="45067" name="Text Box 11"/>
              <p:cNvSpPr txBox="1">
                <a:spLocks noChangeArrowheads="1"/>
              </p:cNvSpPr>
              <p:nvPr/>
            </p:nvSpPr>
            <p:spPr bwMode="auto">
              <a:xfrm>
                <a:off x="3614" y="1978"/>
                <a:ext cx="2221" cy="596"/>
              </a:xfrm>
              <a:prstGeom prst="rect">
                <a:avLst/>
              </a:prstGeom>
              <a:noFill/>
              <a:ln w="9525">
                <a:noFill/>
                <a:miter lim="800000"/>
                <a:headEnd/>
                <a:tailEnd/>
              </a:ln>
              <a:effectLst/>
            </p:spPr>
            <p:txBody>
              <a:bodyPr wrap="none">
                <a:spAutoFit/>
              </a:bodyPr>
              <a:lstStyle/>
              <a:p>
                <a:pPr algn="ctr"/>
                <a:r>
                  <a:rPr lang="fr-BE" sz="2800">
                    <a:solidFill>
                      <a:srgbClr val="009900"/>
                    </a:solidFill>
                  </a:rPr>
                  <a:t>Interaction </a:t>
                </a:r>
              </a:p>
              <a:p>
                <a:pPr algn="ctr"/>
                <a:r>
                  <a:rPr lang="fr-BE" sz="2800">
                    <a:solidFill>
                      <a:srgbClr val="009900"/>
                    </a:solidFill>
                  </a:rPr>
                  <a:t>Électromagnétique</a:t>
                </a:r>
                <a:endParaRPr lang="en-GB" sz="2800">
                  <a:solidFill>
                    <a:srgbClr val="009900"/>
                  </a:solidFill>
                </a:endParaRPr>
              </a:p>
            </p:txBody>
          </p:sp>
        </p:grpSp>
        <p:sp>
          <p:nvSpPr>
            <p:cNvPr id="45078" name="Line 22"/>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p:spPr>
          <p:txBody>
            <a:bodyPr/>
            <a:lstStyle/>
            <a:p>
              <a:endParaRPr lang="fr-FR"/>
            </a:p>
          </p:txBody>
        </p:sp>
      </p:grpSp>
      <p:sp>
        <p:nvSpPr>
          <p:cNvPr id="45079" name="Text Box 23"/>
          <p:cNvSpPr txBox="1">
            <a:spLocks noChangeArrowheads="1"/>
          </p:cNvSpPr>
          <p:nvPr/>
        </p:nvSpPr>
        <p:spPr bwMode="auto">
          <a:xfrm>
            <a:off x="0" y="3013075"/>
            <a:ext cx="1163638" cy="711200"/>
          </a:xfrm>
          <a:prstGeom prst="rect">
            <a:avLst/>
          </a:prstGeom>
          <a:noFill/>
          <a:ln w="9525">
            <a:noFill/>
            <a:miter lim="800000"/>
            <a:headEnd/>
            <a:tailEnd/>
          </a:ln>
          <a:effec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-10</a:t>
            </a:r>
            <a:r>
              <a:rPr lang="en-GB" sz="2400">
                <a:latin typeface="Times New Roman" pitchFamily="18" charset="0"/>
              </a:rPr>
              <a:t> </a:t>
            </a:r>
            <a:r>
              <a:rPr lang="en-GB" sz="2800">
                <a:latin typeface="Times New Roman" pitchFamily="18" charset="0"/>
              </a:rPr>
              <a:t>m</a:t>
            </a:r>
            <a:endParaRPr lang="en-GB" sz="2400">
              <a:latin typeface="Times New Roman" pitchFamily="18" charset="0"/>
            </a:endParaRPr>
          </a:p>
        </p:txBody>
      </p:sp>
      <p:sp>
        <p:nvSpPr>
          <p:cNvPr id="45093" name="Line 37"/>
          <p:cNvSpPr>
            <a:spLocks noChangeShapeType="1"/>
          </p:cNvSpPr>
          <p:nvPr/>
        </p:nvSpPr>
        <p:spPr bwMode="auto">
          <a:xfrm>
            <a:off x="1354138" y="1417638"/>
            <a:ext cx="0" cy="4119562"/>
          </a:xfrm>
          <a:prstGeom prst="line">
            <a:avLst/>
          </a:prstGeom>
          <a:noFill/>
          <a:ln w="28575">
            <a:solidFill>
              <a:schemeClr val="tx2"/>
            </a:solidFill>
            <a:round/>
            <a:headEnd type="triangle" w="med" len="med"/>
            <a:tailEnd type="triangle" w="med" len="med"/>
          </a:ln>
          <a:effectLst/>
        </p:spPr>
        <p:txBody>
          <a:bodyPr lIns="90000" tIns="46800" rIns="90000" bIns="46800">
            <a:spAutoFit/>
          </a:bodyPr>
          <a:lstStyle/>
          <a:p>
            <a:endParaRPr lang="fr-FR"/>
          </a:p>
        </p:txBody>
      </p:sp>
      <p:sp>
        <p:nvSpPr>
          <p:cNvPr id="45095" name="Text Box 39"/>
          <p:cNvSpPr txBox="1">
            <a:spLocks noChangeArrowheads="1"/>
          </p:cNvSpPr>
          <p:nvPr/>
        </p:nvSpPr>
        <p:spPr bwMode="auto">
          <a:xfrm>
            <a:off x="0" y="3752850"/>
            <a:ext cx="1092200" cy="549275"/>
          </a:xfrm>
          <a:prstGeom prst="rect">
            <a:avLst/>
          </a:prstGeom>
          <a:noFill/>
          <a:ln w="28575">
            <a:noFill/>
            <a:miter lim="800000"/>
            <a:headEnd/>
            <a:tailEnd/>
          </a:ln>
          <a:effectLst/>
        </p:spPr>
        <p:txBody>
          <a:bodyPr wrap="none" lIns="90000" tIns="46800" rIns="90000" bIns="46800">
            <a:spAutoFit/>
          </a:bodyPr>
          <a:lstStyle/>
          <a:p>
            <a:r>
              <a:rPr lang="fr-FR" sz="1000"/>
              <a:t>10 millions de</a:t>
            </a:r>
          </a:p>
          <a:p>
            <a:r>
              <a:rPr lang="fr-FR" sz="1000"/>
              <a:t>fois plus petit </a:t>
            </a:r>
          </a:p>
          <a:p>
            <a:r>
              <a:rPr lang="fr-FR" sz="1000"/>
              <a:t>qu’une fourmi</a:t>
            </a:r>
          </a:p>
        </p:txBody>
      </p:sp>
      <p:sp>
        <p:nvSpPr>
          <p:cNvPr id="29" name="Espace réservé du pied de page 28"/>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Espace réservé du numéro de diapositive 2"/>
          <p:cNvSpPr>
            <a:spLocks noGrp="1"/>
          </p:cNvSpPr>
          <p:nvPr>
            <p:ph type="sldNum" sz="quarter" idx="10"/>
          </p:nvPr>
        </p:nvSpPr>
        <p:spPr/>
        <p:txBody>
          <a:bodyPr/>
          <a:lstStyle/>
          <a:p>
            <a:fld id="{531367E7-63F5-4AC5-9F06-66C63166971B}" type="slidenum">
              <a:rPr lang="fr-FR" altLang="en-US"/>
              <a:pPr/>
              <a:t>15</a:t>
            </a:fld>
            <a:endParaRPr lang="fr-FR" altLang="en-US"/>
          </a:p>
        </p:txBody>
      </p:sp>
      <p:grpSp>
        <p:nvGrpSpPr>
          <p:cNvPr id="2" name="Group 62"/>
          <p:cNvGrpSpPr>
            <a:grpSpLocks/>
          </p:cNvGrpSpPr>
          <p:nvPr/>
        </p:nvGrpSpPr>
        <p:grpSpPr bwMode="auto">
          <a:xfrm>
            <a:off x="1295400" y="1511300"/>
            <a:ext cx="4311650" cy="3311525"/>
            <a:chOff x="816" y="952"/>
            <a:chExt cx="2716" cy="2086"/>
          </a:xfrm>
        </p:grpSpPr>
        <p:grpSp>
          <p:nvGrpSpPr>
            <p:cNvPr id="3" name="Group 3"/>
            <p:cNvGrpSpPr>
              <a:grpSpLocks/>
            </p:cNvGrpSpPr>
            <p:nvPr/>
          </p:nvGrpSpPr>
          <p:grpSpPr bwMode="auto">
            <a:xfrm>
              <a:off x="1392" y="952"/>
              <a:ext cx="2140" cy="2086"/>
              <a:chOff x="2315" y="1539"/>
              <a:chExt cx="2071" cy="2086"/>
            </a:xfrm>
          </p:grpSpPr>
          <p:sp>
            <p:nvSpPr>
              <p:cNvPr id="46084" name="Oval 4"/>
              <p:cNvSpPr>
                <a:spLocks noChangeArrowheads="1"/>
              </p:cNvSpPr>
              <p:nvPr/>
            </p:nvSpPr>
            <p:spPr bwMode="auto">
              <a:xfrm>
                <a:off x="2315" y="1539"/>
                <a:ext cx="2071" cy="2086"/>
              </a:xfrm>
              <a:prstGeom prst="ellipse">
                <a:avLst/>
              </a:prstGeom>
              <a:noFill/>
              <a:ln w="19050">
                <a:solidFill>
                  <a:srgbClr val="009900"/>
                </a:solidFill>
                <a:round/>
                <a:headEnd/>
                <a:tailEnd/>
              </a:ln>
              <a:effectLst/>
            </p:spPr>
            <p:txBody>
              <a:bodyPr wrap="none" anchor="ctr"/>
              <a:lstStyle/>
              <a:p>
                <a:pPr algn="ctr" eaLnBrk="0" hangingPunct="0"/>
                <a:endParaRPr lang="fr-FR" sz="2400">
                  <a:latin typeface="Times New Roman" pitchFamily="18" charset="0"/>
                </a:endParaRPr>
              </a:p>
            </p:txBody>
          </p:sp>
          <p:sp>
            <p:nvSpPr>
              <p:cNvPr id="46085"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6"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7"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8"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9"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0"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1"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2"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3"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4"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5"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6"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7"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8"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9"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0"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1"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2"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3"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4"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5"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6"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7"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8"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9"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0"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1"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2"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3"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grpSp>
        <p:grpSp>
          <p:nvGrpSpPr>
            <p:cNvPr id="4" name="Group 59"/>
            <p:cNvGrpSpPr>
              <a:grpSpLocks/>
            </p:cNvGrpSpPr>
            <p:nvPr/>
          </p:nvGrpSpPr>
          <p:grpSpPr bwMode="auto">
            <a:xfrm>
              <a:off x="816" y="952"/>
              <a:ext cx="1632" cy="1584"/>
              <a:chOff x="816" y="1344"/>
              <a:chExt cx="1632" cy="1584"/>
            </a:xfrm>
          </p:grpSpPr>
          <p:sp>
            <p:nvSpPr>
              <p:cNvPr id="46140" name="Line 60"/>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p:spPr>
            <p:txBody>
              <a:bodyPr/>
              <a:lstStyle/>
              <a:p>
                <a:endParaRPr lang="fr-FR"/>
              </a:p>
            </p:txBody>
          </p:sp>
          <p:sp>
            <p:nvSpPr>
              <p:cNvPr id="46141" name="Line 61"/>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p:spPr>
            <p:txBody>
              <a:bodyPr/>
              <a:lstStyle/>
              <a:p>
                <a:endParaRPr lang="fr-FR"/>
              </a:p>
            </p:txBody>
          </p:sp>
        </p:grpSp>
      </p:grpSp>
      <p:sp>
        <p:nvSpPr>
          <p:cNvPr id="46082" name="Rectangle 2"/>
          <p:cNvSpPr>
            <a:spLocks noGrp="1" noChangeArrowheads="1"/>
          </p:cNvSpPr>
          <p:nvPr>
            <p:ph type="title"/>
          </p:nvPr>
        </p:nvSpPr>
        <p:spPr>
          <a:xfrm>
            <a:off x="1835696" y="332656"/>
            <a:ext cx="5904655" cy="519113"/>
          </a:xfrm>
        </p:spPr>
        <p:txBody>
          <a:bodyPr>
            <a:normAutofit fontScale="90000"/>
          </a:bodyPr>
          <a:lstStyle/>
          <a:p>
            <a:r>
              <a:rPr lang="fr-BE" b="1" dirty="0">
                <a:solidFill>
                  <a:srgbClr val="FF0000"/>
                </a:solidFill>
              </a:rPr>
              <a:t>Structure du noyau</a:t>
            </a:r>
            <a:endParaRPr lang="en-GB" b="1" dirty="0">
              <a:solidFill>
                <a:srgbClr val="FF0000"/>
              </a:solidFill>
            </a:endParaRPr>
          </a:p>
        </p:txBody>
      </p:sp>
      <p:sp>
        <p:nvSpPr>
          <p:cNvPr id="46114" name="Text Box 34"/>
          <p:cNvSpPr txBox="1">
            <a:spLocks noChangeArrowheads="1"/>
          </p:cNvSpPr>
          <p:nvPr/>
        </p:nvSpPr>
        <p:spPr bwMode="auto">
          <a:xfrm>
            <a:off x="685800" y="4559300"/>
            <a:ext cx="1163638" cy="711200"/>
          </a:xfrm>
          <a:prstGeom prst="rect">
            <a:avLst/>
          </a:prstGeom>
          <a:noFill/>
          <a:ln w="9525">
            <a:noFill/>
            <a:miter lim="800000"/>
            <a:headEnd/>
            <a:tailEnd/>
          </a:ln>
          <a:effec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a:t>
            </a:r>
            <a:r>
              <a:rPr lang="fr-BE" sz="2400" baseline="72000">
                <a:latin typeface="Times New Roman" pitchFamily="18" charset="0"/>
              </a:rPr>
              <a:t>4</a:t>
            </a:r>
            <a:r>
              <a:rPr lang="en-GB" sz="2400">
                <a:latin typeface="Times New Roman" pitchFamily="18" charset="0"/>
              </a:rPr>
              <a:t> </a:t>
            </a:r>
            <a:r>
              <a:rPr lang="en-GB" sz="2800">
                <a:latin typeface="Times New Roman" pitchFamily="18" charset="0"/>
              </a:rPr>
              <a:t>m</a:t>
            </a:r>
            <a:endParaRPr lang="en-GB" sz="2400">
              <a:latin typeface="Times New Roman" pitchFamily="18" charset="0"/>
            </a:endParaRPr>
          </a:p>
        </p:txBody>
      </p:sp>
      <p:grpSp>
        <p:nvGrpSpPr>
          <p:cNvPr id="5" name="Group 35"/>
          <p:cNvGrpSpPr>
            <a:grpSpLocks/>
          </p:cNvGrpSpPr>
          <p:nvPr/>
        </p:nvGrpSpPr>
        <p:grpSpPr bwMode="auto">
          <a:xfrm>
            <a:off x="838200" y="1360488"/>
            <a:ext cx="949325" cy="895350"/>
            <a:chOff x="432" y="1728"/>
            <a:chExt cx="2392" cy="2256"/>
          </a:xfrm>
        </p:grpSpPr>
        <p:grpSp>
          <p:nvGrpSpPr>
            <p:cNvPr id="6" name="Group 36"/>
            <p:cNvGrpSpPr>
              <a:grpSpLocks/>
            </p:cNvGrpSpPr>
            <p:nvPr/>
          </p:nvGrpSpPr>
          <p:grpSpPr bwMode="auto">
            <a:xfrm>
              <a:off x="1340" y="1728"/>
              <a:ext cx="659" cy="2256"/>
              <a:chOff x="1916" y="1392"/>
              <a:chExt cx="659" cy="2256"/>
            </a:xfrm>
          </p:grpSpPr>
          <p:sp>
            <p:nvSpPr>
              <p:cNvPr id="46117" name="Oval 37"/>
              <p:cNvSpPr>
                <a:spLocks noChangeArrowheads="1"/>
              </p:cNvSpPr>
              <p:nvPr/>
            </p:nvSpPr>
            <p:spPr bwMode="auto">
              <a:xfrm rot="-4782129">
                <a:off x="1076" y="2232"/>
                <a:ext cx="2256" cy="576"/>
              </a:xfrm>
              <a:prstGeom prst="ellipse">
                <a:avLst/>
              </a:prstGeom>
              <a:noFill/>
              <a:ln w="19050">
                <a:solidFill>
                  <a:schemeClr val="tx1"/>
                </a:solidFill>
                <a:round/>
                <a:headEnd/>
                <a:tailEnd/>
              </a:ln>
              <a:effectLst/>
            </p:spPr>
            <p:txBody>
              <a:bodyPr wrap="none" anchor="ctr"/>
              <a:lstStyle/>
              <a:p>
                <a:endParaRPr lang="fr-FR"/>
              </a:p>
            </p:txBody>
          </p:sp>
          <p:sp>
            <p:nvSpPr>
              <p:cNvPr id="46118" name="Oval 38"/>
              <p:cNvSpPr>
                <a:spLocks noChangeArrowheads="1"/>
              </p:cNvSpPr>
              <p:nvPr/>
            </p:nvSpPr>
            <p:spPr bwMode="auto">
              <a:xfrm rot="-6172674">
                <a:off x="1118" y="2190"/>
                <a:ext cx="2256" cy="659"/>
              </a:xfrm>
              <a:prstGeom prst="ellipse">
                <a:avLst/>
              </a:prstGeom>
              <a:noFill/>
              <a:ln w="19050">
                <a:solidFill>
                  <a:schemeClr val="tx1"/>
                </a:solidFill>
                <a:round/>
                <a:headEnd/>
                <a:tailEnd/>
              </a:ln>
              <a:effectLst/>
            </p:spPr>
            <p:txBody>
              <a:bodyPr wrap="none" anchor="ctr"/>
              <a:lstStyle/>
              <a:p>
                <a:endParaRPr lang="fr-FR"/>
              </a:p>
            </p:txBody>
          </p:sp>
        </p:grpSp>
        <p:sp>
          <p:nvSpPr>
            <p:cNvPr id="46119" name="Oval 39"/>
            <p:cNvSpPr>
              <a:spLocks noChangeArrowheads="1"/>
            </p:cNvSpPr>
            <p:nvPr/>
          </p:nvSpPr>
          <p:spPr bwMode="auto">
            <a:xfrm rot="-1329760">
              <a:off x="432" y="2584"/>
              <a:ext cx="2392" cy="544"/>
            </a:xfrm>
            <a:prstGeom prst="ellipse">
              <a:avLst/>
            </a:prstGeom>
            <a:noFill/>
            <a:ln w="19050">
              <a:solidFill>
                <a:schemeClr val="tx2"/>
              </a:solidFill>
              <a:round/>
              <a:headEnd/>
              <a:tailEnd/>
            </a:ln>
            <a:effectLst/>
          </p:spPr>
          <p:txBody>
            <a:bodyPr wrap="none" anchor="ctr"/>
            <a:lstStyle/>
            <a:p>
              <a:pPr algn="ctr"/>
              <a:endParaRPr lang="fr-FR" sz="2400">
                <a:latin typeface="Times New Roman" pitchFamily="18" charset="0"/>
              </a:endParaRPr>
            </a:p>
          </p:txBody>
        </p:sp>
        <p:sp>
          <p:nvSpPr>
            <p:cNvPr id="46120" name="Oval 40"/>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p:spPr>
          <p:txBody>
            <a:bodyPr wrap="none" anchor="ctr"/>
            <a:lstStyle/>
            <a:p>
              <a:endParaRPr lang="fr-FR"/>
            </a:p>
          </p:txBody>
        </p:sp>
        <p:sp>
          <p:nvSpPr>
            <p:cNvPr id="46121" name="Oval 41"/>
            <p:cNvSpPr>
              <a:spLocks noChangeArrowheads="1"/>
            </p:cNvSpPr>
            <p:nvPr/>
          </p:nvSpPr>
          <p:spPr bwMode="auto">
            <a:xfrm rot="306568">
              <a:off x="514" y="2195"/>
              <a:ext cx="2310" cy="1322"/>
            </a:xfrm>
            <a:prstGeom prst="ellipse">
              <a:avLst/>
            </a:prstGeom>
            <a:noFill/>
            <a:ln w="19050">
              <a:solidFill>
                <a:schemeClr val="tx2"/>
              </a:solidFill>
              <a:round/>
              <a:headEnd/>
              <a:tailEnd/>
            </a:ln>
            <a:effectLst/>
          </p:spPr>
          <p:txBody>
            <a:bodyPr wrap="none" anchor="ctr"/>
            <a:lstStyle/>
            <a:p>
              <a:endParaRPr lang="fr-FR"/>
            </a:p>
          </p:txBody>
        </p:sp>
        <p:sp>
          <p:nvSpPr>
            <p:cNvPr id="46122" name="Oval 42"/>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6123" name="Oval 43"/>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6124" name="Oval 44"/>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6125" name="Oval 45"/>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grpSp>
      <p:grpSp>
        <p:nvGrpSpPr>
          <p:cNvPr id="7" name="Group 63"/>
          <p:cNvGrpSpPr>
            <a:grpSpLocks/>
          </p:cNvGrpSpPr>
          <p:nvPr/>
        </p:nvGrpSpPr>
        <p:grpSpPr bwMode="auto">
          <a:xfrm>
            <a:off x="4114800" y="1320800"/>
            <a:ext cx="3571875" cy="3414713"/>
            <a:chOff x="2592" y="832"/>
            <a:chExt cx="2250" cy="2151"/>
          </a:xfrm>
        </p:grpSpPr>
        <p:grpSp>
          <p:nvGrpSpPr>
            <p:cNvPr id="8" name="Group 46"/>
            <p:cNvGrpSpPr>
              <a:grpSpLocks/>
            </p:cNvGrpSpPr>
            <p:nvPr/>
          </p:nvGrpSpPr>
          <p:grpSpPr bwMode="auto">
            <a:xfrm>
              <a:off x="2592" y="1864"/>
              <a:ext cx="2225" cy="1119"/>
              <a:chOff x="2592" y="2256"/>
              <a:chExt cx="2225" cy="1119"/>
            </a:xfrm>
          </p:grpSpPr>
          <p:sp>
            <p:nvSpPr>
              <p:cNvPr id="46127" name="Line 47"/>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p:spPr>
            <p:txBody>
              <a:bodyPr/>
              <a:lstStyle/>
              <a:p>
                <a:endParaRPr lang="fr-FR"/>
              </a:p>
            </p:txBody>
          </p:sp>
          <p:sp>
            <p:nvSpPr>
              <p:cNvPr id="46128" name="Text Box 48"/>
              <p:cNvSpPr txBox="1">
                <a:spLocks noChangeArrowheads="1"/>
              </p:cNvSpPr>
              <p:nvPr/>
            </p:nvSpPr>
            <p:spPr bwMode="auto">
              <a:xfrm>
                <a:off x="3796" y="3048"/>
                <a:ext cx="1021" cy="327"/>
              </a:xfrm>
              <a:prstGeom prst="rect">
                <a:avLst/>
              </a:prstGeom>
              <a:noFill/>
              <a:ln w="9525">
                <a:noFill/>
                <a:miter lim="800000"/>
                <a:headEnd/>
                <a:tailEnd/>
              </a:ln>
              <a:effectLst/>
            </p:spPr>
            <p:txBody>
              <a:bodyPr wrap="none">
                <a:spAutoFit/>
              </a:bodyPr>
              <a:lstStyle/>
              <a:p>
                <a:pPr algn="ctr"/>
                <a:r>
                  <a:rPr lang="fr-BE" sz="2800"/>
                  <a:t>Neutron</a:t>
                </a:r>
                <a:endParaRPr lang="en-GB" sz="2400"/>
              </a:p>
            </p:txBody>
          </p:sp>
        </p:grpSp>
        <p:grpSp>
          <p:nvGrpSpPr>
            <p:cNvPr id="9" name="Group 49"/>
            <p:cNvGrpSpPr>
              <a:grpSpLocks/>
            </p:cNvGrpSpPr>
            <p:nvPr/>
          </p:nvGrpSpPr>
          <p:grpSpPr bwMode="auto">
            <a:xfrm>
              <a:off x="2736" y="832"/>
              <a:ext cx="2106" cy="600"/>
              <a:chOff x="2736" y="1224"/>
              <a:chExt cx="2106" cy="600"/>
            </a:xfrm>
          </p:grpSpPr>
          <p:sp>
            <p:nvSpPr>
              <p:cNvPr id="46130" name="Line 50"/>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p:spPr>
            <p:txBody>
              <a:bodyPr/>
              <a:lstStyle/>
              <a:p>
                <a:endParaRPr lang="fr-FR"/>
              </a:p>
            </p:txBody>
          </p:sp>
          <p:sp>
            <p:nvSpPr>
              <p:cNvPr id="46131" name="Text Box 51"/>
              <p:cNvSpPr txBox="1">
                <a:spLocks noChangeArrowheads="1"/>
              </p:cNvSpPr>
              <p:nvPr/>
            </p:nvSpPr>
            <p:spPr bwMode="auto">
              <a:xfrm>
                <a:off x="3993" y="1224"/>
                <a:ext cx="849" cy="327"/>
              </a:xfrm>
              <a:prstGeom prst="rect">
                <a:avLst/>
              </a:prstGeom>
              <a:noFill/>
              <a:ln w="9525">
                <a:noFill/>
                <a:miter lim="800000"/>
                <a:headEnd/>
                <a:tailEnd/>
              </a:ln>
              <a:effectLst/>
            </p:spPr>
            <p:txBody>
              <a:bodyPr wrap="none">
                <a:spAutoFit/>
              </a:bodyPr>
              <a:lstStyle/>
              <a:p>
                <a:pPr algn="ctr"/>
                <a:r>
                  <a:rPr lang="fr-BE" sz="2800"/>
                  <a:t>Proton</a:t>
                </a:r>
                <a:endParaRPr lang="en-GB" sz="2400"/>
              </a:p>
            </p:txBody>
          </p:sp>
        </p:grpSp>
      </p:grpSp>
      <p:grpSp>
        <p:nvGrpSpPr>
          <p:cNvPr id="10" name="Group 64"/>
          <p:cNvGrpSpPr>
            <a:grpSpLocks/>
          </p:cNvGrpSpPr>
          <p:nvPr/>
        </p:nvGrpSpPr>
        <p:grpSpPr bwMode="auto">
          <a:xfrm>
            <a:off x="3581400" y="1892300"/>
            <a:ext cx="5500688" cy="1741488"/>
            <a:chOff x="2256" y="1192"/>
            <a:chExt cx="3465" cy="1097"/>
          </a:xfrm>
        </p:grpSpPr>
        <p:grpSp>
          <p:nvGrpSpPr>
            <p:cNvPr id="11" name="Group 52"/>
            <p:cNvGrpSpPr>
              <a:grpSpLocks/>
            </p:cNvGrpSpPr>
            <p:nvPr/>
          </p:nvGrpSpPr>
          <p:grpSpPr bwMode="auto">
            <a:xfrm>
              <a:off x="2256" y="1192"/>
              <a:ext cx="432" cy="624"/>
              <a:chOff x="2256" y="1584"/>
              <a:chExt cx="432" cy="624"/>
            </a:xfrm>
          </p:grpSpPr>
          <p:sp>
            <p:nvSpPr>
              <p:cNvPr id="46133" name="Line 53"/>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p:spPr>
            <p:txBody>
              <a:bodyPr/>
              <a:lstStyle/>
              <a:p>
                <a:endParaRPr lang="fr-FR"/>
              </a:p>
            </p:txBody>
          </p:sp>
          <p:sp>
            <p:nvSpPr>
              <p:cNvPr id="46134" name="Line 54"/>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p:spPr>
            <p:txBody>
              <a:bodyPr/>
              <a:lstStyle/>
              <a:p>
                <a:endParaRPr lang="fr-FR"/>
              </a:p>
            </p:txBody>
          </p:sp>
          <p:sp>
            <p:nvSpPr>
              <p:cNvPr id="46135" name="Line 55"/>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p:spPr>
            <p:txBody>
              <a:bodyPr/>
              <a:lstStyle/>
              <a:p>
                <a:endParaRPr lang="fr-FR"/>
              </a:p>
            </p:txBody>
          </p:sp>
        </p:grpSp>
        <p:sp>
          <p:nvSpPr>
            <p:cNvPr id="46137" name="Line 57"/>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p:spPr>
          <p:txBody>
            <a:bodyPr/>
            <a:lstStyle/>
            <a:p>
              <a:endParaRPr lang="fr-FR"/>
            </a:p>
          </p:txBody>
        </p:sp>
        <p:sp>
          <p:nvSpPr>
            <p:cNvPr id="46138" name="Text Box 58"/>
            <p:cNvSpPr txBox="1">
              <a:spLocks noChangeArrowheads="1"/>
            </p:cNvSpPr>
            <p:nvPr/>
          </p:nvSpPr>
          <p:spPr bwMode="auto">
            <a:xfrm>
              <a:off x="3762" y="1962"/>
              <a:ext cx="1959" cy="327"/>
            </a:xfrm>
            <a:prstGeom prst="rect">
              <a:avLst/>
            </a:prstGeom>
            <a:noFill/>
            <a:ln w="9525">
              <a:noFill/>
              <a:miter lim="800000"/>
              <a:headEnd/>
              <a:tailEnd/>
            </a:ln>
            <a:effectLst/>
          </p:spPr>
          <p:txBody>
            <a:bodyPr wrap="none">
              <a:spAutoFit/>
            </a:bodyPr>
            <a:lstStyle/>
            <a:p>
              <a:r>
                <a:rPr lang="fr-BE" sz="2800">
                  <a:solidFill>
                    <a:srgbClr val="009900"/>
                  </a:solidFill>
                </a:rPr>
                <a:t>Interaction forte</a:t>
              </a:r>
              <a:endParaRPr lang="en-GB" sz="2800">
                <a:solidFill>
                  <a:srgbClr val="009900"/>
                </a:solidFill>
              </a:endParaRPr>
            </a:p>
          </p:txBody>
        </p:sp>
      </p:grpSp>
      <p:sp>
        <p:nvSpPr>
          <p:cNvPr id="65" name="Espace réservé du pied de page 6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Espace réservé du numéro de diapositive 2"/>
          <p:cNvSpPr>
            <a:spLocks noGrp="1"/>
          </p:cNvSpPr>
          <p:nvPr>
            <p:ph type="sldNum" sz="quarter" idx="10"/>
          </p:nvPr>
        </p:nvSpPr>
        <p:spPr/>
        <p:txBody>
          <a:bodyPr/>
          <a:lstStyle/>
          <a:p>
            <a:fld id="{6E0BFD16-C7AD-48D6-895E-C9314BCE8801}" type="slidenum">
              <a:rPr lang="fr-FR" altLang="en-US"/>
              <a:pPr/>
              <a:t>16</a:t>
            </a:fld>
            <a:endParaRPr lang="fr-FR" altLang="en-US"/>
          </a:p>
        </p:txBody>
      </p:sp>
      <p:sp>
        <p:nvSpPr>
          <p:cNvPr id="47106" name="Rectangle 2"/>
          <p:cNvSpPr>
            <a:spLocks noGrp="1" noChangeArrowheads="1"/>
          </p:cNvSpPr>
          <p:nvPr>
            <p:ph type="title"/>
          </p:nvPr>
        </p:nvSpPr>
        <p:spPr>
          <a:xfrm>
            <a:off x="683568" y="0"/>
            <a:ext cx="7804150" cy="1124744"/>
          </a:xfrm>
        </p:spPr>
        <p:txBody>
          <a:bodyPr>
            <a:normAutofit fontScale="90000"/>
          </a:bodyPr>
          <a:lstStyle/>
          <a:p>
            <a:r>
              <a:rPr lang="fr-BE" b="1" dirty="0">
                <a:solidFill>
                  <a:srgbClr val="FF0000"/>
                </a:solidFill>
              </a:rPr>
              <a:t>Structure des protons et des neutrons</a:t>
            </a:r>
            <a:endParaRPr lang="en-GB" b="1" dirty="0">
              <a:solidFill>
                <a:srgbClr val="FF0000"/>
              </a:solidFill>
            </a:endParaRPr>
          </a:p>
        </p:txBody>
      </p:sp>
      <p:grpSp>
        <p:nvGrpSpPr>
          <p:cNvPr id="2" name="Group 3"/>
          <p:cNvGrpSpPr>
            <a:grpSpLocks/>
          </p:cNvGrpSpPr>
          <p:nvPr/>
        </p:nvGrpSpPr>
        <p:grpSpPr bwMode="auto">
          <a:xfrm>
            <a:off x="838200" y="2894013"/>
            <a:ext cx="990600" cy="935037"/>
            <a:chOff x="2315" y="1539"/>
            <a:chExt cx="2071" cy="2086"/>
          </a:xfrm>
        </p:grpSpPr>
        <p:sp>
          <p:nvSpPr>
            <p:cNvPr id="47108" name="Oval 4"/>
            <p:cNvSpPr>
              <a:spLocks noChangeArrowheads="1"/>
            </p:cNvSpPr>
            <p:nvPr/>
          </p:nvSpPr>
          <p:spPr bwMode="auto">
            <a:xfrm>
              <a:off x="2315" y="1539"/>
              <a:ext cx="2071" cy="2086"/>
            </a:xfrm>
            <a:prstGeom prst="ellipse">
              <a:avLst/>
            </a:prstGeom>
            <a:noFill/>
            <a:ln w="19050">
              <a:solidFill>
                <a:srgbClr val="B2B2B2"/>
              </a:solidFill>
              <a:round/>
              <a:headEnd/>
              <a:tailEnd/>
            </a:ln>
            <a:effectLst/>
          </p:spPr>
          <p:txBody>
            <a:bodyPr wrap="none" anchor="ctr"/>
            <a:lstStyle/>
            <a:p>
              <a:pPr algn="ctr" eaLnBrk="0" hangingPunct="0"/>
              <a:endParaRPr lang="fr-FR" sz="2400">
                <a:latin typeface="Times New Roman" pitchFamily="18" charset="0"/>
              </a:endParaRPr>
            </a:p>
          </p:txBody>
        </p:sp>
        <p:sp>
          <p:nvSpPr>
            <p:cNvPr id="47109"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0"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1"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2"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3"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4"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5"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6"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7"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8"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9"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0"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1"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2"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3"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4"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5"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6"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7"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8"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9"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0"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1"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2"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3"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4"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5"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6"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7"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grpSp>
      <p:sp>
        <p:nvSpPr>
          <p:cNvPr id="47138" name="Text Box 34"/>
          <p:cNvSpPr txBox="1">
            <a:spLocks noChangeArrowheads="1"/>
          </p:cNvSpPr>
          <p:nvPr/>
        </p:nvSpPr>
        <p:spPr bwMode="auto">
          <a:xfrm>
            <a:off x="685800" y="4570413"/>
            <a:ext cx="1163638" cy="711200"/>
          </a:xfrm>
          <a:prstGeom prst="rect">
            <a:avLst/>
          </a:prstGeom>
          <a:noFill/>
          <a:ln w="9525">
            <a:noFill/>
            <a:miter lim="800000"/>
            <a:headEnd/>
            <a:tailEnd/>
          </a:ln>
          <a:effec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a:t>
            </a:r>
            <a:r>
              <a:rPr lang="fr-BE" sz="2400" baseline="72000">
                <a:latin typeface="Times New Roman" pitchFamily="18" charset="0"/>
              </a:rPr>
              <a:t>5</a:t>
            </a:r>
            <a:r>
              <a:rPr lang="en-GB" sz="2400">
                <a:latin typeface="Times New Roman" pitchFamily="18" charset="0"/>
              </a:rPr>
              <a:t> </a:t>
            </a:r>
            <a:r>
              <a:rPr lang="en-GB" sz="2800">
                <a:latin typeface="Times New Roman" pitchFamily="18" charset="0"/>
              </a:rPr>
              <a:t>m</a:t>
            </a:r>
            <a:endParaRPr lang="en-GB" sz="2400">
              <a:latin typeface="Times New Roman" pitchFamily="18" charset="0"/>
            </a:endParaRPr>
          </a:p>
        </p:txBody>
      </p:sp>
      <p:grpSp>
        <p:nvGrpSpPr>
          <p:cNvPr id="3" name="Group 35"/>
          <p:cNvGrpSpPr>
            <a:grpSpLocks/>
          </p:cNvGrpSpPr>
          <p:nvPr/>
        </p:nvGrpSpPr>
        <p:grpSpPr bwMode="auto">
          <a:xfrm>
            <a:off x="838200" y="1370013"/>
            <a:ext cx="949325" cy="895350"/>
            <a:chOff x="432" y="1728"/>
            <a:chExt cx="2392" cy="2256"/>
          </a:xfrm>
        </p:grpSpPr>
        <p:grpSp>
          <p:nvGrpSpPr>
            <p:cNvPr id="4" name="Group 36"/>
            <p:cNvGrpSpPr>
              <a:grpSpLocks/>
            </p:cNvGrpSpPr>
            <p:nvPr/>
          </p:nvGrpSpPr>
          <p:grpSpPr bwMode="auto">
            <a:xfrm>
              <a:off x="1340" y="1728"/>
              <a:ext cx="659" cy="2256"/>
              <a:chOff x="1916" y="1392"/>
              <a:chExt cx="659" cy="2256"/>
            </a:xfrm>
          </p:grpSpPr>
          <p:sp>
            <p:nvSpPr>
              <p:cNvPr id="47141" name="Oval 37"/>
              <p:cNvSpPr>
                <a:spLocks noChangeArrowheads="1"/>
              </p:cNvSpPr>
              <p:nvPr/>
            </p:nvSpPr>
            <p:spPr bwMode="auto">
              <a:xfrm rot="-4782129">
                <a:off x="1076" y="2232"/>
                <a:ext cx="2256" cy="576"/>
              </a:xfrm>
              <a:prstGeom prst="ellipse">
                <a:avLst/>
              </a:prstGeom>
              <a:noFill/>
              <a:ln w="19050">
                <a:solidFill>
                  <a:schemeClr val="tx1"/>
                </a:solidFill>
                <a:round/>
                <a:headEnd/>
                <a:tailEnd/>
              </a:ln>
              <a:effectLst/>
            </p:spPr>
            <p:txBody>
              <a:bodyPr wrap="none" anchor="ctr"/>
              <a:lstStyle/>
              <a:p>
                <a:endParaRPr lang="fr-FR"/>
              </a:p>
            </p:txBody>
          </p:sp>
          <p:sp>
            <p:nvSpPr>
              <p:cNvPr id="47142" name="Oval 38"/>
              <p:cNvSpPr>
                <a:spLocks noChangeArrowheads="1"/>
              </p:cNvSpPr>
              <p:nvPr/>
            </p:nvSpPr>
            <p:spPr bwMode="auto">
              <a:xfrm rot="-6172674">
                <a:off x="1118" y="2190"/>
                <a:ext cx="2256" cy="659"/>
              </a:xfrm>
              <a:prstGeom prst="ellipse">
                <a:avLst/>
              </a:prstGeom>
              <a:noFill/>
              <a:ln w="19050">
                <a:solidFill>
                  <a:schemeClr val="tx1"/>
                </a:solidFill>
                <a:round/>
                <a:headEnd/>
                <a:tailEnd/>
              </a:ln>
              <a:effectLst/>
            </p:spPr>
            <p:txBody>
              <a:bodyPr wrap="none" anchor="ctr"/>
              <a:lstStyle/>
              <a:p>
                <a:endParaRPr lang="fr-FR"/>
              </a:p>
            </p:txBody>
          </p:sp>
        </p:grpSp>
        <p:sp>
          <p:nvSpPr>
            <p:cNvPr id="47143" name="Oval 39"/>
            <p:cNvSpPr>
              <a:spLocks noChangeArrowheads="1"/>
            </p:cNvSpPr>
            <p:nvPr/>
          </p:nvSpPr>
          <p:spPr bwMode="auto">
            <a:xfrm rot="-1329760">
              <a:off x="432" y="2584"/>
              <a:ext cx="2392" cy="544"/>
            </a:xfrm>
            <a:prstGeom prst="ellipse">
              <a:avLst/>
            </a:prstGeom>
            <a:noFill/>
            <a:ln w="19050">
              <a:solidFill>
                <a:schemeClr val="tx2"/>
              </a:solidFill>
              <a:round/>
              <a:headEnd/>
              <a:tailEnd/>
            </a:ln>
            <a:effectLst/>
          </p:spPr>
          <p:txBody>
            <a:bodyPr wrap="none" anchor="ctr"/>
            <a:lstStyle/>
            <a:p>
              <a:pPr algn="ctr"/>
              <a:endParaRPr lang="fr-FR" sz="2400">
                <a:latin typeface="Times New Roman" pitchFamily="18" charset="0"/>
              </a:endParaRPr>
            </a:p>
          </p:txBody>
        </p:sp>
        <p:sp>
          <p:nvSpPr>
            <p:cNvPr id="47144" name="Oval 40"/>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p:spPr>
          <p:txBody>
            <a:bodyPr wrap="none" anchor="ctr"/>
            <a:lstStyle/>
            <a:p>
              <a:endParaRPr lang="fr-FR"/>
            </a:p>
          </p:txBody>
        </p:sp>
        <p:sp>
          <p:nvSpPr>
            <p:cNvPr id="47145" name="Oval 41"/>
            <p:cNvSpPr>
              <a:spLocks noChangeArrowheads="1"/>
            </p:cNvSpPr>
            <p:nvPr/>
          </p:nvSpPr>
          <p:spPr bwMode="auto">
            <a:xfrm rot="306568">
              <a:off x="514" y="2195"/>
              <a:ext cx="2310" cy="1322"/>
            </a:xfrm>
            <a:prstGeom prst="ellipse">
              <a:avLst/>
            </a:prstGeom>
            <a:noFill/>
            <a:ln w="19050">
              <a:solidFill>
                <a:schemeClr val="tx2"/>
              </a:solidFill>
              <a:round/>
              <a:headEnd/>
              <a:tailEnd/>
            </a:ln>
            <a:effectLst/>
          </p:spPr>
          <p:txBody>
            <a:bodyPr wrap="none" anchor="ctr"/>
            <a:lstStyle/>
            <a:p>
              <a:endParaRPr lang="fr-FR"/>
            </a:p>
          </p:txBody>
        </p:sp>
        <p:sp>
          <p:nvSpPr>
            <p:cNvPr id="47146" name="Oval 42"/>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7147" name="Oval 43"/>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7148" name="Oval 44"/>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7149" name="Oval 45"/>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grpSp>
      <p:grpSp>
        <p:nvGrpSpPr>
          <p:cNvPr id="5" name="Group 53"/>
          <p:cNvGrpSpPr>
            <a:grpSpLocks/>
          </p:cNvGrpSpPr>
          <p:nvPr/>
        </p:nvGrpSpPr>
        <p:grpSpPr bwMode="auto">
          <a:xfrm>
            <a:off x="838200" y="1827213"/>
            <a:ext cx="990600" cy="1524000"/>
            <a:chOff x="528" y="1536"/>
            <a:chExt cx="624" cy="960"/>
          </a:xfrm>
        </p:grpSpPr>
        <p:sp>
          <p:nvSpPr>
            <p:cNvPr id="47158" name="Line 54"/>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p:spPr>
          <p:txBody>
            <a:bodyPr/>
            <a:lstStyle/>
            <a:p>
              <a:endParaRPr lang="fr-FR"/>
            </a:p>
          </p:txBody>
        </p:sp>
        <p:sp>
          <p:nvSpPr>
            <p:cNvPr id="47159" name="Line 55"/>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p:spPr>
          <p:txBody>
            <a:bodyPr/>
            <a:lstStyle/>
            <a:p>
              <a:endParaRPr lang="fr-FR"/>
            </a:p>
          </p:txBody>
        </p:sp>
      </p:grpSp>
      <p:sp>
        <p:nvSpPr>
          <p:cNvPr id="47160" name="Text Box 56"/>
          <p:cNvSpPr txBox="1">
            <a:spLocks noChangeArrowheads="1"/>
          </p:cNvSpPr>
          <p:nvPr/>
        </p:nvSpPr>
        <p:spPr bwMode="auto">
          <a:xfrm>
            <a:off x="6138863" y="1489075"/>
            <a:ext cx="2290762" cy="1395413"/>
          </a:xfrm>
          <a:prstGeom prst="rect">
            <a:avLst/>
          </a:prstGeom>
          <a:noFill/>
          <a:ln w="9525">
            <a:noFill/>
            <a:miter lim="800000"/>
            <a:headEnd/>
            <a:tailEnd/>
          </a:ln>
          <a:effectLst/>
        </p:spPr>
        <p:txBody>
          <a:bodyPr wrap="none">
            <a:spAutoFit/>
          </a:bodyPr>
          <a:lstStyle/>
          <a:p>
            <a:pPr>
              <a:spcBef>
                <a:spcPct val="20000"/>
              </a:spcBef>
            </a:pPr>
            <a:r>
              <a:rPr lang="fr-BE" sz="2800"/>
              <a:t>Proton :</a:t>
            </a:r>
          </a:p>
          <a:p>
            <a:pPr>
              <a:spcBef>
                <a:spcPct val="20000"/>
              </a:spcBef>
            </a:pPr>
            <a:r>
              <a:rPr lang="fr-BE" sz="2400"/>
              <a:t>2 quarks up</a:t>
            </a:r>
          </a:p>
          <a:p>
            <a:pPr>
              <a:spcBef>
                <a:spcPct val="20000"/>
              </a:spcBef>
            </a:pPr>
            <a:r>
              <a:rPr lang="fr-BE" sz="2400"/>
              <a:t>1 quark down</a:t>
            </a:r>
            <a:endParaRPr lang="en-GB" sz="2400"/>
          </a:p>
        </p:txBody>
      </p:sp>
      <p:sp>
        <p:nvSpPr>
          <p:cNvPr id="47161" name="Text Box 57"/>
          <p:cNvSpPr txBox="1">
            <a:spLocks noChangeArrowheads="1"/>
          </p:cNvSpPr>
          <p:nvPr/>
        </p:nvSpPr>
        <p:spPr bwMode="auto">
          <a:xfrm>
            <a:off x="6143625" y="3824288"/>
            <a:ext cx="2449513" cy="1395412"/>
          </a:xfrm>
          <a:prstGeom prst="rect">
            <a:avLst/>
          </a:prstGeom>
          <a:noFill/>
          <a:ln w="9525">
            <a:noFill/>
            <a:miter lim="800000"/>
            <a:headEnd/>
            <a:tailEnd/>
          </a:ln>
          <a:effectLst/>
        </p:spPr>
        <p:txBody>
          <a:bodyPr wrap="none">
            <a:spAutoFit/>
          </a:bodyPr>
          <a:lstStyle/>
          <a:p>
            <a:pPr>
              <a:spcBef>
                <a:spcPct val="20000"/>
              </a:spcBef>
            </a:pPr>
            <a:r>
              <a:rPr lang="fr-BE" sz="2800"/>
              <a:t>Neutron :</a:t>
            </a:r>
          </a:p>
          <a:p>
            <a:pPr>
              <a:spcBef>
                <a:spcPct val="20000"/>
              </a:spcBef>
            </a:pPr>
            <a:r>
              <a:rPr lang="fr-BE" sz="2400"/>
              <a:t>1 quark up</a:t>
            </a:r>
          </a:p>
          <a:p>
            <a:pPr>
              <a:spcBef>
                <a:spcPct val="20000"/>
              </a:spcBef>
            </a:pPr>
            <a:r>
              <a:rPr lang="fr-BE" sz="2400"/>
              <a:t>2 quarks down</a:t>
            </a:r>
            <a:endParaRPr lang="en-GB" sz="2400"/>
          </a:p>
        </p:txBody>
      </p:sp>
      <p:grpSp>
        <p:nvGrpSpPr>
          <p:cNvPr id="6" name="Group 87"/>
          <p:cNvGrpSpPr>
            <a:grpSpLocks/>
          </p:cNvGrpSpPr>
          <p:nvPr/>
        </p:nvGrpSpPr>
        <p:grpSpPr bwMode="auto">
          <a:xfrm>
            <a:off x="1265238" y="1446213"/>
            <a:ext cx="4373562" cy="3962400"/>
            <a:chOff x="797" y="911"/>
            <a:chExt cx="2755" cy="2496"/>
          </a:xfrm>
        </p:grpSpPr>
        <p:sp>
          <p:nvSpPr>
            <p:cNvPr id="47152" name="Line 48"/>
            <p:cNvSpPr>
              <a:spLocks noChangeShapeType="1"/>
            </p:cNvSpPr>
            <p:nvPr/>
          </p:nvSpPr>
          <p:spPr bwMode="auto">
            <a:xfrm>
              <a:off x="816" y="2111"/>
              <a:ext cx="1983" cy="1240"/>
            </a:xfrm>
            <a:prstGeom prst="line">
              <a:avLst/>
            </a:prstGeom>
            <a:noFill/>
            <a:ln w="9525">
              <a:solidFill>
                <a:schemeClr val="tx1"/>
              </a:solidFill>
              <a:prstDash val="sysDot"/>
              <a:round/>
              <a:headEnd/>
              <a:tailEnd/>
            </a:ln>
            <a:effectLst/>
          </p:spPr>
          <p:txBody>
            <a:bodyPr/>
            <a:lstStyle/>
            <a:p>
              <a:endParaRPr lang="fr-FR"/>
            </a:p>
          </p:txBody>
        </p:sp>
        <p:sp>
          <p:nvSpPr>
            <p:cNvPr id="47153" name="Line 49"/>
            <p:cNvSpPr>
              <a:spLocks noChangeShapeType="1"/>
            </p:cNvSpPr>
            <p:nvPr/>
          </p:nvSpPr>
          <p:spPr bwMode="auto">
            <a:xfrm>
              <a:off x="864" y="2015"/>
              <a:ext cx="2256" cy="432"/>
            </a:xfrm>
            <a:prstGeom prst="line">
              <a:avLst/>
            </a:prstGeom>
            <a:noFill/>
            <a:ln w="9525">
              <a:solidFill>
                <a:schemeClr val="tx1"/>
              </a:solidFill>
              <a:prstDash val="sysDot"/>
              <a:round/>
              <a:headEnd/>
              <a:tailEnd/>
            </a:ln>
            <a:effectLst/>
          </p:spPr>
          <p:txBody>
            <a:bodyPr/>
            <a:lstStyle/>
            <a:p>
              <a:endParaRPr lang="fr-FR"/>
            </a:p>
          </p:txBody>
        </p:sp>
        <p:sp>
          <p:nvSpPr>
            <p:cNvPr id="47155" name="Line 51"/>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p:spPr>
          <p:txBody>
            <a:bodyPr/>
            <a:lstStyle/>
            <a:p>
              <a:endParaRPr lang="fr-FR"/>
            </a:p>
          </p:txBody>
        </p:sp>
        <p:sp>
          <p:nvSpPr>
            <p:cNvPr id="47156" name="Line 52"/>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p:spPr>
          <p:txBody>
            <a:bodyPr/>
            <a:lstStyle/>
            <a:p>
              <a:endParaRPr lang="fr-FR"/>
            </a:p>
          </p:txBody>
        </p:sp>
        <p:sp>
          <p:nvSpPr>
            <p:cNvPr id="47163" name="Oval 59"/>
            <p:cNvSpPr>
              <a:spLocks noChangeArrowheads="1"/>
            </p:cNvSpPr>
            <p:nvPr/>
          </p:nvSpPr>
          <p:spPr bwMode="auto">
            <a:xfrm>
              <a:off x="2544" y="911"/>
              <a:ext cx="1008" cy="960"/>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47164" name="Oval 60"/>
            <p:cNvSpPr>
              <a:spLocks noChangeArrowheads="1"/>
            </p:cNvSpPr>
            <p:nvPr/>
          </p:nvSpPr>
          <p:spPr bwMode="auto">
            <a:xfrm>
              <a:off x="3024" y="1583"/>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65" name="Oval 61"/>
            <p:cNvSpPr>
              <a:spLocks noChangeArrowheads="1"/>
            </p:cNvSpPr>
            <p:nvPr/>
          </p:nvSpPr>
          <p:spPr bwMode="auto">
            <a:xfrm>
              <a:off x="3216" y="1151"/>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66" name="Oval 62"/>
            <p:cNvSpPr>
              <a:spLocks noChangeArrowheads="1"/>
            </p:cNvSpPr>
            <p:nvPr/>
          </p:nvSpPr>
          <p:spPr bwMode="auto">
            <a:xfrm>
              <a:off x="2736" y="1247"/>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72" name="Oval 68"/>
            <p:cNvSpPr>
              <a:spLocks noChangeArrowheads="1"/>
            </p:cNvSpPr>
            <p:nvPr/>
          </p:nvSpPr>
          <p:spPr bwMode="auto">
            <a:xfrm>
              <a:off x="2544" y="2447"/>
              <a:ext cx="1008" cy="960"/>
            </a:xfrm>
            <a:prstGeom prst="ellipse">
              <a:avLst/>
            </a:prstGeom>
            <a:solidFill>
              <a:srgbClr val="E71919"/>
            </a:solidFill>
            <a:ln w="9525">
              <a:solidFill>
                <a:schemeClr val="tx1"/>
              </a:solidFill>
              <a:round/>
              <a:headEnd/>
              <a:tailEnd/>
            </a:ln>
            <a:effectLst/>
          </p:spPr>
          <p:txBody>
            <a:bodyPr wrap="none" anchor="ctr"/>
            <a:lstStyle/>
            <a:p>
              <a:endParaRPr lang="fr-FR"/>
            </a:p>
          </p:txBody>
        </p:sp>
        <p:sp>
          <p:nvSpPr>
            <p:cNvPr id="47173" name="Oval 69"/>
            <p:cNvSpPr>
              <a:spLocks noChangeArrowheads="1"/>
            </p:cNvSpPr>
            <p:nvPr/>
          </p:nvSpPr>
          <p:spPr bwMode="auto">
            <a:xfrm>
              <a:off x="2736"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74" name="Oval 70"/>
            <p:cNvSpPr>
              <a:spLocks noChangeArrowheads="1"/>
            </p:cNvSpPr>
            <p:nvPr/>
          </p:nvSpPr>
          <p:spPr bwMode="auto">
            <a:xfrm>
              <a:off x="3168"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75" name="Oval 71"/>
            <p:cNvSpPr>
              <a:spLocks noChangeArrowheads="1"/>
            </p:cNvSpPr>
            <p:nvPr/>
          </p:nvSpPr>
          <p:spPr bwMode="auto">
            <a:xfrm>
              <a:off x="2976" y="2639"/>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grpSp>
      <p:grpSp>
        <p:nvGrpSpPr>
          <p:cNvPr id="7" name="Group 85"/>
          <p:cNvGrpSpPr>
            <a:grpSpLocks/>
          </p:cNvGrpSpPr>
          <p:nvPr/>
        </p:nvGrpSpPr>
        <p:grpSpPr bwMode="auto">
          <a:xfrm>
            <a:off x="4538663" y="1984375"/>
            <a:ext cx="3314700" cy="2862263"/>
            <a:chOff x="2859" y="1250"/>
            <a:chExt cx="2088" cy="1803"/>
          </a:xfrm>
        </p:grpSpPr>
        <p:grpSp>
          <p:nvGrpSpPr>
            <p:cNvPr id="8" name="Group 83"/>
            <p:cNvGrpSpPr>
              <a:grpSpLocks/>
            </p:cNvGrpSpPr>
            <p:nvPr/>
          </p:nvGrpSpPr>
          <p:grpSpPr bwMode="auto">
            <a:xfrm>
              <a:off x="2865" y="1250"/>
              <a:ext cx="396" cy="342"/>
              <a:chOff x="2865" y="1250"/>
              <a:chExt cx="396" cy="342"/>
            </a:xfrm>
          </p:grpSpPr>
          <p:sp>
            <p:nvSpPr>
              <p:cNvPr id="47168" name="Line 64"/>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69" name="Line 65"/>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70" name="Line 66"/>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p:spPr>
            <p:txBody>
              <a:bodyPr/>
              <a:lstStyle/>
              <a:p>
                <a:endParaRPr lang="fr-FR"/>
              </a:p>
            </p:txBody>
          </p:sp>
        </p:grpSp>
        <p:grpSp>
          <p:nvGrpSpPr>
            <p:cNvPr id="9" name="Group 84"/>
            <p:cNvGrpSpPr>
              <a:grpSpLocks/>
            </p:cNvGrpSpPr>
            <p:nvPr/>
          </p:nvGrpSpPr>
          <p:grpSpPr bwMode="auto">
            <a:xfrm>
              <a:off x="2859" y="2786"/>
              <a:ext cx="336" cy="267"/>
              <a:chOff x="2859" y="2786"/>
              <a:chExt cx="336" cy="267"/>
            </a:xfrm>
          </p:grpSpPr>
          <p:sp>
            <p:nvSpPr>
              <p:cNvPr id="47177" name="Line 73"/>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78" name="Line 74"/>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79" name="Line 75"/>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p:spPr>
            <p:txBody>
              <a:bodyPr/>
              <a:lstStyle/>
              <a:p>
                <a:endParaRPr lang="fr-FR"/>
              </a:p>
            </p:txBody>
          </p:sp>
        </p:grpSp>
        <p:grpSp>
          <p:nvGrpSpPr>
            <p:cNvPr id="10" name="Group 76"/>
            <p:cNvGrpSpPr>
              <a:grpSpLocks/>
            </p:cNvGrpSpPr>
            <p:nvPr/>
          </p:nvGrpSpPr>
          <p:grpSpPr bwMode="auto">
            <a:xfrm>
              <a:off x="2988" y="1436"/>
              <a:ext cx="1959" cy="1440"/>
              <a:chOff x="2976" y="1824"/>
              <a:chExt cx="1959" cy="1440"/>
            </a:xfrm>
          </p:grpSpPr>
          <p:sp>
            <p:nvSpPr>
              <p:cNvPr id="47181" name="Line 77"/>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p:spPr>
            <p:txBody>
              <a:bodyPr/>
              <a:lstStyle/>
              <a:p>
                <a:endParaRPr lang="fr-FR"/>
              </a:p>
            </p:txBody>
          </p:sp>
          <p:sp>
            <p:nvSpPr>
              <p:cNvPr id="47182" name="Line 78"/>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p:spPr>
            <p:txBody>
              <a:bodyPr/>
              <a:lstStyle/>
              <a:p>
                <a:endParaRPr lang="fr-FR"/>
              </a:p>
            </p:txBody>
          </p:sp>
          <p:sp>
            <p:nvSpPr>
              <p:cNvPr id="47183" name="Text Box 79"/>
              <p:cNvSpPr txBox="1">
                <a:spLocks noChangeArrowheads="1"/>
              </p:cNvSpPr>
              <p:nvPr/>
            </p:nvSpPr>
            <p:spPr bwMode="auto">
              <a:xfrm>
                <a:off x="2976" y="2346"/>
                <a:ext cx="1959" cy="327"/>
              </a:xfrm>
              <a:prstGeom prst="rect">
                <a:avLst/>
              </a:prstGeom>
              <a:noFill/>
              <a:ln w="9525">
                <a:noFill/>
                <a:miter lim="800000"/>
                <a:headEnd/>
                <a:tailEnd/>
              </a:ln>
              <a:effectLst/>
            </p:spPr>
            <p:txBody>
              <a:bodyPr wrap="none">
                <a:spAutoFit/>
              </a:bodyPr>
              <a:lstStyle/>
              <a:p>
                <a:pPr>
                  <a:spcBef>
                    <a:spcPct val="20000"/>
                  </a:spcBef>
                </a:pPr>
                <a:r>
                  <a:rPr lang="fr-BE" sz="2800">
                    <a:solidFill>
                      <a:srgbClr val="009900"/>
                    </a:solidFill>
                  </a:rPr>
                  <a:t>Interaction forte</a:t>
                </a:r>
                <a:endParaRPr lang="en-GB" sz="2800">
                  <a:solidFill>
                    <a:srgbClr val="009900"/>
                  </a:solidFill>
                </a:endParaRPr>
              </a:p>
            </p:txBody>
          </p:sp>
        </p:grpSp>
      </p:grpSp>
      <p:sp>
        <p:nvSpPr>
          <p:cNvPr id="47184" name="Text Box 80"/>
          <p:cNvSpPr txBox="1">
            <a:spLocks noChangeArrowheads="1"/>
          </p:cNvSpPr>
          <p:nvPr/>
        </p:nvSpPr>
        <p:spPr bwMode="auto">
          <a:xfrm>
            <a:off x="2043113" y="5943600"/>
            <a:ext cx="4987925" cy="701675"/>
          </a:xfrm>
          <a:prstGeom prst="rect">
            <a:avLst/>
          </a:prstGeom>
          <a:noFill/>
          <a:ln w="28575">
            <a:noFill/>
            <a:miter lim="800000"/>
            <a:headEnd/>
            <a:tailEnd/>
          </a:ln>
          <a:effectLst/>
        </p:spPr>
        <p:txBody>
          <a:bodyPr wrap="none" lIns="90000" tIns="46800" rIns="90000" bIns="46800">
            <a:spAutoFit/>
          </a:bodyPr>
          <a:lstStyle/>
          <a:p>
            <a:r>
              <a:rPr lang="fr-FR" sz="2000"/>
              <a:t>Hadrons = particules faites de quarks</a:t>
            </a:r>
          </a:p>
          <a:p>
            <a:r>
              <a:rPr lang="fr-FR" sz="2000"/>
              <a:t>Ex: protons, neutrons,…</a:t>
            </a:r>
            <a:endParaRPr lang="fr-FR" sz="2000">
              <a:sym typeface="Symbol" pitchFamily="18" charset="2"/>
            </a:endParaRPr>
          </a:p>
        </p:txBody>
      </p:sp>
      <p:sp>
        <p:nvSpPr>
          <p:cNvPr id="79" name="Espace réservé du pied de page 78"/>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1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18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18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0" grpId="0"/>
      <p:bldP spid="471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2"/>
          <p:cNvSpPr>
            <a:spLocks noGrp="1"/>
          </p:cNvSpPr>
          <p:nvPr>
            <p:ph type="sldNum" sz="quarter" idx="10"/>
          </p:nvPr>
        </p:nvSpPr>
        <p:spPr/>
        <p:txBody>
          <a:bodyPr/>
          <a:lstStyle/>
          <a:p>
            <a:fld id="{B37D96F6-84BE-4714-85E6-1F8D132A7791}" type="slidenum">
              <a:rPr lang="fr-FR" altLang="en-US"/>
              <a:pPr/>
              <a:t>17</a:t>
            </a:fld>
            <a:endParaRPr lang="fr-FR" altLang="en-US"/>
          </a:p>
        </p:txBody>
      </p:sp>
      <p:sp>
        <p:nvSpPr>
          <p:cNvPr id="535556" name="Rectangle 4"/>
          <p:cNvSpPr>
            <a:spLocks noGrp="1" noChangeArrowheads="1"/>
          </p:cNvSpPr>
          <p:nvPr>
            <p:ph type="title"/>
          </p:nvPr>
        </p:nvSpPr>
        <p:spPr>
          <a:xfrm>
            <a:off x="755576" y="0"/>
            <a:ext cx="7128791" cy="519113"/>
          </a:xfrm>
        </p:spPr>
        <p:txBody>
          <a:bodyPr>
            <a:normAutofit fontScale="90000"/>
          </a:bodyPr>
          <a:lstStyle/>
          <a:p>
            <a:r>
              <a:rPr lang="fr-BE" b="1" dirty="0">
                <a:solidFill>
                  <a:srgbClr val="FF0000"/>
                </a:solidFill>
              </a:rPr>
              <a:t>Particules et antiparticules</a:t>
            </a:r>
            <a:endParaRPr lang="en-US" b="1" dirty="0">
              <a:solidFill>
                <a:srgbClr val="FF0000"/>
              </a:solidFill>
            </a:endParaRPr>
          </a:p>
        </p:txBody>
      </p:sp>
      <p:sp>
        <p:nvSpPr>
          <p:cNvPr id="535557" name="Rectangle 5"/>
          <p:cNvSpPr>
            <a:spLocks noChangeArrowheads="1"/>
          </p:cNvSpPr>
          <p:nvPr/>
        </p:nvSpPr>
        <p:spPr bwMode="auto">
          <a:xfrm>
            <a:off x="198438" y="1849438"/>
            <a:ext cx="4310062" cy="2384425"/>
          </a:xfrm>
          <a:prstGeom prst="rect">
            <a:avLst/>
          </a:prstGeom>
          <a:solidFill>
            <a:schemeClr val="bg1"/>
          </a:solidFill>
          <a:ln w="38100">
            <a:solidFill>
              <a:srgbClr val="990099"/>
            </a:solid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a:t>L’electron:</a:t>
            </a:r>
          </a:p>
          <a:p>
            <a:pPr marL="669925" lvl="1" indent="-325438">
              <a:spcBef>
                <a:spcPct val="20000"/>
              </a:spcBef>
              <a:buClr>
                <a:srgbClr val="CC0099"/>
              </a:buClr>
              <a:buSzPct val="115000"/>
              <a:buFont typeface="Wingdings" pitchFamily="2" charset="2"/>
              <a:buChar char="§"/>
            </a:pPr>
            <a:r>
              <a:rPr lang="fr-FR" sz="2000"/>
              <a:t>Charge négative</a:t>
            </a:r>
          </a:p>
          <a:p>
            <a:pPr marL="669925" lvl="1" indent="-325438">
              <a:spcBef>
                <a:spcPct val="20000"/>
              </a:spcBef>
              <a:buClr>
                <a:srgbClr val="CC0099"/>
              </a:buClr>
              <a:buSzPct val="115000"/>
              <a:buFont typeface="Wingdings" pitchFamily="2" charset="2"/>
              <a:buChar char="§"/>
            </a:pPr>
            <a:r>
              <a:rPr lang="fr-FR" sz="2000"/>
              <a:t>Découverte par Thomson (1897)</a:t>
            </a:r>
          </a:p>
          <a:p>
            <a:pPr marL="669925" lvl="1" indent="-325438">
              <a:spcBef>
                <a:spcPct val="20000"/>
              </a:spcBef>
              <a:buClr>
                <a:srgbClr val="CC0099"/>
              </a:buClr>
              <a:buSzPct val="115000"/>
              <a:buFont typeface="Wingdings" pitchFamily="2" charset="2"/>
              <a:buChar char="§"/>
            </a:pPr>
            <a:r>
              <a:rPr lang="fr-FR" sz="2000"/>
              <a:t>Plus ancienne particule élémentaire</a:t>
            </a:r>
            <a:r>
              <a:rPr lang="fr-FR" sz="2400"/>
              <a:t> </a:t>
            </a:r>
          </a:p>
          <a:p>
            <a:pPr marL="342900" indent="-342900">
              <a:spcBef>
                <a:spcPct val="20000"/>
              </a:spcBef>
              <a:buClr>
                <a:srgbClr val="FF0066"/>
              </a:buClr>
              <a:buSzPct val="140000"/>
              <a:buFont typeface="Wingdings" pitchFamily="2" charset="2"/>
              <a:buChar char="§"/>
            </a:pPr>
            <a:endParaRPr lang="en-US" sz="2600"/>
          </a:p>
        </p:txBody>
      </p:sp>
      <p:sp>
        <p:nvSpPr>
          <p:cNvPr id="535558" name="Rectangle 6"/>
          <p:cNvSpPr>
            <a:spLocks noChangeArrowheads="1"/>
          </p:cNvSpPr>
          <p:nvPr/>
        </p:nvSpPr>
        <p:spPr bwMode="auto">
          <a:xfrm>
            <a:off x="4668838" y="1836738"/>
            <a:ext cx="4310062" cy="2397125"/>
          </a:xfrm>
          <a:prstGeom prst="rect">
            <a:avLst/>
          </a:prstGeom>
          <a:solidFill>
            <a:schemeClr val="tx1"/>
          </a:solidFill>
          <a:ln w="38100">
            <a:solidFill>
              <a:srgbClr val="990099"/>
            </a:solid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a:solidFill>
                  <a:schemeClr val="bg1"/>
                </a:solidFill>
              </a:rPr>
              <a:t>Le positron:</a:t>
            </a:r>
          </a:p>
          <a:p>
            <a:pPr marL="669925" lvl="1" indent="-325438">
              <a:spcBef>
                <a:spcPct val="20000"/>
              </a:spcBef>
              <a:buClr>
                <a:srgbClr val="CC0099"/>
              </a:buClr>
              <a:buSzPct val="115000"/>
              <a:buFont typeface="Wingdings" pitchFamily="2" charset="2"/>
              <a:buChar char="§"/>
            </a:pPr>
            <a:r>
              <a:rPr lang="fr-FR" sz="2000">
                <a:solidFill>
                  <a:schemeClr val="bg1"/>
                </a:solidFill>
              </a:rPr>
              <a:t>Charge positive</a:t>
            </a:r>
          </a:p>
          <a:p>
            <a:pPr marL="669925" lvl="1" indent="-325438">
              <a:spcBef>
                <a:spcPct val="20000"/>
              </a:spcBef>
              <a:buClr>
                <a:srgbClr val="CC0099"/>
              </a:buClr>
              <a:buSzPct val="115000"/>
              <a:buFont typeface="Wingdings" pitchFamily="2" charset="2"/>
              <a:buChar char="§"/>
            </a:pPr>
            <a:r>
              <a:rPr lang="fr-FR" sz="2000">
                <a:solidFill>
                  <a:schemeClr val="bg1"/>
                </a:solidFill>
              </a:rPr>
              <a:t>Existence prédite par Dirac (1928)</a:t>
            </a:r>
          </a:p>
          <a:p>
            <a:pPr marL="669925" lvl="1" indent="-325438">
              <a:spcBef>
                <a:spcPct val="20000"/>
              </a:spcBef>
              <a:buClr>
                <a:srgbClr val="CC0099"/>
              </a:buClr>
              <a:buSzPct val="115000"/>
              <a:buFont typeface="Wingdings" pitchFamily="2" charset="2"/>
              <a:buChar char="§"/>
            </a:pPr>
            <a:r>
              <a:rPr lang="fr-FR" sz="2000">
                <a:solidFill>
                  <a:schemeClr val="bg1"/>
                </a:solidFill>
              </a:rPr>
              <a:t>Découverte par Anderson (1932)</a:t>
            </a:r>
            <a:endParaRPr lang="en-US" sz="2000">
              <a:solidFill>
                <a:schemeClr val="bg1"/>
              </a:solidFill>
            </a:endParaRPr>
          </a:p>
        </p:txBody>
      </p:sp>
      <p:sp>
        <p:nvSpPr>
          <p:cNvPr id="535559" name="Rectangle 7"/>
          <p:cNvSpPr>
            <a:spLocks noChangeArrowheads="1"/>
          </p:cNvSpPr>
          <p:nvPr/>
        </p:nvSpPr>
        <p:spPr bwMode="auto">
          <a:xfrm>
            <a:off x="300038" y="579438"/>
            <a:ext cx="8843962" cy="1473200"/>
          </a:xfrm>
          <a:prstGeom prst="rect">
            <a:avLst/>
          </a:prstGeom>
          <a:noFill/>
          <a:ln w="9525">
            <a:no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a:t>A toute particule est associée une antiparticule</a:t>
            </a:r>
          </a:p>
          <a:p>
            <a:pPr marL="669925" lvl="1" indent="-325438">
              <a:spcBef>
                <a:spcPct val="20000"/>
              </a:spcBef>
              <a:buClr>
                <a:srgbClr val="CC0099"/>
              </a:buClr>
              <a:buSzPct val="115000"/>
              <a:buFont typeface="Wingdings" pitchFamily="2" charset="2"/>
              <a:buChar char="§"/>
            </a:pPr>
            <a:r>
              <a:rPr lang="fr-FR" sz="2000"/>
              <a:t>Masse, temps de vie, spin identiques</a:t>
            </a:r>
          </a:p>
          <a:p>
            <a:pPr marL="669925" lvl="1" indent="-325438">
              <a:spcBef>
                <a:spcPct val="20000"/>
              </a:spcBef>
              <a:buClr>
                <a:srgbClr val="CC0099"/>
              </a:buClr>
              <a:buSzPct val="115000"/>
              <a:buFont typeface="Wingdings" pitchFamily="2" charset="2"/>
              <a:buChar char="§"/>
            </a:pPr>
            <a:r>
              <a:rPr lang="fr-FR" sz="2000"/>
              <a:t>Nombres quantiques opposés</a:t>
            </a:r>
          </a:p>
          <a:p>
            <a:pPr marL="342900" indent="-342900">
              <a:spcBef>
                <a:spcPct val="20000"/>
              </a:spcBef>
              <a:buClr>
                <a:srgbClr val="FF0066"/>
              </a:buClr>
              <a:buSzPct val="140000"/>
              <a:buFont typeface="Wingdings" pitchFamily="2" charset="2"/>
              <a:buChar char="§"/>
            </a:pPr>
            <a:endParaRPr lang="en-US" sz="2200"/>
          </a:p>
        </p:txBody>
      </p:sp>
      <p:pic>
        <p:nvPicPr>
          <p:cNvPr id="535564" name="Picture 12" descr="Image:Carl anderson.1937.jpg"/>
          <p:cNvPicPr>
            <a:picLocks noChangeAspect="1" noChangeArrowheads="1"/>
          </p:cNvPicPr>
          <p:nvPr/>
        </p:nvPicPr>
        <p:blipFill>
          <a:blip r:embed="rId2" cstate="print"/>
          <a:srcRect b="14607"/>
          <a:stretch>
            <a:fillRect/>
          </a:stretch>
        </p:blipFill>
        <p:spPr bwMode="auto">
          <a:xfrm>
            <a:off x="6942138" y="4838700"/>
            <a:ext cx="930275" cy="1431925"/>
          </a:xfrm>
          <a:prstGeom prst="rect">
            <a:avLst/>
          </a:prstGeom>
          <a:noFill/>
          <a:ln w="9525">
            <a:noFill/>
            <a:miter lim="800000"/>
            <a:headEnd/>
            <a:tailEnd/>
          </a:ln>
        </p:spPr>
      </p:pic>
      <p:sp>
        <p:nvSpPr>
          <p:cNvPr id="535565" name="Text Box 13"/>
          <p:cNvSpPr txBox="1">
            <a:spLocks noChangeArrowheads="1"/>
          </p:cNvSpPr>
          <p:nvPr/>
        </p:nvSpPr>
        <p:spPr bwMode="auto">
          <a:xfrm>
            <a:off x="6940550" y="5967413"/>
            <a:ext cx="954088" cy="274637"/>
          </a:xfrm>
          <a:prstGeom prst="rect">
            <a:avLst/>
          </a:prstGeom>
          <a:noFill/>
          <a:ln w="9525">
            <a:noFill/>
            <a:miter lim="800000"/>
            <a:headEnd/>
            <a:tailEnd/>
          </a:ln>
          <a:effectLst/>
        </p:spPr>
        <p:txBody>
          <a:bodyPr wrap="none">
            <a:spAutoFit/>
          </a:bodyPr>
          <a:lstStyle/>
          <a:p>
            <a:r>
              <a:rPr lang="fr-FR" sz="1200">
                <a:solidFill>
                  <a:schemeClr val="bg1"/>
                </a:solidFill>
                <a:latin typeface="Times New Roman" pitchFamily="18" charset="0"/>
                <a:sym typeface="Wingdings" pitchFamily="2" charset="2"/>
              </a:rPr>
              <a:t>C. Anderson</a:t>
            </a:r>
          </a:p>
        </p:txBody>
      </p:sp>
      <p:grpSp>
        <p:nvGrpSpPr>
          <p:cNvPr id="2" name="Group 14"/>
          <p:cNvGrpSpPr>
            <a:grpSpLocks/>
          </p:cNvGrpSpPr>
          <p:nvPr/>
        </p:nvGrpSpPr>
        <p:grpSpPr bwMode="auto">
          <a:xfrm>
            <a:off x="1316038" y="4802188"/>
            <a:ext cx="1004887" cy="1560512"/>
            <a:chOff x="133" y="2676"/>
            <a:chExt cx="865" cy="1258"/>
          </a:xfrm>
        </p:grpSpPr>
        <p:pic>
          <p:nvPicPr>
            <p:cNvPr id="535567" name="Picture 15" descr="Image:Dirac.gif"/>
            <p:cNvPicPr>
              <a:picLocks noChangeAspect="1" noChangeArrowheads="1"/>
            </p:cNvPicPr>
            <p:nvPr/>
          </p:nvPicPr>
          <p:blipFill>
            <a:blip r:embed="rId3" cstate="print"/>
            <a:srcRect/>
            <a:stretch>
              <a:fillRect/>
            </a:stretch>
          </p:blipFill>
          <p:spPr bwMode="auto">
            <a:xfrm>
              <a:off x="154" y="2676"/>
              <a:ext cx="840" cy="1188"/>
            </a:xfrm>
            <a:prstGeom prst="rect">
              <a:avLst/>
            </a:prstGeom>
            <a:noFill/>
          </p:spPr>
        </p:pic>
        <p:sp>
          <p:nvSpPr>
            <p:cNvPr id="535568" name="Text Box 16"/>
            <p:cNvSpPr txBox="1">
              <a:spLocks noChangeArrowheads="1"/>
            </p:cNvSpPr>
            <p:nvPr/>
          </p:nvSpPr>
          <p:spPr bwMode="auto">
            <a:xfrm>
              <a:off x="133" y="3713"/>
              <a:ext cx="865" cy="221"/>
            </a:xfrm>
            <a:prstGeom prst="rect">
              <a:avLst/>
            </a:prstGeom>
            <a:noFill/>
            <a:ln w="9525">
              <a:noFill/>
              <a:miter lim="800000"/>
              <a:headEnd/>
              <a:tailEnd/>
            </a:ln>
            <a:effectLst/>
          </p:spPr>
          <p:txBody>
            <a:bodyPr wrap="none">
              <a:spAutoFit/>
            </a:bodyPr>
            <a:lstStyle/>
            <a:p>
              <a:r>
                <a:rPr lang="fr-FR" sz="1200">
                  <a:solidFill>
                    <a:schemeClr val="bg1"/>
                  </a:solidFill>
                  <a:latin typeface="Times New Roman" pitchFamily="18" charset="0"/>
                </a:rPr>
                <a:t>P.A.M. Dirac</a:t>
              </a:r>
            </a:p>
          </p:txBody>
        </p:sp>
      </p:grpSp>
      <p:grpSp>
        <p:nvGrpSpPr>
          <p:cNvPr id="3" name="Group 18"/>
          <p:cNvGrpSpPr>
            <a:grpSpLocks/>
          </p:cNvGrpSpPr>
          <p:nvPr/>
        </p:nvGrpSpPr>
        <p:grpSpPr bwMode="auto">
          <a:xfrm>
            <a:off x="3554413" y="4597400"/>
            <a:ext cx="2033587" cy="1827213"/>
            <a:chOff x="1863" y="2491"/>
            <a:chExt cx="2081" cy="1829"/>
          </a:xfrm>
        </p:grpSpPr>
        <p:pic>
          <p:nvPicPr>
            <p:cNvPr id="535571" name="Picture 19" descr="Cloud_chamber_-_visible_trace_of_positron"/>
            <p:cNvPicPr>
              <a:picLocks noChangeAspect="1" noChangeArrowheads="1"/>
            </p:cNvPicPr>
            <p:nvPr/>
          </p:nvPicPr>
          <p:blipFill>
            <a:blip r:embed="rId4" cstate="print"/>
            <a:srcRect/>
            <a:stretch>
              <a:fillRect/>
            </a:stretch>
          </p:blipFill>
          <p:spPr bwMode="auto">
            <a:xfrm>
              <a:off x="1925" y="2491"/>
              <a:ext cx="2019" cy="1829"/>
            </a:xfrm>
            <a:prstGeom prst="rect">
              <a:avLst/>
            </a:prstGeom>
            <a:noFill/>
          </p:spPr>
        </p:pic>
        <p:sp>
          <p:nvSpPr>
            <p:cNvPr id="535572" name="Line 20"/>
            <p:cNvSpPr>
              <a:spLocks noChangeShapeType="1"/>
            </p:cNvSpPr>
            <p:nvPr/>
          </p:nvSpPr>
          <p:spPr bwMode="auto">
            <a:xfrm flipH="1">
              <a:off x="2988" y="2611"/>
              <a:ext cx="201" cy="416"/>
            </a:xfrm>
            <a:prstGeom prst="line">
              <a:avLst/>
            </a:prstGeom>
            <a:noFill/>
            <a:ln w="38100">
              <a:solidFill>
                <a:srgbClr val="FF0000"/>
              </a:solidFill>
              <a:round/>
              <a:headEnd/>
              <a:tailEnd type="triangle" w="med" len="med"/>
            </a:ln>
            <a:effectLst/>
          </p:spPr>
          <p:txBody>
            <a:bodyPr/>
            <a:lstStyle/>
            <a:p>
              <a:endParaRPr lang="fr-FR"/>
            </a:p>
          </p:txBody>
        </p:sp>
        <p:sp>
          <p:nvSpPr>
            <p:cNvPr id="535573" name="Text Box 21"/>
            <p:cNvSpPr txBox="1">
              <a:spLocks noChangeArrowheads="1"/>
            </p:cNvSpPr>
            <p:nvPr/>
          </p:nvSpPr>
          <p:spPr bwMode="auto">
            <a:xfrm>
              <a:off x="2293" y="2667"/>
              <a:ext cx="884" cy="337"/>
            </a:xfrm>
            <a:prstGeom prst="rect">
              <a:avLst/>
            </a:prstGeom>
            <a:noFill/>
            <a:ln w="9525">
              <a:noFill/>
              <a:miter lim="800000"/>
              <a:headEnd/>
              <a:tailEnd/>
            </a:ln>
            <a:effectLst/>
          </p:spPr>
          <p:txBody>
            <a:bodyPr wrap="none">
              <a:spAutoFit/>
            </a:bodyPr>
            <a:lstStyle/>
            <a:p>
              <a:r>
                <a:rPr lang="fr-FR" sz="1600">
                  <a:solidFill>
                    <a:srgbClr val="FF0000"/>
                  </a:solidFill>
                  <a:latin typeface="Times New Roman" pitchFamily="18" charset="0"/>
                </a:rPr>
                <a:t>Positron</a:t>
              </a:r>
            </a:p>
          </p:txBody>
        </p:sp>
        <p:sp>
          <p:nvSpPr>
            <p:cNvPr id="535574" name="Text Box 22"/>
            <p:cNvSpPr txBox="1">
              <a:spLocks noChangeArrowheads="1"/>
            </p:cNvSpPr>
            <p:nvPr/>
          </p:nvSpPr>
          <p:spPr bwMode="auto">
            <a:xfrm>
              <a:off x="1863" y="3578"/>
              <a:ext cx="1412" cy="702"/>
            </a:xfrm>
            <a:prstGeom prst="rect">
              <a:avLst/>
            </a:prstGeom>
            <a:noFill/>
            <a:ln w="9525">
              <a:noFill/>
              <a:miter lim="800000"/>
              <a:headEnd/>
              <a:tailEnd/>
            </a:ln>
            <a:effectLst/>
          </p:spPr>
          <p:txBody>
            <a:bodyPr wrap="none">
              <a:spAutoFit/>
            </a:bodyPr>
            <a:lstStyle/>
            <a:p>
              <a:pPr algn="ctr"/>
              <a:r>
                <a:rPr lang="fr-FR" sz="2400" b="1">
                  <a:solidFill>
                    <a:srgbClr val="FF0000"/>
                  </a:solidFill>
                  <a:latin typeface="Times New Roman" pitchFamily="18" charset="0"/>
                  <a:sym typeface="Symbol" pitchFamily="18" charset="2"/>
                </a:rPr>
                <a:t></a:t>
              </a:r>
              <a:endParaRPr lang="fr-FR" sz="2400">
                <a:solidFill>
                  <a:srgbClr val="FF0000"/>
                </a:solidFill>
                <a:latin typeface="Times New Roman" pitchFamily="18" charset="0"/>
                <a:sym typeface="Symbol" pitchFamily="18" charset="2"/>
              </a:endParaRPr>
            </a:p>
            <a:p>
              <a:pPr algn="ctr"/>
              <a:r>
                <a:rPr lang="fr-FR" sz="1600">
                  <a:solidFill>
                    <a:srgbClr val="FF0000"/>
                  </a:solidFill>
                  <a:latin typeface="Times New Roman" pitchFamily="18" charset="0"/>
                  <a:sym typeface="Symbol" pitchFamily="18" charset="2"/>
                </a:rPr>
                <a:t>Magnetic field</a:t>
              </a:r>
            </a:p>
          </p:txBody>
        </p:sp>
      </p:grpSp>
      <p:sp>
        <p:nvSpPr>
          <p:cNvPr id="17" name="Espace réservé du pied de page 16"/>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E9D20E90-6F49-46EA-8F8C-9655B93101D9}" type="slidenum">
              <a:rPr lang="fr-FR" altLang="en-US"/>
              <a:pPr/>
              <a:t>18</a:t>
            </a:fld>
            <a:endParaRPr lang="fr-FR" altLang="en-US"/>
          </a:p>
        </p:txBody>
      </p:sp>
      <p:sp>
        <p:nvSpPr>
          <p:cNvPr id="478210" name="Rectangle 2"/>
          <p:cNvSpPr>
            <a:spLocks noGrp="1" noChangeArrowheads="1"/>
          </p:cNvSpPr>
          <p:nvPr>
            <p:ph type="title"/>
          </p:nvPr>
        </p:nvSpPr>
        <p:spPr>
          <a:xfrm>
            <a:off x="3635896" y="404664"/>
            <a:ext cx="2239689" cy="519113"/>
          </a:xfrm>
        </p:spPr>
        <p:txBody>
          <a:bodyPr>
            <a:normAutofit fontScale="90000"/>
          </a:bodyPr>
          <a:lstStyle/>
          <a:p>
            <a:r>
              <a:rPr lang="en-US" b="1" dirty="0">
                <a:solidFill>
                  <a:srgbClr val="FF0000"/>
                </a:solidFill>
              </a:rPr>
              <a:t>Résumé</a:t>
            </a:r>
          </a:p>
        </p:txBody>
      </p:sp>
      <p:pic>
        <p:nvPicPr>
          <p:cNvPr id="478212" name="Picture 4" descr="atom_zoom_b"/>
          <p:cNvPicPr>
            <a:picLocks noChangeAspect="1" noChangeArrowheads="1"/>
          </p:cNvPicPr>
          <p:nvPr/>
        </p:nvPicPr>
        <p:blipFill>
          <a:blip r:embed="rId3" cstate="print"/>
          <a:srcRect/>
          <a:stretch>
            <a:fillRect/>
          </a:stretch>
        </p:blipFill>
        <p:spPr bwMode="auto">
          <a:xfrm>
            <a:off x="0" y="1443038"/>
            <a:ext cx="9144000" cy="4021137"/>
          </a:xfrm>
          <a:prstGeom prst="rect">
            <a:avLst/>
          </a:prstGeom>
          <a:noFill/>
        </p:spPr>
      </p:pic>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
        <p:nvSpPr>
          <p:cNvPr id="2" name="ZoneTexte 1"/>
          <p:cNvSpPr txBox="1"/>
          <p:nvPr/>
        </p:nvSpPr>
        <p:spPr>
          <a:xfrm>
            <a:off x="467544" y="5661248"/>
            <a:ext cx="197887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dirty="0" smtClean="0"/>
              <a:t>Physique atomique</a:t>
            </a:r>
          </a:p>
        </p:txBody>
      </p:sp>
      <p:sp>
        <p:nvSpPr>
          <p:cNvPr id="7" name="ZoneTexte 6"/>
          <p:cNvSpPr txBox="1"/>
          <p:nvPr/>
        </p:nvSpPr>
        <p:spPr>
          <a:xfrm>
            <a:off x="3131840" y="5665875"/>
            <a:ext cx="1943353"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fr-FR" dirty="0" smtClean="0"/>
              <a:t>Physique nucléaire</a:t>
            </a:r>
          </a:p>
        </p:txBody>
      </p:sp>
      <p:sp>
        <p:nvSpPr>
          <p:cNvPr id="8" name="ZoneTexte 7"/>
          <p:cNvSpPr txBox="1"/>
          <p:nvPr/>
        </p:nvSpPr>
        <p:spPr>
          <a:xfrm>
            <a:off x="5906073" y="5678460"/>
            <a:ext cx="2377574"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fr-FR" dirty="0" smtClean="0"/>
              <a:t>Physique des particules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Quarks et hadrons </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12 novembre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19</a:t>
            </a:fld>
            <a:endParaRPr lang="fr-FR" dirty="0"/>
          </a:p>
        </p:txBody>
      </p:sp>
      <p:pic>
        <p:nvPicPr>
          <p:cNvPr id="3075" name="Picture 3"/>
          <p:cNvPicPr>
            <a:picLocks noChangeAspect="1" noChangeArrowheads="1"/>
          </p:cNvPicPr>
          <p:nvPr/>
        </p:nvPicPr>
        <p:blipFill>
          <a:blip r:embed="rId2" cstate="print"/>
          <a:srcRect/>
          <a:stretch>
            <a:fillRect/>
          </a:stretch>
        </p:blipFill>
        <p:spPr bwMode="auto">
          <a:xfrm>
            <a:off x="5072066" y="1714488"/>
            <a:ext cx="3076575" cy="4038600"/>
          </a:xfrm>
          <a:prstGeom prst="rect">
            <a:avLst/>
          </a:prstGeom>
          <a:noFill/>
          <a:ln w="9525">
            <a:noFill/>
            <a:miter lim="800000"/>
            <a:headEnd/>
            <a:tailEnd/>
          </a:ln>
          <a:effectLst/>
        </p:spPr>
      </p:pic>
      <p:sp>
        <p:nvSpPr>
          <p:cNvPr id="10" name="ZoneTexte 9"/>
          <p:cNvSpPr txBox="1"/>
          <p:nvPr/>
        </p:nvSpPr>
        <p:spPr>
          <a:xfrm>
            <a:off x="214282" y="1357298"/>
            <a:ext cx="4714908" cy="5170646"/>
          </a:xfrm>
          <a:prstGeom prst="rect">
            <a:avLst/>
          </a:prstGeom>
          <a:noFill/>
        </p:spPr>
        <p:txBody>
          <a:bodyPr wrap="square" rtlCol="0">
            <a:spAutoFit/>
          </a:bodyPr>
          <a:lstStyle/>
          <a:p>
            <a:r>
              <a:rPr lang="fr-FR" sz="2400" b="1" dirty="0" smtClean="0">
                <a:latin typeface="Comic Sans MS" pitchFamily="66" charset="0"/>
              </a:rPr>
              <a:t>Les quarks ont la particularité de ne pouvoir être observés que sous la forme d’un assemblage soit de </a:t>
            </a:r>
            <a:r>
              <a:rPr lang="fr-FR" sz="2400" b="1" dirty="0" smtClean="0">
                <a:solidFill>
                  <a:srgbClr val="0070C0"/>
                </a:solidFill>
                <a:latin typeface="Comic Sans MS" pitchFamily="66" charset="0"/>
              </a:rPr>
              <a:t>trois</a:t>
            </a:r>
            <a:r>
              <a:rPr lang="fr-FR" sz="2400" b="1" dirty="0" smtClean="0">
                <a:latin typeface="Comic Sans MS" pitchFamily="66" charset="0"/>
              </a:rPr>
              <a:t> quarks (</a:t>
            </a:r>
            <a:r>
              <a:rPr lang="fr-FR" sz="2400" b="1" dirty="0" smtClean="0">
                <a:solidFill>
                  <a:srgbClr val="FF0000"/>
                </a:solidFill>
                <a:latin typeface="Comic Sans MS" pitchFamily="66" charset="0"/>
              </a:rPr>
              <a:t>les baryons</a:t>
            </a:r>
            <a:r>
              <a:rPr lang="fr-FR" sz="2400" b="1" dirty="0" smtClean="0">
                <a:latin typeface="Comic Sans MS" pitchFamily="66" charset="0"/>
              </a:rPr>
              <a:t>), soit d’un </a:t>
            </a:r>
            <a:r>
              <a:rPr lang="fr-FR" sz="2400" b="1" dirty="0" smtClean="0">
                <a:solidFill>
                  <a:srgbClr val="0070C0"/>
                </a:solidFill>
                <a:latin typeface="Comic Sans MS" pitchFamily="66" charset="0"/>
              </a:rPr>
              <a:t>quark</a:t>
            </a:r>
            <a:r>
              <a:rPr lang="fr-FR" sz="2400" b="1" dirty="0" smtClean="0">
                <a:latin typeface="Comic Sans MS" pitchFamily="66" charset="0"/>
              </a:rPr>
              <a:t>   et d’un </a:t>
            </a:r>
            <a:r>
              <a:rPr lang="fr-FR" sz="2400" b="1" dirty="0" smtClean="0">
                <a:solidFill>
                  <a:srgbClr val="0070C0"/>
                </a:solidFill>
                <a:latin typeface="Comic Sans MS" pitchFamily="66" charset="0"/>
              </a:rPr>
              <a:t>antiquark</a:t>
            </a:r>
            <a:r>
              <a:rPr lang="fr-FR" sz="2400" b="1" dirty="0" smtClean="0">
                <a:latin typeface="Comic Sans MS" pitchFamily="66" charset="0"/>
              </a:rPr>
              <a:t> (</a:t>
            </a:r>
            <a:r>
              <a:rPr lang="fr-FR" sz="2400" b="1" dirty="0" smtClean="0">
                <a:solidFill>
                  <a:srgbClr val="FF0000"/>
                </a:solidFill>
                <a:latin typeface="Comic Sans MS" pitchFamily="66" charset="0"/>
              </a:rPr>
              <a:t>les mésons</a:t>
            </a:r>
            <a:r>
              <a:rPr lang="fr-FR" sz="2400" b="1" dirty="0" smtClean="0">
                <a:latin typeface="Comic Sans MS" pitchFamily="66" charset="0"/>
              </a:rPr>
              <a:t>, comme le pion ou le kaon), ce qui a rendu leur mise en évidence longue et difficile. Baryons et mésons forment la famille des </a:t>
            </a:r>
            <a:r>
              <a:rPr lang="fr-FR" sz="2400" b="1" dirty="0" smtClean="0">
                <a:solidFill>
                  <a:srgbClr val="FF0000"/>
                </a:solidFill>
                <a:latin typeface="Comic Sans MS" pitchFamily="66" charset="0"/>
              </a:rPr>
              <a:t>hadrons</a:t>
            </a:r>
            <a:r>
              <a:rPr lang="fr-FR" sz="2400" b="1" dirty="0" smtClean="0">
                <a:latin typeface="Comic Sans MS" pitchFamily="66" charset="0"/>
              </a:rPr>
              <a:t>, les particules sensibles a l’interaction forte </a:t>
            </a:r>
            <a:endParaRPr lang="en-US" sz="2400" b="1" dirty="0" smtClean="0">
              <a:latin typeface="Comic Sans MS" pitchFamily="66" charset="0"/>
            </a:endParaRPr>
          </a:p>
          <a:p>
            <a:endParaRPr lang="fr-FR"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Plan</a:t>
            </a:r>
            <a:endParaRPr lang="fr-FR" dirty="0">
              <a:solidFill>
                <a:srgbClr val="FF0000"/>
              </a:solidFill>
            </a:endParaRPr>
          </a:p>
        </p:txBody>
      </p:sp>
      <p:sp>
        <p:nvSpPr>
          <p:cNvPr id="3" name="Espace réservé du contenu 2"/>
          <p:cNvSpPr>
            <a:spLocks noGrp="1"/>
          </p:cNvSpPr>
          <p:nvPr>
            <p:ph idx="1"/>
          </p:nvPr>
        </p:nvSpPr>
        <p:spPr/>
        <p:txBody>
          <a:bodyPr/>
          <a:lstStyle/>
          <a:p>
            <a:r>
              <a:rPr lang="en-US" dirty="0" smtClean="0"/>
              <a:t>Presentation du </a:t>
            </a:r>
            <a:r>
              <a:rPr lang="en-US" dirty="0" err="1" smtClean="0"/>
              <a:t>laboratoire</a:t>
            </a:r>
            <a:r>
              <a:rPr lang="en-US" dirty="0" smtClean="0"/>
              <a:t> </a:t>
            </a:r>
          </a:p>
          <a:p>
            <a:r>
              <a:rPr lang="en-US" dirty="0" smtClean="0"/>
              <a:t>La physique des </a:t>
            </a:r>
            <a:r>
              <a:rPr lang="en-US" dirty="0" err="1" smtClean="0"/>
              <a:t>particules</a:t>
            </a:r>
            <a:r>
              <a:rPr lang="en-US" dirty="0" smtClean="0"/>
              <a:t> </a:t>
            </a:r>
          </a:p>
          <a:p>
            <a:r>
              <a:rPr lang="en-US" dirty="0" smtClean="0"/>
              <a:t>Les </a:t>
            </a:r>
            <a:r>
              <a:rPr lang="en-US" dirty="0" err="1" smtClean="0"/>
              <a:t>accelerateurs</a:t>
            </a:r>
            <a:r>
              <a:rPr lang="en-US" dirty="0" smtClean="0"/>
              <a:t>. Le LHC</a:t>
            </a:r>
          </a:p>
          <a:p>
            <a:r>
              <a:rPr lang="en-US" dirty="0" smtClean="0"/>
              <a:t>Les techniques de </a:t>
            </a:r>
            <a:r>
              <a:rPr lang="en-US" dirty="0" err="1" smtClean="0"/>
              <a:t>détection</a:t>
            </a:r>
            <a:r>
              <a:rPr lang="en-US" dirty="0" smtClean="0"/>
              <a:t> – </a:t>
            </a:r>
            <a:r>
              <a:rPr lang="en-US" dirty="0" err="1" smtClean="0"/>
              <a:t>expérience</a:t>
            </a:r>
            <a:r>
              <a:rPr lang="en-US" dirty="0" smtClean="0"/>
              <a:t> atlas</a:t>
            </a:r>
          </a:p>
          <a:p>
            <a:r>
              <a:rPr lang="en-US" dirty="0" smtClean="0"/>
              <a:t>Les </a:t>
            </a:r>
            <a:r>
              <a:rPr lang="en-US" dirty="0" err="1" smtClean="0"/>
              <a:t>astroparticules</a:t>
            </a:r>
            <a:r>
              <a:rPr lang="en-US" dirty="0" smtClean="0"/>
              <a:t> – </a:t>
            </a:r>
            <a:r>
              <a:rPr lang="en-US" dirty="0" err="1" smtClean="0"/>
              <a:t>expériences</a:t>
            </a:r>
            <a:r>
              <a:rPr lang="en-US" dirty="0" smtClean="0"/>
              <a:t> </a:t>
            </a:r>
            <a:r>
              <a:rPr lang="en-US" dirty="0" err="1" smtClean="0"/>
              <a:t>hess</a:t>
            </a:r>
            <a:r>
              <a:rPr lang="en-US" dirty="0" smtClean="0"/>
              <a:t> et </a:t>
            </a:r>
            <a:r>
              <a:rPr lang="en-US" dirty="0" err="1" smtClean="0"/>
              <a:t>ams</a:t>
            </a:r>
            <a:endParaRPr lang="en-US" dirty="0" smtClean="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3"/>
          <p:cNvSpPr>
            <a:spLocks noGrp="1"/>
          </p:cNvSpPr>
          <p:nvPr>
            <p:ph type="sldNum" sz="quarter" idx="10"/>
          </p:nvPr>
        </p:nvSpPr>
        <p:spPr/>
        <p:txBody>
          <a:bodyPr/>
          <a:lstStyle/>
          <a:p>
            <a:fld id="{0B86D3C6-9C1A-403B-B976-70A09610A159}" type="slidenum">
              <a:rPr lang="fr-FR" altLang="en-US"/>
              <a:pPr/>
              <a:t>20</a:t>
            </a:fld>
            <a:endParaRPr lang="fr-FR" altLang="en-US"/>
          </a:p>
        </p:txBody>
      </p:sp>
      <p:sp>
        <p:nvSpPr>
          <p:cNvPr id="141326" name="Rectangle 14"/>
          <p:cNvSpPr>
            <a:spLocks noGrp="1" noChangeArrowheads="1"/>
          </p:cNvSpPr>
          <p:nvPr>
            <p:ph type="title"/>
          </p:nvPr>
        </p:nvSpPr>
        <p:spPr>
          <a:xfrm>
            <a:off x="457200" y="0"/>
            <a:ext cx="8229600" cy="908720"/>
          </a:xfrm>
          <a:noFill/>
          <a:ln/>
        </p:spPr>
        <p:txBody>
          <a:bodyPr>
            <a:normAutofit/>
          </a:bodyPr>
          <a:lstStyle/>
          <a:p>
            <a:r>
              <a:rPr lang="fr-FR" b="1" dirty="0">
                <a:solidFill>
                  <a:srgbClr val="FF0000"/>
                </a:solidFill>
              </a:rPr>
              <a:t>Les interactions</a:t>
            </a:r>
          </a:p>
        </p:txBody>
      </p:sp>
      <p:grpSp>
        <p:nvGrpSpPr>
          <p:cNvPr id="2" name="Group 33"/>
          <p:cNvGrpSpPr>
            <a:grpSpLocks/>
          </p:cNvGrpSpPr>
          <p:nvPr/>
        </p:nvGrpSpPr>
        <p:grpSpPr bwMode="auto">
          <a:xfrm>
            <a:off x="479425" y="625476"/>
            <a:ext cx="8575675" cy="2501899"/>
            <a:chOff x="302" y="394"/>
            <a:chExt cx="5402" cy="1576"/>
          </a:xfrm>
        </p:grpSpPr>
        <p:sp>
          <p:nvSpPr>
            <p:cNvPr id="141329" name="Rectangle 17"/>
            <p:cNvSpPr>
              <a:spLocks noChangeArrowheads="1"/>
            </p:cNvSpPr>
            <p:nvPr/>
          </p:nvSpPr>
          <p:spPr bwMode="auto">
            <a:xfrm>
              <a:off x="2333" y="925"/>
              <a:ext cx="2979" cy="1036"/>
            </a:xfrm>
            <a:prstGeom prst="rect">
              <a:avLst/>
            </a:prstGeom>
            <a:solidFill>
              <a:schemeClr val="tx1"/>
            </a:solidFill>
            <a:ln w="28575">
              <a:solidFill>
                <a:schemeClr val="tx1"/>
              </a:solidFill>
              <a:miter lim="800000"/>
              <a:headEnd/>
              <a:tailEnd/>
            </a:ln>
            <a:effectLst/>
          </p:spPr>
          <p:txBody>
            <a:bodyPr lIns="90000" tIns="46800" rIns="90000" bIns="46800" anchor="ctr">
              <a:spAutoFit/>
            </a:bodyPr>
            <a:lstStyle/>
            <a:p>
              <a:endParaRPr lang="fr-FR"/>
            </a:p>
          </p:txBody>
        </p:sp>
        <p:sp>
          <p:nvSpPr>
            <p:cNvPr id="141316" name="Text Box 4"/>
            <p:cNvSpPr txBox="1">
              <a:spLocks noChangeArrowheads="1"/>
            </p:cNvSpPr>
            <p:nvPr/>
          </p:nvSpPr>
          <p:spPr bwMode="auto">
            <a:xfrm>
              <a:off x="1880" y="403"/>
              <a:ext cx="3824" cy="288"/>
            </a:xfrm>
            <a:prstGeom prst="rect">
              <a:avLst/>
            </a:prstGeom>
            <a:noFill/>
            <a:ln w="9525">
              <a:noFill/>
              <a:miter lim="800000"/>
              <a:headEnd/>
              <a:tailEnd/>
            </a:ln>
            <a:effectLst/>
          </p:spPr>
          <p:txBody>
            <a:bodyPr>
              <a:spAutoFit/>
            </a:bodyPr>
            <a:lstStyle/>
            <a:p>
              <a:pPr algn="ctr">
                <a:spcBef>
                  <a:spcPct val="50000"/>
                </a:spcBef>
              </a:pPr>
              <a:endParaRPr lang="fr-FR" sz="2400">
                <a:solidFill>
                  <a:srgbClr val="FF0000"/>
                </a:solidFill>
              </a:endParaRPr>
            </a:p>
          </p:txBody>
        </p:sp>
        <p:pic>
          <p:nvPicPr>
            <p:cNvPr id="141323" name="Picture 11" descr="newton"/>
            <p:cNvPicPr>
              <a:picLocks noChangeAspect="1" noChangeArrowheads="1"/>
            </p:cNvPicPr>
            <p:nvPr/>
          </p:nvPicPr>
          <p:blipFill>
            <a:blip r:embed="rId3" cstate="print"/>
            <a:srcRect/>
            <a:stretch>
              <a:fillRect/>
            </a:stretch>
          </p:blipFill>
          <p:spPr bwMode="auto">
            <a:xfrm>
              <a:off x="302" y="423"/>
              <a:ext cx="1360" cy="1547"/>
            </a:xfrm>
            <a:prstGeom prst="rect">
              <a:avLst/>
            </a:prstGeom>
            <a:noFill/>
          </p:spPr>
        </p:pic>
        <p:sp>
          <p:nvSpPr>
            <p:cNvPr id="141324" name="Text Box 12"/>
            <p:cNvSpPr txBox="1">
              <a:spLocks noChangeArrowheads="1"/>
            </p:cNvSpPr>
            <p:nvPr/>
          </p:nvSpPr>
          <p:spPr bwMode="auto">
            <a:xfrm>
              <a:off x="406" y="394"/>
              <a:ext cx="1134" cy="1568"/>
            </a:xfrm>
            <a:prstGeom prst="rect">
              <a:avLst/>
            </a:prstGeom>
            <a:noFill/>
            <a:ln w="9525">
              <a:noFill/>
              <a:miter lim="800000"/>
              <a:headEnd/>
              <a:tailEnd/>
            </a:ln>
            <a:effectLst/>
          </p:spPr>
          <p:txBody>
            <a:bodyPr>
              <a:spAutoFit/>
            </a:bodyPr>
            <a:lstStyle/>
            <a:p>
              <a:pPr algn="ctr">
                <a:spcBef>
                  <a:spcPct val="50000"/>
                </a:spcBef>
              </a:pPr>
              <a:r>
                <a:rPr lang="fr-FR" sz="1600">
                  <a:solidFill>
                    <a:schemeClr val="bg1"/>
                  </a:solidFill>
                </a:rPr>
                <a:t>Isaac Newton</a:t>
              </a: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r>
                <a:rPr lang="fr-FR">
                  <a:solidFill>
                    <a:schemeClr val="bg1"/>
                  </a:solidFill>
                </a:rPr>
                <a:t>(1643-1727)</a:t>
              </a:r>
            </a:p>
          </p:txBody>
        </p:sp>
        <p:pic>
          <p:nvPicPr>
            <p:cNvPr id="141327" name="Picture 15"/>
            <p:cNvPicPr>
              <a:picLocks noChangeAspect="1" noChangeArrowheads="1"/>
            </p:cNvPicPr>
            <p:nvPr/>
          </p:nvPicPr>
          <p:blipFill>
            <a:blip r:embed="rId4" cstate="print"/>
            <a:srcRect/>
            <a:stretch>
              <a:fillRect/>
            </a:stretch>
          </p:blipFill>
          <p:spPr bwMode="auto">
            <a:xfrm>
              <a:off x="4830" y="1269"/>
              <a:ext cx="416" cy="312"/>
            </a:xfrm>
            <a:prstGeom prst="rect">
              <a:avLst/>
            </a:prstGeom>
            <a:noFill/>
            <a:ln w="28575">
              <a:noFill/>
              <a:miter lim="800000"/>
              <a:headEnd/>
              <a:tailEnd/>
            </a:ln>
            <a:effectLst/>
          </p:spPr>
        </p:pic>
        <p:pic>
          <p:nvPicPr>
            <p:cNvPr id="141328" name="Picture 16"/>
            <p:cNvPicPr>
              <a:picLocks noChangeAspect="1" noChangeArrowheads="1"/>
            </p:cNvPicPr>
            <p:nvPr/>
          </p:nvPicPr>
          <p:blipFill>
            <a:blip r:embed="rId5" cstate="print"/>
            <a:srcRect/>
            <a:stretch>
              <a:fillRect/>
            </a:stretch>
          </p:blipFill>
          <p:spPr bwMode="auto">
            <a:xfrm>
              <a:off x="2311" y="930"/>
              <a:ext cx="1222" cy="993"/>
            </a:xfrm>
            <a:prstGeom prst="rect">
              <a:avLst/>
            </a:prstGeom>
            <a:noFill/>
            <a:ln w="28575">
              <a:noFill/>
              <a:miter lim="800000"/>
              <a:headEnd/>
              <a:tailEnd/>
            </a:ln>
            <a:effectLst/>
          </p:spPr>
        </p:pic>
        <p:sp>
          <p:nvSpPr>
            <p:cNvPr id="141321" name="Line 9"/>
            <p:cNvSpPr>
              <a:spLocks noChangeShapeType="1"/>
            </p:cNvSpPr>
            <p:nvPr/>
          </p:nvSpPr>
          <p:spPr bwMode="auto">
            <a:xfrm>
              <a:off x="3455" y="1415"/>
              <a:ext cx="1376" cy="1"/>
            </a:xfrm>
            <a:prstGeom prst="line">
              <a:avLst/>
            </a:prstGeom>
            <a:noFill/>
            <a:ln w="9525">
              <a:solidFill>
                <a:srgbClr val="FF0000"/>
              </a:solidFill>
              <a:round/>
              <a:headEnd type="triangle" w="med" len="med"/>
              <a:tailEnd type="triangle" w="med" len="med"/>
            </a:ln>
            <a:effectLst/>
          </p:spPr>
          <p:txBody>
            <a:bodyPr/>
            <a:lstStyle/>
            <a:p>
              <a:endParaRPr lang="fr-FR"/>
            </a:p>
          </p:txBody>
        </p:sp>
        <p:sp>
          <p:nvSpPr>
            <p:cNvPr id="141332" name="Rectangle 20"/>
            <p:cNvSpPr>
              <a:spLocks noChangeArrowheads="1"/>
            </p:cNvSpPr>
            <p:nvPr/>
          </p:nvSpPr>
          <p:spPr bwMode="auto">
            <a:xfrm>
              <a:off x="2245" y="436"/>
              <a:ext cx="3064" cy="525"/>
            </a:xfrm>
            <a:prstGeom prst="rect">
              <a:avLst/>
            </a:prstGeom>
            <a:noFill/>
            <a:ln w="28575">
              <a:noFill/>
              <a:miter lim="800000"/>
              <a:headEnd/>
              <a:tailEnd/>
            </a:ln>
            <a:effectLst/>
          </p:spPr>
          <p:txBody>
            <a:bodyPr wrap="square" lIns="90000" tIns="46800" rIns="90000" bIns="46800">
              <a:spAutoFit/>
            </a:bodyPr>
            <a:lstStyle/>
            <a:p>
              <a:pPr algn="ctr"/>
              <a:r>
                <a:rPr lang="fr-FR" sz="2400" dirty="0"/>
                <a:t>Vision « classique »: </a:t>
              </a:r>
            </a:p>
            <a:p>
              <a:pPr algn="ctr"/>
              <a:r>
                <a:rPr lang="fr-FR" sz="2400" dirty="0">
                  <a:solidFill>
                    <a:srgbClr val="FF0000"/>
                  </a:solidFill>
                </a:rPr>
                <a:t>Action instantanée à distance</a:t>
              </a:r>
            </a:p>
          </p:txBody>
        </p:sp>
      </p:grpSp>
      <p:grpSp>
        <p:nvGrpSpPr>
          <p:cNvPr id="3" name="Group 31"/>
          <p:cNvGrpSpPr>
            <a:grpSpLocks/>
          </p:cNvGrpSpPr>
          <p:nvPr/>
        </p:nvGrpSpPr>
        <p:grpSpPr bwMode="auto">
          <a:xfrm>
            <a:off x="482600" y="3489325"/>
            <a:ext cx="7924800" cy="3368675"/>
            <a:chOff x="304" y="2198"/>
            <a:chExt cx="4992" cy="2122"/>
          </a:xfrm>
        </p:grpSpPr>
        <p:sp>
          <p:nvSpPr>
            <p:cNvPr id="141317" name="Text Box 5"/>
            <p:cNvSpPr txBox="1">
              <a:spLocks noChangeArrowheads="1"/>
            </p:cNvSpPr>
            <p:nvPr/>
          </p:nvSpPr>
          <p:spPr bwMode="auto">
            <a:xfrm>
              <a:off x="576" y="2198"/>
              <a:ext cx="4591" cy="288"/>
            </a:xfrm>
            <a:prstGeom prst="rect">
              <a:avLst/>
            </a:prstGeom>
            <a:noFill/>
            <a:ln w="9525">
              <a:noFill/>
              <a:miter lim="800000"/>
              <a:headEnd/>
              <a:tailEnd/>
            </a:ln>
            <a:effectLst/>
          </p:spPr>
          <p:txBody>
            <a:bodyPr>
              <a:spAutoFit/>
            </a:bodyPr>
            <a:lstStyle/>
            <a:p>
              <a:pPr algn="ctr">
                <a:spcBef>
                  <a:spcPct val="50000"/>
                </a:spcBef>
              </a:pPr>
              <a:r>
                <a:rPr lang="fr-FR" sz="2400"/>
                <a:t>Vision « moderne » : </a:t>
              </a:r>
              <a:r>
                <a:rPr lang="fr-FR" sz="2400">
                  <a:solidFill>
                    <a:srgbClr val="FF0000"/>
                  </a:solidFill>
                </a:rPr>
                <a:t>échange de particules</a:t>
              </a:r>
            </a:p>
          </p:txBody>
        </p:sp>
        <p:grpSp>
          <p:nvGrpSpPr>
            <p:cNvPr id="4" name="Group 30"/>
            <p:cNvGrpSpPr>
              <a:grpSpLocks/>
            </p:cNvGrpSpPr>
            <p:nvPr/>
          </p:nvGrpSpPr>
          <p:grpSpPr bwMode="auto">
            <a:xfrm>
              <a:off x="304" y="2510"/>
              <a:ext cx="4992" cy="1810"/>
              <a:chOff x="304" y="2510"/>
              <a:chExt cx="4992" cy="1810"/>
            </a:xfrm>
          </p:grpSpPr>
          <p:grpSp>
            <p:nvGrpSpPr>
              <p:cNvPr id="5" name="Group 28"/>
              <p:cNvGrpSpPr>
                <a:grpSpLocks/>
              </p:cNvGrpSpPr>
              <p:nvPr/>
            </p:nvGrpSpPr>
            <p:grpSpPr bwMode="auto">
              <a:xfrm>
                <a:off x="304" y="2510"/>
                <a:ext cx="4992" cy="1810"/>
                <a:chOff x="304" y="2510"/>
                <a:chExt cx="4992" cy="1810"/>
              </a:xfrm>
            </p:grpSpPr>
            <p:pic>
              <p:nvPicPr>
                <p:cNvPr id="141337" name="Picture 25" descr="abstossend">
                  <a:hlinkClick r:id="rId6"/>
                </p:cNvPr>
                <p:cNvPicPr>
                  <a:picLocks noChangeAspect="1" noChangeArrowheads="1"/>
                </p:cNvPicPr>
                <p:nvPr/>
              </p:nvPicPr>
              <p:blipFill>
                <a:blip r:embed="rId7" cstate="print"/>
                <a:srcRect/>
                <a:stretch>
                  <a:fillRect/>
                </a:stretch>
              </p:blipFill>
              <p:spPr bwMode="auto">
                <a:xfrm>
                  <a:off x="304" y="2510"/>
                  <a:ext cx="4992" cy="1810"/>
                </a:xfrm>
                <a:prstGeom prst="rect">
                  <a:avLst/>
                </a:prstGeom>
                <a:solidFill>
                  <a:schemeClr val="bg1"/>
                </a:solidFill>
                <a:ln w="9525">
                  <a:noFill/>
                  <a:miter lim="800000"/>
                  <a:headEnd/>
                  <a:tailEnd/>
                </a:ln>
              </p:spPr>
            </p:pic>
            <p:sp>
              <p:nvSpPr>
                <p:cNvPr id="141339" name="Rectangle 27"/>
                <p:cNvSpPr>
                  <a:spLocks noChangeArrowheads="1"/>
                </p:cNvSpPr>
                <p:nvPr/>
              </p:nvSpPr>
              <p:spPr bwMode="auto">
                <a:xfrm>
                  <a:off x="304" y="2512"/>
                  <a:ext cx="4984" cy="1808"/>
                </a:xfrm>
                <a:prstGeom prst="rect">
                  <a:avLst/>
                </a:prstGeom>
                <a:noFill/>
                <a:ln w="28575">
                  <a:solidFill>
                    <a:schemeClr val="tx2"/>
                  </a:solidFill>
                  <a:miter lim="800000"/>
                  <a:headEnd/>
                  <a:tailEnd/>
                </a:ln>
                <a:effectLst/>
              </p:spPr>
              <p:txBody>
                <a:bodyPr wrap="none" lIns="90000" tIns="46800" rIns="90000" bIns="46800" anchor="ctr">
                  <a:spAutoFit/>
                </a:bodyPr>
                <a:lstStyle/>
                <a:p>
                  <a:endParaRPr lang="fr-FR"/>
                </a:p>
              </p:txBody>
            </p:sp>
          </p:grpSp>
          <p:sp>
            <p:nvSpPr>
              <p:cNvPr id="141341" name="Rectangle 29"/>
              <p:cNvSpPr>
                <a:spLocks noChangeArrowheads="1"/>
              </p:cNvSpPr>
              <p:nvPr/>
            </p:nvSpPr>
            <p:spPr bwMode="auto">
              <a:xfrm>
                <a:off x="1904" y="3536"/>
                <a:ext cx="72" cy="248"/>
              </a:xfrm>
              <a:prstGeom prst="rect">
                <a:avLst/>
              </a:prstGeom>
              <a:solidFill>
                <a:schemeClr val="bg1"/>
              </a:solidFill>
              <a:ln w="28575">
                <a:solidFill>
                  <a:schemeClr val="bg1"/>
                </a:solidFill>
                <a:miter lim="800000"/>
                <a:headEnd/>
                <a:tailEnd/>
              </a:ln>
              <a:effectLst/>
            </p:spPr>
            <p:txBody>
              <a:bodyPr wrap="none" lIns="90000" tIns="46800" rIns="90000" bIns="46800" anchor="ctr">
                <a:spAutoFit/>
              </a:bodyPr>
              <a:lstStyle/>
              <a:p>
                <a:endParaRPr lang="fr-FR"/>
              </a:p>
            </p:txBody>
          </p:sp>
        </p:grpSp>
      </p:grpSp>
      <p:sp>
        <p:nvSpPr>
          <p:cNvPr id="20" name="Espace réservé du pied de page 19"/>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xit" presetSubtype="0" fill="hold" nodeType="withEffect">
                                  <p:stCondLst>
                                    <p:cond delay="0"/>
                                  </p:stCondLst>
                                  <p:childTnLst>
                                    <p:animEffect transition="out" filter="fade">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3"/>
          <p:cNvSpPr>
            <a:spLocks noGrp="1"/>
          </p:cNvSpPr>
          <p:nvPr>
            <p:ph type="sldNum" sz="quarter" idx="10"/>
          </p:nvPr>
        </p:nvSpPr>
        <p:spPr/>
        <p:txBody>
          <a:bodyPr/>
          <a:lstStyle/>
          <a:p>
            <a:fld id="{6B261455-5924-41A9-BE3A-9261B5CE41D3}" type="slidenum">
              <a:rPr lang="fr-FR" altLang="en-US"/>
              <a:pPr/>
              <a:t>21</a:t>
            </a:fld>
            <a:endParaRPr lang="fr-FR" altLang="en-US"/>
          </a:p>
        </p:txBody>
      </p:sp>
      <p:sp>
        <p:nvSpPr>
          <p:cNvPr id="135171" name="Rectangle 3"/>
          <p:cNvSpPr>
            <a:spLocks noGrp="1" noChangeArrowheads="1"/>
          </p:cNvSpPr>
          <p:nvPr>
            <p:ph type="title"/>
          </p:nvPr>
        </p:nvSpPr>
        <p:spPr>
          <a:xfrm>
            <a:off x="971600" y="188640"/>
            <a:ext cx="7920880" cy="519113"/>
          </a:xfrm>
        </p:spPr>
        <p:txBody>
          <a:bodyPr>
            <a:normAutofit fontScale="90000"/>
          </a:bodyPr>
          <a:lstStyle/>
          <a:p>
            <a:r>
              <a:rPr lang="fr-FR" b="1" dirty="0">
                <a:solidFill>
                  <a:srgbClr val="FF0000"/>
                </a:solidFill>
              </a:rPr>
              <a:t>L’interaction </a:t>
            </a:r>
            <a:r>
              <a:rPr lang="fr-FR" b="1" dirty="0" err="1">
                <a:solidFill>
                  <a:srgbClr val="FF0000"/>
                </a:solidFill>
              </a:rPr>
              <a:t>electromagnétique</a:t>
            </a:r>
            <a:endParaRPr lang="fr-FR" b="1" dirty="0">
              <a:solidFill>
                <a:srgbClr val="FF0000"/>
              </a:solidFill>
            </a:endParaRPr>
          </a:p>
        </p:txBody>
      </p:sp>
      <p:pic>
        <p:nvPicPr>
          <p:cNvPr id="135186" name="Picture 18"/>
          <p:cNvPicPr>
            <a:picLocks noChangeAspect="1" noChangeArrowheads="1"/>
          </p:cNvPicPr>
          <p:nvPr/>
        </p:nvPicPr>
        <p:blipFill>
          <a:blip r:embed="rId3" cstate="print"/>
          <a:srcRect/>
          <a:stretch>
            <a:fillRect/>
          </a:stretch>
        </p:blipFill>
        <p:spPr bwMode="auto">
          <a:xfrm>
            <a:off x="7113588" y="977900"/>
            <a:ext cx="1751012" cy="2193925"/>
          </a:xfrm>
          <a:prstGeom prst="rect">
            <a:avLst/>
          </a:prstGeom>
          <a:noFill/>
          <a:ln w="28575">
            <a:noFill/>
            <a:miter lim="800000"/>
            <a:headEnd/>
            <a:tailEnd/>
          </a:ln>
          <a:effectLst/>
        </p:spPr>
      </p:pic>
      <p:sp>
        <p:nvSpPr>
          <p:cNvPr id="135187" name="Text Box 19"/>
          <p:cNvSpPr txBox="1">
            <a:spLocks noChangeArrowheads="1"/>
          </p:cNvSpPr>
          <p:nvPr/>
        </p:nvSpPr>
        <p:spPr bwMode="auto">
          <a:xfrm>
            <a:off x="163513" y="781050"/>
            <a:ext cx="4294187" cy="3140075"/>
          </a:xfrm>
          <a:prstGeom prst="rect">
            <a:avLst/>
          </a:prstGeom>
          <a:noFill/>
          <a:ln w="28575">
            <a:noFill/>
            <a:miter lim="800000"/>
            <a:headEnd/>
            <a:tailEnd/>
          </a:ln>
          <a:effectLst/>
        </p:spPr>
        <p:txBody>
          <a:bodyPr lIns="90000" tIns="46800" rIns="90000" bIns="46800">
            <a:spAutoFit/>
          </a:bodyPr>
          <a:lstStyle/>
          <a:p>
            <a:r>
              <a:rPr lang="fr-FR" sz="2000"/>
              <a:t>Responsable des phénomènes </a:t>
            </a:r>
          </a:p>
          <a:p>
            <a:r>
              <a:rPr lang="fr-FR" sz="2000" b="1"/>
              <a:t>électriques et magnétiques</a:t>
            </a:r>
            <a:r>
              <a:rPr lang="fr-FR" sz="2000"/>
              <a:t> : </a:t>
            </a:r>
          </a:p>
          <a:p>
            <a:r>
              <a:rPr lang="fr-FR" sz="2000"/>
              <a:t>aimantation, lumière,</a:t>
            </a:r>
          </a:p>
          <a:p>
            <a:r>
              <a:rPr lang="fr-FR" sz="2000"/>
              <a:t>cohésion des atomes,…</a:t>
            </a:r>
          </a:p>
          <a:p>
            <a:endParaRPr lang="fr-FR" sz="2000"/>
          </a:p>
          <a:p>
            <a:r>
              <a:rPr lang="fr-FR" sz="2000"/>
              <a:t>Répulsion entre objets de </a:t>
            </a:r>
          </a:p>
          <a:p>
            <a:r>
              <a:rPr lang="fr-FR" sz="2000"/>
              <a:t>charges électriques identiques</a:t>
            </a:r>
          </a:p>
          <a:p>
            <a:r>
              <a:rPr lang="fr-FR" sz="2000"/>
              <a:t>(attraction si charges opposées)</a:t>
            </a:r>
          </a:p>
          <a:p>
            <a:endParaRPr lang="fr-FR" sz="2000"/>
          </a:p>
          <a:p>
            <a:endParaRPr lang="fr-FR" sz="2000"/>
          </a:p>
        </p:txBody>
      </p:sp>
      <p:pic>
        <p:nvPicPr>
          <p:cNvPr id="135189" name="Picture 21" descr="aimant3"/>
          <p:cNvPicPr>
            <a:picLocks noChangeAspect="1" noChangeArrowheads="1"/>
          </p:cNvPicPr>
          <p:nvPr/>
        </p:nvPicPr>
        <p:blipFill>
          <a:blip r:embed="rId4" cstate="print"/>
          <a:srcRect/>
          <a:stretch>
            <a:fillRect/>
          </a:stretch>
        </p:blipFill>
        <p:spPr bwMode="auto">
          <a:xfrm>
            <a:off x="4965700" y="977900"/>
            <a:ext cx="2197100" cy="2197100"/>
          </a:xfrm>
          <a:prstGeom prst="rect">
            <a:avLst/>
          </a:prstGeom>
          <a:noFill/>
        </p:spPr>
      </p:pic>
      <p:pic>
        <p:nvPicPr>
          <p:cNvPr id="135193" name="Picture 25"/>
          <p:cNvPicPr>
            <a:picLocks noChangeAspect="1" noChangeArrowheads="1"/>
          </p:cNvPicPr>
          <p:nvPr/>
        </p:nvPicPr>
        <p:blipFill>
          <a:blip r:embed="rId5" cstate="print"/>
          <a:srcRect/>
          <a:stretch>
            <a:fillRect/>
          </a:stretch>
        </p:blipFill>
        <p:spPr bwMode="auto">
          <a:xfrm>
            <a:off x="0" y="3857625"/>
            <a:ext cx="3095625" cy="3000375"/>
          </a:xfrm>
          <a:prstGeom prst="rect">
            <a:avLst/>
          </a:prstGeom>
          <a:noFill/>
          <a:ln w="28575">
            <a:noFill/>
            <a:miter lim="800000"/>
            <a:headEnd/>
            <a:tailEnd/>
          </a:ln>
          <a:effectLst/>
        </p:spPr>
      </p:pic>
      <p:sp>
        <p:nvSpPr>
          <p:cNvPr id="135194" name="Text Box 26"/>
          <p:cNvSpPr txBox="1">
            <a:spLocks noChangeArrowheads="1"/>
          </p:cNvSpPr>
          <p:nvPr/>
        </p:nvSpPr>
        <p:spPr bwMode="auto">
          <a:xfrm>
            <a:off x="3352800" y="4572000"/>
            <a:ext cx="2806700" cy="425450"/>
          </a:xfrm>
          <a:prstGeom prst="rect">
            <a:avLst/>
          </a:prstGeom>
          <a:noFill/>
          <a:ln w="28575">
            <a:solidFill>
              <a:schemeClr val="tx1"/>
            </a:solidFill>
            <a:miter lim="800000"/>
            <a:headEnd/>
            <a:tailEnd/>
          </a:ln>
          <a:effectLst/>
        </p:spPr>
        <p:txBody>
          <a:bodyPr>
            <a:spAutoFit/>
          </a:bodyPr>
          <a:lstStyle/>
          <a:p>
            <a:pPr algn="ctr">
              <a:spcBef>
                <a:spcPct val="50000"/>
              </a:spcBef>
            </a:pPr>
            <a:r>
              <a:rPr lang="fr-FR" sz="2000"/>
              <a:t>Médiateur : </a:t>
            </a:r>
            <a:r>
              <a:rPr lang="fr-FR" sz="2000" b="1">
                <a:solidFill>
                  <a:srgbClr val="FF0000"/>
                </a:solidFill>
              </a:rPr>
              <a:t>photon</a:t>
            </a:r>
            <a:r>
              <a:rPr lang="fr-FR" sz="1800" b="1"/>
              <a:t> </a:t>
            </a:r>
          </a:p>
        </p:txBody>
      </p:sp>
      <p:grpSp>
        <p:nvGrpSpPr>
          <p:cNvPr id="2" name="Group 36"/>
          <p:cNvGrpSpPr>
            <a:grpSpLocks/>
          </p:cNvGrpSpPr>
          <p:nvPr/>
        </p:nvGrpSpPr>
        <p:grpSpPr bwMode="auto">
          <a:xfrm>
            <a:off x="6462713" y="4124325"/>
            <a:ext cx="2209800" cy="2173288"/>
            <a:chOff x="4071" y="2598"/>
            <a:chExt cx="1392" cy="1369"/>
          </a:xfrm>
        </p:grpSpPr>
        <p:pic>
          <p:nvPicPr>
            <p:cNvPr id="135195" name="Picture 27" descr="force_phot_bis"/>
            <p:cNvPicPr>
              <a:picLocks noChangeAspect="1" noChangeArrowheads="1"/>
            </p:cNvPicPr>
            <p:nvPr/>
          </p:nvPicPr>
          <p:blipFill>
            <a:blip r:embed="rId6" cstate="print"/>
            <a:srcRect/>
            <a:stretch>
              <a:fillRect/>
            </a:stretch>
          </p:blipFill>
          <p:spPr bwMode="auto">
            <a:xfrm>
              <a:off x="4094" y="2598"/>
              <a:ext cx="1362" cy="1362"/>
            </a:xfrm>
            <a:prstGeom prst="rect">
              <a:avLst/>
            </a:prstGeom>
            <a:noFill/>
          </p:spPr>
        </p:pic>
        <p:sp>
          <p:nvSpPr>
            <p:cNvPr id="135196" name="Text Box 28"/>
            <p:cNvSpPr txBox="1">
              <a:spLocks noChangeArrowheads="1"/>
            </p:cNvSpPr>
            <p:nvPr/>
          </p:nvSpPr>
          <p:spPr bwMode="auto">
            <a:xfrm>
              <a:off x="4120" y="3775"/>
              <a:ext cx="216" cy="192"/>
            </a:xfrm>
            <a:prstGeom prst="rect">
              <a:avLst/>
            </a:prstGeom>
            <a:noFill/>
            <a:ln w="28575">
              <a:noFill/>
              <a:miter lim="800000"/>
              <a:headEnd/>
              <a:tailEnd/>
            </a:ln>
            <a:effectLst/>
          </p:spPr>
          <p:txBody>
            <a:bodyPr lIns="90000" tIns="46800" rIns="90000" bIns="46800">
              <a:spAutoFit/>
            </a:bodyPr>
            <a:lstStyle/>
            <a:p>
              <a:pPr>
                <a:spcBef>
                  <a:spcPct val="50000"/>
                </a:spcBef>
              </a:pPr>
              <a:endParaRPr lang="fr-FR"/>
            </a:p>
          </p:txBody>
        </p:sp>
        <p:sp>
          <p:nvSpPr>
            <p:cNvPr id="135197" name="Text Box 29"/>
            <p:cNvSpPr txBox="1">
              <a:spLocks noChangeArrowheads="1"/>
            </p:cNvSpPr>
            <p:nvPr/>
          </p:nvSpPr>
          <p:spPr bwMode="auto">
            <a:xfrm>
              <a:off x="4095" y="3644"/>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sp>
          <p:nvSpPr>
            <p:cNvPr id="135199" name="Text Box 31"/>
            <p:cNvSpPr txBox="1">
              <a:spLocks noChangeArrowheads="1"/>
            </p:cNvSpPr>
            <p:nvPr/>
          </p:nvSpPr>
          <p:spPr bwMode="auto">
            <a:xfrm>
              <a:off x="4071" y="2676"/>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grpSp>
          <p:nvGrpSpPr>
            <p:cNvPr id="3" name="Group 35"/>
            <p:cNvGrpSpPr>
              <a:grpSpLocks/>
            </p:cNvGrpSpPr>
            <p:nvPr/>
          </p:nvGrpSpPr>
          <p:grpSpPr bwMode="auto">
            <a:xfrm>
              <a:off x="4095" y="2700"/>
              <a:ext cx="1368" cy="1164"/>
              <a:chOff x="4095" y="2700"/>
              <a:chExt cx="1368" cy="1164"/>
            </a:xfrm>
          </p:grpSpPr>
          <p:sp>
            <p:nvSpPr>
              <p:cNvPr id="135198" name="Text Box 30"/>
              <p:cNvSpPr txBox="1">
                <a:spLocks noChangeArrowheads="1"/>
              </p:cNvSpPr>
              <p:nvPr/>
            </p:nvSpPr>
            <p:spPr bwMode="auto">
              <a:xfrm>
                <a:off x="4103" y="3644"/>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sp>
            <p:nvSpPr>
              <p:cNvPr id="135200" name="Text Box 32"/>
              <p:cNvSpPr txBox="1">
                <a:spLocks noChangeArrowheads="1"/>
              </p:cNvSpPr>
              <p:nvPr/>
            </p:nvSpPr>
            <p:spPr bwMode="auto">
              <a:xfrm>
                <a:off x="4095" y="2700"/>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sp>
            <p:nvSpPr>
              <p:cNvPr id="135201" name="Text Box 33"/>
              <p:cNvSpPr txBox="1">
                <a:spLocks noChangeArrowheads="1"/>
              </p:cNvSpPr>
              <p:nvPr/>
            </p:nvSpPr>
            <p:spPr bwMode="auto">
              <a:xfrm>
                <a:off x="5215" y="3652"/>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sp>
            <p:nvSpPr>
              <p:cNvPr id="135202" name="Text Box 34"/>
              <p:cNvSpPr txBox="1">
                <a:spLocks noChangeArrowheads="1"/>
              </p:cNvSpPr>
              <p:nvPr/>
            </p:nvSpPr>
            <p:spPr bwMode="auto">
              <a:xfrm>
                <a:off x="5199" y="2708"/>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grpSp>
      </p:grpSp>
      <p:sp>
        <p:nvSpPr>
          <p:cNvPr id="19" name="Espace réservé du pied de page 18"/>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space réservé du numéro de diapositive 3"/>
          <p:cNvSpPr>
            <a:spLocks noGrp="1"/>
          </p:cNvSpPr>
          <p:nvPr>
            <p:ph type="sldNum" sz="quarter" idx="10"/>
          </p:nvPr>
        </p:nvSpPr>
        <p:spPr/>
        <p:txBody>
          <a:bodyPr/>
          <a:lstStyle/>
          <a:p>
            <a:fld id="{2F04725C-1600-4B2C-9768-8BA6E074BD9B}" type="slidenum">
              <a:rPr lang="fr-FR" altLang="en-US"/>
              <a:pPr/>
              <a:t>22</a:t>
            </a:fld>
            <a:endParaRPr lang="fr-FR" altLang="en-US"/>
          </a:p>
        </p:txBody>
      </p:sp>
      <p:sp>
        <p:nvSpPr>
          <p:cNvPr id="513026" name="Rectangle 2"/>
          <p:cNvSpPr>
            <a:spLocks noGrp="1" noChangeArrowheads="1"/>
          </p:cNvSpPr>
          <p:nvPr>
            <p:ph type="title"/>
          </p:nvPr>
        </p:nvSpPr>
        <p:spPr>
          <a:xfrm>
            <a:off x="2339752" y="0"/>
            <a:ext cx="5544616" cy="519113"/>
          </a:xfrm>
        </p:spPr>
        <p:txBody>
          <a:bodyPr>
            <a:normAutofit fontScale="90000"/>
          </a:bodyPr>
          <a:lstStyle/>
          <a:p>
            <a:r>
              <a:rPr lang="fr-FR" b="1" dirty="0">
                <a:solidFill>
                  <a:srgbClr val="FF0000"/>
                </a:solidFill>
              </a:rPr>
              <a:t>L’interaction forte</a:t>
            </a:r>
          </a:p>
        </p:txBody>
      </p:sp>
      <p:sp>
        <p:nvSpPr>
          <p:cNvPr id="513027" name="Oval 3"/>
          <p:cNvSpPr>
            <a:spLocks noChangeArrowheads="1"/>
          </p:cNvSpPr>
          <p:nvPr/>
        </p:nvSpPr>
        <p:spPr bwMode="auto">
          <a:xfrm>
            <a:off x="449263" y="1533525"/>
            <a:ext cx="1201737" cy="1235075"/>
          </a:xfrm>
          <a:prstGeom prst="ellipse">
            <a:avLst/>
          </a:prstGeom>
          <a:solidFill>
            <a:srgbClr val="FF0000"/>
          </a:solidFill>
          <a:ln w="9525">
            <a:noFill/>
            <a:round/>
            <a:headEnd/>
            <a:tailEnd/>
          </a:ln>
          <a:effectLst/>
        </p:spPr>
        <p:txBody>
          <a:bodyPr wrap="none" anchor="ctr"/>
          <a:lstStyle/>
          <a:p>
            <a:endParaRPr lang="fr-FR"/>
          </a:p>
        </p:txBody>
      </p:sp>
      <p:sp>
        <p:nvSpPr>
          <p:cNvPr id="513028" name="Oval 4"/>
          <p:cNvSpPr>
            <a:spLocks noChangeArrowheads="1"/>
          </p:cNvSpPr>
          <p:nvPr/>
        </p:nvSpPr>
        <p:spPr bwMode="auto">
          <a:xfrm>
            <a:off x="1566863" y="3413125"/>
            <a:ext cx="1201737" cy="1235075"/>
          </a:xfrm>
          <a:prstGeom prst="ellipse">
            <a:avLst/>
          </a:prstGeom>
          <a:solidFill>
            <a:srgbClr val="33CC33"/>
          </a:solidFill>
          <a:ln w="9525">
            <a:noFill/>
            <a:round/>
            <a:headEnd/>
            <a:tailEnd/>
          </a:ln>
          <a:effectLst/>
        </p:spPr>
        <p:txBody>
          <a:bodyPr wrap="none" anchor="ctr"/>
          <a:lstStyle/>
          <a:p>
            <a:endParaRPr lang="fr-FR"/>
          </a:p>
        </p:txBody>
      </p:sp>
      <p:sp>
        <p:nvSpPr>
          <p:cNvPr id="513029" name="Oval 5"/>
          <p:cNvSpPr>
            <a:spLocks noChangeArrowheads="1"/>
          </p:cNvSpPr>
          <p:nvPr/>
        </p:nvSpPr>
        <p:spPr bwMode="auto">
          <a:xfrm>
            <a:off x="2557463" y="1228725"/>
            <a:ext cx="1201737" cy="1235075"/>
          </a:xfrm>
          <a:prstGeom prst="ellipse">
            <a:avLst/>
          </a:prstGeom>
          <a:solidFill>
            <a:srgbClr val="0000FF"/>
          </a:solidFill>
          <a:ln w="9525">
            <a:noFill/>
            <a:round/>
            <a:headEnd/>
            <a:tailEnd/>
          </a:ln>
          <a:effectLst/>
        </p:spPr>
        <p:txBody>
          <a:bodyPr wrap="none" anchor="ctr"/>
          <a:lstStyle/>
          <a:p>
            <a:endParaRPr lang="fr-FR"/>
          </a:p>
        </p:txBody>
      </p:sp>
      <p:sp>
        <p:nvSpPr>
          <p:cNvPr id="513030" name="Text Box 6"/>
          <p:cNvSpPr txBox="1">
            <a:spLocks noChangeArrowheads="1"/>
          </p:cNvSpPr>
          <p:nvPr/>
        </p:nvSpPr>
        <p:spPr bwMode="auto">
          <a:xfrm>
            <a:off x="3771900" y="4902200"/>
            <a:ext cx="5372100" cy="1419225"/>
          </a:xfrm>
          <a:prstGeom prst="rect">
            <a:avLst/>
          </a:prstGeom>
          <a:noFill/>
          <a:ln w="9525">
            <a:noFill/>
            <a:miter lim="800000"/>
            <a:headEnd/>
            <a:tailEnd/>
          </a:ln>
          <a:effectLst/>
        </p:spPr>
        <p:txBody>
          <a:bodyPr>
            <a:spAutoFit/>
          </a:bodyPr>
          <a:lstStyle/>
          <a:p>
            <a:pPr algn="ctr">
              <a:spcBef>
                <a:spcPct val="50000"/>
              </a:spcBef>
            </a:pPr>
            <a:r>
              <a:rPr lang="fr-FR" sz="2000"/>
              <a:t>Les gluons « </a:t>
            </a:r>
            <a:r>
              <a:rPr lang="fr-FR" sz="2000" b="1"/>
              <a:t>collent</a:t>
            </a:r>
            <a:r>
              <a:rPr lang="fr-FR" sz="2000"/>
              <a:t> » les quarks entre eux : ils sont confinés à l’intérieur des hadrons (proton, neutron,...)</a:t>
            </a:r>
          </a:p>
          <a:p>
            <a:pPr algn="ctr">
              <a:spcBef>
                <a:spcPct val="50000"/>
              </a:spcBef>
            </a:pPr>
            <a:r>
              <a:rPr lang="fr-FR" sz="1800">
                <a:solidFill>
                  <a:srgbClr val="FF0000"/>
                </a:solidFill>
                <a:sym typeface="Symbol" pitchFamily="18" charset="2"/>
              </a:rPr>
              <a:t> </a:t>
            </a:r>
            <a:r>
              <a:rPr lang="fr-FR" sz="1800">
                <a:solidFill>
                  <a:srgbClr val="FF0000"/>
                </a:solidFill>
              </a:rPr>
              <a:t>Stabilité des noyaux</a:t>
            </a:r>
          </a:p>
        </p:txBody>
      </p:sp>
      <p:sp>
        <p:nvSpPr>
          <p:cNvPr id="513031" name="Text Box 7"/>
          <p:cNvSpPr txBox="1">
            <a:spLocks noChangeArrowheads="1"/>
          </p:cNvSpPr>
          <p:nvPr/>
        </p:nvSpPr>
        <p:spPr bwMode="auto">
          <a:xfrm>
            <a:off x="698500" y="5842000"/>
            <a:ext cx="2857500" cy="425450"/>
          </a:xfrm>
          <a:prstGeom prst="rect">
            <a:avLst/>
          </a:prstGeom>
          <a:noFill/>
          <a:ln w="28575">
            <a:solidFill>
              <a:schemeClr val="tx1"/>
            </a:solidFill>
            <a:miter lim="800000"/>
            <a:headEnd/>
            <a:tailEnd/>
          </a:ln>
          <a:effectLst/>
        </p:spPr>
        <p:txBody>
          <a:bodyPr>
            <a:spAutoFit/>
          </a:bodyPr>
          <a:lstStyle/>
          <a:p>
            <a:pPr algn="ctr">
              <a:spcBef>
                <a:spcPct val="50000"/>
              </a:spcBef>
            </a:pPr>
            <a:r>
              <a:rPr lang="fr-FR" sz="2000"/>
              <a:t>Médiateurs: </a:t>
            </a:r>
            <a:r>
              <a:rPr lang="fr-FR" sz="2000" b="1">
                <a:solidFill>
                  <a:srgbClr val="FF0000"/>
                </a:solidFill>
              </a:rPr>
              <a:t>gluons </a:t>
            </a:r>
          </a:p>
        </p:txBody>
      </p:sp>
      <p:sp>
        <p:nvSpPr>
          <p:cNvPr id="513032" name="Text Box 8"/>
          <p:cNvSpPr txBox="1">
            <a:spLocks noChangeArrowheads="1"/>
          </p:cNvSpPr>
          <p:nvPr/>
        </p:nvSpPr>
        <p:spPr bwMode="auto">
          <a:xfrm>
            <a:off x="593725" y="1797050"/>
            <a:ext cx="790575" cy="581025"/>
          </a:xfrm>
          <a:prstGeom prst="rect">
            <a:avLst/>
          </a:prstGeom>
          <a:noFill/>
          <a:ln w="9525">
            <a:noFill/>
            <a:miter lim="800000"/>
            <a:headEnd/>
            <a:tailEnd/>
          </a:ln>
          <a:effectLst/>
        </p:spPr>
        <p:txBody>
          <a:bodyPr>
            <a:spAutoFit/>
          </a:bodyPr>
          <a:lstStyle/>
          <a:p>
            <a:pPr algn="ctr">
              <a:spcBef>
                <a:spcPct val="50000"/>
              </a:spcBef>
            </a:pPr>
            <a:r>
              <a:rPr lang="fr-FR" sz="1600">
                <a:latin typeface="Comic Sans MS" pitchFamily="66" charset="0"/>
              </a:rPr>
              <a:t>Quark u</a:t>
            </a:r>
          </a:p>
        </p:txBody>
      </p:sp>
      <p:sp>
        <p:nvSpPr>
          <p:cNvPr id="513033" name="Text Box 9"/>
          <p:cNvSpPr txBox="1">
            <a:spLocks noChangeArrowheads="1"/>
          </p:cNvSpPr>
          <p:nvPr/>
        </p:nvSpPr>
        <p:spPr bwMode="auto">
          <a:xfrm>
            <a:off x="1804988" y="3717925"/>
            <a:ext cx="811212" cy="703263"/>
          </a:xfrm>
          <a:prstGeom prst="rect">
            <a:avLst/>
          </a:prstGeom>
          <a:noFill/>
          <a:ln w="9525">
            <a:noFill/>
            <a:miter lim="800000"/>
            <a:headEnd/>
            <a:tailEnd/>
          </a:ln>
          <a:effectLst/>
        </p:spPr>
        <p:txBody>
          <a:bodyPr>
            <a:spAutoFit/>
          </a:bodyPr>
          <a:lstStyle/>
          <a:p>
            <a:pPr algn="ctr">
              <a:spcBef>
                <a:spcPct val="50000"/>
              </a:spcBef>
            </a:pPr>
            <a:r>
              <a:rPr lang="fr-FR" sz="1600">
                <a:latin typeface="Comic Sans MS" pitchFamily="66" charset="0"/>
              </a:rPr>
              <a:t>Quark</a:t>
            </a:r>
          </a:p>
          <a:p>
            <a:pPr algn="ctr">
              <a:spcBef>
                <a:spcPct val="50000"/>
              </a:spcBef>
            </a:pPr>
            <a:r>
              <a:rPr lang="fr-FR" sz="1600">
                <a:latin typeface="Comic Sans MS" pitchFamily="66" charset="0"/>
              </a:rPr>
              <a:t>u</a:t>
            </a:r>
          </a:p>
        </p:txBody>
      </p:sp>
      <p:sp>
        <p:nvSpPr>
          <p:cNvPr id="513034" name="Text Box 10"/>
          <p:cNvSpPr txBox="1">
            <a:spLocks noChangeArrowheads="1"/>
          </p:cNvSpPr>
          <p:nvPr/>
        </p:nvSpPr>
        <p:spPr bwMode="auto">
          <a:xfrm>
            <a:off x="2765425" y="1460500"/>
            <a:ext cx="790575" cy="703263"/>
          </a:xfrm>
          <a:prstGeom prst="rect">
            <a:avLst/>
          </a:prstGeom>
          <a:noFill/>
          <a:ln w="9525">
            <a:noFill/>
            <a:miter lim="800000"/>
            <a:headEnd/>
            <a:tailEnd/>
          </a:ln>
          <a:effectLst/>
        </p:spPr>
        <p:txBody>
          <a:bodyPr>
            <a:spAutoFit/>
          </a:bodyPr>
          <a:lstStyle/>
          <a:p>
            <a:pPr algn="ctr">
              <a:spcBef>
                <a:spcPct val="50000"/>
              </a:spcBef>
            </a:pPr>
            <a:r>
              <a:rPr lang="fr-FR" sz="1600">
                <a:latin typeface="Comic Sans MS" pitchFamily="66" charset="0"/>
              </a:rPr>
              <a:t>Quark</a:t>
            </a:r>
          </a:p>
          <a:p>
            <a:pPr algn="ctr">
              <a:spcBef>
                <a:spcPct val="50000"/>
              </a:spcBef>
            </a:pPr>
            <a:r>
              <a:rPr lang="fr-FR" sz="1600">
                <a:latin typeface="Comic Sans MS" pitchFamily="66" charset="0"/>
              </a:rPr>
              <a:t>d</a:t>
            </a:r>
          </a:p>
        </p:txBody>
      </p:sp>
      <p:sp>
        <p:nvSpPr>
          <p:cNvPr id="513035" name="Oval 11"/>
          <p:cNvSpPr>
            <a:spLocks noChangeArrowheads="1"/>
          </p:cNvSpPr>
          <p:nvPr/>
        </p:nvSpPr>
        <p:spPr bwMode="auto">
          <a:xfrm>
            <a:off x="63500" y="660400"/>
            <a:ext cx="4203700" cy="4140200"/>
          </a:xfrm>
          <a:prstGeom prst="ellipse">
            <a:avLst/>
          </a:prstGeom>
          <a:noFill/>
          <a:ln w="28575">
            <a:solidFill>
              <a:schemeClr val="tx2"/>
            </a:solidFill>
            <a:round/>
            <a:headEnd/>
            <a:tailEnd/>
          </a:ln>
          <a:effectLst/>
        </p:spPr>
        <p:txBody>
          <a:bodyPr lIns="90000" tIns="46800" rIns="90000" bIns="46800" anchor="ctr">
            <a:spAutoFit/>
          </a:bodyPr>
          <a:lstStyle/>
          <a:p>
            <a:endParaRPr lang="fr-FR"/>
          </a:p>
        </p:txBody>
      </p:sp>
      <p:grpSp>
        <p:nvGrpSpPr>
          <p:cNvPr id="2" name="Group 12"/>
          <p:cNvGrpSpPr>
            <a:grpSpLocks/>
          </p:cNvGrpSpPr>
          <p:nvPr/>
        </p:nvGrpSpPr>
        <p:grpSpPr bwMode="auto">
          <a:xfrm>
            <a:off x="1001713" y="1479550"/>
            <a:ext cx="2084387" cy="2254250"/>
            <a:chOff x="631" y="932"/>
            <a:chExt cx="1313" cy="1420"/>
          </a:xfrm>
        </p:grpSpPr>
        <p:grpSp>
          <p:nvGrpSpPr>
            <p:cNvPr id="3" name="Group 13"/>
            <p:cNvGrpSpPr>
              <a:grpSpLocks/>
            </p:cNvGrpSpPr>
            <p:nvPr/>
          </p:nvGrpSpPr>
          <p:grpSpPr bwMode="auto">
            <a:xfrm>
              <a:off x="979" y="932"/>
              <a:ext cx="645" cy="244"/>
              <a:chOff x="1139" y="1140"/>
              <a:chExt cx="645" cy="244"/>
            </a:xfrm>
          </p:grpSpPr>
          <p:sp>
            <p:nvSpPr>
              <p:cNvPr id="513038" name="Freeform 14"/>
              <p:cNvSpPr>
                <a:spLocks/>
              </p:cNvSpPr>
              <p:nvPr/>
            </p:nvSpPr>
            <p:spPr bwMode="auto">
              <a:xfrm>
                <a:off x="1139" y="1140"/>
                <a:ext cx="637" cy="212"/>
              </a:xfrm>
              <a:custGeom>
                <a:avLst/>
                <a:gdLst/>
                <a:ahLst/>
                <a:cxnLst>
                  <a:cxn ang="0">
                    <a:pos x="0" y="248"/>
                  </a:cxn>
                  <a:cxn ang="0">
                    <a:pos x="96" y="104"/>
                  </a:cxn>
                  <a:cxn ang="0">
                    <a:pos x="288" y="248"/>
                  </a:cxn>
                  <a:cxn ang="0">
                    <a:pos x="384" y="56"/>
                  </a:cxn>
                  <a:cxn ang="0">
                    <a:pos x="576" y="200"/>
                  </a:cxn>
                  <a:cxn ang="0">
                    <a:pos x="672" y="8"/>
                  </a:cxn>
                  <a:cxn ang="0">
                    <a:pos x="768" y="152"/>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p:spPr>
            <p:txBody>
              <a:bodyPr/>
              <a:lstStyle/>
              <a:p>
                <a:endParaRPr lang="fr-FR"/>
              </a:p>
            </p:txBody>
          </p:sp>
          <p:sp>
            <p:nvSpPr>
              <p:cNvPr id="513039" name="Freeform 15"/>
              <p:cNvSpPr>
                <a:spLocks/>
              </p:cNvSpPr>
              <p:nvPr/>
            </p:nvSpPr>
            <p:spPr bwMode="auto">
              <a:xfrm>
                <a:off x="1147" y="1172"/>
                <a:ext cx="637" cy="212"/>
              </a:xfrm>
              <a:custGeom>
                <a:avLst/>
                <a:gdLst/>
                <a:ahLst/>
                <a:cxnLst>
                  <a:cxn ang="0">
                    <a:pos x="0" y="248"/>
                  </a:cxn>
                  <a:cxn ang="0">
                    <a:pos x="96" y="104"/>
                  </a:cxn>
                  <a:cxn ang="0">
                    <a:pos x="288" y="248"/>
                  </a:cxn>
                  <a:cxn ang="0">
                    <a:pos x="384" y="56"/>
                  </a:cxn>
                  <a:cxn ang="0">
                    <a:pos x="576" y="200"/>
                  </a:cxn>
                  <a:cxn ang="0">
                    <a:pos x="672" y="8"/>
                  </a:cxn>
                  <a:cxn ang="0">
                    <a:pos x="768" y="152"/>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p:spPr>
            <p:txBody>
              <a:bodyPr/>
              <a:lstStyle/>
              <a:p>
                <a:endParaRPr lang="fr-FR"/>
              </a:p>
            </p:txBody>
          </p:sp>
        </p:grpSp>
        <p:grpSp>
          <p:nvGrpSpPr>
            <p:cNvPr id="4" name="Group 16"/>
            <p:cNvGrpSpPr>
              <a:grpSpLocks/>
            </p:cNvGrpSpPr>
            <p:nvPr/>
          </p:nvGrpSpPr>
          <p:grpSpPr bwMode="auto">
            <a:xfrm>
              <a:off x="1548" y="1544"/>
              <a:ext cx="396" cy="712"/>
              <a:chOff x="1708" y="1752"/>
              <a:chExt cx="396" cy="712"/>
            </a:xfrm>
          </p:grpSpPr>
          <p:sp>
            <p:nvSpPr>
              <p:cNvPr id="513041" name="Freeform 17"/>
              <p:cNvSpPr>
                <a:spLocks/>
              </p:cNvSpPr>
              <p:nvPr/>
            </p:nvSpPr>
            <p:spPr bwMode="auto">
              <a:xfrm flipH="1">
                <a:off x="1708" y="1752"/>
                <a:ext cx="372" cy="696"/>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p:spPr>
            <p:txBody>
              <a:bodyPr/>
              <a:lstStyle/>
              <a:p>
                <a:endParaRPr lang="fr-FR"/>
              </a:p>
            </p:txBody>
          </p:sp>
          <p:sp>
            <p:nvSpPr>
              <p:cNvPr id="513042" name="Freeform 18"/>
              <p:cNvSpPr>
                <a:spLocks/>
              </p:cNvSpPr>
              <p:nvPr/>
            </p:nvSpPr>
            <p:spPr bwMode="auto">
              <a:xfrm flipH="1">
                <a:off x="1732" y="1768"/>
                <a:ext cx="372" cy="696"/>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p:spPr>
            <p:txBody>
              <a:bodyPr/>
              <a:lstStyle/>
              <a:p>
                <a:endParaRPr lang="fr-FR"/>
              </a:p>
            </p:txBody>
          </p:sp>
        </p:grpSp>
        <p:grpSp>
          <p:nvGrpSpPr>
            <p:cNvPr id="5" name="Group 19"/>
            <p:cNvGrpSpPr>
              <a:grpSpLocks/>
            </p:cNvGrpSpPr>
            <p:nvPr/>
          </p:nvGrpSpPr>
          <p:grpSpPr bwMode="auto">
            <a:xfrm>
              <a:off x="631" y="1763"/>
              <a:ext cx="489" cy="589"/>
              <a:chOff x="791" y="1971"/>
              <a:chExt cx="489" cy="589"/>
            </a:xfrm>
          </p:grpSpPr>
          <p:sp>
            <p:nvSpPr>
              <p:cNvPr id="513044" name="Freeform 20"/>
              <p:cNvSpPr>
                <a:spLocks/>
              </p:cNvSpPr>
              <p:nvPr/>
            </p:nvSpPr>
            <p:spPr bwMode="auto">
              <a:xfrm>
                <a:off x="815" y="1971"/>
                <a:ext cx="465" cy="573"/>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p:spPr>
            <p:txBody>
              <a:bodyPr/>
              <a:lstStyle/>
              <a:p>
                <a:endParaRPr lang="fr-FR"/>
              </a:p>
            </p:txBody>
          </p:sp>
          <p:sp>
            <p:nvSpPr>
              <p:cNvPr id="513045" name="Freeform 21"/>
              <p:cNvSpPr>
                <a:spLocks/>
              </p:cNvSpPr>
              <p:nvPr/>
            </p:nvSpPr>
            <p:spPr bwMode="auto">
              <a:xfrm>
                <a:off x="791" y="1987"/>
                <a:ext cx="465" cy="573"/>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p:spPr>
            <p:txBody>
              <a:bodyPr/>
              <a:lstStyle/>
              <a:p>
                <a:endParaRPr lang="fr-FR"/>
              </a:p>
            </p:txBody>
          </p:sp>
        </p:grpSp>
      </p:grpSp>
      <p:sp>
        <p:nvSpPr>
          <p:cNvPr id="513046" name="Text Box 22"/>
          <p:cNvSpPr txBox="1">
            <a:spLocks noChangeArrowheads="1"/>
          </p:cNvSpPr>
          <p:nvPr/>
        </p:nvSpPr>
        <p:spPr bwMode="auto">
          <a:xfrm>
            <a:off x="4027488" y="654050"/>
            <a:ext cx="5027612" cy="1465263"/>
          </a:xfrm>
          <a:prstGeom prst="rect">
            <a:avLst/>
          </a:prstGeom>
          <a:noFill/>
          <a:ln w="28575">
            <a:noFill/>
            <a:miter lim="800000"/>
            <a:headEnd/>
            <a:tailEnd/>
          </a:ln>
          <a:effectLst/>
        </p:spPr>
        <p:txBody>
          <a:bodyPr wrap="none" lIns="90000" tIns="46800" rIns="90000" bIns="46800">
            <a:spAutoFit/>
          </a:bodyPr>
          <a:lstStyle/>
          <a:p>
            <a:pPr algn="r"/>
            <a:r>
              <a:rPr lang="en-US" sz="1800"/>
              <a:t>En plus de la charge électrique,</a:t>
            </a:r>
          </a:p>
          <a:p>
            <a:pPr algn="r"/>
            <a:r>
              <a:rPr lang="en-US" sz="1800"/>
              <a:t>les quarks portent une charge de couleur:</a:t>
            </a:r>
          </a:p>
          <a:p>
            <a:pPr algn="r"/>
            <a:r>
              <a:rPr lang="en-US" sz="1800">
                <a:solidFill>
                  <a:schemeClr val="tx2"/>
                </a:solidFill>
              </a:rPr>
              <a:t>Bleu</a:t>
            </a:r>
            <a:r>
              <a:rPr lang="en-US" sz="1800"/>
              <a:t> </a:t>
            </a:r>
            <a:r>
              <a:rPr lang="en-US" sz="1800">
                <a:solidFill>
                  <a:srgbClr val="009900"/>
                </a:solidFill>
              </a:rPr>
              <a:t>vert</a:t>
            </a:r>
            <a:r>
              <a:rPr lang="en-US" sz="1800"/>
              <a:t> </a:t>
            </a:r>
            <a:r>
              <a:rPr lang="en-US" sz="1800">
                <a:solidFill>
                  <a:srgbClr val="FF0000"/>
                </a:solidFill>
              </a:rPr>
              <a:t>rouge</a:t>
            </a:r>
          </a:p>
          <a:p>
            <a:pPr algn="r"/>
            <a:endParaRPr lang="en-US" sz="1800"/>
          </a:p>
          <a:p>
            <a:pPr algn="r"/>
            <a:r>
              <a:rPr lang="en-US" sz="1800"/>
              <a:t>Ainsi le proton est “incolore”</a:t>
            </a:r>
          </a:p>
        </p:txBody>
      </p:sp>
      <p:pic>
        <p:nvPicPr>
          <p:cNvPr id="513047" name="Picture 23"/>
          <p:cNvPicPr>
            <a:picLocks noChangeAspect="1" noChangeArrowheads="1"/>
          </p:cNvPicPr>
          <p:nvPr/>
        </p:nvPicPr>
        <p:blipFill>
          <a:blip r:embed="rId3" cstate="print"/>
          <a:srcRect/>
          <a:stretch>
            <a:fillRect/>
          </a:stretch>
        </p:blipFill>
        <p:spPr bwMode="auto">
          <a:xfrm>
            <a:off x="6134100" y="2408238"/>
            <a:ext cx="1879600" cy="1792287"/>
          </a:xfrm>
          <a:prstGeom prst="rect">
            <a:avLst/>
          </a:prstGeom>
          <a:noFill/>
          <a:ln w="28575">
            <a:noFill/>
            <a:miter lim="800000"/>
            <a:headEnd/>
            <a:tailEnd/>
          </a:ln>
          <a:effectLst/>
        </p:spPr>
      </p:pic>
      <p:sp>
        <p:nvSpPr>
          <p:cNvPr id="25" name="Espace réservé du pied de page 24"/>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Espace réservé du numéro de diapositive 3"/>
          <p:cNvSpPr>
            <a:spLocks noGrp="1"/>
          </p:cNvSpPr>
          <p:nvPr>
            <p:ph type="sldNum" sz="quarter" idx="10"/>
          </p:nvPr>
        </p:nvSpPr>
        <p:spPr/>
        <p:txBody>
          <a:bodyPr/>
          <a:lstStyle/>
          <a:p>
            <a:fld id="{4136E1D2-D4A4-424F-B149-476F8787600C}" type="slidenum">
              <a:rPr lang="fr-FR" altLang="en-US"/>
              <a:pPr/>
              <a:t>23</a:t>
            </a:fld>
            <a:endParaRPr lang="fr-FR" altLang="en-US"/>
          </a:p>
        </p:txBody>
      </p:sp>
      <p:grpSp>
        <p:nvGrpSpPr>
          <p:cNvPr id="2" name="Group 2"/>
          <p:cNvGrpSpPr>
            <a:grpSpLocks/>
          </p:cNvGrpSpPr>
          <p:nvPr/>
        </p:nvGrpSpPr>
        <p:grpSpPr bwMode="auto">
          <a:xfrm>
            <a:off x="3390900" y="4432300"/>
            <a:ext cx="2362200" cy="1968500"/>
            <a:chOff x="736" y="2712"/>
            <a:chExt cx="1488" cy="1240"/>
          </a:xfrm>
        </p:grpSpPr>
        <p:grpSp>
          <p:nvGrpSpPr>
            <p:cNvPr id="3" name="Group 3"/>
            <p:cNvGrpSpPr>
              <a:grpSpLocks/>
            </p:cNvGrpSpPr>
            <p:nvPr/>
          </p:nvGrpSpPr>
          <p:grpSpPr bwMode="auto">
            <a:xfrm>
              <a:off x="736" y="2712"/>
              <a:ext cx="1488" cy="1240"/>
              <a:chOff x="768" y="2712"/>
              <a:chExt cx="1488" cy="1240"/>
            </a:xfrm>
          </p:grpSpPr>
          <p:sp>
            <p:nvSpPr>
              <p:cNvPr id="525316" name="Line 4"/>
              <p:cNvSpPr>
                <a:spLocks noChangeShapeType="1"/>
              </p:cNvSpPr>
              <p:nvPr/>
            </p:nvSpPr>
            <p:spPr bwMode="auto">
              <a:xfrm>
                <a:off x="768" y="2712"/>
                <a:ext cx="1456" cy="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17" name="Line 5"/>
              <p:cNvSpPr>
                <a:spLocks noChangeShapeType="1"/>
              </p:cNvSpPr>
              <p:nvPr/>
            </p:nvSpPr>
            <p:spPr bwMode="auto">
              <a:xfrm>
                <a:off x="776" y="3200"/>
                <a:ext cx="1448" cy="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18" name="Line 6"/>
              <p:cNvSpPr>
                <a:spLocks noChangeShapeType="1"/>
              </p:cNvSpPr>
              <p:nvPr/>
            </p:nvSpPr>
            <p:spPr bwMode="auto">
              <a:xfrm>
                <a:off x="1320" y="3200"/>
                <a:ext cx="632" cy="584"/>
              </a:xfrm>
              <a:prstGeom prst="line">
                <a:avLst/>
              </a:prstGeom>
              <a:noFill/>
              <a:ln w="28575">
                <a:solidFill>
                  <a:schemeClr val="tx2"/>
                </a:solidFill>
                <a:round/>
                <a:headEnd/>
                <a:tailEnd/>
              </a:ln>
              <a:effectLst/>
            </p:spPr>
            <p:txBody>
              <a:bodyPr lIns="90000" tIns="46800" rIns="90000" bIns="46800">
                <a:spAutoFit/>
              </a:bodyPr>
              <a:lstStyle/>
              <a:p>
                <a:endParaRPr lang="fr-FR"/>
              </a:p>
            </p:txBody>
          </p:sp>
          <p:sp>
            <p:nvSpPr>
              <p:cNvPr id="525319" name="Line 7"/>
              <p:cNvSpPr>
                <a:spLocks noChangeShapeType="1"/>
              </p:cNvSpPr>
              <p:nvPr/>
            </p:nvSpPr>
            <p:spPr bwMode="auto">
              <a:xfrm flipV="1">
                <a:off x="1952" y="3640"/>
                <a:ext cx="304" cy="144"/>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20" name="Line 8"/>
              <p:cNvSpPr>
                <a:spLocks noChangeShapeType="1"/>
              </p:cNvSpPr>
              <p:nvPr/>
            </p:nvSpPr>
            <p:spPr bwMode="auto">
              <a:xfrm>
                <a:off x="1952" y="3792"/>
                <a:ext cx="296" cy="16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grpSp>
        <p:sp>
          <p:nvSpPr>
            <p:cNvPr id="525321" name="Text Box 9"/>
            <p:cNvSpPr txBox="1">
              <a:spLocks noChangeArrowheads="1"/>
            </p:cNvSpPr>
            <p:nvPr/>
          </p:nvSpPr>
          <p:spPr bwMode="auto">
            <a:xfrm>
              <a:off x="1351" y="3428"/>
              <a:ext cx="300" cy="231"/>
            </a:xfrm>
            <a:prstGeom prst="rect">
              <a:avLst/>
            </a:prstGeom>
            <a:noFill/>
            <a:ln w="28575">
              <a:noFill/>
              <a:miter lim="800000"/>
              <a:headEnd/>
              <a:tailEnd/>
            </a:ln>
            <a:effectLst/>
          </p:spPr>
          <p:txBody>
            <a:bodyPr wrap="none" lIns="90000" tIns="46800" rIns="90000" bIns="46800">
              <a:spAutoFit/>
            </a:bodyPr>
            <a:lstStyle/>
            <a:p>
              <a:r>
                <a:rPr lang="en-US" sz="1800"/>
                <a:t>W</a:t>
              </a:r>
              <a:r>
                <a:rPr lang="en-US" sz="1800" baseline="30000"/>
                <a:t>-</a:t>
              </a:r>
            </a:p>
          </p:txBody>
        </p:sp>
      </p:grpSp>
      <p:sp>
        <p:nvSpPr>
          <p:cNvPr id="525322" name="Oval 10"/>
          <p:cNvSpPr>
            <a:spLocks noChangeArrowheads="1"/>
          </p:cNvSpPr>
          <p:nvPr/>
        </p:nvSpPr>
        <p:spPr bwMode="auto">
          <a:xfrm>
            <a:off x="2590800" y="4140200"/>
            <a:ext cx="1397000" cy="1346200"/>
          </a:xfrm>
          <a:prstGeom prst="ellipse">
            <a:avLst/>
          </a:prstGeom>
          <a:noFill/>
          <a:ln w="9525">
            <a:solidFill>
              <a:srgbClr val="FF33CC"/>
            </a:solidFill>
            <a:round/>
            <a:headEnd/>
            <a:tailEnd/>
          </a:ln>
          <a:effectLst/>
        </p:spPr>
        <p:txBody>
          <a:bodyPr wrap="none" anchor="ctr"/>
          <a:lstStyle/>
          <a:p>
            <a:pPr algn="ctr"/>
            <a:endParaRPr lang="fr-FR" sz="1800"/>
          </a:p>
        </p:txBody>
      </p:sp>
      <p:sp>
        <p:nvSpPr>
          <p:cNvPr id="525323" name="Rectangle 11"/>
          <p:cNvSpPr>
            <a:spLocks noGrp="1" noChangeArrowheads="1"/>
          </p:cNvSpPr>
          <p:nvPr>
            <p:ph type="title"/>
          </p:nvPr>
        </p:nvSpPr>
        <p:spPr>
          <a:xfrm>
            <a:off x="159606" y="188640"/>
            <a:ext cx="7868778" cy="1008112"/>
          </a:xfrm>
        </p:spPr>
        <p:txBody>
          <a:bodyPr>
            <a:normAutofit fontScale="90000"/>
          </a:bodyPr>
          <a:lstStyle/>
          <a:p>
            <a:r>
              <a:rPr lang="fr-FR" b="1" dirty="0" smtClean="0">
                <a:solidFill>
                  <a:srgbClr val="FF0000"/>
                </a:solidFill>
              </a:rPr>
              <a:t>Interaction faible </a:t>
            </a:r>
            <a:br>
              <a:rPr lang="fr-FR" b="1" dirty="0" smtClean="0">
                <a:solidFill>
                  <a:srgbClr val="FF0000"/>
                </a:solidFill>
              </a:rPr>
            </a:br>
            <a:r>
              <a:rPr lang="fr-FR" b="1" dirty="0" smtClean="0">
                <a:solidFill>
                  <a:srgbClr val="FF0000"/>
                </a:solidFill>
              </a:rPr>
              <a:t>Un exemple: le </a:t>
            </a:r>
            <a:r>
              <a:rPr lang="fr-FR" b="1" dirty="0" err="1" smtClean="0">
                <a:solidFill>
                  <a:srgbClr val="FF0000"/>
                </a:solidFill>
              </a:rPr>
              <a:t>radioactivé</a:t>
            </a:r>
            <a:r>
              <a:rPr lang="fr-FR" b="1" dirty="0" smtClean="0">
                <a:solidFill>
                  <a:srgbClr val="FF0000"/>
                </a:solidFill>
              </a:rPr>
              <a:t> </a:t>
            </a:r>
            <a:r>
              <a:rPr lang="el-GR" b="1" dirty="0">
                <a:solidFill>
                  <a:srgbClr val="FF0000"/>
                </a:solidFill>
              </a:rPr>
              <a:t>β</a:t>
            </a:r>
          </a:p>
        </p:txBody>
      </p:sp>
      <p:grpSp>
        <p:nvGrpSpPr>
          <p:cNvPr id="4" name="Group 12"/>
          <p:cNvGrpSpPr>
            <a:grpSpLocks/>
          </p:cNvGrpSpPr>
          <p:nvPr/>
        </p:nvGrpSpPr>
        <p:grpSpPr bwMode="auto">
          <a:xfrm>
            <a:off x="3148013" y="4235450"/>
            <a:ext cx="325437" cy="366713"/>
            <a:chOff x="415" y="3004"/>
            <a:chExt cx="205" cy="231"/>
          </a:xfrm>
        </p:grpSpPr>
        <p:sp>
          <p:nvSpPr>
            <p:cNvPr id="525325" name="Text Box 13"/>
            <p:cNvSpPr txBox="1">
              <a:spLocks noChangeArrowheads="1"/>
            </p:cNvSpPr>
            <p:nvPr/>
          </p:nvSpPr>
          <p:spPr bwMode="auto">
            <a:xfrm>
              <a:off x="415" y="3004"/>
              <a:ext cx="205" cy="231"/>
            </a:xfrm>
            <a:prstGeom prst="rect">
              <a:avLst/>
            </a:prstGeom>
            <a:noFill/>
            <a:ln w="28575">
              <a:noFill/>
              <a:miter lim="800000"/>
              <a:headEnd/>
              <a:tailEnd/>
            </a:ln>
            <a:effectLst/>
          </p:spPr>
          <p:txBody>
            <a:bodyPr wrap="none" lIns="90000" tIns="46800" rIns="90000" bIns="46800">
              <a:spAutoFit/>
            </a:bodyPr>
            <a:lstStyle/>
            <a:p>
              <a:r>
                <a:rPr lang="en-US" sz="1800"/>
                <a:t>u</a:t>
              </a:r>
            </a:p>
          </p:txBody>
        </p:sp>
        <p:sp>
          <p:nvSpPr>
            <p:cNvPr id="525326" name="Oval 14"/>
            <p:cNvSpPr>
              <a:spLocks noChangeArrowheads="1"/>
            </p:cNvSpPr>
            <p:nvPr/>
          </p:nvSpPr>
          <p:spPr bwMode="auto">
            <a:xfrm>
              <a:off x="416" y="3040"/>
              <a:ext cx="184" cy="184"/>
            </a:xfrm>
            <a:prstGeom prst="ellipse">
              <a:avLst/>
            </a:prstGeom>
            <a:noFill/>
            <a:ln w="38100">
              <a:solidFill>
                <a:srgbClr val="E71919"/>
              </a:solidFill>
              <a:round/>
              <a:headEnd/>
              <a:tailEnd/>
            </a:ln>
            <a:effectLst/>
          </p:spPr>
          <p:txBody>
            <a:bodyPr wrap="none" anchor="ctr"/>
            <a:lstStyle/>
            <a:p>
              <a:endParaRPr lang="fr-FR"/>
            </a:p>
          </p:txBody>
        </p:sp>
      </p:grpSp>
      <p:grpSp>
        <p:nvGrpSpPr>
          <p:cNvPr id="5" name="Group 15"/>
          <p:cNvGrpSpPr>
            <a:grpSpLocks/>
          </p:cNvGrpSpPr>
          <p:nvPr/>
        </p:nvGrpSpPr>
        <p:grpSpPr bwMode="auto">
          <a:xfrm>
            <a:off x="3148013" y="4629150"/>
            <a:ext cx="323850" cy="366713"/>
            <a:chOff x="575" y="3292"/>
            <a:chExt cx="204" cy="231"/>
          </a:xfrm>
        </p:grpSpPr>
        <p:sp>
          <p:nvSpPr>
            <p:cNvPr id="525328" name="Text Box 16"/>
            <p:cNvSpPr txBox="1">
              <a:spLocks noChangeArrowheads="1"/>
            </p:cNvSpPr>
            <p:nvPr/>
          </p:nvSpPr>
          <p:spPr bwMode="auto">
            <a:xfrm>
              <a:off x="575" y="3292"/>
              <a:ext cx="204" cy="231"/>
            </a:xfrm>
            <a:prstGeom prst="rect">
              <a:avLst/>
            </a:prstGeom>
            <a:noFill/>
            <a:ln w="28575">
              <a:noFill/>
              <a:miter lim="800000"/>
              <a:headEnd/>
              <a:tailEnd/>
            </a:ln>
            <a:effectLst/>
          </p:spPr>
          <p:txBody>
            <a:bodyPr wrap="none" lIns="90000" tIns="46800" rIns="90000" bIns="46800">
              <a:spAutoFit/>
            </a:bodyPr>
            <a:lstStyle/>
            <a:p>
              <a:r>
                <a:rPr lang="en-US" sz="1800"/>
                <a:t>d</a:t>
              </a:r>
            </a:p>
          </p:txBody>
        </p:sp>
        <p:sp>
          <p:nvSpPr>
            <p:cNvPr id="525329" name="Oval 17"/>
            <p:cNvSpPr>
              <a:spLocks noChangeArrowheads="1"/>
            </p:cNvSpPr>
            <p:nvPr/>
          </p:nvSpPr>
          <p:spPr bwMode="auto">
            <a:xfrm>
              <a:off x="576" y="3320"/>
              <a:ext cx="184" cy="184"/>
            </a:xfrm>
            <a:prstGeom prst="ellipse">
              <a:avLst/>
            </a:prstGeom>
            <a:noFill/>
            <a:ln w="38100">
              <a:solidFill>
                <a:srgbClr val="009900"/>
              </a:solidFill>
              <a:round/>
              <a:headEnd/>
              <a:tailEnd/>
            </a:ln>
            <a:effectLst/>
          </p:spPr>
          <p:txBody>
            <a:bodyPr wrap="none" anchor="ctr"/>
            <a:lstStyle/>
            <a:p>
              <a:endParaRPr lang="fr-FR"/>
            </a:p>
          </p:txBody>
        </p:sp>
      </p:grpSp>
      <p:grpSp>
        <p:nvGrpSpPr>
          <p:cNvPr id="6" name="Group 18"/>
          <p:cNvGrpSpPr>
            <a:grpSpLocks/>
          </p:cNvGrpSpPr>
          <p:nvPr/>
        </p:nvGrpSpPr>
        <p:grpSpPr bwMode="auto">
          <a:xfrm>
            <a:off x="3135313" y="5022850"/>
            <a:ext cx="323850" cy="366713"/>
            <a:chOff x="271" y="3300"/>
            <a:chExt cx="204" cy="231"/>
          </a:xfrm>
        </p:grpSpPr>
        <p:sp>
          <p:nvSpPr>
            <p:cNvPr id="525331" name="Oval 19"/>
            <p:cNvSpPr>
              <a:spLocks noChangeArrowheads="1"/>
            </p:cNvSpPr>
            <p:nvPr/>
          </p:nvSpPr>
          <p:spPr bwMode="auto">
            <a:xfrm>
              <a:off x="280" y="3328"/>
              <a:ext cx="184" cy="184"/>
            </a:xfrm>
            <a:prstGeom prst="ellipse">
              <a:avLst/>
            </a:prstGeom>
            <a:noFill/>
            <a:ln w="38100">
              <a:solidFill>
                <a:schemeClr val="tx2"/>
              </a:solidFill>
              <a:round/>
              <a:headEnd/>
              <a:tailEnd/>
            </a:ln>
            <a:effectLst/>
          </p:spPr>
          <p:txBody>
            <a:bodyPr wrap="none" anchor="ctr"/>
            <a:lstStyle/>
            <a:p>
              <a:endParaRPr lang="fr-FR"/>
            </a:p>
          </p:txBody>
        </p:sp>
        <p:sp>
          <p:nvSpPr>
            <p:cNvPr id="525332" name="Text Box 20"/>
            <p:cNvSpPr txBox="1">
              <a:spLocks noChangeArrowheads="1"/>
            </p:cNvSpPr>
            <p:nvPr/>
          </p:nvSpPr>
          <p:spPr bwMode="auto">
            <a:xfrm>
              <a:off x="271" y="3300"/>
              <a:ext cx="204" cy="231"/>
            </a:xfrm>
            <a:prstGeom prst="rect">
              <a:avLst/>
            </a:prstGeom>
            <a:noFill/>
            <a:ln w="28575">
              <a:noFill/>
              <a:miter lim="800000"/>
              <a:headEnd/>
              <a:tailEnd/>
            </a:ln>
            <a:effectLst/>
          </p:spPr>
          <p:txBody>
            <a:bodyPr wrap="none" lIns="90000" tIns="46800" rIns="90000" bIns="46800">
              <a:spAutoFit/>
            </a:bodyPr>
            <a:lstStyle/>
            <a:p>
              <a:r>
                <a:rPr lang="en-US" sz="1800"/>
                <a:t>d</a:t>
              </a:r>
            </a:p>
          </p:txBody>
        </p:sp>
      </p:grpSp>
      <p:sp>
        <p:nvSpPr>
          <p:cNvPr id="525333" name="Oval 21"/>
          <p:cNvSpPr>
            <a:spLocks noChangeArrowheads="1"/>
          </p:cNvSpPr>
          <p:nvPr/>
        </p:nvSpPr>
        <p:spPr bwMode="auto">
          <a:xfrm>
            <a:off x="5219700" y="4140200"/>
            <a:ext cx="1397000" cy="1346200"/>
          </a:xfrm>
          <a:prstGeom prst="ellipse">
            <a:avLst/>
          </a:prstGeom>
          <a:noFill/>
          <a:ln w="9525">
            <a:solidFill>
              <a:srgbClr val="FF33CC"/>
            </a:solidFill>
            <a:round/>
            <a:headEnd/>
            <a:tailEnd/>
          </a:ln>
          <a:effectLst/>
        </p:spPr>
        <p:txBody>
          <a:bodyPr wrap="none" anchor="ctr"/>
          <a:lstStyle/>
          <a:p>
            <a:pPr algn="ctr"/>
            <a:endParaRPr lang="fr-FR" sz="1800"/>
          </a:p>
        </p:txBody>
      </p:sp>
      <p:grpSp>
        <p:nvGrpSpPr>
          <p:cNvPr id="7" name="Group 22"/>
          <p:cNvGrpSpPr>
            <a:grpSpLocks/>
          </p:cNvGrpSpPr>
          <p:nvPr/>
        </p:nvGrpSpPr>
        <p:grpSpPr bwMode="auto">
          <a:xfrm>
            <a:off x="5776913" y="4235450"/>
            <a:ext cx="325437" cy="366713"/>
            <a:chOff x="415" y="3004"/>
            <a:chExt cx="205" cy="231"/>
          </a:xfrm>
        </p:grpSpPr>
        <p:sp>
          <p:nvSpPr>
            <p:cNvPr id="525335" name="Text Box 23"/>
            <p:cNvSpPr txBox="1">
              <a:spLocks noChangeArrowheads="1"/>
            </p:cNvSpPr>
            <p:nvPr/>
          </p:nvSpPr>
          <p:spPr bwMode="auto">
            <a:xfrm>
              <a:off x="415" y="3004"/>
              <a:ext cx="205" cy="231"/>
            </a:xfrm>
            <a:prstGeom prst="rect">
              <a:avLst/>
            </a:prstGeom>
            <a:noFill/>
            <a:ln w="28575">
              <a:noFill/>
              <a:miter lim="800000"/>
              <a:headEnd/>
              <a:tailEnd/>
            </a:ln>
            <a:effectLst/>
          </p:spPr>
          <p:txBody>
            <a:bodyPr wrap="none" lIns="90000" tIns="46800" rIns="90000" bIns="46800">
              <a:spAutoFit/>
            </a:bodyPr>
            <a:lstStyle/>
            <a:p>
              <a:r>
                <a:rPr lang="en-US" sz="1800"/>
                <a:t>u</a:t>
              </a:r>
            </a:p>
          </p:txBody>
        </p:sp>
        <p:sp>
          <p:nvSpPr>
            <p:cNvPr id="525336" name="Oval 24"/>
            <p:cNvSpPr>
              <a:spLocks noChangeArrowheads="1"/>
            </p:cNvSpPr>
            <p:nvPr/>
          </p:nvSpPr>
          <p:spPr bwMode="auto">
            <a:xfrm>
              <a:off x="416" y="3040"/>
              <a:ext cx="184" cy="184"/>
            </a:xfrm>
            <a:prstGeom prst="ellipse">
              <a:avLst/>
            </a:prstGeom>
            <a:noFill/>
            <a:ln w="38100">
              <a:solidFill>
                <a:srgbClr val="E71919"/>
              </a:solidFill>
              <a:round/>
              <a:headEnd/>
              <a:tailEnd/>
            </a:ln>
            <a:effectLst/>
          </p:spPr>
          <p:txBody>
            <a:bodyPr wrap="none" anchor="ctr"/>
            <a:lstStyle/>
            <a:p>
              <a:endParaRPr lang="fr-FR"/>
            </a:p>
          </p:txBody>
        </p:sp>
      </p:grpSp>
      <p:grpSp>
        <p:nvGrpSpPr>
          <p:cNvPr id="8" name="Group 25"/>
          <p:cNvGrpSpPr>
            <a:grpSpLocks/>
          </p:cNvGrpSpPr>
          <p:nvPr/>
        </p:nvGrpSpPr>
        <p:grpSpPr bwMode="auto">
          <a:xfrm>
            <a:off x="5776913" y="4629150"/>
            <a:ext cx="323850" cy="366713"/>
            <a:chOff x="575" y="3292"/>
            <a:chExt cx="204" cy="231"/>
          </a:xfrm>
        </p:grpSpPr>
        <p:sp>
          <p:nvSpPr>
            <p:cNvPr id="525338" name="Text Box 26"/>
            <p:cNvSpPr txBox="1">
              <a:spLocks noChangeArrowheads="1"/>
            </p:cNvSpPr>
            <p:nvPr/>
          </p:nvSpPr>
          <p:spPr bwMode="auto">
            <a:xfrm>
              <a:off x="575" y="3292"/>
              <a:ext cx="204" cy="231"/>
            </a:xfrm>
            <a:prstGeom prst="rect">
              <a:avLst/>
            </a:prstGeom>
            <a:noFill/>
            <a:ln w="28575">
              <a:noFill/>
              <a:miter lim="800000"/>
              <a:headEnd/>
              <a:tailEnd/>
            </a:ln>
            <a:effectLst/>
          </p:spPr>
          <p:txBody>
            <a:bodyPr wrap="none" lIns="90000" tIns="46800" rIns="90000" bIns="46800">
              <a:spAutoFit/>
            </a:bodyPr>
            <a:lstStyle/>
            <a:p>
              <a:r>
                <a:rPr lang="en-US" sz="1800"/>
                <a:t>d</a:t>
              </a:r>
            </a:p>
          </p:txBody>
        </p:sp>
        <p:sp>
          <p:nvSpPr>
            <p:cNvPr id="525339" name="Oval 27"/>
            <p:cNvSpPr>
              <a:spLocks noChangeArrowheads="1"/>
            </p:cNvSpPr>
            <p:nvPr/>
          </p:nvSpPr>
          <p:spPr bwMode="auto">
            <a:xfrm>
              <a:off x="576" y="3320"/>
              <a:ext cx="184" cy="184"/>
            </a:xfrm>
            <a:prstGeom prst="ellipse">
              <a:avLst/>
            </a:prstGeom>
            <a:noFill/>
            <a:ln w="38100">
              <a:solidFill>
                <a:srgbClr val="009900"/>
              </a:solidFill>
              <a:round/>
              <a:headEnd/>
              <a:tailEnd/>
            </a:ln>
            <a:effectLst/>
          </p:spPr>
          <p:txBody>
            <a:bodyPr wrap="none" anchor="ctr"/>
            <a:lstStyle/>
            <a:p>
              <a:endParaRPr lang="fr-FR"/>
            </a:p>
          </p:txBody>
        </p:sp>
      </p:grpSp>
      <p:grpSp>
        <p:nvGrpSpPr>
          <p:cNvPr id="9" name="Group 28"/>
          <p:cNvGrpSpPr>
            <a:grpSpLocks/>
          </p:cNvGrpSpPr>
          <p:nvPr/>
        </p:nvGrpSpPr>
        <p:grpSpPr bwMode="auto">
          <a:xfrm>
            <a:off x="5764213" y="5022850"/>
            <a:ext cx="325437" cy="366713"/>
            <a:chOff x="271" y="3300"/>
            <a:chExt cx="205" cy="231"/>
          </a:xfrm>
        </p:grpSpPr>
        <p:sp>
          <p:nvSpPr>
            <p:cNvPr id="525341" name="Oval 29"/>
            <p:cNvSpPr>
              <a:spLocks noChangeArrowheads="1"/>
            </p:cNvSpPr>
            <p:nvPr/>
          </p:nvSpPr>
          <p:spPr bwMode="auto">
            <a:xfrm>
              <a:off x="280" y="3328"/>
              <a:ext cx="184" cy="184"/>
            </a:xfrm>
            <a:prstGeom prst="ellipse">
              <a:avLst/>
            </a:prstGeom>
            <a:noFill/>
            <a:ln w="38100">
              <a:solidFill>
                <a:schemeClr val="tx2"/>
              </a:solidFill>
              <a:round/>
              <a:headEnd/>
              <a:tailEnd/>
            </a:ln>
            <a:effectLst/>
          </p:spPr>
          <p:txBody>
            <a:bodyPr wrap="none" anchor="ctr"/>
            <a:lstStyle/>
            <a:p>
              <a:endParaRPr lang="fr-FR"/>
            </a:p>
          </p:txBody>
        </p:sp>
        <p:sp>
          <p:nvSpPr>
            <p:cNvPr id="525342" name="Text Box 30"/>
            <p:cNvSpPr txBox="1">
              <a:spLocks noChangeArrowheads="1"/>
            </p:cNvSpPr>
            <p:nvPr/>
          </p:nvSpPr>
          <p:spPr bwMode="auto">
            <a:xfrm>
              <a:off x="271" y="3300"/>
              <a:ext cx="205" cy="231"/>
            </a:xfrm>
            <a:prstGeom prst="rect">
              <a:avLst/>
            </a:prstGeom>
            <a:noFill/>
            <a:ln w="28575">
              <a:noFill/>
              <a:miter lim="800000"/>
              <a:headEnd/>
              <a:tailEnd/>
            </a:ln>
            <a:effectLst/>
          </p:spPr>
          <p:txBody>
            <a:bodyPr wrap="none" lIns="90000" tIns="46800" rIns="90000" bIns="46800">
              <a:spAutoFit/>
            </a:bodyPr>
            <a:lstStyle/>
            <a:p>
              <a:r>
                <a:rPr lang="en-US" sz="1800"/>
                <a:t>u</a:t>
              </a:r>
            </a:p>
          </p:txBody>
        </p:sp>
      </p:grpSp>
      <p:sp>
        <p:nvSpPr>
          <p:cNvPr id="525343" name="Line 31"/>
          <p:cNvSpPr>
            <a:spLocks noChangeShapeType="1"/>
          </p:cNvSpPr>
          <p:nvPr/>
        </p:nvSpPr>
        <p:spPr bwMode="auto">
          <a:xfrm>
            <a:off x="3441700" y="4813300"/>
            <a:ext cx="2336800" cy="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44" name="Oval 32"/>
          <p:cNvSpPr>
            <a:spLocks noChangeArrowheads="1"/>
          </p:cNvSpPr>
          <p:nvPr/>
        </p:nvSpPr>
        <p:spPr bwMode="auto">
          <a:xfrm>
            <a:off x="5829300" y="5715000"/>
            <a:ext cx="342900" cy="342900"/>
          </a:xfrm>
          <a:prstGeom prst="ellipse">
            <a:avLst/>
          </a:prstGeom>
          <a:noFill/>
          <a:ln w="9525">
            <a:solidFill>
              <a:srgbClr val="FF33CC"/>
            </a:solidFill>
            <a:round/>
            <a:headEnd/>
            <a:tailEnd/>
          </a:ln>
          <a:effectLst/>
        </p:spPr>
        <p:txBody>
          <a:bodyPr wrap="none" anchor="ctr"/>
          <a:lstStyle/>
          <a:p>
            <a:pPr algn="ctr"/>
            <a:endParaRPr lang="fr-FR" sz="1800"/>
          </a:p>
        </p:txBody>
      </p:sp>
      <p:sp>
        <p:nvSpPr>
          <p:cNvPr id="525345" name="Oval 33"/>
          <p:cNvSpPr>
            <a:spLocks noChangeArrowheads="1"/>
          </p:cNvSpPr>
          <p:nvPr/>
        </p:nvSpPr>
        <p:spPr bwMode="auto">
          <a:xfrm>
            <a:off x="5816600" y="6223000"/>
            <a:ext cx="342900" cy="342900"/>
          </a:xfrm>
          <a:prstGeom prst="ellipse">
            <a:avLst/>
          </a:prstGeom>
          <a:noFill/>
          <a:ln w="9525">
            <a:solidFill>
              <a:srgbClr val="FF33CC"/>
            </a:solidFill>
            <a:round/>
            <a:headEnd/>
            <a:tailEnd/>
          </a:ln>
          <a:effectLst/>
        </p:spPr>
        <p:txBody>
          <a:bodyPr wrap="none" anchor="ctr"/>
          <a:lstStyle/>
          <a:p>
            <a:pPr algn="ctr"/>
            <a:endParaRPr lang="fr-FR" sz="1800"/>
          </a:p>
        </p:txBody>
      </p:sp>
      <p:sp>
        <p:nvSpPr>
          <p:cNvPr id="525346" name="Text Box 34"/>
          <p:cNvSpPr txBox="1">
            <a:spLocks noChangeArrowheads="1"/>
          </p:cNvSpPr>
          <p:nvPr/>
        </p:nvSpPr>
        <p:spPr bwMode="auto">
          <a:xfrm>
            <a:off x="5827713" y="5683250"/>
            <a:ext cx="387350" cy="366713"/>
          </a:xfrm>
          <a:prstGeom prst="rect">
            <a:avLst/>
          </a:prstGeom>
          <a:noFill/>
          <a:ln w="28575">
            <a:noFill/>
            <a:miter lim="800000"/>
            <a:headEnd/>
            <a:tailEnd/>
          </a:ln>
          <a:effectLst/>
        </p:spPr>
        <p:txBody>
          <a:bodyPr wrap="none" lIns="90000" tIns="46800" rIns="90000" bIns="46800">
            <a:spAutoFit/>
          </a:bodyPr>
          <a:lstStyle/>
          <a:p>
            <a:r>
              <a:rPr lang="en-US" sz="1800"/>
              <a:t>e</a:t>
            </a:r>
            <a:r>
              <a:rPr lang="en-US" sz="1800" baseline="30000"/>
              <a:t>-</a:t>
            </a:r>
          </a:p>
        </p:txBody>
      </p:sp>
      <p:sp>
        <p:nvSpPr>
          <p:cNvPr id="525347" name="Text Box 35"/>
          <p:cNvSpPr txBox="1">
            <a:spLocks noChangeArrowheads="1"/>
          </p:cNvSpPr>
          <p:nvPr/>
        </p:nvSpPr>
        <p:spPr bwMode="auto">
          <a:xfrm>
            <a:off x="5853113" y="6218238"/>
            <a:ext cx="300037" cy="366712"/>
          </a:xfrm>
          <a:prstGeom prst="rect">
            <a:avLst/>
          </a:prstGeom>
          <a:noFill/>
          <a:ln w="28575">
            <a:noFill/>
            <a:miter lim="800000"/>
            <a:headEnd/>
            <a:tailEnd/>
          </a:ln>
          <a:effectLst/>
        </p:spPr>
        <p:txBody>
          <a:bodyPr wrap="none" lIns="90000" tIns="46800" rIns="90000" bIns="46800">
            <a:spAutoFit/>
          </a:bodyPr>
          <a:lstStyle/>
          <a:p>
            <a:r>
              <a:rPr lang="en-US" sz="1800">
                <a:sym typeface="Symbol" pitchFamily="18" charset="2"/>
              </a:rPr>
              <a:t></a:t>
            </a:r>
          </a:p>
        </p:txBody>
      </p:sp>
      <p:sp>
        <p:nvSpPr>
          <p:cNvPr id="525348" name="Line 36"/>
          <p:cNvSpPr>
            <a:spLocks noChangeShapeType="1"/>
          </p:cNvSpPr>
          <p:nvPr/>
        </p:nvSpPr>
        <p:spPr bwMode="auto">
          <a:xfrm>
            <a:off x="5930900" y="6324600"/>
            <a:ext cx="127000" cy="0"/>
          </a:xfrm>
          <a:prstGeom prst="line">
            <a:avLst/>
          </a:prstGeom>
          <a:noFill/>
          <a:ln w="28575">
            <a:solidFill>
              <a:schemeClr val="tx1"/>
            </a:solidFill>
            <a:round/>
            <a:headEnd/>
            <a:tailEnd/>
          </a:ln>
          <a:effectLst/>
        </p:spPr>
        <p:txBody>
          <a:bodyPr lIns="90000" tIns="46800" rIns="90000" bIns="46800">
            <a:spAutoFit/>
          </a:bodyPr>
          <a:lstStyle/>
          <a:p>
            <a:endParaRPr lang="fr-FR"/>
          </a:p>
        </p:txBody>
      </p:sp>
      <p:grpSp>
        <p:nvGrpSpPr>
          <p:cNvPr id="10" name="Group 37"/>
          <p:cNvGrpSpPr>
            <a:grpSpLocks/>
          </p:cNvGrpSpPr>
          <p:nvPr/>
        </p:nvGrpSpPr>
        <p:grpSpPr bwMode="auto">
          <a:xfrm>
            <a:off x="2590800" y="4140200"/>
            <a:ext cx="4025900" cy="2235200"/>
            <a:chOff x="232" y="2528"/>
            <a:chExt cx="2536" cy="1408"/>
          </a:xfrm>
        </p:grpSpPr>
        <p:grpSp>
          <p:nvGrpSpPr>
            <p:cNvPr id="11" name="Group 38"/>
            <p:cNvGrpSpPr>
              <a:grpSpLocks/>
            </p:cNvGrpSpPr>
            <p:nvPr/>
          </p:nvGrpSpPr>
          <p:grpSpPr bwMode="auto">
            <a:xfrm>
              <a:off x="232" y="2528"/>
              <a:ext cx="2536" cy="1408"/>
              <a:chOff x="224" y="2528"/>
              <a:chExt cx="2536" cy="1408"/>
            </a:xfrm>
          </p:grpSpPr>
          <p:sp>
            <p:nvSpPr>
              <p:cNvPr id="525351" name="Line 39"/>
              <p:cNvSpPr>
                <a:spLocks noChangeShapeType="1"/>
              </p:cNvSpPr>
              <p:nvPr/>
            </p:nvSpPr>
            <p:spPr bwMode="auto">
              <a:xfrm>
                <a:off x="1008" y="3192"/>
                <a:ext cx="1224" cy="44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52" name="Line 40"/>
              <p:cNvSpPr>
                <a:spLocks noChangeShapeType="1"/>
              </p:cNvSpPr>
              <p:nvPr/>
            </p:nvSpPr>
            <p:spPr bwMode="auto">
              <a:xfrm>
                <a:off x="848" y="3352"/>
                <a:ext cx="1392" cy="584"/>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53" name="Oval 41"/>
              <p:cNvSpPr>
                <a:spLocks noChangeArrowheads="1"/>
              </p:cNvSpPr>
              <p:nvPr/>
            </p:nvSpPr>
            <p:spPr bwMode="auto">
              <a:xfrm>
                <a:off x="224" y="2528"/>
                <a:ext cx="880" cy="848"/>
              </a:xfrm>
              <a:prstGeom prst="ellipse">
                <a:avLst/>
              </a:prstGeom>
              <a:solidFill>
                <a:srgbClr val="990099"/>
              </a:solidFill>
              <a:ln w="9525">
                <a:solidFill>
                  <a:srgbClr val="990099"/>
                </a:solidFill>
                <a:round/>
                <a:headEnd/>
                <a:tailEnd/>
              </a:ln>
              <a:effectLst/>
            </p:spPr>
            <p:txBody>
              <a:bodyPr wrap="none" anchor="ctr"/>
              <a:lstStyle/>
              <a:p>
                <a:pPr algn="ctr"/>
                <a:endParaRPr lang="fr-FR" sz="1800"/>
              </a:p>
            </p:txBody>
          </p:sp>
          <p:sp>
            <p:nvSpPr>
              <p:cNvPr id="525354" name="Oval 42"/>
              <p:cNvSpPr>
                <a:spLocks noChangeArrowheads="1"/>
              </p:cNvSpPr>
              <p:nvPr/>
            </p:nvSpPr>
            <p:spPr bwMode="auto">
              <a:xfrm>
                <a:off x="1880" y="2528"/>
                <a:ext cx="880" cy="848"/>
              </a:xfrm>
              <a:prstGeom prst="ellipse">
                <a:avLst/>
              </a:prstGeom>
              <a:solidFill>
                <a:srgbClr val="FF33CC"/>
              </a:solidFill>
              <a:ln w="9525">
                <a:solidFill>
                  <a:srgbClr val="990099"/>
                </a:solidFill>
                <a:round/>
                <a:headEnd/>
                <a:tailEnd/>
              </a:ln>
              <a:effectLst/>
            </p:spPr>
            <p:txBody>
              <a:bodyPr wrap="none" anchor="ctr"/>
              <a:lstStyle/>
              <a:p>
                <a:pPr algn="ctr"/>
                <a:endParaRPr lang="fr-FR" sz="1800"/>
              </a:p>
            </p:txBody>
          </p:sp>
        </p:grpSp>
        <p:sp>
          <p:nvSpPr>
            <p:cNvPr id="525355" name="Line 43"/>
            <p:cNvSpPr>
              <a:spLocks noChangeShapeType="1"/>
            </p:cNvSpPr>
            <p:nvPr/>
          </p:nvSpPr>
          <p:spPr bwMode="auto">
            <a:xfrm>
              <a:off x="1112" y="2952"/>
              <a:ext cx="776" cy="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grpSp>
      <p:sp>
        <p:nvSpPr>
          <p:cNvPr id="525356" name="Text Box 44"/>
          <p:cNvSpPr txBox="1">
            <a:spLocks noChangeArrowheads="1"/>
          </p:cNvSpPr>
          <p:nvPr/>
        </p:nvSpPr>
        <p:spPr bwMode="auto">
          <a:xfrm>
            <a:off x="2665413" y="3778250"/>
            <a:ext cx="3711575" cy="366713"/>
          </a:xfrm>
          <a:prstGeom prst="rect">
            <a:avLst/>
          </a:prstGeom>
          <a:noFill/>
          <a:ln w="28575">
            <a:noFill/>
            <a:miter lim="800000"/>
            <a:headEnd/>
            <a:tailEnd/>
          </a:ln>
          <a:effectLst/>
        </p:spPr>
        <p:txBody>
          <a:bodyPr wrap="none" lIns="90000" tIns="46800" rIns="90000" bIns="46800">
            <a:spAutoFit/>
          </a:bodyPr>
          <a:lstStyle/>
          <a:p>
            <a:r>
              <a:rPr lang="en-US" sz="1800"/>
              <a:t>Neutron                       Proton</a:t>
            </a:r>
          </a:p>
        </p:txBody>
      </p:sp>
      <p:grpSp>
        <p:nvGrpSpPr>
          <p:cNvPr id="13" name="Groupe 12"/>
          <p:cNvGrpSpPr/>
          <p:nvPr/>
        </p:nvGrpSpPr>
        <p:grpSpPr>
          <a:xfrm>
            <a:off x="1560513" y="2204864"/>
            <a:ext cx="5613400" cy="1419225"/>
            <a:chOff x="1547813" y="1704975"/>
            <a:chExt cx="5613400" cy="1419225"/>
          </a:xfrm>
        </p:grpSpPr>
        <p:grpSp>
          <p:nvGrpSpPr>
            <p:cNvPr id="12" name="Group 46"/>
            <p:cNvGrpSpPr>
              <a:grpSpLocks/>
            </p:cNvGrpSpPr>
            <p:nvPr/>
          </p:nvGrpSpPr>
          <p:grpSpPr bwMode="auto">
            <a:xfrm>
              <a:off x="1547813" y="1704975"/>
              <a:ext cx="5613400" cy="949325"/>
              <a:chOff x="599" y="1650"/>
              <a:chExt cx="3840" cy="774"/>
            </a:xfrm>
          </p:grpSpPr>
          <p:graphicFrame>
            <p:nvGraphicFramePr>
              <p:cNvPr id="525359" name="Object 47"/>
              <p:cNvGraphicFramePr>
                <a:graphicFrameLocks noChangeAspect="1"/>
              </p:cNvGraphicFramePr>
              <p:nvPr/>
            </p:nvGraphicFramePr>
            <p:xfrm>
              <a:off x="599" y="1650"/>
              <a:ext cx="3840" cy="774"/>
            </p:xfrm>
            <a:graphic>
              <a:graphicData uri="http://schemas.openxmlformats.org/presentationml/2006/ole">
                <p:oleObj spid="_x0000_s1034" name="Equation" r:id="rId4" imgW="1574117" imgH="317362" progId="Equation.3">
                  <p:embed/>
                </p:oleObj>
              </a:graphicData>
            </a:graphic>
          </p:graphicFrame>
          <p:sp>
            <p:nvSpPr>
              <p:cNvPr id="525360" name="Line 48"/>
              <p:cNvSpPr>
                <a:spLocks noChangeShapeType="1"/>
              </p:cNvSpPr>
              <p:nvPr/>
            </p:nvSpPr>
            <p:spPr bwMode="auto">
              <a:xfrm>
                <a:off x="4192" y="1936"/>
                <a:ext cx="168" cy="0"/>
              </a:xfrm>
              <a:prstGeom prst="line">
                <a:avLst/>
              </a:prstGeom>
              <a:noFill/>
              <a:ln w="28575">
                <a:solidFill>
                  <a:schemeClr val="tx1"/>
                </a:solidFill>
                <a:round/>
                <a:headEnd/>
                <a:tailEnd/>
              </a:ln>
              <a:effectLst/>
            </p:spPr>
            <p:txBody>
              <a:bodyPr lIns="90000" tIns="46800" rIns="90000" bIns="46800">
                <a:spAutoFit/>
              </a:bodyPr>
              <a:lstStyle/>
              <a:p>
                <a:endParaRPr lang="fr-FR"/>
              </a:p>
            </p:txBody>
          </p:sp>
        </p:grpSp>
        <p:sp>
          <p:nvSpPr>
            <p:cNvPr id="525361" name="Text Box 49"/>
            <p:cNvSpPr txBox="1">
              <a:spLocks noChangeArrowheads="1"/>
            </p:cNvSpPr>
            <p:nvPr/>
          </p:nvSpPr>
          <p:spPr bwMode="auto">
            <a:xfrm>
              <a:off x="1751013" y="2482850"/>
              <a:ext cx="1568450" cy="641350"/>
            </a:xfrm>
            <a:prstGeom prst="rect">
              <a:avLst/>
            </a:prstGeom>
            <a:noFill/>
            <a:ln w="28575">
              <a:noFill/>
              <a:miter lim="800000"/>
              <a:headEnd/>
              <a:tailEnd/>
            </a:ln>
            <a:effectLst/>
          </p:spPr>
          <p:txBody>
            <a:bodyPr wrap="none" lIns="90000" tIns="46800" rIns="90000" bIns="46800">
              <a:spAutoFit/>
            </a:bodyPr>
            <a:lstStyle/>
            <a:p>
              <a:r>
                <a:rPr lang="en-US" sz="1800" dirty="0"/>
                <a:t>27 protons</a:t>
              </a:r>
            </a:p>
            <a:p>
              <a:r>
                <a:rPr lang="en-US" sz="1800" dirty="0"/>
                <a:t>33 neutrons</a:t>
              </a:r>
            </a:p>
          </p:txBody>
        </p:sp>
        <p:sp>
          <p:nvSpPr>
            <p:cNvPr id="525362" name="Text Box 50"/>
            <p:cNvSpPr txBox="1">
              <a:spLocks noChangeArrowheads="1"/>
            </p:cNvSpPr>
            <p:nvPr/>
          </p:nvSpPr>
          <p:spPr bwMode="auto">
            <a:xfrm>
              <a:off x="3910013" y="2457450"/>
              <a:ext cx="1568450" cy="641350"/>
            </a:xfrm>
            <a:prstGeom prst="rect">
              <a:avLst/>
            </a:prstGeom>
            <a:noFill/>
            <a:ln w="28575">
              <a:noFill/>
              <a:miter lim="800000"/>
              <a:headEnd/>
              <a:tailEnd/>
            </a:ln>
            <a:effectLst/>
          </p:spPr>
          <p:txBody>
            <a:bodyPr wrap="none" lIns="90000" tIns="46800" rIns="90000" bIns="46800">
              <a:spAutoFit/>
            </a:bodyPr>
            <a:lstStyle/>
            <a:p>
              <a:r>
                <a:rPr lang="en-US" sz="1800"/>
                <a:t>28 protons</a:t>
              </a:r>
            </a:p>
            <a:p>
              <a:r>
                <a:rPr lang="en-US" sz="1800"/>
                <a:t>32 neutrons</a:t>
              </a:r>
            </a:p>
          </p:txBody>
        </p:sp>
      </p:grpSp>
      <p:sp>
        <p:nvSpPr>
          <p:cNvPr id="525363" name="Rectangle 51"/>
          <p:cNvSpPr>
            <a:spLocks noChangeArrowheads="1"/>
          </p:cNvSpPr>
          <p:nvPr/>
        </p:nvSpPr>
        <p:spPr bwMode="auto">
          <a:xfrm>
            <a:off x="159606" y="1268760"/>
            <a:ext cx="8786688" cy="925511"/>
          </a:xfrm>
          <a:prstGeom prst="rect">
            <a:avLst/>
          </a:prstGeom>
          <a:noFill/>
          <a:ln w="28575">
            <a:noFill/>
            <a:miter lim="800000"/>
            <a:headEnd/>
            <a:tailEnd/>
          </a:ln>
          <a:effectLst/>
        </p:spPr>
        <p:txBody>
          <a:bodyPr wrap="square" lIns="90000" tIns="46800" rIns="90000" bIns="46800" anchor="ctr">
            <a:spAutoFit/>
          </a:bodyPr>
          <a:lstStyle/>
          <a:p>
            <a:r>
              <a:rPr lang="fr-FR" sz="1800" dirty="0"/>
              <a:t>Radioactivité: Phénomène physique naturel au cours duquel des </a:t>
            </a:r>
            <a:r>
              <a:rPr lang="fr-FR" sz="1800" b="1" dirty="0">
                <a:solidFill>
                  <a:srgbClr val="FF0000"/>
                </a:solidFill>
              </a:rPr>
              <a:t>noyaux atomiques instables</a:t>
            </a:r>
            <a:r>
              <a:rPr lang="fr-FR" sz="1800" dirty="0"/>
              <a:t>, se </a:t>
            </a:r>
            <a:r>
              <a:rPr lang="fr-FR" sz="1800" b="1" dirty="0">
                <a:solidFill>
                  <a:srgbClr val="FF0000"/>
                </a:solidFill>
              </a:rPr>
              <a:t>transforment spontanément</a:t>
            </a:r>
            <a:r>
              <a:rPr lang="fr-FR" sz="1800" dirty="0"/>
              <a:t> en dégageant de l'</a:t>
            </a:r>
            <a:r>
              <a:rPr lang="fr-FR" sz="1800" b="1" dirty="0">
                <a:solidFill>
                  <a:srgbClr val="FF0000"/>
                </a:solidFill>
              </a:rPr>
              <a:t>énergie</a:t>
            </a:r>
            <a:r>
              <a:rPr lang="fr-FR" sz="1800" dirty="0"/>
              <a:t> sous forme de</a:t>
            </a:r>
            <a:r>
              <a:rPr lang="fr-FR" sz="1800" b="1" dirty="0">
                <a:solidFill>
                  <a:srgbClr val="FF0000"/>
                </a:solidFill>
              </a:rPr>
              <a:t> rayonnements</a:t>
            </a:r>
            <a:r>
              <a:rPr lang="fr-FR" sz="1800" dirty="0"/>
              <a:t> divers. </a:t>
            </a:r>
          </a:p>
        </p:txBody>
      </p:sp>
      <p:sp>
        <p:nvSpPr>
          <p:cNvPr id="52" name="Espace réservé du pied de page 51"/>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p>
            <a:fld id="{E05EBEB7-19A9-46E2-95E3-8C0A06D16FAC}" type="slidenum">
              <a:rPr lang="fr-FR" altLang="en-US"/>
              <a:pPr/>
              <a:t>24</a:t>
            </a:fld>
            <a:endParaRPr lang="fr-FR" altLang="en-US"/>
          </a:p>
        </p:txBody>
      </p:sp>
      <p:grpSp>
        <p:nvGrpSpPr>
          <p:cNvPr id="2" name="Group 37"/>
          <p:cNvGrpSpPr>
            <a:grpSpLocks/>
          </p:cNvGrpSpPr>
          <p:nvPr/>
        </p:nvGrpSpPr>
        <p:grpSpPr bwMode="auto">
          <a:xfrm>
            <a:off x="5600700" y="4918075"/>
            <a:ext cx="2901950" cy="1647825"/>
            <a:chOff x="3638" y="1200"/>
            <a:chExt cx="1828" cy="1038"/>
          </a:xfrm>
        </p:grpSpPr>
        <p:sp>
          <p:nvSpPr>
            <p:cNvPr id="469030" name="Text Box 38"/>
            <p:cNvSpPr txBox="1">
              <a:spLocks noChangeArrowheads="1"/>
            </p:cNvSpPr>
            <p:nvPr/>
          </p:nvSpPr>
          <p:spPr bwMode="auto">
            <a:xfrm>
              <a:off x="3638" y="1513"/>
              <a:ext cx="116" cy="288"/>
            </a:xfrm>
            <a:prstGeom prst="rect">
              <a:avLst/>
            </a:prstGeom>
            <a:noFill/>
            <a:ln w="9525">
              <a:noFill/>
              <a:miter lim="800000"/>
              <a:headEnd/>
              <a:tailEnd/>
            </a:ln>
          </p:spPr>
          <p:txBody>
            <a:bodyPr wrap="none">
              <a:spAutoFit/>
            </a:bodyPr>
            <a:lstStyle/>
            <a:p>
              <a:pPr eaLnBrk="0" hangingPunct="0"/>
              <a:endParaRPr lang="fr-FR" sz="2400">
                <a:latin typeface="Arial" charset="0"/>
              </a:endParaRPr>
            </a:p>
          </p:txBody>
        </p:sp>
        <p:pic>
          <p:nvPicPr>
            <p:cNvPr id="469031" name="Picture 39" descr="ann_qq_bis"/>
            <p:cNvPicPr>
              <a:picLocks noChangeAspect="1" noChangeArrowheads="1"/>
            </p:cNvPicPr>
            <p:nvPr/>
          </p:nvPicPr>
          <p:blipFill>
            <a:blip r:embed="rId3" cstate="print"/>
            <a:srcRect/>
            <a:stretch>
              <a:fillRect/>
            </a:stretch>
          </p:blipFill>
          <p:spPr bwMode="auto">
            <a:xfrm>
              <a:off x="4080" y="1200"/>
              <a:ext cx="1386" cy="1038"/>
            </a:xfrm>
            <a:prstGeom prst="rect">
              <a:avLst/>
            </a:prstGeom>
            <a:noFill/>
          </p:spPr>
        </p:pic>
      </p:grpSp>
      <p:sp>
        <p:nvSpPr>
          <p:cNvPr id="469036" name="Text Box 44"/>
          <p:cNvSpPr txBox="1">
            <a:spLocks noChangeArrowheads="1"/>
          </p:cNvSpPr>
          <p:nvPr/>
        </p:nvSpPr>
        <p:spPr bwMode="auto">
          <a:xfrm>
            <a:off x="6253163" y="6208713"/>
            <a:ext cx="244475" cy="304800"/>
          </a:xfrm>
          <a:prstGeom prst="rect">
            <a:avLst/>
          </a:prstGeom>
          <a:solidFill>
            <a:schemeClr val="bg1"/>
          </a:solidFill>
          <a:ln w="28575">
            <a:noFill/>
            <a:miter lim="800000"/>
            <a:headEnd/>
            <a:tailEnd/>
          </a:ln>
          <a:effectLst/>
        </p:spPr>
        <p:txBody>
          <a:bodyPr lIns="90000" tIns="46800" rIns="90000" bIns="46800">
            <a:spAutoFit/>
          </a:bodyPr>
          <a:lstStyle/>
          <a:p>
            <a:pPr>
              <a:spcBef>
                <a:spcPct val="50000"/>
              </a:spcBef>
            </a:pPr>
            <a:r>
              <a:rPr lang="en-US" b="1"/>
              <a:t>q</a:t>
            </a:r>
          </a:p>
        </p:txBody>
      </p:sp>
      <p:sp>
        <p:nvSpPr>
          <p:cNvPr id="468994" name="Rectangle 2"/>
          <p:cNvSpPr>
            <a:spLocks noGrp="1" noChangeArrowheads="1"/>
          </p:cNvSpPr>
          <p:nvPr>
            <p:ph type="title"/>
          </p:nvPr>
        </p:nvSpPr>
        <p:spPr>
          <a:xfrm>
            <a:off x="2339752" y="188640"/>
            <a:ext cx="4752527" cy="519113"/>
          </a:xfrm>
        </p:spPr>
        <p:txBody>
          <a:bodyPr>
            <a:normAutofit fontScale="90000"/>
          </a:bodyPr>
          <a:lstStyle/>
          <a:p>
            <a:r>
              <a:rPr lang="en-US" b="1" dirty="0" err="1">
                <a:solidFill>
                  <a:srgbClr val="FF0000"/>
                </a:solidFill>
              </a:rPr>
              <a:t>L’interaction</a:t>
            </a:r>
            <a:r>
              <a:rPr lang="en-US" b="1" dirty="0">
                <a:solidFill>
                  <a:srgbClr val="FF0000"/>
                </a:solidFill>
              </a:rPr>
              <a:t> </a:t>
            </a:r>
            <a:r>
              <a:rPr lang="en-US" b="1" dirty="0" err="1">
                <a:solidFill>
                  <a:srgbClr val="FF0000"/>
                </a:solidFill>
              </a:rPr>
              <a:t>faible</a:t>
            </a:r>
            <a:endParaRPr lang="en-US" b="1" dirty="0">
              <a:solidFill>
                <a:srgbClr val="FF0000"/>
              </a:solidFill>
            </a:endParaRPr>
          </a:p>
        </p:txBody>
      </p:sp>
      <p:sp>
        <p:nvSpPr>
          <p:cNvPr id="469008" name="Rectangle 16"/>
          <p:cNvSpPr>
            <a:spLocks noGrp="1" noChangeArrowheads="1"/>
          </p:cNvSpPr>
          <p:nvPr>
            <p:ph type="body" idx="1"/>
          </p:nvPr>
        </p:nvSpPr>
        <p:spPr>
          <a:xfrm>
            <a:off x="152400" y="1582738"/>
            <a:ext cx="5719763" cy="5275262"/>
          </a:xfrm>
        </p:spPr>
        <p:txBody>
          <a:bodyPr/>
          <a:lstStyle/>
          <a:p>
            <a:r>
              <a:rPr lang="fr-FR" sz="2400" dirty="0"/>
              <a:t>Radioactivité β (</a:t>
            </a:r>
            <a:r>
              <a:rPr lang="fr-FR" sz="2400" dirty="0" err="1"/>
              <a:t>désintegration</a:t>
            </a:r>
            <a:r>
              <a:rPr lang="fr-FR" sz="2400" dirty="0"/>
              <a:t>):</a:t>
            </a:r>
          </a:p>
          <a:p>
            <a:pPr lvl="1"/>
            <a:r>
              <a:rPr lang="fr-FR" sz="2200" dirty="0" smtClean="0"/>
              <a:t>Médiateur: Boson </a:t>
            </a:r>
            <a:r>
              <a:rPr lang="fr-FR" sz="2200" dirty="0"/>
              <a:t>W</a:t>
            </a:r>
          </a:p>
          <a:p>
            <a:pPr lvl="1">
              <a:buFont typeface="Wingdings" pitchFamily="2" charset="2"/>
              <a:buNone/>
            </a:pPr>
            <a:endParaRPr lang="fr-FR" sz="2000" dirty="0"/>
          </a:p>
          <a:p>
            <a:r>
              <a:rPr lang="fr-FR" sz="2200" dirty="0"/>
              <a:t>Découverte des bosons W+,W- et Z au CERN en 1983</a:t>
            </a:r>
          </a:p>
          <a:p>
            <a:pPr>
              <a:buFont typeface="Wingdings" pitchFamily="2" charset="2"/>
              <a:buNone/>
            </a:pPr>
            <a:endParaRPr lang="fr-FR" sz="2200" dirty="0"/>
          </a:p>
          <a:p>
            <a:r>
              <a:rPr lang="en-US" sz="2200" dirty="0"/>
              <a:t>Avec un champ 10</a:t>
            </a:r>
            <a:r>
              <a:rPr lang="en-US" sz="2200" baseline="30000" dirty="0"/>
              <a:t>9</a:t>
            </a:r>
            <a:r>
              <a:rPr lang="en-US" sz="2200" dirty="0"/>
              <a:t> </a:t>
            </a:r>
            <a:r>
              <a:rPr lang="en-US" sz="2200" dirty="0" err="1"/>
              <a:t>fois</a:t>
            </a:r>
            <a:r>
              <a:rPr lang="en-US" sz="2200" dirty="0"/>
              <a:t> </a:t>
            </a:r>
            <a:r>
              <a:rPr lang="en-US" sz="2200" dirty="0">
                <a:solidFill>
                  <a:srgbClr val="990099"/>
                </a:solidFill>
              </a:rPr>
              <a:t>plus </a:t>
            </a:r>
            <a:r>
              <a:rPr lang="en-US" sz="2200" dirty="0" err="1">
                <a:solidFill>
                  <a:srgbClr val="990099"/>
                </a:solidFill>
              </a:rPr>
              <a:t>faible</a:t>
            </a:r>
            <a:r>
              <a:rPr lang="en-US" sz="2200" dirty="0">
                <a:solidFill>
                  <a:srgbClr val="990099"/>
                </a:solidFill>
              </a:rPr>
              <a:t> </a:t>
            </a:r>
            <a:r>
              <a:rPr lang="en-US" sz="2200" dirty="0" err="1">
                <a:solidFill>
                  <a:srgbClr val="990099"/>
                </a:solidFill>
              </a:rPr>
              <a:t>que</a:t>
            </a:r>
            <a:r>
              <a:rPr lang="en-US" sz="2200" dirty="0">
                <a:solidFill>
                  <a:srgbClr val="990099"/>
                </a:solidFill>
              </a:rPr>
              <a:t> </a:t>
            </a:r>
            <a:r>
              <a:rPr lang="en-US" sz="2200" dirty="0" err="1">
                <a:solidFill>
                  <a:srgbClr val="990099"/>
                </a:solidFill>
              </a:rPr>
              <a:t>celui</a:t>
            </a:r>
            <a:r>
              <a:rPr lang="en-US" sz="2200" dirty="0">
                <a:solidFill>
                  <a:srgbClr val="990099"/>
                </a:solidFill>
              </a:rPr>
              <a:t> de </a:t>
            </a:r>
            <a:r>
              <a:rPr lang="en-US" sz="2200" dirty="0" err="1">
                <a:solidFill>
                  <a:srgbClr val="990099"/>
                </a:solidFill>
              </a:rPr>
              <a:t>l'interaction</a:t>
            </a:r>
            <a:r>
              <a:rPr lang="en-US" sz="2200" dirty="0">
                <a:solidFill>
                  <a:srgbClr val="990099"/>
                </a:solidFill>
              </a:rPr>
              <a:t> forte</a:t>
            </a:r>
            <a:r>
              <a:rPr lang="en-US" sz="2200" dirty="0"/>
              <a:t>, son influence </a:t>
            </a:r>
            <a:r>
              <a:rPr lang="en-US" sz="2200" dirty="0" err="1"/>
              <a:t>est</a:t>
            </a:r>
            <a:r>
              <a:rPr lang="en-US" sz="2200" dirty="0"/>
              <a:t> </a:t>
            </a:r>
            <a:r>
              <a:rPr lang="en-US" sz="2200" dirty="0" err="1"/>
              <a:t>limitée</a:t>
            </a:r>
            <a:r>
              <a:rPr lang="en-US" sz="2200" dirty="0"/>
              <a:t> au </a:t>
            </a:r>
            <a:r>
              <a:rPr lang="en-US" sz="2200" dirty="0" err="1"/>
              <a:t>noyau</a:t>
            </a:r>
            <a:r>
              <a:rPr lang="en-US" sz="2200" dirty="0"/>
              <a:t> </a:t>
            </a:r>
            <a:r>
              <a:rPr lang="en-US" sz="2200" dirty="0" err="1"/>
              <a:t>atomique</a:t>
            </a:r>
            <a:r>
              <a:rPr lang="en-US" sz="2200" dirty="0"/>
              <a:t>. </a:t>
            </a:r>
            <a:r>
              <a:rPr lang="en-US" sz="2200" dirty="0" err="1"/>
              <a:t>Cette</a:t>
            </a:r>
            <a:r>
              <a:rPr lang="en-US" sz="2200" dirty="0"/>
              <a:t> </a:t>
            </a:r>
            <a:r>
              <a:rPr lang="en-US" sz="2200" dirty="0" err="1"/>
              <a:t>courte</a:t>
            </a:r>
            <a:r>
              <a:rPr lang="en-US" sz="2200" dirty="0"/>
              <a:t> </a:t>
            </a:r>
            <a:r>
              <a:rPr lang="en-US" sz="2200" dirty="0" err="1"/>
              <a:t>portée</a:t>
            </a:r>
            <a:r>
              <a:rPr lang="en-US" sz="2200" dirty="0"/>
              <a:t> </a:t>
            </a:r>
            <a:r>
              <a:rPr lang="en-US" sz="2200" dirty="0" err="1"/>
              <a:t>est</a:t>
            </a:r>
            <a:r>
              <a:rPr lang="en-US" sz="2200" dirty="0"/>
              <a:t> </a:t>
            </a:r>
            <a:r>
              <a:rPr lang="en-US" sz="2200" dirty="0" err="1"/>
              <a:t>expliquée</a:t>
            </a:r>
            <a:r>
              <a:rPr lang="en-US" sz="2200" dirty="0"/>
              <a:t> par la </a:t>
            </a:r>
            <a:r>
              <a:rPr lang="en-US" sz="2200" dirty="0" err="1">
                <a:solidFill>
                  <a:srgbClr val="990099"/>
                </a:solidFill>
              </a:rPr>
              <a:t>grande</a:t>
            </a:r>
            <a:r>
              <a:rPr lang="en-US" sz="2200" dirty="0">
                <a:solidFill>
                  <a:srgbClr val="990099"/>
                </a:solidFill>
              </a:rPr>
              <a:t> masse des bosons </a:t>
            </a:r>
            <a:r>
              <a:rPr lang="en-US" sz="2200" dirty="0" err="1">
                <a:solidFill>
                  <a:srgbClr val="990099"/>
                </a:solidFill>
              </a:rPr>
              <a:t>vecteurs</a:t>
            </a:r>
            <a:r>
              <a:rPr lang="en-US" sz="2200" dirty="0"/>
              <a:t> de </a:t>
            </a:r>
            <a:r>
              <a:rPr lang="en-US" sz="2200" dirty="0" err="1"/>
              <a:t>l'interaction</a:t>
            </a:r>
            <a:r>
              <a:rPr lang="en-US" sz="2200" dirty="0"/>
              <a:t> </a:t>
            </a:r>
            <a:r>
              <a:rPr lang="en-US" sz="2200" dirty="0" err="1"/>
              <a:t>faible</a:t>
            </a:r>
            <a:r>
              <a:rPr lang="en-US" sz="2200" dirty="0"/>
              <a:t>.</a:t>
            </a:r>
          </a:p>
        </p:txBody>
      </p:sp>
      <p:sp>
        <p:nvSpPr>
          <p:cNvPr id="469003" name="Text Box 11"/>
          <p:cNvSpPr txBox="1">
            <a:spLocks noChangeArrowheads="1"/>
          </p:cNvSpPr>
          <p:nvPr/>
        </p:nvSpPr>
        <p:spPr bwMode="auto">
          <a:xfrm>
            <a:off x="1130300" y="876300"/>
            <a:ext cx="3683000" cy="425450"/>
          </a:xfrm>
          <a:prstGeom prst="rect">
            <a:avLst/>
          </a:prstGeom>
          <a:noFill/>
          <a:ln w="28575">
            <a:solidFill>
              <a:schemeClr val="tx1"/>
            </a:solidFill>
            <a:miter lim="800000"/>
            <a:headEnd/>
            <a:tailEnd/>
          </a:ln>
          <a:effectLst/>
        </p:spPr>
        <p:txBody>
          <a:bodyPr>
            <a:spAutoFit/>
          </a:bodyPr>
          <a:lstStyle/>
          <a:p>
            <a:pPr>
              <a:spcBef>
                <a:spcPct val="50000"/>
              </a:spcBef>
            </a:pPr>
            <a:r>
              <a:rPr lang="fr-FR" sz="2000"/>
              <a:t>Médiateurs : </a:t>
            </a:r>
            <a:r>
              <a:rPr lang="fr-FR" sz="2000" b="1">
                <a:solidFill>
                  <a:srgbClr val="FF0000"/>
                </a:solidFill>
              </a:rPr>
              <a:t>W+,W- et Z</a:t>
            </a:r>
            <a:endParaRPr lang="fr-FR" sz="2000" b="1">
              <a:solidFill>
                <a:srgbClr val="008000"/>
              </a:solidFill>
            </a:endParaRPr>
          </a:p>
        </p:txBody>
      </p:sp>
      <p:pic>
        <p:nvPicPr>
          <p:cNvPr id="469027" name="Picture 35"/>
          <p:cNvPicPr>
            <a:picLocks noChangeAspect="1" noChangeArrowheads="1"/>
          </p:cNvPicPr>
          <p:nvPr/>
        </p:nvPicPr>
        <p:blipFill>
          <a:blip r:embed="rId4" cstate="print"/>
          <a:srcRect/>
          <a:stretch>
            <a:fillRect/>
          </a:stretch>
        </p:blipFill>
        <p:spPr bwMode="auto">
          <a:xfrm>
            <a:off x="6162675" y="831850"/>
            <a:ext cx="2381250" cy="1790700"/>
          </a:xfrm>
          <a:prstGeom prst="rect">
            <a:avLst/>
          </a:prstGeom>
          <a:noFill/>
          <a:ln w="28575">
            <a:noFill/>
            <a:miter lim="800000"/>
            <a:headEnd/>
            <a:tailEnd/>
          </a:ln>
          <a:effectLst/>
        </p:spPr>
      </p:pic>
      <p:pic>
        <p:nvPicPr>
          <p:cNvPr id="469028" name="Picture 36"/>
          <p:cNvPicPr>
            <a:picLocks noChangeAspect="1" noChangeArrowheads="1"/>
          </p:cNvPicPr>
          <p:nvPr/>
        </p:nvPicPr>
        <p:blipFill>
          <a:blip r:embed="rId5" cstate="print"/>
          <a:srcRect/>
          <a:stretch>
            <a:fillRect/>
          </a:stretch>
        </p:blipFill>
        <p:spPr bwMode="auto">
          <a:xfrm>
            <a:off x="6188075" y="2838450"/>
            <a:ext cx="2381250" cy="1790700"/>
          </a:xfrm>
          <a:prstGeom prst="rect">
            <a:avLst/>
          </a:prstGeom>
          <a:noFill/>
          <a:ln w="28575">
            <a:noFill/>
            <a:miter lim="800000"/>
            <a:headEnd/>
            <a:tailEnd/>
          </a:ln>
          <a:effectLst/>
        </p:spPr>
      </p:pic>
      <p:sp>
        <p:nvSpPr>
          <p:cNvPr id="469033" name="Text Box 41"/>
          <p:cNvSpPr txBox="1">
            <a:spLocks noChangeArrowheads="1"/>
          </p:cNvSpPr>
          <p:nvPr/>
        </p:nvSpPr>
        <p:spPr bwMode="auto">
          <a:xfrm>
            <a:off x="7991475" y="5010150"/>
            <a:ext cx="452438" cy="304800"/>
          </a:xfrm>
          <a:prstGeom prst="rect">
            <a:avLst/>
          </a:prstGeom>
          <a:solidFill>
            <a:schemeClr val="bg1"/>
          </a:solidFill>
          <a:ln w="28575">
            <a:noFill/>
            <a:miter lim="800000"/>
            <a:headEnd/>
            <a:tailEnd/>
          </a:ln>
          <a:effectLst/>
        </p:spPr>
        <p:txBody>
          <a:bodyPr wrap="none" lIns="90000" tIns="46800" rIns="90000" bIns="46800">
            <a:spAutoFit/>
          </a:bodyPr>
          <a:lstStyle/>
          <a:p>
            <a:r>
              <a:rPr lang="en-US" b="1"/>
              <a:t>e+</a:t>
            </a:r>
            <a:endParaRPr lang="el-GR" b="1"/>
          </a:p>
        </p:txBody>
      </p:sp>
      <p:sp>
        <p:nvSpPr>
          <p:cNvPr id="469034" name="Text Box 42"/>
          <p:cNvSpPr txBox="1">
            <a:spLocks noChangeArrowheads="1"/>
          </p:cNvSpPr>
          <p:nvPr/>
        </p:nvSpPr>
        <p:spPr bwMode="auto">
          <a:xfrm>
            <a:off x="8015288" y="6267450"/>
            <a:ext cx="384175" cy="304800"/>
          </a:xfrm>
          <a:prstGeom prst="rect">
            <a:avLst/>
          </a:prstGeom>
          <a:solidFill>
            <a:schemeClr val="bg1"/>
          </a:solidFill>
          <a:ln w="28575">
            <a:noFill/>
            <a:miter lim="800000"/>
            <a:headEnd/>
            <a:tailEnd/>
          </a:ln>
          <a:effectLst/>
        </p:spPr>
        <p:txBody>
          <a:bodyPr wrap="none" lIns="90000" tIns="46800" rIns="90000" bIns="46800">
            <a:spAutoFit/>
          </a:bodyPr>
          <a:lstStyle/>
          <a:p>
            <a:r>
              <a:rPr lang="en-US" b="1"/>
              <a:t>e-</a:t>
            </a:r>
            <a:endParaRPr lang="el-GR" b="1"/>
          </a:p>
        </p:txBody>
      </p:sp>
      <p:sp>
        <p:nvSpPr>
          <p:cNvPr id="469035" name="Text Box 43"/>
          <p:cNvSpPr txBox="1">
            <a:spLocks noChangeArrowheads="1"/>
          </p:cNvSpPr>
          <p:nvPr/>
        </p:nvSpPr>
        <p:spPr bwMode="auto">
          <a:xfrm>
            <a:off x="6265863" y="5053013"/>
            <a:ext cx="244475" cy="304800"/>
          </a:xfrm>
          <a:prstGeom prst="rect">
            <a:avLst/>
          </a:prstGeom>
          <a:solidFill>
            <a:schemeClr val="bg1"/>
          </a:solidFill>
          <a:ln w="28575">
            <a:noFill/>
            <a:miter lim="800000"/>
            <a:headEnd/>
            <a:tailEnd/>
          </a:ln>
          <a:effectLst/>
        </p:spPr>
        <p:txBody>
          <a:bodyPr lIns="90000" tIns="46800" rIns="90000" bIns="46800">
            <a:spAutoFit/>
          </a:bodyPr>
          <a:lstStyle/>
          <a:p>
            <a:pPr>
              <a:spcBef>
                <a:spcPct val="50000"/>
              </a:spcBef>
            </a:pPr>
            <a:r>
              <a:rPr lang="en-US" b="1"/>
              <a:t>q</a:t>
            </a:r>
          </a:p>
        </p:txBody>
      </p:sp>
      <p:sp>
        <p:nvSpPr>
          <p:cNvPr id="469037" name="Line 45"/>
          <p:cNvSpPr>
            <a:spLocks noChangeShapeType="1"/>
          </p:cNvSpPr>
          <p:nvPr/>
        </p:nvSpPr>
        <p:spPr bwMode="auto">
          <a:xfrm>
            <a:off x="6350000" y="6273800"/>
            <a:ext cx="114300" cy="0"/>
          </a:xfrm>
          <a:prstGeom prst="line">
            <a:avLst/>
          </a:prstGeom>
          <a:noFill/>
          <a:ln w="28575">
            <a:solidFill>
              <a:schemeClr val="tx1"/>
            </a:solidFill>
            <a:round/>
            <a:headEnd/>
            <a:tailEnd/>
          </a:ln>
          <a:effectLst/>
        </p:spPr>
        <p:txBody>
          <a:bodyPr lIns="90000" tIns="46800" rIns="90000" bIns="46800">
            <a:spAutoFit/>
          </a:bodyPr>
          <a:lstStyle/>
          <a:p>
            <a:endParaRPr lang="fr-FR"/>
          </a:p>
        </p:txBody>
      </p:sp>
      <p:sp>
        <p:nvSpPr>
          <p:cNvPr id="16" name="Espace réservé du pied de page 15"/>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Stages 3ieme, 12 novembre 2012</a:t>
            </a:r>
            <a:endParaRPr lang="fr-BE"/>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25</a:t>
            </a:fld>
            <a:endParaRPr lang="fr-BE"/>
          </a:p>
        </p:txBody>
      </p:sp>
      <p:pic>
        <p:nvPicPr>
          <p:cNvPr id="4" name="Picture 3"/>
          <p:cNvPicPr>
            <a:picLocks noChangeAspect="1" noChangeArrowheads="1"/>
          </p:cNvPicPr>
          <p:nvPr/>
        </p:nvPicPr>
        <p:blipFill>
          <a:blip r:embed="rId3" cstate="print"/>
          <a:srcRect/>
          <a:stretch>
            <a:fillRect/>
          </a:stretch>
        </p:blipFill>
        <p:spPr bwMode="auto">
          <a:xfrm>
            <a:off x="-1588" y="0"/>
            <a:ext cx="9145588" cy="6858000"/>
          </a:xfrm>
          <a:prstGeom prst="rect">
            <a:avLst/>
          </a:prstGeom>
          <a:noFill/>
          <a:ln w="9525">
            <a:noFill/>
            <a:miter lim="800000"/>
            <a:headEnd/>
            <a:tailEnd/>
          </a:ln>
        </p:spPr>
      </p:pic>
      <p:sp>
        <p:nvSpPr>
          <p:cNvPr id="5" name="ZoneTexte 4"/>
          <p:cNvSpPr txBox="1"/>
          <p:nvPr/>
        </p:nvSpPr>
        <p:spPr>
          <a:xfrm>
            <a:off x="3071802" y="4214818"/>
            <a:ext cx="564578"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a:t>
            </a:r>
            <a:endParaRPr lang="fr-FR" sz="2800" b="1" dirty="0">
              <a:solidFill>
                <a:schemeClr val="bg1"/>
              </a:solidFill>
            </a:endParaRPr>
          </a:p>
        </p:txBody>
      </p:sp>
      <p:sp>
        <p:nvSpPr>
          <p:cNvPr id="6" name="ZoneTexte 5"/>
          <p:cNvSpPr txBox="1"/>
          <p:nvPr/>
        </p:nvSpPr>
        <p:spPr>
          <a:xfrm>
            <a:off x="2928926" y="4786322"/>
            <a:ext cx="942887"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-2</a:t>
            </a:r>
            <a:endParaRPr lang="fr-FR" sz="2800" b="1" baseline="30000" dirty="0">
              <a:solidFill>
                <a:schemeClr val="bg1"/>
              </a:solidFill>
            </a:endParaRPr>
          </a:p>
        </p:txBody>
      </p:sp>
      <p:sp>
        <p:nvSpPr>
          <p:cNvPr id="7" name="ZoneTexte 6"/>
          <p:cNvSpPr txBox="1"/>
          <p:nvPr/>
        </p:nvSpPr>
        <p:spPr>
          <a:xfrm>
            <a:off x="2928926" y="5357826"/>
            <a:ext cx="942887"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-6</a:t>
            </a:r>
            <a:endParaRPr lang="fr-FR" sz="2800" b="1" baseline="30000" dirty="0">
              <a:solidFill>
                <a:schemeClr val="bg1"/>
              </a:solidFill>
            </a:endParaRPr>
          </a:p>
        </p:txBody>
      </p:sp>
      <p:sp>
        <p:nvSpPr>
          <p:cNvPr id="8" name="ZoneTexte 7"/>
          <p:cNvSpPr txBox="1"/>
          <p:nvPr/>
        </p:nvSpPr>
        <p:spPr>
          <a:xfrm>
            <a:off x="2928926" y="5929330"/>
            <a:ext cx="1064715"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-38</a:t>
            </a:r>
            <a:endParaRPr lang="fr-FR" sz="2800" b="1" baseline="30000" dirty="0">
              <a:solidFill>
                <a:schemeClr val="bg1"/>
              </a:solidFill>
            </a:endParaRPr>
          </a:p>
        </p:txBody>
      </p:sp>
      <p:sp>
        <p:nvSpPr>
          <p:cNvPr id="9" name="Text Box 2"/>
          <p:cNvSpPr txBox="1">
            <a:spLocks noChangeArrowheads="1"/>
          </p:cNvSpPr>
          <p:nvPr/>
        </p:nvSpPr>
        <p:spPr bwMode="auto">
          <a:xfrm>
            <a:off x="152400" y="0"/>
            <a:ext cx="8991600" cy="769441"/>
          </a:xfrm>
          <a:prstGeom prst="rect">
            <a:avLst/>
          </a:prstGeom>
          <a:solidFill>
            <a:schemeClr val="bg1"/>
          </a:solidFill>
          <a:ln w="9525">
            <a:noFill/>
            <a:miter lim="800000"/>
            <a:headEnd/>
            <a:tailEnd/>
          </a:ln>
        </p:spPr>
        <p:txBody>
          <a:bodyPr wrap="square">
            <a:spAutoFit/>
          </a:bodyPr>
          <a:lstStyle/>
          <a:p>
            <a:pPr algn="ctr">
              <a:spcBef>
                <a:spcPct val="0"/>
              </a:spcBef>
            </a:pPr>
            <a:r>
              <a:rPr lang="en-GB" sz="4400" dirty="0">
                <a:solidFill>
                  <a:srgbClr val="FF0000"/>
                </a:solidFill>
                <a:latin typeface="+mj-lt"/>
                <a:ea typeface="+mj-ea"/>
                <a:cs typeface="+mj-cs"/>
              </a:rPr>
              <a:t>Les </a:t>
            </a:r>
            <a:r>
              <a:rPr lang="en-GB" sz="4400" dirty="0" err="1">
                <a:solidFill>
                  <a:srgbClr val="FF0000"/>
                </a:solidFill>
                <a:latin typeface="+mj-lt"/>
                <a:ea typeface="+mj-ea"/>
                <a:cs typeface="+mj-cs"/>
              </a:rPr>
              <a:t>quatre</a:t>
            </a:r>
            <a:r>
              <a:rPr lang="en-GB" sz="4400" dirty="0">
                <a:solidFill>
                  <a:srgbClr val="FF0000"/>
                </a:solidFill>
                <a:latin typeface="+mj-lt"/>
                <a:ea typeface="+mj-ea"/>
                <a:cs typeface="+mj-cs"/>
              </a:rPr>
              <a:t> interactions </a:t>
            </a:r>
            <a:r>
              <a:rPr lang="en-GB" sz="4400" dirty="0" err="1">
                <a:solidFill>
                  <a:srgbClr val="FF0000"/>
                </a:solidFill>
                <a:latin typeface="+mj-lt"/>
                <a:ea typeface="+mj-ea"/>
                <a:cs typeface="+mj-cs"/>
              </a:rPr>
              <a:t>fondamentales</a:t>
            </a:r>
            <a:endParaRPr lang="en-GB" sz="4400" dirty="0">
              <a:solidFill>
                <a:srgbClr val="FF0000"/>
              </a:solidFill>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le modèle standard</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12 novembre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26</a:t>
            </a:fld>
            <a:endParaRPr lang="fr-FR" dirty="0"/>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11" name="Picture 5"/>
          <p:cNvPicPr>
            <a:picLocks noChangeAspect="1" noChangeArrowheads="1"/>
          </p:cNvPicPr>
          <p:nvPr/>
        </p:nvPicPr>
        <p:blipFill>
          <a:blip r:embed="rId3" cstate="print"/>
          <a:srcRect/>
          <a:stretch>
            <a:fillRect/>
          </a:stretch>
        </p:blipFill>
        <p:spPr bwMode="auto">
          <a:xfrm>
            <a:off x="428596" y="1285861"/>
            <a:ext cx="3546896" cy="4286279"/>
          </a:xfrm>
          <a:prstGeom prst="rect">
            <a:avLst/>
          </a:prstGeom>
          <a:noFill/>
          <a:ln w="9525">
            <a:noFill/>
            <a:miter lim="800000"/>
            <a:headEnd/>
            <a:tailEnd/>
          </a:ln>
          <a:effectLst/>
        </p:spPr>
      </p:pic>
      <p:sp>
        <p:nvSpPr>
          <p:cNvPr id="8" name="Text Box 13"/>
          <p:cNvSpPr txBox="1">
            <a:spLocks noChangeArrowheads="1"/>
          </p:cNvSpPr>
          <p:nvPr/>
        </p:nvSpPr>
        <p:spPr bwMode="auto">
          <a:xfrm>
            <a:off x="4143372" y="1285860"/>
            <a:ext cx="5000628" cy="5078313"/>
          </a:xfrm>
          <a:prstGeom prst="rect">
            <a:avLst/>
          </a:prstGeom>
          <a:noFill/>
          <a:ln w="9525">
            <a:noFill/>
            <a:miter lim="800000"/>
            <a:headEnd/>
            <a:tailEnd/>
          </a:ln>
        </p:spPr>
        <p:txBody>
          <a:bodyPr wrap="square">
            <a:spAutoFit/>
          </a:bodyPr>
          <a:lstStyle/>
          <a:p>
            <a:r>
              <a:rPr lang="fr-FR" sz="2400" b="1" dirty="0" smtClean="0">
                <a:latin typeface="Comic Sans MS" pitchFamily="66" charset="0"/>
              </a:rPr>
              <a:t>Dans l'état actuel de nos connaissances, l'organisation de la matière est décrite par le </a:t>
            </a:r>
            <a:r>
              <a:rPr lang="fr-FR" sz="2400" b="1" dirty="0" smtClean="0">
                <a:solidFill>
                  <a:srgbClr val="FF0000"/>
                </a:solidFill>
                <a:latin typeface="Comic Sans MS" pitchFamily="66" charset="0"/>
              </a:rPr>
              <a:t>modèle standard </a:t>
            </a:r>
          </a:p>
          <a:p>
            <a:pPr>
              <a:buFont typeface="Arial" pitchFamily="34" charset="0"/>
              <a:buChar char="•"/>
            </a:pPr>
            <a:r>
              <a:rPr lang="en-GB" sz="2400" b="1" dirty="0" smtClean="0">
                <a:solidFill>
                  <a:srgbClr val="0070C0"/>
                </a:solidFill>
              </a:rPr>
              <a:t> Interactions </a:t>
            </a:r>
            <a:r>
              <a:rPr lang="en-GB" sz="2400" b="1" dirty="0" err="1" smtClean="0">
                <a:solidFill>
                  <a:srgbClr val="0070C0"/>
                </a:solidFill>
              </a:rPr>
              <a:t>électromagnétique</a:t>
            </a:r>
            <a:r>
              <a:rPr lang="en-GB" sz="2400" b="1" dirty="0" smtClean="0">
                <a:solidFill>
                  <a:srgbClr val="0070C0"/>
                </a:solidFill>
              </a:rPr>
              <a:t>, </a:t>
            </a:r>
            <a:r>
              <a:rPr lang="en-GB" sz="2400" b="1" dirty="0" err="1" smtClean="0">
                <a:solidFill>
                  <a:srgbClr val="0070C0"/>
                </a:solidFill>
              </a:rPr>
              <a:t>faible</a:t>
            </a:r>
            <a:r>
              <a:rPr lang="en-GB" sz="2400" b="1" dirty="0" smtClean="0">
                <a:solidFill>
                  <a:srgbClr val="0070C0"/>
                </a:solidFill>
              </a:rPr>
              <a:t> et forte </a:t>
            </a:r>
          </a:p>
          <a:p>
            <a:pPr>
              <a:buFont typeface="Arial" pitchFamily="34" charset="0"/>
              <a:buChar char="•"/>
            </a:pPr>
            <a:r>
              <a:rPr lang="en-GB" sz="2400" b="1" dirty="0" smtClean="0">
                <a:solidFill>
                  <a:srgbClr val="0070C0"/>
                </a:solidFill>
              </a:rPr>
              <a:t> 12 </a:t>
            </a:r>
            <a:r>
              <a:rPr lang="en-GB" sz="2400" b="1" dirty="0" err="1">
                <a:solidFill>
                  <a:srgbClr val="0070C0"/>
                </a:solidFill>
              </a:rPr>
              <a:t>particules</a:t>
            </a:r>
            <a:r>
              <a:rPr lang="en-GB" sz="2400" b="1" dirty="0">
                <a:solidFill>
                  <a:srgbClr val="0070C0"/>
                </a:solidFill>
              </a:rPr>
              <a:t> </a:t>
            </a:r>
            <a:r>
              <a:rPr lang="en-GB" sz="2400" b="1" dirty="0" err="1">
                <a:solidFill>
                  <a:srgbClr val="0070C0"/>
                </a:solidFill>
              </a:rPr>
              <a:t>élémentaires</a:t>
            </a:r>
            <a:r>
              <a:rPr lang="en-GB" sz="2400" b="1" dirty="0">
                <a:solidFill>
                  <a:srgbClr val="0070C0"/>
                </a:solidFill>
              </a:rPr>
              <a:t> </a:t>
            </a:r>
            <a:r>
              <a:rPr lang="en-GB" sz="2400" b="1" dirty="0" err="1">
                <a:solidFill>
                  <a:srgbClr val="0070C0"/>
                </a:solidFill>
              </a:rPr>
              <a:t>classées</a:t>
            </a:r>
            <a:r>
              <a:rPr lang="en-GB" sz="2400" b="1" dirty="0">
                <a:solidFill>
                  <a:srgbClr val="0070C0"/>
                </a:solidFill>
              </a:rPr>
              <a:t> en 3 </a:t>
            </a:r>
            <a:r>
              <a:rPr lang="en-GB" sz="2400" b="1" dirty="0" err="1">
                <a:solidFill>
                  <a:srgbClr val="0070C0"/>
                </a:solidFill>
              </a:rPr>
              <a:t>familles</a:t>
            </a:r>
            <a:r>
              <a:rPr lang="en-GB" sz="2400" i="1" dirty="0" smtClean="0">
                <a:solidFill>
                  <a:schemeClr val="accent2"/>
                </a:solidFill>
              </a:rPr>
              <a:t>. (+ </a:t>
            </a:r>
            <a:r>
              <a:rPr lang="en-GB" sz="2400" i="1" dirty="0" err="1" smtClean="0">
                <a:solidFill>
                  <a:schemeClr val="accent2"/>
                </a:solidFill>
              </a:rPr>
              <a:t>antiparticules</a:t>
            </a:r>
            <a:r>
              <a:rPr lang="en-GB" sz="2400" i="1" dirty="0" smtClean="0">
                <a:solidFill>
                  <a:schemeClr val="accent2"/>
                </a:solidFill>
              </a:rPr>
              <a:t> </a:t>
            </a:r>
            <a:r>
              <a:rPr lang="en-GB" sz="2400" i="1" dirty="0" err="1" smtClean="0">
                <a:solidFill>
                  <a:schemeClr val="accent2"/>
                </a:solidFill>
              </a:rPr>
              <a:t>associées</a:t>
            </a:r>
            <a:r>
              <a:rPr lang="en-GB" sz="2400" i="1" dirty="0" smtClean="0">
                <a:solidFill>
                  <a:schemeClr val="accent2"/>
                </a:solidFill>
              </a:rPr>
              <a:t>) </a:t>
            </a:r>
            <a:endParaRPr lang="en-GB" sz="2400" i="1" dirty="0" smtClean="0">
              <a:solidFill>
                <a:schemeClr val="accent2"/>
              </a:solidFill>
              <a:sym typeface="Symbol" pitchFamily="18" charset="2"/>
            </a:endParaRPr>
          </a:p>
          <a:p>
            <a:r>
              <a:rPr lang="en-GB" dirty="0" smtClean="0">
                <a:sym typeface="Symbol" pitchFamily="18" charset="2"/>
              </a:rPr>
              <a:t> </a:t>
            </a:r>
            <a:r>
              <a:rPr lang="en-GB" dirty="0">
                <a:sym typeface="Symbol" pitchFamily="18" charset="2"/>
              </a:rPr>
              <a:t>La première </a:t>
            </a:r>
            <a:r>
              <a:rPr lang="en-GB" dirty="0" err="1">
                <a:sym typeface="Symbol" pitchFamily="18" charset="2"/>
              </a:rPr>
              <a:t>famille</a:t>
            </a:r>
            <a:r>
              <a:rPr lang="en-GB" dirty="0">
                <a:sym typeface="Symbol" pitchFamily="18" charset="2"/>
              </a:rPr>
              <a:t> </a:t>
            </a:r>
            <a:r>
              <a:rPr lang="en-GB" dirty="0" err="1">
                <a:sym typeface="Symbol" pitchFamily="18" charset="2"/>
              </a:rPr>
              <a:t>rassemble</a:t>
            </a:r>
            <a:r>
              <a:rPr lang="en-GB" dirty="0">
                <a:sym typeface="Symbol" pitchFamily="18" charset="2"/>
              </a:rPr>
              <a:t> les </a:t>
            </a:r>
            <a:r>
              <a:rPr lang="en-GB" dirty="0" err="1">
                <a:sym typeface="Symbol" pitchFamily="18" charset="2"/>
              </a:rPr>
              <a:t>particules</a:t>
            </a:r>
            <a:r>
              <a:rPr lang="en-GB" dirty="0">
                <a:sym typeface="Symbol" pitchFamily="18" charset="2"/>
              </a:rPr>
              <a:t> </a:t>
            </a:r>
            <a:r>
              <a:rPr lang="en-GB" dirty="0" err="1">
                <a:sym typeface="Symbol" pitchFamily="18" charset="2"/>
              </a:rPr>
              <a:t>constitutives</a:t>
            </a:r>
            <a:r>
              <a:rPr lang="en-GB" dirty="0">
                <a:sym typeface="Symbol" pitchFamily="18" charset="2"/>
              </a:rPr>
              <a:t> de la </a:t>
            </a:r>
            <a:r>
              <a:rPr lang="en-GB" dirty="0" err="1">
                <a:sym typeface="Symbol" pitchFamily="18" charset="2"/>
              </a:rPr>
              <a:t>matière</a:t>
            </a:r>
            <a:r>
              <a:rPr lang="en-GB" dirty="0">
                <a:sym typeface="Symbol" pitchFamily="18" charset="2"/>
              </a:rPr>
              <a:t> </a:t>
            </a:r>
            <a:r>
              <a:rPr lang="en-GB" dirty="0" err="1">
                <a:sym typeface="Symbol" pitchFamily="18" charset="2"/>
              </a:rPr>
              <a:t>ordinaire</a:t>
            </a:r>
            <a:r>
              <a:rPr lang="en-GB" dirty="0">
                <a:sym typeface="Symbol" pitchFamily="18" charset="2"/>
              </a:rPr>
              <a:t>.</a:t>
            </a:r>
          </a:p>
          <a:p>
            <a:pPr>
              <a:buFont typeface="Symbol"/>
              <a:buChar char="®"/>
            </a:pPr>
            <a:r>
              <a:rPr lang="en-GB" dirty="0" err="1" smtClean="0">
                <a:sym typeface="Symbol" pitchFamily="18" charset="2"/>
              </a:rPr>
              <a:t>Deuxième</a:t>
            </a:r>
            <a:r>
              <a:rPr lang="en-GB" dirty="0" smtClean="0">
                <a:sym typeface="Symbol" pitchFamily="18" charset="2"/>
              </a:rPr>
              <a:t> </a:t>
            </a:r>
            <a:r>
              <a:rPr lang="en-GB" dirty="0">
                <a:sym typeface="Symbol" pitchFamily="18" charset="2"/>
              </a:rPr>
              <a:t>et </a:t>
            </a:r>
            <a:r>
              <a:rPr lang="en-GB" dirty="0" err="1">
                <a:sym typeface="Symbol" pitchFamily="18" charset="2"/>
              </a:rPr>
              <a:t>troisième</a:t>
            </a:r>
            <a:r>
              <a:rPr lang="en-GB" dirty="0">
                <a:sym typeface="Symbol" pitchFamily="18" charset="2"/>
              </a:rPr>
              <a:t> </a:t>
            </a:r>
            <a:r>
              <a:rPr lang="en-GB" dirty="0" err="1">
                <a:sym typeface="Symbol" pitchFamily="18" charset="2"/>
              </a:rPr>
              <a:t>familles</a:t>
            </a:r>
            <a:r>
              <a:rPr lang="en-GB" dirty="0">
                <a:sym typeface="Symbol" pitchFamily="18" charset="2"/>
              </a:rPr>
              <a:t> : </a:t>
            </a:r>
            <a:r>
              <a:rPr lang="en-GB" dirty="0" err="1">
                <a:sym typeface="Symbol" pitchFamily="18" charset="2"/>
              </a:rPr>
              <a:t>matière</a:t>
            </a:r>
            <a:r>
              <a:rPr lang="en-GB" dirty="0">
                <a:sym typeface="Symbol" pitchFamily="18" charset="2"/>
              </a:rPr>
              <a:t> </a:t>
            </a:r>
            <a:r>
              <a:rPr lang="en-GB" dirty="0" err="1">
                <a:sym typeface="Symbol" pitchFamily="18" charset="2"/>
              </a:rPr>
              <a:t>produite</a:t>
            </a:r>
            <a:r>
              <a:rPr lang="en-GB" dirty="0">
                <a:sym typeface="Symbol" pitchFamily="18" charset="2"/>
              </a:rPr>
              <a:t> </a:t>
            </a:r>
            <a:r>
              <a:rPr lang="en-GB" dirty="0" err="1">
                <a:sym typeface="Symbol" pitchFamily="18" charset="2"/>
              </a:rPr>
              <a:t>uniquement</a:t>
            </a:r>
            <a:r>
              <a:rPr lang="en-GB" dirty="0">
                <a:sym typeface="Symbol" pitchFamily="18" charset="2"/>
              </a:rPr>
              <a:t> </a:t>
            </a:r>
            <a:r>
              <a:rPr lang="en-GB" dirty="0" err="1">
                <a:sym typeface="Symbol" pitchFamily="18" charset="2"/>
              </a:rPr>
              <a:t>dans</a:t>
            </a:r>
            <a:r>
              <a:rPr lang="en-GB" dirty="0">
                <a:sym typeface="Symbol" pitchFamily="18" charset="2"/>
              </a:rPr>
              <a:t> les </a:t>
            </a:r>
            <a:r>
              <a:rPr lang="en-GB" dirty="0" err="1">
                <a:sym typeface="Symbol" pitchFamily="18" charset="2"/>
              </a:rPr>
              <a:t>grands</a:t>
            </a:r>
            <a:r>
              <a:rPr lang="en-GB" dirty="0">
                <a:sym typeface="Symbol" pitchFamily="18" charset="2"/>
              </a:rPr>
              <a:t> </a:t>
            </a:r>
            <a:r>
              <a:rPr lang="en-GB" dirty="0" err="1">
                <a:sym typeface="Symbol" pitchFamily="18" charset="2"/>
              </a:rPr>
              <a:t>accélérateurs</a:t>
            </a:r>
            <a:r>
              <a:rPr lang="en-GB" dirty="0">
                <a:sym typeface="Symbol" pitchFamily="18" charset="2"/>
              </a:rPr>
              <a:t> </a:t>
            </a:r>
            <a:r>
              <a:rPr lang="en-GB" dirty="0" err="1">
                <a:sym typeface="Symbol" pitchFamily="18" charset="2"/>
              </a:rPr>
              <a:t>ou</a:t>
            </a:r>
            <a:r>
              <a:rPr lang="en-GB" dirty="0">
                <a:sym typeface="Symbol" pitchFamily="18" charset="2"/>
              </a:rPr>
              <a:t> </a:t>
            </a:r>
            <a:r>
              <a:rPr lang="en-GB" dirty="0" err="1">
                <a:sym typeface="Symbol" pitchFamily="18" charset="2"/>
              </a:rPr>
              <a:t>bien</a:t>
            </a:r>
            <a:r>
              <a:rPr lang="en-GB" dirty="0">
                <a:sym typeface="Symbol" pitchFamily="18" charset="2"/>
              </a:rPr>
              <a:t> issue des </a:t>
            </a:r>
            <a:r>
              <a:rPr lang="en-GB" dirty="0" err="1">
                <a:sym typeface="Symbol" pitchFamily="18" charset="2"/>
              </a:rPr>
              <a:t>rayons</a:t>
            </a:r>
            <a:r>
              <a:rPr lang="en-GB" dirty="0">
                <a:sym typeface="Symbol" pitchFamily="18" charset="2"/>
              </a:rPr>
              <a:t> </a:t>
            </a:r>
            <a:r>
              <a:rPr lang="en-GB" dirty="0" err="1">
                <a:sym typeface="Symbol" pitchFamily="18" charset="2"/>
              </a:rPr>
              <a:t>cosmiques</a:t>
            </a:r>
            <a:r>
              <a:rPr lang="en-GB" dirty="0" smtClean="0">
                <a:sym typeface="Symbol" pitchFamily="18" charset="2"/>
              </a:rPr>
              <a:t>.</a:t>
            </a:r>
          </a:p>
          <a:p>
            <a:pPr>
              <a:buFont typeface="Symbol"/>
              <a:buChar char="®"/>
            </a:pPr>
            <a:endParaRPr lang="en-GB" dirty="0">
              <a:solidFill>
                <a:schemeClr val="tx1"/>
              </a:solidFill>
              <a:sym typeface="Symbol" pitchFamily="18" charset="2"/>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85813" y="274638"/>
            <a:ext cx="7900987" cy="1143000"/>
          </a:xfrm>
        </p:spPr>
        <p:txBody>
          <a:bodyPr/>
          <a:lstStyle/>
          <a:p>
            <a:r>
              <a:rPr lang="fr-FR" smtClean="0">
                <a:solidFill>
                  <a:srgbClr val="FF0000"/>
                </a:solidFill>
              </a:rPr>
              <a:t>Quelques grands mystères actuels</a:t>
            </a:r>
          </a:p>
        </p:txBody>
      </p:sp>
      <p:sp>
        <p:nvSpPr>
          <p:cNvPr id="20483" name="Text Box 3"/>
          <p:cNvSpPr txBox="1">
            <a:spLocks noChangeArrowheads="1"/>
          </p:cNvSpPr>
          <p:nvPr/>
        </p:nvSpPr>
        <p:spPr bwMode="auto">
          <a:xfrm>
            <a:off x="1000100" y="1357298"/>
            <a:ext cx="7643813" cy="3631763"/>
          </a:xfrm>
          <a:prstGeom prst="rect">
            <a:avLst/>
          </a:prstGeom>
          <a:noFill/>
          <a:ln w="9525">
            <a:noFill/>
            <a:miter lim="800000"/>
            <a:headEnd/>
            <a:tailEnd/>
          </a:ln>
        </p:spPr>
        <p:txBody>
          <a:bodyPr>
            <a:spAutoFit/>
          </a:bodyPr>
          <a:lstStyle/>
          <a:p>
            <a:pPr defTabSz="673100">
              <a:spcBef>
                <a:spcPct val="50000"/>
              </a:spcBef>
              <a:buFontTx/>
              <a:buChar char="•"/>
            </a:pPr>
            <a:r>
              <a:rPr lang="fr-FR" sz="2000" b="1" dirty="0">
                <a:solidFill>
                  <a:srgbClr val="0033CC"/>
                </a:solidFill>
                <a:latin typeface="Comic Sans MS" pitchFamily="66" charset="0"/>
              </a:rPr>
              <a:t> </a:t>
            </a:r>
            <a:r>
              <a:rPr lang="fr-FR" sz="2000" b="1" dirty="0" smtClean="0">
                <a:solidFill>
                  <a:srgbClr val="0033CC"/>
                </a:solidFill>
                <a:latin typeface="Comic Sans MS" pitchFamily="66" charset="0"/>
              </a:rPr>
              <a:t>Comment unifier la gravitation avec les autres forces ? </a:t>
            </a:r>
          </a:p>
          <a:p>
            <a:pPr defTabSz="673100">
              <a:spcBef>
                <a:spcPct val="50000"/>
              </a:spcBef>
              <a:buFontTx/>
              <a:buChar char="•"/>
            </a:pPr>
            <a:r>
              <a:rPr lang="fr-FR" sz="2000" b="1" dirty="0" smtClean="0">
                <a:solidFill>
                  <a:srgbClr val="0033CC"/>
                </a:solidFill>
                <a:latin typeface="Comic Sans MS" pitchFamily="66" charset="0"/>
              </a:rPr>
              <a:t> Le nombre de familles. </a:t>
            </a:r>
          </a:p>
          <a:p>
            <a:pPr defTabSz="673100">
              <a:spcBef>
                <a:spcPct val="50000"/>
              </a:spcBef>
              <a:buFontTx/>
              <a:buChar char="•"/>
            </a:pPr>
            <a:r>
              <a:rPr lang="fr-FR" sz="2000" b="1" dirty="0" smtClean="0">
                <a:solidFill>
                  <a:srgbClr val="0033CC"/>
                </a:solidFill>
                <a:latin typeface="Comic Sans MS" pitchFamily="66" charset="0"/>
              </a:rPr>
              <a:t> l’absence d'</a:t>
            </a:r>
            <a:r>
              <a:rPr lang="fr-FR" sz="2000" b="1" dirty="0" err="1" smtClean="0">
                <a:solidFill>
                  <a:srgbClr val="0033CC"/>
                </a:solidFill>
                <a:latin typeface="Comic Sans MS" pitchFamily="66" charset="0"/>
              </a:rPr>
              <a:t>anti-matière</a:t>
            </a:r>
            <a:r>
              <a:rPr lang="fr-FR" sz="2000" b="1" dirty="0" smtClean="0">
                <a:solidFill>
                  <a:srgbClr val="0033CC"/>
                </a:solidFill>
                <a:latin typeface="Comic Sans MS" pitchFamily="66" charset="0"/>
              </a:rPr>
              <a:t> dans l’univers.</a:t>
            </a:r>
          </a:p>
          <a:p>
            <a:pPr defTabSz="673100">
              <a:spcBef>
                <a:spcPct val="50000"/>
              </a:spcBef>
              <a:buFontTx/>
              <a:buChar char="•"/>
            </a:pPr>
            <a:r>
              <a:rPr lang="fr-FR" sz="2000" b="1" dirty="0" smtClean="0">
                <a:solidFill>
                  <a:srgbClr val="0033CC"/>
                </a:solidFill>
                <a:latin typeface="Comic Sans MS" pitchFamily="66" charset="0"/>
              </a:rPr>
              <a:t> La </a:t>
            </a:r>
            <a:r>
              <a:rPr lang="fr-FR" sz="2000" b="1" dirty="0">
                <a:solidFill>
                  <a:srgbClr val="0033CC"/>
                </a:solidFill>
                <a:latin typeface="Comic Sans MS" pitchFamily="66" charset="0"/>
              </a:rPr>
              <a:t>masse des particules : le boson de </a:t>
            </a:r>
            <a:r>
              <a:rPr lang="fr-FR" sz="2000" b="1" dirty="0" err="1" smtClean="0">
                <a:solidFill>
                  <a:srgbClr val="0033CC"/>
                </a:solidFill>
                <a:latin typeface="Comic Sans MS" pitchFamily="66" charset="0"/>
              </a:rPr>
              <a:t>Higgs</a:t>
            </a:r>
            <a:endParaRPr lang="fr-FR" sz="2000" b="1" dirty="0">
              <a:solidFill>
                <a:srgbClr val="0033CC"/>
              </a:solidFill>
              <a:latin typeface="Comic Sans MS" pitchFamily="66" charset="0"/>
            </a:endParaRPr>
          </a:p>
          <a:p>
            <a:pPr defTabSz="673100">
              <a:spcBef>
                <a:spcPct val="50000"/>
              </a:spcBef>
              <a:buFontTx/>
              <a:buChar char="•"/>
            </a:pPr>
            <a:r>
              <a:rPr lang="en-US" sz="2000" b="1" dirty="0" smtClean="0">
                <a:solidFill>
                  <a:srgbClr val="0033CC"/>
                </a:solidFill>
                <a:latin typeface="Comic Sans MS" pitchFamily="66" charset="0"/>
              </a:rPr>
              <a:t> La </a:t>
            </a:r>
            <a:r>
              <a:rPr lang="en-US" sz="2000" b="1" dirty="0" err="1">
                <a:solidFill>
                  <a:srgbClr val="0033CC"/>
                </a:solidFill>
                <a:latin typeface="Comic Sans MS" pitchFamily="66" charset="0"/>
              </a:rPr>
              <a:t>mati</a:t>
            </a:r>
            <a:r>
              <a:rPr lang="fr-FR" sz="2000" dirty="0">
                <a:solidFill>
                  <a:srgbClr val="0000CC"/>
                </a:solidFill>
                <a:latin typeface="Comic Sans MS" pitchFamily="66" charset="0"/>
              </a:rPr>
              <a:t>è</a:t>
            </a:r>
            <a:r>
              <a:rPr lang="en-US" sz="2000" b="1" dirty="0">
                <a:solidFill>
                  <a:srgbClr val="0033CC"/>
                </a:solidFill>
                <a:latin typeface="Comic Sans MS" pitchFamily="66" charset="0"/>
              </a:rPr>
              <a:t>re noire?  </a:t>
            </a:r>
            <a:endParaRPr lang="fr-FR" sz="2000" b="1" dirty="0">
              <a:solidFill>
                <a:srgbClr val="0033CC"/>
              </a:solidFill>
              <a:latin typeface="Comic Sans MS" pitchFamily="66" charset="0"/>
            </a:endParaRPr>
          </a:p>
          <a:p>
            <a:pPr defTabSz="673100">
              <a:spcBef>
                <a:spcPct val="50000"/>
              </a:spcBef>
              <a:buFontTx/>
              <a:buChar char="•"/>
            </a:pPr>
            <a:r>
              <a:rPr lang="fr-FR" sz="2000" b="1" dirty="0">
                <a:solidFill>
                  <a:srgbClr val="0033CC"/>
                </a:solidFill>
                <a:latin typeface="Comic Sans MS" pitchFamily="66" charset="0"/>
              </a:rPr>
              <a:t> Qu'y a t-il au delà du Modèle Standard </a:t>
            </a:r>
            <a:br>
              <a:rPr lang="fr-FR" sz="2000" b="1" dirty="0">
                <a:solidFill>
                  <a:srgbClr val="0033CC"/>
                </a:solidFill>
                <a:latin typeface="Comic Sans MS" pitchFamily="66" charset="0"/>
              </a:rPr>
            </a:br>
            <a:r>
              <a:rPr lang="fr-FR" sz="2000" dirty="0">
                <a:latin typeface="Comic Sans MS" pitchFamily="66" charset="0"/>
              </a:rPr>
              <a:t>	de nouvelles symétries (super symétries) ?</a:t>
            </a:r>
            <a:br>
              <a:rPr lang="fr-FR" sz="2000" dirty="0">
                <a:latin typeface="Comic Sans MS" pitchFamily="66" charset="0"/>
              </a:rPr>
            </a:br>
            <a:r>
              <a:rPr lang="fr-FR" sz="2000" dirty="0">
                <a:latin typeface="Comic Sans MS" pitchFamily="66" charset="0"/>
              </a:rPr>
              <a:t>	Avec de nouvelles particules expliquant la matière noire ?</a:t>
            </a:r>
            <a:br>
              <a:rPr lang="fr-FR" sz="2000" dirty="0">
                <a:latin typeface="Comic Sans MS" pitchFamily="66" charset="0"/>
              </a:rPr>
            </a:br>
            <a:r>
              <a:rPr lang="fr-FR" sz="2000" dirty="0">
                <a:latin typeface="Comic Sans MS" pitchFamily="66" charset="0"/>
              </a:rPr>
              <a:t>	Des dimensions d'espace temps supplémentaires </a:t>
            </a:r>
            <a:r>
              <a:rPr lang="fr-FR" sz="2000" dirty="0" smtClean="0">
                <a:latin typeface="Comic Sans MS" pitchFamily="66" charset="0"/>
              </a:rPr>
              <a:t>?</a:t>
            </a:r>
            <a:endParaRPr lang="fr-FR" sz="2000" b="1" dirty="0">
              <a:solidFill>
                <a:srgbClr val="0033CC"/>
              </a:solidFill>
              <a:latin typeface="Comic Sans MS" pitchFamily="66" charset="0"/>
            </a:endParaRPr>
          </a:p>
        </p:txBody>
      </p:sp>
      <p:sp>
        <p:nvSpPr>
          <p:cNvPr id="5" name="Espace réservé du numéro de diapositive 4"/>
          <p:cNvSpPr>
            <a:spLocks noGrp="1"/>
          </p:cNvSpPr>
          <p:nvPr>
            <p:ph type="sldNum" sz="quarter" idx="12"/>
          </p:nvPr>
        </p:nvSpPr>
        <p:spPr/>
        <p:txBody>
          <a:bodyPr/>
          <a:lstStyle/>
          <a:p>
            <a:pPr>
              <a:defRPr/>
            </a:pPr>
            <a:fld id="{74FD0CCE-B3B8-47A9-8F79-0B6674234865}" type="slidenum">
              <a:rPr lang="fr-FR" smtClean="0"/>
              <a:pPr>
                <a:defRPr/>
              </a:pPr>
              <a:t>27</a:t>
            </a:fld>
            <a:endParaRPr lang="fr-FR" dirty="0"/>
          </a:p>
        </p:txBody>
      </p:sp>
      <p:sp>
        <p:nvSpPr>
          <p:cNvPr id="6" name="Espace réservé du pied de page 5"/>
          <p:cNvSpPr>
            <a:spLocks noGrp="1"/>
          </p:cNvSpPr>
          <p:nvPr>
            <p:ph type="ftr" sz="quarter" idx="11"/>
          </p:nvPr>
        </p:nvSpPr>
        <p:spPr/>
        <p:txBody>
          <a:bodyPr/>
          <a:lstStyle/>
          <a:p>
            <a:pPr>
              <a:defRPr/>
            </a:pPr>
            <a:r>
              <a:rPr lang="fr-FR" smtClean="0"/>
              <a:t>Jean-Pierre Lees, Stages 3ieme, 12 novembre 2012</a:t>
            </a:r>
            <a:endParaRPr lang="fr-FR"/>
          </a:p>
        </p:txBody>
      </p:sp>
      <p:sp>
        <p:nvSpPr>
          <p:cNvPr id="7" name="ZoneTexte 6"/>
          <p:cNvSpPr txBox="1"/>
          <p:nvPr/>
        </p:nvSpPr>
        <p:spPr>
          <a:xfrm>
            <a:off x="285720" y="5500702"/>
            <a:ext cx="857256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b="1" dirty="0" smtClean="0"/>
              <a:t>Avec son énergie colossale, le  LHC pourrait nous permettre de découvrir de nouvelles particules massives expliquant certains de ces mystères…</a:t>
            </a:r>
            <a:endParaRPr lang="fr-FR" sz="2000" b="1" dirty="0"/>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780928"/>
            <a:ext cx="7772400" cy="1362075"/>
          </a:xfrm>
        </p:spPr>
        <p:txBody>
          <a:bodyPr/>
          <a:lstStyle/>
          <a:p>
            <a:r>
              <a:rPr lang="fr-FR" dirty="0" smtClean="0">
                <a:solidFill>
                  <a:srgbClr val="FF0000"/>
                </a:solidFill>
              </a:rPr>
              <a:t>Les accélérateurs de particules</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r>
              <a:rPr lang="fr-FR" smtClean="0"/>
              <a:t>Jean-Pierre Lees, Stages 3ieme, 12 novembre 2012</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28</a:t>
            </a:fld>
            <a:endParaRPr lang="fr-BE"/>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lstStyle/>
          <a:p>
            <a:r>
              <a:rPr lang="fr-FR" dirty="0" smtClean="0">
                <a:solidFill>
                  <a:srgbClr val="FF0000"/>
                </a:solidFill>
              </a:rPr>
              <a:t>La découverte des mésons</a:t>
            </a:r>
            <a:endParaRPr lang="fr-FR" dirty="0">
              <a:solidFill>
                <a:srgbClr val="FF0000"/>
              </a:solidFill>
            </a:endParaRPr>
          </a:p>
        </p:txBody>
      </p:sp>
      <p:sp>
        <p:nvSpPr>
          <p:cNvPr id="3" name="Espace réservé du contenu 2"/>
          <p:cNvSpPr>
            <a:spLocks noGrp="1"/>
          </p:cNvSpPr>
          <p:nvPr>
            <p:ph idx="1"/>
          </p:nvPr>
        </p:nvSpPr>
        <p:spPr>
          <a:xfrm>
            <a:off x="683568" y="1196752"/>
            <a:ext cx="5987008" cy="2188840"/>
          </a:xfrm>
        </p:spPr>
        <p:txBody>
          <a:bodyPr>
            <a:normAutofit fontScale="92500" lnSpcReduction="20000"/>
          </a:bodyPr>
          <a:lstStyle/>
          <a:p>
            <a:pPr>
              <a:buNone/>
            </a:pPr>
            <a:r>
              <a:rPr lang="fr-FR" sz="2000" dirty="0" smtClean="0"/>
              <a:t>Les pions ont été découverts en 1947 en envoyant un ballon sonde à de très hautes altitudes pour étudier les rayons cosmiques (flux de particules venant de l'univers: explosion d'étoile, soleil...). </a:t>
            </a:r>
          </a:p>
          <a:p>
            <a:pPr>
              <a:buNone/>
            </a:pPr>
            <a:endParaRPr lang="fr-FR" sz="2000" dirty="0" smtClean="0"/>
          </a:p>
          <a:p>
            <a:pPr>
              <a:buNone/>
            </a:pPr>
            <a:r>
              <a:rPr lang="fr-FR" sz="2000" dirty="0" smtClean="0"/>
              <a:t>Depuis de nombreuses particules subatomiques ont été découvertes en associant les quarks et/ou les </a:t>
            </a:r>
            <a:r>
              <a:rPr lang="fr-FR" sz="2000" dirty="0" err="1" smtClean="0"/>
              <a:t>anti-quarks</a:t>
            </a:r>
            <a:r>
              <a:rPr lang="fr-FR" sz="2000" dirty="0" smtClean="0"/>
              <a:t> selon des règles bien précises.</a:t>
            </a:r>
            <a:endParaRPr lang="fr-FR" sz="2000" dirty="0"/>
          </a:p>
        </p:txBody>
      </p:sp>
      <p:sp>
        <p:nvSpPr>
          <p:cNvPr id="4" name="Espace réservé du pied de page 3"/>
          <p:cNvSpPr>
            <a:spLocks noGrp="1"/>
          </p:cNvSpPr>
          <p:nvPr>
            <p:ph type="ftr" sz="quarter" idx="11"/>
          </p:nvPr>
        </p:nvSpPr>
        <p:spPr/>
        <p:txBody>
          <a:bodyPr/>
          <a:lstStyle/>
          <a:p>
            <a:r>
              <a:rPr lang="fr-FR" smtClean="0"/>
              <a:t>Jean-Pierre Lees, Stages 3ieme, 12 novembre 2012</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29</a:t>
            </a:fld>
            <a:endParaRPr lang="fr-BE" dirty="0"/>
          </a:p>
        </p:txBody>
      </p:sp>
      <p:pic>
        <p:nvPicPr>
          <p:cNvPr id="3075" name="Picture 3"/>
          <p:cNvPicPr>
            <a:picLocks noChangeAspect="1" noChangeArrowheads="1"/>
          </p:cNvPicPr>
          <p:nvPr/>
        </p:nvPicPr>
        <p:blipFill>
          <a:blip r:embed="rId2" cstate="print"/>
          <a:srcRect/>
          <a:stretch>
            <a:fillRect/>
          </a:stretch>
        </p:blipFill>
        <p:spPr bwMode="auto">
          <a:xfrm>
            <a:off x="6732240" y="1237632"/>
            <a:ext cx="1872208" cy="2021179"/>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611560" y="3429000"/>
            <a:ext cx="3333750" cy="2962275"/>
          </a:xfrm>
          <a:prstGeom prst="rect">
            <a:avLst/>
          </a:prstGeom>
          <a:noFill/>
          <a:ln w="9525">
            <a:noFill/>
            <a:miter lim="800000"/>
            <a:headEnd/>
            <a:tailEnd/>
          </a:ln>
        </p:spPr>
      </p:pic>
      <p:sp>
        <p:nvSpPr>
          <p:cNvPr id="9" name="ZoneTexte 8"/>
          <p:cNvSpPr txBox="1"/>
          <p:nvPr/>
        </p:nvSpPr>
        <p:spPr>
          <a:xfrm>
            <a:off x="4067944" y="3429000"/>
            <a:ext cx="4536504" cy="2308324"/>
          </a:xfrm>
          <a:prstGeom prst="rect">
            <a:avLst/>
          </a:prstGeom>
          <a:noFill/>
        </p:spPr>
        <p:txBody>
          <a:bodyPr wrap="square" rtlCol="0">
            <a:spAutoFit/>
          </a:bodyPr>
          <a:lstStyle/>
          <a:p>
            <a:r>
              <a:rPr lang="fr-FR" dirty="0" smtClean="0"/>
              <a:t>Les nouvelles particules à découvrir sont très énergétiques (masse élevée).</a:t>
            </a:r>
          </a:p>
          <a:p>
            <a:endParaRPr lang="fr-FR" dirty="0" smtClean="0"/>
          </a:p>
          <a:p>
            <a:r>
              <a:rPr lang="fr-FR" dirty="0" smtClean="0"/>
              <a:t>Malheureusement, les nouvelles particules sont rares dans les rayons cosmiques.</a:t>
            </a:r>
          </a:p>
          <a:p>
            <a:endParaRPr lang="fr-FR" dirty="0" smtClean="0"/>
          </a:p>
          <a:p>
            <a:r>
              <a:rPr lang="fr-FR" dirty="0" smtClean="0"/>
              <a:t>Il faut une nouvelle technologie : les </a:t>
            </a:r>
            <a:r>
              <a:rPr lang="fr-FR" b="1" dirty="0" smtClean="0"/>
              <a:t>accélérateurs de particules.</a:t>
            </a:r>
            <a:endParaRPr lang="fr-FR"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normAutofit/>
          </a:bodyPr>
          <a:lstStyle/>
          <a:p>
            <a:pPr algn="ctr"/>
            <a:r>
              <a:rPr lang="fr-FR" sz="4800" dirty="0">
                <a:solidFill>
                  <a:srgbClr val="FF0000"/>
                </a:solidFill>
              </a:rPr>
              <a:t>Présentation du Laboratoire</a:t>
            </a:r>
          </a:p>
        </p:txBody>
      </p:sp>
      <p:sp>
        <p:nvSpPr>
          <p:cNvPr id="4" name="Espace réservé du pied de page 3"/>
          <p:cNvSpPr>
            <a:spLocks noGrp="1"/>
          </p:cNvSpPr>
          <p:nvPr>
            <p:ph type="ftr" sz="quarter" idx="11"/>
          </p:nvPr>
        </p:nvSpPr>
        <p:spPr/>
        <p:txBody>
          <a:bodyPr/>
          <a:lstStyle/>
          <a:p>
            <a:r>
              <a:rPr lang="fr-FR" smtClean="0"/>
              <a:t>Jean-Pierre Lees, Stages 3ieme, 12 novembre 2012</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a:t>
            </a:fld>
            <a:endParaRPr lang="fr-BE"/>
          </a:p>
        </p:txBody>
      </p:sp>
    </p:spTree>
    <p:extLst>
      <p:ext uri="{BB962C8B-B14F-4D97-AF65-F5344CB8AC3E}">
        <p14:creationId xmlns:p14="http://schemas.microsoft.com/office/powerpoint/2010/main" xmlns="" val="2285165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La fameuse équation E = mc</a:t>
            </a:r>
            <a:r>
              <a:rPr lang="fr-FR" baseline="30000" dirty="0" smtClean="0">
                <a:solidFill>
                  <a:srgbClr val="FF0000"/>
                </a:solidFill>
              </a:rPr>
              <a:t>2</a:t>
            </a:r>
            <a:endParaRPr lang="fr-FR" baseline="30000" dirty="0">
              <a:solidFill>
                <a:srgbClr val="FF0000"/>
              </a:solidFill>
            </a:endParaRPr>
          </a:p>
        </p:txBody>
      </p:sp>
      <p:sp>
        <p:nvSpPr>
          <p:cNvPr id="3" name="Espace réservé du contenu 2"/>
          <p:cNvSpPr>
            <a:spLocks noGrp="1"/>
          </p:cNvSpPr>
          <p:nvPr>
            <p:ph idx="1"/>
          </p:nvPr>
        </p:nvSpPr>
        <p:spPr>
          <a:xfrm>
            <a:off x="3275856" y="1600201"/>
            <a:ext cx="5410944" cy="2188840"/>
          </a:xfrm>
        </p:spPr>
        <p:style>
          <a:lnRef idx="1">
            <a:schemeClr val="accent6"/>
          </a:lnRef>
          <a:fillRef idx="2">
            <a:schemeClr val="accent6"/>
          </a:fillRef>
          <a:effectRef idx="1">
            <a:schemeClr val="accent6"/>
          </a:effectRef>
          <a:fontRef idx="minor">
            <a:schemeClr val="dk1"/>
          </a:fontRef>
        </p:style>
        <p:txBody>
          <a:bodyPr>
            <a:normAutofit/>
          </a:bodyPr>
          <a:lstStyle/>
          <a:p>
            <a:pPr>
              <a:buNone/>
            </a:pPr>
            <a:r>
              <a:rPr lang="fr-FR" sz="2400" dirty="0" smtClean="0"/>
              <a:t>En 1905, Einstein montre l'équivalence masse-énergie par sa célèbre équation  </a:t>
            </a:r>
            <a:r>
              <a:rPr lang="fr-FR" b="1" dirty="0" smtClean="0"/>
              <a:t>E = mc</a:t>
            </a:r>
            <a:r>
              <a:rPr lang="fr-FR" b="1" baseline="30000" dirty="0" smtClean="0"/>
              <a:t>2</a:t>
            </a:r>
          </a:p>
          <a:p>
            <a:pPr>
              <a:buNone/>
            </a:pPr>
            <a:r>
              <a:rPr lang="fr-FR" sz="2400" dirty="0" smtClean="0"/>
              <a:t>On peut donc créer de l'énergie à partir de la masse :</a:t>
            </a:r>
            <a:endParaRPr lang="fr-FR" sz="2400" dirty="0"/>
          </a:p>
        </p:txBody>
      </p:sp>
      <p:sp>
        <p:nvSpPr>
          <p:cNvPr id="4" name="Espace réservé du pied de page 3"/>
          <p:cNvSpPr>
            <a:spLocks noGrp="1"/>
          </p:cNvSpPr>
          <p:nvPr>
            <p:ph type="ftr" sz="quarter" idx="11"/>
          </p:nvPr>
        </p:nvSpPr>
        <p:spPr/>
        <p:txBody>
          <a:bodyPr/>
          <a:lstStyle/>
          <a:p>
            <a:r>
              <a:rPr lang="fr-FR" smtClean="0"/>
              <a:t>Jean-Pierre Lees, Stages 3ieme, 12 novembre 2012</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30</a:t>
            </a:fld>
            <a:endParaRPr lang="fr-BE" dirty="0"/>
          </a:p>
        </p:txBody>
      </p:sp>
      <p:pic>
        <p:nvPicPr>
          <p:cNvPr id="5122" name="Picture 2"/>
          <p:cNvPicPr>
            <a:picLocks noChangeAspect="1" noChangeArrowheads="1"/>
          </p:cNvPicPr>
          <p:nvPr/>
        </p:nvPicPr>
        <p:blipFill>
          <a:blip r:embed="rId2" cstate="print"/>
          <a:srcRect/>
          <a:stretch>
            <a:fillRect/>
          </a:stretch>
        </p:blipFill>
        <p:spPr bwMode="auto">
          <a:xfrm>
            <a:off x="172782" y="1628800"/>
            <a:ext cx="2887050" cy="216024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051720" y="3929627"/>
            <a:ext cx="2448272" cy="233168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5076056" y="3933056"/>
            <a:ext cx="3606330"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E = mc</a:t>
            </a:r>
            <a:r>
              <a:rPr lang="fr-FR" baseline="30000" dirty="0" smtClean="0">
                <a:solidFill>
                  <a:srgbClr val="FF0000"/>
                </a:solidFill>
              </a:rPr>
              <a:t>2</a:t>
            </a:r>
            <a:r>
              <a:rPr lang="fr-FR" dirty="0" smtClean="0">
                <a:solidFill>
                  <a:srgbClr val="FF0000"/>
                </a:solidFill>
              </a:rPr>
              <a:t> à l'origine des accélérateurs de particules</a:t>
            </a:r>
            <a:endParaRPr lang="fr-FR" dirty="0">
              <a:solidFill>
                <a:srgbClr val="FF0000"/>
              </a:solidFill>
            </a:endParaRPr>
          </a:p>
        </p:txBody>
      </p:sp>
      <p:sp>
        <p:nvSpPr>
          <p:cNvPr id="3" name="Espace réservé du contenu 2"/>
          <p:cNvSpPr>
            <a:spLocks noGrp="1"/>
          </p:cNvSpPr>
          <p:nvPr>
            <p:ph idx="1"/>
          </p:nvPr>
        </p:nvSpPr>
        <p:spPr>
          <a:xfrm>
            <a:off x="3059832" y="1600201"/>
            <a:ext cx="5626968" cy="1612776"/>
          </a:xfrm>
        </p:spPr>
        <p:txBody>
          <a:bodyPr>
            <a:normAutofit fontScale="92500"/>
          </a:bodyPr>
          <a:lstStyle/>
          <a:p>
            <a:pPr>
              <a:buNone/>
            </a:pPr>
            <a:r>
              <a:rPr lang="fr-FR" sz="2000" dirty="0" smtClean="0"/>
              <a:t>A partir du principe d'équivalence E = mc</a:t>
            </a:r>
            <a:r>
              <a:rPr lang="fr-FR" sz="2000" baseline="30000" dirty="0" smtClean="0"/>
              <a:t>2</a:t>
            </a:r>
            <a:r>
              <a:rPr lang="fr-FR" sz="2000" dirty="0" smtClean="0"/>
              <a:t>, on peut donc aussi créer de la masse (particules) à partir de l'énergie :</a:t>
            </a:r>
          </a:p>
          <a:p>
            <a:pPr>
              <a:buNone/>
            </a:pPr>
            <a:r>
              <a:rPr lang="fr-FR" sz="2000" dirty="0" smtClean="0"/>
              <a:t> C'est ce principe qui est à l'origine de la construction des accélérateurs de particules à travers le monde.</a:t>
            </a:r>
            <a:endParaRPr lang="fr-FR" sz="2000" dirty="0"/>
          </a:p>
        </p:txBody>
      </p:sp>
      <p:sp>
        <p:nvSpPr>
          <p:cNvPr id="4" name="Espace réservé du pied de page 3"/>
          <p:cNvSpPr>
            <a:spLocks noGrp="1"/>
          </p:cNvSpPr>
          <p:nvPr>
            <p:ph type="ftr" sz="quarter" idx="11"/>
          </p:nvPr>
        </p:nvSpPr>
        <p:spPr/>
        <p:txBody>
          <a:bodyPr/>
          <a:lstStyle/>
          <a:p>
            <a:r>
              <a:rPr lang="fr-FR" smtClean="0"/>
              <a:t>Jean-Pierre Lees, Stages 3ieme, 12 novembre 2012</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31</a:t>
            </a:fld>
            <a:endParaRPr lang="fr-BE" dirty="0"/>
          </a:p>
        </p:txBody>
      </p:sp>
      <p:pic>
        <p:nvPicPr>
          <p:cNvPr id="6" name="Picture 2"/>
          <p:cNvPicPr>
            <a:picLocks noChangeAspect="1" noChangeArrowheads="1"/>
          </p:cNvPicPr>
          <p:nvPr/>
        </p:nvPicPr>
        <p:blipFill>
          <a:blip r:embed="rId2" cstate="print"/>
          <a:srcRect/>
          <a:stretch>
            <a:fillRect/>
          </a:stretch>
        </p:blipFill>
        <p:spPr bwMode="auto">
          <a:xfrm>
            <a:off x="467544" y="1628800"/>
            <a:ext cx="2310986" cy="1729199"/>
          </a:xfrm>
          <a:prstGeom prst="rect">
            <a:avLst/>
          </a:prstGeom>
          <a:noFill/>
          <a:ln w="9525">
            <a:noFill/>
            <a:miter lim="800000"/>
            <a:headEnd/>
            <a:tailEnd/>
          </a:ln>
        </p:spPr>
      </p:pic>
      <p:sp>
        <p:nvSpPr>
          <p:cNvPr id="7" name="ZoneTexte 6"/>
          <p:cNvSpPr txBox="1"/>
          <p:nvPr/>
        </p:nvSpPr>
        <p:spPr>
          <a:xfrm>
            <a:off x="611560" y="3861048"/>
            <a:ext cx="7941789" cy="163121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2000" u="sng" dirty="0" smtClean="0"/>
              <a:t>Comment créé-t-on de nouvelles particules en laboratoire ?</a:t>
            </a:r>
          </a:p>
          <a:p>
            <a:r>
              <a:rPr lang="fr-FR" sz="2000" dirty="0" smtClean="0"/>
              <a:t>● On accélère des particules pour augmenter leur énergie cinétique.</a:t>
            </a:r>
          </a:p>
          <a:p>
            <a:r>
              <a:rPr lang="fr-FR" sz="2000" dirty="0" smtClean="0"/>
              <a:t>● On les fait entrer en collision.</a:t>
            </a:r>
          </a:p>
          <a:p>
            <a:r>
              <a:rPr lang="fr-FR" sz="2000" dirty="0" smtClean="0"/>
              <a:t>● Dans ce flot d'énergie, de nouvelles particules émergent d'après E = mc2</a:t>
            </a:r>
          </a:p>
          <a:p>
            <a:r>
              <a:rPr lang="fr-FR" sz="2000" dirty="0" smtClean="0"/>
              <a:t>● On détecte ces nouvelles particules avec les détecteurs adéquats.</a:t>
            </a:r>
            <a:endParaRPr lang="fr-FR"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lstStyle/>
          <a:p>
            <a:r>
              <a:rPr lang="fr-FR" b="1" dirty="0" smtClean="0">
                <a:solidFill>
                  <a:srgbClr val="FF0000"/>
                </a:solidFill>
              </a:rPr>
              <a:t>Accélérateurs de particules</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12 novembre 2012</a:t>
            </a:r>
            <a:endParaRPr lang="fr-BE"/>
          </a:p>
        </p:txBody>
      </p:sp>
      <p:sp>
        <p:nvSpPr>
          <p:cNvPr id="4" name="ZoneTexte 3"/>
          <p:cNvSpPr txBox="1"/>
          <p:nvPr/>
        </p:nvSpPr>
        <p:spPr>
          <a:xfrm>
            <a:off x="642910" y="1000108"/>
            <a:ext cx="8143932" cy="1200329"/>
          </a:xfrm>
          <a:prstGeom prst="rect">
            <a:avLst/>
          </a:prstGeom>
          <a:noFill/>
        </p:spPr>
        <p:txBody>
          <a:bodyPr wrap="square" rtlCol="0">
            <a:spAutoFit/>
          </a:bodyPr>
          <a:lstStyle/>
          <a:p>
            <a:r>
              <a:rPr lang="fr-FR" sz="2400" dirty="0" smtClean="0"/>
              <a:t>Instruments qui utilisent des </a:t>
            </a:r>
            <a:r>
              <a:rPr lang="fr-FR" sz="2400" b="1" dirty="0" smtClean="0">
                <a:solidFill>
                  <a:srgbClr val="0000FF"/>
                </a:solidFill>
              </a:rPr>
              <a:t>champs électriques </a:t>
            </a:r>
            <a:r>
              <a:rPr lang="fr-FR" sz="2400" dirty="0" smtClean="0"/>
              <a:t>(accélération) et </a:t>
            </a:r>
            <a:r>
              <a:rPr lang="fr-FR" sz="2400" b="1" dirty="0" smtClean="0">
                <a:solidFill>
                  <a:srgbClr val="FF0000"/>
                </a:solidFill>
              </a:rPr>
              <a:t>magnétiques</a:t>
            </a:r>
            <a:r>
              <a:rPr lang="fr-FR" sz="2400" dirty="0" smtClean="0"/>
              <a:t> (guidage) pour accélérer des particules chargées et leur communiquer de l'énergie</a:t>
            </a:r>
            <a:endParaRPr lang="fr-FR" sz="2400" dirty="0"/>
          </a:p>
        </p:txBody>
      </p:sp>
      <p:pic>
        <p:nvPicPr>
          <p:cNvPr id="1026" name="Picture 2"/>
          <p:cNvPicPr>
            <a:picLocks noChangeAspect="1" noChangeArrowheads="1"/>
          </p:cNvPicPr>
          <p:nvPr/>
        </p:nvPicPr>
        <p:blipFill>
          <a:blip r:embed="rId2" cstate="print"/>
          <a:srcRect/>
          <a:stretch>
            <a:fillRect/>
          </a:stretch>
        </p:blipFill>
        <p:spPr bwMode="auto">
          <a:xfrm>
            <a:off x="3714744" y="2786058"/>
            <a:ext cx="4762500" cy="3095625"/>
          </a:xfrm>
          <a:prstGeom prst="rect">
            <a:avLst/>
          </a:prstGeom>
          <a:noFill/>
          <a:ln w="9525">
            <a:noFill/>
            <a:miter lim="800000"/>
            <a:headEnd/>
            <a:tailEnd/>
          </a:ln>
        </p:spPr>
      </p:pic>
      <p:sp>
        <p:nvSpPr>
          <p:cNvPr id="6" name="ZoneTexte 5"/>
          <p:cNvSpPr txBox="1"/>
          <p:nvPr/>
        </p:nvSpPr>
        <p:spPr>
          <a:xfrm>
            <a:off x="6715140" y="5357826"/>
            <a:ext cx="1614416" cy="369332"/>
          </a:xfrm>
          <a:prstGeom prst="rect">
            <a:avLst/>
          </a:prstGeom>
          <a:solidFill>
            <a:schemeClr val="bg1"/>
          </a:solidFill>
          <a:ln>
            <a:solidFill>
              <a:srgbClr val="FF0000"/>
            </a:solidFill>
          </a:ln>
        </p:spPr>
        <p:txBody>
          <a:bodyPr wrap="none" rtlCol="0">
            <a:spAutoFit/>
          </a:bodyPr>
          <a:lstStyle/>
          <a:p>
            <a:r>
              <a:rPr lang="fr-FR" b="1" dirty="0" smtClean="0">
                <a:solidFill>
                  <a:srgbClr val="FF0000"/>
                </a:solidFill>
              </a:rPr>
              <a:t>électroaimants</a:t>
            </a:r>
            <a:endParaRPr lang="fr-FR" b="1" dirty="0">
              <a:solidFill>
                <a:srgbClr val="FF0000"/>
              </a:solidFill>
            </a:endParaRPr>
          </a:p>
        </p:txBody>
      </p:sp>
      <p:sp>
        <p:nvSpPr>
          <p:cNvPr id="7" name="ZoneTexte 6"/>
          <p:cNvSpPr txBox="1"/>
          <p:nvPr/>
        </p:nvSpPr>
        <p:spPr>
          <a:xfrm>
            <a:off x="7215206" y="4500570"/>
            <a:ext cx="1272464" cy="369332"/>
          </a:xfrm>
          <a:prstGeom prst="rect">
            <a:avLst/>
          </a:prstGeom>
          <a:solidFill>
            <a:schemeClr val="bg1"/>
          </a:solidFill>
        </p:spPr>
        <p:txBody>
          <a:bodyPr wrap="none" rtlCol="0">
            <a:spAutoFit/>
          </a:bodyPr>
          <a:lstStyle/>
          <a:p>
            <a:r>
              <a:rPr lang="fr-FR" b="1" dirty="0" smtClean="0"/>
              <a:t>Tube à vide</a:t>
            </a:r>
            <a:endParaRPr lang="fr-FR" b="1" dirty="0"/>
          </a:p>
        </p:txBody>
      </p:sp>
      <p:sp>
        <p:nvSpPr>
          <p:cNvPr id="8" name="ZoneTexte 7"/>
          <p:cNvSpPr txBox="1"/>
          <p:nvPr/>
        </p:nvSpPr>
        <p:spPr>
          <a:xfrm>
            <a:off x="4643438" y="2357430"/>
            <a:ext cx="2428892" cy="646331"/>
          </a:xfrm>
          <a:prstGeom prst="rect">
            <a:avLst/>
          </a:prstGeom>
          <a:solidFill>
            <a:schemeClr val="bg1"/>
          </a:solidFill>
        </p:spPr>
        <p:txBody>
          <a:bodyPr wrap="square" rtlCol="0">
            <a:spAutoFit/>
          </a:bodyPr>
          <a:lstStyle/>
          <a:p>
            <a:r>
              <a:rPr lang="fr-FR" b="1" dirty="0" smtClean="0">
                <a:solidFill>
                  <a:srgbClr val="0000FF"/>
                </a:solidFill>
              </a:rPr>
              <a:t>Cavité d’accélération Haute Fréquence</a:t>
            </a:r>
            <a:endParaRPr lang="fr-FR" b="1" dirty="0">
              <a:solidFill>
                <a:srgbClr val="0000FF"/>
              </a:solidFill>
            </a:endParaRPr>
          </a:p>
        </p:txBody>
      </p:sp>
      <p:sp>
        <p:nvSpPr>
          <p:cNvPr id="9" name="ZoneTexte 8"/>
          <p:cNvSpPr txBox="1"/>
          <p:nvPr/>
        </p:nvSpPr>
        <p:spPr>
          <a:xfrm>
            <a:off x="4572000" y="5572140"/>
            <a:ext cx="2143140" cy="646331"/>
          </a:xfrm>
          <a:prstGeom prst="rect">
            <a:avLst/>
          </a:prstGeom>
          <a:solidFill>
            <a:schemeClr val="bg1"/>
          </a:solidFill>
        </p:spPr>
        <p:txBody>
          <a:bodyPr wrap="square" rtlCol="0">
            <a:spAutoFit/>
          </a:bodyPr>
          <a:lstStyle/>
          <a:p>
            <a:r>
              <a:rPr lang="fr-FR" b="1" dirty="0" smtClean="0">
                <a:solidFill>
                  <a:srgbClr val="0000FF"/>
                </a:solidFill>
              </a:rPr>
              <a:t>Cavité d’accélération Haute Fréquence</a:t>
            </a:r>
            <a:endParaRPr lang="fr-FR" b="1" dirty="0">
              <a:solidFill>
                <a:srgbClr val="0000FF"/>
              </a:solidFill>
            </a:endParaRPr>
          </a:p>
        </p:txBody>
      </p:sp>
      <p:sp>
        <p:nvSpPr>
          <p:cNvPr id="10" name="ZoneTexte 9"/>
          <p:cNvSpPr txBox="1"/>
          <p:nvPr/>
        </p:nvSpPr>
        <p:spPr>
          <a:xfrm>
            <a:off x="7143768" y="2428868"/>
            <a:ext cx="1614416" cy="369332"/>
          </a:xfrm>
          <a:prstGeom prst="rect">
            <a:avLst/>
          </a:prstGeom>
          <a:solidFill>
            <a:schemeClr val="bg1"/>
          </a:solidFill>
          <a:ln>
            <a:solidFill>
              <a:srgbClr val="FF0000"/>
            </a:solidFill>
          </a:ln>
        </p:spPr>
        <p:txBody>
          <a:bodyPr wrap="none" rtlCol="0">
            <a:spAutoFit/>
          </a:bodyPr>
          <a:lstStyle/>
          <a:p>
            <a:r>
              <a:rPr lang="fr-FR" b="1" dirty="0" smtClean="0">
                <a:solidFill>
                  <a:srgbClr val="FF0000"/>
                </a:solidFill>
              </a:rPr>
              <a:t>électroaimants</a:t>
            </a:r>
            <a:endParaRPr lang="fr-FR" b="1" dirty="0">
              <a:solidFill>
                <a:srgbClr val="FF0000"/>
              </a:solidFill>
            </a:endParaRPr>
          </a:p>
        </p:txBody>
      </p:sp>
      <p:cxnSp>
        <p:nvCxnSpPr>
          <p:cNvPr id="12" name="Connecteur droit avec flèche 11"/>
          <p:cNvCxnSpPr>
            <a:stCxn id="10" idx="1"/>
          </p:cNvCxnSpPr>
          <p:nvPr/>
        </p:nvCxnSpPr>
        <p:spPr>
          <a:xfrm rot="10800000" flipV="1">
            <a:off x="6786578" y="2613534"/>
            <a:ext cx="357190" cy="6725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2844" y="2285992"/>
            <a:ext cx="4500562"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dirty="0" smtClean="0"/>
              <a:t>En général on accélère:</a:t>
            </a:r>
          </a:p>
          <a:p>
            <a:pPr marL="342900" indent="-342900">
              <a:buFont typeface="Arial" pitchFamily="34" charset="0"/>
              <a:buChar char="•"/>
            </a:pPr>
            <a:r>
              <a:rPr lang="fr-FR" sz="2000" dirty="0" smtClean="0"/>
              <a:t>Des électrons e</a:t>
            </a:r>
            <a:r>
              <a:rPr lang="fr-FR" sz="2000" baseline="30000" dirty="0" smtClean="0"/>
              <a:t>-</a:t>
            </a:r>
            <a:r>
              <a:rPr lang="fr-FR" sz="2000" dirty="0" smtClean="0"/>
              <a:t> (antiélectrons e</a:t>
            </a:r>
            <a:r>
              <a:rPr lang="fr-FR" sz="2000" baseline="30000" dirty="0" smtClean="0"/>
              <a:t>+</a:t>
            </a:r>
            <a:r>
              <a:rPr lang="fr-FR" sz="2000" dirty="0" smtClean="0"/>
              <a:t>)</a:t>
            </a:r>
          </a:p>
          <a:p>
            <a:pPr marL="342900" indent="-342900">
              <a:buFont typeface="Arial" pitchFamily="34" charset="0"/>
              <a:buChar char="•"/>
            </a:pPr>
            <a:r>
              <a:rPr lang="fr-FR" sz="2000" dirty="0" smtClean="0"/>
              <a:t>Des protons p</a:t>
            </a:r>
            <a:r>
              <a:rPr lang="fr-FR" sz="2000" baseline="30000" dirty="0" smtClean="0"/>
              <a:t>+</a:t>
            </a:r>
            <a:r>
              <a:rPr lang="fr-FR" sz="2000" dirty="0" smtClean="0"/>
              <a:t> (</a:t>
            </a:r>
            <a:r>
              <a:rPr lang="fr-FR" sz="2000" dirty="0" err="1" smtClean="0"/>
              <a:t>anti-protons</a:t>
            </a:r>
            <a:r>
              <a:rPr lang="fr-FR" sz="2000" dirty="0" smtClean="0"/>
              <a:t> p</a:t>
            </a:r>
            <a:r>
              <a:rPr lang="fr-FR" sz="2000" baseline="30000" dirty="0" smtClean="0"/>
              <a:t>-</a:t>
            </a:r>
            <a:r>
              <a:rPr lang="fr-FR" sz="2000" dirty="0" smtClean="0"/>
              <a:t>)</a:t>
            </a:r>
          </a:p>
          <a:p>
            <a:pPr marL="342900" indent="-342900"/>
            <a:r>
              <a:rPr lang="fr-FR" sz="2000" dirty="0" smtClean="0"/>
              <a:t>Masse (proton) </a:t>
            </a:r>
            <a:r>
              <a:rPr lang="fr-FR" sz="2000" dirty="0" smtClean="0">
                <a:sym typeface="Symbol"/>
              </a:rPr>
              <a:t> </a:t>
            </a:r>
            <a:r>
              <a:rPr lang="fr-FR" sz="2000" b="1" dirty="0" smtClean="0">
                <a:solidFill>
                  <a:srgbClr val="FF0000"/>
                </a:solidFill>
                <a:sym typeface="Symbol"/>
              </a:rPr>
              <a:t>2000</a:t>
            </a:r>
            <a:r>
              <a:rPr lang="fr-FR" sz="2000" dirty="0" smtClean="0">
                <a:sym typeface="Symbol"/>
              </a:rPr>
              <a:t> × masse (</a:t>
            </a:r>
            <a:r>
              <a:rPr lang="fr-FR" sz="2000" dirty="0" err="1" smtClean="0">
                <a:sym typeface="Symbol"/>
              </a:rPr>
              <a:t>electron</a:t>
            </a:r>
            <a:r>
              <a:rPr lang="fr-FR" sz="2000" dirty="0" smtClean="0">
                <a:sym typeface="Symbol"/>
              </a:rPr>
              <a:t>)</a:t>
            </a:r>
            <a:r>
              <a:rPr lang="fr-FR" sz="2000" dirty="0" smtClean="0"/>
              <a:t> </a:t>
            </a:r>
            <a:endParaRPr lang="fr-FR" sz="2000" dirty="0"/>
          </a:p>
        </p:txBody>
      </p:sp>
      <p:sp>
        <p:nvSpPr>
          <p:cNvPr id="14" name="ZoneTexte 13"/>
          <p:cNvSpPr txBox="1"/>
          <p:nvPr/>
        </p:nvSpPr>
        <p:spPr>
          <a:xfrm>
            <a:off x="142844" y="3857628"/>
            <a:ext cx="3929090" cy="2677656"/>
          </a:xfrm>
          <a:prstGeom prst="rect">
            <a:avLst/>
          </a:prstGeom>
          <a:noFill/>
        </p:spPr>
        <p:txBody>
          <a:bodyPr wrap="square" rtlCol="0">
            <a:spAutoFit/>
          </a:bodyPr>
          <a:lstStyle/>
          <a:p>
            <a:r>
              <a:rPr lang="fr-FR" sz="2400" dirty="0" smtClean="0"/>
              <a:t>particules ultra relativistes: </a:t>
            </a:r>
          </a:p>
          <a:p>
            <a:pPr>
              <a:buFont typeface="Arial" pitchFamily="34" charset="0"/>
              <a:buChar char="•"/>
            </a:pPr>
            <a:r>
              <a:rPr lang="fr-FR" sz="2400" dirty="0" smtClean="0"/>
              <a:t> Vitesse </a:t>
            </a:r>
            <a:r>
              <a:rPr lang="fr-FR" sz="2400" b="1" dirty="0" smtClean="0"/>
              <a:t>v </a:t>
            </a:r>
            <a:r>
              <a:rPr lang="fr-FR" sz="2400" b="1" dirty="0" smtClean="0">
                <a:sym typeface="Symbol"/>
              </a:rPr>
              <a:t> c  </a:t>
            </a:r>
            <a:r>
              <a:rPr lang="fr-FR" sz="2400" dirty="0" smtClean="0">
                <a:sym typeface="Symbol"/>
              </a:rPr>
              <a:t>(300000km/s)</a:t>
            </a:r>
          </a:p>
          <a:p>
            <a:pPr>
              <a:buFont typeface="Arial" pitchFamily="34" charset="0"/>
              <a:buChar char="•"/>
            </a:pPr>
            <a:r>
              <a:rPr lang="fr-FR" sz="2400" dirty="0" smtClean="0">
                <a:sym typeface="Symbol"/>
              </a:rPr>
              <a:t> Energie E = </a:t>
            </a:r>
            <a:r>
              <a:rPr lang="fr-FR" sz="2400" b="1" dirty="0" smtClean="0">
                <a:latin typeface="Symbol" pitchFamily="18" charset="2"/>
                <a:sym typeface="Symbol"/>
              </a:rPr>
              <a:t>g</a:t>
            </a:r>
            <a:r>
              <a:rPr lang="fr-FR" sz="2400" dirty="0" smtClean="0">
                <a:latin typeface="Symbol" pitchFamily="18" charset="2"/>
                <a:sym typeface="Symbol"/>
              </a:rPr>
              <a:t> </a:t>
            </a:r>
            <a:r>
              <a:rPr lang="fr-FR" sz="2400" dirty="0" smtClean="0">
                <a:sym typeface="Symbol"/>
              </a:rPr>
              <a:t>mc</a:t>
            </a:r>
            <a:r>
              <a:rPr lang="fr-FR" sz="2400" baseline="30000" dirty="0" smtClean="0">
                <a:sym typeface="Symbol"/>
              </a:rPr>
              <a:t>2</a:t>
            </a:r>
            <a:r>
              <a:rPr lang="fr-FR" sz="2400" dirty="0" smtClean="0">
                <a:sym typeface="Symbol"/>
              </a:rPr>
              <a:t> </a:t>
            </a:r>
          </a:p>
          <a:p>
            <a:r>
              <a:rPr lang="fr-FR" sz="2400" dirty="0" smtClean="0">
                <a:latin typeface="Symbol" pitchFamily="18" charset="2"/>
                <a:sym typeface="Symbol"/>
              </a:rPr>
              <a:t> g</a:t>
            </a:r>
            <a:r>
              <a:rPr lang="fr-FR" sz="2400" dirty="0" smtClean="0">
                <a:sym typeface="Symbol"/>
              </a:rPr>
              <a:t> = 1/  (1-v</a:t>
            </a:r>
            <a:r>
              <a:rPr lang="fr-FR" sz="2400" baseline="30000" dirty="0" smtClean="0">
                <a:sym typeface="Symbol"/>
              </a:rPr>
              <a:t>2</a:t>
            </a:r>
            <a:r>
              <a:rPr lang="fr-FR" sz="2400" dirty="0" smtClean="0">
                <a:sym typeface="Symbol"/>
              </a:rPr>
              <a:t>/c</a:t>
            </a:r>
            <a:r>
              <a:rPr lang="fr-FR" sz="2400" baseline="30000" dirty="0" smtClean="0">
                <a:sym typeface="Symbol"/>
              </a:rPr>
              <a:t>2</a:t>
            </a:r>
            <a:r>
              <a:rPr lang="fr-FR" sz="2400" dirty="0" smtClean="0">
                <a:sym typeface="Symbol"/>
              </a:rPr>
              <a:t>) &gt;&gt;1</a:t>
            </a:r>
          </a:p>
          <a:p>
            <a:endParaRPr lang="fr-FR" sz="2400" dirty="0" smtClean="0">
              <a:sym typeface="Symbol"/>
            </a:endParaRPr>
          </a:p>
          <a:p>
            <a:r>
              <a:rPr lang="fr-FR" sz="2400" b="1" dirty="0" smtClean="0">
                <a:solidFill>
                  <a:srgbClr val="7030A0"/>
                </a:solidFill>
                <a:latin typeface="Symbol" pitchFamily="18" charset="2"/>
                <a:sym typeface="Symbol"/>
              </a:rPr>
              <a:t>g</a:t>
            </a:r>
            <a:r>
              <a:rPr lang="fr-FR" sz="2400" b="1" dirty="0" smtClean="0">
                <a:solidFill>
                  <a:srgbClr val="7030A0"/>
                </a:solidFill>
                <a:sym typeface="Symbol"/>
              </a:rPr>
              <a:t>  200000 </a:t>
            </a:r>
            <a:r>
              <a:rPr lang="fr-FR" sz="2400" b="1" dirty="0" smtClean="0">
                <a:sym typeface="Symbol"/>
              </a:rPr>
              <a:t>(LEP,  e</a:t>
            </a:r>
            <a:r>
              <a:rPr lang="fr-FR" sz="2400" baseline="30000" dirty="0" smtClean="0">
                <a:sym typeface="Symbol"/>
              </a:rPr>
              <a:t>+</a:t>
            </a:r>
            <a:r>
              <a:rPr lang="fr-FR" sz="2400" b="1" dirty="0" smtClean="0">
                <a:sym typeface="Symbol"/>
              </a:rPr>
              <a:t> e</a:t>
            </a:r>
            <a:r>
              <a:rPr lang="fr-FR" sz="2400" baseline="30000" dirty="0" smtClean="0">
                <a:sym typeface="Symbol"/>
              </a:rPr>
              <a:t>-</a:t>
            </a:r>
            <a:r>
              <a:rPr lang="fr-FR" sz="2400" b="1" dirty="0" smtClean="0">
                <a:sym typeface="Symbol"/>
              </a:rPr>
              <a:t>)</a:t>
            </a:r>
          </a:p>
          <a:p>
            <a:r>
              <a:rPr lang="fr-FR" sz="2400" b="1" dirty="0" smtClean="0">
                <a:solidFill>
                  <a:srgbClr val="7030A0"/>
                </a:solidFill>
                <a:latin typeface="Symbol" pitchFamily="18" charset="2"/>
                <a:sym typeface="Symbol"/>
              </a:rPr>
              <a:t>g</a:t>
            </a:r>
            <a:r>
              <a:rPr lang="fr-FR" sz="2400" b="1" dirty="0" smtClean="0">
                <a:solidFill>
                  <a:srgbClr val="7030A0"/>
                </a:solidFill>
                <a:sym typeface="Symbol"/>
              </a:rPr>
              <a:t>  7000 </a:t>
            </a:r>
            <a:r>
              <a:rPr lang="fr-FR" sz="2400" b="1" dirty="0" smtClean="0">
                <a:sym typeface="Symbol"/>
              </a:rPr>
              <a:t>(LHC,  protons)</a:t>
            </a:r>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32</a:t>
            </a:fld>
            <a:endParaRPr lang="fr-BE"/>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42852"/>
            <a:ext cx="8229600" cy="796908"/>
          </a:xfrm>
        </p:spPr>
        <p:txBody>
          <a:bodyPr/>
          <a:lstStyle/>
          <a:p>
            <a:r>
              <a:rPr lang="fr-FR" b="1" dirty="0" smtClean="0">
                <a:solidFill>
                  <a:srgbClr val="FF0000"/>
                </a:solidFill>
              </a:rPr>
              <a:t>Anneau de collision</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12 novembre 2012</a:t>
            </a:r>
            <a:endParaRPr lang="fr-BE"/>
          </a:p>
        </p:txBody>
      </p:sp>
      <p:pic>
        <p:nvPicPr>
          <p:cNvPr id="5" name="Picture 8" descr="C:\Documents and Settings\bhamuser\babarpics\peprings.gif"/>
          <p:cNvPicPr>
            <a:picLocks noChangeAspect="1" noChangeArrowheads="1"/>
          </p:cNvPicPr>
          <p:nvPr/>
        </p:nvPicPr>
        <p:blipFill>
          <a:blip r:embed="rId2" cstate="print"/>
          <a:srcRect/>
          <a:stretch>
            <a:fillRect/>
          </a:stretch>
        </p:blipFill>
        <p:spPr bwMode="auto">
          <a:xfrm>
            <a:off x="2928926" y="928670"/>
            <a:ext cx="3630613" cy="2413000"/>
          </a:xfrm>
          <a:prstGeom prst="rect">
            <a:avLst/>
          </a:prstGeom>
          <a:noFill/>
        </p:spPr>
      </p:pic>
      <p:sp>
        <p:nvSpPr>
          <p:cNvPr id="6" name="ZoneTexte 5"/>
          <p:cNvSpPr txBox="1"/>
          <p:nvPr/>
        </p:nvSpPr>
        <p:spPr>
          <a:xfrm>
            <a:off x="5857884" y="2643182"/>
            <a:ext cx="1288623" cy="369332"/>
          </a:xfrm>
          <a:prstGeom prst="rect">
            <a:avLst/>
          </a:prstGeom>
          <a:solidFill>
            <a:schemeClr val="bg1"/>
          </a:solidFill>
        </p:spPr>
        <p:txBody>
          <a:bodyPr wrap="none" rtlCol="0">
            <a:spAutoFit/>
          </a:bodyPr>
          <a:lstStyle/>
          <a:p>
            <a:r>
              <a:rPr lang="fr-FR" b="1" dirty="0" smtClean="0">
                <a:solidFill>
                  <a:srgbClr val="FF0000"/>
                </a:solidFill>
              </a:rPr>
              <a:t>Electrons e-</a:t>
            </a:r>
            <a:endParaRPr lang="fr-FR" b="1" dirty="0">
              <a:solidFill>
                <a:srgbClr val="FF0000"/>
              </a:solidFill>
            </a:endParaRPr>
          </a:p>
        </p:txBody>
      </p:sp>
      <p:cxnSp>
        <p:nvCxnSpPr>
          <p:cNvPr id="8" name="Connecteur droit avec flèche 7"/>
          <p:cNvCxnSpPr/>
          <p:nvPr/>
        </p:nvCxnSpPr>
        <p:spPr>
          <a:xfrm rot="10800000" flipV="1">
            <a:off x="5643570" y="2571744"/>
            <a:ext cx="428628"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714480" y="1643050"/>
            <a:ext cx="1816395" cy="369332"/>
          </a:xfrm>
          <a:prstGeom prst="rect">
            <a:avLst/>
          </a:prstGeom>
          <a:solidFill>
            <a:schemeClr val="bg1"/>
          </a:solidFill>
        </p:spPr>
        <p:txBody>
          <a:bodyPr wrap="none" rtlCol="0">
            <a:spAutoFit/>
          </a:bodyPr>
          <a:lstStyle/>
          <a:p>
            <a:r>
              <a:rPr lang="fr-FR" b="1" dirty="0" err="1" smtClean="0">
                <a:solidFill>
                  <a:srgbClr val="0000FF"/>
                </a:solidFill>
              </a:rPr>
              <a:t>Anti-electrons</a:t>
            </a:r>
            <a:r>
              <a:rPr lang="fr-FR" b="1" dirty="0" smtClean="0">
                <a:solidFill>
                  <a:srgbClr val="0000FF"/>
                </a:solidFill>
              </a:rPr>
              <a:t> e</a:t>
            </a:r>
            <a:r>
              <a:rPr lang="fr-FR" b="1" baseline="30000" dirty="0" smtClean="0">
                <a:solidFill>
                  <a:srgbClr val="0000FF"/>
                </a:solidFill>
              </a:rPr>
              <a:t>+</a:t>
            </a:r>
            <a:endParaRPr lang="fr-FR" b="1" baseline="30000" dirty="0">
              <a:solidFill>
                <a:srgbClr val="0000FF"/>
              </a:solidFill>
            </a:endParaRPr>
          </a:p>
        </p:txBody>
      </p:sp>
      <p:cxnSp>
        <p:nvCxnSpPr>
          <p:cNvPr id="12" name="Connecteur droit avec flèche 11"/>
          <p:cNvCxnSpPr/>
          <p:nvPr/>
        </p:nvCxnSpPr>
        <p:spPr>
          <a:xfrm rot="10800000" flipV="1">
            <a:off x="3071802" y="1857364"/>
            <a:ext cx="428628" cy="285752"/>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5" descr="C:\www-babar-pict\bantib[1].gif"/>
          <p:cNvPicPr>
            <a:picLocks noChangeAspect="1" noChangeArrowheads="1"/>
          </p:cNvPicPr>
          <p:nvPr/>
        </p:nvPicPr>
        <p:blipFill>
          <a:blip r:embed="rId3" cstate="print"/>
          <a:srcRect/>
          <a:stretch>
            <a:fillRect/>
          </a:stretch>
        </p:blipFill>
        <p:spPr bwMode="auto">
          <a:xfrm>
            <a:off x="4429124" y="3357562"/>
            <a:ext cx="2430338" cy="1000132"/>
          </a:xfrm>
          <a:prstGeom prst="rect">
            <a:avLst/>
          </a:prstGeom>
          <a:noFill/>
        </p:spPr>
      </p:pic>
      <p:sp>
        <p:nvSpPr>
          <p:cNvPr id="14" name="ZoneTexte 13"/>
          <p:cNvSpPr txBox="1"/>
          <p:nvPr/>
        </p:nvSpPr>
        <p:spPr>
          <a:xfrm>
            <a:off x="1428728" y="2786058"/>
            <a:ext cx="1571636" cy="1015663"/>
          </a:xfrm>
          <a:prstGeom prst="rect">
            <a:avLst/>
          </a:prstGeom>
          <a:noFill/>
          <a:ln>
            <a:solidFill>
              <a:schemeClr val="tx1"/>
            </a:solidFill>
          </a:ln>
        </p:spPr>
        <p:txBody>
          <a:bodyPr wrap="square" rtlCol="0">
            <a:spAutoFit/>
          </a:bodyPr>
          <a:lstStyle/>
          <a:p>
            <a:r>
              <a:rPr lang="fr-FR" sz="2000" b="1" dirty="0" smtClean="0"/>
              <a:t>Point de collision et expérience</a:t>
            </a:r>
            <a:endParaRPr lang="fr-FR" sz="2000" b="1" dirty="0"/>
          </a:p>
        </p:txBody>
      </p:sp>
      <p:cxnSp>
        <p:nvCxnSpPr>
          <p:cNvPr id="16" name="Connecteur droit avec flèche 15"/>
          <p:cNvCxnSpPr>
            <a:stCxn id="14" idx="3"/>
          </p:cNvCxnSpPr>
          <p:nvPr/>
        </p:nvCxnSpPr>
        <p:spPr>
          <a:xfrm flipV="1">
            <a:off x="3000364" y="3214686"/>
            <a:ext cx="1000132" cy="792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42844" y="4500570"/>
            <a:ext cx="9001156"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2400" dirty="0" smtClean="0"/>
              <a:t>Equivalence énergie-masse: E= </a:t>
            </a:r>
            <a:r>
              <a:rPr lang="fr-FR" sz="2400" dirty="0" smtClean="0">
                <a:latin typeface="Symbol" pitchFamily="18" charset="2"/>
              </a:rPr>
              <a:t>g</a:t>
            </a:r>
            <a:r>
              <a:rPr lang="fr-FR" sz="2400" dirty="0" smtClean="0"/>
              <a:t> mc</a:t>
            </a:r>
            <a:r>
              <a:rPr lang="fr-FR" sz="2400" baseline="30000" dirty="0" smtClean="0"/>
              <a:t>2</a:t>
            </a:r>
            <a:r>
              <a:rPr lang="fr-FR" sz="2400" dirty="0" smtClean="0"/>
              <a:t>.</a:t>
            </a:r>
            <a:r>
              <a:rPr lang="fr-FR" sz="2400" baseline="30000" dirty="0" smtClean="0"/>
              <a:t> </a:t>
            </a:r>
          </a:p>
          <a:p>
            <a:pPr algn="ctr"/>
            <a:r>
              <a:rPr lang="fr-FR" sz="2400" dirty="0" smtClean="0"/>
              <a:t>Energie de l’accélérateur </a:t>
            </a:r>
            <a:r>
              <a:rPr lang="fr-FR" sz="2400" dirty="0" smtClean="0">
                <a:sym typeface="Symbol"/>
              </a:rPr>
              <a:t> création de nouvelles particules massives</a:t>
            </a:r>
            <a:r>
              <a:rPr lang="fr-FR" sz="2400" dirty="0" smtClean="0"/>
              <a:t> </a:t>
            </a:r>
          </a:p>
          <a:p>
            <a:pPr algn="ctr">
              <a:buFont typeface="Arial" pitchFamily="34" charset="0"/>
              <a:buChar char="•"/>
            </a:pPr>
            <a:r>
              <a:rPr lang="fr-FR" sz="2400" dirty="0" smtClean="0"/>
              <a:t> Avant: deux particules légères de forte énergie cinétique</a:t>
            </a:r>
          </a:p>
          <a:p>
            <a:pPr algn="ctr">
              <a:buFont typeface="Arial" pitchFamily="34" charset="0"/>
              <a:buChar char="•"/>
            </a:pPr>
            <a:r>
              <a:rPr lang="fr-FR" sz="2400" dirty="0" smtClean="0"/>
              <a:t> Après: deux particules </a:t>
            </a:r>
            <a:r>
              <a:rPr lang="fr-FR" sz="2400" b="1" dirty="0" smtClean="0">
                <a:solidFill>
                  <a:srgbClr val="FF0000"/>
                </a:solidFill>
              </a:rPr>
              <a:t>lourdes</a:t>
            </a:r>
            <a:r>
              <a:rPr lang="fr-FR" sz="2400" dirty="0" smtClean="0"/>
              <a:t> de faible énergie cinétique </a:t>
            </a:r>
          </a:p>
          <a:p>
            <a:pPr algn="ctr"/>
            <a:r>
              <a:rPr lang="fr-FR" sz="2400" dirty="0" smtClean="0"/>
              <a:t>masse(B) = masse(</a:t>
            </a:r>
            <a:r>
              <a:rPr lang="fr-FR" sz="2400" dirty="0" err="1" smtClean="0"/>
              <a:t>anti-B</a:t>
            </a:r>
            <a:r>
              <a:rPr lang="fr-FR" sz="2400" dirty="0" smtClean="0"/>
              <a:t>) </a:t>
            </a:r>
            <a:r>
              <a:rPr lang="fr-FR" sz="2400" dirty="0" smtClean="0">
                <a:sym typeface="Symbol"/>
              </a:rPr>
              <a:t> </a:t>
            </a:r>
            <a:r>
              <a:rPr lang="fr-FR" sz="2400" b="1" dirty="0" smtClean="0">
                <a:solidFill>
                  <a:srgbClr val="FF0000"/>
                </a:solidFill>
                <a:sym typeface="Symbol"/>
              </a:rPr>
              <a:t>10000 </a:t>
            </a:r>
            <a:r>
              <a:rPr lang="fr-FR" sz="2400" dirty="0" smtClean="0">
                <a:sym typeface="Symbol"/>
              </a:rPr>
              <a:t>× masse(e</a:t>
            </a:r>
            <a:r>
              <a:rPr lang="fr-FR" sz="2400" baseline="30000" dirty="0" smtClean="0">
                <a:sym typeface="Symbol"/>
              </a:rPr>
              <a:t>-</a:t>
            </a:r>
            <a:r>
              <a:rPr lang="fr-FR" sz="2400" dirty="0" smtClean="0">
                <a:sym typeface="Symbol"/>
              </a:rPr>
              <a:t>)</a:t>
            </a:r>
            <a:endParaRPr lang="fr-FR" sz="2400" dirty="0"/>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33</a:t>
            </a:fld>
            <a:endParaRPr lang="fr-BE"/>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85720" y="285728"/>
            <a:ext cx="2357454" cy="1143000"/>
          </a:xfrm>
        </p:spPr>
        <p:txBody>
          <a:bodyPr>
            <a:normAutofit/>
          </a:bodyPr>
          <a:lstStyle/>
          <a:p>
            <a:r>
              <a:rPr lang="en-US" dirty="0" smtClean="0">
                <a:solidFill>
                  <a:srgbClr val="FF0000"/>
                </a:solidFill>
              </a:rPr>
              <a:t>le LHC (1)</a:t>
            </a:r>
            <a:endParaRPr lang="fr-FR" b="1" dirty="0" smtClean="0">
              <a:solidFill>
                <a:srgbClr val="FF0000"/>
              </a:solidFill>
              <a:latin typeface="Lucida Handwriting" pitchFamily="66" charset="0"/>
            </a:endParaRPr>
          </a:p>
        </p:txBody>
      </p:sp>
      <p:sp>
        <p:nvSpPr>
          <p:cNvPr id="13317" name="Text Box 9"/>
          <p:cNvSpPr txBox="1">
            <a:spLocks noChangeArrowheads="1"/>
          </p:cNvSpPr>
          <p:nvPr/>
        </p:nvSpPr>
        <p:spPr bwMode="auto">
          <a:xfrm>
            <a:off x="285720" y="2500306"/>
            <a:ext cx="2347898" cy="1631216"/>
          </a:xfrm>
          <a:prstGeom prst="rect">
            <a:avLst/>
          </a:prstGeom>
          <a:noFill/>
          <a:ln w="9525">
            <a:noFill/>
            <a:miter lim="800000"/>
            <a:headEnd/>
            <a:tailEnd/>
          </a:ln>
        </p:spPr>
        <p:txBody>
          <a:bodyPr wrap="square">
            <a:spAutoFit/>
          </a:bodyPr>
          <a:lstStyle/>
          <a:p>
            <a:pPr>
              <a:spcBef>
                <a:spcPct val="0"/>
              </a:spcBef>
            </a:pPr>
            <a:r>
              <a:rPr lang="fr-FR" sz="2000" dirty="0">
                <a:solidFill>
                  <a:schemeClr val="accent1"/>
                </a:solidFill>
                <a:latin typeface="Arial Black" pitchFamily="34" charset="0"/>
              </a:rPr>
              <a:t>LHC : Large Hadron </a:t>
            </a:r>
            <a:r>
              <a:rPr lang="fr-FR" sz="2000" dirty="0" err="1">
                <a:solidFill>
                  <a:schemeClr val="accent1"/>
                </a:solidFill>
                <a:latin typeface="Arial Black" pitchFamily="34" charset="0"/>
              </a:rPr>
              <a:t>Collider</a:t>
            </a:r>
            <a:r>
              <a:rPr lang="fr-FR" sz="2000" dirty="0">
                <a:solidFill>
                  <a:schemeClr val="accent1"/>
                </a:solidFill>
                <a:latin typeface="Arial Black" pitchFamily="34" charset="0"/>
              </a:rPr>
              <a:t> = grand collisionneur de hadrons</a:t>
            </a:r>
            <a:endParaRPr lang="fr-FR" sz="2400" dirty="0">
              <a:solidFill>
                <a:schemeClr val="tx1"/>
              </a:solidFill>
              <a:latin typeface="Arial" charset="0"/>
            </a:endParaRPr>
          </a:p>
        </p:txBody>
      </p:sp>
      <p:sp>
        <p:nvSpPr>
          <p:cNvPr id="13318" name="Text Box 10"/>
          <p:cNvSpPr txBox="1">
            <a:spLocks noChangeArrowheads="1"/>
          </p:cNvSpPr>
          <p:nvPr/>
        </p:nvSpPr>
        <p:spPr bwMode="auto">
          <a:xfrm>
            <a:off x="285720" y="1571612"/>
            <a:ext cx="2422525" cy="830997"/>
          </a:xfrm>
          <a:prstGeom prst="rect">
            <a:avLst/>
          </a:prstGeom>
          <a:noFill/>
          <a:ln w="9525">
            <a:solidFill>
              <a:srgbClr val="EAEAEA"/>
            </a:solidFill>
            <a:miter lim="800000"/>
            <a:headEnd/>
            <a:tailEnd/>
          </a:ln>
        </p:spPr>
        <p:txBody>
          <a:bodyPr>
            <a:spAutoFit/>
          </a:bodyPr>
          <a:lstStyle/>
          <a:p>
            <a:r>
              <a:rPr lang="fr-FR" sz="1600" b="1" dirty="0"/>
              <a:t>Lieu : CERN</a:t>
            </a:r>
          </a:p>
          <a:p>
            <a:r>
              <a:rPr lang="fr-FR" sz="1600" b="1" dirty="0"/>
              <a:t>Profondeur : 100 m</a:t>
            </a:r>
          </a:p>
          <a:p>
            <a:r>
              <a:rPr lang="fr-FR" sz="1600" b="1" dirty="0" err="1"/>
              <a:t>Circonf</a:t>
            </a:r>
            <a:r>
              <a:rPr lang="en-US" sz="1600" b="1" dirty="0"/>
              <a:t>é</a:t>
            </a:r>
            <a:r>
              <a:rPr lang="fr-FR" sz="1600" b="1" dirty="0" err="1"/>
              <a:t>rence</a:t>
            </a:r>
            <a:r>
              <a:rPr lang="fr-FR" sz="1600" b="1" dirty="0"/>
              <a:t> : 27 km</a:t>
            </a:r>
          </a:p>
        </p:txBody>
      </p:sp>
      <p:pic>
        <p:nvPicPr>
          <p:cNvPr id="9" name="Picture 4" descr="colliding_beam"/>
          <p:cNvPicPr>
            <a:picLocks noChangeArrowheads="1"/>
          </p:cNvPicPr>
          <p:nvPr/>
        </p:nvPicPr>
        <p:blipFill>
          <a:blip r:embed="rId3" cstate="print"/>
          <a:srcRect/>
          <a:stretch>
            <a:fillRect/>
          </a:stretch>
        </p:blipFill>
        <p:spPr bwMode="auto">
          <a:xfrm>
            <a:off x="2757490" y="5072074"/>
            <a:ext cx="5354638" cy="787400"/>
          </a:xfrm>
          <a:prstGeom prst="rect">
            <a:avLst/>
          </a:prstGeom>
          <a:noFill/>
          <a:ln w="9525">
            <a:noFill/>
            <a:miter lim="800000"/>
            <a:headEnd/>
            <a:tailEnd/>
          </a:ln>
        </p:spPr>
      </p:pic>
      <p:sp>
        <p:nvSpPr>
          <p:cNvPr id="10" name="Text Box 5"/>
          <p:cNvSpPr txBox="1">
            <a:spLocks noChangeArrowheads="1"/>
          </p:cNvSpPr>
          <p:nvPr/>
        </p:nvSpPr>
        <p:spPr bwMode="auto">
          <a:xfrm>
            <a:off x="1828796" y="4643446"/>
            <a:ext cx="3786214"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FF0000"/>
                </a:solidFill>
              </a:rPr>
              <a:t>Protons de 7 </a:t>
            </a:r>
            <a:r>
              <a:rPr lang="fr-FR" sz="2000" b="1" dirty="0" err="1">
                <a:solidFill>
                  <a:srgbClr val="FF0000"/>
                </a:solidFill>
              </a:rPr>
              <a:t>TeV</a:t>
            </a:r>
            <a:r>
              <a:rPr lang="fr-FR" sz="2000" b="1" dirty="0">
                <a:solidFill>
                  <a:srgbClr val="FF0000"/>
                </a:solidFill>
              </a:rPr>
              <a:t> d’énergie</a:t>
            </a:r>
            <a:endParaRPr lang="fr-FR" sz="2000" dirty="0"/>
          </a:p>
        </p:txBody>
      </p:sp>
      <p:sp>
        <p:nvSpPr>
          <p:cNvPr id="11" name="Text Box 6"/>
          <p:cNvSpPr txBox="1">
            <a:spLocks noChangeArrowheads="1"/>
          </p:cNvSpPr>
          <p:nvPr/>
        </p:nvSpPr>
        <p:spPr bwMode="auto">
          <a:xfrm>
            <a:off x="5329258" y="4643446"/>
            <a:ext cx="3814742"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0070C0"/>
                </a:solidFill>
              </a:rPr>
              <a:t>Protons de 7 </a:t>
            </a:r>
            <a:r>
              <a:rPr lang="fr-FR" sz="2000" b="1" dirty="0" err="1">
                <a:solidFill>
                  <a:srgbClr val="0070C0"/>
                </a:solidFill>
              </a:rPr>
              <a:t>TeV</a:t>
            </a:r>
            <a:r>
              <a:rPr lang="fr-FR" sz="2000" b="1" dirty="0">
                <a:solidFill>
                  <a:srgbClr val="0070C0"/>
                </a:solidFill>
              </a:rPr>
              <a:t> d’énergie</a:t>
            </a:r>
            <a:endParaRPr lang="fr-FR" sz="2000" dirty="0">
              <a:solidFill>
                <a:srgbClr val="0070C0"/>
              </a:solidFill>
            </a:endParaRPr>
          </a:p>
        </p:txBody>
      </p:sp>
      <p:sp>
        <p:nvSpPr>
          <p:cNvPr id="12" name="Text Box 7"/>
          <p:cNvSpPr txBox="1">
            <a:spLocks noChangeArrowheads="1"/>
          </p:cNvSpPr>
          <p:nvPr/>
        </p:nvSpPr>
        <p:spPr bwMode="auto">
          <a:xfrm>
            <a:off x="2786050" y="5929330"/>
            <a:ext cx="5286412" cy="70788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smtClean="0">
                <a:solidFill>
                  <a:srgbClr val="0070C0"/>
                </a:solidFill>
              </a:rPr>
              <a:t>TeV</a:t>
            </a:r>
            <a:r>
              <a:rPr lang="fr-FR" sz="2000" b="1" dirty="0" smtClean="0">
                <a:solidFill>
                  <a:srgbClr val="0070C0"/>
                </a:solidFill>
              </a:rPr>
              <a:t> (énergie équivalente à environ 14000 fois la masse du proton)</a:t>
            </a:r>
            <a:endParaRPr lang="fr-FR" sz="2000" b="1" dirty="0">
              <a:solidFill>
                <a:srgbClr val="0070C0"/>
              </a:solidFill>
            </a:endParaRPr>
          </a:p>
        </p:txBody>
      </p:sp>
      <p:pic>
        <p:nvPicPr>
          <p:cNvPr id="13" name="Picture 2" descr="LHC-OverallView"/>
          <p:cNvPicPr>
            <a:picLocks noChangeAspect="1" noChangeArrowheads="1"/>
          </p:cNvPicPr>
          <p:nvPr/>
        </p:nvPicPr>
        <p:blipFill>
          <a:blip r:embed="rId4" cstate="print"/>
          <a:srcRect t="8065"/>
          <a:stretch>
            <a:fillRect/>
          </a:stretch>
        </p:blipFill>
        <p:spPr bwMode="auto">
          <a:xfrm>
            <a:off x="2857488" y="428604"/>
            <a:ext cx="5772232" cy="4286257"/>
          </a:xfrm>
          <a:prstGeom prst="rect">
            <a:avLst/>
          </a:prstGeom>
          <a:noFill/>
        </p:spPr>
      </p:pic>
      <p:sp>
        <p:nvSpPr>
          <p:cNvPr id="14" name="Text Box 4"/>
          <p:cNvSpPr txBox="1">
            <a:spLocks noChangeArrowheads="1"/>
          </p:cNvSpPr>
          <p:nvPr/>
        </p:nvSpPr>
        <p:spPr bwMode="auto">
          <a:xfrm>
            <a:off x="0" y="4180344"/>
            <a:ext cx="2643174" cy="2677656"/>
          </a:xfrm>
          <a:prstGeom prst="rect">
            <a:avLst/>
          </a:prstGeom>
          <a:noFill/>
          <a:ln w="9525">
            <a:noFill/>
            <a:miter lim="800000"/>
            <a:headEnd/>
            <a:tailEnd/>
          </a:ln>
        </p:spPr>
        <p:txBody>
          <a:bodyPr wrap="square">
            <a:spAutoFit/>
          </a:bodyPr>
          <a:lstStyle/>
          <a:p>
            <a:pPr marL="457200" indent="-457200">
              <a:spcBef>
                <a:spcPct val="0"/>
              </a:spcBef>
            </a:pPr>
            <a:r>
              <a:rPr lang="fr-FR" sz="2000" b="1" i="1" dirty="0">
                <a:solidFill>
                  <a:srgbClr val="FF0000"/>
                </a:solidFill>
                <a:latin typeface="Arial" charset="0"/>
              </a:rPr>
              <a:t>	</a:t>
            </a:r>
            <a:r>
              <a:rPr lang="fr-FR" sz="2400" b="1" i="1" dirty="0"/>
              <a:t>Etudier les particules produites lors de collisions entre deux faisceaux de protons.</a:t>
            </a:r>
            <a:endParaRPr lang="fr-FR" sz="2400" dirty="0">
              <a:latin typeface="Arial" charset="0"/>
            </a:endParaRPr>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34</a:t>
            </a:fld>
            <a:endParaRPr lang="fr-BE" dirty="0"/>
          </a:p>
        </p:txBody>
      </p:sp>
      <p:sp>
        <p:nvSpPr>
          <p:cNvPr id="16" name="Espace réservé du pied de page 15"/>
          <p:cNvSpPr>
            <a:spLocks noGrp="1"/>
          </p:cNvSpPr>
          <p:nvPr>
            <p:ph type="ftr" sz="quarter" idx="11"/>
          </p:nvPr>
        </p:nvSpPr>
        <p:spPr>
          <a:xfrm>
            <a:off x="3124200" y="6356350"/>
            <a:ext cx="3175992" cy="365125"/>
          </a:xfrm>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le LHC (2)</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12 novembre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35</a:t>
            </a:fld>
            <a:endParaRPr lang="fr-FR" dirty="0"/>
          </a:p>
        </p:txBody>
      </p:sp>
      <p:pic>
        <p:nvPicPr>
          <p:cNvPr id="6" name="Picture 3"/>
          <p:cNvPicPr>
            <a:picLocks noChangeAspect="1" noChangeArrowheads="1"/>
          </p:cNvPicPr>
          <p:nvPr/>
        </p:nvPicPr>
        <p:blipFill>
          <a:blip r:embed="rId2" cstate="print"/>
          <a:srcRect/>
          <a:stretch>
            <a:fillRect/>
          </a:stretch>
        </p:blipFill>
        <p:spPr bwMode="auto">
          <a:xfrm>
            <a:off x="1485900" y="1484313"/>
            <a:ext cx="6270625" cy="4703762"/>
          </a:xfrm>
          <a:prstGeom prst="rect">
            <a:avLst/>
          </a:prstGeom>
          <a:noFill/>
          <a:ln w="9525">
            <a:noFill/>
            <a:miter lim="800000"/>
            <a:headEnd/>
            <a:tailEnd/>
          </a:ln>
        </p:spPr>
      </p:pic>
      <p:sp>
        <p:nvSpPr>
          <p:cNvPr id="7" name="Line 4"/>
          <p:cNvSpPr>
            <a:spLocks noChangeShapeType="1"/>
          </p:cNvSpPr>
          <p:nvPr/>
        </p:nvSpPr>
        <p:spPr bwMode="auto">
          <a:xfrm flipV="1">
            <a:off x="2476500" y="3200400"/>
            <a:ext cx="3952875" cy="1438275"/>
          </a:xfrm>
          <a:prstGeom prst="line">
            <a:avLst/>
          </a:prstGeom>
          <a:noFill/>
          <a:ln w="28575">
            <a:solidFill>
              <a:srgbClr val="FF6600"/>
            </a:solidFill>
            <a:round/>
            <a:headEnd type="triangle" w="med" len="med"/>
            <a:tailEnd type="triangle" w="med" len="med"/>
          </a:ln>
          <a:effectLst/>
        </p:spPr>
        <p:txBody>
          <a:bodyPr/>
          <a:lstStyle/>
          <a:p>
            <a:endParaRPr lang="fr-FR"/>
          </a:p>
        </p:txBody>
      </p:sp>
      <p:sp>
        <p:nvSpPr>
          <p:cNvPr id="9" name="Text Box 5"/>
          <p:cNvSpPr txBox="1">
            <a:spLocks noChangeArrowheads="1"/>
          </p:cNvSpPr>
          <p:nvPr/>
        </p:nvSpPr>
        <p:spPr bwMode="auto">
          <a:xfrm rot="20543769">
            <a:off x="4106863" y="3536950"/>
            <a:ext cx="669925" cy="336550"/>
          </a:xfrm>
          <a:prstGeom prst="rect">
            <a:avLst/>
          </a:prstGeom>
          <a:noFill/>
          <a:ln w="57150" algn="ctr">
            <a:noFill/>
            <a:miter lim="800000"/>
            <a:headEnd/>
            <a:tailEnd/>
          </a:ln>
          <a:effectLst/>
        </p:spPr>
        <p:txBody>
          <a:bodyPr wrap="none">
            <a:spAutoFit/>
          </a:bodyPr>
          <a:lstStyle/>
          <a:p>
            <a:r>
              <a:rPr lang="fr-FR" sz="1600" b="1" dirty="0">
                <a:solidFill>
                  <a:srgbClr val="FF9933"/>
                </a:solidFill>
              </a:rPr>
              <a:t>9 KM</a:t>
            </a:r>
          </a:p>
        </p:txBody>
      </p:sp>
      <p:grpSp>
        <p:nvGrpSpPr>
          <p:cNvPr id="3" name="Groupe 7"/>
          <p:cNvGrpSpPr/>
          <p:nvPr/>
        </p:nvGrpSpPr>
        <p:grpSpPr>
          <a:xfrm>
            <a:off x="125413" y="71438"/>
            <a:ext cx="1156490" cy="6715125"/>
            <a:chOff x="125413" y="71438"/>
            <a:chExt cx="1156490" cy="6715125"/>
          </a:xfrm>
        </p:grpSpPr>
        <p:pic>
          <p:nvPicPr>
            <p:cNvPr id="10"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11" name="Image 10" descr="logolapp.JPG"/>
            <p:cNvPicPr>
              <a:picLocks noChangeAspect="1"/>
            </p:cNvPicPr>
            <p:nvPr/>
          </p:nvPicPr>
          <p:blipFill>
            <a:blip r:embed="rId4" cstate="print"/>
            <a:stretch>
              <a:fillRect/>
            </a:stretch>
          </p:blipFill>
          <p:spPr>
            <a:xfrm>
              <a:off x="571472" y="6286520"/>
              <a:ext cx="710431" cy="420996"/>
            </a:xfrm>
            <a:prstGeom prst="rect">
              <a:avLst/>
            </a:prstGeom>
          </p:spPr>
        </p:pic>
      </p:grpSp>
      <p:sp>
        <p:nvSpPr>
          <p:cNvPr id="12" name="ZoneTexte 11"/>
          <p:cNvSpPr txBox="1"/>
          <p:nvPr/>
        </p:nvSpPr>
        <p:spPr>
          <a:xfrm>
            <a:off x="1857356" y="2071678"/>
            <a:ext cx="1146468" cy="369332"/>
          </a:xfrm>
          <a:prstGeom prst="rect">
            <a:avLst/>
          </a:prstGeom>
          <a:noFill/>
        </p:spPr>
        <p:txBody>
          <a:bodyPr wrap="none" rtlCol="0">
            <a:spAutoFit/>
          </a:bodyPr>
          <a:lstStyle/>
          <a:p>
            <a:r>
              <a:rPr lang="en-US" dirty="0" smtClean="0">
                <a:solidFill>
                  <a:srgbClr val="FFFF00"/>
                </a:solidFill>
              </a:rPr>
              <a:t>LEP/LHC</a:t>
            </a:r>
            <a:endParaRPr lang="fr-FR" dirty="0">
              <a:solidFill>
                <a:srgbClr val="FFFF00"/>
              </a:solidFill>
            </a:endParaRPr>
          </a:p>
        </p:txBody>
      </p:sp>
      <p:cxnSp>
        <p:nvCxnSpPr>
          <p:cNvPr id="14" name="Connecteur droit avec flèche 13"/>
          <p:cNvCxnSpPr/>
          <p:nvPr/>
        </p:nvCxnSpPr>
        <p:spPr>
          <a:xfrm rot="16200000" flipH="1">
            <a:off x="2678893" y="2464587"/>
            <a:ext cx="571504" cy="50006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5715008" y="3571876"/>
            <a:ext cx="646331" cy="369332"/>
          </a:xfrm>
          <a:prstGeom prst="rect">
            <a:avLst/>
          </a:prstGeom>
          <a:noFill/>
        </p:spPr>
        <p:txBody>
          <a:bodyPr wrap="none" rtlCol="0">
            <a:spAutoFit/>
          </a:bodyPr>
          <a:lstStyle/>
          <a:p>
            <a:r>
              <a:rPr lang="en-US" dirty="0" smtClean="0">
                <a:solidFill>
                  <a:srgbClr val="FFFF00"/>
                </a:solidFill>
              </a:rPr>
              <a:t>SPS</a:t>
            </a:r>
            <a:endParaRPr lang="fr-FR" dirty="0">
              <a:solidFill>
                <a:srgbClr val="FFFF00"/>
              </a:solidFill>
            </a:endParaRPr>
          </a:p>
        </p:txBody>
      </p:sp>
      <p:cxnSp>
        <p:nvCxnSpPr>
          <p:cNvPr id="16" name="Connecteur droit avec flèche 15"/>
          <p:cNvCxnSpPr/>
          <p:nvPr/>
        </p:nvCxnSpPr>
        <p:spPr>
          <a:xfrm rot="5400000">
            <a:off x="5750727" y="3893347"/>
            <a:ext cx="357190" cy="28575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0504028_10"/>
          <p:cNvPicPr>
            <a:picLocks noChangeAspect="1" noChangeArrowheads="1"/>
          </p:cNvPicPr>
          <p:nvPr/>
        </p:nvPicPr>
        <p:blipFill>
          <a:blip r:embed="rId2" cstate="print"/>
          <a:srcRect/>
          <a:stretch>
            <a:fillRect/>
          </a:stretch>
        </p:blipFill>
        <p:spPr bwMode="auto">
          <a:xfrm>
            <a:off x="0" y="0"/>
            <a:ext cx="10548938" cy="6873875"/>
          </a:xfrm>
          <a:prstGeom prst="rect">
            <a:avLst/>
          </a:prstGeom>
          <a:noFill/>
          <a:ln w="9525">
            <a:noFill/>
            <a:miter lim="800000"/>
            <a:headEnd/>
            <a:tailEnd/>
          </a:ln>
        </p:spPr>
      </p:pic>
      <p:sp>
        <p:nvSpPr>
          <p:cNvPr id="25603" name="Rectangle 9"/>
          <p:cNvSpPr>
            <a:spLocks noChangeArrowheads="1"/>
          </p:cNvSpPr>
          <p:nvPr/>
        </p:nvSpPr>
        <p:spPr bwMode="auto">
          <a:xfrm>
            <a:off x="7216775" y="6491288"/>
            <a:ext cx="1927225" cy="366712"/>
          </a:xfrm>
          <a:prstGeom prst="rect">
            <a:avLst/>
          </a:prstGeom>
          <a:noFill/>
          <a:ln w="9525">
            <a:noFill/>
            <a:miter lim="800000"/>
            <a:headEnd type="none" w="sm" len="sm"/>
            <a:tailEnd type="none" w="sm" len="sm"/>
          </a:ln>
        </p:spPr>
        <p:txBody>
          <a:bodyPr wrap="none">
            <a:spAutoFit/>
          </a:bodyPr>
          <a:lstStyle/>
          <a:p>
            <a:r>
              <a:rPr lang="en-US" sz="1800">
                <a:latin typeface="Arial Unicode MS" pitchFamily="34" charset="-128"/>
              </a:rPr>
              <a:t>©CERN, Geneva</a:t>
            </a:r>
            <a:endParaRPr lang="fr-FR" sz="1800">
              <a:latin typeface="Arial Unicode MS" pitchFamily="34" charset="-128"/>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36</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ransition advClick="0" advTm="6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924944"/>
            <a:ext cx="8229600" cy="1143000"/>
          </a:xfrm>
        </p:spPr>
        <p:txBody>
          <a:bodyPr>
            <a:normAutofit fontScale="90000"/>
          </a:bodyPr>
          <a:lstStyle/>
          <a:p>
            <a:r>
              <a:rPr lang="fr-FR" b="1" dirty="0" smtClean="0">
                <a:solidFill>
                  <a:srgbClr val="FF0000"/>
                </a:solidFill>
              </a:rPr>
              <a:t>Les techniques de détection expérience ATLAS</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12 novembre 2012</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37</a:t>
            </a:fld>
            <a:endParaRPr lang="fr-BE"/>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018871" y="1247925"/>
            <a:ext cx="4364084" cy="3756946"/>
          </a:xfrm>
        </p:spPr>
        <p:txBody>
          <a:bodyPr>
            <a:normAutofit/>
          </a:bodyPr>
          <a:lstStyle/>
          <a:p>
            <a:r>
              <a:rPr lang="en-US" dirty="0" smtClean="0"/>
              <a:t>Pour tester </a:t>
            </a:r>
            <a:r>
              <a:rPr lang="en-US" dirty="0" err="1" smtClean="0"/>
              <a:t>notre</a:t>
            </a:r>
            <a:r>
              <a:rPr lang="en-US" dirty="0" smtClean="0"/>
              <a:t> </a:t>
            </a:r>
            <a:r>
              <a:rPr lang="en-US" dirty="0" err="1" smtClean="0"/>
              <a:t>modèle</a:t>
            </a:r>
            <a:r>
              <a:rPr lang="en-US" dirty="0" smtClean="0"/>
              <a:t> de la physique des </a:t>
            </a:r>
            <a:r>
              <a:rPr lang="en-US" dirty="0" err="1" smtClean="0"/>
              <a:t>particules</a:t>
            </a:r>
            <a:r>
              <a:rPr lang="en-US" dirty="0" smtClean="0"/>
              <a:t> (</a:t>
            </a:r>
            <a:r>
              <a:rPr lang="en-US" dirty="0" err="1" smtClean="0"/>
              <a:t>Modèle</a:t>
            </a:r>
            <a:r>
              <a:rPr lang="en-US" dirty="0" smtClean="0"/>
              <a:t> Standard), </a:t>
            </a:r>
            <a:r>
              <a:rPr lang="en-US" dirty="0" err="1" smtClean="0"/>
              <a:t>il</a:t>
            </a:r>
            <a:r>
              <a:rPr lang="en-US" dirty="0" smtClean="0"/>
              <a:t> </a:t>
            </a:r>
            <a:r>
              <a:rPr lang="en-US" dirty="0" err="1" smtClean="0"/>
              <a:t>faut</a:t>
            </a:r>
            <a:r>
              <a:rPr lang="en-US" dirty="0" smtClean="0"/>
              <a:t> faire des </a:t>
            </a:r>
            <a:r>
              <a:rPr lang="en-US" b="1" dirty="0" err="1" smtClean="0">
                <a:solidFill>
                  <a:srgbClr val="0000FF"/>
                </a:solidFill>
              </a:rPr>
              <a:t>expériences</a:t>
            </a:r>
            <a:r>
              <a:rPr lang="en-US" b="1" dirty="0" smtClean="0">
                <a:solidFill>
                  <a:srgbClr val="0000FF"/>
                </a:solidFill>
              </a:rPr>
              <a:t>.</a:t>
            </a:r>
          </a:p>
          <a:p>
            <a:r>
              <a:rPr lang="en-US" dirty="0" smtClean="0"/>
              <a:t>Pour </a:t>
            </a:r>
            <a:r>
              <a:rPr lang="en-US" dirty="0" err="1" smtClean="0"/>
              <a:t>cela</a:t>
            </a:r>
            <a:r>
              <a:rPr lang="en-US" dirty="0" smtClean="0"/>
              <a:t>, on fait des collisions entre </a:t>
            </a:r>
            <a:r>
              <a:rPr lang="en-US" dirty="0" err="1" smtClean="0"/>
              <a:t>deux</a:t>
            </a:r>
            <a:r>
              <a:rPr lang="en-US" dirty="0" smtClean="0"/>
              <a:t> </a:t>
            </a:r>
            <a:r>
              <a:rPr lang="en-US" dirty="0" err="1" smtClean="0"/>
              <a:t>faisceaux</a:t>
            </a:r>
            <a:r>
              <a:rPr lang="en-US" dirty="0" smtClean="0"/>
              <a:t> de protons </a:t>
            </a:r>
            <a:endParaRPr lang="en-US" dirty="0"/>
          </a:p>
        </p:txBody>
      </p:sp>
      <p:pic>
        <p:nvPicPr>
          <p:cNvPr id="14" name="Picture 13" descr="T35"/>
          <p:cNvPicPr>
            <a:picLocks noChangeAspect="1" noChangeArrowheads="1"/>
          </p:cNvPicPr>
          <p:nvPr/>
        </p:nvPicPr>
        <p:blipFill>
          <a:blip r:embed="rId2" cstate="print"/>
          <a:srcRect l="13422" t="8914"/>
          <a:stretch>
            <a:fillRect/>
          </a:stretch>
        </p:blipFill>
        <p:spPr bwMode="auto">
          <a:xfrm>
            <a:off x="5382955" y="1180202"/>
            <a:ext cx="3758069" cy="3968638"/>
          </a:xfrm>
          <a:prstGeom prst="rect">
            <a:avLst/>
          </a:prstGeom>
          <a:noFill/>
        </p:spPr>
      </p:pic>
      <p:sp>
        <p:nvSpPr>
          <p:cNvPr id="15" name="ZoneTexte 14"/>
          <p:cNvSpPr txBox="1"/>
          <p:nvPr/>
        </p:nvSpPr>
        <p:spPr>
          <a:xfrm>
            <a:off x="1269936" y="92025"/>
            <a:ext cx="7705416" cy="692497"/>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900" dirty="0" err="1" smtClean="0"/>
              <a:t>Pourquoi</a:t>
            </a:r>
            <a:r>
              <a:rPr lang="en-US" sz="3900" dirty="0" smtClean="0"/>
              <a:t> </a:t>
            </a:r>
            <a:r>
              <a:rPr lang="en-US" sz="3900" dirty="0" err="1" smtClean="0"/>
              <a:t>construire</a:t>
            </a:r>
            <a:r>
              <a:rPr lang="en-US" sz="3900" dirty="0" smtClean="0"/>
              <a:t> des </a:t>
            </a:r>
            <a:r>
              <a:rPr lang="en-US" sz="3900" dirty="0" err="1" smtClean="0"/>
              <a:t>détecteurs</a:t>
            </a:r>
            <a:r>
              <a:rPr lang="en-US" sz="3900" dirty="0" smtClean="0"/>
              <a:t> ?</a:t>
            </a:r>
          </a:p>
        </p:txBody>
      </p:sp>
      <p:sp>
        <p:nvSpPr>
          <p:cNvPr id="17" name="ZoneTexte 16"/>
          <p:cNvSpPr txBox="1"/>
          <p:nvPr/>
        </p:nvSpPr>
        <p:spPr>
          <a:xfrm>
            <a:off x="1326804" y="4720501"/>
            <a:ext cx="7610636" cy="1384995"/>
          </a:xfrm>
          <a:prstGeom prst="rect">
            <a:avLst/>
          </a:prstGeom>
          <a:noFill/>
        </p:spPr>
        <p:txBody>
          <a:bodyPr wrap="square" rtlCol="0">
            <a:spAutoFit/>
          </a:bodyPr>
          <a:lstStyle/>
          <a:p>
            <a:r>
              <a:rPr lang="en-US" sz="2800" dirty="0" smtClean="0"/>
              <a:t>et on </a:t>
            </a:r>
            <a:r>
              <a:rPr lang="en-US" sz="2800" dirty="0" err="1" smtClean="0"/>
              <a:t>regarde</a:t>
            </a:r>
            <a:r>
              <a:rPr lang="en-US" sz="2800" dirty="0" smtClean="0"/>
              <a:t> </a:t>
            </a:r>
            <a:r>
              <a:rPr lang="en-US" sz="2800" b="1" dirty="0" smtClean="0">
                <a:solidFill>
                  <a:srgbClr val="0000FF"/>
                </a:solidFill>
              </a:rPr>
              <a:t>tout</a:t>
            </a:r>
            <a:r>
              <a:rPr lang="en-US" sz="2800" dirty="0" smtClean="0"/>
              <a:t> </a:t>
            </a:r>
            <a:r>
              <a:rPr lang="en-US" sz="2800" dirty="0" err="1" smtClean="0"/>
              <a:t>ce</a:t>
            </a:r>
            <a:r>
              <a:rPr lang="en-US" sz="2800" dirty="0" smtClean="0"/>
              <a:t> </a:t>
            </a:r>
            <a:r>
              <a:rPr lang="en-US" sz="2800" dirty="0" err="1" smtClean="0"/>
              <a:t>qu’il</a:t>
            </a:r>
            <a:r>
              <a:rPr lang="en-US" sz="2800" dirty="0" smtClean="0"/>
              <a:t> </a:t>
            </a:r>
            <a:r>
              <a:rPr lang="en-US" sz="2800" dirty="0" err="1" smtClean="0"/>
              <a:t>y</a:t>
            </a:r>
            <a:r>
              <a:rPr lang="en-US" sz="2800" dirty="0" smtClean="0"/>
              <a:t> a </a:t>
            </a:r>
            <a:r>
              <a:rPr lang="en-US" sz="2800" dirty="0" err="1" smtClean="0"/>
              <a:t>dans</a:t>
            </a:r>
            <a:r>
              <a:rPr lang="en-US" sz="2800" dirty="0" smtClean="0"/>
              <a:t> </a:t>
            </a:r>
            <a:r>
              <a:rPr lang="en-US" sz="2800" dirty="0" err="1" smtClean="0"/>
              <a:t>l’état</a:t>
            </a:r>
            <a:r>
              <a:rPr lang="en-US" sz="2800" dirty="0" smtClean="0"/>
              <a:t> final </a:t>
            </a:r>
            <a:r>
              <a:rPr lang="en-US" sz="2800" dirty="0" err="1" smtClean="0"/>
              <a:t>afin</a:t>
            </a:r>
            <a:r>
              <a:rPr lang="en-US" sz="2800" dirty="0" smtClean="0"/>
              <a:t> de </a:t>
            </a:r>
            <a:r>
              <a:rPr lang="en-US" sz="2800" dirty="0" err="1" smtClean="0"/>
              <a:t>comprendre</a:t>
            </a:r>
            <a:r>
              <a:rPr lang="en-US" sz="2800" dirty="0" smtClean="0"/>
              <a:t> </a:t>
            </a:r>
            <a:r>
              <a:rPr lang="en-US" sz="2800" dirty="0" err="1" smtClean="0"/>
              <a:t>ce</a:t>
            </a:r>
            <a:r>
              <a:rPr lang="en-US" sz="2800" dirty="0" smtClean="0"/>
              <a:t> qui </a:t>
            </a:r>
            <a:r>
              <a:rPr lang="en-US" sz="2800" dirty="0" err="1" smtClean="0"/>
              <a:t>s’est</a:t>
            </a:r>
            <a:r>
              <a:rPr lang="en-US" sz="2800" dirty="0" smtClean="0"/>
              <a:t> passé et </a:t>
            </a:r>
            <a:r>
              <a:rPr lang="en-US" sz="2800" dirty="0" err="1" smtClean="0"/>
              <a:t>vérifier</a:t>
            </a:r>
            <a:r>
              <a:rPr lang="en-US" sz="2800" dirty="0" smtClean="0"/>
              <a:t> </a:t>
            </a:r>
            <a:r>
              <a:rPr lang="en-US" sz="2800" dirty="0" err="1" smtClean="0"/>
              <a:t>si</a:t>
            </a:r>
            <a:r>
              <a:rPr lang="en-US" sz="2800" dirty="0" smtClean="0"/>
              <a:t> </a:t>
            </a:r>
            <a:r>
              <a:rPr lang="en-US" sz="2800" dirty="0" err="1" smtClean="0"/>
              <a:t>cela</a:t>
            </a:r>
            <a:r>
              <a:rPr lang="en-US" sz="2800" dirty="0" smtClean="0"/>
              <a:t> correspond </a:t>
            </a:r>
            <a:r>
              <a:rPr lang="en-US" sz="2800" dirty="0" err="1" smtClean="0"/>
              <a:t>à</a:t>
            </a:r>
            <a:r>
              <a:rPr lang="en-US" sz="2800" dirty="0" smtClean="0"/>
              <a:t> la </a:t>
            </a:r>
            <a:r>
              <a:rPr lang="en-US" sz="2800" dirty="0" err="1" smtClean="0"/>
              <a:t>théorie</a:t>
            </a:r>
            <a:r>
              <a:rPr lang="en-US" sz="2800" dirty="0" smtClean="0"/>
              <a:t>.</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38</a:t>
            </a:fld>
            <a:endParaRPr lang="fr-BE"/>
          </a:p>
        </p:txBody>
      </p:sp>
      <p:sp>
        <p:nvSpPr>
          <p:cNvPr id="7" name="Espace réservé du pied de page 6"/>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28884" y="933120"/>
            <a:ext cx="7498080" cy="4800600"/>
          </a:xfrm>
        </p:spPr>
        <p:txBody>
          <a:bodyPr/>
          <a:lstStyle/>
          <a:p>
            <a:r>
              <a:rPr lang="en-US" dirty="0" err="1" smtClean="0"/>
              <a:t>Mais</a:t>
            </a:r>
            <a:r>
              <a:rPr lang="en-US" dirty="0" smtClean="0"/>
              <a:t> les </a:t>
            </a:r>
            <a:r>
              <a:rPr lang="en-US" dirty="0" err="1" smtClean="0"/>
              <a:t>particules</a:t>
            </a:r>
            <a:r>
              <a:rPr lang="en-US" dirty="0" smtClean="0"/>
              <a:t> </a:t>
            </a:r>
            <a:r>
              <a:rPr lang="en-US" dirty="0" err="1" smtClean="0"/>
              <a:t>dans</a:t>
            </a:r>
            <a:r>
              <a:rPr lang="en-US" dirty="0" smtClean="0"/>
              <a:t> </a:t>
            </a:r>
            <a:r>
              <a:rPr lang="en-US" dirty="0" err="1" smtClean="0"/>
              <a:t>l’état</a:t>
            </a:r>
            <a:r>
              <a:rPr lang="en-US" dirty="0" smtClean="0"/>
              <a:t> final </a:t>
            </a:r>
            <a:r>
              <a:rPr lang="en-US" dirty="0" err="1" smtClean="0"/>
              <a:t>sont</a:t>
            </a:r>
            <a:r>
              <a:rPr lang="en-US" dirty="0" smtClean="0"/>
              <a:t> </a:t>
            </a:r>
            <a:r>
              <a:rPr lang="en-US" b="1" dirty="0" smtClean="0">
                <a:solidFill>
                  <a:srgbClr val="0000FF"/>
                </a:solidFill>
              </a:rPr>
              <a:t>TRES</a:t>
            </a:r>
            <a:r>
              <a:rPr lang="en-US" dirty="0" smtClean="0"/>
              <a:t> petites (100 milliards de </a:t>
            </a:r>
            <a:r>
              <a:rPr lang="en-US" dirty="0" err="1" smtClean="0"/>
              <a:t>fois</a:t>
            </a:r>
            <a:r>
              <a:rPr lang="en-US" dirty="0" smtClean="0"/>
              <a:t> plus petites </a:t>
            </a:r>
            <a:r>
              <a:rPr lang="en-US" dirty="0" err="1" smtClean="0"/>
              <a:t>qu’une</a:t>
            </a:r>
            <a:r>
              <a:rPr lang="en-US" dirty="0" smtClean="0"/>
              <a:t> </a:t>
            </a:r>
            <a:r>
              <a:rPr lang="en-US" dirty="0" err="1" smtClean="0"/>
              <a:t>fourmi</a:t>
            </a:r>
            <a:r>
              <a:rPr lang="en-US" dirty="0" smtClean="0"/>
              <a:t> </a:t>
            </a:r>
            <a:r>
              <a:rPr lang="en-US" dirty="0" err="1" smtClean="0"/>
              <a:t>ou</a:t>
            </a:r>
            <a:r>
              <a:rPr lang="en-US" dirty="0" smtClean="0"/>
              <a:t> 1 milliard de </a:t>
            </a:r>
            <a:r>
              <a:rPr lang="en-US" dirty="0" err="1" smtClean="0"/>
              <a:t>fois</a:t>
            </a:r>
            <a:r>
              <a:rPr lang="en-US" dirty="0" smtClean="0"/>
              <a:t> plus petites </a:t>
            </a:r>
            <a:r>
              <a:rPr lang="en-US" dirty="0" err="1" smtClean="0"/>
              <a:t>qu’une</a:t>
            </a:r>
            <a:r>
              <a:rPr lang="en-US" dirty="0" smtClean="0"/>
              <a:t> cellule) et pour </a:t>
            </a:r>
            <a:r>
              <a:rPr lang="en-US" dirty="0" err="1" smtClean="0"/>
              <a:t>certaines</a:t>
            </a:r>
            <a:r>
              <a:rPr lang="en-US" dirty="0" smtClean="0"/>
              <a:t> </a:t>
            </a:r>
            <a:r>
              <a:rPr lang="en-US" dirty="0" err="1" smtClean="0"/>
              <a:t>très</a:t>
            </a:r>
            <a:r>
              <a:rPr lang="en-US" dirty="0" smtClean="0"/>
              <a:t> </a:t>
            </a:r>
            <a:r>
              <a:rPr lang="en-US" dirty="0" err="1" smtClean="0">
                <a:solidFill>
                  <a:srgbClr val="0000FF"/>
                </a:solidFill>
              </a:rPr>
              <a:t>instables</a:t>
            </a:r>
            <a:r>
              <a:rPr lang="en-US" dirty="0" smtClean="0"/>
              <a:t> (</a:t>
            </a:r>
            <a:r>
              <a:rPr lang="en-US" dirty="0" err="1" smtClean="0"/>
              <a:t>durées</a:t>
            </a:r>
            <a:r>
              <a:rPr lang="en-US" dirty="0" smtClean="0"/>
              <a:t> de vie </a:t>
            </a:r>
            <a:r>
              <a:rPr lang="en-US" dirty="0" err="1" smtClean="0"/>
              <a:t>très</a:t>
            </a:r>
            <a:r>
              <a:rPr lang="en-US" dirty="0" smtClean="0"/>
              <a:t> </a:t>
            </a:r>
            <a:r>
              <a:rPr lang="en-US" dirty="0" err="1" smtClean="0"/>
              <a:t>courtes</a:t>
            </a:r>
            <a:r>
              <a:rPr lang="en-US" dirty="0" smtClean="0"/>
              <a:t>)</a:t>
            </a:r>
          </a:p>
          <a:p>
            <a:r>
              <a:rPr lang="en-US" dirty="0" smtClean="0"/>
              <a:t>Comment </a:t>
            </a:r>
            <a:r>
              <a:rPr lang="en-US" dirty="0" err="1" smtClean="0"/>
              <a:t>va</a:t>
            </a:r>
            <a:r>
              <a:rPr lang="en-US" dirty="0" smtClean="0"/>
              <a:t> </a:t>
            </a:r>
            <a:r>
              <a:rPr lang="en-US" dirty="0" err="1" smtClean="0"/>
              <a:t>t’on</a:t>
            </a:r>
            <a:r>
              <a:rPr lang="en-US" dirty="0" smtClean="0"/>
              <a:t> les </a:t>
            </a:r>
            <a:r>
              <a:rPr lang="en-US" dirty="0" err="1" smtClean="0"/>
              <a:t>détecter</a:t>
            </a:r>
            <a:r>
              <a:rPr lang="en-US" dirty="0" smtClean="0"/>
              <a:t> ?</a:t>
            </a:r>
          </a:p>
          <a:p>
            <a:endParaRPr lang="en-US" dirty="0"/>
          </a:p>
        </p:txBody>
      </p:sp>
      <p:pic>
        <p:nvPicPr>
          <p:cNvPr id="6" name="Image 5" descr="sherlock-holmes-loupe.gif"/>
          <p:cNvPicPr>
            <a:picLocks noChangeAspect="1"/>
          </p:cNvPicPr>
          <p:nvPr/>
        </p:nvPicPr>
        <p:blipFill>
          <a:blip r:embed="rId2" cstate="print"/>
          <a:stretch>
            <a:fillRect/>
          </a:stretch>
        </p:blipFill>
        <p:spPr>
          <a:xfrm>
            <a:off x="5255106" y="4380286"/>
            <a:ext cx="3888894" cy="2457074"/>
          </a:xfrm>
          <a:prstGeom prst="rect">
            <a:avLst/>
          </a:prstGeom>
        </p:spPr>
      </p:pic>
      <p:sp>
        <p:nvSpPr>
          <p:cNvPr id="11" name="ZoneTexte 10"/>
          <p:cNvSpPr txBox="1"/>
          <p:nvPr/>
        </p:nvSpPr>
        <p:spPr>
          <a:xfrm>
            <a:off x="1269936" y="92025"/>
            <a:ext cx="7705416" cy="692497"/>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900" dirty="0" err="1" smtClean="0"/>
              <a:t>Pourquoi</a:t>
            </a:r>
            <a:r>
              <a:rPr lang="en-US" sz="3900" dirty="0" smtClean="0"/>
              <a:t> </a:t>
            </a:r>
            <a:r>
              <a:rPr lang="en-US" sz="3900" dirty="0" err="1" smtClean="0"/>
              <a:t>construire</a:t>
            </a:r>
            <a:r>
              <a:rPr lang="en-US" sz="3900" dirty="0" smtClean="0"/>
              <a:t> des </a:t>
            </a:r>
            <a:r>
              <a:rPr lang="en-US" sz="3900" dirty="0" err="1" smtClean="0"/>
              <a:t>détecteurs</a:t>
            </a:r>
            <a:r>
              <a:rPr lang="en-US" sz="3900" dirty="0" smtClean="0"/>
              <a:t> ?</a:t>
            </a:r>
          </a:p>
        </p:txBody>
      </p:sp>
      <p:sp>
        <p:nvSpPr>
          <p:cNvPr id="12" name="ZoneTexte 11"/>
          <p:cNvSpPr txBox="1"/>
          <p:nvPr/>
        </p:nvSpPr>
        <p:spPr>
          <a:xfrm>
            <a:off x="1159681" y="4618318"/>
            <a:ext cx="4095425" cy="1569660"/>
          </a:xfrm>
          <a:prstGeom prst="rect">
            <a:avLst/>
          </a:prstGeom>
          <a:solidFill>
            <a:srgbClr val="F0E2BD"/>
          </a:solidFill>
          <a:ln>
            <a:noFill/>
          </a:ln>
          <a:effectLst>
            <a:outerShdw blurRad="152400" dist="317500" dir="5400000" sx="90000" sy="-19000" rotWithShape="0">
              <a:srgbClr val="000000">
                <a:alpha val="20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t>Construction de </a:t>
            </a:r>
            <a:r>
              <a:rPr lang="en-US" sz="2400" dirty="0" err="1" smtClean="0"/>
              <a:t>détecteurs</a:t>
            </a:r>
            <a:r>
              <a:rPr lang="en-US" sz="2400" dirty="0" smtClean="0"/>
              <a:t> </a:t>
            </a:r>
            <a:r>
              <a:rPr lang="en-US" sz="2400" dirty="0" err="1" smtClean="0"/>
              <a:t>spécifiques</a:t>
            </a:r>
            <a:r>
              <a:rPr lang="en-US" sz="2400" dirty="0" smtClean="0"/>
              <a:t> pour observer </a:t>
            </a:r>
            <a:r>
              <a:rPr lang="en-US" sz="2400" dirty="0" err="1" smtClean="0"/>
              <a:t>ou</a:t>
            </a:r>
            <a:r>
              <a:rPr lang="en-US" sz="2400" dirty="0" smtClean="0"/>
              <a:t> </a:t>
            </a:r>
            <a:r>
              <a:rPr lang="en-US" sz="2400" dirty="0" err="1" smtClean="0"/>
              <a:t>reconstituer</a:t>
            </a:r>
            <a:r>
              <a:rPr lang="en-US" sz="2400" dirty="0" smtClean="0"/>
              <a:t> le passage </a:t>
            </a:r>
            <a:r>
              <a:rPr lang="en-US" sz="2400" dirty="0" err="1" smtClean="0"/>
              <a:t>d’une</a:t>
            </a:r>
            <a:r>
              <a:rPr lang="en-US" sz="2400" dirty="0" smtClean="0"/>
              <a:t> </a:t>
            </a:r>
            <a:r>
              <a:rPr lang="en-US" sz="2400" dirty="0" err="1" smtClean="0"/>
              <a:t>particule</a:t>
            </a:r>
            <a:r>
              <a:rPr lang="en-US" sz="2400" dirty="0" smtClean="0"/>
              <a:t>.</a:t>
            </a:r>
            <a:endParaRPr lang="en-US" sz="2400"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39</a:t>
            </a:fld>
            <a:endParaRPr lang="fr-BE" dirty="0"/>
          </a:p>
        </p:txBody>
      </p:sp>
      <p:sp>
        <p:nvSpPr>
          <p:cNvPr id="8" name="Espace réservé du pied de page 7"/>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00100" y="142852"/>
            <a:ext cx="8015286" cy="1143000"/>
          </a:xfrm>
        </p:spPr>
        <p:txBody>
          <a:bodyPr/>
          <a:lstStyle/>
          <a:p>
            <a:pPr eaLnBrk="1" hangingPunct="1"/>
            <a:r>
              <a:rPr lang="en-US" dirty="0" err="1" smtClean="0">
                <a:solidFill>
                  <a:srgbClr val="FF0000"/>
                </a:solidFill>
              </a:rPr>
              <a:t>Historique</a:t>
            </a:r>
            <a:r>
              <a:rPr lang="en-US" dirty="0" smtClean="0">
                <a:solidFill>
                  <a:srgbClr val="FF0000"/>
                </a:solidFill>
              </a:rPr>
              <a:t> (1)</a:t>
            </a:r>
            <a:endParaRPr lang="fr-FR" dirty="0" smtClean="0">
              <a:solidFill>
                <a:srgbClr val="FF0000"/>
              </a:solidFill>
            </a:endParaRPr>
          </a:p>
        </p:txBody>
      </p:sp>
      <p:sp>
        <p:nvSpPr>
          <p:cNvPr id="12" name="Espace réservé du pied de page 11"/>
          <p:cNvSpPr>
            <a:spLocks noGrp="1"/>
          </p:cNvSpPr>
          <p:nvPr>
            <p:ph type="ftr" sz="quarter" idx="11"/>
          </p:nvPr>
        </p:nvSpPr>
        <p:spPr>
          <a:xfrm>
            <a:off x="3124200" y="6356350"/>
            <a:ext cx="3662378" cy="365125"/>
          </a:xfrm>
        </p:spPr>
        <p:txBody>
          <a:bodyPr/>
          <a:lstStyle/>
          <a:p>
            <a:pPr>
              <a:defRPr/>
            </a:pPr>
            <a:r>
              <a:rPr lang="fr-FR" b="1" smtClean="0">
                <a:solidFill>
                  <a:srgbClr val="FF0000"/>
                </a:solidFill>
              </a:rPr>
              <a:t>Jean-Pierre Lees, Stages 3ieme, 12 novembre 2012</a:t>
            </a:r>
            <a:endParaRPr lang="fr-FR" b="1" dirty="0">
              <a:solidFill>
                <a:srgbClr val="FF0000"/>
              </a:solidFill>
            </a:endParaRPr>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4</a:t>
            </a:fld>
            <a:endParaRPr lang="fr-FR" dirty="0"/>
          </a:p>
        </p:txBody>
      </p:sp>
      <p:pic>
        <p:nvPicPr>
          <p:cNvPr id="3076"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6" name="Image 5" descr="Lapp_1.jpg"/>
          <p:cNvPicPr>
            <a:picLocks noChangeAspect="1"/>
          </p:cNvPicPr>
          <p:nvPr/>
        </p:nvPicPr>
        <p:blipFill>
          <a:blip r:embed="rId4" cstate="print"/>
          <a:stretch>
            <a:fillRect/>
          </a:stretch>
        </p:blipFill>
        <p:spPr>
          <a:xfrm>
            <a:off x="6357950" y="1285860"/>
            <a:ext cx="2500317" cy="2039354"/>
          </a:xfrm>
          <a:prstGeom prst="rect">
            <a:avLst/>
          </a:prstGeom>
          <a:ln>
            <a:noFill/>
          </a:ln>
          <a:effectLst>
            <a:outerShdw blurRad="292100" dist="139700" dir="2700000" algn="tl" rotWithShape="0">
              <a:srgbClr val="333333">
                <a:alpha val="65000"/>
              </a:srgbClr>
            </a:outerShdw>
          </a:effectLst>
        </p:spPr>
      </p:pic>
      <p:sp>
        <p:nvSpPr>
          <p:cNvPr id="3079" name="ZoneTexte 7"/>
          <p:cNvSpPr txBox="1">
            <a:spLocks noChangeArrowheads="1"/>
          </p:cNvSpPr>
          <p:nvPr/>
        </p:nvSpPr>
        <p:spPr bwMode="auto">
          <a:xfrm>
            <a:off x="3786182" y="1285860"/>
            <a:ext cx="2428892" cy="1631216"/>
          </a:xfrm>
          <a:prstGeom prst="rect">
            <a:avLst/>
          </a:prstGeom>
          <a:noFill/>
          <a:ln w="9525">
            <a:noFill/>
            <a:miter lim="800000"/>
            <a:headEnd/>
            <a:tailEnd/>
          </a:ln>
        </p:spPr>
        <p:txBody>
          <a:bodyPr wrap="square">
            <a:spAutoFit/>
          </a:bodyPr>
          <a:lstStyle/>
          <a:p>
            <a:pPr algn="just"/>
            <a:r>
              <a:rPr lang="fr-FR" sz="2000" b="1" dirty="0" smtClean="0">
                <a:solidFill>
                  <a:srgbClr val="0070C0"/>
                </a:solidFill>
              </a:rPr>
              <a:t>1976: </a:t>
            </a:r>
            <a:r>
              <a:rPr lang="fr-FR" sz="2000" dirty="0" smtClean="0"/>
              <a:t>création du LAPP par des </a:t>
            </a:r>
            <a:r>
              <a:rPr lang="fr-FR" sz="2000" dirty="0"/>
              <a:t>physiciens </a:t>
            </a:r>
            <a:r>
              <a:rPr lang="fr-FR" sz="2000" dirty="0" smtClean="0"/>
              <a:t>désireux de se </a:t>
            </a:r>
            <a:r>
              <a:rPr lang="fr-FR" sz="2000" dirty="0"/>
              <a:t>rapprocher  du</a:t>
            </a:r>
            <a:r>
              <a:rPr lang="fr-FR" sz="2000" b="1" dirty="0"/>
              <a:t> CERN.  </a:t>
            </a:r>
            <a:endParaRPr lang="fr-FR" sz="2000" dirty="0"/>
          </a:p>
        </p:txBody>
      </p:sp>
      <p:sp>
        <p:nvSpPr>
          <p:cNvPr id="3081" name="ZoneTexte 9"/>
          <p:cNvSpPr txBox="1">
            <a:spLocks noChangeArrowheads="1"/>
          </p:cNvSpPr>
          <p:nvPr/>
        </p:nvSpPr>
        <p:spPr bwMode="auto">
          <a:xfrm>
            <a:off x="857224" y="3143248"/>
            <a:ext cx="4857784" cy="1631216"/>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dirty="0" smtClean="0"/>
              <a:t>Le LAPP participe </a:t>
            </a:r>
            <a:r>
              <a:rPr lang="fr-FR" sz="2000" dirty="0"/>
              <a:t>à </a:t>
            </a:r>
            <a:r>
              <a:rPr lang="fr-FR" sz="2000" dirty="0" smtClean="0"/>
              <a:t>des expériences </a:t>
            </a:r>
            <a:r>
              <a:rPr lang="fr-FR" sz="2000" dirty="0"/>
              <a:t>importantes de l'histoire de la </a:t>
            </a:r>
            <a:r>
              <a:rPr lang="fr-FR" sz="2000" b="1" dirty="0"/>
              <a:t>physique des particules</a:t>
            </a:r>
            <a:r>
              <a:rPr lang="fr-FR" sz="2000" dirty="0"/>
              <a:t>, dont </a:t>
            </a:r>
            <a:r>
              <a:rPr lang="fr-FR" sz="2000" dirty="0" smtClean="0"/>
              <a:t>UA1, </a:t>
            </a:r>
            <a:r>
              <a:rPr lang="fr-FR" sz="2000" dirty="0"/>
              <a:t>qui </a:t>
            </a:r>
            <a:r>
              <a:rPr lang="fr-FR" sz="2000" dirty="0" smtClean="0"/>
              <a:t>permit </a:t>
            </a:r>
            <a:r>
              <a:rPr lang="fr-FR" sz="2000" dirty="0"/>
              <a:t>en 1983 de découvrir les bosons W et Z  </a:t>
            </a:r>
            <a:r>
              <a:rPr lang="fr-FR" sz="2000" dirty="0" smtClean="0"/>
              <a:t>[Prix Nobel </a:t>
            </a:r>
            <a:r>
              <a:rPr lang="fr-FR" sz="2000" dirty="0"/>
              <a:t>de physique 1984]</a:t>
            </a:r>
          </a:p>
        </p:txBody>
      </p:sp>
      <p:pic>
        <p:nvPicPr>
          <p:cNvPr id="14" name="Image 13" descr="logolapp.JPG"/>
          <p:cNvPicPr>
            <a:picLocks noChangeAspect="1"/>
          </p:cNvPicPr>
          <p:nvPr/>
        </p:nvPicPr>
        <p:blipFill>
          <a:blip r:embed="rId5" cstate="print"/>
          <a:stretch>
            <a:fillRect/>
          </a:stretch>
        </p:blipFill>
        <p:spPr>
          <a:xfrm>
            <a:off x="571472" y="6286520"/>
            <a:ext cx="710431" cy="420996"/>
          </a:xfrm>
          <a:prstGeom prst="rect">
            <a:avLst/>
          </a:prstGeom>
        </p:spPr>
      </p:pic>
      <p:pic>
        <p:nvPicPr>
          <p:cNvPr id="15" name="Image 14" descr="UA1.jpg"/>
          <p:cNvPicPr>
            <a:picLocks noChangeAspect="1"/>
          </p:cNvPicPr>
          <p:nvPr/>
        </p:nvPicPr>
        <p:blipFill>
          <a:blip r:embed="rId6" cstate="print"/>
          <a:stretch>
            <a:fillRect/>
          </a:stretch>
        </p:blipFill>
        <p:spPr>
          <a:xfrm>
            <a:off x="6072197" y="3786190"/>
            <a:ext cx="2843383" cy="2029463"/>
          </a:xfrm>
          <a:prstGeom prst="rect">
            <a:avLst/>
          </a:prstGeom>
          <a:ln>
            <a:noFill/>
          </a:ln>
          <a:effectLst>
            <a:outerShdw blurRad="292100" dist="139700" dir="2700000" algn="tl" rotWithShape="0">
              <a:srgbClr val="333333">
                <a:alpha val="65000"/>
              </a:srgbClr>
            </a:outerShdw>
          </a:effectLst>
        </p:spPr>
      </p:pic>
      <p:pic>
        <p:nvPicPr>
          <p:cNvPr id="5" name="Espace réservé du contenu 4" descr="Lapp_0.jpg"/>
          <p:cNvPicPr>
            <a:picLocks noGrp="1" noChangeAspect="1"/>
          </p:cNvPicPr>
          <p:nvPr>
            <p:ph idx="1"/>
          </p:nvPr>
        </p:nvPicPr>
        <p:blipFill>
          <a:blip r:embed="rId7" cstate="print"/>
          <a:stretch>
            <a:fillRect/>
          </a:stretch>
        </p:blipFill>
        <p:spPr>
          <a:xfrm>
            <a:off x="857224" y="1071546"/>
            <a:ext cx="2810739" cy="1866330"/>
          </a:xfrm>
          <a:effectLst>
            <a:outerShdw blurRad="292100" dist="139700" dir="2700000" algn="tl" rotWithShape="0">
              <a:srgbClr val="333333">
                <a:alpha val="65000"/>
              </a:srgbClr>
            </a:outerShdw>
          </a:effectLst>
        </p:spPr>
      </p:pic>
      <p:cxnSp>
        <p:nvCxnSpPr>
          <p:cNvPr id="17" name="Connecteur droit avec flèche 16"/>
          <p:cNvCxnSpPr/>
          <p:nvPr/>
        </p:nvCxnSpPr>
        <p:spPr>
          <a:xfrm>
            <a:off x="5715008" y="4500570"/>
            <a:ext cx="428628"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Oval 259"/>
          <p:cNvSpPr>
            <a:spLocks noChangeArrowheads="1"/>
          </p:cNvSpPr>
          <p:nvPr/>
        </p:nvSpPr>
        <p:spPr bwMode="auto">
          <a:xfrm>
            <a:off x="2460728" y="5785767"/>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 name="Group 260"/>
          <p:cNvGrpSpPr>
            <a:grpSpLocks/>
          </p:cNvGrpSpPr>
          <p:nvPr/>
        </p:nvGrpSpPr>
        <p:grpSpPr bwMode="auto">
          <a:xfrm rot="-681839">
            <a:off x="2746481" y="6039768"/>
            <a:ext cx="161925" cy="79375"/>
            <a:chOff x="0" y="6512"/>
            <a:chExt cx="21386" cy="6122"/>
          </a:xfrm>
        </p:grpSpPr>
        <p:grpSp>
          <p:nvGrpSpPr>
            <p:cNvPr id="3" name="Group 261"/>
            <p:cNvGrpSpPr>
              <a:grpSpLocks/>
            </p:cNvGrpSpPr>
            <p:nvPr/>
          </p:nvGrpSpPr>
          <p:grpSpPr bwMode="auto">
            <a:xfrm>
              <a:off x="8595" y="6512"/>
              <a:ext cx="4309" cy="6122"/>
              <a:chOff x="8595" y="6512"/>
              <a:chExt cx="4309" cy="6122"/>
            </a:xfrm>
          </p:grpSpPr>
          <p:sp>
            <p:nvSpPr>
              <p:cNvPr id="45"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6"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7"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8"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9"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4" name="Group 267"/>
            <p:cNvGrpSpPr>
              <a:grpSpLocks/>
            </p:cNvGrpSpPr>
            <p:nvPr/>
          </p:nvGrpSpPr>
          <p:grpSpPr bwMode="auto">
            <a:xfrm>
              <a:off x="12768" y="6512"/>
              <a:ext cx="4309" cy="6122"/>
              <a:chOff x="8595" y="6512"/>
              <a:chExt cx="4309" cy="6122"/>
            </a:xfrm>
          </p:grpSpPr>
          <p:sp>
            <p:nvSpPr>
              <p:cNvPr id="40"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1"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2"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3"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4"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 name="Group 273"/>
            <p:cNvGrpSpPr>
              <a:grpSpLocks/>
            </p:cNvGrpSpPr>
            <p:nvPr/>
          </p:nvGrpSpPr>
          <p:grpSpPr bwMode="auto">
            <a:xfrm>
              <a:off x="4377" y="6512"/>
              <a:ext cx="4309" cy="6122"/>
              <a:chOff x="8595" y="6512"/>
              <a:chExt cx="4309" cy="6122"/>
            </a:xfrm>
          </p:grpSpPr>
          <p:sp>
            <p:nvSpPr>
              <p:cNvPr id="35"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 name="Group 279"/>
            <p:cNvGrpSpPr>
              <a:grpSpLocks/>
            </p:cNvGrpSpPr>
            <p:nvPr/>
          </p:nvGrpSpPr>
          <p:grpSpPr bwMode="auto">
            <a:xfrm>
              <a:off x="0" y="6512"/>
              <a:ext cx="4309" cy="6122"/>
              <a:chOff x="8595" y="6512"/>
              <a:chExt cx="4309" cy="6122"/>
            </a:xfrm>
          </p:grpSpPr>
          <p:sp>
            <p:nvSpPr>
              <p:cNvPr id="30"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1"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4"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 name="Group 285"/>
            <p:cNvGrpSpPr>
              <a:grpSpLocks/>
            </p:cNvGrpSpPr>
            <p:nvPr/>
          </p:nvGrpSpPr>
          <p:grpSpPr bwMode="auto">
            <a:xfrm>
              <a:off x="17077" y="6512"/>
              <a:ext cx="4309" cy="6122"/>
              <a:chOff x="8595" y="6512"/>
              <a:chExt cx="4309" cy="6122"/>
            </a:xfrm>
          </p:grpSpPr>
          <p:sp>
            <p:nvSpPr>
              <p:cNvPr id="25"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 name="Group 291"/>
          <p:cNvGrpSpPr>
            <a:grpSpLocks/>
          </p:cNvGrpSpPr>
          <p:nvPr/>
        </p:nvGrpSpPr>
        <p:grpSpPr bwMode="auto">
          <a:xfrm rot="-3740024">
            <a:off x="2928249" y="6208837"/>
            <a:ext cx="168275" cy="74612"/>
            <a:chOff x="0" y="6512"/>
            <a:chExt cx="21386" cy="6122"/>
          </a:xfrm>
        </p:grpSpPr>
        <p:grpSp>
          <p:nvGrpSpPr>
            <p:cNvPr id="13" name="Group 292"/>
            <p:cNvGrpSpPr>
              <a:grpSpLocks/>
            </p:cNvGrpSpPr>
            <p:nvPr/>
          </p:nvGrpSpPr>
          <p:grpSpPr bwMode="auto">
            <a:xfrm>
              <a:off x="8595" y="6512"/>
              <a:ext cx="4309" cy="6122"/>
              <a:chOff x="8595" y="6512"/>
              <a:chExt cx="4309" cy="6122"/>
            </a:xfrm>
          </p:grpSpPr>
          <p:sp>
            <p:nvSpPr>
              <p:cNvPr id="76"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7"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0"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 name="Group 298"/>
            <p:cNvGrpSpPr>
              <a:grpSpLocks/>
            </p:cNvGrpSpPr>
            <p:nvPr/>
          </p:nvGrpSpPr>
          <p:grpSpPr bwMode="auto">
            <a:xfrm>
              <a:off x="12768" y="6512"/>
              <a:ext cx="4309" cy="6122"/>
              <a:chOff x="8595" y="6512"/>
              <a:chExt cx="4309" cy="6122"/>
            </a:xfrm>
          </p:grpSpPr>
          <p:sp>
            <p:nvSpPr>
              <p:cNvPr id="71"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2"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5"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 name="Group 304"/>
            <p:cNvGrpSpPr>
              <a:grpSpLocks/>
            </p:cNvGrpSpPr>
            <p:nvPr/>
          </p:nvGrpSpPr>
          <p:grpSpPr bwMode="auto">
            <a:xfrm>
              <a:off x="4377" y="6512"/>
              <a:ext cx="4309" cy="6122"/>
              <a:chOff x="8595" y="6512"/>
              <a:chExt cx="4309" cy="6122"/>
            </a:xfrm>
          </p:grpSpPr>
          <p:sp>
            <p:nvSpPr>
              <p:cNvPr id="66"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7"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8"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9"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0"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 name="Group 310"/>
            <p:cNvGrpSpPr>
              <a:grpSpLocks/>
            </p:cNvGrpSpPr>
            <p:nvPr/>
          </p:nvGrpSpPr>
          <p:grpSpPr bwMode="auto">
            <a:xfrm>
              <a:off x="0" y="6512"/>
              <a:ext cx="4309" cy="6122"/>
              <a:chOff x="8595" y="6512"/>
              <a:chExt cx="4309" cy="6122"/>
            </a:xfrm>
          </p:grpSpPr>
          <p:sp>
            <p:nvSpPr>
              <p:cNvPr id="61"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2"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3"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4"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65"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 name="Group 316"/>
            <p:cNvGrpSpPr>
              <a:grpSpLocks/>
            </p:cNvGrpSpPr>
            <p:nvPr/>
          </p:nvGrpSpPr>
          <p:grpSpPr bwMode="auto">
            <a:xfrm>
              <a:off x="17077" y="6512"/>
              <a:ext cx="4309" cy="6122"/>
              <a:chOff x="8595" y="6512"/>
              <a:chExt cx="4309" cy="6122"/>
            </a:xfrm>
          </p:grpSpPr>
          <p:sp>
            <p:nvSpPr>
              <p:cNvPr id="56"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57"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58"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59"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60"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2" name="Group 322"/>
          <p:cNvGrpSpPr>
            <a:grpSpLocks/>
          </p:cNvGrpSpPr>
          <p:nvPr/>
        </p:nvGrpSpPr>
        <p:grpSpPr bwMode="auto">
          <a:xfrm rot="2465197">
            <a:off x="2649643" y="6258843"/>
            <a:ext cx="163513" cy="80962"/>
            <a:chOff x="0" y="6512"/>
            <a:chExt cx="21386" cy="6122"/>
          </a:xfrm>
        </p:grpSpPr>
        <p:grpSp>
          <p:nvGrpSpPr>
            <p:cNvPr id="23" name="Group 323"/>
            <p:cNvGrpSpPr>
              <a:grpSpLocks/>
            </p:cNvGrpSpPr>
            <p:nvPr/>
          </p:nvGrpSpPr>
          <p:grpSpPr bwMode="auto">
            <a:xfrm>
              <a:off x="8595" y="6512"/>
              <a:ext cx="4309" cy="6122"/>
              <a:chOff x="8595" y="6512"/>
              <a:chExt cx="4309" cy="6122"/>
            </a:xfrm>
          </p:grpSpPr>
          <p:sp>
            <p:nvSpPr>
              <p:cNvPr id="107"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 name="Group 329"/>
            <p:cNvGrpSpPr>
              <a:grpSpLocks/>
            </p:cNvGrpSpPr>
            <p:nvPr/>
          </p:nvGrpSpPr>
          <p:grpSpPr bwMode="auto">
            <a:xfrm>
              <a:off x="12768" y="6512"/>
              <a:ext cx="4309" cy="6122"/>
              <a:chOff x="8595" y="6512"/>
              <a:chExt cx="4309" cy="6122"/>
            </a:xfrm>
          </p:grpSpPr>
          <p:sp>
            <p:nvSpPr>
              <p:cNvPr id="102"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6" name="Group 335"/>
            <p:cNvGrpSpPr>
              <a:grpSpLocks/>
            </p:cNvGrpSpPr>
            <p:nvPr/>
          </p:nvGrpSpPr>
          <p:grpSpPr bwMode="auto">
            <a:xfrm>
              <a:off x="4377" y="6512"/>
              <a:ext cx="4309" cy="6122"/>
              <a:chOff x="8595" y="6512"/>
              <a:chExt cx="4309" cy="6122"/>
            </a:xfrm>
          </p:grpSpPr>
          <p:sp>
            <p:nvSpPr>
              <p:cNvPr id="97"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8"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9"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0"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1"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7" name="Group 341"/>
            <p:cNvGrpSpPr>
              <a:grpSpLocks/>
            </p:cNvGrpSpPr>
            <p:nvPr/>
          </p:nvGrpSpPr>
          <p:grpSpPr bwMode="auto">
            <a:xfrm>
              <a:off x="0" y="6512"/>
              <a:ext cx="4309" cy="6122"/>
              <a:chOff x="8595" y="6512"/>
              <a:chExt cx="4309" cy="6122"/>
            </a:xfrm>
          </p:grpSpPr>
          <p:sp>
            <p:nvSpPr>
              <p:cNvPr id="92"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8" name="Group 347"/>
            <p:cNvGrpSpPr>
              <a:grpSpLocks/>
            </p:cNvGrpSpPr>
            <p:nvPr/>
          </p:nvGrpSpPr>
          <p:grpSpPr bwMode="auto">
            <a:xfrm>
              <a:off x="17077" y="6512"/>
              <a:ext cx="4309" cy="6122"/>
              <a:chOff x="8595" y="6512"/>
              <a:chExt cx="4309" cy="6122"/>
            </a:xfrm>
          </p:grpSpPr>
          <p:sp>
            <p:nvSpPr>
              <p:cNvPr id="87"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8"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9"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0"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1"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112" name="Oval 382"/>
          <p:cNvSpPr>
            <a:spLocks noChangeArrowheads="1"/>
          </p:cNvSpPr>
          <p:nvPr/>
        </p:nvSpPr>
        <p:spPr bwMode="auto">
          <a:xfrm>
            <a:off x="2889356" y="5928643"/>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113" name="Oval 383"/>
          <p:cNvSpPr>
            <a:spLocks noChangeArrowheads="1"/>
          </p:cNvSpPr>
          <p:nvPr/>
        </p:nvSpPr>
        <p:spPr bwMode="auto">
          <a:xfrm>
            <a:off x="2782993" y="6301705"/>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114" name="Oval 384"/>
          <p:cNvSpPr>
            <a:spLocks noChangeArrowheads="1"/>
          </p:cNvSpPr>
          <p:nvPr/>
        </p:nvSpPr>
        <p:spPr bwMode="auto">
          <a:xfrm>
            <a:off x="2536931" y="6000080"/>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115" name="Oval 259"/>
          <p:cNvSpPr>
            <a:spLocks noChangeArrowheads="1"/>
          </p:cNvSpPr>
          <p:nvPr/>
        </p:nvSpPr>
        <p:spPr bwMode="auto">
          <a:xfrm>
            <a:off x="2528876" y="4818073"/>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9" name="Group 260"/>
          <p:cNvGrpSpPr>
            <a:grpSpLocks/>
          </p:cNvGrpSpPr>
          <p:nvPr/>
        </p:nvGrpSpPr>
        <p:grpSpPr bwMode="auto">
          <a:xfrm rot="-681839">
            <a:off x="2786051" y="5040323"/>
            <a:ext cx="161925" cy="79375"/>
            <a:chOff x="0" y="6512"/>
            <a:chExt cx="21386" cy="6122"/>
          </a:xfrm>
        </p:grpSpPr>
        <p:grpSp>
          <p:nvGrpSpPr>
            <p:cNvPr id="230" name="Group 261"/>
            <p:cNvGrpSpPr>
              <a:grpSpLocks/>
            </p:cNvGrpSpPr>
            <p:nvPr/>
          </p:nvGrpSpPr>
          <p:grpSpPr bwMode="auto">
            <a:xfrm>
              <a:off x="8595" y="6512"/>
              <a:ext cx="4309" cy="6122"/>
              <a:chOff x="8595" y="6512"/>
              <a:chExt cx="4309" cy="6122"/>
            </a:xfrm>
          </p:grpSpPr>
          <p:sp>
            <p:nvSpPr>
              <p:cNvPr id="142"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1" name="Group 267"/>
            <p:cNvGrpSpPr>
              <a:grpSpLocks/>
            </p:cNvGrpSpPr>
            <p:nvPr/>
          </p:nvGrpSpPr>
          <p:grpSpPr bwMode="auto">
            <a:xfrm>
              <a:off x="12768" y="6512"/>
              <a:ext cx="4309" cy="6122"/>
              <a:chOff x="8595" y="6512"/>
              <a:chExt cx="4309" cy="6122"/>
            </a:xfrm>
          </p:grpSpPr>
          <p:sp>
            <p:nvSpPr>
              <p:cNvPr id="137"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2" name="Group 273"/>
            <p:cNvGrpSpPr>
              <a:grpSpLocks/>
            </p:cNvGrpSpPr>
            <p:nvPr/>
          </p:nvGrpSpPr>
          <p:grpSpPr bwMode="auto">
            <a:xfrm>
              <a:off x="4377" y="6512"/>
              <a:ext cx="4309" cy="6122"/>
              <a:chOff x="8595" y="6512"/>
              <a:chExt cx="4309" cy="6122"/>
            </a:xfrm>
          </p:grpSpPr>
          <p:sp>
            <p:nvSpPr>
              <p:cNvPr id="132"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3" name="Group 279"/>
            <p:cNvGrpSpPr>
              <a:grpSpLocks/>
            </p:cNvGrpSpPr>
            <p:nvPr/>
          </p:nvGrpSpPr>
          <p:grpSpPr bwMode="auto">
            <a:xfrm>
              <a:off x="0" y="6512"/>
              <a:ext cx="4309" cy="6122"/>
              <a:chOff x="8595" y="6512"/>
              <a:chExt cx="4309" cy="6122"/>
            </a:xfrm>
          </p:grpSpPr>
          <p:sp>
            <p:nvSpPr>
              <p:cNvPr id="127"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8"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9"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0"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1"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4" name="Group 285"/>
            <p:cNvGrpSpPr>
              <a:grpSpLocks/>
            </p:cNvGrpSpPr>
            <p:nvPr/>
          </p:nvGrpSpPr>
          <p:grpSpPr bwMode="auto">
            <a:xfrm>
              <a:off x="17077" y="6512"/>
              <a:ext cx="4309" cy="6122"/>
              <a:chOff x="8595" y="6512"/>
              <a:chExt cx="4309" cy="6122"/>
            </a:xfrm>
          </p:grpSpPr>
          <p:sp>
            <p:nvSpPr>
              <p:cNvPr id="122"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35" name="Group 291"/>
          <p:cNvGrpSpPr>
            <a:grpSpLocks/>
          </p:cNvGrpSpPr>
          <p:nvPr/>
        </p:nvGrpSpPr>
        <p:grpSpPr bwMode="auto">
          <a:xfrm rot="-3740024">
            <a:off x="2967819" y="5209392"/>
            <a:ext cx="168275" cy="74612"/>
            <a:chOff x="0" y="6512"/>
            <a:chExt cx="21386" cy="6122"/>
          </a:xfrm>
        </p:grpSpPr>
        <p:grpSp>
          <p:nvGrpSpPr>
            <p:cNvPr id="236" name="Group 292"/>
            <p:cNvGrpSpPr>
              <a:grpSpLocks/>
            </p:cNvGrpSpPr>
            <p:nvPr/>
          </p:nvGrpSpPr>
          <p:grpSpPr bwMode="auto">
            <a:xfrm>
              <a:off x="8595" y="6512"/>
              <a:ext cx="4309" cy="6122"/>
              <a:chOff x="8595" y="6512"/>
              <a:chExt cx="4309" cy="6122"/>
            </a:xfrm>
          </p:grpSpPr>
          <p:sp>
            <p:nvSpPr>
              <p:cNvPr id="173"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6"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7"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7" name="Group 298"/>
            <p:cNvGrpSpPr>
              <a:grpSpLocks/>
            </p:cNvGrpSpPr>
            <p:nvPr/>
          </p:nvGrpSpPr>
          <p:grpSpPr bwMode="auto">
            <a:xfrm>
              <a:off x="12768" y="6512"/>
              <a:ext cx="4309" cy="6122"/>
              <a:chOff x="8595" y="6512"/>
              <a:chExt cx="4309" cy="6122"/>
            </a:xfrm>
          </p:grpSpPr>
          <p:sp>
            <p:nvSpPr>
              <p:cNvPr id="168"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1"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2"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8" name="Group 304"/>
            <p:cNvGrpSpPr>
              <a:grpSpLocks/>
            </p:cNvGrpSpPr>
            <p:nvPr/>
          </p:nvGrpSpPr>
          <p:grpSpPr bwMode="auto">
            <a:xfrm>
              <a:off x="4377" y="6512"/>
              <a:ext cx="4309" cy="6122"/>
              <a:chOff x="8595" y="6512"/>
              <a:chExt cx="4309" cy="6122"/>
            </a:xfrm>
          </p:grpSpPr>
          <p:sp>
            <p:nvSpPr>
              <p:cNvPr id="163"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6"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7"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9" name="Group 310"/>
            <p:cNvGrpSpPr>
              <a:grpSpLocks/>
            </p:cNvGrpSpPr>
            <p:nvPr/>
          </p:nvGrpSpPr>
          <p:grpSpPr bwMode="auto">
            <a:xfrm>
              <a:off x="0" y="6512"/>
              <a:ext cx="4309" cy="6122"/>
              <a:chOff x="8595" y="6512"/>
              <a:chExt cx="4309" cy="6122"/>
            </a:xfrm>
          </p:grpSpPr>
          <p:sp>
            <p:nvSpPr>
              <p:cNvPr id="158"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9"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0"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1"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2"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0" name="Group 316"/>
            <p:cNvGrpSpPr>
              <a:grpSpLocks/>
            </p:cNvGrpSpPr>
            <p:nvPr/>
          </p:nvGrpSpPr>
          <p:grpSpPr bwMode="auto">
            <a:xfrm>
              <a:off x="17077" y="6512"/>
              <a:ext cx="4309" cy="6122"/>
              <a:chOff x="8595" y="6512"/>
              <a:chExt cx="4309" cy="6122"/>
            </a:xfrm>
          </p:grpSpPr>
          <p:sp>
            <p:nvSpPr>
              <p:cNvPr id="153"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6"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7"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41" name="Group 322"/>
          <p:cNvGrpSpPr>
            <a:grpSpLocks/>
          </p:cNvGrpSpPr>
          <p:nvPr/>
        </p:nvGrpSpPr>
        <p:grpSpPr bwMode="auto">
          <a:xfrm rot="2465197">
            <a:off x="2689213" y="5259398"/>
            <a:ext cx="163513" cy="80962"/>
            <a:chOff x="0" y="6512"/>
            <a:chExt cx="21386" cy="6122"/>
          </a:xfrm>
        </p:grpSpPr>
        <p:grpSp>
          <p:nvGrpSpPr>
            <p:cNvPr id="242" name="Group 323"/>
            <p:cNvGrpSpPr>
              <a:grpSpLocks/>
            </p:cNvGrpSpPr>
            <p:nvPr/>
          </p:nvGrpSpPr>
          <p:grpSpPr bwMode="auto">
            <a:xfrm>
              <a:off x="8595" y="6512"/>
              <a:ext cx="4309" cy="6122"/>
              <a:chOff x="8595" y="6512"/>
              <a:chExt cx="4309" cy="6122"/>
            </a:xfrm>
          </p:grpSpPr>
          <p:sp>
            <p:nvSpPr>
              <p:cNvPr id="204"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6"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7"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8"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3" name="Group 329"/>
            <p:cNvGrpSpPr>
              <a:grpSpLocks/>
            </p:cNvGrpSpPr>
            <p:nvPr/>
          </p:nvGrpSpPr>
          <p:grpSpPr bwMode="auto">
            <a:xfrm>
              <a:off x="12768" y="6512"/>
              <a:ext cx="4309" cy="6122"/>
              <a:chOff x="8595" y="6512"/>
              <a:chExt cx="4309" cy="6122"/>
            </a:xfrm>
          </p:grpSpPr>
          <p:sp>
            <p:nvSpPr>
              <p:cNvPr id="199"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1"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2"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3"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4" name="Group 335"/>
            <p:cNvGrpSpPr>
              <a:grpSpLocks/>
            </p:cNvGrpSpPr>
            <p:nvPr/>
          </p:nvGrpSpPr>
          <p:grpSpPr bwMode="auto">
            <a:xfrm>
              <a:off x="4377" y="6512"/>
              <a:ext cx="4309" cy="6122"/>
              <a:chOff x="8595" y="6512"/>
              <a:chExt cx="4309" cy="6122"/>
            </a:xfrm>
          </p:grpSpPr>
          <p:sp>
            <p:nvSpPr>
              <p:cNvPr id="194"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6"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7"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8"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5" name="Group 341"/>
            <p:cNvGrpSpPr>
              <a:grpSpLocks/>
            </p:cNvGrpSpPr>
            <p:nvPr/>
          </p:nvGrpSpPr>
          <p:grpSpPr bwMode="auto">
            <a:xfrm>
              <a:off x="0" y="6512"/>
              <a:ext cx="4309" cy="6122"/>
              <a:chOff x="8595" y="6512"/>
              <a:chExt cx="4309" cy="6122"/>
            </a:xfrm>
          </p:grpSpPr>
          <p:sp>
            <p:nvSpPr>
              <p:cNvPr id="189"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0"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1"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2"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3"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6" name="Group 347"/>
            <p:cNvGrpSpPr>
              <a:grpSpLocks/>
            </p:cNvGrpSpPr>
            <p:nvPr/>
          </p:nvGrpSpPr>
          <p:grpSpPr bwMode="auto">
            <a:xfrm>
              <a:off x="17077" y="6512"/>
              <a:ext cx="4309" cy="6122"/>
              <a:chOff x="8595" y="6512"/>
              <a:chExt cx="4309" cy="6122"/>
            </a:xfrm>
          </p:grpSpPr>
          <p:sp>
            <p:nvSpPr>
              <p:cNvPr id="184"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6"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7"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8"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09" name="Oval 382"/>
          <p:cNvSpPr>
            <a:spLocks noChangeArrowheads="1"/>
          </p:cNvSpPr>
          <p:nvPr/>
        </p:nvSpPr>
        <p:spPr bwMode="auto">
          <a:xfrm>
            <a:off x="2928926" y="4929198"/>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10" name="Oval 383"/>
          <p:cNvSpPr>
            <a:spLocks noChangeArrowheads="1"/>
          </p:cNvSpPr>
          <p:nvPr/>
        </p:nvSpPr>
        <p:spPr bwMode="auto">
          <a:xfrm>
            <a:off x="2822563" y="5302260"/>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11" name="Oval 384"/>
          <p:cNvSpPr>
            <a:spLocks noChangeArrowheads="1"/>
          </p:cNvSpPr>
          <p:nvPr/>
        </p:nvSpPr>
        <p:spPr bwMode="auto">
          <a:xfrm>
            <a:off x="2576501" y="5000635"/>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cxnSp>
        <p:nvCxnSpPr>
          <p:cNvPr id="212" name="Connecteur droit 211"/>
          <p:cNvCxnSpPr>
            <a:stCxn id="210" idx="5"/>
          </p:cNvCxnSpPr>
          <p:nvPr/>
        </p:nvCxnSpPr>
        <p:spPr>
          <a:xfrm rot="16200000" flipH="1">
            <a:off x="3110456" y="5396480"/>
            <a:ext cx="360512" cy="562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Connecteur droit 212"/>
          <p:cNvCxnSpPr>
            <a:stCxn id="112" idx="6"/>
          </p:cNvCxnSpPr>
          <p:nvPr/>
        </p:nvCxnSpPr>
        <p:spPr>
          <a:xfrm flipV="1">
            <a:off x="3108431" y="5857896"/>
            <a:ext cx="463439" cy="1874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Connecteur droit 213"/>
          <p:cNvCxnSpPr/>
          <p:nvPr/>
        </p:nvCxnSpPr>
        <p:spPr>
          <a:xfrm>
            <a:off x="3571868" y="5857892"/>
            <a:ext cx="1071570" cy="158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Connecteur droit avec flèche 214"/>
          <p:cNvCxnSpPr/>
          <p:nvPr/>
        </p:nvCxnSpPr>
        <p:spPr>
          <a:xfrm>
            <a:off x="3214678" y="6357958"/>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6" name="Connecteur droit avec flèche 215"/>
          <p:cNvCxnSpPr/>
          <p:nvPr/>
        </p:nvCxnSpPr>
        <p:spPr>
          <a:xfrm>
            <a:off x="3214678" y="6286520"/>
            <a:ext cx="157163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7" name="Connecteur droit avec flèche 216"/>
          <p:cNvCxnSpPr/>
          <p:nvPr/>
        </p:nvCxnSpPr>
        <p:spPr>
          <a:xfrm>
            <a:off x="3214678" y="6143644"/>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8" name="Connecteur droit avec flèche 217"/>
          <p:cNvCxnSpPr/>
          <p:nvPr/>
        </p:nvCxnSpPr>
        <p:spPr>
          <a:xfrm flipV="1">
            <a:off x="3143241" y="5000636"/>
            <a:ext cx="1357323" cy="73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9" name="ZoneTexte 218"/>
          <p:cNvSpPr txBox="1"/>
          <p:nvPr/>
        </p:nvSpPr>
        <p:spPr>
          <a:xfrm>
            <a:off x="3929058" y="5357826"/>
            <a:ext cx="436338" cy="461665"/>
          </a:xfrm>
          <a:prstGeom prst="rect">
            <a:avLst/>
          </a:prstGeom>
          <a:noFill/>
        </p:spPr>
        <p:txBody>
          <a:bodyPr wrap="none" rtlCol="0">
            <a:spAutoFit/>
          </a:bodyPr>
          <a:lstStyle/>
          <a:p>
            <a:r>
              <a:rPr lang="fr-FR" sz="2400" b="1" dirty="0" smtClean="0"/>
              <a:t>Z</a:t>
            </a:r>
            <a:r>
              <a:rPr lang="fr-FR" sz="2400" b="1" baseline="30000" dirty="0" smtClean="0"/>
              <a:t>0</a:t>
            </a:r>
            <a:endParaRPr lang="fr-FR" sz="2400" b="1" baseline="30000" dirty="0"/>
          </a:p>
        </p:txBody>
      </p:sp>
      <p:cxnSp>
        <p:nvCxnSpPr>
          <p:cNvPr id="220" name="Connecteur droit 219"/>
          <p:cNvCxnSpPr/>
          <p:nvPr/>
        </p:nvCxnSpPr>
        <p:spPr>
          <a:xfrm>
            <a:off x="4572000" y="5857893"/>
            <a:ext cx="785820" cy="42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Connecteur droit 220"/>
          <p:cNvCxnSpPr/>
          <p:nvPr/>
        </p:nvCxnSpPr>
        <p:spPr>
          <a:xfrm flipV="1">
            <a:off x="4572002" y="5432587"/>
            <a:ext cx="776627" cy="4253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ZoneTexte 221"/>
          <p:cNvSpPr txBox="1"/>
          <p:nvPr/>
        </p:nvSpPr>
        <p:spPr>
          <a:xfrm>
            <a:off x="5357818" y="5143512"/>
            <a:ext cx="444352"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sp>
        <p:nvSpPr>
          <p:cNvPr id="223" name="ZoneTexte 222"/>
          <p:cNvSpPr txBox="1"/>
          <p:nvPr/>
        </p:nvSpPr>
        <p:spPr>
          <a:xfrm>
            <a:off x="5357818" y="5929330"/>
            <a:ext cx="402674"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cxnSp>
        <p:nvCxnSpPr>
          <p:cNvPr id="224" name="Connecteur droit avec flèche 223"/>
          <p:cNvCxnSpPr>
            <a:stCxn id="115" idx="7"/>
          </p:cNvCxnSpPr>
          <p:nvPr/>
        </p:nvCxnSpPr>
        <p:spPr>
          <a:xfrm rot="5400000" flipH="1" flipV="1">
            <a:off x="3713698" y="4297601"/>
            <a:ext cx="73533" cy="1193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5" name="Connecteur droit avec flèche 224"/>
          <p:cNvCxnSpPr/>
          <p:nvPr/>
        </p:nvCxnSpPr>
        <p:spPr>
          <a:xfrm>
            <a:off x="3214679" y="5217045"/>
            <a:ext cx="642943" cy="69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69022" y="1006080"/>
            <a:ext cx="7498080" cy="4800600"/>
          </a:xfrm>
        </p:spPr>
        <p:txBody>
          <a:bodyPr>
            <a:normAutofit/>
          </a:bodyPr>
          <a:lstStyle/>
          <a:p>
            <a:r>
              <a:rPr lang="en-US" dirty="0" smtClean="0"/>
              <a:t>On </a:t>
            </a:r>
            <a:r>
              <a:rPr lang="en-US" dirty="0" err="1" smtClean="0"/>
              <a:t>doit</a:t>
            </a:r>
            <a:r>
              <a:rPr lang="en-US" dirty="0" smtClean="0"/>
              <a:t> </a:t>
            </a:r>
            <a:r>
              <a:rPr lang="en-US" dirty="0" err="1" smtClean="0"/>
              <a:t>pouvoir</a:t>
            </a:r>
            <a:r>
              <a:rPr lang="en-US" dirty="0" smtClean="0"/>
              <a:t> </a:t>
            </a:r>
            <a:r>
              <a:rPr lang="en-US" dirty="0" err="1" smtClean="0"/>
              <a:t>détecter</a:t>
            </a:r>
            <a:r>
              <a:rPr lang="en-US" dirty="0" smtClean="0"/>
              <a:t> et </a:t>
            </a:r>
            <a:r>
              <a:rPr lang="en-US" dirty="0" err="1" smtClean="0"/>
              <a:t>reconnaître</a:t>
            </a:r>
            <a:r>
              <a:rPr lang="en-US" dirty="0" smtClean="0"/>
              <a:t> des </a:t>
            </a:r>
            <a:r>
              <a:rPr lang="en-US" dirty="0" err="1" smtClean="0"/>
              <a:t>centaines</a:t>
            </a:r>
            <a:r>
              <a:rPr lang="en-US" dirty="0" smtClean="0"/>
              <a:t> de </a:t>
            </a:r>
            <a:r>
              <a:rPr lang="en-US" dirty="0" err="1" smtClean="0"/>
              <a:t>particules</a:t>
            </a:r>
            <a:r>
              <a:rPr lang="en-US" dirty="0" smtClean="0"/>
              <a:t> </a:t>
            </a:r>
            <a:r>
              <a:rPr lang="en-US" dirty="0" err="1" smtClean="0"/>
              <a:t>différentes</a:t>
            </a:r>
            <a:endParaRPr lang="en-US" dirty="0" smtClean="0"/>
          </a:p>
          <a:p>
            <a:r>
              <a:rPr lang="en-US" dirty="0" smtClean="0"/>
              <a:t>On </a:t>
            </a:r>
            <a:r>
              <a:rPr lang="en-US" dirty="0" err="1" smtClean="0"/>
              <a:t>va</a:t>
            </a:r>
            <a:r>
              <a:rPr lang="en-US" dirty="0" smtClean="0"/>
              <a:t> </a:t>
            </a:r>
            <a:r>
              <a:rPr lang="en-US" dirty="0" err="1" smtClean="0"/>
              <a:t>utiliser</a:t>
            </a:r>
            <a:r>
              <a:rPr lang="en-US" dirty="0" smtClean="0"/>
              <a:t> </a:t>
            </a:r>
            <a:r>
              <a:rPr lang="en-US" dirty="0" err="1" smtClean="0"/>
              <a:t>leurs</a:t>
            </a:r>
            <a:r>
              <a:rPr lang="en-US" dirty="0" smtClean="0"/>
              <a:t> </a:t>
            </a:r>
            <a:r>
              <a:rPr lang="en-US" dirty="0" err="1" smtClean="0"/>
              <a:t>propriétés</a:t>
            </a:r>
            <a:r>
              <a:rPr lang="en-US" dirty="0" smtClean="0"/>
              <a:t> :</a:t>
            </a:r>
          </a:p>
          <a:p>
            <a:pPr lvl="1"/>
            <a:r>
              <a:rPr lang="fr-FR" dirty="0" smtClean="0">
                <a:solidFill>
                  <a:srgbClr val="0000FF"/>
                </a:solidFill>
              </a:rPr>
              <a:t>Trajectoires</a:t>
            </a:r>
            <a:r>
              <a:rPr lang="fr-FR" dirty="0" smtClean="0"/>
              <a:t> </a:t>
            </a:r>
          </a:p>
          <a:p>
            <a:pPr lvl="1"/>
            <a:r>
              <a:rPr lang="fr-FR" dirty="0" smtClean="0">
                <a:solidFill>
                  <a:srgbClr val="0000FF"/>
                </a:solidFill>
              </a:rPr>
              <a:t>Charge</a:t>
            </a:r>
          </a:p>
          <a:p>
            <a:pPr lvl="1"/>
            <a:r>
              <a:rPr lang="fr-FR" dirty="0" smtClean="0">
                <a:solidFill>
                  <a:srgbClr val="0000FF"/>
                </a:solidFill>
              </a:rPr>
              <a:t>Vitesse (ou plutôt impulsion = M×V)</a:t>
            </a:r>
          </a:p>
          <a:p>
            <a:pPr lvl="1"/>
            <a:r>
              <a:rPr lang="fr-FR" dirty="0" smtClean="0">
                <a:solidFill>
                  <a:srgbClr val="0000FF"/>
                </a:solidFill>
              </a:rPr>
              <a:t>Masse</a:t>
            </a:r>
          </a:p>
          <a:p>
            <a:pPr lvl="1"/>
            <a:r>
              <a:rPr lang="fr-FR" dirty="0" smtClean="0">
                <a:solidFill>
                  <a:srgbClr val="0000FF"/>
                </a:solidFill>
              </a:rPr>
              <a:t>Energies </a:t>
            </a:r>
          </a:p>
          <a:p>
            <a:pPr lvl="1"/>
            <a:r>
              <a:rPr lang="fr-FR" dirty="0" smtClean="0">
                <a:solidFill>
                  <a:srgbClr val="0000FF"/>
                </a:solidFill>
              </a:rPr>
              <a:t>Facon d’interagir avec la matière</a:t>
            </a:r>
            <a:r>
              <a:rPr lang="en-US" dirty="0" smtClean="0">
                <a:solidFill>
                  <a:srgbClr val="0000FF"/>
                </a:solidFill>
              </a:rPr>
              <a:t> </a:t>
            </a:r>
          </a:p>
          <a:p>
            <a:pPr lvl="1"/>
            <a:endParaRPr lang="en-US" dirty="0" smtClean="0"/>
          </a:p>
        </p:txBody>
      </p:sp>
      <p:grpSp>
        <p:nvGrpSpPr>
          <p:cNvPr id="2" name="Grouper 8"/>
          <p:cNvGrpSpPr/>
          <p:nvPr/>
        </p:nvGrpSpPr>
        <p:grpSpPr>
          <a:xfrm>
            <a:off x="1163051" y="5806680"/>
            <a:ext cx="3972683" cy="957046"/>
            <a:chOff x="5013026" y="1627186"/>
            <a:chExt cx="3744310" cy="811214"/>
          </a:xfrm>
        </p:grpSpPr>
        <p:pic>
          <p:nvPicPr>
            <p:cNvPr id="6" name="Image 5" descr="tau.jpg"/>
            <p:cNvPicPr>
              <a:picLocks noChangeAspect="1"/>
            </p:cNvPicPr>
            <p:nvPr/>
          </p:nvPicPr>
          <p:blipFill>
            <a:blip r:embed="rId2" cstate="print"/>
            <a:stretch>
              <a:fillRect/>
            </a:stretch>
          </p:blipFill>
          <p:spPr>
            <a:xfrm>
              <a:off x="7848600" y="1627187"/>
              <a:ext cx="908736" cy="811213"/>
            </a:xfrm>
            <a:prstGeom prst="rect">
              <a:avLst/>
            </a:prstGeom>
          </p:spPr>
        </p:pic>
        <p:pic>
          <p:nvPicPr>
            <p:cNvPr id="7" name="Image 6" descr="electron.jpg"/>
            <p:cNvPicPr>
              <a:picLocks noChangeAspect="1"/>
            </p:cNvPicPr>
            <p:nvPr/>
          </p:nvPicPr>
          <p:blipFill>
            <a:blip r:embed="rId3" cstate="print"/>
            <a:stretch>
              <a:fillRect/>
            </a:stretch>
          </p:blipFill>
          <p:spPr>
            <a:xfrm>
              <a:off x="5013026" y="1627186"/>
              <a:ext cx="1006774" cy="811213"/>
            </a:xfrm>
            <a:prstGeom prst="rect">
              <a:avLst/>
            </a:prstGeom>
          </p:spPr>
        </p:pic>
        <p:pic>
          <p:nvPicPr>
            <p:cNvPr id="8" name="Image 7" descr="muon.jpg"/>
            <p:cNvPicPr>
              <a:picLocks noChangeAspect="1"/>
            </p:cNvPicPr>
            <p:nvPr/>
          </p:nvPicPr>
          <p:blipFill>
            <a:blip r:embed="rId4" cstate="print"/>
            <a:stretch>
              <a:fillRect/>
            </a:stretch>
          </p:blipFill>
          <p:spPr>
            <a:xfrm>
              <a:off x="6400800" y="1627187"/>
              <a:ext cx="1007678" cy="811212"/>
            </a:xfrm>
            <a:prstGeom prst="rect">
              <a:avLst/>
            </a:prstGeom>
          </p:spPr>
        </p:pic>
      </p:grpSp>
      <p:sp>
        <p:nvSpPr>
          <p:cNvPr id="10" name="ZoneTexte 9"/>
          <p:cNvSpPr txBox="1"/>
          <p:nvPr/>
        </p:nvSpPr>
        <p:spPr>
          <a:xfrm>
            <a:off x="1092902" y="92025"/>
            <a:ext cx="7974490" cy="692497"/>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900" dirty="0" smtClean="0"/>
              <a:t>Comment </a:t>
            </a:r>
            <a:r>
              <a:rPr lang="en-US" sz="3900" dirty="0" err="1" smtClean="0"/>
              <a:t>doit</a:t>
            </a:r>
            <a:r>
              <a:rPr lang="en-US" sz="3900" dirty="0" smtClean="0"/>
              <a:t> </a:t>
            </a:r>
            <a:r>
              <a:rPr lang="en-US" sz="3900" dirty="0" err="1" smtClean="0"/>
              <a:t>être</a:t>
            </a:r>
            <a:r>
              <a:rPr lang="en-US" sz="3900" dirty="0" smtClean="0"/>
              <a:t> </a:t>
            </a:r>
            <a:r>
              <a:rPr lang="en-US" sz="3900" dirty="0" err="1" smtClean="0"/>
              <a:t>notre</a:t>
            </a:r>
            <a:r>
              <a:rPr lang="en-US" sz="3900" dirty="0" smtClean="0"/>
              <a:t> </a:t>
            </a:r>
            <a:r>
              <a:rPr lang="en-US" sz="3900" dirty="0" err="1" smtClean="0"/>
              <a:t>détecteur</a:t>
            </a:r>
            <a:r>
              <a:rPr lang="en-US" sz="3900" dirty="0" smtClean="0"/>
              <a:t> ?</a:t>
            </a:r>
          </a:p>
        </p:txBody>
      </p:sp>
      <p:grpSp>
        <p:nvGrpSpPr>
          <p:cNvPr id="4" name="Grouper 8"/>
          <p:cNvGrpSpPr/>
          <p:nvPr/>
        </p:nvGrpSpPr>
        <p:grpSpPr>
          <a:xfrm>
            <a:off x="5135734" y="5806680"/>
            <a:ext cx="3950066" cy="957044"/>
            <a:chOff x="5013026" y="1627186"/>
            <a:chExt cx="3744310" cy="811214"/>
          </a:xfrm>
        </p:grpSpPr>
        <p:pic>
          <p:nvPicPr>
            <p:cNvPr id="12" name="Image 11" descr="tau.jpg"/>
            <p:cNvPicPr>
              <a:picLocks noChangeAspect="1"/>
            </p:cNvPicPr>
            <p:nvPr/>
          </p:nvPicPr>
          <p:blipFill>
            <a:blip r:embed="rId2" cstate="print"/>
            <a:stretch>
              <a:fillRect/>
            </a:stretch>
          </p:blipFill>
          <p:spPr>
            <a:xfrm>
              <a:off x="7848600" y="1627187"/>
              <a:ext cx="908736" cy="811213"/>
            </a:xfrm>
            <a:prstGeom prst="rect">
              <a:avLst/>
            </a:prstGeom>
          </p:spPr>
        </p:pic>
        <p:pic>
          <p:nvPicPr>
            <p:cNvPr id="13" name="Image 12" descr="electron.jpg"/>
            <p:cNvPicPr>
              <a:picLocks noChangeAspect="1"/>
            </p:cNvPicPr>
            <p:nvPr/>
          </p:nvPicPr>
          <p:blipFill>
            <a:blip r:embed="rId3" cstate="print"/>
            <a:stretch>
              <a:fillRect/>
            </a:stretch>
          </p:blipFill>
          <p:spPr>
            <a:xfrm>
              <a:off x="5013026" y="1627186"/>
              <a:ext cx="1006774" cy="811213"/>
            </a:xfrm>
            <a:prstGeom prst="rect">
              <a:avLst/>
            </a:prstGeom>
          </p:spPr>
        </p:pic>
        <p:pic>
          <p:nvPicPr>
            <p:cNvPr id="14" name="Image 13" descr="muon.jpg"/>
            <p:cNvPicPr>
              <a:picLocks noChangeAspect="1"/>
            </p:cNvPicPr>
            <p:nvPr/>
          </p:nvPicPr>
          <p:blipFill>
            <a:blip r:embed="rId4" cstate="print"/>
            <a:stretch>
              <a:fillRect/>
            </a:stretch>
          </p:blipFill>
          <p:spPr>
            <a:xfrm>
              <a:off x="6400800" y="1627187"/>
              <a:ext cx="1007678" cy="811212"/>
            </a:xfrm>
            <a:prstGeom prst="rect">
              <a:avLst/>
            </a:prstGeom>
          </p:spPr>
        </p:pic>
      </p:gr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40</a:t>
            </a:fld>
            <a:endParaRPr lang="fr-BE" dirty="0"/>
          </a:p>
        </p:txBody>
      </p:sp>
      <p:sp>
        <p:nvSpPr>
          <p:cNvPr id="16" name="Espace réservé du pied de page 15"/>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8126" y="1447800"/>
            <a:ext cx="7840786" cy="2822058"/>
          </a:xfrm>
        </p:spPr>
        <p:txBody>
          <a:bodyPr/>
          <a:lstStyle/>
          <a:p>
            <a:pPr marL="612648" lvl="2" indent="-283464">
              <a:spcBef>
                <a:spcPts val="600"/>
              </a:spcBef>
              <a:buSzPct val="80000"/>
              <a:buFont typeface="Wingdings 2"/>
              <a:buChar char=""/>
            </a:pPr>
            <a:r>
              <a:rPr lang="fr-FR" dirty="0" smtClean="0"/>
              <a:t>Certaines particules interagissent beaucoup -&gt;peu de matière suffit pour les arrêter (ex : </a:t>
            </a:r>
            <a:r>
              <a:rPr lang="fr-FR" dirty="0" smtClean="0">
                <a:solidFill>
                  <a:srgbClr val="0000FF"/>
                </a:solidFill>
              </a:rPr>
              <a:t>électrons, photons</a:t>
            </a:r>
            <a:r>
              <a:rPr lang="fr-FR" dirty="0" smtClean="0"/>
              <a:t>)</a:t>
            </a:r>
          </a:p>
          <a:p>
            <a:pPr marL="612648" lvl="2" indent="-283464">
              <a:spcBef>
                <a:spcPts val="600"/>
              </a:spcBef>
              <a:buSzPct val="80000"/>
              <a:buFont typeface="Wingdings 2"/>
              <a:buChar char=""/>
            </a:pPr>
            <a:r>
              <a:rPr lang="fr-FR" dirty="0" smtClean="0"/>
              <a:t>D’autres interagissent moins -&gt;il faut plus de matière (ex : </a:t>
            </a:r>
            <a:r>
              <a:rPr lang="fr-FR" dirty="0" smtClean="0">
                <a:solidFill>
                  <a:srgbClr val="0000FF"/>
                </a:solidFill>
              </a:rPr>
              <a:t>protons, neutrons</a:t>
            </a:r>
            <a:r>
              <a:rPr lang="fr-FR" dirty="0" smtClean="0"/>
              <a:t>)</a:t>
            </a:r>
          </a:p>
          <a:p>
            <a:pPr marL="612648" lvl="2" indent="-283464">
              <a:spcBef>
                <a:spcPts val="600"/>
              </a:spcBef>
              <a:buSzPct val="80000"/>
              <a:buFont typeface="Wingdings 2"/>
              <a:buChar char=""/>
            </a:pPr>
            <a:r>
              <a:rPr lang="fr-FR" dirty="0" smtClean="0"/>
              <a:t>Enfin, certaines n’interagissent (presque) pas (</a:t>
            </a:r>
            <a:r>
              <a:rPr lang="fr-FR" dirty="0" smtClean="0">
                <a:solidFill>
                  <a:srgbClr val="0000FF"/>
                </a:solidFill>
              </a:rPr>
              <a:t>muon, neutrino</a:t>
            </a:r>
            <a:r>
              <a:rPr lang="fr-FR" dirty="0" smtClean="0"/>
              <a:t>). </a:t>
            </a:r>
            <a:r>
              <a:rPr lang="fr-FR" i="1" u="sng" dirty="0" smtClean="0"/>
              <a:t>Il faut ruser pour mieux les connaître</a:t>
            </a:r>
            <a:r>
              <a:rPr lang="fr-FR" i="1" dirty="0" smtClean="0"/>
              <a:t> !!</a:t>
            </a:r>
            <a:endParaRPr lang="en-US" i="1" dirty="0" smtClean="0"/>
          </a:p>
          <a:p>
            <a:pPr>
              <a:buNone/>
            </a:pPr>
            <a:endParaRPr lang="en-US" dirty="0"/>
          </a:p>
        </p:txBody>
      </p:sp>
      <p:sp>
        <p:nvSpPr>
          <p:cNvPr id="4" name="ZoneTexte 3"/>
          <p:cNvSpPr txBox="1"/>
          <p:nvPr/>
        </p:nvSpPr>
        <p:spPr>
          <a:xfrm>
            <a:off x="1092902" y="73620"/>
            <a:ext cx="7974490" cy="1200329"/>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fr-FR" sz="3600" dirty="0" smtClean="0"/>
              <a:t>Facon d’interagir avec la matière</a:t>
            </a:r>
            <a:r>
              <a:rPr lang="en-US" sz="3600" dirty="0" smtClean="0"/>
              <a:t> : </a:t>
            </a:r>
            <a:r>
              <a:rPr lang="en-US" sz="3600" dirty="0" err="1" smtClean="0"/>
              <a:t>qu’est</a:t>
            </a:r>
            <a:r>
              <a:rPr lang="en-US" sz="3600" dirty="0" smtClean="0"/>
              <a:t> </a:t>
            </a:r>
            <a:r>
              <a:rPr lang="en-US" sz="3600" dirty="0" err="1" smtClean="0"/>
              <a:t>ce</a:t>
            </a:r>
            <a:r>
              <a:rPr lang="en-US" sz="3600" dirty="0" smtClean="0"/>
              <a:t> </a:t>
            </a:r>
            <a:r>
              <a:rPr lang="en-US" sz="3600" dirty="0" err="1" smtClean="0"/>
              <a:t>que</a:t>
            </a:r>
            <a:r>
              <a:rPr lang="en-US" sz="3600" dirty="0" smtClean="0"/>
              <a:t> </a:t>
            </a:r>
            <a:r>
              <a:rPr lang="en-US" sz="3600" dirty="0" err="1" smtClean="0"/>
              <a:t>cela</a:t>
            </a:r>
            <a:r>
              <a:rPr lang="en-US" sz="3600" dirty="0" smtClean="0"/>
              <a:t> </a:t>
            </a:r>
            <a:r>
              <a:rPr lang="en-US" sz="3600" dirty="0" err="1" smtClean="0"/>
              <a:t>veut</a:t>
            </a:r>
            <a:r>
              <a:rPr lang="en-US" sz="3600" dirty="0" smtClean="0"/>
              <a:t> dire ?</a:t>
            </a:r>
          </a:p>
        </p:txBody>
      </p:sp>
      <p:sp>
        <p:nvSpPr>
          <p:cNvPr id="6" name="Rectangle 5"/>
          <p:cNvSpPr/>
          <p:nvPr/>
        </p:nvSpPr>
        <p:spPr>
          <a:xfrm>
            <a:off x="1306940" y="4073347"/>
            <a:ext cx="5881346" cy="2677656"/>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2400" u="sng" dirty="0" smtClean="0"/>
              <a:t>DETECTEUR </a:t>
            </a:r>
            <a:r>
              <a:rPr lang="en-US" sz="2400" dirty="0" smtClean="0"/>
              <a:t>: </a:t>
            </a:r>
          </a:p>
          <a:p>
            <a:pPr>
              <a:buFont typeface="Arial"/>
              <a:buChar char="•"/>
            </a:pPr>
            <a:r>
              <a:rPr lang="en-US" sz="2400" dirty="0" smtClean="0"/>
              <a:t> </a:t>
            </a:r>
            <a:r>
              <a:rPr lang="en-US" sz="2400" dirty="0" err="1" smtClean="0"/>
              <a:t>Une</a:t>
            </a:r>
            <a:r>
              <a:rPr lang="en-US" sz="2400" dirty="0" smtClean="0"/>
              <a:t> </a:t>
            </a:r>
            <a:r>
              <a:rPr lang="en-US" sz="2400" dirty="0" err="1" smtClean="0"/>
              <a:t>partie</a:t>
            </a:r>
            <a:r>
              <a:rPr lang="en-US" sz="2400" dirty="0" smtClean="0"/>
              <a:t> pour la </a:t>
            </a:r>
            <a:r>
              <a:rPr lang="en-US" sz="2400" dirty="0" err="1" smtClean="0"/>
              <a:t>mesure</a:t>
            </a:r>
            <a:r>
              <a:rPr lang="en-US" sz="2400" dirty="0" smtClean="0"/>
              <a:t> de la </a:t>
            </a:r>
            <a:r>
              <a:rPr lang="en-US" sz="2400" dirty="0" err="1" smtClean="0"/>
              <a:t>trajectoire</a:t>
            </a:r>
            <a:r>
              <a:rPr lang="en-US" sz="2400" dirty="0" smtClean="0"/>
              <a:t>.</a:t>
            </a:r>
          </a:p>
          <a:p>
            <a:pPr>
              <a:buFont typeface="Arial"/>
              <a:buChar char="•"/>
            </a:pPr>
            <a:r>
              <a:rPr lang="en-US" sz="2400" dirty="0" smtClean="0"/>
              <a:t> </a:t>
            </a:r>
            <a:r>
              <a:rPr lang="en-US" sz="2400" dirty="0" err="1" smtClean="0"/>
              <a:t>Une</a:t>
            </a:r>
            <a:r>
              <a:rPr lang="en-US" sz="2400" dirty="0" smtClean="0"/>
              <a:t> </a:t>
            </a:r>
            <a:r>
              <a:rPr lang="en-US" sz="2400" dirty="0" err="1" smtClean="0"/>
              <a:t>autre</a:t>
            </a:r>
            <a:r>
              <a:rPr lang="en-US" sz="2400" dirty="0" smtClean="0"/>
              <a:t> pour la </a:t>
            </a:r>
            <a:r>
              <a:rPr lang="en-US" sz="2400" dirty="0" err="1" smtClean="0"/>
              <a:t>vitesse</a:t>
            </a:r>
            <a:r>
              <a:rPr lang="en-US" sz="2400" dirty="0" smtClean="0"/>
              <a:t> et la charge</a:t>
            </a:r>
          </a:p>
          <a:p>
            <a:pPr>
              <a:buFont typeface="Arial"/>
              <a:buChar char="•"/>
            </a:pPr>
            <a:r>
              <a:rPr lang="en-US" sz="2400" dirty="0" smtClean="0"/>
              <a:t> </a:t>
            </a:r>
            <a:r>
              <a:rPr lang="en-US" sz="2400" dirty="0" err="1"/>
              <a:t>U</a:t>
            </a:r>
            <a:r>
              <a:rPr lang="en-US" sz="2400" dirty="0" err="1" smtClean="0"/>
              <a:t>ne</a:t>
            </a:r>
            <a:r>
              <a:rPr lang="en-US" sz="2400" dirty="0" smtClean="0"/>
              <a:t> </a:t>
            </a:r>
            <a:r>
              <a:rPr lang="en-US" sz="2400" dirty="0" err="1" smtClean="0"/>
              <a:t>autre</a:t>
            </a:r>
            <a:r>
              <a:rPr lang="en-US" sz="2400" dirty="0" smtClean="0"/>
              <a:t> pour la </a:t>
            </a:r>
            <a:r>
              <a:rPr lang="en-US" sz="2400" dirty="0" err="1" smtClean="0"/>
              <a:t>mesure</a:t>
            </a:r>
            <a:r>
              <a:rPr lang="en-US" sz="2400" dirty="0" smtClean="0"/>
              <a:t> de </a:t>
            </a:r>
            <a:r>
              <a:rPr lang="en-US" sz="2400" dirty="0" err="1" smtClean="0"/>
              <a:t>l’énergie</a:t>
            </a:r>
            <a:r>
              <a:rPr lang="en-US" sz="2400" dirty="0" smtClean="0"/>
              <a:t>.</a:t>
            </a:r>
          </a:p>
          <a:p>
            <a:pPr>
              <a:buFont typeface="Arial"/>
              <a:buChar char="•"/>
            </a:pPr>
            <a:r>
              <a:rPr lang="en-US" sz="2400" dirty="0"/>
              <a:t> </a:t>
            </a:r>
            <a:r>
              <a:rPr lang="en-US" sz="2400" dirty="0" err="1" smtClean="0"/>
              <a:t>Matière</a:t>
            </a:r>
            <a:r>
              <a:rPr lang="en-US" sz="2400" dirty="0" smtClean="0"/>
              <a:t> pour </a:t>
            </a:r>
            <a:r>
              <a:rPr lang="en-US" sz="2400" dirty="0" err="1" smtClean="0"/>
              <a:t>mieux</a:t>
            </a:r>
            <a:r>
              <a:rPr lang="en-US" sz="2400" dirty="0" smtClean="0"/>
              <a:t> identifier la </a:t>
            </a:r>
            <a:r>
              <a:rPr lang="en-US" sz="2400" dirty="0" err="1" smtClean="0"/>
              <a:t>particule</a:t>
            </a:r>
            <a:r>
              <a:rPr lang="en-US" sz="2400" dirty="0" smtClean="0"/>
              <a:t> </a:t>
            </a:r>
          </a:p>
          <a:p>
            <a:pPr>
              <a:buFont typeface="Arial"/>
              <a:buChar char="•"/>
            </a:pPr>
            <a:r>
              <a:rPr lang="en-US" sz="2400" dirty="0" smtClean="0"/>
              <a:t> </a:t>
            </a:r>
            <a:r>
              <a:rPr lang="en-US" sz="2400" dirty="0" err="1" smtClean="0"/>
              <a:t>Système</a:t>
            </a:r>
            <a:r>
              <a:rPr lang="en-US" sz="2400" dirty="0" smtClean="0"/>
              <a:t> pour les </a:t>
            </a:r>
            <a:r>
              <a:rPr lang="en-US" sz="2400" dirty="0" err="1" smtClean="0"/>
              <a:t>particules</a:t>
            </a:r>
            <a:r>
              <a:rPr lang="en-US" sz="2400" dirty="0" smtClean="0"/>
              <a:t> </a:t>
            </a:r>
            <a:r>
              <a:rPr lang="en-US" sz="2400" dirty="0" err="1" smtClean="0"/>
              <a:t>n’interagissant</a:t>
            </a:r>
            <a:r>
              <a:rPr lang="en-US" sz="2400" dirty="0" smtClean="0"/>
              <a:t> pas </a:t>
            </a:r>
            <a:r>
              <a:rPr lang="en-US" sz="2400" dirty="0" err="1" smtClean="0"/>
              <a:t>ou</a:t>
            </a:r>
            <a:r>
              <a:rPr lang="en-US" sz="2400" dirty="0" smtClean="0"/>
              <a:t> </a:t>
            </a:r>
            <a:r>
              <a:rPr lang="en-US" sz="2400" dirty="0" err="1" smtClean="0"/>
              <a:t>peu</a:t>
            </a:r>
            <a:r>
              <a:rPr lang="en-US" sz="2400" dirty="0" smtClean="0"/>
              <a:t> avec la </a:t>
            </a:r>
            <a:r>
              <a:rPr lang="en-US" sz="2400" dirty="0" err="1" smtClean="0"/>
              <a:t>matière</a:t>
            </a:r>
            <a:endParaRPr lang="en-US" sz="2400" dirty="0"/>
          </a:p>
        </p:txBody>
      </p:sp>
      <p:sp>
        <p:nvSpPr>
          <p:cNvPr id="7" name="Flèche vers la droite 6"/>
          <p:cNvSpPr/>
          <p:nvPr/>
        </p:nvSpPr>
        <p:spPr>
          <a:xfrm>
            <a:off x="117299" y="5300513"/>
            <a:ext cx="1030827" cy="4601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Image 7" descr="reflechir.gif"/>
          <p:cNvPicPr>
            <a:picLocks noChangeAspect="1"/>
          </p:cNvPicPr>
          <p:nvPr/>
        </p:nvPicPr>
        <p:blipFill>
          <a:blip r:embed="rId2" cstate="print"/>
          <a:stretch>
            <a:fillRect/>
          </a:stretch>
        </p:blipFill>
        <p:spPr>
          <a:xfrm>
            <a:off x="7353957" y="4013396"/>
            <a:ext cx="1716411" cy="2715769"/>
          </a:xfrm>
          <a:prstGeom prst="rect">
            <a:avLst/>
          </a:prstGeom>
        </p:spPr>
      </p:pic>
      <p:sp>
        <p:nvSpPr>
          <p:cNvPr id="9" name="Espace réservé du numéro de diapositive 8"/>
          <p:cNvSpPr>
            <a:spLocks noGrp="1"/>
          </p:cNvSpPr>
          <p:nvPr>
            <p:ph type="sldNum" sz="quarter" idx="12"/>
          </p:nvPr>
        </p:nvSpPr>
        <p:spPr/>
        <p:txBody>
          <a:bodyPr/>
          <a:lstStyle/>
          <a:p>
            <a:fld id="{CF4668DC-857F-487D-BFFA-8C0CA5037977}" type="slidenum">
              <a:rPr lang="fr-BE" smtClean="0"/>
              <a:pPr/>
              <a:t>41</a:t>
            </a:fld>
            <a:endParaRPr lang="fr-BE" dirty="0"/>
          </a:p>
        </p:txBody>
      </p:sp>
      <p:sp>
        <p:nvSpPr>
          <p:cNvPr id="10" name="Espace réservé du pied de page 9"/>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0"/>
          </p:nvPr>
        </p:nvSpPr>
        <p:spPr/>
        <p:txBody>
          <a:bodyPr/>
          <a:lstStyle/>
          <a:p>
            <a:pPr>
              <a:defRPr/>
            </a:pPr>
            <a:fld id="{11CE52BC-BD9C-48DE-951C-AB92319D4575}" type="slidenum">
              <a:rPr lang="en-US" altLang="en-US"/>
              <a:pPr>
                <a:defRPr/>
              </a:pPr>
              <a:t>42</a:t>
            </a:fld>
            <a:endParaRPr lang="en-US" altLang="en-US"/>
          </a:p>
        </p:txBody>
      </p:sp>
      <p:pic>
        <p:nvPicPr>
          <p:cNvPr id="22531" name="Picture 1027" descr="collision"/>
          <p:cNvPicPr>
            <a:picLocks noChangeAspect="1" noChangeArrowheads="1"/>
          </p:cNvPicPr>
          <p:nvPr/>
        </p:nvPicPr>
        <p:blipFill>
          <a:blip r:embed="rId3" cstate="print"/>
          <a:srcRect/>
          <a:stretch>
            <a:fillRect/>
          </a:stretch>
        </p:blipFill>
        <p:spPr bwMode="auto">
          <a:xfrm>
            <a:off x="153769" y="285728"/>
            <a:ext cx="8990231" cy="6302397"/>
          </a:xfrm>
          <a:prstGeom prst="rect">
            <a:avLst/>
          </a:prstGeom>
          <a:noFill/>
          <a:ln w="9525">
            <a:noFill/>
            <a:miter lim="800000"/>
            <a:headEnd/>
            <a:tailEnd/>
          </a:ln>
        </p:spPr>
      </p:pic>
      <p:sp>
        <p:nvSpPr>
          <p:cNvPr id="4" name="Titre 1"/>
          <p:cNvSpPr txBox="1">
            <a:spLocks/>
          </p:cNvSpPr>
          <p:nvPr/>
        </p:nvSpPr>
        <p:spPr>
          <a:xfrm>
            <a:off x="571440" y="0"/>
            <a:ext cx="857256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Un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détecteur</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6" name="Image 5" descr="logolapp.JPG"/>
          <p:cNvPicPr>
            <a:picLocks noChangeAspect="1"/>
          </p:cNvPicPr>
          <p:nvPr/>
        </p:nvPicPr>
        <p:blipFill>
          <a:blip r:embed="rId4" cstate="print"/>
          <a:stretch>
            <a:fillRect/>
          </a:stretch>
        </p:blipFill>
        <p:spPr>
          <a:xfrm>
            <a:off x="571472" y="6286520"/>
            <a:ext cx="710431" cy="420996"/>
          </a:xfrm>
          <a:prstGeom prst="rect">
            <a:avLst/>
          </a:prstGeom>
        </p:spPr>
      </p:pic>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Stages 3ieme, 12 novembre 2012</a:t>
            </a:r>
            <a:endParaRPr lang="fr-FR" dirty="0"/>
          </a:p>
        </p:txBody>
      </p:sp>
      <p:sp>
        <p:nvSpPr>
          <p:cNvPr id="9" name="Ellipse 8"/>
          <p:cNvSpPr/>
          <p:nvPr/>
        </p:nvSpPr>
        <p:spPr>
          <a:xfrm>
            <a:off x="6858016"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858016"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0" name="Ellipse 9"/>
          <p:cNvSpPr/>
          <p:nvPr/>
        </p:nvSpPr>
        <p:spPr>
          <a:xfrm>
            <a:off x="1643042"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643042"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2" name="ZoneTexte 11"/>
          <p:cNvSpPr txBox="1"/>
          <p:nvPr/>
        </p:nvSpPr>
        <p:spPr>
          <a:xfrm>
            <a:off x="6429388" y="3857628"/>
            <a:ext cx="1337546" cy="800219"/>
          </a:xfrm>
          <a:prstGeom prst="rect">
            <a:avLst/>
          </a:prstGeom>
          <a:solidFill>
            <a:schemeClr val="bg1">
              <a:lumMod val="85000"/>
            </a:schemeClr>
          </a:solidFill>
        </p:spPr>
        <p:txBody>
          <a:bodyPr wrap="none" rtlCol="0">
            <a:spAutoFit/>
          </a:bodyPr>
          <a:lstStyle/>
          <a:p>
            <a:r>
              <a:rPr lang="fr-FR" sz="2800" dirty="0" smtClean="0"/>
              <a:t>Proton  </a:t>
            </a:r>
          </a:p>
          <a:p>
            <a:endParaRPr lang="fr-FR" dirty="0"/>
          </a:p>
        </p:txBody>
      </p:sp>
      <p:sp>
        <p:nvSpPr>
          <p:cNvPr id="13" name="ZoneTexte 12"/>
          <p:cNvSpPr txBox="1"/>
          <p:nvPr/>
        </p:nvSpPr>
        <p:spPr>
          <a:xfrm>
            <a:off x="1214414" y="3786190"/>
            <a:ext cx="1419299" cy="800219"/>
          </a:xfrm>
          <a:prstGeom prst="rect">
            <a:avLst/>
          </a:prstGeom>
          <a:solidFill>
            <a:schemeClr val="bg1">
              <a:lumMod val="85000"/>
            </a:schemeClr>
          </a:solidFill>
        </p:spPr>
        <p:txBody>
          <a:bodyPr wrap="none" rtlCol="0">
            <a:spAutoFit/>
          </a:bodyPr>
          <a:lstStyle/>
          <a:p>
            <a:r>
              <a:rPr lang="fr-FR" sz="2800" dirty="0" smtClean="0"/>
              <a:t>Proton   </a:t>
            </a:r>
          </a:p>
          <a:p>
            <a:endParaRPr lang="fr-FR" dirty="0"/>
          </a:p>
        </p:txBody>
      </p:sp>
      <p:grpSp>
        <p:nvGrpSpPr>
          <p:cNvPr id="2" name="Group 4"/>
          <p:cNvGrpSpPr>
            <a:grpSpLocks/>
          </p:cNvGrpSpPr>
          <p:nvPr/>
        </p:nvGrpSpPr>
        <p:grpSpPr bwMode="auto">
          <a:xfrm>
            <a:off x="2318856" y="2928936"/>
            <a:ext cx="4069228" cy="1057056"/>
            <a:chOff x="3659" y="3805"/>
            <a:chExt cx="2107" cy="837"/>
          </a:xfrm>
        </p:grpSpPr>
        <p:grpSp>
          <p:nvGrpSpPr>
            <p:cNvPr id="5" name="Group 5"/>
            <p:cNvGrpSpPr>
              <a:grpSpLocks/>
            </p:cNvGrpSpPr>
            <p:nvPr/>
          </p:nvGrpSpPr>
          <p:grpSpPr bwMode="auto">
            <a:xfrm flipH="1">
              <a:off x="3825" y="4301"/>
              <a:ext cx="809" cy="0"/>
              <a:chOff x="8096" y="4470"/>
              <a:chExt cx="5443" cy="0"/>
            </a:xfrm>
          </p:grpSpPr>
          <p:sp>
            <p:nvSpPr>
              <p:cNvPr id="251" name="Line 6"/>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52" name="Line 7"/>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53" name="Line 8"/>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254" name="Line 9"/>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14" name="Group 10"/>
            <p:cNvGrpSpPr>
              <a:grpSpLocks/>
            </p:cNvGrpSpPr>
            <p:nvPr/>
          </p:nvGrpSpPr>
          <p:grpSpPr bwMode="auto">
            <a:xfrm>
              <a:off x="4797" y="4093"/>
              <a:ext cx="809" cy="0"/>
              <a:chOff x="8096" y="4470"/>
              <a:chExt cx="5443" cy="0"/>
            </a:xfrm>
          </p:grpSpPr>
          <p:sp>
            <p:nvSpPr>
              <p:cNvPr id="247" name="Line 11"/>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48" name="Line 12"/>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49" name="Line 13"/>
              <p:cNvSpPr>
                <a:spLocks noChangeShapeType="1"/>
              </p:cNvSpPr>
              <p:nvPr/>
            </p:nvSpPr>
            <p:spPr bwMode="auto">
              <a:xfrm>
                <a:off x="11952" y="4470"/>
                <a:ext cx="861" cy="0"/>
              </a:xfrm>
              <a:prstGeom prst="line">
                <a:avLst/>
              </a:prstGeom>
              <a:noFill/>
              <a:ln w="28575">
                <a:solidFill>
                  <a:srgbClr val="FF9900"/>
                </a:solidFill>
                <a:round/>
                <a:headEnd/>
                <a:tailEnd/>
              </a:ln>
            </p:spPr>
            <p:txBody>
              <a:bodyPr/>
              <a:lstStyle/>
              <a:p>
                <a:endParaRPr lang="fr-FR"/>
              </a:p>
            </p:txBody>
          </p:sp>
          <p:sp>
            <p:nvSpPr>
              <p:cNvPr id="250" name="Line 14"/>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17" name="Oval 15"/>
            <p:cNvSpPr>
              <a:spLocks noChangeArrowheads="1"/>
            </p:cNvSpPr>
            <p:nvPr/>
          </p:nvSpPr>
          <p:spPr bwMode="auto">
            <a:xfrm>
              <a:off x="4483" y="3805"/>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15" name="Group 16"/>
            <p:cNvGrpSpPr>
              <a:grpSpLocks/>
            </p:cNvGrpSpPr>
            <p:nvPr/>
          </p:nvGrpSpPr>
          <p:grpSpPr bwMode="auto">
            <a:xfrm rot="-681839">
              <a:off x="4587" y="3943"/>
              <a:ext cx="65" cy="51"/>
              <a:chOff x="0" y="6512"/>
              <a:chExt cx="21386" cy="6122"/>
            </a:xfrm>
          </p:grpSpPr>
          <p:grpSp>
            <p:nvGrpSpPr>
              <p:cNvPr id="16" name="Group 17"/>
              <p:cNvGrpSpPr>
                <a:grpSpLocks/>
              </p:cNvGrpSpPr>
              <p:nvPr/>
            </p:nvGrpSpPr>
            <p:grpSpPr bwMode="auto">
              <a:xfrm>
                <a:off x="8595" y="6512"/>
                <a:ext cx="4309" cy="6122"/>
                <a:chOff x="8595" y="6512"/>
                <a:chExt cx="4309" cy="6122"/>
              </a:xfrm>
            </p:grpSpPr>
            <p:sp>
              <p:nvSpPr>
                <p:cNvPr id="242" name="Arc 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3" name="Arc 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6" name="Line 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 name="Group 23"/>
              <p:cNvGrpSpPr>
                <a:grpSpLocks/>
              </p:cNvGrpSpPr>
              <p:nvPr/>
            </p:nvGrpSpPr>
            <p:grpSpPr bwMode="auto">
              <a:xfrm>
                <a:off x="12768" y="6512"/>
                <a:ext cx="4309" cy="6122"/>
                <a:chOff x="8595" y="6512"/>
                <a:chExt cx="4309" cy="6122"/>
              </a:xfrm>
            </p:grpSpPr>
            <p:sp>
              <p:nvSpPr>
                <p:cNvPr id="237" name="Arc 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8" name="Arc 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1" name="Line 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 name="Group 29"/>
              <p:cNvGrpSpPr>
                <a:grpSpLocks/>
              </p:cNvGrpSpPr>
              <p:nvPr/>
            </p:nvGrpSpPr>
            <p:grpSpPr bwMode="auto">
              <a:xfrm>
                <a:off x="4377" y="6512"/>
                <a:ext cx="4309" cy="6122"/>
                <a:chOff x="8595" y="6512"/>
                <a:chExt cx="4309" cy="6122"/>
              </a:xfrm>
            </p:grpSpPr>
            <p:sp>
              <p:nvSpPr>
                <p:cNvPr id="232" name="Arc 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3" name="Arc 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6" name="Line 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 name="Group 35"/>
              <p:cNvGrpSpPr>
                <a:grpSpLocks/>
              </p:cNvGrpSpPr>
              <p:nvPr/>
            </p:nvGrpSpPr>
            <p:grpSpPr bwMode="auto">
              <a:xfrm>
                <a:off x="0" y="6512"/>
                <a:ext cx="4309" cy="6122"/>
                <a:chOff x="8595" y="6512"/>
                <a:chExt cx="4309" cy="6122"/>
              </a:xfrm>
            </p:grpSpPr>
            <p:sp>
              <p:nvSpPr>
                <p:cNvPr id="227" name="Arc 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8" name="Arc 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1" name="Line 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 name="Group 41"/>
              <p:cNvGrpSpPr>
                <a:grpSpLocks/>
              </p:cNvGrpSpPr>
              <p:nvPr/>
            </p:nvGrpSpPr>
            <p:grpSpPr bwMode="auto">
              <a:xfrm>
                <a:off x="17077" y="6512"/>
                <a:ext cx="4309" cy="6122"/>
                <a:chOff x="8595" y="6512"/>
                <a:chExt cx="4309" cy="6122"/>
              </a:xfrm>
            </p:grpSpPr>
            <p:sp>
              <p:nvSpPr>
                <p:cNvPr id="222" name="Arc 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3" name="Arc 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6" name="Line 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3" name="Group 47"/>
            <p:cNvGrpSpPr>
              <a:grpSpLocks/>
            </p:cNvGrpSpPr>
            <p:nvPr/>
          </p:nvGrpSpPr>
          <p:grpSpPr bwMode="auto">
            <a:xfrm rot="-4434957">
              <a:off x="4639" y="4045"/>
              <a:ext cx="108" cy="31"/>
              <a:chOff x="0" y="6512"/>
              <a:chExt cx="21386" cy="6122"/>
            </a:xfrm>
          </p:grpSpPr>
          <p:grpSp>
            <p:nvGrpSpPr>
              <p:cNvPr id="24" name="Group 48"/>
              <p:cNvGrpSpPr>
                <a:grpSpLocks/>
              </p:cNvGrpSpPr>
              <p:nvPr/>
            </p:nvGrpSpPr>
            <p:grpSpPr bwMode="auto">
              <a:xfrm>
                <a:off x="8595" y="6512"/>
                <a:ext cx="4309" cy="6122"/>
                <a:chOff x="8595" y="6512"/>
                <a:chExt cx="4309" cy="6122"/>
              </a:xfrm>
            </p:grpSpPr>
            <p:sp>
              <p:nvSpPr>
                <p:cNvPr id="212" name="Arc 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3" name="Arc 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4" name="Arc 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5" name="Arc 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6" name="Line 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9" name="Group 54"/>
              <p:cNvGrpSpPr>
                <a:grpSpLocks/>
              </p:cNvGrpSpPr>
              <p:nvPr/>
            </p:nvGrpSpPr>
            <p:grpSpPr bwMode="auto">
              <a:xfrm>
                <a:off x="12768" y="6512"/>
                <a:ext cx="4309" cy="6122"/>
                <a:chOff x="8595" y="6512"/>
                <a:chExt cx="4309" cy="6122"/>
              </a:xfrm>
            </p:grpSpPr>
            <p:sp>
              <p:nvSpPr>
                <p:cNvPr id="207" name="Arc 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8" name="Arc 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9" name="Arc 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0" name="Arc 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1" name="Line 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0" name="Group 60"/>
              <p:cNvGrpSpPr>
                <a:grpSpLocks/>
              </p:cNvGrpSpPr>
              <p:nvPr/>
            </p:nvGrpSpPr>
            <p:grpSpPr bwMode="auto">
              <a:xfrm>
                <a:off x="4377" y="6512"/>
                <a:ext cx="4309" cy="6122"/>
                <a:chOff x="8595" y="6512"/>
                <a:chExt cx="4309" cy="6122"/>
              </a:xfrm>
            </p:grpSpPr>
            <p:sp>
              <p:nvSpPr>
                <p:cNvPr id="202" name="Arc 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3" name="Arc 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4" name="Arc 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6" name="Line 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 name="Group 66"/>
              <p:cNvGrpSpPr>
                <a:grpSpLocks/>
              </p:cNvGrpSpPr>
              <p:nvPr/>
            </p:nvGrpSpPr>
            <p:grpSpPr bwMode="auto">
              <a:xfrm>
                <a:off x="0" y="6512"/>
                <a:ext cx="4309" cy="6122"/>
                <a:chOff x="8595" y="6512"/>
                <a:chExt cx="4309" cy="6122"/>
              </a:xfrm>
            </p:grpSpPr>
            <p:sp>
              <p:nvSpPr>
                <p:cNvPr id="197" name="Arc 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8" name="Arc 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9" name="Arc 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1" name="Line 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2" name="Group 72"/>
              <p:cNvGrpSpPr>
                <a:grpSpLocks/>
              </p:cNvGrpSpPr>
              <p:nvPr/>
            </p:nvGrpSpPr>
            <p:grpSpPr bwMode="auto">
              <a:xfrm>
                <a:off x="17077" y="6512"/>
                <a:ext cx="4309" cy="6122"/>
                <a:chOff x="8595" y="6512"/>
                <a:chExt cx="4309" cy="6122"/>
              </a:xfrm>
            </p:grpSpPr>
            <p:sp>
              <p:nvSpPr>
                <p:cNvPr id="192" name="Arc 7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3" name="Arc 7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4" name="Arc 7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7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6" name="Line 7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33" name="Group 78"/>
            <p:cNvGrpSpPr>
              <a:grpSpLocks/>
            </p:cNvGrpSpPr>
            <p:nvPr/>
          </p:nvGrpSpPr>
          <p:grpSpPr bwMode="auto">
            <a:xfrm rot="3858794">
              <a:off x="4530" y="4087"/>
              <a:ext cx="108" cy="48"/>
              <a:chOff x="0" y="6512"/>
              <a:chExt cx="21386" cy="6122"/>
            </a:xfrm>
          </p:grpSpPr>
          <p:grpSp>
            <p:nvGrpSpPr>
              <p:cNvPr id="34" name="Group 79"/>
              <p:cNvGrpSpPr>
                <a:grpSpLocks/>
              </p:cNvGrpSpPr>
              <p:nvPr/>
            </p:nvGrpSpPr>
            <p:grpSpPr bwMode="auto">
              <a:xfrm>
                <a:off x="8595" y="6512"/>
                <a:ext cx="4309" cy="6122"/>
                <a:chOff x="8595" y="6512"/>
                <a:chExt cx="4309" cy="6122"/>
              </a:xfrm>
            </p:grpSpPr>
            <p:sp>
              <p:nvSpPr>
                <p:cNvPr id="182" name="Arc 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3" name="Arc 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4" name="Arc 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6" name="Line 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5" name="Group 85"/>
              <p:cNvGrpSpPr>
                <a:grpSpLocks/>
              </p:cNvGrpSpPr>
              <p:nvPr/>
            </p:nvGrpSpPr>
            <p:grpSpPr bwMode="auto">
              <a:xfrm>
                <a:off x="12768" y="6512"/>
                <a:ext cx="4309" cy="6122"/>
                <a:chOff x="8595" y="6512"/>
                <a:chExt cx="4309" cy="6122"/>
              </a:xfrm>
            </p:grpSpPr>
            <p:sp>
              <p:nvSpPr>
                <p:cNvPr id="177" name="Arc 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8" name="Arc 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9" name="Arc 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0" name="Arc 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1" name="Line 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7" name="Group 91"/>
              <p:cNvGrpSpPr>
                <a:grpSpLocks/>
              </p:cNvGrpSpPr>
              <p:nvPr/>
            </p:nvGrpSpPr>
            <p:grpSpPr bwMode="auto">
              <a:xfrm>
                <a:off x="4377" y="6512"/>
                <a:ext cx="4309" cy="6122"/>
                <a:chOff x="8595" y="6512"/>
                <a:chExt cx="4309" cy="6122"/>
              </a:xfrm>
            </p:grpSpPr>
            <p:sp>
              <p:nvSpPr>
                <p:cNvPr id="172" name="Arc 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3" name="Arc 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6" name="Line 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8" name="Group 97"/>
              <p:cNvGrpSpPr>
                <a:grpSpLocks/>
              </p:cNvGrpSpPr>
              <p:nvPr/>
            </p:nvGrpSpPr>
            <p:grpSpPr bwMode="auto">
              <a:xfrm>
                <a:off x="0" y="6512"/>
                <a:ext cx="4309" cy="6122"/>
                <a:chOff x="8595" y="6512"/>
                <a:chExt cx="4309" cy="6122"/>
              </a:xfrm>
            </p:grpSpPr>
            <p:sp>
              <p:nvSpPr>
                <p:cNvPr id="167" name="Arc 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8" name="Arc 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1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1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1" name="Line 1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9" name="Group 103"/>
              <p:cNvGrpSpPr>
                <a:grpSpLocks/>
              </p:cNvGrpSpPr>
              <p:nvPr/>
            </p:nvGrpSpPr>
            <p:grpSpPr bwMode="auto">
              <a:xfrm>
                <a:off x="17077" y="6512"/>
                <a:ext cx="4309" cy="6122"/>
                <a:chOff x="8595" y="6512"/>
                <a:chExt cx="4309" cy="6122"/>
              </a:xfrm>
            </p:grpSpPr>
            <p:sp>
              <p:nvSpPr>
                <p:cNvPr id="162" name="Arc 10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3" name="Arc 10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10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10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6" name="Line 10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1" name="Oval 109"/>
            <p:cNvSpPr>
              <a:spLocks noChangeArrowheads="1"/>
            </p:cNvSpPr>
            <p:nvPr/>
          </p:nvSpPr>
          <p:spPr bwMode="auto">
            <a:xfrm>
              <a:off x="4652" y="4093"/>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70" name="Group 110"/>
            <p:cNvGrpSpPr>
              <a:grpSpLocks/>
            </p:cNvGrpSpPr>
            <p:nvPr/>
          </p:nvGrpSpPr>
          <p:grpSpPr bwMode="auto">
            <a:xfrm rot="-681839">
              <a:off x="4756" y="4231"/>
              <a:ext cx="65" cy="51"/>
              <a:chOff x="0" y="6512"/>
              <a:chExt cx="21386" cy="6122"/>
            </a:xfrm>
          </p:grpSpPr>
          <p:grpSp>
            <p:nvGrpSpPr>
              <p:cNvPr id="71" name="Group 111"/>
              <p:cNvGrpSpPr>
                <a:grpSpLocks/>
              </p:cNvGrpSpPr>
              <p:nvPr/>
            </p:nvGrpSpPr>
            <p:grpSpPr bwMode="auto">
              <a:xfrm>
                <a:off x="8595" y="6512"/>
                <a:ext cx="4309" cy="6122"/>
                <a:chOff x="8595" y="6512"/>
                <a:chExt cx="4309" cy="6122"/>
              </a:xfrm>
            </p:grpSpPr>
            <p:sp>
              <p:nvSpPr>
                <p:cNvPr id="152" name="Arc 11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3" name="Arc 11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11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11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6" name="Line 11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7" name="Group 117"/>
              <p:cNvGrpSpPr>
                <a:grpSpLocks/>
              </p:cNvGrpSpPr>
              <p:nvPr/>
            </p:nvGrpSpPr>
            <p:grpSpPr bwMode="auto">
              <a:xfrm>
                <a:off x="12768" y="6512"/>
                <a:ext cx="4309" cy="6122"/>
                <a:chOff x="8595" y="6512"/>
                <a:chExt cx="4309" cy="6122"/>
              </a:xfrm>
            </p:grpSpPr>
            <p:sp>
              <p:nvSpPr>
                <p:cNvPr id="147" name="Arc 1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8" name="Arc 1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9" name="Arc 1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0" name="Arc 1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1" name="Line 1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8" name="Group 123"/>
              <p:cNvGrpSpPr>
                <a:grpSpLocks/>
              </p:cNvGrpSpPr>
              <p:nvPr/>
            </p:nvGrpSpPr>
            <p:grpSpPr bwMode="auto">
              <a:xfrm>
                <a:off x="4377" y="6512"/>
                <a:ext cx="4309" cy="6122"/>
                <a:chOff x="8595" y="6512"/>
                <a:chExt cx="4309" cy="6122"/>
              </a:xfrm>
            </p:grpSpPr>
            <p:sp>
              <p:nvSpPr>
                <p:cNvPr id="142" name="Arc 1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1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1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1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1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9" name="Group 129"/>
              <p:cNvGrpSpPr>
                <a:grpSpLocks/>
              </p:cNvGrpSpPr>
              <p:nvPr/>
            </p:nvGrpSpPr>
            <p:grpSpPr bwMode="auto">
              <a:xfrm>
                <a:off x="0" y="6512"/>
                <a:ext cx="4309" cy="6122"/>
                <a:chOff x="8595" y="6512"/>
                <a:chExt cx="4309" cy="6122"/>
              </a:xfrm>
            </p:grpSpPr>
            <p:sp>
              <p:nvSpPr>
                <p:cNvPr id="137" name="Arc 1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1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1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1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1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0" name="Group 135"/>
              <p:cNvGrpSpPr>
                <a:grpSpLocks/>
              </p:cNvGrpSpPr>
              <p:nvPr/>
            </p:nvGrpSpPr>
            <p:grpSpPr bwMode="auto">
              <a:xfrm>
                <a:off x="17077" y="6512"/>
                <a:ext cx="4309" cy="6122"/>
                <a:chOff x="8595" y="6512"/>
                <a:chExt cx="4309" cy="6122"/>
              </a:xfrm>
            </p:grpSpPr>
            <p:sp>
              <p:nvSpPr>
                <p:cNvPr id="132" name="Arc 1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1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1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1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1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1" name="Group 141"/>
            <p:cNvGrpSpPr>
              <a:grpSpLocks/>
            </p:cNvGrpSpPr>
            <p:nvPr/>
          </p:nvGrpSpPr>
          <p:grpSpPr bwMode="auto">
            <a:xfrm rot="-4434957">
              <a:off x="4808" y="4333"/>
              <a:ext cx="108" cy="31"/>
              <a:chOff x="0" y="6512"/>
              <a:chExt cx="21386" cy="6122"/>
            </a:xfrm>
          </p:grpSpPr>
          <p:grpSp>
            <p:nvGrpSpPr>
              <p:cNvPr id="127" name="Group 142"/>
              <p:cNvGrpSpPr>
                <a:grpSpLocks/>
              </p:cNvGrpSpPr>
              <p:nvPr/>
            </p:nvGrpSpPr>
            <p:grpSpPr bwMode="auto">
              <a:xfrm>
                <a:off x="8595" y="6512"/>
                <a:ext cx="4309" cy="6122"/>
                <a:chOff x="8595" y="6512"/>
                <a:chExt cx="4309" cy="6122"/>
              </a:xfrm>
            </p:grpSpPr>
            <p:sp>
              <p:nvSpPr>
                <p:cNvPr id="122" name="Arc 14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14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14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14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14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8" name="Group 148"/>
              <p:cNvGrpSpPr>
                <a:grpSpLocks/>
              </p:cNvGrpSpPr>
              <p:nvPr/>
            </p:nvGrpSpPr>
            <p:grpSpPr bwMode="auto">
              <a:xfrm>
                <a:off x="12768" y="6512"/>
                <a:ext cx="4309" cy="6122"/>
                <a:chOff x="8595" y="6512"/>
                <a:chExt cx="4309" cy="6122"/>
              </a:xfrm>
            </p:grpSpPr>
            <p:sp>
              <p:nvSpPr>
                <p:cNvPr id="117" name="Arc 1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8" name="Arc 1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9" name="Arc 1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0" name="Arc 1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1" name="Line 1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9" name="Group 154"/>
              <p:cNvGrpSpPr>
                <a:grpSpLocks/>
              </p:cNvGrpSpPr>
              <p:nvPr/>
            </p:nvGrpSpPr>
            <p:grpSpPr bwMode="auto">
              <a:xfrm>
                <a:off x="4377" y="6512"/>
                <a:ext cx="4309" cy="6122"/>
                <a:chOff x="8595" y="6512"/>
                <a:chExt cx="4309" cy="6122"/>
              </a:xfrm>
            </p:grpSpPr>
            <p:sp>
              <p:nvSpPr>
                <p:cNvPr id="112" name="Arc 1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3" name="Arc 1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4" name="Arc 1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5" name="Arc 1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6" name="Line 1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0" name="Group 160"/>
              <p:cNvGrpSpPr>
                <a:grpSpLocks/>
              </p:cNvGrpSpPr>
              <p:nvPr/>
            </p:nvGrpSpPr>
            <p:grpSpPr bwMode="auto">
              <a:xfrm>
                <a:off x="0" y="6512"/>
                <a:ext cx="4309" cy="6122"/>
                <a:chOff x="8595" y="6512"/>
                <a:chExt cx="4309" cy="6122"/>
              </a:xfrm>
            </p:grpSpPr>
            <p:sp>
              <p:nvSpPr>
                <p:cNvPr id="107" name="Arc 1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1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1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1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1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1" name="Group 166"/>
              <p:cNvGrpSpPr>
                <a:grpSpLocks/>
              </p:cNvGrpSpPr>
              <p:nvPr/>
            </p:nvGrpSpPr>
            <p:grpSpPr bwMode="auto">
              <a:xfrm>
                <a:off x="17077" y="6512"/>
                <a:ext cx="4309" cy="6122"/>
                <a:chOff x="8595" y="6512"/>
                <a:chExt cx="4309" cy="6122"/>
              </a:xfrm>
            </p:grpSpPr>
            <p:sp>
              <p:nvSpPr>
                <p:cNvPr id="102" name="Arc 1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1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1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1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1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57" name="Group 172"/>
            <p:cNvGrpSpPr>
              <a:grpSpLocks/>
            </p:cNvGrpSpPr>
            <p:nvPr/>
          </p:nvGrpSpPr>
          <p:grpSpPr bwMode="auto">
            <a:xfrm rot="3858794">
              <a:off x="4704" y="4370"/>
              <a:ext cx="94" cy="48"/>
              <a:chOff x="0" y="6512"/>
              <a:chExt cx="21386" cy="6122"/>
            </a:xfrm>
          </p:grpSpPr>
          <p:grpSp>
            <p:nvGrpSpPr>
              <p:cNvPr id="158" name="Group 173"/>
              <p:cNvGrpSpPr>
                <a:grpSpLocks/>
              </p:cNvGrpSpPr>
              <p:nvPr/>
            </p:nvGrpSpPr>
            <p:grpSpPr bwMode="auto">
              <a:xfrm>
                <a:off x="8595" y="6512"/>
                <a:ext cx="4309" cy="6122"/>
                <a:chOff x="8595" y="6512"/>
                <a:chExt cx="4309" cy="6122"/>
              </a:xfrm>
            </p:grpSpPr>
            <p:sp>
              <p:nvSpPr>
                <p:cNvPr id="92" name="Arc 1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1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1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1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1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9" name="Group 179"/>
              <p:cNvGrpSpPr>
                <a:grpSpLocks/>
              </p:cNvGrpSpPr>
              <p:nvPr/>
            </p:nvGrpSpPr>
            <p:grpSpPr bwMode="auto">
              <a:xfrm>
                <a:off x="12768" y="6512"/>
                <a:ext cx="4309" cy="6122"/>
                <a:chOff x="8595" y="6512"/>
                <a:chExt cx="4309" cy="6122"/>
              </a:xfrm>
            </p:grpSpPr>
            <p:sp>
              <p:nvSpPr>
                <p:cNvPr id="87" name="Arc 1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8" name="Arc 1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9" name="Arc 1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0" name="Arc 1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1" name="Line 1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0" name="Group 185"/>
              <p:cNvGrpSpPr>
                <a:grpSpLocks/>
              </p:cNvGrpSpPr>
              <p:nvPr/>
            </p:nvGrpSpPr>
            <p:grpSpPr bwMode="auto">
              <a:xfrm>
                <a:off x="4377" y="6512"/>
                <a:ext cx="4309" cy="6122"/>
                <a:chOff x="8595" y="6512"/>
                <a:chExt cx="4309" cy="6122"/>
              </a:xfrm>
            </p:grpSpPr>
            <p:sp>
              <p:nvSpPr>
                <p:cNvPr id="82" name="Arc 1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3" name="Arc 1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4" name="Arc 1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5" name="Arc 1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6" name="Line 1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1" name="Group 191"/>
              <p:cNvGrpSpPr>
                <a:grpSpLocks/>
              </p:cNvGrpSpPr>
              <p:nvPr/>
            </p:nvGrpSpPr>
            <p:grpSpPr bwMode="auto">
              <a:xfrm>
                <a:off x="0" y="6512"/>
                <a:ext cx="4309" cy="6122"/>
                <a:chOff x="8595" y="6512"/>
                <a:chExt cx="4309" cy="6122"/>
              </a:xfrm>
            </p:grpSpPr>
            <p:sp>
              <p:nvSpPr>
                <p:cNvPr id="77" name="Arc 1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1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1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0" name="Arc 1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1" name="Line 1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7" name="Group 197"/>
              <p:cNvGrpSpPr>
                <a:grpSpLocks/>
              </p:cNvGrpSpPr>
              <p:nvPr/>
            </p:nvGrpSpPr>
            <p:grpSpPr bwMode="auto">
              <a:xfrm>
                <a:off x="17077" y="6512"/>
                <a:ext cx="4309" cy="6122"/>
                <a:chOff x="8595" y="6512"/>
                <a:chExt cx="4309" cy="6122"/>
              </a:xfrm>
            </p:grpSpPr>
            <p:sp>
              <p:nvSpPr>
                <p:cNvPr id="72" name="Arc 1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1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2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5" name="Arc 2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6" name="Line 2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5" name="AutoShape 203"/>
            <p:cNvSpPr>
              <a:spLocks noChangeArrowheads="1"/>
            </p:cNvSpPr>
            <p:nvPr/>
          </p:nvSpPr>
          <p:spPr bwMode="auto">
            <a:xfrm>
              <a:off x="3659" y="4022"/>
              <a:ext cx="783" cy="58"/>
            </a:xfrm>
            <a:custGeom>
              <a:avLst/>
              <a:gdLst>
                <a:gd name="T0" fmla="*/ 587 w 21600"/>
                <a:gd name="T1" fmla="*/ 0 h 21600"/>
                <a:gd name="T2" fmla="*/ 0 w 21600"/>
                <a:gd name="T3" fmla="*/ 29 h 21600"/>
                <a:gd name="T4" fmla="*/ 587 w 21600"/>
                <a:gd name="T5" fmla="*/ 58 h 21600"/>
                <a:gd name="T6" fmla="*/ 783 w 21600"/>
                <a:gd name="T7" fmla="*/ 29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6" name="AutoShape 204"/>
            <p:cNvSpPr>
              <a:spLocks noChangeArrowheads="1"/>
            </p:cNvSpPr>
            <p:nvPr/>
          </p:nvSpPr>
          <p:spPr bwMode="auto">
            <a:xfrm flipH="1" flipV="1">
              <a:off x="4983" y="4313"/>
              <a:ext cx="783" cy="59"/>
            </a:xfrm>
            <a:custGeom>
              <a:avLst/>
              <a:gdLst>
                <a:gd name="T0" fmla="*/ 587 w 21600"/>
                <a:gd name="T1" fmla="*/ 0 h 21600"/>
                <a:gd name="T2" fmla="*/ 0 w 21600"/>
                <a:gd name="T3" fmla="*/ 30 h 21600"/>
                <a:gd name="T4" fmla="*/ 587 w 21600"/>
                <a:gd name="T5" fmla="*/ 59 h 21600"/>
                <a:gd name="T6" fmla="*/ 783 w 21600"/>
                <a:gd name="T7" fmla="*/ 3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7"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8"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188" name="Group 207"/>
            <p:cNvGrpSpPr>
              <a:grpSpLocks/>
            </p:cNvGrpSpPr>
            <p:nvPr/>
          </p:nvGrpSpPr>
          <p:grpSpPr bwMode="auto">
            <a:xfrm>
              <a:off x="4804" y="4589"/>
              <a:ext cx="809" cy="0"/>
              <a:chOff x="8232" y="4606"/>
              <a:chExt cx="5443" cy="0"/>
            </a:xfrm>
          </p:grpSpPr>
          <p:sp>
            <p:nvSpPr>
              <p:cNvPr id="63" name="Line 20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4" name="Line 20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5" name="Line 21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6" name="Line 21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189" name="Group 212"/>
            <p:cNvGrpSpPr>
              <a:grpSpLocks/>
            </p:cNvGrpSpPr>
            <p:nvPr/>
          </p:nvGrpSpPr>
          <p:grpSpPr bwMode="auto">
            <a:xfrm>
              <a:off x="4946" y="4438"/>
              <a:ext cx="809" cy="0"/>
              <a:chOff x="8232" y="4606"/>
              <a:chExt cx="5443" cy="0"/>
            </a:xfrm>
          </p:grpSpPr>
          <p:sp>
            <p:nvSpPr>
              <p:cNvPr id="59" name="Line 213"/>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0" name="Line 214"/>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1" name="Line 215"/>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2" name="Line 216"/>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190" name="Group 217"/>
            <p:cNvGrpSpPr>
              <a:grpSpLocks/>
            </p:cNvGrpSpPr>
            <p:nvPr/>
          </p:nvGrpSpPr>
          <p:grpSpPr bwMode="auto">
            <a:xfrm>
              <a:off x="4946" y="4243"/>
              <a:ext cx="809" cy="0"/>
              <a:chOff x="8232" y="4606"/>
              <a:chExt cx="5443" cy="0"/>
            </a:xfrm>
          </p:grpSpPr>
          <p:sp>
            <p:nvSpPr>
              <p:cNvPr id="55" name="Line 21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6" name="Line 21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7" name="Line 22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8" name="Line 22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191" name="Group 222"/>
            <p:cNvGrpSpPr>
              <a:grpSpLocks/>
            </p:cNvGrpSpPr>
            <p:nvPr/>
          </p:nvGrpSpPr>
          <p:grpSpPr bwMode="auto">
            <a:xfrm flipH="1">
              <a:off x="3812" y="3805"/>
              <a:ext cx="809" cy="0"/>
              <a:chOff x="8096" y="4470"/>
              <a:chExt cx="5443" cy="0"/>
            </a:xfrm>
          </p:grpSpPr>
          <p:sp>
            <p:nvSpPr>
              <p:cNvPr id="51" name="Line 22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52" name="Line 22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53" name="Line 22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4" name="Line 22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217" name="Group 227"/>
            <p:cNvGrpSpPr>
              <a:grpSpLocks/>
            </p:cNvGrpSpPr>
            <p:nvPr/>
          </p:nvGrpSpPr>
          <p:grpSpPr bwMode="auto">
            <a:xfrm flipH="1">
              <a:off x="3678" y="3955"/>
              <a:ext cx="812" cy="0"/>
              <a:chOff x="8096" y="4470"/>
              <a:chExt cx="5443" cy="0"/>
            </a:xfrm>
          </p:grpSpPr>
          <p:sp>
            <p:nvSpPr>
              <p:cNvPr id="47" name="Line 228"/>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8" name="Line 229"/>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9" name="Line 230"/>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0" name="Line 231"/>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218" name="Group 232"/>
            <p:cNvGrpSpPr>
              <a:grpSpLocks/>
            </p:cNvGrpSpPr>
            <p:nvPr/>
          </p:nvGrpSpPr>
          <p:grpSpPr bwMode="auto">
            <a:xfrm flipH="1">
              <a:off x="3671" y="4143"/>
              <a:ext cx="812" cy="0"/>
              <a:chOff x="8096" y="4470"/>
              <a:chExt cx="5443" cy="0"/>
            </a:xfrm>
          </p:grpSpPr>
          <p:sp>
            <p:nvSpPr>
              <p:cNvPr id="43" name="Line 23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4" name="Line 23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5" name="Line 23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6" name="Line 23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36"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7"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8"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9"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41"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2"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55" name="ZoneTexte 254"/>
          <p:cNvSpPr txBox="1"/>
          <p:nvPr/>
        </p:nvSpPr>
        <p:spPr>
          <a:xfrm>
            <a:off x="1643042" y="1000108"/>
            <a:ext cx="639919" cy="584775"/>
          </a:xfrm>
          <a:prstGeom prst="rect">
            <a:avLst/>
          </a:prstGeom>
          <a:noFill/>
        </p:spPr>
        <p:txBody>
          <a:bodyPr wrap="none" rtlCol="0">
            <a:spAutoFit/>
          </a:bodyPr>
          <a:lstStyle/>
          <a:p>
            <a:r>
              <a:rPr lang="fr-FR" sz="3200" b="1" dirty="0" smtClean="0">
                <a:latin typeface="Symbol" pitchFamily="18" charset="2"/>
              </a:rPr>
              <a:t>p</a:t>
            </a:r>
            <a:r>
              <a:rPr lang="fr-FR" sz="3200" b="1" baseline="30000" dirty="0" smtClean="0"/>
              <a:t>+</a:t>
            </a:r>
            <a:r>
              <a:rPr lang="fr-FR" sz="3200" dirty="0" smtClean="0"/>
              <a:t> </a:t>
            </a:r>
            <a:endParaRPr lang="fr-FR" sz="3200" dirty="0"/>
          </a:p>
        </p:txBody>
      </p:sp>
      <p:sp>
        <p:nvSpPr>
          <p:cNvPr id="256" name="ZoneTexte 255"/>
          <p:cNvSpPr txBox="1"/>
          <p:nvPr/>
        </p:nvSpPr>
        <p:spPr>
          <a:xfrm>
            <a:off x="2643174" y="5857892"/>
            <a:ext cx="657552" cy="584775"/>
          </a:xfrm>
          <a:prstGeom prst="rect">
            <a:avLst/>
          </a:prstGeom>
          <a:noFill/>
        </p:spPr>
        <p:txBody>
          <a:bodyPr wrap="none" rtlCol="0">
            <a:spAutoFit/>
          </a:bodyPr>
          <a:lstStyle/>
          <a:p>
            <a:r>
              <a:rPr lang="fr-FR" sz="3200" b="1" dirty="0" smtClean="0">
                <a:latin typeface="Symbol" pitchFamily="18" charset="2"/>
              </a:rPr>
              <a:t>K</a:t>
            </a:r>
            <a:r>
              <a:rPr lang="fr-FR" sz="3200" b="1" baseline="30000" dirty="0" smtClean="0"/>
              <a:t>-</a:t>
            </a:r>
            <a:r>
              <a:rPr lang="fr-FR" sz="3200" dirty="0" smtClean="0"/>
              <a:t> </a:t>
            </a:r>
            <a:endParaRPr lang="fr-FR" sz="3200" dirty="0"/>
          </a:p>
        </p:txBody>
      </p:sp>
      <p:sp>
        <p:nvSpPr>
          <p:cNvPr id="257" name="ZoneTexte 256"/>
          <p:cNvSpPr txBox="1"/>
          <p:nvPr/>
        </p:nvSpPr>
        <p:spPr>
          <a:xfrm>
            <a:off x="7072330" y="5500702"/>
            <a:ext cx="567784" cy="584775"/>
          </a:xfrm>
          <a:prstGeom prst="rect">
            <a:avLst/>
          </a:prstGeom>
          <a:noFill/>
        </p:spPr>
        <p:txBody>
          <a:bodyPr wrap="none" rtlCol="0">
            <a:spAutoFit/>
          </a:bodyPr>
          <a:lstStyle/>
          <a:p>
            <a:r>
              <a:rPr lang="fr-FR" sz="3200" b="1" dirty="0" smtClean="0">
                <a:latin typeface="+mj-lt"/>
              </a:rPr>
              <a:t>e</a:t>
            </a:r>
            <a:r>
              <a:rPr lang="fr-FR" sz="3200" b="1" baseline="30000" dirty="0" smtClean="0"/>
              <a:t>-</a:t>
            </a:r>
            <a:r>
              <a:rPr lang="fr-FR" sz="3200" dirty="0" smtClean="0"/>
              <a:t> </a:t>
            </a:r>
            <a:endParaRPr lang="fr-FR" sz="3200" dirty="0"/>
          </a:p>
        </p:txBody>
      </p:sp>
      <p:sp>
        <p:nvSpPr>
          <p:cNvPr id="258" name="ZoneTexte 257"/>
          <p:cNvSpPr txBox="1"/>
          <p:nvPr/>
        </p:nvSpPr>
        <p:spPr>
          <a:xfrm>
            <a:off x="4139952" y="5733256"/>
            <a:ext cx="404278" cy="584775"/>
          </a:xfrm>
          <a:prstGeom prst="rect">
            <a:avLst/>
          </a:prstGeom>
          <a:noFill/>
        </p:spPr>
        <p:txBody>
          <a:bodyPr wrap="none" rtlCol="0">
            <a:spAutoFit/>
          </a:bodyPr>
          <a:lstStyle/>
          <a:p>
            <a:r>
              <a:rPr lang="fr-FR" sz="3200" b="1" dirty="0" smtClean="0">
                <a:latin typeface="+mj-lt"/>
              </a:rPr>
              <a:t>p</a:t>
            </a:r>
            <a:endParaRPr lang="fr-FR" sz="3200" dirty="0"/>
          </a:p>
        </p:txBody>
      </p:sp>
      <p:sp>
        <p:nvSpPr>
          <p:cNvPr id="259" name="ZoneTexte 258"/>
          <p:cNvSpPr txBox="1"/>
          <p:nvPr/>
        </p:nvSpPr>
        <p:spPr>
          <a:xfrm>
            <a:off x="6357950" y="785794"/>
            <a:ext cx="651140" cy="584775"/>
          </a:xfrm>
          <a:prstGeom prst="rect">
            <a:avLst/>
          </a:prstGeom>
          <a:noFill/>
        </p:spPr>
        <p:txBody>
          <a:bodyPr wrap="none" rtlCol="0">
            <a:spAutoFit/>
          </a:bodyPr>
          <a:lstStyle/>
          <a:p>
            <a:r>
              <a:rPr lang="fr-FR" sz="3200" b="1" dirty="0" smtClean="0">
                <a:latin typeface="Symbol" pitchFamily="18" charset="2"/>
              </a:rPr>
              <a:t>m</a:t>
            </a:r>
            <a:r>
              <a:rPr lang="fr-FR" sz="3200" b="1" baseline="30000" dirty="0" smtClean="0"/>
              <a:t>+</a:t>
            </a:r>
            <a:r>
              <a:rPr lang="fr-FR" sz="3200" dirty="0" smtClean="0"/>
              <a:t> </a:t>
            </a:r>
            <a:endParaRPr lang="fr-FR" sz="3200"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5" name="Titre 4"/>
          <p:cNvSpPr>
            <a:spLocks noGrp="1"/>
          </p:cNvSpPr>
          <p:nvPr>
            <p:ph type="title"/>
          </p:nvPr>
        </p:nvSpPr>
        <p:spPr>
          <a:xfrm>
            <a:off x="2337771" y="2600325"/>
            <a:ext cx="6641421" cy="2286000"/>
          </a:xfrm>
        </p:spPr>
        <p:txBody>
          <a:bodyPr/>
          <a:lstStyle/>
          <a:p>
            <a:r>
              <a:rPr lang="en-US" dirty="0" err="1" smtClean="0"/>
              <a:t>Mesure</a:t>
            </a:r>
            <a:r>
              <a:rPr lang="en-US" dirty="0" smtClean="0"/>
              <a:t> de la </a:t>
            </a:r>
            <a:r>
              <a:rPr lang="en-US" dirty="0" err="1" smtClean="0"/>
              <a:t>trajectoire</a:t>
            </a:r>
            <a:endParaRPr lang="en-US" dirty="0"/>
          </a:p>
        </p:txBody>
      </p:sp>
      <p:sp>
        <p:nvSpPr>
          <p:cNvPr id="9" name="Espace réservé du texte 8"/>
          <p:cNvSpPr>
            <a:spLocks noGrp="1"/>
          </p:cNvSpPr>
          <p:nvPr>
            <p:ph type="body" idx="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43</a:t>
            </a:fld>
            <a:endParaRPr lang="fr-BE"/>
          </a:p>
        </p:txBody>
      </p:sp>
      <p:sp>
        <p:nvSpPr>
          <p:cNvPr id="7" name="Espace réservé du pied de page 6"/>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1960: les chambres à bulle</a:t>
            </a:r>
            <a:endParaRPr lang="fr-FR" dirty="0">
              <a:solidFill>
                <a:srgbClr val="FF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3779912" y="1700808"/>
            <a:ext cx="5005189" cy="3048000"/>
          </a:xfrm>
          <a:prstGeom prst="rect">
            <a:avLst/>
          </a:prstGeom>
          <a:noFill/>
          <a:ln w="9525">
            <a:noFill/>
            <a:miter lim="800000"/>
            <a:headEnd/>
            <a:tailEnd/>
          </a:ln>
        </p:spPr>
      </p:pic>
      <p:sp>
        <p:nvSpPr>
          <p:cNvPr id="4" name="ZoneTexte 3"/>
          <p:cNvSpPr txBox="1"/>
          <p:nvPr/>
        </p:nvSpPr>
        <p:spPr>
          <a:xfrm>
            <a:off x="4211960" y="1268760"/>
            <a:ext cx="4297587" cy="369332"/>
          </a:xfrm>
          <a:prstGeom prst="rect">
            <a:avLst/>
          </a:prstGeom>
          <a:noFill/>
        </p:spPr>
        <p:txBody>
          <a:bodyPr wrap="none" rtlCol="0">
            <a:spAutoFit/>
          </a:bodyPr>
          <a:lstStyle/>
          <a:p>
            <a:r>
              <a:rPr lang="fr-FR" dirty="0" smtClean="0"/>
              <a:t>Interactions de protons avec de l’hydrogène</a:t>
            </a:r>
            <a:endParaRPr lang="fr-FR" dirty="0"/>
          </a:p>
        </p:txBody>
      </p:sp>
      <p:pic>
        <p:nvPicPr>
          <p:cNvPr id="1027" name="Picture 3"/>
          <p:cNvPicPr>
            <a:picLocks noChangeAspect="1" noChangeArrowheads="1"/>
          </p:cNvPicPr>
          <p:nvPr/>
        </p:nvPicPr>
        <p:blipFill>
          <a:blip r:embed="rId3" cstate="print"/>
          <a:srcRect/>
          <a:stretch>
            <a:fillRect/>
          </a:stretch>
        </p:blipFill>
        <p:spPr bwMode="auto">
          <a:xfrm>
            <a:off x="467544" y="1628800"/>
            <a:ext cx="3000375" cy="4505325"/>
          </a:xfrm>
          <a:prstGeom prst="rect">
            <a:avLst/>
          </a:prstGeom>
          <a:noFill/>
          <a:ln w="9525">
            <a:noFill/>
            <a:miter lim="800000"/>
            <a:headEnd/>
            <a:tailEnd/>
          </a:ln>
        </p:spPr>
      </p:pic>
      <p:sp>
        <p:nvSpPr>
          <p:cNvPr id="6" name="ZoneTexte 5"/>
          <p:cNvSpPr txBox="1"/>
          <p:nvPr/>
        </p:nvSpPr>
        <p:spPr>
          <a:xfrm>
            <a:off x="4067944" y="5301208"/>
            <a:ext cx="4225653" cy="646331"/>
          </a:xfrm>
          <a:prstGeom prst="rect">
            <a:avLst/>
          </a:prstGeom>
          <a:noFill/>
        </p:spPr>
        <p:txBody>
          <a:bodyPr wrap="square" rtlCol="0">
            <a:spAutoFit/>
          </a:bodyPr>
          <a:lstStyle/>
          <a:p>
            <a:r>
              <a:rPr lang="fr-FR" dirty="0" smtClean="0"/>
              <a:t>Des opérateurs devaient mesurer des milliers de photos</a:t>
            </a:r>
            <a:endParaRPr lang="fr-FR"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44</a:t>
            </a:fld>
            <a:endParaRPr lang="fr-BE"/>
          </a:p>
        </p:txBody>
      </p:sp>
      <p:sp>
        <p:nvSpPr>
          <p:cNvPr id="8" name="Espace réservé du pied de page 7"/>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1973: découverte des « courants neutres »</a:t>
            </a:r>
            <a:endParaRPr lang="fr-FR" dirty="0">
              <a:solidFill>
                <a:srgbClr val="FF0000"/>
              </a:solidFill>
            </a:endParaRPr>
          </a:p>
        </p:txBody>
      </p:sp>
      <p:pic>
        <p:nvPicPr>
          <p:cNvPr id="2050" name="Picture 2"/>
          <p:cNvPicPr>
            <a:picLocks noChangeAspect="1" noChangeArrowheads="1"/>
          </p:cNvPicPr>
          <p:nvPr/>
        </p:nvPicPr>
        <p:blipFill>
          <a:blip r:embed="rId2" cstate="print"/>
          <a:srcRect/>
          <a:stretch>
            <a:fillRect/>
          </a:stretch>
        </p:blipFill>
        <p:spPr bwMode="auto">
          <a:xfrm>
            <a:off x="395536" y="1700808"/>
            <a:ext cx="4176464" cy="1635249"/>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95536" y="3284984"/>
            <a:ext cx="4176464" cy="1639771"/>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644008" y="1700808"/>
            <a:ext cx="4266334" cy="2808311"/>
          </a:xfrm>
          <a:prstGeom prst="rect">
            <a:avLst/>
          </a:prstGeom>
          <a:noFill/>
          <a:ln w="9525">
            <a:noFill/>
            <a:miter lim="800000"/>
            <a:headEnd/>
            <a:tailEnd/>
          </a:ln>
        </p:spPr>
      </p:pic>
      <p:sp>
        <p:nvSpPr>
          <p:cNvPr id="6" name="ZoneTexte 5"/>
          <p:cNvSpPr txBox="1"/>
          <p:nvPr/>
        </p:nvSpPr>
        <p:spPr>
          <a:xfrm>
            <a:off x="5796137" y="4725144"/>
            <a:ext cx="2232248" cy="923330"/>
          </a:xfrm>
          <a:prstGeom prst="rect">
            <a:avLst/>
          </a:prstGeom>
          <a:solidFill>
            <a:srgbClr val="FF0000"/>
          </a:solidFill>
        </p:spPr>
        <p:txBody>
          <a:bodyPr wrap="square" rtlCol="0">
            <a:spAutoFit/>
          </a:bodyPr>
          <a:lstStyle/>
          <a:p>
            <a:r>
              <a:rPr lang="fr-FR" dirty="0" smtClean="0">
                <a:solidFill>
                  <a:schemeClr val="bg1"/>
                </a:solidFill>
              </a:rPr>
              <a:t>La réaction </a:t>
            </a:r>
            <a:r>
              <a:rPr lang="fr-FR" dirty="0" smtClean="0">
                <a:solidFill>
                  <a:schemeClr val="bg1"/>
                </a:solidFill>
                <a:sym typeface="Symbol"/>
              </a:rPr>
              <a:t> </a:t>
            </a:r>
            <a:r>
              <a:rPr lang="fr-FR" dirty="0" smtClean="0">
                <a:solidFill>
                  <a:schemeClr val="bg1"/>
                </a:solidFill>
              </a:rPr>
              <a:t>e →</a:t>
            </a:r>
            <a:r>
              <a:rPr lang="fr-FR" dirty="0" smtClean="0">
                <a:solidFill>
                  <a:schemeClr val="bg1"/>
                </a:solidFill>
                <a:sym typeface="Symbol"/>
              </a:rPr>
              <a:t></a:t>
            </a:r>
            <a:r>
              <a:rPr lang="fr-FR" dirty="0" smtClean="0">
                <a:solidFill>
                  <a:schemeClr val="bg1"/>
                </a:solidFill>
              </a:rPr>
              <a:t> e: </a:t>
            </a:r>
          </a:p>
          <a:p>
            <a:r>
              <a:rPr lang="fr-FR" b="1" dirty="0" smtClean="0">
                <a:solidFill>
                  <a:schemeClr val="bg1"/>
                </a:solidFill>
              </a:rPr>
              <a:t>3 événements parmi 1000000 photos</a:t>
            </a:r>
            <a:endParaRPr lang="fr-FR" b="1" dirty="0">
              <a:solidFill>
                <a:schemeClr val="bg1"/>
              </a:solidFill>
            </a:endParaRPr>
          </a:p>
        </p:txBody>
      </p:sp>
      <p:sp>
        <p:nvSpPr>
          <p:cNvPr id="7" name="ZoneTexte 6"/>
          <p:cNvSpPr txBox="1"/>
          <p:nvPr/>
        </p:nvSpPr>
        <p:spPr>
          <a:xfrm>
            <a:off x="683568" y="5085184"/>
            <a:ext cx="3078856" cy="369332"/>
          </a:xfrm>
          <a:prstGeom prst="rect">
            <a:avLst/>
          </a:prstGeom>
          <a:solidFill>
            <a:srgbClr val="FF0000"/>
          </a:solidFill>
        </p:spPr>
        <p:txBody>
          <a:bodyPr wrap="none" rtlCol="0">
            <a:spAutoFit/>
          </a:bodyPr>
          <a:lstStyle/>
          <a:p>
            <a:r>
              <a:rPr lang="fr-FR" dirty="0" smtClean="0">
                <a:solidFill>
                  <a:schemeClr val="bg1"/>
                </a:solidFill>
              </a:rPr>
              <a:t>La chambre à bulle Gargamelle</a:t>
            </a:r>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45</a:t>
            </a:fld>
            <a:endParaRPr lang="fr-BE"/>
          </a:p>
        </p:txBody>
      </p:sp>
      <p:sp>
        <p:nvSpPr>
          <p:cNvPr id="9" name="Espace réservé du pied de page 8"/>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1968: </a:t>
            </a:r>
            <a:r>
              <a:rPr lang="fr-FR" dirty="0" err="1" smtClean="0">
                <a:solidFill>
                  <a:srgbClr val="FF0000"/>
                </a:solidFill>
              </a:rPr>
              <a:t>G.Charpak</a:t>
            </a:r>
            <a:r>
              <a:rPr lang="fr-FR" dirty="0" smtClean="0">
                <a:solidFill>
                  <a:srgbClr val="FF0000"/>
                </a:solidFill>
              </a:rPr>
              <a:t> invente la chambre à fils (prix </a:t>
            </a:r>
            <a:r>
              <a:rPr lang="fr-FR" dirty="0" err="1" smtClean="0">
                <a:solidFill>
                  <a:srgbClr val="FF0000"/>
                </a:solidFill>
              </a:rPr>
              <a:t>nobel</a:t>
            </a:r>
            <a:r>
              <a:rPr lang="fr-FR" dirty="0" smtClean="0">
                <a:solidFill>
                  <a:srgbClr val="FF0000"/>
                </a:solidFill>
              </a:rPr>
              <a:t> 1992)</a:t>
            </a:r>
            <a:endParaRPr lang="fr-FR" dirty="0">
              <a:solidFill>
                <a:srgbClr val="FF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1835696" y="1700808"/>
            <a:ext cx="6824539" cy="4185122"/>
          </a:xfrm>
          <a:prstGeom prst="rect">
            <a:avLst/>
          </a:prstGeom>
          <a:noFill/>
          <a:ln w="9525">
            <a:noFill/>
            <a:miter lim="800000"/>
            <a:headEnd/>
            <a:tailEnd/>
          </a:ln>
        </p:spPr>
      </p:pic>
      <p:sp>
        <p:nvSpPr>
          <p:cNvPr id="4" name="ZoneTexte 3"/>
          <p:cNvSpPr txBox="1"/>
          <p:nvPr/>
        </p:nvSpPr>
        <p:spPr>
          <a:xfrm>
            <a:off x="251520" y="2348880"/>
            <a:ext cx="1417568" cy="369332"/>
          </a:xfrm>
          <a:prstGeom prst="rect">
            <a:avLst/>
          </a:prstGeom>
          <a:noFill/>
        </p:spPr>
        <p:txBody>
          <a:bodyPr wrap="none" rtlCol="0">
            <a:spAutoFit/>
          </a:bodyPr>
          <a:lstStyle/>
          <a:p>
            <a:r>
              <a:rPr lang="fr-FR" dirty="0" smtClean="0"/>
              <a:t>ère manuelle</a:t>
            </a:r>
            <a:endParaRPr lang="fr-FR" dirty="0"/>
          </a:p>
        </p:txBody>
      </p:sp>
      <p:sp>
        <p:nvSpPr>
          <p:cNvPr id="5" name="ZoneTexte 4"/>
          <p:cNvSpPr txBox="1"/>
          <p:nvPr/>
        </p:nvSpPr>
        <p:spPr>
          <a:xfrm>
            <a:off x="107505" y="3717032"/>
            <a:ext cx="1728192" cy="1200329"/>
          </a:xfrm>
          <a:prstGeom prst="rect">
            <a:avLst/>
          </a:prstGeom>
          <a:noFill/>
        </p:spPr>
        <p:txBody>
          <a:bodyPr wrap="square" rtlCol="0">
            <a:spAutoFit/>
          </a:bodyPr>
          <a:lstStyle/>
          <a:p>
            <a:r>
              <a:rPr lang="fr-FR" dirty="0" smtClean="0"/>
              <a:t>ère électronique:</a:t>
            </a:r>
          </a:p>
          <a:p>
            <a:r>
              <a:rPr lang="fr-FR" dirty="0" smtClean="0"/>
              <a:t>1000 fois plus rapide</a:t>
            </a:r>
            <a:endParaRPr lang="fr-FR" dirty="0"/>
          </a:p>
        </p:txBody>
      </p:sp>
      <p:sp>
        <p:nvSpPr>
          <p:cNvPr id="6" name="Flèche courbée vers la gauche 5"/>
          <p:cNvSpPr/>
          <p:nvPr/>
        </p:nvSpPr>
        <p:spPr>
          <a:xfrm>
            <a:off x="827584" y="2780928"/>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46</a:t>
            </a:fld>
            <a:endParaRPr lang="fr-BE"/>
          </a:p>
        </p:txBody>
      </p:sp>
      <p:sp>
        <p:nvSpPr>
          <p:cNvPr id="8" name="Espace réservé du pied de page 7"/>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883569" y="0"/>
            <a:ext cx="4724753" cy="2509118"/>
          </a:xfrm>
        </p:spPr>
        <p:txBody>
          <a:bodyPr>
            <a:normAutofit/>
          </a:bodyPr>
          <a:lstStyle/>
          <a:p>
            <a:r>
              <a:rPr lang="en-US" sz="2400" dirty="0" smtClean="0"/>
              <a:t>Pour </a:t>
            </a:r>
            <a:r>
              <a:rPr lang="en-US" sz="2400" dirty="0" err="1" smtClean="0"/>
              <a:t>mesurer</a:t>
            </a:r>
            <a:r>
              <a:rPr lang="en-US" sz="2400" dirty="0" smtClean="0"/>
              <a:t> la </a:t>
            </a:r>
            <a:r>
              <a:rPr lang="en-US" sz="2400" dirty="0" err="1" smtClean="0"/>
              <a:t>trajectoire</a:t>
            </a:r>
            <a:r>
              <a:rPr lang="en-US" sz="2400" dirty="0" smtClean="0"/>
              <a:t>, on </a:t>
            </a:r>
            <a:r>
              <a:rPr lang="en-US" sz="2400" dirty="0" err="1" smtClean="0"/>
              <a:t>va</a:t>
            </a:r>
            <a:r>
              <a:rPr lang="en-US" sz="2400" dirty="0" smtClean="0"/>
              <a:t> </a:t>
            </a:r>
            <a:r>
              <a:rPr lang="en-US" sz="2400" dirty="0" err="1" smtClean="0"/>
              <a:t>utiliser</a:t>
            </a:r>
            <a:r>
              <a:rPr lang="en-US" sz="2400" dirty="0" smtClean="0"/>
              <a:t> le </a:t>
            </a:r>
            <a:r>
              <a:rPr lang="en-US" sz="2400" dirty="0" err="1" smtClean="0"/>
              <a:t>phénomène</a:t>
            </a:r>
            <a:r>
              <a:rPr lang="en-US" sz="2400" dirty="0" smtClean="0"/>
              <a:t> de </a:t>
            </a:r>
            <a:r>
              <a:rPr lang="en-US" sz="2400" b="1" dirty="0" err="1" smtClean="0">
                <a:solidFill>
                  <a:srgbClr val="0000FF"/>
                </a:solidFill>
              </a:rPr>
              <a:t>l’ionisation</a:t>
            </a:r>
            <a:r>
              <a:rPr lang="en-US" sz="2400" dirty="0" smtClean="0"/>
              <a:t> : la </a:t>
            </a:r>
            <a:r>
              <a:rPr lang="en-US" sz="2400" dirty="0" err="1" smtClean="0"/>
              <a:t>particule</a:t>
            </a:r>
            <a:r>
              <a:rPr lang="en-US" sz="2400" dirty="0" smtClean="0"/>
              <a:t> </a:t>
            </a:r>
            <a:r>
              <a:rPr lang="en-US" sz="2400" dirty="0" err="1" smtClean="0">
                <a:solidFill>
                  <a:srgbClr val="0000FF"/>
                </a:solidFill>
              </a:rPr>
              <a:t>chargée</a:t>
            </a:r>
            <a:r>
              <a:rPr lang="en-US" sz="2400" dirty="0" smtClean="0"/>
              <a:t> </a:t>
            </a:r>
            <a:r>
              <a:rPr lang="en-US" sz="2400" dirty="0" err="1" smtClean="0"/>
              <a:t>arrache</a:t>
            </a:r>
            <a:r>
              <a:rPr lang="en-US" sz="2400" dirty="0" smtClean="0"/>
              <a:t> </a:t>
            </a:r>
            <a:r>
              <a:rPr lang="en-US" sz="2400" dirty="0" err="1" smtClean="0"/>
              <a:t>dans</a:t>
            </a:r>
            <a:r>
              <a:rPr lang="en-US" sz="2400" dirty="0" smtClean="0"/>
              <a:t> son passage un </a:t>
            </a:r>
            <a:r>
              <a:rPr lang="en-US" sz="2400" dirty="0" err="1" smtClean="0"/>
              <a:t>électron</a:t>
            </a:r>
            <a:r>
              <a:rPr lang="en-US" sz="2400" dirty="0" smtClean="0"/>
              <a:t> </a:t>
            </a:r>
            <a:r>
              <a:rPr lang="en-US" sz="2400" dirty="0" err="1" smtClean="0"/>
              <a:t>à</a:t>
            </a:r>
            <a:r>
              <a:rPr lang="en-US" sz="2400" dirty="0" smtClean="0"/>
              <a:t> un </a:t>
            </a:r>
            <a:r>
              <a:rPr lang="en-US" sz="2400" dirty="0" err="1" smtClean="0"/>
              <a:t>noyau</a:t>
            </a:r>
            <a:r>
              <a:rPr lang="en-US" sz="2400" dirty="0" smtClean="0"/>
              <a:t>.</a:t>
            </a:r>
          </a:p>
          <a:p>
            <a:endParaRPr lang="en-US" sz="2400" dirty="0"/>
          </a:p>
        </p:txBody>
      </p:sp>
      <p:pic>
        <p:nvPicPr>
          <p:cNvPr id="6" name="Image 5" descr="ionisation2.jpg"/>
          <p:cNvPicPr>
            <a:picLocks noChangeAspect="1"/>
          </p:cNvPicPr>
          <p:nvPr/>
        </p:nvPicPr>
        <p:blipFill>
          <a:blip r:embed="rId2" cstate="print"/>
          <a:stretch>
            <a:fillRect/>
          </a:stretch>
        </p:blipFill>
        <p:spPr>
          <a:xfrm>
            <a:off x="5911513" y="9573"/>
            <a:ext cx="3086344" cy="2361096"/>
          </a:xfrm>
          <a:prstGeom prst="rect">
            <a:avLst/>
          </a:prstGeom>
        </p:spPr>
      </p:pic>
      <p:sp>
        <p:nvSpPr>
          <p:cNvPr id="49" name="Espace réservé du contenu 2"/>
          <p:cNvSpPr>
            <a:spLocks noGrp="1"/>
          </p:cNvSpPr>
          <p:nvPr>
            <p:ph sz="half" idx="1"/>
          </p:nvPr>
        </p:nvSpPr>
        <p:spPr>
          <a:xfrm>
            <a:off x="913562" y="5597695"/>
            <a:ext cx="8230438" cy="1249531"/>
          </a:xfrm>
        </p:spPr>
        <p:txBody>
          <a:bodyPr>
            <a:normAutofit lnSpcReduction="10000"/>
          </a:bodyPr>
          <a:lstStyle/>
          <a:p>
            <a:r>
              <a:rPr lang="en-US" sz="2400" dirty="0" err="1" smtClean="0">
                <a:solidFill>
                  <a:srgbClr val="3366FF"/>
                </a:solidFill>
              </a:rPr>
              <a:t>Détecteur</a:t>
            </a:r>
            <a:r>
              <a:rPr lang="en-US" sz="2400" dirty="0" smtClean="0">
                <a:solidFill>
                  <a:srgbClr val="3366FF"/>
                </a:solidFill>
              </a:rPr>
              <a:t> de traces </a:t>
            </a:r>
            <a:r>
              <a:rPr lang="en-US" sz="2400" dirty="0" err="1" smtClean="0"/>
              <a:t>subdivisés</a:t>
            </a:r>
            <a:r>
              <a:rPr lang="en-US" sz="2400" dirty="0" smtClean="0"/>
              <a:t> en cellules </a:t>
            </a:r>
            <a:r>
              <a:rPr lang="en-US" sz="2400" dirty="0" err="1" smtClean="0"/>
              <a:t>très</a:t>
            </a:r>
            <a:r>
              <a:rPr lang="en-US" sz="2400" dirty="0" smtClean="0"/>
              <a:t> petites </a:t>
            </a:r>
          </a:p>
          <a:p>
            <a:pPr>
              <a:buNone/>
            </a:pPr>
            <a:r>
              <a:rPr lang="en-US" sz="2400" dirty="0" smtClean="0"/>
              <a:t>   </a:t>
            </a:r>
            <a:r>
              <a:rPr lang="en-US" sz="2400" dirty="0" err="1" smtClean="0">
                <a:latin typeface="Wingdings"/>
                <a:ea typeface="Wingdings"/>
                <a:cs typeface="Wingdings"/>
              </a:rPr>
              <a:t></a:t>
            </a:r>
            <a:r>
              <a:rPr lang="en-US" sz="2400" dirty="0" err="1" smtClean="0"/>
              <a:t>on</a:t>
            </a:r>
            <a:r>
              <a:rPr lang="en-US" sz="2400" dirty="0" smtClean="0"/>
              <a:t> </a:t>
            </a:r>
            <a:r>
              <a:rPr lang="en-US" sz="2400" dirty="0" err="1" smtClean="0"/>
              <a:t>peut</a:t>
            </a:r>
            <a:r>
              <a:rPr lang="en-US" sz="2400" dirty="0" smtClean="0"/>
              <a:t> savoir </a:t>
            </a:r>
            <a:r>
              <a:rPr lang="en-US" sz="2400" dirty="0" err="1" smtClean="0"/>
              <a:t>où</a:t>
            </a:r>
            <a:r>
              <a:rPr lang="en-US" sz="2400" dirty="0" smtClean="0"/>
              <a:t> la </a:t>
            </a:r>
            <a:r>
              <a:rPr lang="en-US" sz="2400" dirty="0" err="1" smtClean="0"/>
              <a:t>particule</a:t>
            </a:r>
            <a:r>
              <a:rPr lang="en-US" sz="2400" dirty="0" smtClean="0"/>
              <a:t> </a:t>
            </a:r>
            <a:r>
              <a:rPr lang="en-US" sz="2400" dirty="0" err="1" smtClean="0"/>
              <a:t>est</a:t>
            </a:r>
            <a:r>
              <a:rPr lang="en-US" sz="2400" dirty="0" smtClean="0"/>
              <a:t> </a:t>
            </a:r>
            <a:r>
              <a:rPr lang="en-US" sz="2400" dirty="0" err="1" smtClean="0"/>
              <a:t>passée</a:t>
            </a:r>
            <a:r>
              <a:rPr lang="en-US" sz="2400" dirty="0" smtClean="0"/>
              <a:t> avec </a:t>
            </a:r>
            <a:r>
              <a:rPr lang="en-US" sz="2400" dirty="0" err="1" smtClean="0"/>
              <a:t>une</a:t>
            </a:r>
            <a:r>
              <a:rPr lang="en-US" sz="2400" dirty="0" smtClean="0"/>
              <a:t> </a:t>
            </a:r>
            <a:r>
              <a:rPr lang="en-US" sz="2400" dirty="0" err="1" smtClean="0"/>
              <a:t>grande</a:t>
            </a:r>
            <a:r>
              <a:rPr lang="en-US" sz="2400" dirty="0" smtClean="0"/>
              <a:t> </a:t>
            </a:r>
            <a:r>
              <a:rPr lang="en-US" sz="2400" dirty="0" err="1" smtClean="0"/>
              <a:t>précision</a:t>
            </a:r>
            <a:r>
              <a:rPr lang="en-US" sz="2400" dirty="0" smtClean="0"/>
              <a:t> (</a:t>
            </a:r>
            <a:r>
              <a:rPr lang="en-US" sz="2400" dirty="0" err="1" smtClean="0"/>
              <a:t>mais</a:t>
            </a:r>
            <a:r>
              <a:rPr lang="en-US" sz="2400" dirty="0" smtClean="0"/>
              <a:t> pas </a:t>
            </a:r>
            <a:r>
              <a:rPr lang="en-US" sz="2400" dirty="0" err="1" smtClean="0"/>
              <a:t>une</a:t>
            </a:r>
            <a:r>
              <a:rPr lang="en-US" sz="2400" dirty="0" smtClean="0"/>
              <a:t> </a:t>
            </a:r>
            <a:r>
              <a:rPr lang="en-US" sz="2400" dirty="0" err="1" smtClean="0"/>
              <a:t>vraie</a:t>
            </a:r>
            <a:r>
              <a:rPr lang="en-US" sz="2400" dirty="0" smtClean="0"/>
              <a:t> trace)</a:t>
            </a:r>
          </a:p>
          <a:p>
            <a:endParaRPr lang="en-US" sz="2400" dirty="0"/>
          </a:p>
        </p:txBody>
      </p:sp>
      <p:grpSp>
        <p:nvGrpSpPr>
          <p:cNvPr id="2" name="Grouper 44"/>
          <p:cNvGrpSpPr/>
          <p:nvPr/>
        </p:nvGrpSpPr>
        <p:grpSpPr>
          <a:xfrm>
            <a:off x="1108217" y="2385799"/>
            <a:ext cx="7976095" cy="3120102"/>
            <a:chOff x="1169421" y="2462294"/>
            <a:chExt cx="7976095" cy="3120102"/>
          </a:xfrm>
        </p:grpSpPr>
        <p:sp>
          <p:nvSpPr>
            <p:cNvPr id="43" name="Rectangle 56"/>
            <p:cNvSpPr>
              <a:spLocks noChangeArrowheads="1"/>
            </p:cNvSpPr>
            <p:nvPr/>
          </p:nvSpPr>
          <p:spPr bwMode="auto">
            <a:xfrm>
              <a:off x="5033744" y="3667141"/>
              <a:ext cx="996854" cy="611187"/>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fr-FR" b="1" dirty="0" smtClean="0">
                  <a:latin typeface="Comic Sans MS" charset="0"/>
                </a:rPr>
                <a:t>Courant</a:t>
              </a:r>
              <a:endParaRPr lang="fr-FR" b="1" dirty="0">
                <a:latin typeface="Comic Sans MS" charset="0"/>
              </a:endParaRPr>
            </a:p>
          </p:txBody>
        </p:sp>
        <p:grpSp>
          <p:nvGrpSpPr>
            <p:cNvPr id="4" name="Grouper 49"/>
            <p:cNvGrpSpPr/>
            <p:nvPr/>
          </p:nvGrpSpPr>
          <p:grpSpPr>
            <a:xfrm>
              <a:off x="1169421" y="2462294"/>
              <a:ext cx="7976095" cy="3120102"/>
              <a:chOff x="1021761" y="2737676"/>
              <a:chExt cx="7976095" cy="3120102"/>
            </a:xfrm>
          </p:grpSpPr>
          <p:grpSp>
            <p:nvGrpSpPr>
              <p:cNvPr id="5" name="Grouper 7"/>
              <p:cNvGrpSpPr/>
              <p:nvPr/>
            </p:nvGrpSpPr>
            <p:grpSpPr>
              <a:xfrm>
                <a:off x="1041062" y="2741515"/>
                <a:ext cx="6190467" cy="3116263"/>
                <a:chOff x="985838" y="1790700"/>
                <a:chExt cx="6190467" cy="3116263"/>
              </a:xfrm>
            </p:grpSpPr>
            <p:sp>
              <p:nvSpPr>
                <p:cNvPr id="12" name="Line 44"/>
                <p:cNvSpPr>
                  <a:spLocks noChangeShapeType="1"/>
                </p:cNvSpPr>
                <p:nvPr/>
              </p:nvSpPr>
              <p:spPr bwMode="auto">
                <a:xfrm>
                  <a:off x="5437188" y="2203450"/>
                  <a:ext cx="390525" cy="1588"/>
                </a:xfrm>
                <a:prstGeom prst="line">
                  <a:avLst/>
                </a:prstGeom>
                <a:noFill/>
                <a:ln w="9525">
                  <a:solidFill>
                    <a:srgbClr val="FF3300"/>
                  </a:solidFill>
                  <a:round/>
                  <a:headEnd/>
                  <a:tailEnd type="triangle" w="med" len="med"/>
                </a:ln>
                <a:effectLst/>
              </p:spPr>
              <p:txBody>
                <a:bodyPr wrap="none" anchor="ctr">
                  <a:prstTxWarp prst="textNoShape">
                    <a:avLst/>
                  </a:prstTxWarp>
                </a:bodyPr>
                <a:lstStyle/>
                <a:p>
                  <a:endParaRPr lang="en-US"/>
                </a:p>
              </p:txBody>
            </p:sp>
            <p:sp>
              <p:nvSpPr>
                <p:cNvPr id="15" name="Rectangle 18"/>
                <p:cNvSpPr>
                  <a:spLocks noChangeArrowheads="1"/>
                </p:cNvSpPr>
                <p:nvPr/>
              </p:nvSpPr>
              <p:spPr bwMode="auto">
                <a:xfrm>
                  <a:off x="1835150" y="2579688"/>
                  <a:ext cx="2767013" cy="112712"/>
                </a:xfrm>
                <a:prstGeom prst="rect">
                  <a:avLst/>
                </a:prstGeom>
                <a:solidFill>
                  <a:srgbClr val="5B3D23"/>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 name="Rectangle 19"/>
                <p:cNvSpPr>
                  <a:spLocks noChangeArrowheads="1"/>
                </p:cNvSpPr>
                <p:nvPr/>
              </p:nvSpPr>
              <p:spPr bwMode="auto">
                <a:xfrm>
                  <a:off x="1835150" y="3995738"/>
                  <a:ext cx="2767013" cy="114300"/>
                </a:xfrm>
                <a:prstGeom prst="rect">
                  <a:avLst/>
                </a:prstGeom>
                <a:solidFill>
                  <a:srgbClr val="5B3D23"/>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 name="Rectangle 20"/>
                <p:cNvSpPr>
                  <a:spLocks noChangeArrowheads="1"/>
                </p:cNvSpPr>
                <p:nvPr/>
              </p:nvSpPr>
              <p:spPr bwMode="auto">
                <a:xfrm>
                  <a:off x="1835150" y="2692400"/>
                  <a:ext cx="2767013" cy="1303338"/>
                </a:xfrm>
                <a:prstGeom prst="rect">
                  <a:avLst/>
                </a:prstGeom>
                <a:solidFill>
                  <a:schemeClr val="hlink">
                    <a:alpha val="50000"/>
                  </a:schemeClr>
                </a:solidFill>
                <a:ln w="9525">
                  <a:solidFill>
                    <a:schemeClr val="tx1"/>
                  </a:solidFill>
                  <a:miter lim="800000"/>
                  <a:headEnd/>
                  <a:tailEnd/>
                </a:ln>
                <a:effectLst/>
              </p:spPr>
              <p:txBody>
                <a:bodyPr wrap="none" anchor="ctr">
                  <a:prstTxWarp prst="textNoShape">
                    <a:avLst/>
                  </a:prstTxWarp>
                </a:bodyPr>
                <a:lstStyle/>
                <a:p>
                  <a:pPr algn="ctr" eaLnBrk="0" hangingPunct="0"/>
                  <a:endParaRPr lang="it-IT" sz="2400">
                    <a:latin typeface="Helvetica" charset="0"/>
                  </a:endParaRPr>
                </a:p>
              </p:txBody>
            </p:sp>
            <p:sp>
              <p:nvSpPr>
                <p:cNvPr id="18" name="Text Box 21"/>
                <p:cNvSpPr txBox="1">
                  <a:spLocks noChangeArrowheads="1"/>
                </p:cNvSpPr>
                <p:nvPr/>
              </p:nvSpPr>
              <p:spPr bwMode="auto">
                <a:xfrm>
                  <a:off x="1271588" y="2125663"/>
                  <a:ext cx="2557462" cy="457200"/>
                </a:xfrm>
                <a:prstGeom prst="rect">
                  <a:avLst/>
                </a:prstGeom>
                <a:noFill/>
                <a:ln w="9525">
                  <a:noFill/>
                  <a:miter lim="800000"/>
                  <a:headEnd/>
                  <a:tailEnd/>
                </a:ln>
                <a:effectLst/>
              </p:spPr>
              <p:txBody>
                <a:bodyPr wrap="none">
                  <a:prstTxWarp prst="textNoShape">
                    <a:avLst/>
                  </a:prstTxWarp>
                  <a:spAutoFit/>
                </a:bodyPr>
                <a:lstStyle/>
                <a:p>
                  <a:pPr eaLnBrk="0" hangingPunct="0"/>
                  <a:r>
                    <a:rPr lang="it-IT" sz="2400">
                      <a:solidFill>
                        <a:srgbClr val="5B3D23"/>
                      </a:solidFill>
                      <a:latin typeface="Helvetica" charset="0"/>
                    </a:rPr>
                    <a:t>électrode positive</a:t>
                  </a:r>
                </a:p>
              </p:txBody>
            </p:sp>
            <p:sp>
              <p:nvSpPr>
                <p:cNvPr id="19" name="Text Box 22"/>
                <p:cNvSpPr txBox="1">
                  <a:spLocks noChangeArrowheads="1"/>
                </p:cNvSpPr>
                <p:nvPr/>
              </p:nvSpPr>
              <p:spPr bwMode="auto">
                <a:xfrm>
                  <a:off x="985838" y="4254500"/>
                  <a:ext cx="2676525" cy="457200"/>
                </a:xfrm>
                <a:prstGeom prst="rect">
                  <a:avLst/>
                </a:prstGeom>
                <a:noFill/>
                <a:ln w="9525">
                  <a:noFill/>
                  <a:miter lim="800000"/>
                  <a:headEnd/>
                  <a:tailEnd/>
                </a:ln>
                <a:effectLst/>
              </p:spPr>
              <p:txBody>
                <a:bodyPr wrap="none">
                  <a:prstTxWarp prst="textNoShape">
                    <a:avLst/>
                  </a:prstTxWarp>
                  <a:spAutoFit/>
                </a:bodyPr>
                <a:lstStyle/>
                <a:p>
                  <a:pPr eaLnBrk="0" hangingPunct="0"/>
                  <a:r>
                    <a:rPr lang="it-IT" sz="2400">
                      <a:solidFill>
                        <a:srgbClr val="5B3D23"/>
                      </a:solidFill>
                      <a:latin typeface="Helvetica" charset="0"/>
                    </a:rPr>
                    <a:t>électrode négative</a:t>
                  </a:r>
                </a:p>
              </p:txBody>
            </p:sp>
            <p:sp>
              <p:nvSpPr>
                <p:cNvPr id="20" name="Text Box 23"/>
                <p:cNvSpPr txBox="1">
                  <a:spLocks noChangeArrowheads="1"/>
                </p:cNvSpPr>
                <p:nvPr/>
              </p:nvSpPr>
              <p:spPr bwMode="auto">
                <a:xfrm>
                  <a:off x="1920875" y="2722563"/>
                  <a:ext cx="676275" cy="457200"/>
                </a:xfrm>
                <a:prstGeom prst="rect">
                  <a:avLst/>
                </a:prstGeom>
                <a:noFill/>
                <a:ln w="9525">
                  <a:noFill/>
                  <a:miter lim="800000"/>
                  <a:headEnd/>
                  <a:tailEnd/>
                </a:ln>
                <a:effectLst/>
              </p:spPr>
              <p:txBody>
                <a:bodyPr wrap="none">
                  <a:prstTxWarp prst="textNoShape">
                    <a:avLst/>
                  </a:prstTxWarp>
                  <a:spAutoFit/>
                </a:bodyPr>
                <a:lstStyle/>
                <a:p>
                  <a:pPr eaLnBrk="0" hangingPunct="0"/>
                  <a:r>
                    <a:rPr lang="it-IT" sz="2400">
                      <a:latin typeface="Helvetica" charset="0"/>
                    </a:rPr>
                    <a:t>gaz</a:t>
                  </a:r>
                </a:p>
              </p:txBody>
            </p:sp>
            <p:sp>
              <p:nvSpPr>
                <p:cNvPr id="21" name="Line 24"/>
                <p:cNvSpPr>
                  <a:spLocks noChangeShapeType="1"/>
                </p:cNvSpPr>
                <p:nvPr/>
              </p:nvSpPr>
              <p:spPr bwMode="auto">
                <a:xfrm flipH="1">
                  <a:off x="1404938" y="2636838"/>
                  <a:ext cx="430212"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2" name="Line 25"/>
                <p:cNvSpPr>
                  <a:spLocks noChangeShapeType="1"/>
                </p:cNvSpPr>
                <p:nvPr/>
              </p:nvSpPr>
              <p:spPr bwMode="auto">
                <a:xfrm flipH="1">
                  <a:off x="1404938" y="4052888"/>
                  <a:ext cx="430212"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3" name="Oval 26"/>
                <p:cNvSpPr>
                  <a:spLocks noChangeArrowheads="1"/>
                </p:cNvSpPr>
                <p:nvPr/>
              </p:nvSpPr>
              <p:spPr bwMode="auto">
                <a:xfrm>
                  <a:off x="1214438" y="3146425"/>
                  <a:ext cx="334962" cy="396875"/>
                </a:xfrm>
                <a:prstGeom prst="ellips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 name="Line 27"/>
                <p:cNvSpPr>
                  <a:spLocks noChangeShapeType="1"/>
                </p:cNvSpPr>
                <p:nvPr/>
              </p:nvSpPr>
              <p:spPr bwMode="auto">
                <a:xfrm>
                  <a:off x="1404938" y="2636838"/>
                  <a:ext cx="0" cy="509587"/>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5" name="Line 28"/>
                <p:cNvSpPr>
                  <a:spLocks noChangeShapeType="1"/>
                </p:cNvSpPr>
                <p:nvPr/>
              </p:nvSpPr>
              <p:spPr bwMode="auto">
                <a:xfrm>
                  <a:off x="1404938" y="3543300"/>
                  <a:ext cx="0" cy="509588"/>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6" name="Text Box 29"/>
                <p:cNvSpPr txBox="1">
                  <a:spLocks noChangeArrowheads="1"/>
                </p:cNvSpPr>
                <p:nvPr/>
              </p:nvSpPr>
              <p:spPr bwMode="auto">
                <a:xfrm>
                  <a:off x="1141413" y="3186113"/>
                  <a:ext cx="501650" cy="366712"/>
                </a:xfrm>
                <a:prstGeom prst="rect">
                  <a:avLst/>
                </a:prstGeom>
                <a:noFill/>
                <a:ln w="9525">
                  <a:noFill/>
                  <a:miter lim="800000"/>
                  <a:headEnd/>
                  <a:tailEnd/>
                </a:ln>
                <a:effectLst/>
              </p:spPr>
              <p:txBody>
                <a:bodyPr wrap="none">
                  <a:prstTxWarp prst="textNoShape">
                    <a:avLst/>
                  </a:prstTxWarp>
                  <a:spAutoFit/>
                </a:bodyPr>
                <a:lstStyle/>
                <a:p>
                  <a:pPr eaLnBrk="0" hangingPunct="0"/>
                  <a:r>
                    <a:rPr lang="it-IT">
                      <a:latin typeface="Helvetica" charset="0"/>
                    </a:rPr>
                    <a:t>HV</a:t>
                  </a:r>
                </a:p>
              </p:txBody>
            </p:sp>
            <p:sp>
              <p:nvSpPr>
                <p:cNvPr id="27" name="Line 30"/>
                <p:cNvSpPr>
                  <a:spLocks noChangeShapeType="1"/>
                </p:cNvSpPr>
                <p:nvPr/>
              </p:nvSpPr>
              <p:spPr bwMode="auto">
                <a:xfrm flipV="1">
                  <a:off x="1978025" y="4052888"/>
                  <a:ext cx="95250" cy="284162"/>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8" name="Line 31"/>
                <p:cNvSpPr>
                  <a:spLocks noChangeShapeType="1"/>
                </p:cNvSpPr>
                <p:nvPr/>
              </p:nvSpPr>
              <p:spPr bwMode="auto">
                <a:xfrm>
                  <a:off x="2073275" y="2409825"/>
                  <a:ext cx="95250" cy="169863"/>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9" name="Text Box 32"/>
                <p:cNvSpPr txBox="1">
                  <a:spLocks noChangeArrowheads="1"/>
                </p:cNvSpPr>
                <p:nvPr/>
              </p:nvSpPr>
              <p:spPr bwMode="auto">
                <a:xfrm>
                  <a:off x="1214438" y="2862263"/>
                  <a:ext cx="361950" cy="457200"/>
                </a:xfrm>
                <a:prstGeom prst="rect">
                  <a:avLst/>
                </a:prstGeom>
                <a:noFill/>
                <a:ln w="9525">
                  <a:noFill/>
                  <a:miter lim="800000"/>
                  <a:headEnd/>
                  <a:tailEnd/>
                </a:ln>
                <a:effectLst/>
              </p:spPr>
              <p:txBody>
                <a:bodyPr wrap="none">
                  <a:prstTxWarp prst="textNoShape">
                    <a:avLst/>
                  </a:prstTxWarp>
                  <a:spAutoFit/>
                </a:bodyPr>
                <a:lstStyle/>
                <a:p>
                  <a:pPr eaLnBrk="0" hangingPunct="0"/>
                  <a:r>
                    <a:rPr lang="it-IT" sz="2400">
                      <a:latin typeface="Helvetica" charset="0"/>
                    </a:rPr>
                    <a:t>+</a:t>
                  </a:r>
                </a:p>
              </p:txBody>
            </p:sp>
            <p:sp>
              <p:nvSpPr>
                <p:cNvPr id="30" name="Text Box 33"/>
                <p:cNvSpPr txBox="1">
                  <a:spLocks noChangeArrowheads="1"/>
                </p:cNvSpPr>
                <p:nvPr/>
              </p:nvSpPr>
              <p:spPr bwMode="auto">
                <a:xfrm>
                  <a:off x="1228725" y="3486150"/>
                  <a:ext cx="285750" cy="457200"/>
                </a:xfrm>
                <a:prstGeom prst="rect">
                  <a:avLst/>
                </a:prstGeom>
                <a:noFill/>
                <a:ln w="9525">
                  <a:noFill/>
                  <a:miter lim="800000"/>
                  <a:headEnd/>
                  <a:tailEnd/>
                </a:ln>
                <a:effectLst/>
              </p:spPr>
              <p:txBody>
                <a:bodyPr wrap="none">
                  <a:prstTxWarp prst="textNoShape">
                    <a:avLst/>
                  </a:prstTxWarp>
                  <a:spAutoFit/>
                </a:bodyPr>
                <a:lstStyle/>
                <a:p>
                  <a:pPr eaLnBrk="0" hangingPunct="0"/>
                  <a:r>
                    <a:rPr lang="it-IT" sz="2400">
                      <a:latin typeface="Helvetica" charset="0"/>
                    </a:rPr>
                    <a:t>-</a:t>
                  </a:r>
                </a:p>
              </p:txBody>
            </p:sp>
            <p:sp>
              <p:nvSpPr>
                <p:cNvPr id="31" name="Line 34"/>
                <p:cNvSpPr>
                  <a:spLocks noChangeShapeType="1"/>
                </p:cNvSpPr>
                <p:nvPr/>
              </p:nvSpPr>
              <p:spPr bwMode="auto">
                <a:xfrm flipH="1">
                  <a:off x="2932113" y="2182813"/>
                  <a:ext cx="1096962" cy="2606675"/>
                </a:xfrm>
                <a:prstGeom prst="line">
                  <a:avLst/>
                </a:prstGeom>
                <a:noFill/>
                <a:ln w="38100">
                  <a:solidFill>
                    <a:srgbClr val="FFFFFF"/>
                  </a:solidFill>
                  <a:round/>
                  <a:headEnd/>
                  <a:tailEnd type="triangle" w="med" len="med"/>
                </a:ln>
                <a:effectLst/>
              </p:spPr>
              <p:txBody>
                <a:bodyPr wrap="none" anchor="ctr">
                  <a:prstTxWarp prst="textNoShape">
                    <a:avLst/>
                  </a:prstTxWarp>
                </a:bodyPr>
                <a:lstStyle/>
                <a:p>
                  <a:endParaRPr lang="en-US"/>
                </a:p>
              </p:txBody>
            </p:sp>
            <p:sp>
              <p:nvSpPr>
                <p:cNvPr id="32" name="Text Box 35"/>
                <p:cNvSpPr txBox="1">
                  <a:spLocks noChangeArrowheads="1"/>
                </p:cNvSpPr>
                <p:nvPr/>
              </p:nvSpPr>
              <p:spPr bwMode="auto">
                <a:xfrm>
                  <a:off x="3076575" y="2770188"/>
                  <a:ext cx="1057275" cy="1190625"/>
                </a:xfrm>
                <a:prstGeom prst="rect">
                  <a:avLst/>
                </a:prstGeom>
                <a:noFill/>
                <a:ln w="9525">
                  <a:noFill/>
                  <a:miter lim="800000"/>
                  <a:headEnd/>
                  <a:tailEnd/>
                </a:ln>
                <a:effectLst/>
              </p:spPr>
              <p:txBody>
                <a:bodyPr>
                  <a:prstTxWarp prst="textNoShape">
                    <a:avLst/>
                  </a:prstTxWarp>
                  <a:spAutoFit/>
                </a:bodyPr>
                <a:lstStyle/>
                <a:p>
                  <a:pPr eaLnBrk="0" hangingPunct="0"/>
                  <a:r>
                    <a:rPr lang="it-IT" b="1">
                      <a:latin typeface="Helvetica" charset="0"/>
                    </a:rPr>
                    <a:t>      </a:t>
                  </a:r>
                  <a:r>
                    <a:rPr lang="it-IT" b="1">
                      <a:solidFill>
                        <a:srgbClr val="FF3300"/>
                      </a:solidFill>
                      <a:latin typeface="Helvetica" charset="0"/>
                    </a:rPr>
                    <a:t>-   +</a:t>
                  </a:r>
                </a:p>
                <a:p>
                  <a:pPr eaLnBrk="0" hangingPunct="0"/>
                  <a:r>
                    <a:rPr lang="it-IT" b="1">
                      <a:solidFill>
                        <a:srgbClr val="FF3300"/>
                      </a:solidFill>
                      <a:latin typeface="Helvetica" charset="0"/>
                    </a:rPr>
                    <a:t>     -  +</a:t>
                  </a:r>
                </a:p>
                <a:p>
                  <a:pPr eaLnBrk="0" hangingPunct="0"/>
                  <a:r>
                    <a:rPr lang="it-IT" b="1">
                      <a:solidFill>
                        <a:srgbClr val="FF3300"/>
                      </a:solidFill>
                      <a:latin typeface="Helvetica" charset="0"/>
                    </a:rPr>
                    <a:t>   -  +</a:t>
                  </a:r>
                </a:p>
                <a:p>
                  <a:pPr eaLnBrk="0" hangingPunct="0"/>
                  <a:r>
                    <a:rPr lang="it-IT" b="1">
                      <a:solidFill>
                        <a:srgbClr val="FF3300"/>
                      </a:solidFill>
                      <a:latin typeface="Helvetica" charset="0"/>
                    </a:rPr>
                    <a:t> -  +</a:t>
                  </a:r>
                </a:p>
              </p:txBody>
            </p:sp>
            <p:sp>
              <p:nvSpPr>
                <p:cNvPr id="33" name="Line 36"/>
                <p:cNvSpPr>
                  <a:spLocks noChangeShapeType="1"/>
                </p:cNvSpPr>
                <p:nvPr/>
              </p:nvSpPr>
              <p:spPr bwMode="auto">
                <a:xfrm flipV="1">
                  <a:off x="3406775" y="2676525"/>
                  <a:ext cx="0" cy="623888"/>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4" name="Line 37"/>
                <p:cNvSpPr>
                  <a:spLocks noChangeShapeType="1"/>
                </p:cNvSpPr>
                <p:nvPr/>
              </p:nvSpPr>
              <p:spPr bwMode="auto">
                <a:xfrm flipV="1">
                  <a:off x="3551238" y="2676525"/>
                  <a:ext cx="0" cy="341313"/>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5" name="Line 38"/>
                <p:cNvSpPr>
                  <a:spLocks noChangeShapeType="1"/>
                </p:cNvSpPr>
                <p:nvPr/>
              </p:nvSpPr>
              <p:spPr bwMode="auto">
                <a:xfrm flipV="1">
                  <a:off x="3263900" y="2676525"/>
                  <a:ext cx="0" cy="908050"/>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6" name="Line 39"/>
                <p:cNvSpPr>
                  <a:spLocks noChangeShapeType="1"/>
                </p:cNvSpPr>
                <p:nvPr/>
              </p:nvSpPr>
              <p:spPr bwMode="auto">
                <a:xfrm>
                  <a:off x="3600450" y="3575050"/>
                  <a:ext cx="0" cy="396875"/>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7" name="Line 40"/>
                <p:cNvSpPr>
                  <a:spLocks noChangeShapeType="1"/>
                </p:cNvSpPr>
                <p:nvPr/>
              </p:nvSpPr>
              <p:spPr bwMode="auto">
                <a:xfrm>
                  <a:off x="3743325" y="3348038"/>
                  <a:ext cx="0" cy="623887"/>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8" name="Line 41"/>
                <p:cNvSpPr>
                  <a:spLocks noChangeShapeType="1"/>
                </p:cNvSpPr>
                <p:nvPr/>
              </p:nvSpPr>
              <p:spPr bwMode="auto">
                <a:xfrm>
                  <a:off x="3854450" y="3008313"/>
                  <a:ext cx="0" cy="963612"/>
                </a:xfrm>
                <a:prstGeom prst="line">
                  <a:avLst/>
                </a:prstGeom>
                <a:noFill/>
                <a:ln w="9525">
                  <a:solidFill>
                    <a:schemeClr val="tx1"/>
                  </a:solidFill>
                  <a:prstDash val="dash"/>
                  <a:round/>
                  <a:headEnd/>
                  <a:tailEnd type="triangle" w="med" len="med"/>
                </a:ln>
                <a:effectLst/>
              </p:spPr>
              <p:txBody>
                <a:bodyPr wrap="none" anchor="ctr">
                  <a:prstTxWarp prst="textNoShape">
                    <a:avLst/>
                  </a:prstTxWarp>
                </a:bodyPr>
                <a:lstStyle/>
                <a:p>
                  <a:endParaRPr lang="en-US"/>
                </a:p>
              </p:txBody>
            </p:sp>
            <p:sp>
              <p:nvSpPr>
                <p:cNvPr id="39" name="Line 48"/>
                <p:cNvSpPr>
                  <a:spLocks noChangeShapeType="1"/>
                </p:cNvSpPr>
                <p:nvPr/>
              </p:nvSpPr>
              <p:spPr bwMode="auto">
                <a:xfrm flipH="1">
                  <a:off x="2889250" y="1790700"/>
                  <a:ext cx="1308100" cy="3116263"/>
                </a:xfrm>
                <a:prstGeom prst="line">
                  <a:avLst/>
                </a:prstGeom>
                <a:noFill/>
                <a:ln w="28575">
                  <a:solidFill>
                    <a:srgbClr val="2A3781"/>
                  </a:solidFill>
                  <a:round/>
                  <a:headEnd/>
                  <a:tailEnd type="triangle" w="med" len="med"/>
                </a:ln>
                <a:effectLst/>
              </p:spPr>
              <p:txBody>
                <a:bodyPr>
                  <a:prstTxWarp prst="textNoShape">
                    <a:avLst/>
                  </a:prstTxWarp>
                </a:bodyPr>
                <a:lstStyle/>
                <a:p>
                  <a:endParaRPr lang="en-US"/>
                </a:p>
              </p:txBody>
            </p:sp>
            <p:sp>
              <p:nvSpPr>
                <p:cNvPr id="40" name="Freeform 54"/>
                <p:cNvSpPr>
                  <a:spLocks/>
                </p:cNvSpPr>
                <p:nvPr/>
              </p:nvSpPr>
              <p:spPr bwMode="auto">
                <a:xfrm>
                  <a:off x="4597400" y="2554287"/>
                  <a:ext cx="808038" cy="631826"/>
                </a:xfrm>
                <a:custGeom>
                  <a:avLst/>
                  <a:gdLst/>
                  <a:ahLst/>
                  <a:cxnLst>
                    <a:cxn ang="0">
                      <a:pos x="0" y="2"/>
                    </a:cxn>
                    <a:cxn ang="0">
                      <a:pos x="241" y="10"/>
                    </a:cxn>
                    <a:cxn ang="0">
                      <a:pos x="264" y="72"/>
                    </a:cxn>
                    <a:cxn ang="0">
                      <a:pos x="381" y="103"/>
                    </a:cxn>
                    <a:cxn ang="0">
                      <a:pos x="435" y="127"/>
                    </a:cxn>
                    <a:cxn ang="0">
                      <a:pos x="506" y="189"/>
                    </a:cxn>
                    <a:cxn ang="0">
                      <a:pos x="607" y="197"/>
                    </a:cxn>
                    <a:cxn ang="0">
                      <a:pos x="700" y="267"/>
                    </a:cxn>
                    <a:cxn ang="0">
                      <a:pos x="747" y="321"/>
                    </a:cxn>
                    <a:cxn ang="0">
                      <a:pos x="895" y="337"/>
                    </a:cxn>
                    <a:cxn ang="0">
                      <a:pos x="965" y="376"/>
                    </a:cxn>
                  </a:cxnLst>
                  <a:rect l="0" t="0" r="r" b="b"/>
                  <a:pathLst>
                    <a:path w="965" h="376">
                      <a:moveTo>
                        <a:pt x="0" y="2"/>
                      </a:moveTo>
                      <a:cubicBezTo>
                        <a:pt x="80" y="5"/>
                        <a:pt x="161" y="0"/>
                        <a:pt x="241" y="10"/>
                      </a:cubicBezTo>
                      <a:cubicBezTo>
                        <a:pt x="257" y="12"/>
                        <a:pt x="263" y="71"/>
                        <a:pt x="264" y="72"/>
                      </a:cubicBezTo>
                      <a:cubicBezTo>
                        <a:pt x="287" y="105"/>
                        <a:pt x="341" y="96"/>
                        <a:pt x="381" y="103"/>
                      </a:cubicBezTo>
                      <a:cubicBezTo>
                        <a:pt x="399" y="112"/>
                        <a:pt x="420" y="115"/>
                        <a:pt x="435" y="127"/>
                      </a:cubicBezTo>
                      <a:cubicBezTo>
                        <a:pt x="457" y="144"/>
                        <a:pt x="475" y="183"/>
                        <a:pt x="506" y="189"/>
                      </a:cubicBezTo>
                      <a:cubicBezTo>
                        <a:pt x="539" y="195"/>
                        <a:pt x="573" y="194"/>
                        <a:pt x="607" y="197"/>
                      </a:cubicBezTo>
                      <a:cubicBezTo>
                        <a:pt x="677" y="267"/>
                        <a:pt x="641" y="252"/>
                        <a:pt x="700" y="267"/>
                      </a:cubicBezTo>
                      <a:cubicBezTo>
                        <a:pt x="717" y="317"/>
                        <a:pt x="701" y="315"/>
                        <a:pt x="747" y="321"/>
                      </a:cubicBezTo>
                      <a:cubicBezTo>
                        <a:pt x="796" y="327"/>
                        <a:pt x="846" y="332"/>
                        <a:pt x="895" y="337"/>
                      </a:cubicBezTo>
                      <a:cubicBezTo>
                        <a:pt x="919" y="349"/>
                        <a:pt x="941" y="364"/>
                        <a:pt x="965" y="376"/>
                      </a:cubicBezTo>
                    </a:path>
                  </a:pathLst>
                </a:custGeom>
                <a:noFill/>
                <a:ln w="19050" cmpd="sng">
                  <a:solidFill>
                    <a:schemeClr val="tx1"/>
                  </a:solidFill>
                  <a:round/>
                  <a:headEnd/>
                  <a:tailEnd/>
                </a:ln>
                <a:effectLst/>
              </p:spPr>
              <p:txBody>
                <a:bodyPr>
                  <a:prstTxWarp prst="textNoShape">
                    <a:avLst/>
                  </a:prstTxWarp>
                </a:bodyPr>
                <a:lstStyle/>
                <a:p>
                  <a:endParaRPr lang="en-US"/>
                </a:p>
              </p:txBody>
            </p:sp>
            <p:sp>
              <p:nvSpPr>
                <p:cNvPr id="41" name="Freeform 55"/>
                <p:cNvSpPr>
                  <a:spLocks/>
                </p:cNvSpPr>
                <p:nvPr/>
              </p:nvSpPr>
              <p:spPr bwMode="auto">
                <a:xfrm>
                  <a:off x="4608513" y="3486150"/>
                  <a:ext cx="796925" cy="603249"/>
                </a:xfrm>
                <a:custGeom>
                  <a:avLst/>
                  <a:gdLst/>
                  <a:ahLst/>
                  <a:cxnLst>
                    <a:cxn ang="0">
                      <a:pos x="0" y="451"/>
                    </a:cxn>
                    <a:cxn ang="0">
                      <a:pos x="172" y="405"/>
                    </a:cxn>
                    <a:cxn ang="0">
                      <a:pos x="273" y="366"/>
                    </a:cxn>
                    <a:cxn ang="0">
                      <a:pos x="296" y="304"/>
                    </a:cxn>
                    <a:cxn ang="0">
                      <a:pos x="499" y="148"/>
                    </a:cxn>
                    <a:cxn ang="0">
                      <a:pos x="818" y="132"/>
                    </a:cxn>
                    <a:cxn ang="0">
                      <a:pos x="927" y="0"/>
                    </a:cxn>
                  </a:cxnLst>
                  <a:rect l="0" t="0" r="r" b="b"/>
                  <a:pathLst>
                    <a:path w="927" h="451">
                      <a:moveTo>
                        <a:pt x="0" y="451"/>
                      </a:moveTo>
                      <a:cubicBezTo>
                        <a:pt x="58" y="437"/>
                        <a:pt x="114" y="417"/>
                        <a:pt x="172" y="405"/>
                      </a:cubicBezTo>
                      <a:cubicBezTo>
                        <a:pt x="204" y="383"/>
                        <a:pt x="236" y="378"/>
                        <a:pt x="273" y="366"/>
                      </a:cubicBezTo>
                      <a:cubicBezTo>
                        <a:pt x="278" y="352"/>
                        <a:pt x="290" y="313"/>
                        <a:pt x="296" y="304"/>
                      </a:cubicBezTo>
                      <a:cubicBezTo>
                        <a:pt x="315" y="276"/>
                        <a:pt x="463" y="160"/>
                        <a:pt x="499" y="148"/>
                      </a:cubicBezTo>
                      <a:cubicBezTo>
                        <a:pt x="600" y="115"/>
                        <a:pt x="712" y="135"/>
                        <a:pt x="818" y="132"/>
                      </a:cubicBezTo>
                      <a:cubicBezTo>
                        <a:pt x="852" y="86"/>
                        <a:pt x="900" y="53"/>
                        <a:pt x="927" y="0"/>
                      </a:cubicBezTo>
                    </a:path>
                  </a:pathLst>
                </a:custGeom>
                <a:noFill/>
                <a:ln w="19050" cmpd="sng">
                  <a:solidFill>
                    <a:schemeClr val="tx1"/>
                  </a:solidFill>
                  <a:round/>
                  <a:headEnd/>
                  <a:tailEnd/>
                </a:ln>
                <a:effectLst/>
              </p:spPr>
              <p:txBody>
                <a:bodyPr>
                  <a:prstTxWarp prst="textNoShape">
                    <a:avLst/>
                  </a:prstTxWarp>
                </a:bodyPr>
                <a:lstStyle/>
                <a:p>
                  <a:endParaRPr lang="en-US"/>
                </a:p>
              </p:txBody>
            </p:sp>
            <p:sp>
              <p:nvSpPr>
                <p:cNvPr id="42" name="Rectangle 56"/>
                <p:cNvSpPr>
                  <a:spLocks noChangeArrowheads="1"/>
                </p:cNvSpPr>
                <p:nvPr/>
              </p:nvSpPr>
              <p:spPr bwMode="auto">
                <a:xfrm>
                  <a:off x="5952342" y="3750135"/>
                  <a:ext cx="1223963" cy="601662"/>
                </a:xfrm>
                <a:prstGeom prst="rect">
                  <a:avLst/>
                </a:prstGeom>
                <a:solidFill>
                  <a:srgbClr val="FDC7FD"/>
                </a:solidFill>
                <a:ln w="9525">
                  <a:solidFill>
                    <a:srgbClr val="2A3781"/>
                  </a:solidFill>
                  <a:miter lim="800000"/>
                  <a:headEnd/>
                  <a:tailEnd/>
                </a:ln>
                <a:effectLst/>
              </p:spPr>
              <p:txBody>
                <a:bodyPr wrap="none" anchor="ctr">
                  <a:prstTxWarp prst="textNoShape">
                    <a:avLst/>
                  </a:prstTxWarp>
                </a:bodyPr>
                <a:lstStyle/>
                <a:p>
                  <a:pPr algn="ctr"/>
                  <a:r>
                    <a:rPr lang="fr-FR" b="1" dirty="0" smtClean="0">
                      <a:latin typeface="Comic Sans MS" charset="0"/>
                    </a:rPr>
                    <a:t>Ordinateur</a:t>
                  </a:r>
                  <a:endParaRPr lang="fr-FR" b="1" dirty="0">
                    <a:latin typeface="Comic Sans MS" charset="0"/>
                  </a:endParaRPr>
                </a:p>
              </p:txBody>
            </p:sp>
          </p:grpSp>
          <p:sp>
            <p:nvSpPr>
              <p:cNvPr id="47" name="Cadre 46"/>
              <p:cNvSpPr/>
              <p:nvPr/>
            </p:nvSpPr>
            <p:spPr>
              <a:xfrm>
                <a:off x="1021761" y="2737676"/>
                <a:ext cx="6246005" cy="3074205"/>
              </a:xfrm>
              <a:prstGeom prst="frame">
                <a:avLst>
                  <a:gd name="adj1" fmla="val 9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ZoneTexte 47"/>
              <p:cNvSpPr txBox="1"/>
              <p:nvPr/>
            </p:nvSpPr>
            <p:spPr>
              <a:xfrm>
                <a:off x="7466668" y="3968653"/>
                <a:ext cx="1531188" cy="584776"/>
              </a:xfrm>
              <a:prstGeom prst="rect">
                <a:avLst/>
              </a:prstGeom>
              <a:noFill/>
            </p:spPr>
            <p:txBody>
              <a:bodyPr wrap="none" rtlCol="0">
                <a:spAutoFit/>
              </a:bodyPr>
              <a:lstStyle/>
              <a:p>
                <a:r>
                  <a:rPr lang="en-US" sz="3200" b="1" dirty="0" smtClean="0">
                    <a:solidFill>
                      <a:srgbClr val="00A5BC"/>
                    </a:solidFill>
                  </a:rPr>
                  <a:t>Cellule</a:t>
                </a:r>
                <a:endParaRPr lang="en-US" sz="3200" b="1" dirty="0">
                  <a:solidFill>
                    <a:srgbClr val="00A5BC"/>
                  </a:solidFill>
                </a:endParaRPr>
              </a:p>
            </p:txBody>
          </p:sp>
        </p:grpSp>
        <p:sp>
          <p:nvSpPr>
            <p:cNvPr id="44" name="Freeform 54"/>
            <p:cNvSpPr>
              <a:spLocks/>
            </p:cNvSpPr>
            <p:nvPr/>
          </p:nvSpPr>
          <p:spPr bwMode="auto">
            <a:xfrm>
              <a:off x="6030598" y="3975846"/>
              <a:ext cx="808038" cy="463550"/>
            </a:xfrm>
            <a:custGeom>
              <a:avLst/>
              <a:gdLst/>
              <a:ahLst/>
              <a:cxnLst>
                <a:cxn ang="0">
                  <a:pos x="0" y="2"/>
                </a:cxn>
                <a:cxn ang="0">
                  <a:pos x="241" y="10"/>
                </a:cxn>
                <a:cxn ang="0">
                  <a:pos x="264" y="72"/>
                </a:cxn>
                <a:cxn ang="0">
                  <a:pos x="381" y="103"/>
                </a:cxn>
                <a:cxn ang="0">
                  <a:pos x="435" y="127"/>
                </a:cxn>
                <a:cxn ang="0">
                  <a:pos x="506" y="189"/>
                </a:cxn>
                <a:cxn ang="0">
                  <a:pos x="607" y="197"/>
                </a:cxn>
                <a:cxn ang="0">
                  <a:pos x="700" y="267"/>
                </a:cxn>
                <a:cxn ang="0">
                  <a:pos x="747" y="321"/>
                </a:cxn>
                <a:cxn ang="0">
                  <a:pos x="895" y="337"/>
                </a:cxn>
                <a:cxn ang="0">
                  <a:pos x="965" y="376"/>
                </a:cxn>
              </a:cxnLst>
              <a:rect l="0" t="0" r="r" b="b"/>
              <a:pathLst>
                <a:path w="965" h="376">
                  <a:moveTo>
                    <a:pt x="0" y="2"/>
                  </a:moveTo>
                  <a:cubicBezTo>
                    <a:pt x="80" y="5"/>
                    <a:pt x="161" y="0"/>
                    <a:pt x="241" y="10"/>
                  </a:cubicBezTo>
                  <a:cubicBezTo>
                    <a:pt x="257" y="12"/>
                    <a:pt x="263" y="71"/>
                    <a:pt x="264" y="72"/>
                  </a:cubicBezTo>
                  <a:cubicBezTo>
                    <a:pt x="287" y="105"/>
                    <a:pt x="341" y="96"/>
                    <a:pt x="381" y="103"/>
                  </a:cubicBezTo>
                  <a:cubicBezTo>
                    <a:pt x="399" y="112"/>
                    <a:pt x="420" y="115"/>
                    <a:pt x="435" y="127"/>
                  </a:cubicBezTo>
                  <a:cubicBezTo>
                    <a:pt x="457" y="144"/>
                    <a:pt x="475" y="183"/>
                    <a:pt x="506" y="189"/>
                  </a:cubicBezTo>
                  <a:cubicBezTo>
                    <a:pt x="539" y="195"/>
                    <a:pt x="573" y="194"/>
                    <a:pt x="607" y="197"/>
                  </a:cubicBezTo>
                  <a:cubicBezTo>
                    <a:pt x="677" y="267"/>
                    <a:pt x="641" y="252"/>
                    <a:pt x="700" y="267"/>
                  </a:cubicBezTo>
                  <a:cubicBezTo>
                    <a:pt x="717" y="317"/>
                    <a:pt x="701" y="315"/>
                    <a:pt x="747" y="321"/>
                  </a:cubicBezTo>
                  <a:cubicBezTo>
                    <a:pt x="796" y="327"/>
                    <a:pt x="846" y="332"/>
                    <a:pt x="895" y="337"/>
                  </a:cubicBezTo>
                  <a:cubicBezTo>
                    <a:pt x="919" y="349"/>
                    <a:pt x="941" y="364"/>
                    <a:pt x="965" y="376"/>
                  </a:cubicBezTo>
                </a:path>
              </a:pathLst>
            </a:custGeom>
            <a:noFill/>
            <a:ln w="19050" cmpd="sng">
              <a:solidFill>
                <a:schemeClr val="tx1"/>
              </a:solidFill>
              <a:round/>
              <a:headEnd/>
              <a:tailEnd/>
            </a:ln>
            <a:effectLst/>
          </p:spPr>
          <p:txBody>
            <a:bodyPr>
              <a:prstTxWarp prst="textNoShape">
                <a:avLst/>
              </a:prstTxWarp>
            </a:bodyPr>
            <a:lstStyle/>
            <a:p>
              <a:endParaRPr lang="en-US"/>
            </a:p>
          </p:txBody>
        </p:sp>
      </p:grpSp>
      <p:sp>
        <p:nvSpPr>
          <p:cNvPr id="45" name="Espace réservé du numéro de diapositive 44"/>
          <p:cNvSpPr>
            <a:spLocks noGrp="1"/>
          </p:cNvSpPr>
          <p:nvPr>
            <p:ph type="sldNum" sz="quarter" idx="12"/>
          </p:nvPr>
        </p:nvSpPr>
        <p:spPr/>
        <p:txBody>
          <a:bodyPr/>
          <a:lstStyle/>
          <a:p>
            <a:fld id="{CF4668DC-857F-487D-BFFA-8C0CA5037977}" type="slidenum">
              <a:rPr lang="fr-BE" smtClean="0"/>
              <a:pPr/>
              <a:t>47</a:t>
            </a:fld>
            <a:endParaRPr lang="fr-BE"/>
          </a:p>
        </p:txBody>
      </p:sp>
      <p:sp>
        <p:nvSpPr>
          <p:cNvPr id="46" name="Espace réservé du pied de page 45"/>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57158" y="1071546"/>
            <a:ext cx="8358246" cy="533400"/>
          </a:xfrm>
        </p:spPr>
        <p:txBody>
          <a:bodyPr>
            <a:normAutofit fontScale="90000"/>
          </a:bodyPr>
          <a:lstStyle/>
          <a:p>
            <a:r>
              <a:rPr lang="fr-FR" dirty="0" smtClean="0">
                <a:solidFill>
                  <a:srgbClr val="00B0F0"/>
                </a:solidFill>
              </a:rPr>
              <a:t>Mesurer le passage des traces chargées</a:t>
            </a:r>
          </a:p>
        </p:txBody>
      </p:sp>
      <p:sp>
        <p:nvSpPr>
          <p:cNvPr id="15366" name="Text Box 9"/>
          <p:cNvSpPr txBox="1">
            <a:spLocks noChangeArrowheads="1"/>
          </p:cNvSpPr>
          <p:nvPr/>
        </p:nvSpPr>
        <p:spPr bwMode="auto">
          <a:xfrm>
            <a:off x="5562600" y="1295400"/>
            <a:ext cx="3124200" cy="762000"/>
          </a:xfrm>
          <a:prstGeom prst="rect">
            <a:avLst/>
          </a:prstGeom>
          <a:noFill/>
          <a:ln w="9525">
            <a:noFill/>
            <a:miter lim="800000"/>
            <a:headEnd/>
            <a:tailEnd/>
          </a:ln>
        </p:spPr>
        <p:txBody>
          <a:bodyPr>
            <a:spAutoFit/>
          </a:bodyPr>
          <a:lstStyle/>
          <a:p>
            <a:pPr>
              <a:spcBef>
                <a:spcPct val="50000"/>
              </a:spcBef>
            </a:pPr>
            <a:r>
              <a:rPr lang="fr-FR" i="1"/>
              <a:t>       </a:t>
            </a:r>
            <a:endParaRPr lang="fr-FR" sz="2400" i="1"/>
          </a:p>
        </p:txBody>
      </p:sp>
      <p:sp>
        <p:nvSpPr>
          <p:cNvPr id="7" name="ZoneTexte 6"/>
          <p:cNvSpPr txBox="1"/>
          <p:nvPr/>
        </p:nvSpPr>
        <p:spPr>
          <a:xfrm>
            <a:off x="2411760" y="404664"/>
            <a:ext cx="4292970" cy="584775"/>
          </a:xfrm>
          <a:prstGeom prst="rect">
            <a:avLst/>
          </a:prstGeom>
          <a:noFill/>
        </p:spPr>
        <p:txBody>
          <a:bodyPr wrap="none" rtlCol="0">
            <a:spAutoFit/>
          </a:bodyPr>
          <a:lstStyle/>
          <a:p>
            <a:r>
              <a:rPr lang="en-US" sz="3200" dirty="0" err="1" smtClean="0">
                <a:solidFill>
                  <a:srgbClr val="FF0000"/>
                </a:solidFill>
              </a:rPr>
              <a:t>Exemple</a:t>
            </a:r>
            <a:r>
              <a:rPr lang="en-US" sz="3200" dirty="0" smtClean="0">
                <a:solidFill>
                  <a:srgbClr val="FF0000"/>
                </a:solidFill>
              </a:rPr>
              <a:t>: </a:t>
            </a:r>
            <a:r>
              <a:rPr lang="en-US" sz="3200" dirty="0" err="1" smtClean="0">
                <a:solidFill>
                  <a:srgbClr val="FF0000"/>
                </a:solidFill>
              </a:rPr>
              <a:t>chambres</a:t>
            </a:r>
            <a:r>
              <a:rPr lang="en-US" sz="3200" dirty="0" smtClean="0">
                <a:solidFill>
                  <a:srgbClr val="FF0000"/>
                </a:solidFill>
              </a:rPr>
              <a:t> à </a:t>
            </a:r>
            <a:r>
              <a:rPr lang="en-US" sz="3200" dirty="0" err="1" smtClean="0">
                <a:solidFill>
                  <a:srgbClr val="FF0000"/>
                </a:solidFill>
              </a:rPr>
              <a:t>fils</a:t>
            </a:r>
            <a:endParaRPr lang="fr-FR" sz="3200" dirty="0">
              <a:solidFill>
                <a:srgbClr val="FF0000"/>
              </a:solidFill>
            </a:endParaRPr>
          </a:p>
        </p:txBody>
      </p:sp>
      <p:pic>
        <p:nvPicPr>
          <p:cNvPr id="10" name="Picture 2"/>
          <p:cNvPicPr>
            <a:picLocks noChangeAspect="1" noChangeArrowheads="1"/>
          </p:cNvPicPr>
          <p:nvPr/>
        </p:nvPicPr>
        <p:blipFill>
          <a:blip r:embed="rId2" cstate="print"/>
          <a:srcRect l="3923" t="15625" r="55459" b="32291"/>
          <a:stretch>
            <a:fillRect/>
          </a:stretch>
        </p:blipFill>
        <p:spPr bwMode="auto">
          <a:xfrm>
            <a:off x="500034" y="1857364"/>
            <a:ext cx="4357718" cy="4190113"/>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srcRect l="3923" t="65625" r="59424"/>
          <a:stretch>
            <a:fillRect/>
          </a:stretch>
        </p:blipFill>
        <p:spPr bwMode="auto">
          <a:xfrm>
            <a:off x="5000628" y="1857364"/>
            <a:ext cx="3961639" cy="2786082"/>
          </a:xfrm>
          <a:prstGeom prst="rect">
            <a:avLst/>
          </a:prstGeom>
          <a:noFill/>
          <a:ln w="9525">
            <a:noFill/>
            <a:miter lim="800000"/>
            <a:headEnd/>
            <a:tailEnd/>
          </a:ln>
        </p:spPr>
      </p:pic>
      <p:sp>
        <p:nvSpPr>
          <p:cNvPr id="12" name="ZoneTexte 11"/>
          <p:cNvSpPr txBox="1"/>
          <p:nvPr/>
        </p:nvSpPr>
        <p:spPr>
          <a:xfrm>
            <a:off x="4143372" y="2428868"/>
            <a:ext cx="356188" cy="461665"/>
          </a:xfrm>
          <a:prstGeom prst="rect">
            <a:avLst/>
          </a:prstGeom>
          <a:noFill/>
        </p:spPr>
        <p:txBody>
          <a:bodyPr wrap="none" rtlCol="0">
            <a:spAutoFit/>
          </a:bodyPr>
          <a:lstStyle/>
          <a:p>
            <a:r>
              <a:rPr lang="en-US" sz="2400" dirty="0" smtClean="0">
                <a:solidFill>
                  <a:srgbClr val="FFFF00"/>
                </a:solidFill>
              </a:rPr>
              <a:t>1</a:t>
            </a:r>
            <a:endParaRPr lang="fr-FR" sz="2400" dirty="0">
              <a:solidFill>
                <a:srgbClr val="FFFF00"/>
              </a:solidFill>
            </a:endParaRPr>
          </a:p>
        </p:txBody>
      </p:sp>
      <p:sp>
        <p:nvSpPr>
          <p:cNvPr id="13" name="ZoneTexte 12"/>
          <p:cNvSpPr txBox="1"/>
          <p:nvPr/>
        </p:nvSpPr>
        <p:spPr>
          <a:xfrm>
            <a:off x="4214810" y="4000504"/>
            <a:ext cx="356188" cy="461665"/>
          </a:xfrm>
          <a:prstGeom prst="rect">
            <a:avLst/>
          </a:prstGeom>
          <a:noFill/>
        </p:spPr>
        <p:txBody>
          <a:bodyPr wrap="none" rtlCol="0">
            <a:spAutoFit/>
          </a:bodyPr>
          <a:lstStyle/>
          <a:p>
            <a:r>
              <a:rPr lang="en-US" sz="2400" dirty="0" smtClean="0">
                <a:solidFill>
                  <a:srgbClr val="FFFF00"/>
                </a:solidFill>
              </a:rPr>
              <a:t>2</a:t>
            </a:r>
            <a:endParaRPr lang="fr-FR" sz="2400" dirty="0">
              <a:solidFill>
                <a:srgbClr val="FFFF00"/>
              </a:solidFill>
            </a:endParaRPr>
          </a:p>
        </p:txBody>
      </p:sp>
      <p:sp>
        <p:nvSpPr>
          <p:cNvPr id="14" name="ZoneTexte 13"/>
          <p:cNvSpPr txBox="1"/>
          <p:nvPr/>
        </p:nvSpPr>
        <p:spPr>
          <a:xfrm>
            <a:off x="8215338" y="3214686"/>
            <a:ext cx="356188" cy="461665"/>
          </a:xfrm>
          <a:prstGeom prst="rect">
            <a:avLst/>
          </a:prstGeom>
          <a:noFill/>
        </p:spPr>
        <p:txBody>
          <a:bodyPr wrap="none" rtlCol="0">
            <a:spAutoFit/>
          </a:bodyPr>
          <a:lstStyle/>
          <a:p>
            <a:r>
              <a:rPr lang="en-US" sz="2400" dirty="0" smtClean="0">
                <a:solidFill>
                  <a:srgbClr val="FFFF00"/>
                </a:solidFill>
              </a:rPr>
              <a:t>3</a:t>
            </a:r>
            <a:endParaRPr lang="fr-FR" sz="2400" dirty="0">
              <a:solidFill>
                <a:srgbClr val="FFFF00"/>
              </a:solidFill>
            </a:endParaRPr>
          </a:p>
        </p:txBody>
      </p:sp>
      <p:sp>
        <p:nvSpPr>
          <p:cNvPr id="16"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Stages 3ieme, 12 novembre 2012</a:t>
            </a:r>
            <a:endParaRPr lang="fr-FR" dirty="0"/>
          </a:p>
        </p:txBody>
      </p:sp>
      <p:sp>
        <p:nvSpPr>
          <p:cNvPr id="15" name="Espace réservé du numéro de diapositive 14"/>
          <p:cNvSpPr>
            <a:spLocks noGrp="1"/>
          </p:cNvSpPr>
          <p:nvPr>
            <p:ph type="sldNum" sz="quarter" idx="12"/>
          </p:nvPr>
        </p:nvSpPr>
        <p:spPr/>
        <p:txBody>
          <a:bodyPr/>
          <a:lstStyle/>
          <a:p>
            <a:pPr>
              <a:defRPr/>
            </a:pPr>
            <a:fld id="{ABCB8081-0956-4372-B7A0-2617CDC078FD}" type="slidenum">
              <a:rPr lang="fr-FR" smtClean="0"/>
              <a:pPr>
                <a:defRPr/>
              </a:pPr>
              <a:t>48</a:t>
            </a:fld>
            <a:endParaRPr lang="fr-F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5286380" y="1214422"/>
            <a:ext cx="3357586" cy="1143008"/>
          </a:xfrm>
        </p:spPr>
        <p:txBody>
          <a:bodyPr>
            <a:normAutofit fontScale="90000"/>
          </a:bodyPr>
          <a:lstStyle/>
          <a:p>
            <a:r>
              <a:rPr lang="fr-FR" sz="2400" dirty="0" smtClean="0">
                <a:solidFill>
                  <a:srgbClr val="00B0F0"/>
                </a:solidFill>
              </a:rPr>
              <a:t>Mesurer le passage des traces chargées: détecteurs au silicium</a:t>
            </a:r>
          </a:p>
        </p:txBody>
      </p:sp>
      <p:sp>
        <p:nvSpPr>
          <p:cNvPr id="15366" name="Text Box 9"/>
          <p:cNvSpPr txBox="1">
            <a:spLocks noChangeArrowheads="1"/>
          </p:cNvSpPr>
          <p:nvPr/>
        </p:nvSpPr>
        <p:spPr bwMode="auto">
          <a:xfrm>
            <a:off x="5562600" y="1295400"/>
            <a:ext cx="3124200" cy="762000"/>
          </a:xfrm>
          <a:prstGeom prst="rect">
            <a:avLst/>
          </a:prstGeom>
          <a:noFill/>
          <a:ln w="9525">
            <a:noFill/>
            <a:miter lim="800000"/>
            <a:headEnd/>
            <a:tailEnd/>
          </a:ln>
        </p:spPr>
        <p:txBody>
          <a:bodyPr>
            <a:spAutoFit/>
          </a:bodyPr>
          <a:lstStyle/>
          <a:p>
            <a:pPr>
              <a:spcBef>
                <a:spcPct val="50000"/>
              </a:spcBef>
            </a:pPr>
            <a:r>
              <a:rPr lang="fr-FR" i="1"/>
              <a:t>       </a:t>
            </a:r>
            <a:endParaRPr lang="fr-FR" sz="2400" i="1"/>
          </a:p>
        </p:txBody>
      </p:sp>
      <p:sp>
        <p:nvSpPr>
          <p:cNvPr id="7" name="ZoneTexte 6"/>
          <p:cNvSpPr txBox="1"/>
          <p:nvPr/>
        </p:nvSpPr>
        <p:spPr>
          <a:xfrm>
            <a:off x="1000100" y="428604"/>
            <a:ext cx="3485441" cy="584775"/>
          </a:xfrm>
          <a:prstGeom prst="rect">
            <a:avLst/>
          </a:prstGeom>
          <a:noFill/>
        </p:spPr>
        <p:txBody>
          <a:bodyPr wrap="none" rtlCol="0">
            <a:spAutoFit/>
          </a:bodyPr>
          <a:lstStyle/>
          <a:p>
            <a:r>
              <a:rPr lang="en-US" sz="3200" dirty="0" err="1" smtClean="0">
                <a:solidFill>
                  <a:srgbClr val="FF0000"/>
                </a:solidFill>
              </a:rPr>
              <a:t>Détecteur</a:t>
            </a:r>
            <a:r>
              <a:rPr lang="en-US" sz="3200" dirty="0" smtClean="0">
                <a:solidFill>
                  <a:srgbClr val="FF0000"/>
                </a:solidFill>
              </a:rPr>
              <a:t> à </a:t>
            </a:r>
            <a:r>
              <a:rPr lang="en-US" sz="3200" dirty="0" err="1" smtClean="0">
                <a:solidFill>
                  <a:srgbClr val="FF0000"/>
                </a:solidFill>
              </a:rPr>
              <a:t>silicium</a:t>
            </a:r>
            <a:endParaRPr lang="fr-FR" sz="3200" dirty="0">
              <a:solidFill>
                <a:srgbClr val="FF0000"/>
              </a:solidFill>
            </a:endParaRPr>
          </a:p>
        </p:txBody>
      </p:sp>
      <p:sp>
        <p:nvSpPr>
          <p:cNvPr id="12" name="ZoneTexte 11"/>
          <p:cNvSpPr txBox="1"/>
          <p:nvPr/>
        </p:nvSpPr>
        <p:spPr>
          <a:xfrm>
            <a:off x="4143372" y="2428868"/>
            <a:ext cx="356188" cy="461665"/>
          </a:xfrm>
          <a:prstGeom prst="rect">
            <a:avLst/>
          </a:prstGeom>
          <a:noFill/>
        </p:spPr>
        <p:txBody>
          <a:bodyPr wrap="none" rtlCol="0">
            <a:spAutoFit/>
          </a:bodyPr>
          <a:lstStyle/>
          <a:p>
            <a:r>
              <a:rPr lang="en-US" sz="2400" dirty="0" smtClean="0">
                <a:solidFill>
                  <a:srgbClr val="FFFF00"/>
                </a:solidFill>
              </a:rPr>
              <a:t>1</a:t>
            </a:r>
            <a:endParaRPr lang="fr-FR" sz="2400" dirty="0">
              <a:solidFill>
                <a:srgbClr val="FFFF00"/>
              </a:solidFill>
            </a:endParaRPr>
          </a:p>
        </p:txBody>
      </p:sp>
      <p:sp>
        <p:nvSpPr>
          <p:cNvPr id="13" name="ZoneTexte 12"/>
          <p:cNvSpPr txBox="1"/>
          <p:nvPr/>
        </p:nvSpPr>
        <p:spPr>
          <a:xfrm>
            <a:off x="4214810" y="4000504"/>
            <a:ext cx="356188" cy="461665"/>
          </a:xfrm>
          <a:prstGeom prst="rect">
            <a:avLst/>
          </a:prstGeom>
          <a:noFill/>
        </p:spPr>
        <p:txBody>
          <a:bodyPr wrap="none" rtlCol="0">
            <a:spAutoFit/>
          </a:bodyPr>
          <a:lstStyle/>
          <a:p>
            <a:r>
              <a:rPr lang="en-US" sz="2400" dirty="0" smtClean="0">
                <a:solidFill>
                  <a:srgbClr val="FFFF00"/>
                </a:solidFill>
              </a:rPr>
              <a:t>2</a:t>
            </a:r>
            <a:endParaRPr lang="fr-FR" sz="2400" dirty="0">
              <a:solidFill>
                <a:srgbClr val="FFFF00"/>
              </a:solidFill>
            </a:endParaRPr>
          </a:p>
        </p:txBody>
      </p:sp>
      <p:sp>
        <p:nvSpPr>
          <p:cNvPr id="14" name="ZoneTexte 13"/>
          <p:cNvSpPr txBox="1"/>
          <p:nvPr/>
        </p:nvSpPr>
        <p:spPr>
          <a:xfrm>
            <a:off x="8215338" y="3214686"/>
            <a:ext cx="356188" cy="461665"/>
          </a:xfrm>
          <a:prstGeom prst="rect">
            <a:avLst/>
          </a:prstGeom>
          <a:noFill/>
        </p:spPr>
        <p:txBody>
          <a:bodyPr wrap="none" rtlCol="0">
            <a:spAutoFit/>
          </a:bodyPr>
          <a:lstStyle/>
          <a:p>
            <a:r>
              <a:rPr lang="en-US" sz="2400" dirty="0" smtClean="0">
                <a:solidFill>
                  <a:srgbClr val="FFFF00"/>
                </a:solidFill>
              </a:rPr>
              <a:t>3</a:t>
            </a:r>
            <a:endParaRPr lang="fr-FR" sz="2400" dirty="0">
              <a:solidFill>
                <a:srgbClr val="FFFF00"/>
              </a:solidFill>
            </a:endParaRPr>
          </a:p>
        </p:txBody>
      </p:sp>
      <p:pic>
        <p:nvPicPr>
          <p:cNvPr id="15" name="Picture 2"/>
          <p:cNvPicPr>
            <a:picLocks noChangeAspect="1" noChangeArrowheads="1"/>
          </p:cNvPicPr>
          <p:nvPr/>
        </p:nvPicPr>
        <p:blipFill>
          <a:blip r:embed="rId2" cstate="print"/>
          <a:srcRect l="47665" t="15625" r="3905" b="8333"/>
          <a:stretch>
            <a:fillRect/>
          </a:stretch>
        </p:blipFill>
        <p:spPr bwMode="auto">
          <a:xfrm>
            <a:off x="214282" y="1000108"/>
            <a:ext cx="4429156" cy="5214974"/>
          </a:xfrm>
          <a:prstGeom prst="rect">
            <a:avLst/>
          </a:prstGeom>
          <a:noFill/>
          <a:ln w="9525">
            <a:noFill/>
            <a:miter lim="800000"/>
            <a:headEnd/>
            <a:tailEnd/>
          </a:ln>
        </p:spPr>
      </p:pic>
      <p:pic>
        <p:nvPicPr>
          <p:cNvPr id="16" name="Image 15" descr="babar-3.jpg"/>
          <p:cNvPicPr>
            <a:picLocks noChangeAspect="1"/>
          </p:cNvPicPr>
          <p:nvPr/>
        </p:nvPicPr>
        <p:blipFill>
          <a:blip r:embed="rId3" cstate="print"/>
          <a:stretch>
            <a:fillRect/>
          </a:stretch>
        </p:blipFill>
        <p:spPr>
          <a:xfrm>
            <a:off x="4857752" y="3000372"/>
            <a:ext cx="3921126" cy="2857520"/>
          </a:xfrm>
          <a:prstGeom prst="rect">
            <a:avLst/>
          </a:prstGeom>
        </p:spPr>
      </p:pic>
      <p:sp>
        <p:nvSpPr>
          <p:cNvPr id="17"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Stages 3ieme, 12 novembre 2012</a:t>
            </a:r>
            <a:endParaRPr lang="fr-FR" dirty="0"/>
          </a:p>
        </p:txBody>
      </p:sp>
      <p:sp>
        <p:nvSpPr>
          <p:cNvPr id="11" name="Espace réservé du numéro de diapositive 10"/>
          <p:cNvSpPr>
            <a:spLocks noGrp="1"/>
          </p:cNvSpPr>
          <p:nvPr>
            <p:ph type="sldNum" sz="quarter" idx="12"/>
          </p:nvPr>
        </p:nvSpPr>
        <p:spPr/>
        <p:txBody>
          <a:bodyPr/>
          <a:lstStyle/>
          <a:p>
            <a:pPr>
              <a:defRPr/>
            </a:pPr>
            <a:fld id="{ABCB8081-0956-4372-B7A0-2617CDC078FD}" type="slidenum">
              <a:rPr lang="fr-FR" smtClean="0"/>
              <a:pPr>
                <a:defRPr/>
              </a:pPr>
              <a:t>49</a:t>
            </a:fld>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p:cNvGrpSpPr/>
          <p:nvPr/>
        </p:nvGrpSpPr>
        <p:grpSpPr>
          <a:xfrm>
            <a:off x="125413" y="71438"/>
            <a:ext cx="1156490" cy="6715125"/>
            <a:chOff x="125413" y="71438"/>
            <a:chExt cx="1156490" cy="6715125"/>
          </a:xfrm>
        </p:grpSpPr>
        <p:pic>
          <p:nvPicPr>
            <p:cNvPr id="3076"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14" name="Image 13" descr="logolapp.JPG"/>
            <p:cNvPicPr>
              <a:picLocks noChangeAspect="1"/>
            </p:cNvPicPr>
            <p:nvPr/>
          </p:nvPicPr>
          <p:blipFill>
            <a:blip r:embed="rId4" cstate="print"/>
            <a:stretch>
              <a:fillRect/>
            </a:stretch>
          </p:blipFill>
          <p:spPr>
            <a:xfrm>
              <a:off x="571472" y="6286520"/>
              <a:ext cx="710431" cy="420996"/>
            </a:xfrm>
            <a:prstGeom prst="rect">
              <a:avLst/>
            </a:prstGeom>
          </p:spPr>
        </p:pic>
      </p:grpSp>
      <p:sp>
        <p:nvSpPr>
          <p:cNvPr id="3074" name="Titre 1"/>
          <p:cNvSpPr>
            <a:spLocks noGrp="1"/>
          </p:cNvSpPr>
          <p:nvPr>
            <p:ph type="title"/>
          </p:nvPr>
        </p:nvSpPr>
        <p:spPr>
          <a:xfrm>
            <a:off x="785786" y="142852"/>
            <a:ext cx="8229600" cy="1143000"/>
          </a:xfrm>
        </p:spPr>
        <p:txBody>
          <a:bodyPr/>
          <a:lstStyle/>
          <a:p>
            <a:pPr eaLnBrk="1" hangingPunct="1"/>
            <a:r>
              <a:rPr lang="en-US" dirty="0" err="1" smtClean="0">
                <a:solidFill>
                  <a:srgbClr val="FF0000"/>
                </a:solidFill>
              </a:rPr>
              <a:t>Historique</a:t>
            </a:r>
            <a:r>
              <a:rPr lang="en-US" dirty="0" smtClean="0">
                <a:solidFill>
                  <a:srgbClr val="FF0000"/>
                </a:solidFill>
              </a:rPr>
              <a:t> (2)</a:t>
            </a:r>
            <a:endParaRPr lang="fr-FR" dirty="0" smtClean="0">
              <a:solidFill>
                <a:srgbClr val="FF0000"/>
              </a:solidFill>
            </a:endParaRPr>
          </a:p>
        </p:txBody>
      </p:sp>
      <p:sp>
        <p:nvSpPr>
          <p:cNvPr id="12" name="Espace réservé du pied de page 11"/>
          <p:cNvSpPr>
            <a:spLocks noGrp="1"/>
          </p:cNvSpPr>
          <p:nvPr>
            <p:ph type="ftr" sz="quarter" idx="11"/>
          </p:nvPr>
        </p:nvSpPr>
        <p:spPr/>
        <p:txBody>
          <a:bodyPr/>
          <a:lstStyle/>
          <a:p>
            <a:pPr>
              <a:defRPr/>
            </a:pPr>
            <a:r>
              <a:rPr lang="fr-FR" smtClean="0"/>
              <a:t>Jean-Pierre Lees, Stages 3ieme, 12 novembre 2012</a:t>
            </a:r>
            <a:endParaRPr lang="fr-FR" dirty="0"/>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5</a:t>
            </a:fld>
            <a:endParaRPr lang="fr-FR" dirty="0"/>
          </a:p>
        </p:txBody>
      </p:sp>
      <p:pic>
        <p:nvPicPr>
          <p:cNvPr id="3078" name="Image 6" descr="Lapp_2.jpg"/>
          <p:cNvPicPr>
            <a:picLocks noChangeAspect="1"/>
          </p:cNvPicPr>
          <p:nvPr/>
        </p:nvPicPr>
        <p:blipFill>
          <a:blip r:embed="rId5" cstate="print"/>
          <a:srcRect/>
          <a:stretch>
            <a:fillRect/>
          </a:stretch>
        </p:blipFill>
        <p:spPr bwMode="auto">
          <a:xfrm>
            <a:off x="5286380" y="1357298"/>
            <a:ext cx="3650116" cy="2000264"/>
          </a:xfrm>
          <a:prstGeom prst="rect">
            <a:avLst/>
          </a:prstGeom>
          <a:noFill/>
          <a:ln w="9525">
            <a:noFill/>
            <a:miter lim="800000"/>
            <a:headEnd/>
            <a:tailEnd/>
          </a:ln>
        </p:spPr>
      </p:pic>
      <p:sp>
        <p:nvSpPr>
          <p:cNvPr id="3080" name="ZoneTexte 8"/>
          <p:cNvSpPr txBox="1">
            <a:spLocks noChangeArrowheads="1"/>
          </p:cNvSpPr>
          <p:nvPr/>
        </p:nvSpPr>
        <p:spPr bwMode="auto">
          <a:xfrm>
            <a:off x="785786" y="3714752"/>
            <a:ext cx="8001056" cy="1692771"/>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wrap="square">
            <a:spAutoFit/>
          </a:bodyPr>
          <a:lstStyle/>
          <a:p>
            <a:pPr>
              <a:buFont typeface="Arial" pitchFamily="34" charset="0"/>
              <a:buChar char="•"/>
            </a:pPr>
            <a:r>
              <a:rPr lang="fr-FR" sz="2400" dirty="0" smtClean="0"/>
              <a:t>  </a:t>
            </a:r>
            <a:r>
              <a:rPr lang="fr-FR" sz="2000" dirty="0" smtClean="0"/>
              <a:t>Nouveau domaine des </a:t>
            </a:r>
            <a:r>
              <a:rPr lang="fr-FR" sz="2000" b="1" dirty="0" err="1" smtClean="0"/>
              <a:t>Astroparticules</a:t>
            </a:r>
            <a:r>
              <a:rPr lang="fr-FR" sz="2000" dirty="0" smtClean="0"/>
              <a:t>: ondes </a:t>
            </a:r>
            <a:r>
              <a:rPr lang="fr-FR" sz="2000" dirty="0"/>
              <a:t>gravitationnelles</a:t>
            </a:r>
            <a:r>
              <a:rPr lang="fr-FR" sz="2000" dirty="0" smtClean="0"/>
              <a:t>, rayons </a:t>
            </a:r>
            <a:r>
              <a:rPr lang="fr-FR" sz="2000" dirty="0"/>
              <a:t>cosmiques de très grande </a:t>
            </a:r>
            <a:r>
              <a:rPr lang="fr-FR" sz="2000" dirty="0" smtClean="0"/>
              <a:t>énergie, matière noire, antimatière </a:t>
            </a:r>
            <a:r>
              <a:rPr lang="fr-FR" sz="2000" dirty="0"/>
              <a:t>dans l'Univers. </a:t>
            </a:r>
            <a:endParaRPr lang="fr-FR" sz="2000" dirty="0" smtClean="0"/>
          </a:p>
          <a:p>
            <a:pPr>
              <a:buFont typeface="Arial" pitchFamily="34" charset="0"/>
              <a:buChar char="•"/>
            </a:pPr>
            <a:r>
              <a:rPr lang="fr-FR" sz="2000" dirty="0" smtClean="0"/>
              <a:t> Expériences sur des sites éloignes: Italie, Californie, Namibie, station spatiale internationale ISS</a:t>
            </a:r>
            <a:endParaRPr lang="fr-FR" sz="2000" dirty="0"/>
          </a:p>
        </p:txBody>
      </p:sp>
      <p:sp>
        <p:nvSpPr>
          <p:cNvPr id="16" name="ZoneTexte 8"/>
          <p:cNvSpPr txBox="1">
            <a:spLocks noChangeArrowheads="1"/>
          </p:cNvSpPr>
          <p:nvPr/>
        </p:nvSpPr>
        <p:spPr bwMode="auto">
          <a:xfrm>
            <a:off x="928662" y="1357298"/>
            <a:ext cx="4000528" cy="400110"/>
          </a:xfrm>
          <a:prstGeom prst="rect">
            <a:avLst/>
          </a:prstGeom>
          <a:noFill/>
          <a:ln w="9525">
            <a:noFill/>
            <a:miter lim="800000"/>
            <a:headEnd/>
            <a:tailEnd/>
          </a:ln>
        </p:spPr>
        <p:txBody>
          <a:bodyPr wrap="square">
            <a:spAutoFit/>
          </a:bodyPr>
          <a:lstStyle/>
          <a:p>
            <a:r>
              <a:rPr lang="fr-FR" sz="2000" b="1" dirty="0">
                <a:solidFill>
                  <a:srgbClr val="0070C0"/>
                </a:solidFill>
              </a:rPr>
              <a:t>1991: </a:t>
            </a:r>
            <a:r>
              <a:rPr lang="fr-FR" sz="2000" dirty="0"/>
              <a:t>le </a:t>
            </a:r>
            <a:r>
              <a:rPr lang="fr-FR" sz="2000" dirty="0" smtClean="0"/>
              <a:t>LAPP s'agrandit… </a:t>
            </a:r>
            <a:endParaRPr lang="fr-FR" sz="2000" dirty="0"/>
          </a:p>
        </p:txBody>
      </p:sp>
      <p:sp>
        <p:nvSpPr>
          <p:cNvPr id="17" name="ZoneTexte 8"/>
          <p:cNvSpPr txBox="1">
            <a:spLocks noChangeArrowheads="1"/>
          </p:cNvSpPr>
          <p:nvPr/>
        </p:nvSpPr>
        <p:spPr bwMode="auto">
          <a:xfrm>
            <a:off x="928662" y="2571744"/>
            <a:ext cx="3571900" cy="1015663"/>
          </a:xfrm>
          <a:prstGeom prst="rect">
            <a:avLst/>
          </a:prstGeom>
          <a:noFill/>
          <a:ln w="9525">
            <a:noFill/>
            <a:miter lim="800000"/>
            <a:headEnd/>
            <a:tailEnd/>
          </a:ln>
        </p:spPr>
        <p:txBody>
          <a:bodyPr wrap="square">
            <a:spAutoFit/>
          </a:bodyPr>
          <a:lstStyle/>
          <a:p>
            <a:pPr algn="just"/>
            <a:r>
              <a:rPr lang="fr-FR" sz="2000" b="1" dirty="0" smtClean="0">
                <a:solidFill>
                  <a:srgbClr val="0070C0"/>
                </a:solidFill>
              </a:rPr>
              <a:t>1995: </a:t>
            </a:r>
            <a:r>
              <a:rPr lang="fr-FR" sz="2000" dirty="0"/>
              <a:t>le LAPP devient Unité Mixte de Recherche </a:t>
            </a:r>
            <a:r>
              <a:rPr lang="fr-FR" sz="2000" dirty="0" smtClean="0"/>
              <a:t>  (</a:t>
            </a:r>
            <a:r>
              <a:rPr lang="fr-FR" sz="2000" b="1" dirty="0" smtClean="0"/>
              <a:t>CNRS</a:t>
            </a:r>
            <a:r>
              <a:rPr lang="fr-FR" sz="2000" dirty="0" smtClean="0"/>
              <a:t> </a:t>
            </a:r>
            <a:r>
              <a:rPr lang="fr-FR" sz="2000" dirty="0"/>
              <a:t>et </a:t>
            </a:r>
            <a:r>
              <a:rPr lang="fr-FR" sz="2000" b="1" dirty="0" smtClean="0"/>
              <a:t>Université de Savoie)</a:t>
            </a:r>
            <a:r>
              <a:rPr lang="fr-FR" sz="2000" dirty="0" smtClean="0"/>
              <a:t>.</a:t>
            </a:r>
            <a:endParaRPr lang="fr-FR" sz="2000" dirty="0"/>
          </a:p>
        </p:txBody>
      </p:sp>
      <p:sp>
        <p:nvSpPr>
          <p:cNvPr id="18" name="ZoneTexte 17"/>
          <p:cNvSpPr txBox="1"/>
          <p:nvPr/>
        </p:nvSpPr>
        <p:spPr>
          <a:xfrm>
            <a:off x="571472" y="1857364"/>
            <a:ext cx="4493859" cy="400110"/>
          </a:xfrm>
          <a:prstGeom prst="rect">
            <a:avLst/>
          </a:prstGeom>
          <a:solidFill>
            <a:schemeClr val="tx2">
              <a:lumMod val="20000"/>
              <a:lumOff val="80000"/>
            </a:schemeClr>
          </a:solidFill>
          <a:effectLst>
            <a:innerShdw blurRad="63500" dist="50800" dir="2700000">
              <a:prstClr val="black">
                <a:alpha val="50000"/>
              </a:prstClr>
            </a:innerShdw>
          </a:effectLst>
        </p:spPr>
        <p:txBody>
          <a:bodyPr wrap="none" rtlCol="0">
            <a:spAutoFit/>
          </a:bodyPr>
          <a:lstStyle/>
          <a:p>
            <a:pPr>
              <a:buFont typeface="Arial" pitchFamily="34" charset="0"/>
              <a:buChar char="•"/>
            </a:pPr>
            <a:r>
              <a:rPr lang="en-US" sz="2000" dirty="0" smtClean="0"/>
              <a:t> Exp</a:t>
            </a:r>
            <a:r>
              <a:rPr lang="fr-FR" sz="2000" dirty="0" smtClean="0"/>
              <a:t>é</a:t>
            </a:r>
            <a:r>
              <a:rPr lang="en-US" sz="2000" dirty="0" err="1" smtClean="0"/>
              <a:t>riences</a:t>
            </a:r>
            <a:r>
              <a:rPr lang="en-US" sz="2000" dirty="0" smtClean="0"/>
              <a:t> au </a:t>
            </a:r>
            <a:r>
              <a:rPr lang="en-US" sz="2000" b="1" dirty="0" smtClean="0"/>
              <a:t>LEP (</a:t>
            </a:r>
            <a:r>
              <a:rPr lang="en-US" sz="2000" b="1" dirty="0" err="1" smtClean="0"/>
              <a:t>collisionneur</a:t>
            </a:r>
            <a:r>
              <a:rPr lang="en-US" sz="2000" b="1" dirty="0" smtClean="0"/>
              <a:t> </a:t>
            </a:r>
            <a:r>
              <a:rPr lang="en-US" sz="2000" b="1" dirty="0" err="1" smtClean="0"/>
              <a:t>e</a:t>
            </a:r>
            <a:r>
              <a:rPr lang="en-US" sz="2000" b="1" baseline="30000" dirty="0" err="1" smtClean="0"/>
              <a:t>+</a:t>
            </a:r>
            <a:r>
              <a:rPr lang="en-US" sz="2000" b="1" dirty="0" err="1" smtClean="0"/>
              <a:t>e</a:t>
            </a:r>
            <a:r>
              <a:rPr lang="en-US" sz="2000" b="1" baseline="30000" dirty="0" smtClean="0"/>
              <a:t>-</a:t>
            </a:r>
            <a:r>
              <a:rPr lang="en-US" sz="2000" b="1" dirty="0" smtClean="0"/>
              <a:t>)</a:t>
            </a:r>
            <a:r>
              <a:rPr lang="en-US" sz="2000" dirty="0" smtClean="0"/>
              <a:t> </a:t>
            </a:r>
            <a:endParaRPr lang="fr-FR" sz="2000" dirty="0"/>
          </a:p>
        </p:txBody>
      </p:sp>
      <p:sp>
        <p:nvSpPr>
          <p:cNvPr id="19" name="ZoneTexte 8"/>
          <p:cNvSpPr txBox="1">
            <a:spLocks noChangeArrowheads="1"/>
          </p:cNvSpPr>
          <p:nvPr/>
        </p:nvSpPr>
        <p:spPr bwMode="auto">
          <a:xfrm>
            <a:off x="4643438" y="5786454"/>
            <a:ext cx="4143404" cy="400110"/>
          </a:xfrm>
          <a:prstGeom prst="rect">
            <a:avLst/>
          </a:prstGeom>
          <a:solidFill>
            <a:srgbClr val="FFC000"/>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b="1" dirty="0" smtClean="0">
                <a:solidFill>
                  <a:srgbClr val="0070C0"/>
                </a:solidFill>
              </a:rPr>
              <a:t>2008: </a:t>
            </a:r>
            <a:r>
              <a:rPr lang="fr-FR" sz="2000" dirty="0"/>
              <a:t>le </a:t>
            </a:r>
            <a:r>
              <a:rPr lang="fr-FR" sz="2000" b="1" dirty="0" smtClean="0"/>
              <a:t>LHC</a:t>
            </a:r>
            <a:r>
              <a:rPr lang="fr-FR" sz="2000" dirty="0" smtClean="0"/>
              <a:t> démarre au </a:t>
            </a:r>
            <a:r>
              <a:rPr lang="fr-FR" sz="2000" b="1" dirty="0" smtClean="0"/>
              <a:t>CERN</a:t>
            </a:r>
            <a:endParaRPr lang="fr-FR" sz="2000" b="1"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detecteur interne_ATLAS.jpg"/>
          <p:cNvPicPr>
            <a:picLocks noGrp="1" noChangeAspect="1"/>
          </p:cNvPicPr>
          <p:nvPr>
            <p:ph idx="1"/>
          </p:nvPr>
        </p:nvPicPr>
        <p:blipFill>
          <a:blip r:embed="rId2" cstate="print"/>
          <a:srcRect l="-113" r="-4174" b="9020"/>
          <a:stretch>
            <a:fillRect/>
          </a:stretch>
        </p:blipFill>
        <p:spPr>
          <a:xfrm>
            <a:off x="1004306" y="1126181"/>
            <a:ext cx="5005559" cy="4367596"/>
          </a:xfrm>
        </p:spPr>
      </p:pic>
      <p:sp>
        <p:nvSpPr>
          <p:cNvPr id="6" name="ZoneTexte 5"/>
          <p:cNvSpPr txBox="1"/>
          <p:nvPr/>
        </p:nvSpPr>
        <p:spPr>
          <a:xfrm>
            <a:off x="1092902" y="22042"/>
            <a:ext cx="7974490"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err="1" smtClean="0"/>
              <a:t>Exemple</a:t>
            </a:r>
            <a:r>
              <a:rPr lang="en-US" sz="3600" dirty="0" smtClean="0"/>
              <a:t>: ATLAS </a:t>
            </a:r>
          </a:p>
        </p:txBody>
      </p:sp>
      <p:sp>
        <p:nvSpPr>
          <p:cNvPr id="10" name="Rectangle 9"/>
          <p:cNvSpPr/>
          <p:nvPr/>
        </p:nvSpPr>
        <p:spPr>
          <a:xfrm>
            <a:off x="5903725" y="1476827"/>
            <a:ext cx="3134135" cy="3693319"/>
          </a:xfrm>
          <a:prstGeom prst="rect">
            <a:avLst/>
          </a:prstGeom>
        </p:spPr>
        <p:txBody>
          <a:bodyPr wrap="square">
            <a:spAutoFit/>
          </a:bodyPr>
          <a:lstStyle/>
          <a:p>
            <a:pPr>
              <a:buFont typeface="Arial"/>
              <a:buChar char="•"/>
            </a:pPr>
            <a:r>
              <a:rPr lang="fr-FR" u="sng" dirty="0">
                <a:solidFill>
                  <a:srgbClr val="000000"/>
                </a:solidFill>
              </a:rPr>
              <a:t>Détecteurs pixel</a:t>
            </a:r>
            <a:r>
              <a:rPr lang="fr-FR" dirty="0">
                <a:solidFill>
                  <a:srgbClr val="000000"/>
                </a:solidFill>
              </a:rPr>
              <a:t> </a:t>
            </a:r>
            <a:r>
              <a:rPr lang="fr-FR" dirty="0" smtClean="0"/>
              <a:t>: </a:t>
            </a:r>
            <a:r>
              <a:rPr lang="fr-FR" dirty="0"/>
              <a:t>constitués de </a:t>
            </a:r>
            <a:r>
              <a:rPr lang="fr-FR" dirty="0">
                <a:solidFill>
                  <a:srgbClr val="3366FF"/>
                </a:solidFill>
              </a:rPr>
              <a:t>140 millions </a:t>
            </a:r>
            <a:r>
              <a:rPr lang="fr-FR" dirty="0"/>
              <a:t>de pixels</a:t>
            </a:r>
            <a:r>
              <a:rPr lang="fr-FR" dirty="0" smtClean="0"/>
              <a:t> carrés de </a:t>
            </a:r>
            <a:r>
              <a:rPr lang="fr-FR" dirty="0">
                <a:solidFill>
                  <a:srgbClr val="3366FF"/>
                </a:solidFill>
              </a:rPr>
              <a:t>silicium</a:t>
            </a:r>
            <a:r>
              <a:rPr lang="fr-FR" dirty="0"/>
              <a:t> de </a:t>
            </a:r>
            <a:r>
              <a:rPr lang="fr-FR" dirty="0">
                <a:solidFill>
                  <a:srgbClr val="3366FF"/>
                </a:solidFill>
              </a:rPr>
              <a:t>50 à 300 </a:t>
            </a:r>
            <a:r>
              <a:rPr lang="fr-FR" dirty="0" err="1">
                <a:solidFill>
                  <a:srgbClr val="3366FF"/>
                </a:solidFill>
                <a:sym typeface="Symbol"/>
              </a:rPr>
              <a:t></a:t>
            </a:r>
            <a:r>
              <a:rPr lang="fr-FR" dirty="0" err="1">
                <a:solidFill>
                  <a:srgbClr val="3366FF"/>
                </a:solidFill>
              </a:rPr>
              <a:t>m</a:t>
            </a:r>
            <a:r>
              <a:rPr lang="fr-FR" dirty="0">
                <a:solidFill>
                  <a:srgbClr val="3366FF"/>
                </a:solidFill>
              </a:rPr>
              <a:t> </a:t>
            </a:r>
            <a:r>
              <a:rPr lang="fr-FR" dirty="0"/>
              <a:t>de côté.</a:t>
            </a:r>
            <a:r>
              <a:rPr lang="fr-FR" dirty="0" smtClean="0"/>
              <a:t> </a:t>
            </a:r>
            <a:r>
              <a:rPr lang="fr-FR" dirty="0"/>
              <a:t>P</a:t>
            </a:r>
            <a:r>
              <a:rPr lang="fr-FR" dirty="0" smtClean="0"/>
              <a:t>lacé </a:t>
            </a:r>
            <a:r>
              <a:rPr lang="fr-FR" dirty="0"/>
              <a:t>très près du faisceau</a:t>
            </a:r>
            <a:r>
              <a:rPr lang="fr-FR" dirty="0" smtClean="0"/>
              <a:t> pour minimiser sa taille (son </a:t>
            </a:r>
            <a:r>
              <a:rPr lang="fr-FR" dirty="0"/>
              <a:t>coût est très </a:t>
            </a:r>
            <a:r>
              <a:rPr lang="fr-FR" dirty="0" smtClean="0"/>
              <a:t>élevé).</a:t>
            </a:r>
          </a:p>
          <a:p>
            <a:pPr>
              <a:buFont typeface="Arial"/>
              <a:buChar char="•"/>
            </a:pPr>
            <a:r>
              <a:rPr lang="fr-FR" u="sng" dirty="0" smtClean="0"/>
              <a:t>Détecteur à bandes SCT </a:t>
            </a:r>
            <a:r>
              <a:rPr lang="fr-FR" dirty="0" smtClean="0"/>
              <a:t>(</a:t>
            </a:r>
            <a:r>
              <a:rPr lang="fr-FR" dirty="0" err="1" smtClean="0"/>
              <a:t>SemiConducteur</a:t>
            </a:r>
            <a:r>
              <a:rPr lang="fr-FR" dirty="0" smtClean="0"/>
              <a:t> </a:t>
            </a:r>
            <a:r>
              <a:rPr lang="fr-FR" dirty="0" err="1" smtClean="0"/>
              <a:t>Tracker</a:t>
            </a:r>
            <a:r>
              <a:rPr lang="fr-FR" dirty="0" smtClean="0"/>
              <a:t>)</a:t>
            </a:r>
            <a:r>
              <a:rPr lang="fr-FR" dirty="0" smtClean="0">
                <a:solidFill>
                  <a:srgbClr val="FFFFFF"/>
                </a:solidFill>
              </a:rPr>
              <a:t> </a:t>
            </a:r>
            <a:r>
              <a:rPr lang="fr-FR" dirty="0" smtClean="0"/>
              <a:t>: il s’agit maintenant de </a:t>
            </a:r>
            <a:r>
              <a:rPr lang="fr-FR" dirty="0" smtClean="0">
                <a:solidFill>
                  <a:srgbClr val="3366FF"/>
                </a:solidFill>
              </a:rPr>
              <a:t>5 </a:t>
            </a:r>
            <a:r>
              <a:rPr lang="fr-FR" dirty="0">
                <a:solidFill>
                  <a:srgbClr val="3366FF"/>
                </a:solidFill>
              </a:rPr>
              <a:t>millions </a:t>
            </a:r>
            <a:r>
              <a:rPr lang="fr-FR" dirty="0"/>
              <a:t>de bandes de </a:t>
            </a:r>
            <a:r>
              <a:rPr lang="fr-FR" dirty="0">
                <a:solidFill>
                  <a:srgbClr val="3366FF"/>
                </a:solidFill>
              </a:rPr>
              <a:t>80</a:t>
            </a:r>
            <a:r>
              <a:rPr lang="fr-FR" dirty="0">
                <a:solidFill>
                  <a:srgbClr val="3366FF"/>
                </a:solidFill>
                <a:sym typeface="Symbol"/>
              </a:rPr>
              <a:t></a:t>
            </a:r>
            <a:r>
              <a:rPr lang="fr-FR" dirty="0">
                <a:solidFill>
                  <a:srgbClr val="3366FF"/>
                </a:solidFill>
              </a:rPr>
              <a:t>m </a:t>
            </a:r>
            <a:r>
              <a:rPr lang="fr-FR" dirty="0"/>
              <a:t>de largeur et de quelques centimètres de </a:t>
            </a:r>
            <a:r>
              <a:rPr lang="fr-FR" dirty="0" smtClean="0"/>
              <a:t>longueur disposées </a:t>
            </a:r>
            <a:r>
              <a:rPr lang="fr-FR" dirty="0"/>
              <a:t>en </a:t>
            </a:r>
            <a:r>
              <a:rPr lang="fr-FR" dirty="0" smtClean="0"/>
              <a:t>cylindre. </a:t>
            </a:r>
          </a:p>
          <a:p>
            <a:r>
              <a:rPr lang="fr-FR" dirty="0" smtClean="0"/>
              <a:t>Moins précis que pixels.</a:t>
            </a:r>
          </a:p>
        </p:txBody>
      </p:sp>
      <p:sp>
        <p:nvSpPr>
          <p:cNvPr id="11" name="ZoneTexte 10"/>
          <p:cNvSpPr txBox="1"/>
          <p:nvPr/>
        </p:nvSpPr>
        <p:spPr>
          <a:xfrm>
            <a:off x="1550458" y="782718"/>
            <a:ext cx="7160935" cy="400110"/>
          </a:xfrm>
          <a:prstGeom prst="rect">
            <a:avLst/>
          </a:prstGeom>
          <a:noFill/>
        </p:spPr>
        <p:txBody>
          <a:bodyPr wrap="none" rtlCol="0">
            <a:spAutoFit/>
          </a:bodyPr>
          <a:lstStyle/>
          <a:p>
            <a:r>
              <a:rPr lang="en-US" sz="2000" b="1" dirty="0" err="1" smtClean="0"/>
              <a:t>Dans</a:t>
            </a:r>
            <a:r>
              <a:rPr lang="en-US" sz="2000" b="1" dirty="0" smtClean="0"/>
              <a:t> ATLAS </a:t>
            </a:r>
            <a:r>
              <a:rPr lang="en-US" sz="2000" b="1" dirty="0" err="1" smtClean="0"/>
              <a:t>détecteur</a:t>
            </a:r>
            <a:r>
              <a:rPr lang="en-US" sz="2000" b="1" dirty="0" smtClean="0"/>
              <a:t> de traces </a:t>
            </a:r>
            <a:r>
              <a:rPr lang="en-US" sz="2000" b="1" dirty="0" err="1" smtClean="0"/>
              <a:t>est</a:t>
            </a:r>
            <a:r>
              <a:rPr lang="en-US" sz="2000" b="1" dirty="0" smtClean="0"/>
              <a:t> </a:t>
            </a:r>
            <a:r>
              <a:rPr lang="en-US" sz="2000" b="1" dirty="0" err="1" smtClean="0"/>
              <a:t>divisé</a:t>
            </a:r>
            <a:r>
              <a:rPr lang="en-US" sz="2000" b="1" dirty="0" smtClean="0"/>
              <a:t> en </a:t>
            </a:r>
            <a:r>
              <a:rPr lang="en-US" sz="2000" b="1" dirty="0" err="1" smtClean="0"/>
              <a:t>trois</a:t>
            </a:r>
            <a:r>
              <a:rPr lang="en-US" sz="2000" b="1" dirty="0" smtClean="0"/>
              <a:t> parties </a:t>
            </a:r>
            <a:endParaRPr lang="en-US" sz="2000" b="1" dirty="0"/>
          </a:p>
        </p:txBody>
      </p:sp>
      <p:sp>
        <p:nvSpPr>
          <p:cNvPr id="14" name="Rectangle 13"/>
          <p:cNvSpPr/>
          <p:nvPr/>
        </p:nvSpPr>
        <p:spPr>
          <a:xfrm>
            <a:off x="1314195" y="5277296"/>
            <a:ext cx="7708899" cy="1477328"/>
          </a:xfrm>
          <a:prstGeom prst="rect">
            <a:avLst/>
          </a:prstGeom>
        </p:spPr>
        <p:txBody>
          <a:bodyPr wrap="square">
            <a:spAutoFit/>
          </a:bodyPr>
          <a:lstStyle/>
          <a:p>
            <a:pPr>
              <a:buFont typeface="Arial"/>
              <a:buChar char="•"/>
            </a:pPr>
            <a:r>
              <a:rPr lang="fr-FR" u="sng" dirty="0" smtClean="0"/>
              <a:t>Détecteur </a:t>
            </a:r>
            <a:r>
              <a:rPr lang="fr-FR" u="sng" dirty="0"/>
              <a:t>de radiation de transition</a:t>
            </a:r>
            <a:r>
              <a:rPr lang="fr-FR" dirty="0"/>
              <a:t> (TRT - Transition Radiation </a:t>
            </a:r>
            <a:r>
              <a:rPr lang="fr-FR" dirty="0" err="1"/>
              <a:t>Tracker</a:t>
            </a:r>
            <a:r>
              <a:rPr lang="fr-FR" dirty="0"/>
              <a:t>) :</a:t>
            </a:r>
            <a:r>
              <a:rPr lang="fr-FR" dirty="0" smtClean="0"/>
              <a:t> composé </a:t>
            </a:r>
            <a:r>
              <a:rPr lang="fr-FR" dirty="0"/>
              <a:t>de </a:t>
            </a:r>
            <a:r>
              <a:rPr lang="fr-FR" dirty="0">
                <a:solidFill>
                  <a:srgbClr val="3366FF"/>
                </a:solidFill>
              </a:rPr>
              <a:t>400 000 tubes </a:t>
            </a:r>
            <a:r>
              <a:rPr lang="fr-FR" dirty="0"/>
              <a:t>de </a:t>
            </a:r>
            <a:r>
              <a:rPr lang="fr-FR" dirty="0">
                <a:solidFill>
                  <a:srgbClr val="3366FF"/>
                </a:solidFill>
              </a:rPr>
              <a:t>4mm de diamètre et de 1,44m de long</a:t>
            </a:r>
            <a:r>
              <a:rPr lang="fr-FR" dirty="0"/>
              <a:t>. Dans chacun de ces tubes est inséré un fil métallique. Une différence de potentiel est appliquée entre le fil et le tube, ce qui permet la génération d'un signal lors du passage d'une particule chargée.</a:t>
            </a:r>
            <a:r>
              <a:rPr lang="fr-FR" dirty="0" smtClean="0"/>
              <a:t> </a:t>
            </a:r>
            <a:endParaRPr lang="en-US" dirty="0"/>
          </a:p>
        </p:txBody>
      </p:sp>
      <p:cxnSp>
        <p:nvCxnSpPr>
          <p:cNvPr id="8" name="Connecteur droit avec flèche 7"/>
          <p:cNvCxnSpPr/>
          <p:nvPr/>
        </p:nvCxnSpPr>
        <p:spPr>
          <a:xfrm rot="5400000" flipH="1" flipV="1">
            <a:off x="3194233" y="3953056"/>
            <a:ext cx="2146431" cy="502053"/>
          </a:xfrm>
          <a:prstGeom prst="straightConnector1">
            <a:avLst/>
          </a:prstGeom>
          <a:ln w="38100" cmpd="sng">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Espace réservé du numéro de diapositive 8"/>
          <p:cNvSpPr>
            <a:spLocks noGrp="1"/>
          </p:cNvSpPr>
          <p:nvPr>
            <p:ph type="sldNum" sz="quarter" idx="12"/>
          </p:nvPr>
        </p:nvSpPr>
        <p:spPr/>
        <p:txBody>
          <a:bodyPr/>
          <a:lstStyle/>
          <a:p>
            <a:fld id="{CF4668DC-857F-487D-BFFA-8C0CA5037977}" type="slidenum">
              <a:rPr lang="fr-BE" smtClean="0"/>
              <a:pPr/>
              <a:t>50</a:t>
            </a:fld>
            <a:endParaRPr lang="fr-BE" dirty="0"/>
          </a:p>
        </p:txBody>
      </p:sp>
      <p:sp>
        <p:nvSpPr>
          <p:cNvPr id="12" name="Espace réservé du pied de page 11"/>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2" name="Titre 1"/>
          <p:cNvSpPr>
            <a:spLocks noGrp="1"/>
          </p:cNvSpPr>
          <p:nvPr>
            <p:ph type="title"/>
          </p:nvPr>
        </p:nvSpPr>
        <p:spPr/>
        <p:txBody>
          <a:bodyPr>
            <a:normAutofit/>
          </a:bodyPr>
          <a:lstStyle/>
          <a:p>
            <a:r>
              <a:rPr lang="en-US" dirty="0" err="1" smtClean="0"/>
              <a:t>Mesure</a:t>
            </a:r>
            <a:r>
              <a:rPr lang="en-US" dirty="0" smtClean="0"/>
              <a:t> de la </a:t>
            </a:r>
            <a:r>
              <a:rPr lang="en-US" dirty="0" err="1" smtClean="0"/>
              <a:t>Vitesse</a:t>
            </a:r>
            <a:r>
              <a:rPr lang="en-US" dirty="0" smtClean="0"/>
              <a:t> et de la charge</a:t>
            </a:r>
            <a:endParaRPr lang="en-US" dirty="0"/>
          </a:p>
        </p:txBody>
      </p:sp>
      <p:sp>
        <p:nvSpPr>
          <p:cNvPr id="8" name="Espace réservé du texte 7"/>
          <p:cNvSpPr>
            <a:spLocks noGrp="1"/>
          </p:cNvSpPr>
          <p:nvPr>
            <p:ph type="body" idx="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51</a:t>
            </a:fld>
            <a:endParaRPr lang="fr-BE"/>
          </a:p>
        </p:txBody>
      </p:sp>
      <p:sp>
        <p:nvSpPr>
          <p:cNvPr id="7" name="Espace réservé du pied de page 6"/>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bullons.gif"/>
          <p:cNvPicPr>
            <a:picLocks noChangeAspect="1"/>
          </p:cNvPicPr>
          <p:nvPr/>
        </p:nvPicPr>
        <p:blipFill>
          <a:blip r:embed="rId2" cstate="print"/>
          <a:stretch>
            <a:fillRect/>
          </a:stretch>
        </p:blipFill>
        <p:spPr>
          <a:xfrm>
            <a:off x="6439701" y="3412310"/>
            <a:ext cx="2682915" cy="3408880"/>
          </a:xfrm>
          <a:prstGeom prst="rect">
            <a:avLst/>
          </a:prstGeom>
        </p:spPr>
      </p:pic>
      <p:pic>
        <p:nvPicPr>
          <p:cNvPr id="8" name="Image 7" descr="trajec_cyclo.png"/>
          <p:cNvPicPr>
            <a:picLocks noChangeAspect="1"/>
          </p:cNvPicPr>
          <p:nvPr/>
        </p:nvPicPr>
        <p:blipFill>
          <a:blip r:embed="rId3" cstate="print"/>
          <a:srcRect b="19522"/>
          <a:stretch>
            <a:fillRect/>
          </a:stretch>
        </p:blipFill>
        <p:spPr>
          <a:xfrm>
            <a:off x="1619350" y="5318416"/>
            <a:ext cx="4322242" cy="1564896"/>
          </a:xfrm>
          <a:prstGeom prst="rect">
            <a:avLst/>
          </a:prstGeom>
        </p:spPr>
      </p:pic>
      <p:sp>
        <p:nvSpPr>
          <p:cNvPr id="5" name="Espace réservé du contenu 4"/>
          <p:cNvSpPr>
            <a:spLocks noGrp="1"/>
          </p:cNvSpPr>
          <p:nvPr>
            <p:ph idx="1"/>
          </p:nvPr>
        </p:nvSpPr>
        <p:spPr>
          <a:xfrm>
            <a:off x="865160" y="1282155"/>
            <a:ext cx="5669556" cy="4386450"/>
          </a:xfrm>
        </p:spPr>
        <p:txBody>
          <a:bodyPr>
            <a:normAutofit fontScale="92500" lnSpcReduction="20000"/>
          </a:bodyPr>
          <a:lstStyle/>
          <a:p>
            <a:r>
              <a:rPr lang="en-US" dirty="0" smtClean="0"/>
              <a:t>Pour </a:t>
            </a:r>
            <a:r>
              <a:rPr lang="en-US" dirty="0" err="1" smtClean="0"/>
              <a:t>mesurer</a:t>
            </a:r>
            <a:r>
              <a:rPr lang="en-US" dirty="0" smtClean="0"/>
              <a:t> la charge et la </a:t>
            </a:r>
            <a:r>
              <a:rPr lang="en-US" dirty="0" err="1" smtClean="0"/>
              <a:t>vitesse</a:t>
            </a:r>
            <a:r>
              <a:rPr lang="en-US" dirty="0" smtClean="0"/>
              <a:t>, on </a:t>
            </a:r>
            <a:r>
              <a:rPr lang="en-US" dirty="0" err="1" smtClean="0"/>
              <a:t>va</a:t>
            </a:r>
            <a:r>
              <a:rPr lang="en-US" dirty="0" smtClean="0"/>
              <a:t> </a:t>
            </a:r>
            <a:r>
              <a:rPr lang="en-US" dirty="0" err="1" smtClean="0"/>
              <a:t>utiliser</a:t>
            </a:r>
            <a:r>
              <a:rPr lang="en-US" dirty="0" smtClean="0"/>
              <a:t> un </a:t>
            </a:r>
            <a:r>
              <a:rPr lang="en-US" dirty="0" err="1" smtClean="0">
                <a:solidFill>
                  <a:srgbClr val="0000FF"/>
                </a:solidFill>
              </a:rPr>
              <a:t>aimant</a:t>
            </a:r>
            <a:endParaRPr lang="en-US" dirty="0" smtClean="0">
              <a:solidFill>
                <a:srgbClr val="0000FF"/>
              </a:solidFill>
            </a:endParaRPr>
          </a:p>
          <a:p>
            <a:r>
              <a:rPr lang="en-US" dirty="0" smtClean="0"/>
              <a:t>En </a:t>
            </a:r>
            <a:r>
              <a:rPr lang="en-US" dirty="0" err="1" smtClean="0"/>
              <a:t>effet</a:t>
            </a:r>
            <a:r>
              <a:rPr lang="en-US" dirty="0" smtClean="0"/>
              <a:t> les </a:t>
            </a:r>
            <a:r>
              <a:rPr lang="en-US" dirty="0" err="1" smtClean="0"/>
              <a:t>particules</a:t>
            </a:r>
            <a:r>
              <a:rPr lang="en-US" dirty="0" smtClean="0"/>
              <a:t> </a:t>
            </a:r>
            <a:r>
              <a:rPr lang="en-US" dirty="0" err="1" smtClean="0"/>
              <a:t>chargées</a:t>
            </a:r>
            <a:r>
              <a:rPr lang="en-US" dirty="0" smtClean="0"/>
              <a:t>, </a:t>
            </a:r>
            <a:r>
              <a:rPr lang="en-US" dirty="0" err="1" smtClean="0"/>
              <a:t>lorsqu’elles</a:t>
            </a:r>
            <a:r>
              <a:rPr lang="en-US" dirty="0" smtClean="0"/>
              <a:t> </a:t>
            </a:r>
            <a:r>
              <a:rPr lang="en-US" dirty="0" err="1" smtClean="0"/>
              <a:t>sont</a:t>
            </a:r>
            <a:r>
              <a:rPr lang="en-US" dirty="0" smtClean="0"/>
              <a:t> </a:t>
            </a:r>
            <a:r>
              <a:rPr lang="en-US" dirty="0" err="1" smtClean="0"/>
              <a:t>soumises</a:t>
            </a:r>
            <a:r>
              <a:rPr lang="en-US" dirty="0" smtClean="0"/>
              <a:t> a </a:t>
            </a:r>
            <a:r>
              <a:rPr lang="en-US" dirty="0" err="1" smtClean="0"/>
              <a:t>l’action</a:t>
            </a:r>
            <a:r>
              <a:rPr lang="en-US" dirty="0" smtClean="0"/>
              <a:t> d’un </a:t>
            </a:r>
            <a:r>
              <a:rPr lang="en-US" dirty="0" smtClean="0">
                <a:solidFill>
                  <a:srgbClr val="0000FF"/>
                </a:solidFill>
              </a:rPr>
              <a:t>champ </a:t>
            </a:r>
            <a:r>
              <a:rPr lang="en-US" dirty="0" err="1" smtClean="0">
                <a:solidFill>
                  <a:srgbClr val="0000FF"/>
                </a:solidFill>
              </a:rPr>
              <a:t>magnétique</a:t>
            </a:r>
            <a:r>
              <a:rPr lang="en-US" dirty="0" smtClean="0"/>
              <a:t>, </a:t>
            </a:r>
            <a:r>
              <a:rPr lang="en-US" dirty="0" err="1" smtClean="0"/>
              <a:t>vérifient</a:t>
            </a:r>
            <a:r>
              <a:rPr lang="en-US" dirty="0" smtClean="0"/>
              <a:t> </a:t>
            </a:r>
            <a:r>
              <a:rPr lang="en-US" dirty="0" err="1" smtClean="0"/>
              <a:t>l’équation</a:t>
            </a:r>
            <a:r>
              <a:rPr lang="en-US" dirty="0" smtClean="0"/>
              <a:t> du </a:t>
            </a:r>
            <a:r>
              <a:rPr lang="en-US" dirty="0" err="1" smtClean="0"/>
              <a:t>mouvement</a:t>
            </a:r>
            <a:r>
              <a:rPr lang="en-US" dirty="0" smtClean="0"/>
              <a:t> :</a:t>
            </a:r>
          </a:p>
          <a:p>
            <a:pPr>
              <a:buNone/>
            </a:pPr>
            <a:r>
              <a:rPr lang="en-US" dirty="0" smtClean="0"/>
              <a:t> </a:t>
            </a:r>
          </a:p>
          <a:p>
            <a:pPr>
              <a:buNone/>
            </a:pPr>
            <a:r>
              <a:rPr lang="en-US" dirty="0" smtClean="0"/>
              <a:t>             </a:t>
            </a:r>
          </a:p>
          <a:p>
            <a:r>
              <a:rPr lang="en-US" dirty="0" smtClean="0"/>
              <a:t>Rayon de </a:t>
            </a:r>
            <a:r>
              <a:rPr lang="en-US" dirty="0" err="1" smtClean="0"/>
              <a:t>courbure</a:t>
            </a:r>
            <a:r>
              <a:rPr lang="en-US" dirty="0" smtClean="0"/>
              <a:t>  </a:t>
            </a:r>
            <a:r>
              <a:rPr lang="fr-FR" dirty="0" smtClean="0"/>
              <a:t>R=</a:t>
            </a:r>
            <a:r>
              <a:rPr lang="fr-FR" dirty="0" err="1" smtClean="0">
                <a:solidFill>
                  <a:srgbClr val="0000FF"/>
                </a:solidFill>
              </a:rPr>
              <a:t>mv</a:t>
            </a:r>
            <a:r>
              <a:rPr lang="fr-FR" dirty="0" err="1" smtClean="0"/>
              <a:t>/</a:t>
            </a:r>
            <a:r>
              <a:rPr lang="fr-FR" dirty="0" err="1" smtClean="0">
                <a:solidFill>
                  <a:srgbClr val="0000FF"/>
                </a:solidFill>
              </a:rPr>
              <a:t>q</a:t>
            </a:r>
            <a:r>
              <a:rPr lang="fr-FR" dirty="0" err="1" smtClean="0"/>
              <a:t>B</a:t>
            </a:r>
            <a:endParaRPr lang="en-US" dirty="0" smtClean="0"/>
          </a:p>
          <a:p>
            <a:endParaRPr lang="en-US" dirty="0"/>
          </a:p>
        </p:txBody>
      </p:sp>
      <p:sp>
        <p:nvSpPr>
          <p:cNvPr id="6" name="ZoneTexte 5"/>
          <p:cNvSpPr txBox="1"/>
          <p:nvPr/>
        </p:nvSpPr>
        <p:spPr>
          <a:xfrm>
            <a:off x="1092902" y="73620"/>
            <a:ext cx="7974490" cy="1200329"/>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smtClean="0"/>
              <a:t>Un </a:t>
            </a:r>
            <a:r>
              <a:rPr lang="en-US" sz="3600" dirty="0" err="1" smtClean="0"/>
              <a:t>aimant</a:t>
            </a:r>
            <a:r>
              <a:rPr lang="en-US" sz="3600" dirty="0" smtClean="0"/>
              <a:t> pour </a:t>
            </a:r>
            <a:r>
              <a:rPr lang="en-US" sz="3600" dirty="0" err="1" smtClean="0"/>
              <a:t>mesurer</a:t>
            </a:r>
            <a:r>
              <a:rPr lang="en-US" sz="3600" dirty="0" smtClean="0"/>
              <a:t> la masse, la </a:t>
            </a:r>
            <a:r>
              <a:rPr lang="en-US" sz="3600" dirty="0" err="1" smtClean="0"/>
              <a:t>vitesse</a:t>
            </a:r>
            <a:r>
              <a:rPr lang="en-US" sz="3600" dirty="0" smtClean="0"/>
              <a:t> et la charge !</a:t>
            </a:r>
          </a:p>
        </p:txBody>
      </p:sp>
      <p:pic>
        <p:nvPicPr>
          <p:cNvPr id="7" name="Image 6" descr="aimant.gif"/>
          <p:cNvPicPr>
            <a:picLocks noChangeAspect="1"/>
          </p:cNvPicPr>
          <p:nvPr/>
        </p:nvPicPr>
        <p:blipFill>
          <a:blip r:embed="rId4" cstate="print"/>
          <a:stretch>
            <a:fillRect/>
          </a:stretch>
        </p:blipFill>
        <p:spPr>
          <a:xfrm>
            <a:off x="6733121" y="1273949"/>
            <a:ext cx="2074253" cy="2053195"/>
          </a:xfrm>
          <a:prstGeom prst="rect">
            <a:avLst/>
          </a:prstGeom>
        </p:spPr>
      </p:pic>
      <p:pic>
        <p:nvPicPr>
          <p:cNvPr id="10" name="Image 9" descr="qvb2.gif"/>
          <p:cNvPicPr>
            <a:picLocks noChangeAspect="1"/>
          </p:cNvPicPr>
          <p:nvPr/>
        </p:nvPicPr>
        <p:blipFill>
          <a:blip r:embed="rId5" cstate="print">
            <a:duotone>
              <a:schemeClr val="accent3">
                <a:shade val="45000"/>
                <a:satMod val="135000"/>
              </a:schemeClr>
              <a:prstClr val="white"/>
            </a:duotone>
          </a:blip>
          <a:srcRect r="26360"/>
          <a:stretch>
            <a:fillRect/>
          </a:stretch>
        </p:blipFill>
        <p:spPr>
          <a:xfrm>
            <a:off x="2094383" y="3862266"/>
            <a:ext cx="3313377" cy="1124860"/>
          </a:xfrm>
          <a:prstGeom prst="rect">
            <a:avLst/>
          </a:prstGeom>
        </p:spPr>
      </p:pic>
      <p:sp>
        <p:nvSpPr>
          <p:cNvPr id="14" name="ZoneTexte 13"/>
          <p:cNvSpPr txBox="1"/>
          <p:nvPr/>
        </p:nvSpPr>
        <p:spPr>
          <a:xfrm>
            <a:off x="5628656" y="6275964"/>
            <a:ext cx="435386" cy="523220"/>
          </a:xfrm>
          <a:prstGeom prst="rect">
            <a:avLst/>
          </a:prstGeom>
          <a:noFill/>
        </p:spPr>
        <p:txBody>
          <a:bodyPr wrap="none" rtlCol="0">
            <a:spAutoFit/>
          </a:bodyPr>
          <a:lstStyle/>
          <a:p>
            <a:r>
              <a:rPr lang="en-US" sz="2800" b="1" dirty="0" smtClean="0">
                <a:solidFill>
                  <a:srgbClr val="008000"/>
                </a:solidFill>
              </a:rPr>
              <a:t>B</a:t>
            </a:r>
            <a:endParaRPr lang="en-US" sz="2800" b="1" dirty="0">
              <a:solidFill>
                <a:srgbClr val="008000"/>
              </a:solidFill>
            </a:endParaRPr>
          </a:p>
        </p:txBody>
      </p:sp>
      <p:cxnSp>
        <p:nvCxnSpPr>
          <p:cNvPr id="16" name="Connecteur droit avec flèche 15"/>
          <p:cNvCxnSpPr/>
          <p:nvPr/>
        </p:nvCxnSpPr>
        <p:spPr>
          <a:xfrm>
            <a:off x="5732948" y="6350579"/>
            <a:ext cx="257340" cy="158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1" name="Espace réservé du numéro de diapositive 10"/>
          <p:cNvSpPr>
            <a:spLocks noGrp="1"/>
          </p:cNvSpPr>
          <p:nvPr>
            <p:ph type="sldNum" sz="quarter" idx="12"/>
          </p:nvPr>
        </p:nvSpPr>
        <p:spPr/>
        <p:txBody>
          <a:bodyPr/>
          <a:lstStyle/>
          <a:p>
            <a:fld id="{CF4668DC-857F-487D-BFFA-8C0CA5037977}" type="slidenum">
              <a:rPr lang="fr-BE" smtClean="0"/>
              <a:pPr/>
              <a:t>52</a:t>
            </a:fld>
            <a:endParaRPr lang="fr-BE" dirty="0"/>
          </a:p>
        </p:txBody>
      </p:sp>
      <p:sp>
        <p:nvSpPr>
          <p:cNvPr id="12" name="Espace réservé du pied de page 11"/>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ressort.gif"/>
          <p:cNvPicPr>
            <a:picLocks noChangeAspect="1"/>
          </p:cNvPicPr>
          <p:nvPr/>
        </p:nvPicPr>
        <p:blipFill>
          <a:blip r:embed="rId2" cstate="print"/>
          <a:stretch>
            <a:fillRect/>
          </a:stretch>
        </p:blipFill>
        <p:spPr>
          <a:xfrm>
            <a:off x="4974212" y="3661882"/>
            <a:ext cx="1636137" cy="1636137"/>
          </a:xfrm>
          <a:prstGeom prst="rect">
            <a:avLst/>
          </a:prstGeom>
        </p:spPr>
      </p:pic>
      <p:pic>
        <p:nvPicPr>
          <p:cNvPr id="10" name="Image 9" descr="tore.gif"/>
          <p:cNvPicPr>
            <a:picLocks noChangeAspect="1"/>
          </p:cNvPicPr>
          <p:nvPr/>
        </p:nvPicPr>
        <p:blipFill>
          <a:blip r:embed="rId3" cstate="print"/>
          <a:stretch>
            <a:fillRect/>
          </a:stretch>
        </p:blipFill>
        <p:spPr>
          <a:xfrm>
            <a:off x="515413" y="3672403"/>
            <a:ext cx="1609089" cy="1461778"/>
          </a:xfrm>
          <a:prstGeom prst="rect">
            <a:avLst/>
          </a:prstGeom>
        </p:spPr>
      </p:pic>
      <p:pic>
        <p:nvPicPr>
          <p:cNvPr id="5" name="Espace réservé du contenu 4" descr="aimant_torroidal_atlas.jpg"/>
          <p:cNvPicPr>
            <a:picLocks noGrp="1" noChangeAspect="1"/>
          </p:cNvPicPr>
          <p:nvPr>
            <p:ph idx="1"/>
          </p:nvPr>
        </p:nvPicPr>
        <p:blipFill>
          <a:blip r:embed="rId4" cstate="print"/>
          <a:srcRect t="-1420" b="-1420"/>
          <a:stretch>
            <a:fillRect/>
          </a:stretch>
        </p:blipFill>
        <p:spPr>
          <a:xfrm>
            <a:off x="213992" y="627926"/>
            <a:ext cx="4590407" cy="3123358"/>
          </a:xfrm>
        </p:spPr>
      </p:pic>
      <p:sp>
        <p:nvSpPr>
          <p:cNvPr id="4" name="ZoneTexte 3"/>
          <p:cNvSpPr txBox="1"/>
          <p:nvPr/>
        </p:nvSpPr>
        <p:spPr>
          <a:xfrm>
            <a:off x="1092902" y="36810"/>
            <a:ext cx="7974490"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err="1" smtClean="0"/>
              <a:t>Exemple</a:t>
            </a:r>
            <a:r>
              <a:rPr lang="en-US" sz="3600" dirty="0" smtClean="0"/>
              <a:t> </a:t>
            </a:r>
            <a:r>
              <a:rPr lang="en-US" sz="3600" dirty="0" err="1" smtClean="0"/>
              <a:t>d’ATLAS</a:t>
            </a:r>
            <a:r>
              <a:rPr lang="en-US" sz="3600" dirty="0" smtClean="0"/>
              <a:t> </a:t>
            </a:r>
          </a:p>
        </p:txBody>
      </p:sp>
      <p:sp>
        <p:nvSpPr>
          <p:cNvPr id="6" name="ZoneTexte 5"/>
          <p:cNvSpPr txBox="1"/>
          <p:nvPr/>
        </p:nvSpPr>
        <p:spPr>
          <a:xfrm>
            <a:off x="2304164" y="4178454"/>
            <a:ext cx="2147493" cy="461665"/>
          </a:xfrm>
          <a:prstGeom prst="rect">
            <a:avLst/>
          </a:prstGeom>
          <a:noFill/>
        </p:spPr>
        <p:txBody>
          <a:bodyPr wrap="none" rtlCol="0">
            <a:spAutoFit/>
          </a:bodyPr>
          <a:lstStyle/>
          <a:p>
            <a:r>
              <a:rPr lang="en-US" sz="2400" dirty="0" err="1" smtClean="0"/>
              <a:t>Aimant</a:t>
            </a:r>
            <a:r>
              <a:rPr lang="en-US" sz="2400" dirty="0" smtClean="0"/>
              <a:t> </a:t>
            </a:r>
            <a:r>
              <a:rPr lang="fr-FR" sz="2400" dirty="0" smtClean="0">
                <a:solidFill>
                  <a:srgbClr val="0000FF"/>
                </a:solidFill>
              </a:rPr>
              <a:t>toroïdal </a:t>
            </a:r>
            <a:endParaRPr lang="en-US" sz="2400" dirty="0">
              <a:solidFill>
                <a:srgbClr val="0000FF"/>
              </a:solidFill>
            </a:endParaRPr>
          </a:p>
        </p:txBody>
      </p:sp>
      <p:sp>
        <p:nvSpPr>
          <p:cNvPr id="12" name="ZoneTexte 11"/>
          <p:cNvSpPr txBox="1"/>
          <p:nvPr/>
        </p:nvSpPr>
        <p:spPr>
          <a:xfrm>
            <a:off x="6481062" y="4196859"/>
            <a:ext cx="2418000" cy="461665"/>
          </a:xfrm>
          <a:prstGeom prst="rect">
            <a:avLst/>
          </a:prstGeom>
          <a:noFill/>
        </p:spPr>
        <p:txBody>
          <a:bodyPr wrap="none" rtlCol="0">
            <a:spAutoFit/>
          </a:bodyPr>
          <a:lstStyle/>
          <a:p>
            <a:r>
              <a:rPr lang="en-US" sz="2400" dirty="0" err="1" smtClean="0"/>
              <a:t>Aimant</a:t>
            </a:r>
            <a:r>
              <a:rPr lang="en-US" sz="2400" dirty="0" smtClean="0"/>
              <a:t> </a:t>
            </a:r>
            <a:r>
              <a:rPr lang="fr-FR" sz="2400" dirty="0" smtClean="0">
                <a:solidFill>
                  <a:srgbClr val="0000FF"/>
                </a:solidFill>
              </a:rPr>
              <a:t>solénoïdal</a:t>
            </a:r>
            <a:endParaRPr lang="fr-FR" sz="2400" dirty="0">
              <a:solidFill>
                <a:srgbClr val="0000FF"/>
              </a:solidFill>
            </a:endParaRPr>
          </a:p>
        </p:txBody>
      </p:sp>
      <p:sp>
        <p:nvSpPr>
          <p:cNvPr id="13" name="Rectangle 12"/>
          <p:cNvSpPr/>
          <p:nvPr/>
        </p:nvSpPr>
        <p:spPr>
          <a:xfrm>
            <a:off x="143337" y="5152657"/>
            <a:ext cx="9000663" cy="156966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fr-FR" sz="2400" dirty="0" smtClean="0"/>
              <a:t>L'ensemble du système magnétique pèse 1300 tonnes et est refroidi à -269°C. Ce refroidissement nécessite 40 jours. </a:t>
            </a:r>
          </a:p>
          <a:p>
            <a:r>
              <a:rPr lang="fr-FR" sz="2400" dirty="0" smtClean="0"/>
              <a:t>L'énergie totale stockée dans ces aimants (1600MJ) est équivalente à l'énergie nécessaire pour faire 25 fois le tour de la Terre à vélo !!</a:t>
            </a:r>
          </a:p>
        </p:txBody>
      </p:sp>
      <p:pic>
        <p:nvPicPr>
          <p:cNvPr id="11" name="Image 10" descr="solenoid_magnet_2.jpg"/>
          <p:cNvPicPr>
            <a:picLocks noChangeAspect="1"/>
          </p:cNvPicPr>
          <p:nvPr/>
        </p:nvPicPr>
        <p:blipFill>
          <a:blip r:embed="rId5" cstate="print"/>
          <a:stretch>
            <a:fillRect/>
          </a:stretch>
        </p:blipFill>
        <p:spPr>
          <a:xfrm>
            <a:off x="4785993" y="664735"/>
            <a:ext cx="4243599" cy="3068143"/>
          </a:xfrm>
          <a:prstGeom prst="rect">
            <a:avLst/>
          </a:prstGeom>
        </p:spPr>
      </p:pic>
      <p:sp>
        <p:nvSpPr>
          <p:cNvPr id="15" name="Espace réservé du numéro de diapositive 14"/>
          <p:cNvSpPr>
            <a:spLocks noGrp="1"/>
          </p:cNvSpPr>
          <p:nvPr>
            <p:ph type="sldNum" sz="quarter" idx="12"/>
          </p:nvPr>
        </p:nvSpPr>
        <p:spPr/>
        <p:txBody>
          <a:bodyPr/>
          <a:lstStyle/>
          <a:p>
            <a:fld id="{CF4668DC-857F-487D-BFFA-8C0CA5037977}" type="slidenum">
              <a:rPr lang="fr-BE" smtClean="0"/>
              <a:pPr/>
              <a:t>53</a:t>
            </a:fld>
            <a:endParaRPr lang="fr-BE" dirty="0"/>
          </a:p>
        </p:txBody>
      </p:sp>
      <p:sp>
        <p:nvSpPr>
          <p:cNvPr id="16" name="Espace réservé du pied de page 15"/>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6"/>
          <p:cNvSpPr txBox="1">
            <a:spLocks noChangeArrowheads="1"/>
          </p:cNvSpPr>
          <p:nvPr/>
        </p:nvSpPr>
        <p:spPr bwMode="auto">
          <a:xfrm>
            <a:off x="428596" y="428604"/>
            <a:ext cx="8535892" cy="2431435"/>
          </a:xfrm>
          <a:prstGeom prst="rect">
            <a:avLst/>
          </a:prstGeom>
          <a:noFill/>
          <a:ln w="9525">
            <a:noFill/>
            <a:miter lim="800000"/>
            <a:headEnd/>
            <a:tailEnd/>
          </a:ln>
        </p:spPr>
        <p:txBody>
          <a:bodyPr wrap="square">
            <a:spAutoFit/>
          </a:bodyPr>
          <a:lstStyle/>
          <a:p>
            <a:r>
              <a:rPr lang="fr-FR" sz="4000" dirty="0" smtClean="0">
                <a:solidFill>
                  <a:srgbClr val="FF0000"/>
                </a:solidFill>
              </a:rPr>
              <a:t>Que voit on dans le </a:t>
            </a:r>
            <a:r>
              <a:rPr lang="fr-FR" sz="4000" dirty="0" err="1" smtClean="0">
                <a:solidFill>
                  <a:srgbClr val="FF0000"/>
                </a:solidFill>
              </a:rPr>
              <a:t>trajectographe</a:t>
            </a:r>
            <a:r>
              <a:rPr lang="fr-FR" sz="4000" dirty="0" smtClean="0">
                <a:solidFill>
                  <a:srgbClr val="FF0000"/>
                </a:solidFill>
              </a:rPr>
              <a:t>? </a:t>
            </a:r>
            <a:r>
              <a:rPr lang="fr-FR" sz="2800" u="sng" dirty="0" smtClean="0"/>
              <a:t>Réponse:</a:t>
            </a:r>
            <a:r>
              <a:rPr lang="fr-FR" sz="2800" dirty="0" smtClean="0"/>
              <a:t> un ensemble de points. Un programme informatique est utilisé pour relier ces points et reconstruire les trajectoires. </a:t>
            </a:r>
          </a:p>
          <a:p>
            <a:r>
              <a:rPr lang="fr-FR" sz="2800" dirty="0" smtClean="0"/>
              <a:t>Exemple: un événement d’ALEPH (collisions e+e-)</a:t>
            </a:r>
            <a:endParaRPr lang="fr-FR" sz="2800" dirty="0"/>
          </a:p>
        </p:txBody>
      </p:sp>
      <p:pic>
        <p:nvPicPr>
          <p:cNvPr id="35844" name="Picture 1028" descr="higgsaleph"/>
          <p:cNvPicPr>
            <a:picLocks noChangeAspect="1" noChangeArrowheads="1"/>
          </p:cNvPicPr>
          <p:nvPr/>
        </p:nvPicPr>
        <p:blipFill>
          <a:blip r:embed="rId2" cstate="print"/>
          <a:srcRect/>
          <a:stretch>
            <a:fillRect/>
          </a:stretch>
        </p:blipFill>
        <p:spPr bwMode="auto">
          <a:xfrm>
            <a:off x="441325" y="3048000"/>
            <a:ext cx="4648200" cy="3335338"/>
          </a:xfrm>
          <a:prstGeom prst="rect">
            <a:avLst/>
          </a:prstGeom>
          <a:noFill/>
          <a:ln w="9525">
            <a:noFill/>
            <a:miter lim="800000"/>
            <a:headEnd/>
            <a:tailEnd/>
          </a:ln>
        </p:spPr>
      </p:pic>
      <p:sp>
        <p:nvSpPr>
          <p:cNvPr id="35845" name="Text Box 1029"/>
          <p:cNvSpPr txBox="1">
            <a:spLocks noChangeArrowheads="1"/>
          </p:cNvSpPr>
          <p:nvPr/>
        </p:nvSpPr>
        <p:spPr bwMode="auto">
          <a:xfrm>
            <a:off x="5394325" y="3962400"/>
            <a:ext cx="3597275" cy="1569660"/>
          </a:xfrm>
          <a:prstGeom prst="rect">
            <a:avLst/>
          </a:prstGeom>
          <a:noFill/>
          <a:ln w="9525">
            <a:noFill/>
            <a:miter lim="800000"/>
            <a:headEnd/>
            <a:tailEnd/>
          </a:ln>
        </p:spPr>
        <p:txBody>
          <a:bodyPr wrap="square">
            <a:spAutoFit/>
          </a:bodyPr>
          <a:lstStyle/>
          <a:p>
            <a:r>
              <a:rPr lang="fr-FR" sz="1600" b="1" dirty="0" smtClean="0">
                <a:solidFill>
                  <a:srgbClr val="FF0000"/>
                </a:solidFill>
              </a:rPr>
              <a:t>Le </a:t>
            </a:r>
            <a:r>
              <a:rPr lang="fr-FR" sz="1600" b="1" dirty="0" err="1" smtClean="0">
                <a:solidFill>
                  <a:srgbClr val="FF0000"/>
                </a:solidFill>
              </a:rPr>
              <a:t>detecteur</a:t>
            </a:r>
            <a:r>
              <a:rPr lang="fr-FR" sz="1600" b="1" dirty="0" smtClean="0">
                <a:solidFill>
                  <a:srgbClr val="FF0000"/>
                </a:solidFill>
              </a:rPr>
              <a:t> de traces (TPC) </a:t>
            </a:r>
            <a:r>
              <a:rPr lang="fr-FR" sz="1600" b="1" dirty="0">
                <a:solidFill>
                  <a:srgbClr val="FF0000"/>
                </a:solidFill>
              </a:rPr>
              <a:t>mesure les trajectoires </a:t>
            </a:r>
            <a:r>
              <a:rPr lang="fr-FR" sz="1600" b="1" dirty="0" smtClean="0">
                <a:solidFill>
                  <a:srgbClr val="FF0000"/>
                </a:solidFill>
              </a:rPr>
              <a:t>que le </a:t>
            </a:r>
            <a:r>
              <a:rPr lang="fr-FR" sz="1600" b="1" dirty="0">
                <a:solidFill>
                  <a:srgbClr val="FF0000"/>
                </a:solidFill>
              </a:rPr>
              <a:t>champ magnétique a courbées : </a:t>
            </a:r>
            <a:r>
              <a:rPr lang="fr-FR" sz="1600" b="1" dirty="0" smtClean="0">
                <a:solidFill>
                  <a:srgbClr val="FF0000"/>
                </a:solidFill>
              </a:rPr>
              <a:t>on reconstruit ainsi a l’aide d’un programme l’impulsion </a:t>
            </a:r>
            <a:r>
              <a:rPr lang="fr-FR" sz="1600" b="1" dirty="0">
                <a:solidFill>
                  <a:srgbClr val="FF0000"/>
                </a:solidFill>
              </a:rPr>
              <a:t>de la particule </a:t>
            </a:r>
            <a:r>
              <a:rPr lang="fr-FR" sz="1600" b="1" dirty="0" smtClean="0">
                <a:solidFill>
                  <a:srgbClr val="FF0000"/>
                </a:solidFill>
              </a:rPr>
              <a:t>(m x v), sa </a:t>
            </a:r>
            <a:r>
              <a:rPr lang="fr-FR" sz="1600" b="1" dirty="0">
                <a:solidFill>
                  <a:srgbClr val="FF0000"/>
                </a:solidFill>
              </a:rPr>
              <a:t>charge et ses angles d’émission.</a:t>
            </a:r>
            <a:endParaRPr lang="fr-FR" b="1" dirty="0"/>
          </a:p>
        </p:txBody>
      </p:sp>
      <p:sp>
        <p:nvSpPr>
          <p:cNvPr id="35846" name="Line 1030"/>
          <p:cNvSpPr>
            <a:spLocks noChangeShapeType="1"/>
          </p:cNvSpPr>
          <p:nvPr/>
        </p:nvSpPr>
        <p:spPr bwMode="auto">
          <a:xfrm flipH="1">
            <a:off x="2362200" y="4343400"/>
            <a:ext cx="3032125" cy="444500"/>
          </a:xfrm>
          <a:prstGeom prst="line">
            <a:avLst/>
          </a:prstGeom>
          <a:noFill/>
          <a:ln w="28575">
            <a:solidFill>
              <a:srgbClr val="FF0000"/>
            </a:solidFill>
            <a:round/>
            <a:headEnd/>
            <a:tailEnd type="triangle" w="med" len="med"/>
          </a:ln>
        </p:spPr>
        <p:txBody>
          <a:bodyPr wrap="none" anchor="ctr"/>
          <a:lstStyle/>
          <a:p>
            <a:endParaRPr lang="fr-FR"/>
          </a:p>
        </p:txBody>
      </p:sp>
      <p:sp>
        <p:nvSpPr>
          <p:cNvPr id="35847" name="Text Box 1031"/>
          <p:cNvSpPr txBox="1">
            <a:spLocks noChangeArrowheads="1"/>
          </p:cNvSpPr>
          <p:nvPr/>
        </p:nvSpPr>
        <p:spPr bwMode="auto">
          <a:xfrm>
            <a:off x="5394325" y="3048000"/>
            <a:ext cx="3052763" cy="581025"/>
          </a:xfrm>
          <a:prstGeom prst="rect">
            <a:avLst/>
          </a:prstGeom>
          <a:noFill/>
          <a:ln w="9525">
            <a:noFill/>
            <a:miter lim="800000"/>
            <a:headEnd/>
            <a:tailEnd/>
          </a:ln>
        </p:spPr>
        <p:txBody>
          <a:bodyPr>
            <a:spAutoFit/>
          </a:bodyPr>
          <a:lstStyle/>
          <a:p>
            <a:r>
              <a:rPr lang="fr-FR" sz="1600" b="1">
                <a:solidFill>
                  <a:schemeClr val="accent1"/>
                </a:solidFill>
              </a:rPr>
              <a:t>Les calorimètres mesurent la valeur des énergies</a:t>
            </a:r>
            <a:endParaRPr lang="fr-FR" sz="1600" b="1"/>
          </a:p>
        </p:txBody>
      </p:sp>
      <p:sp>
        <p:nvSpPr>
          <p:cNvPr id="35848" name="Line 1032"/>
          <p:cNvSpPr>
            <a:spLocks noChangeShapeType="1"/>
          </p:cNvSpPr>
          <p:nvPr/>
        </p:nvSpPr>
        <p:spPr bwMode="auto">
          <a:xfrm flipH="1">
            <a:off x="2857487" y="3352800"/>
            <a:ext cx="2536837" cy="504828"/>
          </a:xfrm>
          <a:prstGeom prst="line">
            <a:avLst/>
          </a:prstGeom>
          <a:noFill/>
          <a:ln w="28575">
            <a:solidFill>
              <a:srgbClr val="FFFF00"/>
            </a:solidFill>
            <a:round/>
            <a:headEnd/>
            <a:tailEnd type="triangle" w="med" len="med"/>
          </a:ln>
        </p:spPr>
        <p:txBody>
          <a:bodyPr wrap="none" anchor="ctr"/>
          <a:lstStyle/>
          <a:p>
            <a:endParaRPr lang="fr-FR"/>
          </a:p>
        </p:txBody>
      </p:sp>
      <p:sp>
        <p:nvSpPr>
          <p:cNvPr id="35849" name="Text Box 1033"/>
          <p:cNvSpPr txBox="1">
            <a:spLocks noChangeArrowheads="1"/>
          </p:cNvSpPr>
          <p:nvPr/>
        </p:nvSpPr>
        <p:spPr bwMode="auto">
          <a:xfrm>
            <a:off x="5357818" y="5857892"/>
            <a:ext cx="3597275" cy="825500"/>
          </a:xfrm>
          <a:prstGeom prst="rect">
            <a:avLst/>
          </a:prstGeom>
          <a:noFill/>
          <a:ln w="9525">
            <a:noFill/>
            <a:miter lim="800000"/>
            <a:headEnd/>
            <a:tailEnd/>
          </a:ln>
        </p:spPr>
        <p:txBody>
          <a:bodyPr>
            <a:spAutoFit/>
          </a:bodyPr>
          <a:lstStyle/>
          <a:p>
            <a:r>
              <a:rPr lang="fr-FR" sz="1600" b="1" dirty="0">
                <a:solidFill>
                  <a:schemeClr val="accent2"/>
                </a:solidFill>
              </a:rPr>
              <a:t>Le détecteur de vertex mesure la durée de vie de certaines particules</a:t>
            </a:r>
          </a:p>
          <a:p>
            <a:endParaRPr lang="fr-FR" sz="1600" b="1" dirty="0"/>
          </a:p>
        </p:txBody>
      </p:sp>
      <p:sp>
        <p:nvSpPr>
          <p:cNvPr id="35850" name="Line 1034"/>
          <p:cNvSpPr>
            <a:spLocks noChangeShapeType="1"/>
          </p:cNvSpPr>
          <p:nvPr/>
        </p:nvSpPr>
        <p:spPr bwMode="auto">
          <a:xfrm flipH="1" flipV="1">
            <a:off x="4752974" y="5486400"/>
            <a:ext cx="676281" cy="514368"/>
          </a:xfrm>
          <a:prstGeom prst="line">
            <a:avLst/>
          </a:prstGeom>
          <a:noFill/>
          <a:ln w="28575">
            <a:solidFill>
              <a:schemeClr val="accent2"/>
            </a:solidFill>
            <a:round/>
            <a:headEnd/>
            <a:tailEnd type="triangle" w="med" len="med"/>
          </a:ln>
        </p:spPr>
        <p:txBody>
          <a:bodyPr wrap="none" anchor="ctr"/>
          <a:lstStyle/>
          <a:p>
            <a:endParaRPr lang="fr-FR"/>
          </a:p>
        </p:txBody>
      </p:sp>
      <p:sp>
        <p:nvSpPr>
          <p:cNvPr id="11" name="Line 1032"/>
          <p:cNvSpPr>
            <a:spLocks noChangeShapeType="1"/>
          </p:cNvSpPr>
          <p:nvPr/>
        </p:nvSpPr>
        <p:spPr bwMode="auto">
          <a:xfrm flipH="1">
            <a:off x="1500165" y="3357562"/>
            <a:ext cx="3822721" cy="285752"/>
          </a:xfrm>
          <a:prstGeom prst="line">
            <a:avLst/>
          </a:prstGeom>
          <a:noFill/>
          <a:ln w="28575">
            <a:solidFill>
              <a:srgbClr val="FFFF00"/>
            </a:solidFill>
            <a:round/>
            <a:headEnd/>
            <a:tailEnd type="triangle" w="med" len="med"/>
          </a:ln>
        </p:spPr>
        <p:txBody>
          <a:bodyPr wrap="none" anchor="ctr"/>
          <a:lstStyle/>
          <a:p>
            <a:endParaRPr lang="fr-FR"/>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54</a:t>
            </a:fld>
            <a:endParaRPr lang="fr-BE"/>
          </a:p>
        </p:txBody>
      </p:sp>
      <p:sp>
        <p:nvSpPr>
          <p:cNvPr id="13" name="Espace réservé du pied de page 12"/>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5" name="Titre 4"/>
          <p:cNvSpPr>
            <a:spLocks noGrp="1"/>
          </p:cNvSpPr>
          <p:nvPr>
            <p:ph type="title"/>
          </p:nvPr>
        </p:nvSpPr>
        <p:spPr/>
        <p:txBody>
          <a:bodyPr/>
          <a:lstStyle/>
          <a:p>
            <a:r>
              <a:rPr lang="en-US" dirty="0" err="1" smtClean="0"/>
              <a:t>Mesure</a:t>
            </a:r>
            <a:r>
              <a:rPr lang="en-US" dirty="0" smtClean="0"/>
              <a:t> de </a:t>
            </a:r>
            <a:r>
              <a:rPr lang="en-US" dirty="0" err="1" smtClean="0"/>
              <a:t>l’énergie</a:t>
            </a:r>
            <a:endParaRPr lang="en-US" dirty="0"/>
          </a:p>
        </p:txBody>
      </p:sp>
      <p:sp>
        <p:nvSpPr>
          <p:cNvPr id="9" name="Espace réservé du texte 8"/>
          <p:cNvSpPr>
            <a:spLocks noGrp="1"/>
          </p:cNvSpPr>
          <p:nvPr>
            <p:ph type="body" idx="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55</a:t>
            </a:fld>
            <a:endParaRPr lang="fr-BE"/>
          </a:p>
        </p:txBody>
      </p:sp>
      <p:sp>
        <p:nvSpPr>
          <p:cNvPr id="7" name="Espace réservé du pied de page 6"/>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94220" y="1426547"/>
            <a:ext cx="4189267" cy="1200328"/>
          </a:xfrm>
          <a:prstGeom prst="rect">
            <a:avLst/>
          </a:prstGeom>
        </p:spPr>
        <p:txBody>
          <a:bodyPr wrap="square">
            <a:spAutoFit/>
          </a:bodyPr>
          <a:lstStyle/>
          <a:p>
            <a:pPr lvl="1" algn="ctr"/>
            <a:r>
              <a:rPr lang="en-US" sz="2400" dirty="0" smtClean="0">
                <a:solidFill>
                  <a:srgbClr val="0000FF"/>
                </a:solidFill>
              </a:rPr>
              <a:t>1- Le </a:t>
            </a:r>
            <a:r>
              <a:rPr lang="en-US" sz="2400" dirty="0" err="1" smtClean="0">
                <a:solidFill>
                  <a:srgbClr val="0000FF"/>
                </a:solidFill>
              </a:rPr>
              <a:t>rayonnement</a:t>
            </a:r>
            <a:r>
              <a:rPr lang="en-US" sz="2400" dirty="0" smtClean="0">
                <a:solidFill>
                  <a:srgbClr val="0000FF"/>
                </a:solidFill>
              </a:rPr>
              <a:t> de </a:t>
            </a:r>
            <a:r>
              <a:rPr lang="en-US" sz="2400" dirty="0" err="1" smtClean="0">
                <a:solidFill>
                  <a:srgbClr val="0000FF"/>
                </a:solidFill>
              </a:rPr>
              <a:t>freinage</a:t>
            </a:r>
            <a:r>
              <a:rPr lang="en-US" sz="2400" dirty="0" smtClean="0">
                <a:solidFill>
                  <a:srgbClr val="0000FF"/>
                </a:solidFill>
              </a:rPr>
              <a:t> (“</a:t>
            </a:r>
            <a:r>
              <a:rPr lang="fr-FR" sz="2400" i="1" dirty="0" err="1" smtClean="0">
                <a:solidFill>
                  <a:srgbClr val="0000FF"/>
                </a:solidFill>
              </a:rPr>
              <a:t>Bremsstrahlung</a:t>
            </a:r>
            <a:r>
              <a:rPr lang="en-US" sz="2400" dirty="0" smtClean="0">
                <a:solidFill>
                  <a:srgbClr val="0000FF"/>
                </a:solidFill>
              </a:rPr>
              <a:t>”</a:t>
            </a:r>
            <a:r>
              <a:rPr lang="fr-FR" sz="2400" dirty="0" smtClean="0">
                <a:solidFill>
                  <a:srgbClr val="0000FF"/>
                </a:solidFill>
              </a:rPr>
              <a:t> en allemand</a:t>
            </a:r>
            <a:r>
              <a:rPr lang="en-US" sz="2400" dirty="0" smtClean="0">
                <a:solidFill>
                  <a:srgbClr val="0000FF"/>
                </a:solidFill>
              </a:rPr>
              <a:t>)</a:t>
            </a:r>
          </a:p>
        </p:txBody>
      </p:sp>
      <p:pic>
        <p:nvPicPr>
          <p:cNvPr id="10" name="Image 9" descr="RayonnementFreinage.jpg"/>
          <p:cNvPicPr>
            <a:picLocks noChangeAspect="1"/>
          </p:cNvPicPr>
          <p:nvPr/>
        </p:nvPicPr>
        <p:blipFill>
          <a:blip r:embed="rId2" cstate="print"/>
          <a:stretch>
            <a:fillRect/>
          </a:stretch>
        </p:blipFill>
        <p:spPr>
          <a:xfrm>
            <a:off x="5194002" y="986776"/>
            <a:ext cx="3831820" cy="2452365"/>
          </a:xfrm>
          <a:prstGeom prst="rect">
            <a:avLst/>
          </a:prstGeom>
        </p:spPr>
      </p:pic>
      <p:sp>
        <p:nvSpPr>
          <p:cNvPr id="12" name="Espace réservé du contenu 2"/>
          <p:cNvSpPr txBox="1">
            <a:spLocks/>
          </p:cNvSpPr>
          <p:nvPr/>
        </p:nvSpPr>
        <p:spPr>
          <a:xfrm>
            <a:off x="926508" y="1"/>
            <a:ext cx="8217492" cy="1426546"/>
          </a:xfrm>
          <a:prstGeom prst="rect">
            <a:avLst/>
          </a:prstGeom>
        </p:spPr>
        <p:txBody>
          <a:bodyPr>
            <a:normAutofit fontScale="85000" lnSpcReduction="10000"/>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Pour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mesurer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l’énergie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arrête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avec de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matière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1" i="1" u="none" strike="noStrike" kern="1200" cap="none" spc="0" normalizeH="0" baseline="0" noProof="0" dirty="0" err="1" smtClean="0">
                <a:ln>
                  <a:noFill/>
                </a:ln>
                <a:solidFill>
                  <a:srgbClr val="00A2BE"/>
                </a:solidFill>
                <a:effectLst/>
                <a:uLnTx/>
                <a:uFillTx/>
                <a:latin typeface="Wingdings"/>
                <a:ea typeface="Wingdings"/>
                <a:cs typeface="Wingdings"/>
              </a:rPr>
              <a: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Particules</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qui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interagissent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beaucoup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e</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photon)-&gt;</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peu</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de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matière</a:t>
            </a:r>
            <a:endParaRPr kumimoji="0" lang="en-US" sz="2400" b="1" i="1" u="none" strike="noStrike" kern="1200" cap="none" spc="0" normalizeH="0" baseline="0" noProof="0" dirty="0" smtClean="0">
              <a:ln>
                <a:noFill/>
              </a:ln>
              <a:solidFill>
                <a:srgbClr val="00A2BE"/>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Deux</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phénomènes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vont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freiner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56</a:t>
            </a:fld>
            <a:endParaRPr lang="fr-BE" dirty="0"/>
          </a:p>
        </p:txBody>
      </p:sp>
      <p:sp>
        <p:nvSpPr>
          <p:cNvPr id="6" name="Espace réservé du pied de page 5"/>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creation_paires.jpg"/>
          <p:cNvPicPr>
            <a:picLocks noChangeAspect="1"/>
          </p:cNvPicPr>
          <p:nvPr/>
        </p:nvPicPr>
        <p:blipFill>
          <a:blip r:embed="rId2" cstate="print"/>
          <a:stretch>
            <a:fillRect/>
          </a:stretch>
        </p:blipFill>
        <p:spPr>
          <a:xfrm>
            <a:off x="1021288" y="2117437"/>
            <a:ext cx="4010177" cy="3007633"/>
          </a:xfrm>
          <a:prstGeom prst="rect">
            <a:avLst/>
          </a:prstGeom>
        </p:spPr>
      </p:pic>
      <p:sp>
        <p:nvSpPr>
          <p:cNvPr id="14" name="Rectangle 13"/>
          <p:cNvSpPr/>
          <p:nvPr/>
        </p:nvSpPr>
        <p:spPr>
          <a:xfrm>
            <a:off x="794220" y="1426547"/>
            <a:ext cx="4189267" cy="1200328"/>
          </a:xfrm>
          <a:prstGeom prst="rect">
            <a:avLst/>
          </a:prstGeom>
        </p:spPr>
        <p:txBody>
          <a:bodyPr wrap="square">
            <a:spAutoFit/>
          </a:bodyPr>
          <a:lstStyle/>
          <a:p>
            <a:pPr lvl="1" algn="ctr"/>
            <a:r>
              <a:rPr lang="en-US" sz="2400" dirty="0" smtClean="0">
                <a:solidFill>
                  <a:srgbClr val="0000FF"/>
                </a:solidFill>
              </a:rPr>
              <a:t>1- Le </a:t>
            </a:r>
            <a:r>
              <a:rPr lang="en-US" sz="2400" dirty="0" err="1" smtClean="0">
                <a:solidFill>
                  <a:srgbClr val="0000FF"/>
                </a:solidFill>
              </a:rPr>
              <a:t>rayonnement</a:t>
            </a:r>
            <a:r>
              <a:rPr lang="en-US" sz="2400" dirty="0" smtClean="0">
                <a:solidFill>
                  <a:srgbClr val="0000FF"/>
                </a:solidFill>
              </a:rPr>
              <a:t> de </a:t>
            </a:r>
            <a:r>
              <a:rPr lang="en-US" sz="2400" dirty="0" err="1" smtClean="0">
                <a:solidFill>
                  <a:srgbClr val="0000FF"/>
                </a:solidFill>
              </a:rPr>
              <a:t>freinage</a:t>
            </a:r>
            <a:r>
              <a:rPr lang="en-US" sz="2400" dirty="0" smtClean="0">
                <a:solidFill>
                  <a:srgbClr val="0000FF"/>
                </a:solidFill>
              </a:rPr>
              <a:t> (“</a:t>
            </a:r>
            <a:r>
              <a:rPr lang="fr-FR" sz="2400" i="1" dirty="0" err="1" smtClean="0">
                <a:solidFill>
                  <a:srgbClr val="0000FF"/>
                </a:solidFill>
              </a:rPr>
              <a:t>Bremsstrahlung</a:t>
            </a:r>
            <a:r>
              <a:rPr lang="en-US" sz="2400" dirty="0" smtClean="0">
                <a:solidFill>
                  <a:srgbClr val="0000FF"/>
                </a:solidFill>
              </a:rPr>
              <a:t>”</a:t>
            </a:r>
            <a:r>
              <a:rPr lang="fr-FR" sz="2400" dirty="0" smtClean="0">
                <a:solidFill>
                  <a:srgbClr val="0000FF"/>
                </a:solidFill>
              </a:rPr>
              <a:t> en allemand</a:t>
            </a:r>
            <a:r>
              <a:rPr lang="en-US" sz="2400" dirty="0" smtClean="0">
                <a:solidFill>
                  <a:srgbClr val="0000FF"/>
                </a:solidFill>
              </a:rPr>
              <a:t>)</a:t>
            </a:r>
          </a:p>
        </p:txBody>
      </p:sp>
      <p:sp>
        <p:nvSpPr>
          <p:cNvPr id="15" name="Rectangle 14"/>
          <p:cNvSpPr/>
          <p:nvPr/>
        </p:nvSpPr>
        <p:spPr>
          <a:xfrm>
            <a:off x="4509594" y="3693909"/>
            <a:ext cx="4572000" cy="830997"/>
          </a:xfrm>
          <a:prstGeom prst="rect">
            <a:avLst/>
          </a:prstGeom>
        </p:spPr>
        <p:txBody>
          <a:bodyPr>
            <a:spAutoFit/>
          </a:bodyPr>
          <a:lstStyle/>
          <a:p>
            <a:pPr lvl="1" algn="ctr"/>
            <a:r>
              <a:rPr lang="en-US" sz="2400" dirty="0" smtClean="0">
                <a:solidFill>
                  <a:srgbClr val="0000FF"/>
                </a:solidFill>
              </a:rPr>
              <a:t>2- La </a:t>
            </a:r>
            <a:r>
              <a:rPr lang="en-US" sz="2400" dirty="0" err="1" smtClean="0">
                <a:solidFill>
                  <a:srgbClr val="0000FF"/>
                </a:solidFill>
              </a:rPr>
              <a:t>création</a:t>
            </a:r>
            <a:r>
              <a:rPr lang="en-US" sz="2400" dirty="0" smtClean="0">
                <a:solidFill>
                  <a:srgbClr val="0000FF"/>
                </a:solidFill>
              </a:rPr>
              <a:t> de </a:t>
            </a:r>
            <a:r>
              <a:rPr lang="en-US" sz="2400" dirty="0" err="1" smtClean="0">
                <a:solidFill>
                  <a:srgbClr val="0000FF"/>
                </a:solidFill>
              </a:rPr>
              <a:t>paire</a:t>
            </a:r>
            <a:r>
              <a:rPr lang="en-US" sz="2400" dirty="0" smtClean="0">
                <a:solidFill>
                  <a:srgbClr val="0000FF"/>
                </a:solidFill>
              </a:rPr>
              <a:t> </a:t>
            </a:r>
            <a:r>
              <a:rPr lang="en-US" sz="2400" dirty="0" err="1" smtClean="0">
                <a:solidFill>
                  <a:srgbClr val="0000FF"/>
                </a:solidFill>
              </a:rPr>
              <a:t>e+e</a:t>
            </a:r>
            <a:r>
              <a:rPr lang="en-US" sz="2400" dirty="0" smtClean="0">
                <a:solidFill>
                  <a:srgbClr val="0000FF"/>
                </a:solidFill>
              </a:rPr>
              <a:t>- (</a:t>
            </a:r>
            <a:r>
              <a:rPr lang="en-US" sz="2400" dirty="0" err="1" smtClean="0">
                <a:solidFill>
                  <a:srgbClr val="0000FF"/>
                </a:solidFill>
              </a:rPr>
              <a:t>ou</a:t>
            </a:r>
            <a:r>
              <a:rPr lang="en-US" sz="2400" dirty="0" smtClean="0">
                <a:solidFill>
                  <a:srgbClr val="0000FF"/>
                </a:solidFill>
              </a:rPr>
              <a:t> conversion)</a:t>
            </a:r>
          </a:p>
        </p:txBody>
      </p:sp>
      <p:pic>
        <p:nvPicPr>
          <p:cNvPr id="10" name="Image 9" descr="RayonnementFreinage.jpg"/>
          <p:cNvPicPr>
            <a:picLocks noChangeAspect="1"/>
          </p:cNvPicPr>
          <p:nvPr/>
        </p:nvPicPr>
        <p:blipFill>
          <a:blip r:embed="rId3" cstate="print"/>
          <a:stretch>
            <a:fillRect/>
          </a:stretch>
        </p:blipFill>
        <p:spPr>
          <a:xfrm>
            <a:off x="5194002" y="986776"/>
            <a:ext cx="3831820" cy="2452365"/>
          </a:xfrm>
          <a:prstGeom prst="rect">
            <a:avLst/>
          </a:prstGeom>
        </p:spPr>
      </p:pic>
      <p:sp>
        <p:nvSpPr>
          <p:cNvPr id="12" name="Espace réservé du contenu 2"/>
          <p:cNvSpPr txBox="1">
            <a:spLocks/>
          </p:cNvSpPr>
          <p:nvPr/>
        </p:nvSpPr>
        <p:spPr>
          <a:xfrm>
            <a:off x="926508" y="1"/>
            <a:ext cx="8217492" cy="1426546"/>
          </a:xfrm>
          <a:prstGeom prst="rect">
            <a:avLst/>
          </a:prstGeom>
        </p:spPr>
        <p:txBody>
          <a:bodyPr>
            <a:normAutofit fontScale="85000" lnSpcReduction="10000"/>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Pour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mesurer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l’énergie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arrête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avec de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matière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1" i="1" u="none" strike="noStrike" kern="1200" cap="none" spc="0" normalizeH="0" baseline="0" noProof="0" dirty="0" err="1" smtClean="0">
                <a:ln>
                  <a:noFill/>
                </a:ln>
                <a:solidFill>
                  <a:srgbClr val="00A2BE"/>
                </a:solidFill>
                <a:effectLst/>
                <a:uLnTx/>
                <a:uFillTx/>
                <a:latin typeface="Wingdings"/>
                <a:ea typeface="Wingdings"/>
                <a:cs typeface="Wingdings"/>
              </a:rPr>
              <a: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Particules</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qui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interagissent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beaucoup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e</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photon)-&gt;</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peu</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de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matière</a:t>
            </a:r>
            <a:endParaRPr kumimoji="0" lang="en-US" sz="2400" b="1" i="1" u="none" strike="noStrike" kern="1200" cap="none" spc="0" normalizeH="0" baseline="0" noProof="0" dirty="0" smtClean="0">
              <a:ln>
                <a:noFill/>
              </a:ln>
              <a:solidFill>
                <a:srgbClr val="00A2BE"/>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Deux</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phénomènes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vont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freiner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57</a:t>
            </a:fld>
            <a:endParaRPr lang="fr-BE" dirty="0"/>
          </a:p>
        </p:txBody>
      </p:sp>
      <p:sp>
        <p:nvSpPr>
          <p:cNvPr id="8" name="Espace réservé du pied de page 7"/>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creation_paires.jpg"/>
          <p:cNvPicPr>
            <a:picLocks noChangeAspect="1"/>
          </p:cNvPicPr>
          <p:nvPr/>
        </p:nvPicPr>
        <p:blipFill>
          <a:blip r:embed="rId2" cstate="print"/>
          <a:stretch>
            <a:fillRect/>
          </a:stretch>
        </p:blipFill>
        <p:spPr>
          <a:xfrm>
            <a:off x="1021288" y="2117437"/>
            <a:ext cx="4010177" cy="3007633"/>
          </a:xfrm>
          <a:prstGeom prst="rect">
            <a:avLst/>
          </a:prstGeom>
        </p:spPr>
      </p:pic>
      <p:sp>
        <p:nvSpPr>
          <p:cNvPr id="14" name="Rectangle 13"/>
          <p:cNvSpPr/>
          <p:nvPr/>
        </p:nvSpPr>
        <p:spPr>
          <a:xfrm>
            <a:off x="794220" y="1426547"/>
            <a:ext cx="4189267" cy="1200328"/>
          </a:xfrm>
          <a:prstGeom prst="rect">
            <a:avLst/>
          </a:prstGeom>
        </p:spPr>
        <p:txBody>
          <a:bodyPr wrap="square">
            <a:spAutoFit/>
          </a:bodyPr>
          <a:lstStyle/>
          <a:p>
            <a:pPr lvl="1" algn="ctr"/>
            <a:r>
              <a:rPr lang="en-US" sz="2400" dirty="0" smtClean="0">
                <a:solidFill>
                  <a:srgbClr val="0000FF"/>
                </a:solidFill>
              </a:rPr>
              <a:t>1- Le </a:t>
            </a:r>
            <a:r>
              <a:rPr lang="en-US" sz="2400" dirty="0" err="1" smtClean="0">
                <a:solidFill>
                  <a:srgbClr val="0000FF"/>
                </a:solidFill>
              </a:rPr>
              <a:t>rayonnement</a:t>
            </a:r>
            <a:r>
              <a:rPr lang="en-US" sz="2400" dirty="0" smtClean="0">
                <a:solidFill>
                  <a:srgbClr val="0000FF"/>
                </a:solidFill>
              </a:rPr>
              <a:t> de </a:t>
            </a:r>
            <a:r>
              <a:rPr lang="en-US" sz="2400" dirty="0" err="1" smtClean="0">
                <a:solidFill>
                  <a:srgbClr val="0000FF"/>
                </a:solidFill>
              </a:rPr>
              <a:t>freinage</a:t>
            </a:r>
            <a:r>
              <a:rPr lang="en-US" sz="2400" dirty="0" smtClean="0">
                <a:solidFill>
                  <a:srgbClr val="0000FF"/>
                </a:solidFill>
              </a:rPr>
              <a:t> (“</a:t>
            </a:r>
            <a:r>
              <a:rPr lang="fr-FR" sz="2400" i="1" dirty="0" err="1" smtClean="0">
                <a:solidFill>
                  <a:srgbClr val="0000FF"/>
                </a:solidFill>
              </a:rPr>
              <a:t>Bremsstrahlung</a:t>
            </a:r>
            <a:r>
              <a:rPr lang="en-US" sz="2400" dirty="0" smtClean="0">
                <a:solidFill>
                  <a:srgbClr val="0000FF"/>
                </a:solidFill>
              </a:rPr>
              <a:t>”</a:t>
            </a:r>
            <a:r>
              <a:rPr lang="fr-FR" sz="2400" dirty="0" smtClean="0">
                <a:solidFill>
                  <a:srgbClr val="0000FF"/>
                </a:solidFill>
              </a:rPr>
              <a:t> en allemand</a:t>
            </a:r>
            <a:r>
              <a:rPr lang="en-US" sz="2400" dirty="0" smtClean="0">
                <a:solidFill>
                  <a:srgbClr val="0000FF"/>
                </a:solidFill>
              </a:rPr>
              <a:t>)</a:t>
            </a:r>
          </a:p>
        </p:txBody>
      </p:sp>
      <p:sp>
        <p:nvSpPr>
          <p:cNvPr id="15" name="Rectangle 14"/>
          <p:cNvSpPr/>
          <p:nvPr/>
        </p:nvSpPr>
        <p:spPr>
          <a:xfrm>
            <a:off x="4509594" y="3693909"/>
            <a:ext cx="4572000" cy="830997"/>
          </a:xfrm>
          <a:prstGeom prst="rect">
            <a:avLst/>
          </a:prstGeom>
        </p:spPr>
        <p:txBody>
          <a:bodyPr>
            <a:spAutoFit/>
          </a:bodyPr>
          <a:lstStyle/>
          <a:p>
            <a:pPr lvl="1" algn="ctr"/>
            <a:r>
              <a:rPr lang="en-US" sz="2400" dirty="0" smtClean="0">
                <a:solidFill>
                  <a:srgbClr val="0000FF"/>
                </a:solidFill>
              </a:rPr>
              <a:t>2- La </a:t>
            </a:r>
            <a:r>
              <a:rPr lang="en-US" sz="2400" dirty="0" err="1" smtClean="0">
                <a:solidFill>
                  <a:srgbClr val="0000FF"/>
                </a:solidFill>
              </a:rPr>
              <a:t>création</a:t>
            </a:r>
            <a:r>
              <a:rPr lang="en-US" sz="2400" dirty="0" smtClean="0">
                <a:solidFill>
                  <a:srgbClr val="0000FF"/>
                </a:solidFill>
              </a:rPr>
              <a:t> de </a:t>
            </a:r>
            <a:r>
              <a:rPr lang="en-US" sz="2400" dirty="0" err="1" smtClean="0">
                <a:solidFill>
                  <a:srgbClr val="0000FF"/>
                </a:solidFill>
              </a:rPr>
              <a:t>paire</a:t>
            </a:r>
            <a:r>
              <a:rPr lang="en-US" sz="2400" dirty="0" smtClean="0">
                <a:solidFill>
                  <a:srgbClr val="0000FF"/>
                </a:solidFill>
              </a:rPr>
              <a:t> </a:t>
            </a:r>
            <a:r>
              <a:rPr lang="en-US" sz="2400" dirty="0" err="1" smtClean="0">
                <a:solidFill>
                  <a:srgbClr val="0000FF"/>
                </a:solidFill>
              </a:rPr>
              <a:t>e+e</a:t>
            </a:r>
            <a:r>
              <a:rPr lang="en-US" sz="2400" dirty="0" smtClean="0">
                <a:solidFill>
                  <a:srgbClr val="0000FF"/>
                </a:solidFill>
              </a:rPr>
              <a:t>- (</a:t>
            </a:r>
            <a:r>
              <a:rPr lang="en-US" sz="2400" dirty="0" err="1" smtClean="0">
                <a:solidFill>
                  <a:srgbClr val="0000FF"/>
                </a:solidFill>
              </a:rPr>
              <a:t>ou</a:t>
            </a:r>
            <a:r>
              <a:rPr lang="en-US" sz="2400" dirty="0" smtClean="0">
                <a:solidFill>
                  <a:srgbClr val="0000FF"/>
                </a:solidFill>
              </a:rPr>
              <a:t> conversion)</a:t>
            </a:r>
          </a:p>
        </p:txBody>
      </p:sp>
      <p:pic>
        <p:nvPicPr>
          <p:cNvPr id="10" name="Image 9" descr="RayonnementFreinage.jpg"/>
          <p:cNvPicPr>
            <a:picLocks noChangeAspect="1"/>
          </p:cNvPicPr>
          <p:nvPr/>
        </p:nvPicPr>
        <p:blipFill>
          <a:blip r:embed="rId3" cstate="print"/>
          <a:stretch>
            <a:fillRect/>
          </a:stretch>
        </p:blipFill>
        <p:spPr>
          <a:xfrm>
            <a:off x="5194002" y="986776"/>
            <a:ext cx="3831820" cy="2452365"/>
          </a:xfrm>
          <a:prstGeom prst="rect">
            <a:avLst/>
          </a:prstGeom>
        </p:spPr>
      </p:pic>
      <p:sp>
        <p:nvSpPr>
          <p:cNvPr id="16" name="ZoneTexte 15"/>
          <p:cNvSpPr txBox="1"/>
          <p:nvPr/>
        </p:nvSpPr>
        <p:spPr>
          <a:xfrm>
            <a:off x="1054262" y="4847257"/>
            <a:ext cx="4139740"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smtClean="0"/>
              <a:t>Le photon </a:t>
            </a:r>
            <a:r>
              <a:rPr lang="en-US" sz="2400" dirty="0" err="1" smtClean="0"/>
              <a:t>obtenu</a:t>
            </a:r>
            <a:r>
              <a:rPr lang="en-US" sz="2400" dirty="0" smtClean="0"/>
              <a:t> </a:t>
            </a:r>
            <a:r>
              <a:rPr lang="en-US" sz="2400" dirty="0" err="1" smtClean="0"/>
              <a:t>dans</a:t>
            </a:r>
            <a:r>
              <a:rPr lang="en-US" sz="2400" dirty="0" smtClean="0"/>
              <a:t> 1- </a:t>
            </a:r>
            <a:r>
              <a:rPr lang="en-US" sz="2400" dirty="0" err="1" smtClean="0"/>
              <a:t>peut</a:t>
            </a:r>
            <a:r>
              <a:rPr lang="en-US" sz="2400" dirty="0" smtClean="0"/>
              <a:t> </a:t>
            </a:r>
            <a:r>
              <a:rPr lang="en-US" sz="2400" dirty="0" err="1" smtClean="0"/>
              <a:t>donner</a:t>
            </a:r>
            <a:r>
              <a:rPr lang="en-US" sz="2400" dirty="0" smtClean="0"/>
              <a:t> 2- et </a:t>
            </a:r>
            <a:r>
              <a:rPr lang="en-US" sz="2400" dirty="0" err="1" smtClean="0"/>
              <a:t>inversement</a:t>
            </a:r>
            <a:r>
              <a:rPr lang="en-US" sz="2400" dirty="0" smtClean="0"/>
              <a:t>      </a:t>
            </a:r>
            <a:r>
              <a:rPr lang="en-US" sz="2400" dirty="0" err="1" smtClean="0">
                <a:latin typeface="Wingdings"/>
                <a:ea typeface="Wingdings"/>
                <a:cs typeface="Wingdings"/>
              </a:rPr>
              <a:t></a:t>
            </a:r>
            <a:r>
              <a:rPr lang="en-US" sz="2400" dirty="0" err="1" smtClean="0"/>
              <a:t>cascade</a:t>
            </a:r>
            <a:r>
              <a:rPr lang="en-US" sz="2400" dirty="0" smtClean="0"/>
              <a:t> </a:t>
            </a:r>
            <a:r>
              <a:rPr lang="en-US" sz="2400" dirty="0" err="1" smtClean="0"/>
              <a:t>d’électrons</a:t>
            </a:r>
            <a:r>
              <a:rPr lang="en-US" sz="2400" dirty="0" smtClean="0"/>
              <a:t> et de photons de basses </a:t>
            </a:r>
            <a:r>
              <a:rPr lang="en-US" sz="2400" dirty="0" err="1" smtClean="0"/>
              <a:t>énergie</a:t>
            </a:r>
            <a:r>
              <a:rPr lang="en-US" sz="2400" dirty="0" smtClean="0"/>
              <a:t> = </a:t>
            </a:r>
            <a:r>
              <a:rPr lang="en-US" sz="2400" dirty="0" err="1" smtClean="0">
                <a:solidFill>
                  <a:srgbClr val="0000FF"/>
                </a:solidFill>
              </a:rPr>
              <a:t>gerbe</a:t>
            </a:r>
            <a:r>
              <a:rPr lang="en-US" sz="2400" dirty="0" smtClean="0">
                <a:solidFill>
                  <a:srgbClr val="0000FF"/>
                </a:solidFill>
              </a:rPr>
              <a:t> </a:t>
            </a:r>
            <a:r>
              <a:rPr lang="en-US" sz="2400" dirty="0" err="1" smtClean="0">
                <a:solidFill>
                  <a:srgbClr val="0000FF"/>
                </a:solidFill>
              </a:rPr>
              <a:t>électromagnétique</a:t>
            </a:r>
            <a:r>
              <a:rPr lang="en-US" sz="2400" dirty="0" smtClean="0">
                <a:solidFill>
                  <a:srgbClr val="0000FF"/>
                </a:solidFill>
              </a:rPr>
              <a:t> </a:t>
            </a:r>
            <a:endParaRPr lang="en-US" sz="2400" b="1" dirty="0">
              <a:solidFill>
                <a:srgbClr val="0000FF"/>
              </a:solidFill>
            </a:endParaRPr>
          </a:p>
        </p:txBody>
      </p:sp>
      <p:pic>
        <p:nvPicPr>
          <p:cNvPr id="8" name="Image 7" descr="gerbe_em.gif"/>
          <p:cNvPicPr>
            <a:picLocks noChangeAspect="1"/>
          </p:cNvPicPr>
          <p:nvPr/>
        </p:nvPicPr>
        <p:blipFill>
          <a:blip r:embed="rId4" cstate="print"/>
          <a:stretch>
            <a:fillRect/>
          </a:stretch>
        </p:blipFill>
        <p:spPr>
          <a:xfrm>
            <a:off x="5194002" y="4524906"/>
            <a:ext cx="3949998" cy="2333094"/>
          </a:xfrm>
          <a:prstGeom prst="rect">
            <a:avLst/>
          </a:prstGeom>
        </p:spPr>
      </p:pic>
      <p:sp>
        <p:nvSpPr>
          <p:cNvPr id="12" name="Espace réservé du contenu 2"/>
          <p:cNvSpPr txBox="1">
            <a:spLocks/>
          </p:cNvSpPr>
          <p:nvPr/>
        </p:nvSpPr>
        <p:spPr>
          <a:xfrm>
            <a:off x="926508" y="1"/>
            <a:ext cx="8217492" cy="1426546"/>
          </a:xfrm>
          <a:prstGeom prst="rect">
            <a:avLst/>
          </a:prstGeom>
        </p:spPr>
        <p:txBody>
          <a:bodyPr>
            <a:normAutofit fontScale="85000" lnSpcReduction="10000"/>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Pour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mesurer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l’énergie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arrête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avec de la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matière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1" i="1" u="none" strike="noStrike" kern="1200" cap="none" spc="0" normalizeH="0" baseline="0" noProof="0" dirty="0" err="1" smtClean="0">
                <a:ln>
                  <a:noFill/>
                </a:ln>
                <a:solidFill>
                  <a:srgbClr val="00A2BE"/>
                </a:solidFill>
                <a:effectLst/>
                <a:uLnTx/>
                <a:uFillTx/>
                <a:latin typeface="Wingdings"/>
                <a:ea typeface="Wingdings"/>
                <a:cs typeface="Wingdings"/>
              </a:rPr>
              <a: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Particules</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qui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interagissent</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beaucoup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e</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photon)-&gt;</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peu</a:t>
            </a:r>
            <a:r>
              <a:rPr kumimoji="0" lang="en-US" sz="2400" b="1" i="1" u="none" strike="noStrike" kern="1200" cap="none" spc="0" normalizeH="0" baseline="0" noProof="0" dirty="0" smtClean="0">
                <a:ln>
                  <a:noFill/>
                </a:ln>
                <a:solidFill>
                  <a:srgbClr val="00A2BE"/>
                </a:solidFill>
                <a:effectLst/>
                <a:uLnTx/>
                <a:uFillTx/>
                <a:latin typeface="+mn-lt"/>
                <a:ea typeface="+mn-ea"/>
                <a:cs typeface="+mn-cs"/>
              </a:rPr>
              <a:t> de </a:t>
            </a:r>
            <a:r>
              <a:rPr kumimoji="0" lang="en-US" sz="2400" b="1" i="1" u="none" strike="noStrike" kern="1200" cap="none" spc="0" normalizeH="0" baseline="0" noProof="0" dirty="0" err="1" smtClean="0">
                <a:ln>
                  <a:noFill/>
                </a:ln>
                <a:solidFill>
                  <a:srgbClr val="00A2BE"/>
                </a:solidFill>
                <a:effectLst/>
                <a:uLnTx/>
                <a:uFillTx/>
                <a:latin typeface="+mn-lt"/>
                <a:ea typeface="+mn-ea"/>
                <a:cs typeface="+mn-cs"/>
              </a:rPr>
              <a:t>matière</a:t>
            </a:r>
            <a:endParaRPr kumimoji="0" lang="en-US" sz="2400" b="1" i="1" u="none" strike="noStrike" kern="1200" cap="none" spc="0" normalizeH="0" baseline="0" noProof="0" dirty="0" smtClean="0">
              <a:ln>
                <a:noFill/>
              </a:ln>
              <a:solidFill>
                <a:srgbClr val="00A2BE"/>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Deux</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phénomènes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vont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freiner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particules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58</a:t>
            </a:fld>
            <a:endParaRPr lang="fr-BE" dirty="0"/>
          </a:p>
        </p:txBody>
      </p:sp>
      <p:sp>
        <p:nvSpPr>
          <p:cNvPr id="11" name="Espace réservé du pied de page 10"/>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gerbes_hadroniques.jpg"/>
          <p:cNvPicPr>
            <a:picLocks noChangeAspect="1"/>
          </p:cNvPicPr>
          <p:nvPr/>
        </p:nvPicPr>
        <p:blipFill>
          <a:blip r:embed="rId2" cstate="print"/>
          <a:stretch>
            <a:fillRect/>
          </a:stretch>
        </p:blipFill>
        <p:spPr>
          <a:xfrm>
            <a:off x="1029870" y="3152528"/>
            <a:ext cx="5016500" cy="3302000"/>
          </a:xfrm>
          <a:prstGeom prst="rect">
            <a:avLst/>
          </a:prstGeom>
        </p:spPr>
      </p:pic>
      <p:sp>
        <p:nvSpPr>
          <p:cNvPr id="3" name="Espace réservé du contenu 2"/>
          <p:cNvSpPr>
            <a:spLocks noGrp="1"/>
          </p:cNvSpPr>
          <p:nvPr>
            <p:ph idx="1"/>
          </p:nvPr>
        </p:nvSpPr>
        <p:spPr>
          <a:xfrm>
            <a:off x="926508" y="1"/>
            <a:ext cx="8217492" cy="1426546"/>
          </a:xfrm>
        </p:spPr>
        <p:txBody>
          <a:bodyPr>
            <a:noAutofit/>
          </a:bodyPr>
          <a:lstStyle/>
          <a:p>
            <a:r>
              <a:rPr lang="en-US" sz="2000" dirty="0" smtClean="0"/>
              <a:t>Pour </a:t>
            </a:r>
            <a:r>
              <a:rPr lang="en-US" sz="2000" dirty="0" err="1" smtClean="0"/>
              <a:t>mesurer</a:t>
            </a:r>
            <a:r>
              <a:rPr lang="en-US" sz="2000" dirty="0" smtClean="0"/>
              <a:t> </a:t>
            </a:r>
            <a:r>
              <a:rPr lang="en-US" sz="2000" dirty="0" err="1" smtClean="0"/>
              <a:t>l’énergie</a:t>
            </a:r>
            <a:r>
              <a:rPr lang="en-US" sz="2000" dirty="0" smtClean="0"/>
              <a:t>, on </a:t>
            </a:r>
            <a:r>
              <a:rPr lang="en-US" sz="2000" dirty="0" err="1" smtClean="0"/>
              <a:t>arrête</a:t>
            </a:r>
            <a:r>
              <a:rPr lang="en-US" sz="2000" dirty="0" smtClean="0"/>
              <a:t> la </a:t>
            </a:r>
            <a:r>
              <a:rPr lang="en-US" sz="2000" dirty="0" err="1" smtClean="0"/>
              <a:t>particule</a:t>
            </a:r>
            <a:r>
              <a:rPr lang="en-US" sz="2000" dirty="0" smtClean="0"/>
              <a:t> avec de la </a:t>
            </a:r>
            <a:r>
              <a:rPr lang="en-US" sz="2000" dirty="0" err="1" smtClean="0"/>
              <a:t>matière</a:t>
            </a:r>
            <a:r>
              <a:rPr lang="en-US" sz="2000" dirty="0" smtClean="0"/>
              <a:t> :</a:t>
            </a:r>
          </a:p>
          <a:p>
            <a:pPr>
              <a:buNone/>
            </a:pPr>
            <a:r>
              <a:rPr lang="en-US" sz="2000" b="1" i="1" dirty="0" smtClean="0">
                <a:solidFill>
                  <a:srgbClr val="00A2BE"/>
                </a:solidFill>
                <a:latin typeface="Wingdings"/>
                <a:ea typeface="Wingdings"/>
                <a:cs typeface="Wingdings"/>
              </a:rPr>
              <a:t> </a:t>
            </a:r>
            <a:r>
              <a:rPr lang="en-US" sz="2000" b="1" i="1" dirty="0" err="1" smtClean="0">
                <a:solidFill>
                  <a:srgbClr val="00A2BE"/>
                </a:solidFill>
                <a:latin typeface="Wingdings"/>
                <a:ea typeface="Wingdings"/>
                <a:cs typeface="Wingdings"/>
              </a:rPr>
              <a:t></a:t>
            </a:r>
            <a:r>
              <a:rPr lang="en-US" sz="2000" b="1" i="1" dirty="0" err="1" smtClean="0">
                <a:solidFill>
                  <a:srgbClr val="00A2BE"/>
                </a:solidFill>
              </a:rPr>
              <a:t>Particules</a:t>
            </a:r>
            <a:r>
              <a:rPr lang="en-US" sz="2000" b="1" i="1" dirty="0" smtClean="0">
                <a:solidFill>
                  <a:srgbClr val="00A2BE"/>
                </a:solidFill>
              </a:rPr>
              <a:t> qui </a:t>
            </a:r>
            <a:r>
              <a:rPr lang="en-US" sz="2000" b="1" i="1" dirty="0" err="1" smtClean="0">
                <a:solidFill>
                  <a:srgbClr val="00A2BE"/>
                </a:solidFill>
              </a:rPr>
              <a:t>interagissent</a:t>
            </a:r>
            <a:r>
              <a:rPr lang="en-US" sz="2000" b="1" i="1" dirty="0" smtClean="0">
                <a:solidFill>
                  <a:srgbClr val="00A2BE"/>
                </a:solidFill>
              </a:rPr>
              <a:t> </a:t>
            </a:r>
            <a:r>
              <a:rPr lang="en-US" sz="2000" b="1" i="1" dirty="0" err="1" smtClean="0">
                <a:solidFill>
                  <a:srgbClr val="00A2BE"/>
                </a:solidFill>
              </a:rPr>
              <a:t>moins</a:t>
            </a:r>
            <a:r>
              <a:rPr lang="en-US" sz="2000" b="1" i="1" dirty="0" smtClean="0">
                <a:solidFill>
                  <a:srgbClr val="00A2BE"/>
                </a:solidFill>
              </a:rPr>
              <a:t> (proton)-&gt;beaucoup de </a:t>
            </a:r>
            <a:r>
              <a:rPr lang="en-US" sz="2000" b="1" i="1" dirty="0" err="1" smtClean="0">
                <a:solidFill>
                  <a:srgbClr val="00A2BE"/>
                </a:solidFill>
              </a:rPr>
              <a:t>matière</a:t>
            </a:r>
            <a:endParaRPr lang="en-US" sz="2000" b="1" i="1" dirty="0" smtClean="0">
              <a:solidFill>
                <a:srgbClr val="00A2BE"/>
              </a:solidFill>
            </a:endParaRPr>
          </a:p>
          <a:p>
            <a:r>
              <a:rPr lang="en-US" sz="2000" dirty="0" smtClean="0"/>
              <a:t>Un </a:t>
            </a:r>
            <a:r>
              <a:rPr lang="en-US" sz="2000" dirty="0" err="1" smtClean="0"/>
              <a:t>phénomène</a:t>
            </a:r>
            <a:r>
              <a:rPr lang="en-US" sz="2000" dirty="0" smtClean="0"/>
              <a:t> </a:t>
            </a:r>
            <a:r>
              <a:rPr lang="en-US" sz="2000" dirty="0" err="1" smtClean="0"/>
              <a:t>va</a:t>
            </a:r>
            <a:r>
              <a:rPr lang="en-US" sz="2000" dirty="0" smtClean="0"/>
              <a:t> </a:t>
            </a:r>
            <a:r>
              <a:rPr lang="en-US" sz="2000" dirty="0" err="1" smtClean="0"/>
              <a:t>freiner</a:t>
            </a:r>
            <a:r>
              <a:rPr lang="en-US" sz="2000" dirty="0" smtClean="0"/>
              <a:t> </a:t>
            </a:r>
            <a:r>
              <a:rPr lang="en-US" sz="2000" dirty="0" err="1" smtClean="0"/>
              <a:t>ces</a:t>
            </a:r>
            <a:r>
              <a:rPr lang="en-US" sz="2000" dirty="0" smtClean="0"/>
              <a:t> </a:t>
            </a:r>
            <a:r>
              <a:rPr lang="en-US" sz="2000" dirty="0" err="1" smtClean="0"/>
              <a:t>particules</a:t>
            </a:r>
            <a:r>
              <a:rPr lang="en-US" sz="2000" dirty="0" smtClean="0"/>
              <a:t> : </a:t>
            </a:r>
          </a:p>
          <a:p>
            <a:endParaRPr lang="en-US" sz="2000" b="1" i="1" dirty="0" smtClean="0">
              <a:solidFill>
                <a:srgbClr val="00A2BE"/>
              </a:solidFill>
            </a:endParaRPr>
          </a:p>
          <a:p>
            <a:endParaRPr lang="en-US" sz="2000" dirty="0" smtClean="0"/>
          </a:p>
          <a:p>
            <a:pPr>
              <a:buNone/>
            </a:pPr>
            <a:endParaRPr lang="en-US" sz="2000" dirty="0" smtClean="0"/>
          </a:p>
          <a:p>
            <a:endParaRPr lang="en-US" sz="2000" dirty="0" smtClean="0"/>
          </a:p>
          <a:p>
            <a:endParaRPr lang="en-US" sz="2000" dirty="0" smtClean="0"/>
          </a:p>
          <a:p>
            <a:endParaRPr lang="en-US" sz="2000" dirty="0"/>
          </a:p>
        </p:txBody>
      </p:sp>
      <p:sp>
        <p:nvSpPr>
          <p:cNvPr id="7" name="Rectangle 6"/>
          <p:cNvSpPr/>
          <p:nvPr/>
        </p:nvSpPr>
        <p:spPr>
          <a:xfrm>
            <a:off x="926508" y="1668811"/>
            <a:ext cx="3041847" cy="1200328"/>
          </a:xfrm>
          <a:prstGeom prst="rect">
            <a:avLst/>
          </a:prstGeom>
        </p:spPr>
        <p:txBody>
          <a:bodyPr wrap="square">
            <a:spAutoFit/>
          </a:bodyPr>
          <a:lstStyle/>
          <a:p>
            <a:pPr lvl="1" algn="ctr"/>
            <a:r>
              <a:rPr lang="en-US" sz="2400" dirty="0" smtClean="0">
                <a:solidFill>
                  <a:srgbClr val="0000FF"/>
                </a:solidFill>
              </a:rPr>
              <a:t>Interaction avec les </a:t>
            </a:r>
            <a:r>
              <a:rPr lang="en-US" sz="2400" dirty="0" err="1" smtClean="0">
                <a:solidFill>
                  <a:srgbClr val="0000FF"/>
                </a:solidFill>
              </a:rPr>
              <a:t>noyaux</a:t>
            </a:r>
            <a:r>
              <a:rPr lang="en-US" sz="2400" dirty="0" smtClean="0">
                <a:solidFill>
                  <a:srgbClr val="0000FF"/>
                </a:solidFill>
              </a:rPr>
              <a:t> </a:t>
            </a:r>
            <a:r>
              <a:rPr lang="en-US" sz="2400" dirty="0" err="1" smtClean="0">
                <a:solidFill>
                  <a:srgbClr val="0000FF"/>
                </a:solidFill>
              </a:rPr>
              <a:t>aboutissant</a:t>
            </a:r>
            <a:r>
              <a:rPr lang="en-US" sz="2400" dirty="0" smtClean="0">
                <a:solidFill>
                  <a:srgbClr val="0000FF"/>
                </a:solidFill>
              </a:rPr>
              <a:t> a </a:t>
            </a:r>
            <a:r>
              <a:rPr lang="en-US" sz="2400" dirty="0" err="1" smtClean="0">
                <a:solidFill>
                  <a:srgbClr val="0000FF"/>
                </a:solidFill>
              </a:rPr>
              <a:t>l’émission</a:t>
            </a:r>
            <a:r>
              <a:rPr lang="en-US" sz="2400" dirty="0" smtClean="0">
                <a:solidFill>
                  <a:srgbClr val="0000FF"/>
                </a:solidFill>
              </a:rPr>
              <a:t> d’un π</a:t>
            </a:r>
            <a:r>
              <a:rPr lang="en-US" sz="2400" baseline="30000" dirty="0" smtClean="0">
                <a:solidFill>
                  <a:srgbClr val="0000FF"/>
                </a:solidFill>
              </a:rPr>
              <a:t>0</a:t>
            </a:r>
          </a:p>
        </p:txBody>
      </p:sp>
      <p:sp>
        <p:nvSpPr>
          <p:cNvPr id="8" name="Rectangle 7"/>
          <p:cNvSpPr/>
          <p:nvPr/>
        </p:nvSpPr>
        <p:spPr>
          <a:xfrm>
            <a:off x="6046370" y="4341866"/>
            <a:ext cx="3055617" cy="1200328"/>
          </a:xfrm>
          <a:prstGeom prst="rect">
            <a:avLst/>
          </a:prstGeom>
        </p:spPr>
        <p:txBody>
          <a:bodyPr wrap="square">
            <a:spAutoFit/>
          </a:bodyPr>
          <a:lstStyle/>
          <a:p>
            <a:pPr algn="ctr">
              <a:buNone/>
            </a:pPr>
            <a:r>
              <a:rPr lang="en-US" sz="2400" dirty="0" err="1" smtClean="0">
                <a:solidFill>
                  <a:srgbClr val="0000FF"/>
                </a:solidFill>
              </a:rPr>
              <a:t>Puis</a:t>
            </a:r>
            <a:r>
              <a:rPr lang="en-US" sz="2400" dirty="0" smtClean="0">
                <a:solidFill>
                  <a:srgbClr val="0000FF"/>
                </a:solidFill>
              </a:rPr>
              <a:t> </a:t>
            </a:r>
            <a:r>
              <a:rPr lang="en-US" sz="2400" dirty="0" err="1" smtClean="0">
                <a:solidFill>
                  <a:srgbClr val="0000FF"/>
                </a:solidFill>
              </a:rPr>
              <a:t>chaque</a:t>
            </a:r>
            <a:r>
              <a:rPr lang="en-US" sz="2400" dirty="0" smtClean="0">
                <a:solidFill>
                  <a:srgbClr val="0000FF"/>
                </a:solidFill>
              </a:rPr>
              <a:t> photon </a:t>
            </a:r>
            <a:r>
              <a:rPr lang="en-US" sz="2400" dirty="0" err="1" smtClean="0">
                <a:solidFill>
                  <a:srgbClr val="0000FF"/>
                </a:solidFill>
              </a:rPr>
              <a:t>initie</a:t>
            </a:r>
            <a:r>
              <a:rPr lang="en-US" sz="2400" dirty="0" smtClean="0">
                <a:solidFill>
                  <a:srgbClr val="0000FF"/>
                </a:solidFill>
              </a:rPr>
              <a:t> </a:t>
            </a:r>
            <a:r>
              <a:rPr lang="en-US" sz="2400" dirty="0" err="1" smtClean="0">
                <a:solidFill>
                  <a:srgbClr val="0000FF"/>
                </a:solidFill>
              </a:rPr>
              <a:t>une</a:t>
            </a:r>
            <a:r>
              <a:rPr lang="en-US" sz="2400" dirty="0" smtClean="0">
                <a:solidFill>
                  <a:srgbClr val="0000FF"/>
                </a:solidFill>
              </a:rPr>
              <a:t> cascade </a:t>
            </a:r>
            <a:r>
              <a:rPr lang="en-US" sz="2400" dirty="0" err="1" smtClean="0">
                <a:solidFill>
                  <a:srgbClr val="0000FF"/>
                </a:solidFill>
              </a:rPr>
              <a:t>électromagnétique</a:t>
            </a:r>
            <a:endParaRPr lang="en-US" sz="2400" dirty="0" smtClean="0">
              <a:solidFill>
                <a:srgbClr val="0000FF"/>
              </a:solidFill>
            </a:endParaRPr>
          </a:p>
        </p:txBody>
      </p:sp>
      <p:pic>
        <p:nvPicPr>
          <p:cNvPr id="9" name="Image 8" descr="desint_pion.jpg"/>
          <p:cNvPicPr>
            <a:picLocks noChangeAspect="1"/>
          </p:cNvPicPr>
          <p:nvPr/>
        </p:nvPicPr>
        <p:blipFill>
          <a:blip r:embed="rId3" cstate="print"/>
          <a:srcRect l="38087" b="15494"/>
          <a:stretch>
            <a:fillRect/>
          </a:stretch>
        </p:blipFill>
        <p:spPr>
          <a:xfrm>
            <a:off x="5611174" y="1101651"/>
            <a:ext cx="2495496" cy="2183789"/>
          </a:xfrm>
          <a:prstGeom prst="rect">
            <a:avLst/>
          </a:prstGeom>
        </p:spPr>
      </p:pic>
      <p:sp>
        <p:nvSpPr>
          <p:cNvPr id="13" name="Rectangle 12"/>
          <p:cNvSpPr/>
          <p:nvPr/>
        </p:nvSpPr>
        <p:spPr>
          <a:xfrm>
            <a:off x="4865479" y="2185705"/>
            <a:ext cx="1698113" cy="1569660"/>
          </a:xfrm>
          <a:prstGeom prst="rect">
            <a:avLst/>
          </a:prstGeom>
          <a:solidFill>
            <a:schemeClr val="bg1"/>
          </a:solidFill>
        </p:spPr>
        <p:txBody>
          <a:bodyPr wrap="square">
            <a:spAutoFit/>
          </a:bodyPr>
          <a:lstStyle/>
          <a:p>
            <a:pPr lvl="1" algn="ctr"/>
            <a:r>
              <a:rPr lang="en-US" sz="2400" dirty="0" smtClean="0">
                <a:solidFill>
                  <a:schemeClr val="bg1"/>
                </a:solidFill>
              </a:rPr>
              <a:t>Interaction avec les </a:t>
            </a:r>
            <a:r>
              <a:rPr lang="en-US" sz="2400" dirty="0" err="1" smtClean="0">
                <a:solidFill>
                  <a:schemeClr val="bg1"/>
                </a:solidFill>
              </a:rPr>
              <a:t>noyaux</a:t>
            </a:r>
            <a:r>
              <a:rPr lang="en-US" sz="2400" dirty="0" smtClean="0">
                <a:solidFill>
                  <a:schemeClr val="bg1"/>
                </a:solidFill>
              </a:rPr>
              <a:t>  </a:t>
            </a:r>
            <a:endParaRPr lang="en-US" sz="2400" baseline="30000" dirty="0" smtClean="0">
              <a:solidFill>
                <a:schemeClr val="bg1"/>
              </a:solidFill>
            </a:endParaRPr>
          </a:p>
        </p:txBody>
      </p:sp>
      <p:sp>
        <p:nvSpPr>
          <p:cNvPr id="17" name="ZoneTexte 16"/>
          <p:cNvSpPr txBox="1"/>
          <p:nvPr/>
        </p:nvSpPr>
        <p:spPr>
          <a:xfrm>
            <a:off x="5050057" y="3270672"/>
            <a:ext cx="4093943" cy="400110"/>
          </a:xfrm>
          <a:prstGeom prst="rect">
            <a:avLst/>
          </a:prstGeom>
          <a:noFill/>
        </p:spPr>
        <p:txBody>
          <a:bodyPr wrap="square" rtlCol="0">
            <a:spAutoFit/>
          </a:bodyPr>
          <a:lstStyle/>
          <a:p>
            <a:pPr marL="0" lvl="1"/>
            <a:r>
              <a:rPr lang="en-US" sz="2000" i="1" dirty="0" err="1" smtClean="0"/>
              <a:t>Desintégration</a:t>
            </a:r>
            <a:r>
              <a:rPr lang="en-US" sz="2000" i="1" dirty="0" smtClean="0"/>
              <a:t> du </a:t>
            </a:r>
            <a:r>
              <a:rPr lang="fr-FR" sz="2000" i="1" dirty="0" smtClean="0"/>
              <a:t>π</a:t>
            </a:r>
            <a:r>
              <a:rPr lang="fr-FR" sz="2000" i="1" baseline="30000" dirty="0" smtClean="0"/>
              <a:t>0</a:t>
            </a:r>
            <a:r>
              <a:rPr lang="fr-FR" sz="2000" i="1" dirty="0" smtClean="0"/>
              <a:t> </a:t>
            </a:r>
            <a:r>
              <a:rPr lang="en-US" sz="2000" i="1" dirty="0" smtClean="0"/>
              <a:t>en </a:t>
            </a:r>
            <a:r>
              <a:rPr lang="en-US" sz="2000" i="1" dirty="0" err="1" smtClean="0"/>
              <a:t>deux</a:t>
            </a:r>
            <a:r>
              <a:rPr lang="en-US" sz="2000" i="1" dirty="0" smtClean="0"/>
              <a:t> photons</a:t>
            </a:r>
            <a:endParaRPr lang="en-US" sz="2000" i="1" dirty="0"/>
          </a:p>
        </p:txBody>
      </p:sp>
      <p:sp>
        <p:nvSpPr>
          <p:cNvPr id="19" name="ZoneTexte 18"/>
          <p:cNvSpPr txBox="1"/>
          <p:nvPr/>
        </p:nvSpPr>
        <p:spPr>
          <a:xfrm>
            <a:off x="1458091" y="6269862"/>
            <a:ext cx="1952149"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000" i="1" dirty="0" err="1" smtClean="0"/>
              <a:t>Gerbe</a:t>
            </a:r>
            <a:r>
              <a:rPr lang="en-US" sz="2000" i="1" dirty="0" smtClean="0"/>
              <a:t> </a:t>
            </a:r>
            <a:r>
              <a:rPr lang="en-US" sz="2000" i="1" dirty="0" err="1" smtClean="0"/>
              <a:t>hadronique</a:t>
            </a:r>
            <a:r>
              <a:rPr lang="en-US" sz="2000" i="1" dirty="0" smtClean="0"/>
              <a:t> </a:t>
            </a:r>
            <a:endParaRPr lang="en-US" sz="2000" i="1" dirty="0"/>
          </a:p>
        </p:txBody>
      </p:sp>
      <p:sp>
        <p:nvSpPr>
          <p:cNvPr id="21" name="Ellipse 20"/>
          <p:cNvSpPr/>
          <p:nvPr/>
        </p:nvSpPr>
        <p:spPr>
          <a:xfrm>
            <a:off x="3440536" y="4851406"/>
            <a:ext cx="1609521" cy="1381576"/>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pPr/>
              <a:t>59</a:t>
            </a:fld>
            <a:endParaRPr lang="fr-BE" dirty="0"/>
          </a:p>
        </p:txBody>
      </p:sp>
      <p:sp>
        <p:nvSpPr>
          <p:cNvPr id="12" name="Espace réservé du pied de page 11"/>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346325" y="727075"/>
            <a:ext cx="184150" cy="457200"/>
          </a:xfrm>
          <a:prstGeom prst="rect">
            <a:avLst/>
          </a:prstGeom>
          <a:noFill/>
          <a:ln w="9525">
            <a:noFill/>
            <a:miter lim="800000"/>
            <a:headEnd/>
            <a:tailEnd/>
          </a:ln>
        </p:spPr>
        <p:txBody>
          <a:bodyPr wrap="none">
            <a:spAutoFit/>
          </a:bodyPr>
          <a:lstStyle/>
          <a:p>
            <a:endParaRPr lang="fr-FR"/>
          </a:p>
        </p:txBody>
      </p:sp>
      <p:sp>
        <p:nvSpPr>
          <p:cNvPr id="55299" name="Rectangle 3"/>
          <p:cNvSpPr>
            <a:spLocks noChangeArrowheads="1"/>
          </p:cNvSpPr>
          <p:nvPr/>
        </p:nvSpPr>
        <p:spPr bwMode="auto">
          <a:xfrm>
            <a:off x="500034" y="1000108"/>
            <a:ext cx="8286808" cy="4924425"/>
          </a:xfrm>
          <a:prstGeom prst="rect">
            <a:avLst/>
          </a:prstGeom>
          <a:noFill/>
          <a:ln w="9525">
            <a:noFill/>
            <a:miter lim="800000"/>
            <a:headEnd/>
            <a:tailEnd/>
          </a:ln>
        </p:spPr>
        <p:txBody>
          <a:bodyPr wrap="square">
            <a:spAutoFit/>
          </a:bodyPr>
          <a:lstStyle/>
          <a:p>
            <a:pPr>
              <a:spcBef>
                <a:spcPct val="50000"/>
              </a:spcBef>
            </a:pPr>
            <a:r>
              <a:rPr lang="fr-FR" sz="2400" b="1" dirty="0" smtClean="0">
                <a:latin typeface="Calibri" pitchFamily="34" charset="0"/>
              </a:rPr>
              <a:t>Des théoriciens [LAPTH] </a:t>
            </a:r>
            <a:r>
              <a:rPr lang="fr-FR" sz="2400" b="1" dirty="0" smtClean="0">
                <a:solidFill>
                  <a:srgbClr val="0070C0"/>
                </a:solidFill>
                <a:latin typeface="Calibri" pitchFamily="34" charset="0"/>
              </a:rPr>
              <a:t>[~25]</a:t>
            </a:r>
            <a:endParaRPr lang="fr-FR" sz="2400" b="1" dirty="0">
              <a:solidFill>
                <a:srgbClr val="0070C0"/>
              </a:solidFill>
              <a:latin typeface="Calibri" pitchFamily="34" charset="0"/>
            </a:endParaRPr>
          </a:p>
          <a:p>
            <a:pPr>
              <a:spcBef>
                <a:spcPct val="50000"/>
              </a:spcBef>
            </a:pPr>
            <a:r>
              <a:rPr lang="fr-FR" sz="2000" dirty="0" smtClean="0">
                <a:solidFill>
                  <a:srgbClr val="0070C0"/>
                </a:solidFill>
                <a:latin typeface="Calibri" pitchFamily="34" charset="0"/>
              </a:rPr>
              <a:t>Ils </a:t>
            </a:r>
            <a:r>
              <a:rPr lang="fr-FR" sz="2000" dirty="0">
                <a:solidFill>
                  <a:srgbClr val="0070C0"/>
                </a:solidFill>
                <a:latin typeface="Calibri" pitchFamily="34" charset="0"/>
              </a:rPr>
              <a:t>élaborent de nouvelles théories.</a:t>
            </a:r>
          </a:p>
          <a:p>
            <a:pPr>
              <a:spcBef>
                <a:spcPct val="50000"/>
              </a:spcBef>
            </a:pPr>
            <a:r>
              <a:rPr lang="fr-FR" sz="2400" b="1" dirty="0">
                <a:latin typeface="Calibri" pitchFamily="34" charset="0"/>
              </a:rPr>
              <a:t>Des </a:t>
            </a:r>
            <a:r>
              <a:rPr lang="fr-FR" sz="2400" b="1" dirty="0" smtClean="0">
                <a:latin typeface="Calibri" pitchFamily="34" charset="0"/>
              </a:rPr>
              <a:t>expérimentateurs [LAPP] </a:t>
            </a:r>
            <a:r>
              <a:rPr lang="fr-FR" sz="2400" b="1" dirty="0" smtClean="0">
                <a:solidFill>
                  <a:srgbClr val="0070C0"/>
                </a:solidFill>
                <a:latin typeface="Calibri" pitchFamily="34" charset="0"/>
              </a:rPr>
              <a:t>[~40]</a:t>
            </a:r>
            <a:endParaRPr lang="fr-FR" sz="2400" b="1" dirty="0">
              <a:solidFill>
                <a:srgbClr val="0070C0"/>
              </a:solidFill>
              <a:latin typeface="Calibri" pitchFamily="34" charset="0"/>
            </a:endParaRPr>
          </a:p>
          <a:p>
            <a:pPr>
              <a:spcBef>
                <a:spcPct val="50000"/>
              </a:spcBef>
            </a:pPr>
            <a:r>
              <a:rPr lang="fr-FR" sz="2000" dirty="0" smtClean="0">
                <a:solidFill>
                  <a:srgbClr val="0070C0"/>
                </a:solidFill>
                <a:latin typeface="Calibri" pitchFamily="34" charset="0"/>
              </a:rPr>
              <a:t>Au sein de grandes collaborations internationales , ils </a:t>
            </a:r>
            <a:r>
              <a:rPr lang="fr-FR" sz="2000" dirty="0">
                <a:solidFill>
                  <a:srgbClr val="0070C0"/>
                </a:solidFill>
                <a:latin typeface="Calibri" pitchFamily="34" charset="0"/>
              </a:rPr>
              <a:t>conçoivent, construisent et interprètent les résultats des </a:t>
            </a:r>
            <a:r>
              <a:rPr lang="fr-FR" sz="2000" dirty="0" smtClean="0">
                <a:solidFill>
                  <a:srgbClr val="0070C0"/>
                </a:solidFill>
                <a:latin typeface="Calibri" pitchFamily="34" charset="0"/>
              </a:rPr>
              <a:t>expériences</a:t>
            </a:r>
            <a:endParaRPr lang="fr-FR" sz="2000" dirty="0">
              <a:solidFill>
                <a:srgbClr val="0070C0"/>
              </a:solidFill>
              <a:latin typeface="Calibri" pitchFamily="34" charset="0"/>
            </a:endParaRPr>
          </a:p>
          <a:p>
            <a:pPr>
              <a:spcBef>
                <a:spcPct val="50000"/>
              </a:spcBef>
            </a:pPr>
            <a:r>
              <a:rPr lang="fr-FR" sz="2400" b="1" dirty="0" smtClean="0">
                <a:latin typeface="Calibri" pitchFamily="34" charset="0"/>
              </a:rPr>
              <a:t>Des étudiants (en thèse ou en stage) [LAPP, LAPTH]</a:t>
            </a:r>
            <a:r>
              <a:rPr lang="fr-FR" sz="2400" b="1" dirty="0" smtClean="0">
                <a:solidFill>
                  <a:srgbClr val="0070C0"/>
                </a:solidFill>
                <a:latin typeface="Calibri" pitchFamily="34" charset="0"/>
              </a:rPr>
              <a:t> [~20]</a:t>
            </a:r>
            <a:endParaRPr lang="fr-FR" sz="2400" b="1" dirty="0" smtClean="0">
              <a:latin typeface="Calibri" pitchFamily="34" charset="0"/>
            </a:endParaRPr>
          </a:p>
          <a:p>
            <a:pPr>
              <a:spcBef>
                <a:spcPct val="50000"/>
              </a:spcBef>
            </a:pPr>
            <a:r>
              <a:rPr lang="fr-FR" sz="2400" b="1" dirty="0" smtClean="0">
                <a:latin typeface="Calibri" pitchFamily="34" charset="0"/>
              </a:rPr>
              <a:t>Des </a:t>
            </a:r>
            <a:r>
              <a:rPr lang="fr-FR" sz="2400" b="1" dirty="0">
                <a:latin typeface="Calibri" pitchFamily="34" charset="0"/>
              </a:rPr>
              <a:t>ingénieurs et techniciens </a:t>
            </a:r>
            <a:r>
              <a:rPr lang="fr-FR" sz="2400" b="1" dirty="0" smtClean="0">
                <a:latin typeface="Calibri" pitchFamily="34" charset="0"/>
              </a:rPr>
              <a:t>[LAPP]</a:t>
            </a:r>
            <a:r>
              <a:rPr lang="fr-FR" sz="2400" b="1" dirty="0" smtClean="0">
                <a:solidFill>
                  <a:srgbClr val="0070C0"/>
                </a:solidFill>
                <a:latin typeface="Calibri" pitchFamily="34" charset="0"/>
              </a:rPr>
              <a:t> [~35]</a:t>
            </a:r>
            <a:endParaRPr lang="fr-FR" sz="2400" b="1" dirty="0">
              <a:latin typeface="Calibri" pitchFamily="34" charset="0"/>
            </a:endParaRPr>
          </a:p>
          <a:p>
            <a:pPr>
              <a:spcBef>
                <a:spcPct val="50000"/>
              </a:spcBef>
            </a:pPr>
            <a:r>
              <a:rPr lang="fr-FR" sz="2000" dirty="0">
                <a:solidFill>
                  <a:srgbClr val="0070C0"/>
                </a:solidFill>
                <a:latin typeface="Calibri" pitchFamily="34" charset="0"/>
              </a:rPr>
              <a:t>En informatique, électronique et  mécanique : ils réalisent les détecteurs.</a:t>
            </a:r>
          </a:p>
          <a:p>
            <a:pPr>
              <a:spcBef>
                <a:spcPct val="50000"/>
              </a:spcBef>
            </a:pPr>
            <a:r>
              <a:rPr lang="fr-FR" sz="2400" b="1" dirty="0">
                <a:latin typeface="Calibri" pitchFamily="34" charset="0"/>
              </a:rPr>
              <a:t>Des </a:t>
            </a:r>
            <a:r>
              <a:rPr lang="fr-FR" sz="2400" b="1" dirty="0" smtClean="0">
                <a:latin typeface="Calibri" pitchFamily="34" charset="0"/>
              </a:rPr>
              <a:t>administratifs [LAPP,LAPTH]</a:t>
            </a:r>
            <a:r>
              <a:rPr lang="fr-FR" sz="2400" b="1" dirty="0" smtClean="0">
                <a:solidFill>
                  <a:srgbClr val="0070C0"/>
                </a:solidFill>
                <a:latin typeface="Calibri" pitchFamily="34" charset="0"/>
              </a:rPr>
              <a:t> [~10]</a:t>
            </a:r>
            <a:endParaRPr lang="fr-FR" sz="2400" b="1" dirty="0">
              <a:latin typeface="Calibri" pitchFamily="34" charset="0"/>
            </a:endParaRPr>
          </a:p>
          <a:p>
            <a:pPr>
              <a:spcBef>
                <a:spcPct val="50000"/>
              </a:spcBef>
            </a:pPr>
            <a:r>
              <a:rPr lang="fr-FR" sz="2000" dirty="0">
                <a:solidFill>
                  <a:srgbClr val="0070C0"/>
                </a:solidFill>
                <a:latin typeface="Calibri" pitchFamily="34" charset="0"/>
              </a:rPr>
              <a:t>Pour effectuer les commandes, gérer  et prévoir… </a:t>
            </a:r>
          </a:p>
        </p:txBody>
      </p:sp>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solidFill>
                  <a:srgbClr val="FF0000"/>
                </a:solidFill>
              </a:rPr>
              <a:t>Jean-Pierre Lees, Stages 3ieme, 12 novembre 2012</a:t>
            </a:r>
            <a:endParaRPr lang="fr-FR" dirty="0">
              <a:solidFill>
                <a:srgbClr val="FF0000"/>
              </a:solidFill>
            </a:endParaRPr>
          </a:p>
        </p:txBody>
      </p:sp>
      <p:sp>
        <p:nvSpPr>
          <p:cNvPr id="8" name="Espace réservé du numéro de diapositive 4"/>
          <p:cNvSpPr>
            <a:spLocks noGrp="1"/>
          </p:cNvSpPr>
          <p:nvPr>
            <p:ph type="sldNum" sz="quarter" idx="12"/>
          </p:nvPr>
        </p:nvSpPr>
        <p:spPr>
          <a:xfrm>
            <a:off x="6553200" y="6356350"/>
            <a:ext cx="2133600" cy="365125"/>
          </a:xfrm>
        </p:spPr>
        <p:txBody>
          <a:bodyPr/>
          <a:lstStyle/>
          <a:p>
            <a:pPr>
              <a:defRPr/>
            </a:pPr>
            <a:fld id="{C3C0A238-3F66-490F-ADDC-7C414ED936D2}" type="slidenum">
              <a:rPr lang="fr-FR" smtClean="0"/>
              <a:pPr>
                <a:defRPr/>
              </a:pPr>
              <a:t>6</a:t>
            </a:fld>
            <a:endParaRPr lang="fr-FR" dirty="0"/>
          </a:p>
        </p:txBody>
      </p:sp>
      <p:sp>
        <p:nvSpPr>
          <p:cNvPr id="9" name="Titr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Qui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travaille</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au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laboratoire</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lBarrel.jpg"/>
          <p:cNvPicPr>
            <a:picLocks noChangeAspect="1"/>
          </p:cNvPicPr>
          <p:nvPr/>
        </p:nvPicPr>
        <p:blipFill>
          <a:blip r:embed="rId2" cstate="print"/>
          <a:srcRect l="18349" t="12808" r="13060" b="5598"/>
          <a:stretch>
            <a:fillRect/>
          </a:stretch>
        </p:blipFill>
        <p:spPr>
          <a:xfrm>
            <a:off x="4391613" y="668373"/>
            <a:ext cx="4752385" cy="3805019"/>
          </a:xfrm>
          <a:prstGeom prst="rect">
            <a:avLst/>
          </a:prstGeom>
          <a:noFill/>
        </p:spPr>
      </p:pic>
      <p:cxnSp>
        <p:nvCxnSpPr>
          <p:cNvPr id="29" name="Connecteur droit avec flèche 28"/>
          <p:cNvCxnSpPr>
            <a:stCxn id="19" idx="1"/>
          </p:cNvCxnSpPr>
          <p:nvPr/>
        </p:nvCxnSpPr>
        <p:spPr>
          <a:xfrm rot="10800000" flipH="1">
            <a:off x="4616848" y="2717362"/>
            <a:ext cx="1717872" cy="19406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Image 6" descr="detecteur_atlas.jpg"/>
          <p:cNvPicPr>
            <a:picLocks noChangeAspect="1"/>
          </p:cNvPicPr>
          <p:nvPr/>
        </p:nvPicPr>
        <p:blipFill>
          <a:blip r:embed="rId3" cstate="print"/>
          <a:srcRect l="13649" t="17469" r="15290"/>
          <a:stretch>
            <a:fillRect/>
          </a:stretch>
        </p:blipFill>
        <p:spPr>
          <a:xfrm>
            <a:off x="87776" y="687744"/>
            <a:ext cx="4366646" cy="4113504"/>
          </a:xfrm>
          <a:prstGeom prst="rect">
            <a:avLst/>
          </a:prstGeom>
        </p:spPr>
      </p:pic>
      <p:sp>
        <p:nvSpPr>
          <p:cNvPr id="10" name="ZoneTexte 9"/>
          <p:cNvSpPr txBox="1"/>
          <p:nvPr/>
        </p:nvSpPr>
        <p:spPr>
          <a:xfrm>
            <a:off x="945637" y="22042"/>
            <a:ext cx="7914113"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smtClean="0"/>
              <a:t>Et </a:t>
            </a:r>
            <a:r>
              <a:rPr lang="en-US" sz="3600" dirty="0" err="1" smtClean="0"/>
              <a:t>dans</a:t>
            </a:r>
            <a:r>
              <a:rPr lang="en-US" sz="3600" dirty="0" smtClean="0"/>
              <a:t> ATLAS ?</a:t>
            </a:r>
          </a:p>
        </p:txBody>
      </p:sp>
      <p:sp>
        <p:nvSpPr>
          <p:cNvPr id="12" name="Rectangle 11"/>
          <p:cNvSpPr/>
          <p:nvPr/>
        </p:nvSpPr>
        <p:spPr>
          <a:xfrm>
            <a:off x="1" y="5152657"/>
            <a:ext cx="9144000" cy="156966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400" dirty="0" smtClean="0"/>
              <a:t>La </a:t>
            </a:r>
            <a:r>
              <a:rPr lang="en-US" sz="2400" dirty="0" err="1" smtClean="0"/>
              <a:t>partie</a:t>
            </a:r>
            <a:r>
              <a:rPr lang="en-US" sz="2400" dirty="0" smtClean="0"/>
              <a:t> qui </a:t>
            </a:r>
            <a:r>
              <a:rPr lang="en-US" sz="2400" dirty="0" err="1" smtClean="0"/>
              <a:t>mesure</a:t>
            </a:r>
            <a:r>
              <a:rPr lang="en-US" sz="2400" dirty="0" smtClean="0"/>
              <a:t> </a:t>
            </a:r>
            <a:r>
              <a:rPr lang="en-US" sz="2400" dirty="0" err="1" smtClean="0"/>
              <a:t>l’énergie</a:t>
            </a:r>
            <a:r>
              <a:rPr lang="en-US" sz="2400" dirty="0" smtClean="0"/>
              <a:t> </a:t>
            </a:r>
            <a:r>
              <a:rPr lang="en-US" sz="2400" dirty="0" err="1" smtClean="0"/>
              <a:t>s’appelle</a:t>
            </a:r>
            <a:r>
              <a:rPr lang="en-US" sz="2400" dirty="0" smtClean="0"/>
              <a:t> le CALORIMETRE (</a:t>
            </a:r>
            <a:r>
              <a:rPr lang="en-US" sz="2400" dirty="0" err="1" smtClean="0"/>
              <a:t>vient</a:t>
            </a:r>
            <a:r>
              <a:rPr lang="en-US" sz="2400" dirty="0" smtClean="0"/>
              <a:t> de </a:t>
            </a:r>
            <a:r>
              <a:rPr lang="en-US" sz="2400" i="1" dirty="0" err="1" smtClean="0"/>
              <a:t>calor</a:t>
            </a:r>
            <a:r>
              <a:rPr lang="en-US" sz="2400" dirty="0" smtClean="0"/>
              <a:t> : “</a:t>
            </a:r>
            <a:r>
              <a:rPr lang="en-US" sz="2400" dirty="0" err="1" smtClean="0"/>
              <a:t>chaleur</a:t>
            </a:r>
            <a:r>
              <a:rPr lang="en-US" sz="2400" dirty="0" smtClean="0"/>
              <a:t>”). Il </a:t>
            </a:r>
            <a:r>
              <a:rPr lang="en-US" sz="2400" dirty="0" err="1" smtClean="0"/>
              <a:t>est</a:t>
            </a:r>
            <a:r>
              <a:rPr lang="en-US" sz="2400" dirty="0" smtClean="0"/>
              <a:t> </a:t>
            </a:r>
            <a:r>
              <a:rPr lang="en-US" sz="2400" dirty="0" err="1" smtClean="0"/>
              <a:t>divisé</a:t>
            </a:r>
            <a:r>
              <a:rPr lang="en-US" sz="2400" dirty="0" smtClean="0"/>
              <a:t> en </a:t>
            </a:r>
            <a:r>
              <a:rPr lang="en-US" sz="2400" dirty="0" err="1" smtClean="0"/>
              <a:t>deux</a:t>
            </a:r>
            <a:r>
              <a:rPr lang="en-US" sz="2400" dirty="0" smtClean="0"/>
              <a:t> parties : </a:t>
            </a:r>
          </a:p>
          <a:p>
            <a:r>
              <a:rPr lang="en-US" sz="2400" dirty="0" smtClean="0"/>
              <a:t>-la </a:t>
            </a:r>
            <a:r>
              <a:rPr lang="en-US" sz="2400" dirty="0" err="1" smtClean="0"/>
              <a:t>partie</a:t>
            </a:r>
            <a:r>
              <a:rPr lang="en-US" sz="2400" dirty="0" smtClean="0"/>
              <a:t> </a:t>
            </a:r>
            <a:r>
              <a:rPr lang="en-US" sz="2400" dirty="0" err="1" smtClean="0"/>
              <a:t>électromagnétique</a:t>
            </a:r>
            <a:r>
              <a:rPr lang="en-US" sz="2400" dirty="0" smtClean="0"/>
              <a:t> (</a:t>
            </a:r>
            <a:r>
              <a:rPr lang="en-US" sz="2400" dirty="0" err="1" smtClean="0"/>
              <a:t>arrête</a:t>
            </a:r>
            <a:r>
              <a:rPr lang="en-US" sz="2400" dirty="0" smtClean="0"/>
              <a:t> </a:t>
            </a:r>
            <a:r>
              <a:rPr lang="en-US" sz="2400" dirty="0" err="1" smtClean="0"/>
              <a:t>particules</a:t>
            </a:r>
            <a:r>
              <a:rPr lang="en-US" sz="2400" dirty="0" smtClean="0"/>
              <a:t> </a:t>
            </a:r>
            <a:r>
              <a:rPr lang="en-US" sz="2400" dirty="0" err="1" smtClean="0"/>
              <a:t>interagissant</a:t>
            </a:r>
            <a:r>
              <a:rPr lang="en-US" sz="2400" dirty="0" smtClean="0"/>
              <a:t> beaucoup)</a:t>
            </a:r>
          </a:p>
          <a:p>
            <a:r>
              <a:rPr lang="en-US" sz="2400" dirty="0" smtClean="0"/>
              <a:t>-la </a:t>
            </a:r>
            <a:r>
              <a:rPr lang="en-US" sz="2400" dirty="0" err="1" smtClean="0"/>
              <a:t>partie</a:t>
            </a:r>
            <a:r>
              <a:rPr lang="en-US" sz="2400" dirty="0" smtClean="0"/>
              <a:t> </a:t>
            </a:r>
            <a:r>
              <a:rPr lang="en-US" sz="2400" dirty="0" err="1" smtClean="0"/>
              <a:t>hadronique</a:t>
            </a:r>
            <a:r>
              <a:rPr lang="en-US" sz="2400" dirty="0" smtClean="0"/>
              <a:t> (</a:t>
            </a:r>
            <a:r>
              <a:rPr lang="en-US" sz="2400" dirty="0" err="1" smtClean="0"/>
              <a:t>arrête</a:t>
            </a:r>
            <a:r>
              <a:rPr lang="en-US" sz="2400" dirty="0" smtClean="0"/>
              <a:t> les </a:t>
            </a:r>
            <a:r>
              <a:rPr lang="en-US" sz="2400" dirty="0" err="1" smtClean="0"/>
              <a:t>particules</a:t>
            </a:r>
            <a:r>
              <a:rPr lang="en-US" sz="2400" dirty="0" smtClean="0"/>
              <a:t> </a:t>
            </a:r>
            <a:r>
              <a:rPr lang="en-US" sz="2400" dirty="0" err="1" smtClean="0"/>
              <a:t>interagissant</a:t>
            </a:r>
            <a:r>
              <a:rPr lang="en-US" sz="2400" dirty="0" smtClean="0"/>
              <a:t> </a:t>
            </a:r>
            <a:r>
              <a:rPr lang="en-US" sz="2400" dirty="0" err="1" smtClean="0"/>
              <a:t>peu</a:t>
            </a:r>
            <a:r>
              <a:rPr lang="en-US" sz="2400" dirty="0" smtClean="0"/>
              <a:t>)</a:t>
            </a:r>
          </a:p>
        </p:txBody>
      </p:sp>
      <p:cxnSp>
        <p:nvCxnSpPr>
          <p:cNvPr id="14" name="Connecteur droit avec flèche 13"/>
          <p:cNvCxnSpPr>
            <a:stCxn id="19" idx="1"/>
          </p:cNvCxnSpPr>
          <p:nvPr/>
        </p:nvCxnSpPr>
        <p:spPr>
          <a:xfrm rot="10800000">
            <a:off x="2815376" y="3556116"/>
            <a:ext cx="1801472" cy="11019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20" idx="1"/>
          </p:cNvCxnSpPr>
          <p:nvPr/>
        </p:nvCxnSpPr>
        <p:spPr>
          <a:xfrm rot="10800000">
            <a:off x="3159734" y="2463384"/>
            <a:ext cx="1471880" cy="1781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4616848" y="4473392"/>
            <a:ext cx="3624610" cy="369332"/>
          </a:xfrm>
          <a:prstGeom prst="rect">
            <a:avLst/>
          </a:prstGeom>
          <a:noFill/>
        </p:spPr>
        <p:txBody>
          <a:bodyPr wrap="none" rtlCol="0">
            <a:spAutoFit/>
          </a:bodyPr>
          <a:lstStyle/>
          <a:p>
            <a:r>
              <a:rPr lang="en-US" b="1" dirty="0" err="1" smtClean="0">
                <a:solidFill>
                  <a:srgbClr val="00A2BE"/>
                </a:solidFill>
              </a:rPr>
              <a:t>Calorimètre</a:t>
            </a:r>
            <a:r>
              <a:rPr lang="en-US" b="1" dirty="0" smtClean="0">
                <a:solidFill>
                  <a:srgbClr val="00A2BE"/>
                </a:solidFill>
              </a:rPr>
              <a:t> </a:t>
            </a:r>
            <a:r>
              <a:rPr lang="en-US" b="1" dirty="0" err="1" smtClean="0">
                <a:solidFill>
                  <a:srgbClr val="00A2BE"/>
                </a:solidFill>
              </a:rPr>
              <a:t>électromagnétique</a:t>
            </a:r>
            <a:endParaRPr lang="en-US" b="1" dirty="0">
              <a:solidFill>
                <a:srgbClr val="00A2BE"/>
              </a:solidFill>
            </a:endParaRPr>
          </a:p>
        </p:txBody>
      </p:sp>
      <p:sp>
        <p:nvSpPr>
          <p:cNvPr id="20" name="ZoneTexte 19"/>
          <p:cNvSpPr txBox="1"/>
          <p:nvPr/>
        </p:nvSpPr>
        <p:spPr>
          <a:xfrm>
            <a:off x="4631614" y="4060118"/>
            <a:ext cx="2803622" cy="369332"/>
          </a:xfrm>
          <a:prstGeom prst="rect">
            <a:avLst/>
          </a:prstGeom>
          <a:noFill/>
        </p:spPr>
        <p:txBody>
          <a:bodyPr wrap="none" rtlCol="0">
            <a:spAutoFit/>
          </a:bodyPr>
          <a:lstStyle/>
          <a:p>
            <a:r>
              <a:rPr lang="en-US" b="1" dirty="0" err="1" smtClean="0">
                <a:solidFill>
                  <a:srgbClr val="00A2BE"/>
                </a:solidFill>
              </a:rPr>
              <a:t>Calorimètre</a:t>
            </a:r>
            <a:r>
              <a:rPr lang="en-US" b="1" dirty="0" smtClean="0">
                <a:solidFill>
                  <a:srgbClr val="00A2BE"/>
                </a:solidFill>
              </a:rPr>
              <a:t> </a:t>
            </a:r>
            <a:r>
              <a:rPr lang="en-US" b="1" dirty="0" err="1" smtClean="0">
                <a:solidFill>
                  <a:srgbClr val="00A2BE"/>
                </a:solidFill>
              </a:rPr>
              <a:t>hadronique</a:t>
            </a:r>
            <a:endParaRPr lang="en-US" b="1" dirty="0">
              <a:solidFill>
                <a:srgbClr val="00A2BE"/>
              </a:solidFill>
            </a:endParaRPr>
          </a:p>
        </p:txBody>
      </p:sp>
      <p:cxnSp>
        <p:nvCxnSpPr>
          <p:cNvPr id="26" name="Connecteur droit avec flèche 25"/>
          <p:cNvCxnSpPr/>
          <p:nvPr/>
        </p:nvCxnSpPr>
        <p:spPr>
          <a:xfrm rot="5400000" flipH="1" flipV="1">
            <a:off x="4357696" y="3183266"/>
            <a:ext cx="1320672" cy="8023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Espace réservé du numéro de diapositive 12"/>
          <p:cNvSpPr>
            <a:spLocks noGrp="1"/>
          </p:cNvSpPr>
          <p:nvPr>
            <p:ph type="sldNum" sz="quarter" idx="12"/>
          </p:nvPr>
        </p:nvSpPr>
        <p:spPr/>
        <p:txBody>
          <a:bodyPr/>
          <a:lstStyle/>
          <a:p>
            <a:fld id="{CF4668DC-857F-487D-BFFA-8C0CA5037977}" type="slidenum">
              <a:rPr lang="fr-BE" smtClean="0"/>
              <a:pPr/>
              <a:t>60</a:t>
            </a:fld>
            <a:endParaRPr lang="fr-BE"/>
          </a:p>
        </p:txBody>
      </p:sp>
      <p:sp>
        <p:nvSpPr>
          <p:cNvPr id="15" name="Espace réservé du pied de page 1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45637" y="22042"/>
            <a:ext cx="7914113"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smtClean="0"/>
              <a:t>Et </a:t>
            </a:r>
            <a:r>
              <a:rPr lang="en-US" sz="3600" dirty="0" err="1" smtClean="0"/>
              <a:t>dans</a:t>
            </a:r>
            <a:r>
              <a:rPr lang="en-US" sz="3600" dirty="0" smtClean="0"/>
              <a:t> ATLAS ?</a:t>
            </a:r>
          </a:p>
        </p:txBody>
      </p:sp>
      <p:pic>
        <p:nvPicPr>
          <p:cNvPr id="4" name="Image 3" descr="CalibHitsMethod_Milano.pdf"/>
          <p:cNvPicPr>
            <a:picLocks noChangeAspect="1"/>
          </p:cNvPicPr>
          <p:nvPr/>
        </p:nvPicPr>
        <p:blipFill>
          <a:blip r:embed="rId3" cstate="print"/>
          <a:srcRect l="20588" t="35703" r="56321" b="35518"/>
          <a:stretch>
            <a:fillRect/>
          </a:stretch>
        </p:blipFill>
        <p:spPr>
          <a:xfrm>
            <a:off x="6127994" y="694977"/>
            <a:ext cx="2736613" cy="2557959"/>
          </a:xfrm>
          <a:prstGeom prst="rect">
            <a:avLst/>
          </a:prstGeom>
        </p:spPr>
      </p:pic>
      <p:sp>
        <p:nvSpPr>
          <p:cNvPr id="12" name="ZoneTexte 11"/>
          <p:cNvSpPr txBox="1"/>
          <p:nvPr/>
        </p:nvSpPr>
        <p:spPr>
          <a:xfrm>
            <a:off x="1314199" y="705497"/>
            <a:ext cx="4230896" cy="523220"/>
          </a:xfrm>
          <a:prstGeom prst="rect">
            <a:avLst/>
          </a:prstGeom>
          <a:noFill/>
        </p:spPr>
        <p:txBody>
          <a:bodyPr wrap="none" rtlCol="0">
            <a:spAutoFit/>
          </a:bodyPr>
          <a:lstStyle/>
          <a:p>
            <a:r>
              <a:rPr lang="en-US" sz="2800" dirty="0" smtClean="0">
                <a:solidFill>
                  <a:srgbClr val="0000FF"/>
                </a:solidFill>
              </a:rPr>
              <a:t>1- </a:t>
            </a:r>
            <a:r>
              <a:rPr lang="en-US" sz="2800" dirty="0" err="1" smtClean="0">
                <a:solidFill>
                  <a:srgbClr val="0000FF"/>
                </a:solidFill>
              </a:rPr>
              <a:t>Partie</a:t>
            </a:r>
            <a:r>
              <a:rPr lang="en-US" sz="2800" dirty="0" smtClean="0">
                <a:solidFill>
                  <a:srgbClr val="0000FF"/>
                </a:solidFill>
              </a:rPr>
              <a:t> </a:t>
            </a:r>
            <a:r>
              <a:rPr lang="en-US" sz="2800" dirty="0" err="1" smtClean="0">
                <a:solidFill>
                  <a:srgbClr val="0000FF"/>
                </a:solidFill>
              </a:rPr>
              <a:t>électromagnétique</a:t>
            </a:r>
            <a:endParaRPr lang="en-US" sz="2800" dirty="0">
              <a:solidFill>
                <a:srgbClr val="0000FF"/>
              </a:solidFill>
            </a:endParaRPr>
          </a:p>
        </p:txBody>
      </p:sp>
      <p:sp>
        <p:nvSpPr>
          <p:cNvPr id="15" name="ZoneTexte 14"/>
          <p:cNvSpPr txBox="1"/>
          <p:nvPr/>
        </p:nvSpPr>
        <p:spPr>
          <a:xfrm>
            <a:off x="1071815" y="1303204"/>
            <a:ext cx="4473279" cy="2585323"/>
          </a:xfrm>
          <a:prstGeom prst="rect">
            <a:avLst/>
          </a:prstGeom>
          <a:noFill/>
        </p:spPr>
        <p:txBody>
          <a:bodyPr wrap="square" rtlCol="0">
            <a:spAutoFit/>
          </a:bodyPr>
          <a:lstStyle/>
          <a:p>
            <a:r>
              <a:rPr lang="en-US" dirty="0" err="1" smtClean="0"/>
              <a:t>Divisée</a:t>
            </a:r>
            <a:r>
              <a:rPr lang="en-US" dirty="0" smtClean="0"/>
              <a:t> en </a:t>
            </a:r>
            <a:r>
              <a:rPr lang="en-US" dirty="0" err="1" smtClean="0"/>
              <a:t>plusieurs</a:t>
            </a:r>
            <a:r>
              <a:rPr lang="en-US" dirty="0" smtClean="0"/>
              <a:t> parties : </a:t>
            </a:r>
          </a:p>
          <a:p>
            <a:r>
              <a:rPr lang="en-US" dirty="0"/>
              <a:t>-</a:t>
            </a:r>
            <a:r>
              <a:rPr lang="en-US" dirty="0" err="1" smtClean="0">
                <a:solidFill>
                  <a:schemeClr val="tx1">
                    <a:lumMod val="65000"/>
                    <a:lumOff val="35000"/>
                  </a:schemeClr>
                </a:solidFill>
              </a:rPr>
              <a:t>partie</a:t>
            </a:r>
            <a:r>
              <a:rPr lang="en-US" dirty="0" smtClean="0">
                <a:solidFill>
                  <a:schemeClr val="tx1">
                    <a:lumMod val="65000"/>
                    <a:lumOff val="35000"/>
                  </a:schemeClr>
                </a:solidFill>
              </a:rPr>
              <a:t> </a:t>
            </a:r>
            <a:r>
              <a:rPr lang="en-US" dirty="0" err="1" smtClean="0">
                <a:solidFill>
                  <a:schemeClr val="tx1">
                    <a:lumMod val="65000"/>
                    <a:lumOff val="35000"/>
                  </a:schemeClr>
                </a:solidFill>
              </a:rPr>
              <a:t>absorbante</a:t>
            </a:r>
            <a:r>
              <a:rPr lang="en-US" dirty="0" smtClean="0"/>
              <a:t> </a:t>
            </a:r>
            <a:r>
              <a:rPr lang="en-US" dirty="0" smtClean="0">
                <a:solidFill>
                  <a:schemeClr val="tx1">
                    <a:lumMod val="65000"/>
                    <a:lumOff val="35000"/>
                  </a:schemeClr>
                </a:solidFill>
              </a:rPr>
              <a:t>en </a:t>
            </a:r>
            <a:r>
              <a:rPr lang="en-US" dirty="0" err="1" smtClean="0">
                <a:solidFill>
                  <a:schemeClr val="tx1">
                    <a:lumMod val="65000"/>
                    <a:lumOff val="35000"/>
                  </a:schemeClr>
                </a:solidFill>
              </a:rPr>
              <a:t>Plomb</a:t>
            </a:r>
            <a:r>
              <a:rPr lang="en-US" dirty="0" smtClean="0">
                <a:solidFill>
                  <a:schemeClr val="tx1">
                    <a:lumMod val="65000"/>
                    <a:lumOff val="35000"/>
                  </a:schemeClr>
                </a:solidFill>
              </a:rPr>
              <a:t> </a:t>
            </a:r>
            <a:r>
              <a:rPr lang="en-US" dirty="0" smtClean="0"/>
              <a:t>pour </a:t>
            </a:r>
            <a:r>
              <a:rPr lang="en-US" dirty="0" err="1" smtClean="0"/>
              <a:t>arrêter</a:t>
            </a:r>
            <a:r>
              <a:rPr lang="en-US" dirty="0" smtClean="0"/>
              <a:t> </a:t>
            </a:r>
            <a:r>
              <a:rPr lang="en-US" dirty="0" err="1" smtClean="0"/>
              <a:t>particules</a:t>
            </a:r>
            <a:r>
              <a:rPr lang="en-US" dirty="0" smtClean="0"/>
              <a:t> : des </a:t>
            </a:r>
            <a:r>
              <a:rPr lang="en-US" dirty="0" err="1" smtClean="0"/>
              <a:t>gerbes</a:t>
            </a:r>
            <a:r>
              <a:rPr lang="en-US" dirty="0" smtClean="0"/>
              <a:t> </a:t>
            </a:r>
            <a:r>
              <a:rPr lang="en-US" dirty="0" err="1" smtClean="0"/>
              <a:t>vont</a:t>
            </a:r>
            <a:r>
              <a:rPr lang="en-US" dirty="0" smtClean="0"/>
              <a:t> </a:t>
            </a:r>
            <a:r>
              <a:rPr lang="en-US" dirty="0" err="1" smtClean="0"/>
              <a:t>s’y</a:t>
            </a:r>
            <a:r>
              <a:rPr lang="en-US" dirty="0" smtClean="0"/>
              <a:t> former</a:t>
            </a:r>
          </a:p>
          <a:p>
            <a:r>
              <a:rPr lang="en-US" dirty="0" smtClean="0"/>
              <a:t>-</a:t>
            </a:r>
            <a:r>
              <a:rPr lang="en-US" dirty="0" smtClean="0">
                <a:solidFill>
                  <a:srgbClr val="FF0000"/>
                </a:solidFill>
              </a:rPr>
              <a:t>des </a:t>
            </a:r>
            <a:r>
              <a:rPr lang="en-US" dirty="0" err="1" smtClean="0">
                <a:solidFill>
                  <a:srgbClr val="FF0000"/>
                </a:solidFill>
              </a:rPr>
              <a:t>électrodes</a:t>
            </a:r>
            <a:r>
              <a:rPr lang="en-US" dirty="0" smtClean="0">
                <a:solidFill>
                  <a:srgbClr val="FF0000"/>
                </a:solidFill>
              </a:rPr>
              <a:t> </a:t>
            </a:r>
            <a:r>
              <a:rPr lang="en-US" dirty="0" smtClean="0"/>
              <a:t>pour </a:t>
            </a:r>
            <a:r>
              <a:rPr lang="en-US" dirty="0" err="1" smtClean="0"/>
              <a:t>créer</a:t>
            </a:r>
            <a:r>
              <a:rPr lang="en-US" dirty="0" smtClean="0"/>
              <a:t> </a:t>
            </a:r>
            <a:r>
              <a:rPr lang="en-US" dirty="0" err="1" smtClean="0"/>
              <a:t>une</a:t>
            </a:r>
            <a:r>
              <a:rPr lang="en-US" dirty="0" smtClean="0"/>
              <a:t> </a:t>
            </a:r>
            <a:r>
              <a:rPr lang="en-US" dirty="0" err="1" smtClean="0"/>
              <a:t>ddp</a:t>
            </a:r>
            <a:r>
              <a:rPr lang="en-US" dirty="0" smtClean="0"/>
              <a:t> (</a:t>
            </a:r>
            <a:r>
              <a:rPr lang="en-US" dirty="0" err="1" smtClean="0"/>
              <a:t>très</a:t>
            </a:r>
            <a:r>
              <a:rPr lang="en-US" dirty="0" smtClean="0"/>
              <a:t> haute tension : 2000V </a:t>
            </a:r>
            <a:r>
              <a:rPr lang="en-US" dirty="0" err="1" smtClean="0"/>
              <a:t>sur</a:t>
            </a:r>
            <a:r>
              <a:rPr lang="en-US" dirty="0" smtClean="0"/>
              <a:t> 2 mm !!)</a:t>
            </a:r>
          </a:p>
          <a:p>
            <a:r>
              <a:rPr lang="en-US" dirty="0" err="1" smtClean="0"/>
              <a:t>Ces</a:t>
            </a:r>
            <a:r>
              <a:rPr lang="en-US" dirty="0" smtClean="0"/>
              <a:t> </a:t>
            </a:r>
            <a:r>
              <a:rPr lang="en-US" dirty="0" err="1" smtClean="0"/>
              <a:t>deux</a:t>
            </a:r>
            <a:r>
              <a:rPr lang="en-US" dirty="0" smtClean="0"/>
              <a:t> parties </a:t>
            </a:r>
            <a:r>
              <a:rPr lang="en-US" dirty="0" err="1" smtClean="0"/>
              <a:t>sont</a:t>
            </a:r>
            <a:r>
              <a:rPr lang="en-US" dirty="0" smtClean="0"/>
              <a:t> en </a:t>
            </a:r>
            <a:r>
              <a:rPr lang="en-US" dirty="0" err="1" smtClean="0"/>
              <a:t>forme</a:t>
            </a:r>
            <a:r>
              <a:rPr lang="en-US" dirty="0" smtClean="0"/>
              <a:t> </a:t>
            </a:r>
            <a:r>
              <a:rPr lang="en-US" dirty="0" err="1" smtClean="0"/>
              <a:t>d’accordéon</a:t>
            </a:r>
            <a:r>
              <a:rPr lang="en-US" dirty="0" smtClean="0"/>
              <a:t> </a:t>
            </a:r>
          </a:p>
          <a:p>
            <a:r>
              <a:rPr lang="en-US" dirty="0" smtClean="0"/>
              <a:t>- Le tout </a:t>
            </a:r>
            <a:r>
              <a:rPr lang="en-US" dirty="0" err="1" smtClean="0"/>
              <a:t>baigne</a:t>
            </a:r>
            <a:r>
              <a:rPr lang="en-US" dirty="0" smtClean="0"/>
              <a:t> </a:t>
            </a:r>
            <a:r>
              <a:rPr lang="en-US" dirty="0" err="1" smtClean="0"/>
              <a:t>dans</a:t>
            </a:r>
            <a:r>
              <a:rPr lang="en-US" dirty="0" smtClean="0"/>
              <a:t> </a:t>
            </a:r>
            <a:r>
              <a:rPr lang="en-US" dirty="0" err="1" smtClean="0">
                <a:solidFill>
                  <a:schemeClr val="accent1">
                    <a:lumMod val="60000"/>
                    <a:lumOff val="40000"/>
                  </a:schemeClr>
                </a:solidFill>
              </a:rPr>
              <a:t>une</a:t>
            </a:r>
            <a:r>
              <a:rPr lang="en-US" dirty="0" smtClean="0">
                <a:solidFill>
                  <a:schemeClr val="accent1">
                    <a:lumMod val="60000"/>
                    <a:lumOff val="40000"/>
                  </a:schemeClr>
                </a:solidFill>
              </a:rPr>
              <a:t> </a:t>
            </a:r>
            <a:r>
              <a:rPr lang="en-US" dirty="0" err="1" smtClean="0">
                <a:solidFill>
                  <a:schemeClr val="accent1">
                    <a:lumMod val="60000"/>
                    <a:lumOff val="40000"/>
                  </a:schemeClr>
                </a:solidFill>
              </a:rPr>
              <a:t>partie</a:t>
            </a:r>
            <a:r>
              <a:rPr lang="en-US" dirty="0" smtClean="0">
                <a:solidFill>
                  <a:schemeClr val="accent1">
                    <a:lumMod val="60000"/>
                    <a:lumOff val="40000"/>
                  </a:schemeClr>
                </a:solidFill>
              </a:rPr>
              <a:t> active </a:t>
            </a:r>
            <a:r>
              <a:rPr lang="en-US" dirty="0" err="1" smtClean="0">
                <a:solidFill>
                  <a:schemeClr val="accent1">
                    <a:lumMod val="60000"/>
                    <a:lumOff val="40000"/>
                  </a:schemeClr>
                </a:solidFill>
              </a:rPr>
              <a:t>d’Argon</a:t>
            </a:r>
            <a:r>
              <a:rPr lang="en-US" dirty="0" smtClean="0">
                <a:solidFill>
                  <a:schemeClr val="accent1">
                    <a:lumMod val="60000"/>
                    <a:lumOff val="40000"/>
                  </a:schemeClr>
                </a:solidFill>
              </a:rPr>
              <a:t> </a:t>
            </a:r>
            <a:r>
              <a:rPr lang="en-US" dirty="0" err="1" smtClean="0">
                <a:solidFill>
                  <a:schemeClr val="accent1">
                    <a:lumMod val="60000"/>
                    <a:lumOff val="40000"/>
                  </a:schemeClr>
                </a:solidFill>
              </a:rPr>
              <a:t>liquide</a:t>
            </a:r>
            <a:r>
              <a:rPr lang="en-US" dirty="0" smtClean="0">
                <a:solidFill>
                  <a:schemeClr val="accent1">
                    <a:lumMod val="60000"/>
                    <a:lumOff val="40000"/>
                  </a:schemeClr>
                </a:solidFill>
              </a:rPr>
              <a:t> a -185˚C</a:t>
            </a:r>
            <a:r>
              <a:rPr lang="en-US" dirty="0" smtClean="0"/>
              <a:t> qui </a:t>
            </a:r>
            <a:r>
              <a:rPr lang="en-US" dirty="0" err="1" smtClean="0"/>
              <a:t>va</a:t>
            </a:r>
            <a:r>
              <a:rPr lang="en-US" dirty="0" smtClean="0"/>
              <a:t> </a:t>
            </a:r>
            <a:r>
              <a:rPr lang="en-US" dirty="0" err="1" smtClean="0"/>
              <a:t>être</a:t>
            </a:r>
            <a:r>
              <a:rPr lang="en-US" dirty="0" smtClean="0"/>
              <a:t> </a:t>
            </a:r>
            <a:r>
              <a:rPr lang="en-US" dirty="0" err="1" smtClean="0"/>
              <a:t>ionisée</a:t>
            </a:r>
            <a:r>
              <a:rPr lang="en-US" dirty="0" smtClean="0"/>
              <a:t> par </a:t>
            </a:r>
            <a:r>
              <a:rPr lang="en-US" dirty="0" err="1" smtClean="0"/>
              <a:t>particules</a:t>
            </a:r>
            <a:r>
              <a:rPr lang="en-US" dirty="0" smtClean="0"/>
              <a:t> de la </a:t>
            </a:r>
            <a:r>
              <a:rPr lang="en-US" dirty="0" err="1" smtClean="0"/>
              <a:t>gerbe</a:t>
            </a:r>
            <a:endParaRPr lang="en-US" dirty="0" smtClean="0"/>
          </a:p>
        </p:txBody>
      </p:sp>
      <p:cxnSp>
        <p:nvCxnSpPr>
          <p:cNvPr id="17" name="Connecteur droit avec flèche 16"/>
          <p:cNvCxnSpPr/>
          <p:nvPr/>
        </p:nvCxnSpPr>
        <p:spPr>
          <a:xfrm>
            <a:off x="5198533" y="1803400"/>
            <a:ext cx="1441912" cy="337995"/>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flipV="1">
            <a:off x="5198533" y="3109650"/>
            <a:ext cx="1963098" cy="61117"/>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5198533" y="2407223"/>
            <a:ext cx="1963098" cy="4889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ZoneTexte 49"/>
          <p:cNvSpPr txBox="1"/>
          <p:nvPr/>
        </p:nvSpPr>
        <p:spPr>
          <a:xfrm>
            <a:off x="1314199" y="4173079"/>
            <a:ext cx="3172263" cy="523220"/>
          </a:xfrm>
          <a:prstGeom prst="rect">
            <a:avLst/>
          </a:prstGeom>
          <a:noFill/>
        </p:spPr>
        <p:txBody>
          <a:bodyPr wrap="none" rtlCol="0">
            <a:spAutoFit/>
          </a:bodyPr>
          <a:lstStyle/>
          <a:p>
            <a:r>
              <a:rPr lang="en-US" sz="2800" dirty="0">
                <a:solidFill>
                  <a:srgbClr val="0000FF"/>
                </a:solidFill>
              </a:rPr>
              <a:t>2</a:t>
            </a:r>
            <a:r>
              <a:rPr lang="en-US" sz="2800" dirty="0" smtClean="0">
                <a:solidFill>
                  <a:srgbClr val="0000FF"/>
                </a:solidFill>
              </a:rPr>
              <a:t>- </a:t>
            </a:r>
            <a:r>
              <a:rPr lang="en-US" sz="2800" dirty="0" err="1" smtClean="0">
                <a:solidFill>
                  <a:srgbClr val="0000FF"/>
                </a:solidFill>
              </a:rPr>
              <a:t>Partie</a:t>
            </a:r>
            <a:r>
              <a:rPr lang="en-US" sz="2800" dirty="0" smtClean="0">
                <a:solidFill>
                  <a:srgbClr val="0000FF"/>
                </a:solidFill>
              </a:rPr>
              <a:t> </a:t>
            </a:r>
            <a:r>
              <a:rPr lang="en-US" sz="2800" dirty="0" err="1" smtClean="0">
                <a:solidFill>
                  <a:srgbClr val="0000FF"/>
                </a:solidFill>
              </a:rPr>
              <a:t>hadronique</a:t>
            </a:r>
            <a:endParaRPr lang="en-US" sz="2800" dirty="0">
              <a:solidFill>
                <a:srgbClr val="0000FF"/>
              </a:solidFill>
            </a:endParaRPr>
          </a:p>
        </p:txBody>
      </p:sp>
      <p:sp>
        <p:nvSpPr>
          <p:cNvPr id="51" name="ZoneTexte 50"/>
          <p:cNvSpPr txBox="1"/>
          <p:nvPr/>
        </p:nvSpPr>
        <p:spPr>
          <a:xfrm>
            <a:off x="4368379" y="5334798"/>
            <a:ext cx="4813795" cy="1477328"/>
          </a:xfrm>
          <a:prstGeom prst="rect">
            <a:avLst/>
          </a:prstGeom>
          <a:noFill/>
        </p:spPr>
        <p:txBody>
          <a:bodyPr wrap="square" rtlCol="0">
            <a:spAutoFit/>
          </a:bodyPr>
          <a:lstStyle/>
          <a:p>
            <a:r>
              <a:rPr lang="en-US" dirty="0" smtClean="0"/>
              <a:t>-</a:t>
            </a:r>
            <a:r>
              <a:rPr lang="en-US" dirty="0" err="1" smtClean="0"/>
              <a:t>Absorbeurs</a:t>
            </a:r>
            <a:r>
              <a:rPr lang="en-US" dirty="0" smtClean="0"/>
              <a:t> en </a:t>
            </a:r>
            <a:r>
              <a:rPr lang="en-US" dirty="0" err="1" smtClean="0"/>
              <a:t>fer</a:t>
            </a:r>
            <a:r>
              <a:rPr lang="en-US" dirty="0" smtClean="0"/>
              <a:t> pour stopper les </a:t>
            </a:r>
            <a:r>
              <a:rPr lang="en-US" dirty="0" err="1" smtClean="0"/>
              <a:t>particules</a:t>
            </a:r>
            <a:r>
              <a:rPr lang="en-US" dirty="0" smtClean="0"/>
              <a:t> (600000 plaques de 3 </a:t>
            </a:r>
            <a:r>
              <a:rPr lang="en-US" dirty="0" err="1" smtClean="0"/>
              <a:t>mètres</a:t>
            </a:r>
            <a:r>
              <a:rPr lang="en-US" dirty="0" smtClean="0"/>
              <a:t> de long !)</a:t>
            </a:r>
          </a:p>
          <a:p>
            <a:r>
              <a:rPr lang="en-US" dirty="0" smtClean="0"/>
              <a:t>-Et </a:t>
            </a:r>
            <a:r>
              <a:rPr lang="en-US" dirty="0" err="1" smtClean="0"/>
              <a:t>scintillateurs</a:t>
            </a:r>
            <a:r>
              <a:rPr lang="en-US" dirty="0" smtClean="0"/>
              <a:t> pour </a:t>
            </a:r>
            <a:r>
              <a:rPr lang="en-US" dirty="0" err="1" smtClean="0"/>
              <a:t>mesurer</a:t>
            </a:r>
            <a:r>
              <a:rPr lang="en-US" dirty="0" smtClean="0"/>
              <a:t> </a:t>
            </a:r>
            <a:r>
              <a:rPr lang="en-US" dirty="0" err="1" smtClean="0"/>
              <a:t>l’énergie</a:t>
            </a:r>
            <a:r>
              <a:rPr lang="en-US" dirty="0" smtClean="0"/>
              <a:t> (400000 </a:t>
            </a:r>
            <a:r>
              <a:rPr lang="en-US" dirty="0" err="1" smtClean="0"/>
              <a:t>tuiles</a:t>
            </a:r>
            <a:r>
              <a:rPr lang="en-US" dirty="0" smtClean="0"/>
              <a:t> en </a:t>
            </a:r>
            <a:r>
              <a:rPr lang="en-US" dirty="0" err="1" smtClean="0"/>
              <a:t>polystyrène</a:t>
            </a:r>
            <a:r>
              <a:rPr lang="en-US" dirty="0" smtClean="0"/>
              <a:t> </a:t>
            </a:r>
            <a:r>
              <a:rPr lang="en-US" dirty="0" err="1" smtClean="0"/>
              <a:t>transparents</a:t>
            </a:r>
            <a:r>
              <a:rPr lang="en-US" dirty="0" smtClean="0"/>
              <a:t>)</a:t>
            </a:r>
          </a:p>
          <a:p>
            <a:endParaRPr lang="en-US" dirty="0"/>
          </a:p>
        </p:txBody>
      </p:sp>
      <p:pic>
        <p:nvPicPr>
          <p:cNvPr id="52" name="Image 51" descr="CalBarrel.jpg"/>
          <p:cNvPicPr>
            <a:picLocks noChangeAspect="1"/>
          </p:cNvPicPr>
          <p:nvPr/>
        </p:nvPicPr>
        <p:blipFill>
          <a:blip r:embed="rId4" cstate="print"/>
          <a:srcRect l="30782" t="12808" r="22704" b="39468"/>
          <a:stretch>
            <a:fillRect/>
          </a:stretch>
        </p:blipFill>
        <p:spPr>
          <a:xfrm>
            <a:off x="1071815" y="4586583"/>
            <a:ext cx="3222734" cy="2225543"/>
          </a:xfrm>
          <a:prstGeom prst="rect">
            <a:avLst/>
          </a:prstGeom>
          <a:noFill/>
        </p:spPr>
      </p:pic>
      <p:pic>
        <p:nvPicPr>
          <p:cNvPr id="53" name="Image 52" descr="shower.jpg"/>
          <p:cNvPicPr>
            <a:picLocks noChangeAspect="1"/>
          </p:cNvPicPr>
          <p:nvPr/>
        </p:nvPicPr>
        <p:blipFill>
          <a:blip r:embed="rId5" cstate="print"/>
          <a:stretch>
            <a:fillRect/>
          </a:stretch>
        </p:blipFill>
        <p:spPr>
          <a:xfrm>
            <a:off x="7161631" y="3610187"/>
            <a:ext cx="1993444" cy="1403943"/>
          </a:xfrm>
          <a:prstGeom prst="rect">
            <a:avLst/>
          </a:prstGeom>
        </p:spPr>
      </p:pic>
      <p:pic>
        <p:nvPicPr>
          <p:cNvPr id="64" name="Image 63" descr="accordion.jpg"/>
          <p:cNvPicPr>
            <a:picLocks noChangeAspect="1"/>
          </p:cNvPicPr>
          <p:nvPr/>
        </p:nvPicPr>
        <p:blipFill>
          <a:blip r:embed="rId6" cstate="print"/>
          <a:stretch>
            <a:fillRect/>
          </a:stretch>
        </p:blipFill>
        <p:spPr>
          <a:xfrm>
            <a:off x="4824316" y="3610187"/>
            <a:ext cx="2248719" cy="1470085"/>
          </a:xfrm>
          <a:prstGeom prst="rect">
            <a:avLst/>
          </a:prstGeom>
        </p:spPr>
      </p:pic>
      <p:sp>
        <p:nvSpPr>
          <p:cNvPr id="14" name="Espace réservé du numéro de diapositive 13"/>
          <p:cNvSpPr>
            <a:spLocks noGrp="1"/>
          </p:cNvSpPr>
          <p:nvPr>
            <p:ph type="sldNum" sz="quarter" idx="12"/>
          </p:nvPr>
        </p:nvSpPr>
        <p:spPr/>
        <p:txBody>
          <a:bodyPr/>
          <a:lstStyle/>
          <a:p>
            <a:fld id="{CF4668DC-857F-487D-BFFA-8C0CA5037977}" type="slidenum">
              <a:rPr lang="fr-BE" smtClean="0"/>
              <a:pPr/>
              <a:t>61</a:t>
            </a:fld>
            <a:endParaRPr lang="fr-BE"/>
          </a:p>
        </p:txBody>
      </p:sp>
      <p:sp>
        <p:nvSpPr>
          <p:cNvPr id="16" name="Espace réservé du pied de page 15"/>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2" name="Titre 1"/>
          <p:cNvSpPr>
            <a:spLocks noGrp="1"/>
          </p:cNvSpPr>
          <p:nvPr>
            <p:ph type="title"/>
          </p:nvPr>
        </p:nvSpPr>
        <p:spPr/>
        <p:txBody>
          <a:bodyPr/>
          <a:lstStyle/>
          <a:p>
            <a:r>
              <a:rPr lang="en-US" dirty="0" smtClean="0"/>
              <a:t>Les </a:t>
            </a:r>
            <a:r>
              <a:rPr lang="en-US" dirty="0" err="1" smtClean="0"/>
              <a:t>muons</a:t>
            </a:r>
            <a:endParaRPr lang="en-US" dirty="0"/>
          </a:p>
        </p:txBody>
      </p:sp>
      <p:sp>
        <p:nvSpPr>
          <p:cNvPr id="4" name="Espace réservé du texte 3"/>
          <p:cNvSpPr>
            <a:spLocks noGrp="1"/>
          </p:cNvSpPr>
          <p:nvPr>
            <p:ph type="body" idx="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62</a:t>
            </a:fld>
            <a:endParaRPr lang="fr-BE"/>
          </a:p>
        </p:txBody>
      </p:sp>
      <p:sp>
        <p:nvSpPr>
          <p:cNvPr id="7" name="Espace réservé du pied de page 6"/>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atlasoverview.JPG"/>
          <p:cNvPicPr>
            <a:picLocks noChangeAspect="1"/>
          </p:cNvPicPr>
          <p:nvPr/>
        </p:nvPicPr>
        <p:blipFill>
          <a:blip r:embed="rId2" cstate="print"/>
          <a:stretch>
            <a:fillRect/>
          </a:stretch>
        </p:blipFill>
        <p:spPr>
          <a:xfrm>
            <a:off x="4717650" y="2924114"/>
            <a:ext cx="4426350" cy="3057538"/>
          </a:xfrm>
          <a:prstGeom prst="rect">
            <a:avLst/>
          </a:prstGeom>
        </p:spPr>
      </p:pic>
      <p:sp>
        <p:nvSpPr>
          <p:cNvPr id="5" name="Espace réservé du contenu 4"/>
          <p:cNvSpPr>
            <a:spLocks noGrp="1"/>
          </p:cNvSpPr>
          <p:nvPr>
            <p:ph idx="1"/>
          </p:nvPr>
        </p:nvSpPr>
        <p:spPr>
          <a:xfrm>
            <a:off x="1199348" y="0"/>
            <a:ext cx="7498080" cy="2307317"/>
          </a:xfrm>
        </p:spPr>
        <p:style>
          <a:lnRef idx="1">
            <a:schemeClr val="accent6"/>
          </a:lnRef>
          <a:fillRef idx="2">
            <a:schemeClr val="accent6"/>
          </a:fillRef>
          <a:effectRef idx="1">
            <a:schemeClr val="accent6"/>
          </a:effectRef>
          <a:fontRef idx="minor">
            <a:schemeClr val="dk1"/>
          </a:fontRef>
        </p:style>
        <p:txBody>
          <a:bodyPr>
            <a:noAutofit/>
          </a:bodyPr>
          <a:lstStyle/>
          <a:p>
            <a:r>
              <a:rPr lang="en-US" sz="2000" dirty="0" err="1" smtClean="0"/>
              <a:t>Ce</a:t>
            </a:r>
            <a:r>
              <a:rPr lang="en-US" sz="2000" dirty="0" smtClean="0"/>
              <a:t> </a:t>
            </a:r>
            <a:r>
              <a:rPr lang="en-US" sz="2000" dirty="0" err="1" smtClean="0"/>
              <a:t>sont</a:t>
            </a:r>
            <a:r>
              <a:rPr lang="en-US" sz="2000" dirty="0" smtClean="0"/>
              <a:t> des </a:t>
            </a:r>
            <a:r>
              <a:rPr lang="en-US" sz="2000" dirty="0" err="1" smtClean="0"/>
              <a:t>particules</a:t>
            </a:r>
            <a:r>
              <a:rPr lang="en-US" sz="2000" dirty="0" smtClean="0"/>
              <a:t> </a:t>
            </a:r>
            <a:r>
              <a:rPr lang="en-US" sz="2000" dirty="0" err="1" smtClean="0"/>
              <a:t>chargées</a:t>
            </a:r>
            <a:r>
              <a:rPr lang="en-US" sz="2000" dirty="0" smtClean="0"/>
              <a:t>, on les </a:t>
            </a:r>
            <a:r>
              <a:rPr lang="en-US" sz="2000" dirty="0" err="1" smtClean="0"/>
              <a:t>voit</a:t>
            </a:r>
            <a:r>
              <a:rPr lang="en-US" sz="2000" dirty="0" smtClean="0"/>
              <a:t> </a:t>
            </a:r>
            <a:r>
              <a:rPr lang="en-US" sz="2000" dirty="0" err="1" smtClean="0"/>
              <a:t>dans</a:t>
            </a:r>
            <a:r>
              <a:rPr lang="en-US" sz="2000" dirty="0" smtClean="0"/>
              <a:t> le </a:t>
            </a:r>
            <a:r>
              <a:rPr lang="en-US" sz="2000" dirty="0" err="1" smtClean="0"/>
              <a:t>détecteur</a:t>
            </a:r>
            <a:r>
              <a:rPr lang="en-US" sz="2000" dirty="0" smtClean="0"/>
              <a:t> de traces (</a:t>
            </a:r>
            <a:r>
              <a:rPr lang="en-US" sz="2000" dirty="0" err="1" smtClean="0"/>
              <a:t>variété</a:t>
            </a:r>
            <a:r>
              <a:rPr lang="en-US" sz="2000" dirty="0" smtClean="0"/>
              <a:t> </a:t>
            </a:r>
            <a:r>
              <a:rPr lang="en-US" sz="2000" dirty="0" err="1" smtClean="0"/>
              <a:t>d’électron</a:t>
            </a:r>
            <a:r>
              <a:rPr lang="en-US" sz="2000" dirty="0" smtClean="0"/>
              <a:t>, plus massifs)</a:t>
            </a:r>
          </a:p>
          <a:p>
            <a:r>
              <a:rPr lang="en-US" sz="2000" dirty="0" err="1" smtClean="0"/>
              <a:t>Mais</a:t>
            </a:r>
            <a:r>
              <a:rPr lang="en-US" sz="2000" dirty="0" smtClean="0"/>
              <a:t> ne </a:t>
            </a:r>
            <a:r>
              <a:rPr lang="en-US" sz="2000" dirty="0" err="1" smtClean="0"/>
              <a:t>s’arrêtent</a:t>
            </a:r>
            <a:r>
              <a:rPr lang="en-US" sz="2000" dirty="0" smtClean="0"/>
              <a:t> </a:t>
            </a:r>
            <a:r>
              <a:rPr lang="en-US" sz="2000" dirty="0" err="1" smtClean="0"/>
              <a:t>dans</a:t>
            </a:r>
            <a:r>
              <a:rPr lang="en-US" sz="2000" dirty="0" smtClean="0"/>
              <a:t> </a:t>
            </a:r>
            <a:r>
              <a:rPr lang="en-US" sz="2000" dirty="0" err="1" smtClean="0"/>
              <a:t>aucun</a:t>
            </a:r>
            <a:r>
              <a:rPr lang="en-US" sz="2000" dirty="0" smtClean="0"/>
              <a:t> des </a:t>
            </a:r>
            <a:r>
              <a:rPr lang="en-US" sz="2000" dirty="0" err="1" smtClean="0"/>
              <a:t>deux</a:t>
            </a:r>
            <a:r>
              <a:rPr lang="en-US" sz="2000" dirty="0" smtClean="0"/>
              <a:t> </a:t>
            </a:r>
            <a:r>
              <a:rPr lang="en-US" sz="2000" dirty="0" err="1" smtClean="0"/>
              <a:t>calorimètres</a:t>
            </a:r>
            <a:endParaRPr lang="en-US" sz="2000" dirty="0" smtClean="0"/>
          </a:p>
          <a:p>
            <a:r>
              <a:rPr lang="en-US" sz="2000" dirty="0" smtClean="0"/>
              <a:t>On </a:t>
            </a:r>
            <a:r>
              <a:rPr lang="en-US" sz="2000" dirty="0" err="1" smtClean="0"/>
              <a:t>construit</a:t>
            </a:r>
            <a:r>
              <a:rPr lang="en-US" sz="2000" dirty="0" smtClean="0"/>
              <a:t> des </a:t>
            </a:r>
            <a:r>
              <a:rPr lang="en-US" sz="2000" dirty="0" err="1" smtClean="0"/>
              <a:t>chambres</a:t>
            </a:r>
            <a:r>
              <a:rPr lang="en-US" sz="2000" dirty="0" smtClean="0"/>
              <a:t> </a:t>
            </a:r>
            <a:r>
              <a:rPr lang="en-US" sz="2000" dirty="0" err="1" smtClean="0"/>
              <a:t>à</a:t>
            </a:r>
            <a:r>
              <a:rPr lang="en-US" sz="2000" dirty="0" smtClean="0"/>
              <a:t> </a:t>
            </a:r>
            <a:r>
              <a:rPr lang="en-US" sz="2000" dirty="0" err="1" smtClean="0"/>
              <a:t>muons</a:t>
            </a:r>
            <a:r>
              <a:rPr lang="en-US" sz="2000" dirty="0" smtClean="0"/>
              <a:t> qui </a:t>
            </a:r>
            <a:r>
              <a:rPr lang="en-US" sz="2000" dirty="0" err="1" smtClean="0"/>
              <a:t>mesurent</a:t>
            </a:r>
            <a:r>
              <a:rPr lang="en-US" sz="2000" dirty="0" smtClean="0"/>
              <a:t> de </a:t>
            </a:r>
            <a:r>
              <a:rPr lang="fr-FR" sz="2000" dirty="0" smtClean="0"/>
              <a:t>façon</a:t>
            </a:r>
            <a:r>
              <a:rPr lang="en-US" sz="2000" dirty="0" smtClean="0"/>
              <a:t> </a:t>
            </a:r>
            <a:r>
              <a:rPr lang="en-US" sz="2000" dirty="0" err="1" smtClean="0"/>
              <a:t>très</a:t>
            </a:r>
            <a:r>
              <a:rPr lang="en-US" sz="2000" dirty="0" smtClean="0"/>
              <a:t> </a:t>
            </a:r>
            <a:r>
              <a:rPr lang="en-US" sz="2000" dirty="0" err="1" smtClean="0"/>
              <a:t>précise</a:t>
            </a:r>
            <a:r>
              <a:rPr lang="en-US" sz="2000" dirty="0" smtClean="0"/>
              <a:t> la </a:t>
            </a:r>
            <a:r>
              <a:rPr lang="en-US" sz="2000" dirty="0" err="1" smtClean="0"/>
              <a:t>vitesse</a:t>
            </a:r>
            <a:r>
              <a:rPr lang="en-US" sz="2000" dirty="0" smtClean="0"/>
              <a:t> et la </a:t>
            </a:r>
            <a:r>
              <a:rPr lang="en-US" sz="2000" dirty="0" err="1" smtClean="0"/>
              <a:t>trajectoire</a:t>
            </a:r>
            <a:r>
              <a:rPr lang="en-US" sz="2000" dirty="0" smtClean="0"/>
              <a:t> de </a:t>
            </a:r>
            <a:r>
              <a:rPr lang="en-US" sz="2000" dirty="0" err="1" smtClean="0"/>
              <a:t>ces</a:t>
            </a:r>
            <a:r>
              <a:rPr lang="en-US" sz="2000" dirty="0" smtClean="0"/>
              <a:t> </a:t>
            </a:r>
            <a:r>
              <a:rPr lang="en-US" sz="2000" dirty="0" err="1" smtClean="0"/>
              <a:t>particules</a:t>
            </a:r>
            <a:r>
              <a:rPr lang="en-US" sz="2000" dirty="0" smtClean="0"/>
              <a:t> (</a:t>
            </a:r>
            <a:r>
              <a:rPr lang="en-US" sz="2000" dirty="0" err="1" smtClean="0"/>
              <a:t>précision</a:t>
            </a:r>
            <a:r>
              <a:rPr lang="en-US" sz="2000" dirty="0" smtClean="0"/>
              <a:t> de </a:t>
            </a:r>
            <a:r>
              <a:rPr lang="en-US" sz="2000" dirty="0" err="1" smtClean="0"/>
              <a:t>l’ordre</a:t>
            </a:r>
            <a:r>
              <a:rPr lang="en-US" sz="2000" dirty="0" smtClean="0"/>
              <a:t> de </a:t>
            </a:r>
            <a:r>
              <a:rPr lang="en-US" sz="2000" dirty="0" err="1" smtClean="0"/>
              <a:t>l’épaisseur</a:t>
            </a:r>
            <a:r>
              <a:rPr lang="en-US" sz="2000" dirty="0" smtClean="0"/>
              <a:t> d’un </a:t>
            </a:r>
            <a:r>
              <a:rPr lang="en-US" sz="2000" dirty="0" err="1" smtClean="0"/>
              <a:t>cheveu</a:t>
            </a:r>
            <a:r>
              <a:rPr lang="en-US" sz="2000" dirty="0" smtClean="0"/>
              <a:t> !!)</a:t>
            </a:r>
            <a:endParaRPr lang="en-US" sz="2000" dirty="0"/>
          </a:p>
        </p:txBody>
      </p:sp>
      <p:sp>
        <p:nvSpPr>
          <p:cNvPr id="6" name="ZoneTexte 5"/>
          <p:cNvSpPr txBox="1"/>
          <p:nvPr/>
        </p:nvSpPr>
        <p:spPr>
          <a:xfrm>
            <a:off x="2067270" y="2233477"/>
            <a:ext cx="5478279"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smtClean="0"/>
              <a:t>Et </a:t>
            </a:r>
            <a:r>
              <a:rPr lang="en-US" sz="3600" dirty="0" err="1" smtClean="0"/>
              <a:t>dans</a:t>
            </a:r>
            <a:r>
              <a:rPr lang="en-US" sz="3600" dirty="0" smtClean="0"/>
              <a:t> ATLAS ?</a:t>
            </a:r>
          </a:p>
        </p:txBody>
      </p:sp>
      <p:sp>
        <p:nvSpPr>
          <p:cNvPr id="7" name="Rectangle 6"/>
          <p:cNvSpPr/>
          <p:nvPr/>
        </p:nvSpPr>
        <p:spPr>
          <a:xfrm>
            <a:off x="1001227" y="2924114"/>
            <a:ext cx="3975000" cy="3693319"/>
          </a:xfrm>
          <a:prstGeom prst="rect">
            <a:avLst/>
          </a:prstGeom>
        </p:spPr>
        <p:txBody>
          <a:bodyPr wrap="square">
            <a:spAutoFit/>
          </a:bodyPr>
          <a:lstStyle/>
          <a:p>
            <a:r>
              <a:rPr lang="fr-FR" dirty="0" smtClean="0"/>
              <a:t>Le système à muons se compose </a:t>
            </a:r>
          </a:p>
          <a:p>
            <a:r>
              <a:rPr lang="fr-FR" dirty="0" smtClean="0"/>
              <a:t>- D’aimants </a:t>
            </a:r>
            <a:r>
              <a:rPr lang="fr-FR" dirty="0"/>
              <a:t>toroïdaux</a:t>
            </a:r>
            <a:r>
              <a:rPr lang="fr-FR" dirty="0" smtClean="0"/>
              <a:t>. </a:t>
            </a:r>
            <a:endParaRPr lang="fr-FR" dirty="0"/>
          </a:p>
          <a:p>
            <a:r>
              <a:rPr lang="fr-FR" dirty="0"/>
              <a:t>- </a:t>
            </a:r>
            <a:r>
              <a:rPr lang="fr-FR" u="sng" dirty="0"/>
              <a:t>Tubes à dérive</a:t>
            </a:r>
            <a:r>
              <a:rPr lang="fr-FR" dirty="0"/>
              <a:t> :</a:t>
            </a:r>
            <a:r>
              <a:rPr lang="fr-FR" dirty="0" smtClean="0"/>
              <a:t> un signal y est généré lors du passage </a:t>
            </a:r>
            <a:r>
              <a:rPr lang="fr-FR" dirty="0"/>
              <a:t>d'un </a:t>
            </a:r>
            <a:r>
              <a:rPr lang="fr-FR" dirty="0" smtClean="0"/>
              <a:t>muon</a:t>
            </a:r>
          </a:p>
          <a:p>
            <a:r>
              <a:rPr lang="fr-FR" dirty="0"/>
              <a:t>- </a:t>
            </a:r>
            <a:r>
              <a:rPr lang="fr-FR" u="sng" dirty="0"/>
              <a:t>Chambre à rubans cathodiques</a:t>
            </a:r>
            <a:r>
              <a:rPr lang="fr-FR" dirty="0"/>
              <a:t> : il détecte les </a:t>
            </a:r>
            <a:r>
              <a:rPr lang="fr-FR" dirty="0" smtClean="0"/>
              <a:t>muons</a:t>
            </a:r>
            <a:r>
              <a:rPr lang="fr-FR" dirty="0"/>
              <a:t> </a:t>
            </a:r>
            <a:r>
              <a:rPr lang="fr-FR" dirty="0" smtClean="0"/>
              <a:t>proches </a:t>
            </a:r>
            <a:r>
              <a:rPr lang="fr-FR" dirty="0"/>
              <a:t>du </a:t>
            </a:r>
            <a:r>
              <a:rPr lang="fr-FR" dirty="0" smtClean="0"/>
              <a:t>faisceau. La position des </a:t>
            </a:r>
            <a:r>
              <a:rPr lang="fr-FR" dirty="0"/>
              <a:t>muons</a:t>
            </a:r>
            <a:r>
              <a:rPr lang="fr-FR" dirty="0" smtClean="0"/>
              <a:t> est connue avec une </a:t>
            </a:r>
            <a:r>
              <a:rPr lang="fr-FR" dirty="0"/>
              <a:t>précision de 0,1mm.</a:t>
            </a:r>
          </a:p>
          <a:p>
            <a:r>
              <a:rPr lang="fr-FR" dirty="0"/>
              <a:t>- </a:t>
            </a:r>
            <a:r>
              <a:rPr lang="fr-FR" u="sng" dirty="0"/>
              <a:t>Chambre à plaques résistives</a:t>
            </a:r>
            <a:r>
              <a:rPr lang="fr-FR" dirty="0"/>
              <a:t> et</a:t>
            </a:r>
            <a:r>
              <a:rPr lang="fr-FR" u="sng" dirty="0"/>
              <a:t> chambre </a:t>
            </a:r>
            <a:r>
              <a:rPr lang="fr-FR" u="sng" dirty="0" err="1"/>
              <a:t>multifils</a:t>
            </a:r>
            <a:r>
              <a:rPr lang="fr-FR" u="sng" dirty="0"/>
              <a:t> extraplate</a:t>
            </a:r>
            <a:r>
              <a:rPr lang="fr-FR" dirty="0"/>
              <a:t> : ces parties du détecteur permettent la sélection des évènements en temps réel.</a:t>
            </a:r>
            <a:r>
              <a:rPr lang="fr-FR" dirty="0" smtClean="0"/>
              <a:t> (on ne garde que 100 évènements/s sur 1 milliard !)</a:t>
            </a:r>
            <a:endParaRPr lang="fr-FR" dirty="0"/>
          </a:p>
        </p:txBody>
      </p:sp>
      <p:sp>
        <p:nvSpPr>
          <p:cNvPr id="10" name="ZoneTexte 9"/>
          <p:cNvSpPr txBox="1"/>
          <p:nvPr/>
        </p:nvSpPr>
        <p:spPr>
          <a:xfrm>
            <a:off x="5832665" y="6189029"/>
            <a:ext cx="2441707" cy="369332"/>
          </a:xfrm>
          <a:prstGeom prst="rect">
            <a:avLst/>
          </a:prstGeom>
          <a:noFill/>
        </p:spPr>
        <p:txBody>
          <a:bodyPr wrap="none" rtlCol="0">
            <a:spAutoFit/>
          </a:bodyPr>
          <a:lstStyle/>
          <a:p>
            <a:r>
              <a:rPr lang="en-US" dirty="0" err="1" smtClean="0">
                <a:solidFill>
                  <a:srgbClr val="00A5BC"/>
                </a:solidFill>
              </a:rPr>
              <a:t>Système</a:t>
            </a:r>
            <a:r>
              <a:rPr lang="en-US" dirty="0" smtClean="0">
                <a:solidFill>
                  <a:srgbClr val="00A5BC"/>
                </a:solidFill>
              </a:rPr>
              <a:t> </a:t>
            </a:r>
            <a:r>
              <a:rPr lang="en-US" dirty="0" err="1" smtClean="0">
                <a:solidFill>
                  <a:srgbClr val="00A5BC"/>
                </a:solidFill>
              </a:rPr>
              <a:t>à</a:t>
            </a:r>
            <a:r>
              <a:rPr lang="en-US" dirty="0" smtClean="0">
                <a:solidFill>
                  <a:srgbClr val="00A5BC"/>
                </a:solidFill>
              </a:rPr>
              <a:t> </a:t>
            </a:r>
            <a:r>
              <a:rPr lang="en-US" dirty="0" err="1" smtClean="0">
                <a:solidFill>
                  <a:srgbClr val="00A5BC"/>
                </a:solidFill>
              </a:rPr>
              <a:t>muon</a:t>
            </a:r>
            <a:r>
              <a:rPr lang="en-US" dirty="0" smtClean="0">
                <a:solidFill>
                  <a:srgbClr val="00A5BC"/>
                </a:solidFill>
              </a:rPr>
              <a:t> en bleu</a:t>
            </a:r>
            <a:endParaRPr lang="en-US" dirty="0">
              <a:solidFill>
                <a:srgbClr val="00A5BC"/>
              </a:solidFill>
            </a:endParaRPr>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63</a:t>
            </a:fld>
            <a:endParaRPr lang="fr-BE" dirty="0"/>
          </a:p>
        </p:txBody>
      </p:sp>
      <p:sp>
        <p:nvSpPr>
          <p:cNvPr id="11" name="Espace réservé du pied de page 10"/>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2" name="Titre 1"/>
          <p:cNvSpPr>
            <a:spLocks noGrp="1"/>
          </p:cNvSpPr>
          <p:nvPr>
            <p:ph type="title"/>
          </p:nvPr>
        </p:nvSpPr>
        <p:spPr/>
        <p:txBody>
          <a:bodyPr/>
          <a:lstStyle/>
          <a:p>
            <a:r>
              <a:rPr lang="en-US" dirty="0" smtClean="0"/>
              <a:t>Les Neutrinos</a:t>
            </a:r>
            <a:endParaRPr lang="en-US" dirty="0"/>
          </a:p>
        </p:txBody>
      </p:sp>
      <p:sp>
        <p:nvSpPr>
          <p:cNvPr id="4" name="Espace réservé du texte 3"/>
          <p:cNvSpPr>
            <a:spLocks noGrp="1"/>
          </p:cNvSpPr>
          <p:nvPr>
            <p:ph type="body" idx="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64</a:t>
            </a:fld>
            <a:endParaRPr lang="fr-BE"/>
          </a:p>
        </p:txBody>
      </p:sp>
      <p:sp>
        <p:nvSpPr>
          <p:cNvPr id="7" name="Espace réservé du pied de page 6"/>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attention.png"/>
          <p:cNvPicPr>
            <a:picLocks noChangeAspect="1"/>
          </p:cNvPicPr>
          <p:nvPr/>
        </p:nvPicPr>
        <p:blipFill>
          <a:blip r:embed="rId3" cstate="print"/>
          <a:stretch>
            <a:fillRect/>
          </a:stretch>
        </p:blipFill>
        <p:spPr>
          <a:xfrm>
            <a:off x="6516737" y="5269487"/>
            <a:ext cx="798220" cy="665183"/>
          </a:xfrm>
          <a:prstGeom prst="rect">
            <a:avLst/>
          </a:prstGeom>
        </p:spPr>
      </p:pic>
      <p:grpSp>
        <p:nvGrpSpPr>
          <p:cNvPr id="2" name="Grouper 13"/>
          <p:cNvGrpSpPr/>
          <p:nvPr/>
        </p:nvGrpSpPr>
        <p:grpSpPr>
          <a:xfrm>
            <a:off x="5637498" y="1023779"/>
            <a:ext cx="3414695" cy="1980523"/>
            <a:chOff x="5729304" y="1397997"/>
            <a:chExt cx="3414695" cy="1980523"/>
          </a:xfrm>
        </p:grpSpPr>
        <p:pic>
          <p:nvPicPr>
            <p:cNvPr id="6" name="Image 5" descr="collision.gif"/>
            <p:cNvPicPr>
              <a:picLocks noChangeAspect="1"/>
            </p:cNvPicPr>
            <p:nvPr/>
          </p:nvPicPr>
          <p:blipFill>
            <a:blip r:embed="rId4" cstate="print"/>
            <a:stretch>
              <a:fillRect/>
            </a:stretch>
          </p:blipFill>
          <p:spPr>
            <a:xfrm>
              <a:off x="5729304" y="1397997"/>
              <a:ext cx="3414695" cy="1980523"/>
            </a:xfrm>
            <a:prstGeom prst="rect">
              <a:avLst/>
            </a:prstGeom>
          </p:spPr>
        </p:pic>
        <p:cxnSp>
          <p:nvCxnSpPr>
            <p:cNvPr id="11" name="Connecteur droit 10"/>
            <p:cNvCxnSpPr>
              <a:endCxn id="6" idx="3"/>
            </p:cNvCxnSpPr>
            <p:nvPr/>
          </p:nvCxnSpPr>
          <p:spPr>
            <a:xfrm>
              <a:off x="5729305" y="2388259"/>
              <a:ext cx="3414694" cy="1588"/>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 name="Espace réservé du contenu 4"/>
          <p:cNvSpPr>
            <a:spLocks noGrp="1"/>
          </p:cNvSpPr>
          <p:nvPr>
            <p:ph idx="1"/>
          </p:nvPr>
        </p:nvSpPr>
        <p:spPr>
          <a:xfrm>
            <a:off x="813731" y="683584"/>
            <a:ext cx="4797446" cy="3699793"/>
          </a:xfrm>
        </p:spPr>
        <p:txBody>
          <a:bodyPr>
            <a:normAutofit fontScale="85000" lnSpcReduction="20000"/>
          </a:bodyPr>
          <a:lstStyle/>
          <a:p>
            <a:r>
              <a:rPr lang="en-US" dirty="0" smtClean="0"/>
              <a:t>On ne </a:t>
            </a:r>
            <a:r>
              <a:rPr lang="en-US" dirty="0" err="1" smtClean="0"/>
              <a:t>peut</a:t>
            </a:r>
            <a:r>
              <a:rPr lang="en-US" dirty="0" smtClean="0"/>
              <a:t> les </a:t>
            </a:r>
            <a:r>
              <a:rPr lang="en-US" dirty="0" err="1" smtClean="0"/>
              <a:t>voir</a:t>
            </a:r>
            <a:r>
              <a:rPr lang="en-US" dirty="0" smtClean="0"/>
              <a:t> </a:t>
            </a:r>
            <a:r>
              <a:rPr lang="en-US" dirty="0" err="1" smtClean="0"/>
              <a:t>ni</a:t>
            </a:r>
            <a:r>
              <a:rPr lang="en-US" dirty="0" smtClean="0"/>
              <a:t> par </a:t>
            </a:r>
            <a:r>
              <a:rPr lang="en-US" dirty="0" err="1" smtClean="0"/>
              <a:t>leur</a:t>
            </a:r>
            <a:r>
              <a:rPr lang="en-US" dirty="0" smtClean="0"/>
              <a:t> trace (</a:t>
            </a:r>
            <a:r>
              <a:rPr lang="en-US" dirty="0" err="1" smtClean="0"/>
              <a:t>neutre</a:t>
            </a:r>
            <a:r>
              <a:rPr lang="en-US" dirty="0" smtClean="0"/>
              <a:t>) </a:t>
            </a:r>
            <a:r>
              <a:rPr lang="en-US" dirty="0" err="1" smtClean="0"/>
              <a:t>ni</a:t>
            </a:r>
            <a:r>
              <a:rPr lang="en-US" dirty="0" smtClean="0"/>
              <a:t> par </a:t>
            </a:r>
            <a:r>
              <a:rPr lang="en-US" dirty="0" err="1" smtClean="0"/>
              <a:t>leur</a:t>
            </a:r>
            <a:r>
              <a:rPr lang="en-US" dirty="0" smtClean="0"/>
              <a:t> passage </a:t>
            </a:r>
            <a:r>
              <a:rPr lang="en-US" dirty="0" err="1" smtClean="0"/>
              <a:t>dans</a:t>
            </a:r>
            <a:r>
              <a:rPr lang="en-US" dirty="0" smtClean="0"/>
              <a:t> les </a:t>
            </a:r>
            <a:r>
              <a:rPr lang="en-US" dirty="0" err="1" smtClean="0"/>
              <a:t>calorimètres</a:t>
            </a:r>
            <a:r>
              <a:rPr lang="en-US" dirty="0" smtClean="0"/>
              <a:t> (</a:t>
            </a:r>
            <a:r>
              <a:rPr lang="en-US" dirty="0" err="1" smtClean="0"/>
              <a:t>n’interagissent</a:t>
            </a:r>
            <a:r>
              <a:rPr lang="en-US" dirty="0" smtClean="0"/>
              <a:t> pas avec la </a:t>
            </a:r>
            <a:r>
              <a:rPr lang="en-US" dirty="0" err="1" smtClean="0"/>
              <a:t>matière</a:t>
            </a:r>
            <a:r>
              <a:rPr lang="en-US" dirty="0" smtClean="0"/>
              <a:t>)</a:t>
            </a:r>
          </a:p>
          <a:p>
            <a:r>
              <a:rPr lang="en-US" dirty="0" smtClean="0"/>
              <a:t>On </a:t>
            </a:r>
            <a:r>
              <a:rPr lang="en-US" dirty="0" err="1" smtClean="0"/>
              <a:t>va</a:t>
            </a:r>
            <a:r>
              <a:rPr lang="en-US" dirty="0" smtClean="0"/>
              <a:t> </a:t>
            </a:r>
            <a:r>
              <a:rPr lang="en-US" dirty="0" err="1" smtClean="0"/>
              <a:t>utiliser</a:t>
            </a:r>
            <a:r>
              <a:rPr lang="en-US" dirty="0" smtClean="0"/>
              <a:t> la </a:t>
            </a:r>
            <a:r>
              <a:rPr lang="en-US" dirty="0" err="1" smtClean="0"/>
              <a:t>loi</a:t>
            </a:r>
            <a:r>
              <a:rPr lang="en-US" dirty="0" smtClean="0"/>
              <a:t> de conservation du </a:t>
            </a:r>
            <a:r>
              <a:rPr lang="en-US" dirty="0" err="1" smtClean="0"/>
              <a:t>vecteur</a:t>
            </a:r>
            <a:r>
              <a:rPr lang="en-US" dirty="0" smtClean="0"/>
              <a:t> </a:t>
            </a:r>
          </a:p>
          <a:p>
            <a:pPr>
              <a:buNone/>
            </a:pPr>
            <a:r>
              <a:rPr lang="en-US" dirty="0" smtClean="0"/>
              <a:t>   M×V </a:t>
            </a:r>
            <a:r>
              <a:rPr lang="en-US" dirty="0" err="1" smtClean="0"/>
              <a:t>dans</a:t>
            </a:r>
            <a:r>
              <a:rPr lang="en-US" dirty="0" smtClean="0"/>
              <a:t> le plan </a:t>
            </a:r>
            <a:r>
              <a:rPr lang="en-US" dirty="0" err="1" smtClean="0"/>
              <a:t>perpendiculaire</a:t>
            </a:r>
            <a:r>
              <a:rPr lang="en-US" dirty="0" smtClean="0"/>
              <a:t> </a:t>
            </a:r>
            <a:r>
              <a:rPr lang="en-US" dirty="0" err="1" smtClean="0"/>
              <a:t>à</a:t>
            </a:r>
            <a:r>
              <a:rPr lang="en-US" dirty="0" smtClean="0"/>
              <a:t> </a:t>
            </a:r>
            <a:r>
              <a:rPr lang="en-US" dirty="0" err="1" smtClean="0"/>
              <a:t>l’axe</a:t>
            </a:r>
            <a:r>
              <a:rPr lang="en-US" dirty="0" smtClean="0"/>
              <a:t> du </a:t>
            </a:r>
            <a:r>
              <a:rPr lang="en-US" dirty="0" err="1" smtClean="0"/>
              <a:t>faisceau</a:t>
            </a:r>
            <a:r>
              <a:rPr lang="en-US" dirty="0" smtClean="0"/>
              <a:t>: </a:t>
            </a:r>
            <a:r>
              <a:rPr lang="en-US" dirty="0" err="1" smtClean="0"/>
              <a:t>ΣM×V</a:t>
            </a:r>
            <a:r>
              <a:rPr lang="en-US" baseline="-25000" dirty="0" err="1" smtClean="0"/>
              <a:t>i</a:t>
            </a:r>
            <a:r>
              <a:rPr lang="en-US" dirty="0" smtClean="0"/>
              <a:t>=0=</a:t>
            </a:r>
            <a:r>
              <a:rPr lang="en-US" dirty="0" err="1" smtClean="0"/>
              <a:t>ΣM×V</a:t>
            </a:r>
            <a:r>
              <a:rPr lang="en-US" baseline="-25000" dirty="0" err="1" smtClean="0"/>
              <a:t>f</a:t>
            </a:r>
            <a:endParaRPr lang="en-US" baseline="-25000" dirty="0" smtClean="0"/>
          </a:p>
        </p:txBody>
      </p:sp>
      <p:pic>
        <p:nvPicPr>
          <p:cNvPr id="7" name="Image 6" descr="collision3.jpg"/>
          <p:cNvPicPr>
            <a:picLocks noChangeAspect="1"/>
          </p:cNvPicPr>
          <p:nvPr/>
        </p:nvPicPr>
        <p:blipFill>
          <a:blip r:embed="rId5" cstate="print"/>
          <a:stretch>
            <a:fillRect/>
          </a:stretch>
        </p:blipFill>
        <p:spPr>
          <a:xfrm>
            <a:off x="1017339" y="4184490"/>
            <a:ext cx="3556361" cy="2672351"/>
          </a:xfrm>
          <a:prstGeom prst="rect">
            <a:avLst/>
          </a:prstGeom>
        </p:spPr>
      </p:pic>
      <p:sp>
        <p:nvSpPr>
          <p:cNvPr id="8" name="ZoneTexte 7"/>
          <p:cNvSpPr txBox="1"/>
          <p:nvPr/>
        </p:nvSpPr>
        <p:spPr>
          <a:xfrm>
            <a:off x="4924283" y="4069016"/>
            <a:ext cx="4362983" cy="1754327"/>
          </a:xfrm>
          <a:prstGeom prst="rect">
            <a:avLst/>
          </a:prstGeom>
          <a:noFill/>
        </p:spPr>
        <p:txBody>
          <a:bodyPr wrap="square" rtlCol="0">
            <a:spAutoFit/>
          </a:bodyPr>
          <a:lstStyle/>
          <a:p>
            <a:pPr>
              <a:buFont typeface="Arial"/>
              <a:buChar char="•"/>
            </a:pPr>
            <a:r>
              <a:rPr lang="en-US" sz="2700" dirty="0" smtClean="0"/>
              <a:t> A la fin, </a:t>
            </a:r>
            <a:r>
              <a:rPr lang="en-US" sz="2700" dirty="0" err="1" smtClean="0"/>
              <a:t>lorsqu’on</a:t>
            </a:r>
            <a:r>
              <a:rPr lang="en-US" sz="2700" dirty="0" smtClean="0"/>
              <a:t> a tout </a:t>
            </a:r>
            <a:r>
              <a:rPr lang="en-US" sz="2700" dirty="0" err="1" smtClean="0"/>
              <a:t>reconstruit</a:t>
            </a:r>
            <a:r>
              <a:rPr lang="en-US" sz="2700" dirty="0" smtClean="0"/>
              <a:t>, </a:t>
            </a:r>
            <a:r>
              <a:rPr lang="en-US" sz="2700" dirty="0" err="1" smtClean="0"/>
              <a:t>si</a:t>
            </a:r>
            <a:r>
              <a:rPr lang="en-US" sz="2700" dirty="0" smtClean="0"/>
              <a:t> </a:t>
            </a:r>
            <a:r>
              <a:rPr lang="en-US" sz="2700" dirty="0" err="1" smtClean="0"/>
              <a:t>cette</a:t>
            </a:r>
            <a:r>
              <a:rPr lang="en-US" sz="2700" dirty="0" smtClean="0"/>
              <a:t> </a:t>
            </a:r>
            <a:r>
              <a:rPr lang="en-US" sz="2700" dirty="0" err="1" smtClean="0"/>
              <a:t>loi</a:t>
            </a:r>
            <a:r>
              <a:rPr lang="en-US" sz="2700" dirty="0" smtClean="0"/>
              <a:t> </a:t>
            </a:r>
            <a:r>
              <a:rPr lang="en-US" sz="2700" dirty="0" err="1" smtClean="0"/>
              <a:t>n’est</a:t>
            </a:r>
            <a:r>
              <a:rPr lang="en-US" sz="2700" dirty="0" smtClean="0"/>
              <a:t> pas </a:t>
            </a:r>
            <a:r>
              <a:rPr lang="en-US" sz="2700" dirty="0" err="1" smtClean="0"/>
              <a:t>vérifiée</a:t>
            </a:r>
            <a:r>
              <a:rPr lang="en-US" sz="2700" dirty="0" smtClean="0"/>
              <a:t>, </a:t>
            </a:r>
            <a:r>
              <a:rPr lang="en-US" sz="2700" dirty="0" err="1" smtClean="0"/>
              <a:t>il</a:t>
            </a:r>
            <a:r>
              <a:rPr lang="en-US" sz="2700" dirty="0" smtClean="0"/>
              <a:t> </a:t>
            </a:r>
            <a:r>
              <a:rPr lang="en-US" sz="2700" dirty="0" err="1" smtClean="0"/>
              <a:t>peut</a:t>
            </a:r>
            <a:r>
              <a:rPr lang="en-US" sz="2700" dirty="0" smtClean="0"/>
              <a:t> </a:t>
            </a:r>
            <a:r>
              <a:rPr lang="en-US" sz="2700" dirty="0" err="1" smtClean="0"/>
              <a:t>s’agir</a:t>
            </a:r>
            <a:r>
              <a:rPr lang="en-US" sz="2700" dirty="0" smtClean="0"/>
              <a:t> d’un neutrino. </a:t>
            </a:r>
            <a:endParaRPr lang="en-US" sz="2700" dirty="0"/>
          </a:p>
        </p:txBody>
      </p:sp>
      <p:sp>
        <p:nvSpPr>
          <p:cNvPr id="9" name="ZoneTexte 8"/>
          <p:cNvSpPr txBox="1"/>
          <p:nvPr/>
        </p:nvSpPr>
        <p:spPr>
          <a:xfrm>
            <a:off x="5186892" y="3003771"/>
            <a:ext cx="395710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b="1" i="1" dirty="0" err="1" smtClean="0"/>
              <a:t>Seule</a:t>
            </a:r>
            <a:r>
              <a:rPr lang="en-US" b="1" i="1" dirty="0" smtClean="0"/>
              <a:t> la la </a:t>
            </a:r>
            <a:r>
              <a:rPr lang="en-US" b="1" i="1" dirty="0" err="1" smtClean="0"/>
              <a:t>composante</a:t>
            </a:r>
            <a:r>
              <a:rPr lang="en-US" b="1" i="1" dirty="0" smtClean="0"/>
              <a:t> de la </a:t>
            </a:r>
            <a:r>
              <a:rPr lang="en-US" b="1" i="1" dirty="0" err="1" smtClean="0"/>
              <a:t>vitesse</a:t>
            </a:r>
            <a:r>
              <a:rPr lang="en-US" b="1" i="1" dirty="0" smtClean="0"/>
              <a:t> </a:t>
            </a:r>
            <a:r>
              <a:rPr lang="en-US" b="1" i="1" dirty="0" err="1" smtClean="0"/>
              <a:t>parallèle</a:t>
            </a:r>
            <a:r>
              <a:rPr lang="en-US" b="1" i="1" dirty="0" smtClean="0"/>
              <a:t> au </a:t>
            </a:r>
            <a:r>
              <a:rPr lang="en-US" b="1" i="1" dirty="0" err="1" smtClean="0"/>
              <a:t>faisceau</a:t>
            </a:r>
            <a:r>
              <a:rPr lang="en-US" b="1" i="1" dirty="0" smtClean="0"/>
              <a:t> </a:t>
            </a:r>
            <a:r>
              <a:rPr lang="en-US" b="1" i="1" dirty="0" err="1" smtClean="0"/>
              <a:t>est</a:t>
            </a:r>
            <a:r>
              <a:rPr lang="en-US" b="1" i="1" dirty="0" smtClean="0"/>
              <a:t> non </a:t>
            </a:r>
            <a:r>
              <a:rPr lang="en-US" b="1" i="1" dirty="0" err="1" smtClean="0"/>
              <a:t>nulle</a:t>
            </a:r>
            <a:endParaRPr lang="en-US" b="1" i="1" dirty="0"/>
          </a:p>
        </p:txBody>
      </p:sp>
      <p:cxnSp>
        <p:nvCxnSpPr>
          <p:cNvPr id="16" name="Connecteur droit avec flèche 15"/>
          <p:cNvCxnSpPr/>
          <p:nvPr/>
        </p:nvCxnSpPr>
        <p:spPr>
          <a:xfrm rot="5400000">
            <a:off x="5810728" y="1183417"/>
            <a:ext cx="770732" cy="5738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6581061" y="782165"/>
            <a:ext cx="2562939" cy="369332"/>
          </a:xfrm>
          <a:prstGeom prst="rect">
            <a:avLst/>
          </a:prstGeom>
          <a:noFill/>
        </p:spPr>
        <p:txBody>
          <a:bodyPr wrap="none" rtlCol="0">
            <a:spAutoFit/>
          </a:bodyPr>
          <a:lstStyle/>
          <a:p>
            <a:r>
              <a:rPr lang="en-US" i="1" dirty="0" smtClean="0"/>
              <a:t>Axe du </a:t>
            </a:r>
            <a:r>
              <a:rPr lang="en-US" i="1" dirty="0" err="1" smtClean="0"/>
              <a:t>faisceau</a:t>
            </a:r>
            <a:r>
              <a:rPr lang="en-US" i="1" dirty="0" smtClean="0"/>
              <a:t> de protons</a:t>
            </a:r>
            <a:endParaRPr lang="en-US" i="1" dirty="0"/>
          </a:p>
        </p:txBody>
      </p:sp>
      <p:sp>
        <p:nvSpPr>
          <p:cNvPr id="22" name="ZoneTexte 21"/>
          <p:cNvSpPr txBox="1"/>
          <p:nvPr/>
        </p:nvSpPr>
        <p:spPr>
          <a:xfrm>
            <a:off x="4620754" y="5934670"/>
            <a:ext cx="4523245"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b="1" i="1" dirty="0" smtClean="0"/>
              <a:t>Il </a:t>
            </a:r>
            <a:r>
              <a:rPr lang="en-US" b="1" i="1" dirty="0" err="1" smtClean="0"/>
              <a:t>peut</a:t>
            </a:r>
            <a:r>
              <a:rPr lang="en-US" b="1" i="1" dirty="0" smtClean="0"/>
              <a:t> </a:t>
            </a:r>
            <a:r>
              <a:rPr lang="en-US" b="1" i="1" dirty="0" err="1" smtClean="0"/>
              <a:t>aussi</a:t>
            </a:r>
            <a:r>
              <a:rPr lang="en-US" b="1" i="1" dirty="0" smtClean="0"/>
              <a:t> </a:t>
            </a:r>
            <a:r>
              <a:rPr lang="en-US" b="1" i="1" dirty="0" err="1" smtClean="0"/>
              <a:t>s’agir</a:t>
            </a:r>
            <a:r>
              <a:rPr lang="en-US" b="1" i="1" dirty="0" smtClean="0"/>
              <a:t> </a:t>
            </a:r>
            <a:r>
              <a:rPr lang="en-US" b="1" i="1" dirty="0" err="1" smtClean="0"/>
              <a:t>d’une</a:t>
            </a:r>
            <a:r>
              <a:rPr lang="en-US" b="1" i="1" dirty="0" smtClean="0"/>
              <a:t> </a:t>
            </a:r>
            <a:r>
              <a:rPr lang="en-US" b="1" i="1" dirty="0" err="1" smtClean="0"/>
              <a:t>défaillance</a:t>
            </a:r>
            <a:r>
              <a:rPr lang="en-US" b="1" i="1" dirty="0" smtClean="0"/>
              <a:t> du </a:t>
            </a:r>
            <a:r>
              <a:rPr lang="en-US" b="1" i="1" dirty="0" err="1" smtClean="0"/>
              <a:t>détecteur</a:t>
            </a:r>
            <a:r>
              <a:rPr lang="en-US" b="1" i="1" dirty="0" smtClean="0"/>
              <a:t> (en </a:t>
            </a:r>
            <a:r>
              <a:rPr lang="en-US" b="1" i="1" dirty="0" err="1" smtClean="0"/>
              <a:t>général</a:t>
            </a:r>
            <a:r>
              <a:rPr lang="en-US" b="1" i="1" dirty="0" smtClean="0"/>
              <a:t>, </a:t>
            </a:r>
            <a:r>
              <a:rPr lang="en-US" b="1" i="1" dirty="0" err="1" smtClean="0"/>
              <a:t>il</a:t>
            </a:r>
            <a:r>
              <a:rPr lang="en-US" b="1" i="1" dirty="0" smtClean="0"/>
              <a:t> </a:t>
            </a:r>
            <a:r>
              <a:rPr lang="en-US" b="1" i="1" dirty="0" err="1" smtClean="0"/>
              <a:t>manque</a:t>
            </a:r>
            <a:r>
              <a:rPr lang="en-US" b="1" i="1" dirty="0" smtClean="0"/>
              <a:t> </a:t>
            </a:r>
            <a:r>
              <a:rPr lang="en-US" b="1" i="1" dirty="0" err="1" smtClean="0"/>
              <a:t>dans</a:t>
            </a:r>
            <a:r>
              <a:rPr lang="en-US" b="1" i="1" dirty="0" smtClean="0"/>
              <a:t> </a:t>
            </a:r>
            <a:r>
              <a:rPr lang="en-US" b="1" i="1" dirty="0" err="1" smtClean="0"/>
              <a:t>ce</a:t>
            </a:r>
            <a:r>
              <a:rPr lang="en-US" b="1" i="1" dirty="0" smtClean="0"/>
              <a:t> </a:t>
            </a:r>
            <a:r>
              <a:rPr lang="en-US" b="1" i="1" dirty="0" err="1" smtClean="0"/>
              <a:t>cas</a:t>
            </a:r>
            <a:r>
              <a:rPr lang="en-US" b="1" i="1" dirty="0" smtClean="0"/>
              <a:t> </a:t>
            </a:r>
            <a:r>
              <a:rPr lang="en-US" b="1" i="1" dirty="0" err="1" smtClean="0"/>
              <a:t>peu</a:t>
            </a:r>
            <a:r>
              <a:rPr lang="en-US" b="1" i="1" dirty="0" smtClean="0"/>
              <a:t> </a:t>
            </a:r>
            <a:r>
              <a:rPr lang="en-US" b="1" i="1" dirty="0" err="1" smtClean="0"/>
              <a:t>d’énergie</a:t>
            </a:r>
            <a:r>
              <a:rPr lang="en-US" b="1" i="1" dirty="0" smtClean="0"/>
              <a:t>)</a:t>
            </a:r>
            <a:endParaRPr lang="en-US" b="1" i="1" dirty="0"/>
          </a:p>
        </p:txBody>
      </p:sp>
      <p:sp>
        <p:nvSpPr>
          <p:cNvPr id="25" name="ZoneTexte 24"/>
          <p:cNvSpPr txBox="1"/>
          <p:nvPr/>
        </p:nvSpPr>
        <p:spPr>
          <a:xfrm>
            <a:off x="1137006" y="2922"/>
            <a:ext cx="7915187"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err="1" smtClean="0"/>
              <a:t>Une</a:t>
            </a:r>
            <a:r>
              <a:rPr lang="en-US" sz="3600" dirty="0" smtClean="0"/>
              <a:t> </a:t>
            </a:r>
            <a:r>
              <a:rPr lang="en-US" sz="3600" dirty="0" err="1" smtClean="0"/>
              <a:t>particule</a:t>
            </a:r>
            <a:r>
              <a:rPr lang="en-US" sz="3600" dirty="0" smtClean="0"/>
              <a:t> invisible !!!</a:t>
            </a:r>
          </a:p>
        </p:txBody>
      </p:sp>
      <p:sp>
        <p:nvSpPr>
          <p:cNvPr id="14" name="Espace réservé du numéro de diapositive 13"/>
          <p:cNvSpPr>
            <a:spLocks noGrp="1"/>
          </p:cNvSpPr>
          <p:nvPr>
            <p:ph type="sldNum" sz="quarter" idx="12"/>
          </p:nvPr>
        </p:nvSpPr>
        <p:spPr/>
        <p:txBody>
          <a:bodyPr/>
          <a:lstStyle/>
          <a:p>
            <a:fld id="{CF4668DC-857F-487D-BFFA-8C0CA5037977}" type="slidenum">
              <a:rPr lang="fr-BE" smtClean="0"/>
              <a:pPr/>
              <a:t>65</a:t>
            </a:fld>
            <a:endParaRPr lang="fr-BE" dirty="0"/>
          </a:p>
        </p:txBody>
      </p:sp>
      <p:sp>
        <p:nvSpPr>
          <p:cNvPr id="15" name="Espace réservé du pied de page 14"/>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2" cstate="print">
            <a:lum bright="-6000"/>
          </a:blip>
          <a:srcRect l="28572" t="34285" r="30286" b="32762"/>
          <a:stretch>
            <a:fillRect/>
          </a:stretch>
        </p:blipFill>
        <p:spPr bwMode="auto">
          <a:xfrm>
            <a:off x="1518835" y="1021931"/>
            <a:ext cx="6964034" cy="5222110"/>
          </a:xfrm>
          <a:prstGeom prst="rect">
            <a:avLst/>
          </a:prstGeom>
          <a:noFill/>
          <a:ln w="9525">
            <a:noFill/>
            <a:miter lim="800000"/>
            <a:headEnd/>
            <a:tailEnd/>
          </a:ln>
          <a:effectLst/>
        </p:spPr>
      </p:pic>
      <p:sp>
        <p:nvSpPr>
          <p:cNvPr id="11" name="ZoneTexte 10"/>
          <p:cNvSpPr txBox="1"/>
          <p:nvPr/>
        </p:nvSpPr>
        <p:spPr>
          <a:xfrm>
            <a:off x="1137006" y="18221"/>
            <a:ext cx="7915187" cy="646331"/>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3600" dirty="0" smtClean="0"/>
              <a:t>Résumé</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66</a:t>
            </a:fld>
            <a:endParaRPr lang="fr-BE" dirty="0"/>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hambre_bulle.jpg"/>
          <p:cNvPicPr>
            <a:picLocks noChangeAspect="1"/>
          </p:cNvPicPr>
          <p:nvPr/>
        </p:nvPicPr>
        <p:blipFill>
          <a:blip r:embed="rId2" cstate="print">
            <a:alphaModFix amt="27000"/>
          </a:blip>
          <a:stretch>
            <a:fillRect/>
          </a:stretch>
        </p:blipFill>
        <p:spPr>
          <a:xfrm>
            <a:off x="1030828" y="0"/>
            <a:ext cx="8076356" cy="6858000"/>
          </a:xfrm>
          <a:prstGeom prst="rect">
            <a:avLst/>
          </a:prstGeom>
          <a:noFill/>
          <a:ln>
            <a:noFill/>
          </a:ln>
        </p:spPr>
      </p:pic>
      <p:sp>
        <p:nvSpPr>
          <p:cNvPr id="2" name="Titre 1"/>
          <p:cNvSpPr>
            <a:spLocks noGrp="1"/>
          </p:cNvSpPr>
          <p:nvPr>
            <p:ph type="title"/>
          </p:nvPr>
        </p:nvSpPr>
        <p:spPr/>
        <p:txBody>
          <a:bodyPr/>
          <a:lstStyle/>
          <a:p>
            <a:r>
              <a:rPr lang="en-US" dirty="0" smtClean="0"/>
              <a:t>L’ </a:t>
            </a:r>
            <a:r>
              <a:rPr lang="en-US" dirty="0" err="1" smtClean="0"/>
              <a:t>analyse</a:t>
            </a:r>
            <a:r>
              <a:rPr lang="en-US" dirty="0" smtClean="0"/>
              <a:t> des </a:t>
            </a:r>
            <a:r>
              <a:rPr lang="en-US" dirty="0" err="1" smtClean="0"/>
              <a:t>résultats</a:t>
            </a:r>
            <a:r>
              <a:rPr lang="en-US" dirty="0" smtClean="0"/>
              <a:t>: </a:t>
            </a:r>
            <a:r>
              <a:rPr lang="en-US" dirty="0" err="1" smtClean="0"/>
              <a:t>Quelques</a:t>
            </a:r>
            <a:r>
              <a:rPr lang="en-US" dirty="0" smtClean="0"/>
              <a:t> </a:t>
            </a:r>
            <a:r>
              <a:rPr lang="en-US" dirty="0" err="1" smtClean="0"/>
              <a:t>exemples</a:t>
            </a:r>
            <a:endParaRPr lang="en-US" dirty="0"/>
          </a:p>
        </p:txBody>
      </p:sp>
      <p:sp>
        <p:nvSpPr>
          <p:cNvPr id="4" name="Espace réservé du texte 3"/>
          <p:cNvSpPr>
            <a:spLocks noGrp="1"/>
          </p:cNvSpPr>
          <p:nvPr>
            <p:ph type="body" idx="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67</a:t>
            </a:fld>
            <a:endParaRPr lang="fr-BE"/>
          </a:p>
        </p:txBody>
      </p:sp>
      <p:sp>
        <p:nvSpPr>
          <p:cNvPr id="7" name="Espace réservé du pied de page 6"/>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solidFill>
                  <a:srgbClr val="FF0000"/>
                </a:solidFill>
              </a:rPr>
              <a:t>Découverte du Z</a:t>
            </a:r>
            <a:r>
              <a:rPr lang="fr-FR" b="1" baseline="30000" dirty="0" smtClean="0">
                <a:solidFill>
                  <a:srgbClr val="FF0000"/>
                </a:solidFill>
              </a:rPr>
              <a:t>0</a:t>
            </a:r>
            <a:r>
              <a:rPr lang="fr-FR" b="1" dirty="0" smtClean="0">
                <a:solidFill>
                  <a:srgbClr val="FF0000"/>
                </a:solidFill>
              </a:rPr>
              <a:t> par UA1 (1983)</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12 novembre 2012</a:t>
            </a:r>
            <a:endParaRPr lang="fr-BE"/>
          </a:p>
        </p:txBody>
      </p:sp>
      <p:pic>
        <p:nvPicPr>
          <p:cNvPr id="214" name="Image 213" descr="UA1.jpg"/>
          <p:cNvPicPr>
            <a:picLocks noChangeAspect="1"/>
          </p:cNvPicPr>
          <p:nvPr/>
        </p:nvPicPr>
        <p:blipFill>
          <a:blip r:embed="rId2" cstate="print"/>
          <a:stretch>
            <a:fillRect/>
          </a:stretch>
        </p:blipFill>
        <p:spPr>
          <a:xfrm>
            <a:off x="571472" y="1357298"/>
            <a:ext cx="3403004" cy="2428892"/>
          </a:xfrm>
          <a:prstGeom prst="rect">
            <a:avLst/>
          </a:prstGeom>
          <a:ln>
            <a:noFill/>
          </a:ln>
          <a:effectLst>
            <a:outerShdw blurRad="292100" dist="139700" dir="2700000" algn="tl" rotWithShape="0">
              <a:srgbClr val="333333">
                <a:alpha val="65000"/>
              </a:srgbClr>
            </a:outerShdw>
          </a:effectLst>
        </p:spPr>
      </p:pic>
      <p:sp>
        <p:nvSpPr>
          <p:cNvPr id="215" name="ZoneTexte 214"/>
          <p:cNvSpPr txBox="1"/>
          <p:nvPr/>
        </p:nvSpPr>
        <p:spPr>
          <a:xfrm>
            <a:off x="4143372" y="2000240"/>
            <a:ext cx="413896" cy="646331"/>
          </a:xfrm>
          <a:prstGeom prst="rect">
            <a:avLst/>
          </a:prstGeom>
          <a:noFill/>
        </p:spPr>
        <p:txBody>
          <a:bodyPr wrap="none" rtlCol="0">
            <a:spAutoFit/>
          </a:bodyPr>
          <a:lstStyle/>
          <a:p>
            <a:r>
              <a:rPr lang="fr-FR" sz="3600" b="1" dirty="0" smtClean="0"/>
              <a:t>=</a:t>
            </a:r>
            <a:endParaRPr lang="fr-FR" sz="3600" b="1" dirty="0"/>
          </a:p>
        </p:txBody>
      </p:sp>
      <p:sp>
        <p:nvSpPr>
          <p:cNvPr id="216" name="Oval 259"/>
          <p:cNvSpPr>
            <a:spLocks noChangeArrowheads="1"/>
          </p:cNvSpPr>
          <p:nvPr/>
        </p:nvSpPr>
        <p:spPr bwMode="auto">
          <a:xfrm>
            <a:off x="4603868" y="2499619"/>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4" name="Group 260"/>
          <p:cNvGrpSpPr>
            <a:grpSpLocks/>
          </p:cNvGrpSpPr>
          <p:nvPr/>
        </p:nvGrpSpPr>
        <p:grpSpPr bwMode="auto">
          <a:xfrm rot="-681839">
            <a:off x="4889621" y="2753620"/>
            <a:ext cx="161925" cy="79375"/>
            <a:chOff x="0" y="6512"/>
            <a:chExt cx="21386" cy="6122"/>
          </a:xfrm>
        </p:grpSpPr>
        <p:grpSp>
          <p:nvGrpSpPr>
            <p:cNvPr id="5" name="Group 261"/>
            <p:cNvGrpSpPr>
              <a:grpSpLocks/>
            </p:cNvGrpSpPr>
            <p:nvPr/>
          </p:nvGrpSpPr>
          <p:grpSpPr bwMode="auto">
            <a:xfrm>
              <a:off x="8595" y="6512"/>
              <a:ext cx="4309" cy="6122"/>
              <a:chOff x="8595" y="6512"/>
              <a:chExt cx="4309" cy="6122"/>
            </a:xfrm>
          </p:grpSpPr>
          <p:sp>
            <p:nvSpPr>
              <p:cNvPr id="243"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6"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7"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 name="Group 267"/>
            <p:cNvGrpSpPr>
              <a:grpSpLocks/>
            </p:cNvGrpSpPr>
            <p:nvPr/>
          </p:nvGrpSpPr>
          <p:grpSpPr bwMode="auto">
            <a:xfrm>
              <a:off x="12768" y="6512"/>
              <a:ext cx="4309" cy="6122"/>
              <a:chOff x="8595" y="6512"/>
              <a:chExt cx="4309" cy="6122"/>
            </a:xfrm>
          </p:grpSpPr>
          <p:sp>
            <p:nvSpPr>
              <p:cNvPr id="238"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1"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2"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 name="Group 273"/>
            <p:cNvGrpSpPr>
              <a:grpSpLocks/>
            </p:cNvGrpSpPr>
            <p:nvPr/>
          </p:nvGrpSpPr>
          <p:grpSpPr bwMode="auto">
            <a:xfrm>
              <a:off x="4377" y="6512"/>
              <a:ext cx="4309" cy="6122"/>
              <a:chOff x="8595" y="6512"/>
              <a:chExt cx="4309" cy="6122"/>
            </a:xfrm>
          </p:grpSpPr>
          <p:sp>
            <p:nvSpPr>
              <p:cNvPr id="233"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6"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7"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 name="Group 279"/>
            <p:cNvGrpSpPr>
              <a:grpSpLocks/>
            </p:cNvGrpSpPr>
            <p:nvPr/>
          </p:nvGrpSpPr>
          <p:grpSpPr bwMode="auto">
            <a:xfrm>
              <a:off x="0" y="6512"/>
              <a:ext cx="4309" cy="6122"/>
              <a:chOff x="8595" y="6512"/>
              <a:chExt cx="4309" cy="6122"/>
            </a:xfrm>
          </p:grpSpPr>
          <p:sp>
            <p:nvSpPr>
              <p:cNvPr id="228"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1"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2"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 name="Group 285"/>
            <p:cNvGrpSpPr>
              <a:grpSpLocks/>
            </p:cNvGrpSpPr>
            <p:nvPr/>
          </p:nvGrpSpPr>
          <p:grpSpPr bwMode="auto">
            <a:xfrm>
              <a:off x="17077" y="6512"/>
              <a:ext cx="4309" cy="6122"/>
              <a:chOff x="8595" y="6512"/>
              <a:chExt cx="4309" cy="6122"/>
            </a:xfrm>
          </p:grpSpPr>
          <p:sp>
            <p:nvSpPr>
              <p:cNvPr id="223"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6"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7"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 name="Group 291"/>
          <p:cNvGrpSpPr>
            <a:grpSpLocks/>
          </p:cNvGrpSpPr>
          <p:nvPr/>
        </p:nvGrpSpPr>
        <p:grpSpPr bwMode="auto">
          <a:xfrm rot="-3740024">
            <a:off x="5071389" y="2922689"/>
            <a:ext cx="168275" cy="74612"/>
            <a:chOff x="0" y="6512"/>
            <a:chExt cx="21386" cy="6122"/>
          </a:xfrm>
        </p:grpSpPr>
        <p:grpSp>
          <p:nvGrpSpPr>
            <p:cNvPr id="11" name="Group 292"/>
            <p:cNvGrpSpPr>
              <a:grpSpLocks/>
            </p:cNvGrpSpPr>
            <p:nvPr/>
          </p:nvGrpSpPr>
          <p:grpSpPr bwMode="auto">
            <a:xfrm>
              <a:off x="8595" y="6512"/>
              <a:ext cx="4309" cy="6122"/>
              <a:chOff x="8595" y="6512"/>
              <a:chExt cx="4309" cy="6122"/>
            </a:xfrm>
          </p:grpSpPr>
          <p:sp>
            <p:nvSpPr>
              <p:cNvPr id="274"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5"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6"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7"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78"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 name="Group 298"/>
            <p:cNvGrpSpPr>
              <a:grpSpLocks/>
            </p:cNvGrpSpPr>
            <p:nvPr/>
          </p:nvGrpSpPr>
          <p:grpSpPr bwMode="auto">
            <a:xfrm>
              <a:off x="12768" y="6512"/>
              <a:ext cx="4309" cy="6122"/>
              <a:chOff x="8595" y="6512"/>
              <a:chExt cx="4309" cy="6122"/>
            </a:xfrm>
          </p:grpSpPr>
          <p:sp>
            <p:nvSpPr>
              <p:cNvPr id="269"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0"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1"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2"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73"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 name="Group 304"/>
            <p:cNvGrpSpPr>
              <a:grpSpLocks/>
            </p:cNvGrpSpPr>
            <p:nvPr/>
          </p:nvGrpSpPr>
          <p:grpSpPr bwMode="auto">
            <a:xfrm>
              <a:off x="4377" y="6512"/>
              <a:ext cx="4309" cy="6122"/>
              <a:chOff x="8595" y="6512"/>
              <a:chExt cx="4309" cy="6122"/>
            </a:xfrm>
          </p:grpSpPr>
          <p:sp>
            <p:nvSpPr>
              <p:cNvPr id="264"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5"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6"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7"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68"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4" name="Group 310"/>
            <p:cNvGrpSpPr>
              <a:grpSpLocks/>
            </p:cNvGrpSpPr>
            <p:nvPr/>
          </p:nvGrpSpPr>
          <p:grpSpPr bwMode="auto">
            <a:xfrm>
              <a:off x="0" y="6512"/>
              <a:ext cx="4309" cy="6122"/>
              <a:chOff x="8595" y="6512"/>
              <a:chExt cx="4309" cy="6122"/>
            </a:xfrm>
          </p:grpSpPr>
          <p:sp>
            <p:nvSpPr>
              <p:cNvPr id="259"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0"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1"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2"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63"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 name="Group 316"/>
            <p:cNvGrpSpPr>
              <a:grpSpLocks/>
            </p:cNvGrpSpPr>
            <p:nvPr/>
          </p:nvGrpSpPr>
          <p:grpSpPr bwMode="auto">
            <a:xfrm>
              <a:off x="17077" y="6512"/>
              <a:ext cx="4309" cy="6122"/>
              <a:chOff x="8595" y="6512"/>
              <a:chExt cx="4309" cy="6122"/>
            </a:xfrm>
          </p:grpSpPr>
          <p:sp>
            <p:nvSpPr>
              <p:cNvPr id="254"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5"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6"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7"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58"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6" name="Group 322"/>
          <p:cNvGrpSpPr>
            <a:grpSpLocks/>
          </p:cNvGrpSpPr>
          <p:nvPr/>
        </p:nvGrpSpPr>
        <p:grpSpPr bwMode="auto">
          <a:xfrm rot="2465197">
            <a:off x="4792783" y="2972695"/>
            <a:ext cx="163513" cy="80962"/>
            <a:chOff x="0" y="6512"/>
            <a:chExt cx="21386" cy="6122"/>
          </a:xfrm>
        </p:grpSpPr>
        <p:grpSp>
          <p:nvGrpSpPr>
            <p:cNvPr id="17" name="Group 323"/>
            <p:cNvGrpSpPr>
              <a:grpSpLocks/>
            </p:cNvGrpSpPr>
            <p:nvPr/>
          </p:nvGrpSpPr>
          <p:grpSpPr bwMode="auto">
            <a:xfrm>
              <a:off x="8595" y="6512"/>
              <a:ext cx="4309" cy="6122"/>
              <a:chOff x="8595" y="6512"/>
              <a:chExt cx="4309" cy="6122"/>
            </a:xfrm>
          </p:grpSpPr>
          <p:sp>
            <p:nvSpPr>
              <p:cNvPr id="305"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6"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7"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8"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09"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 name="Group 329"/>
            <p:cNvGrpSpPr>
              <a:grpSpLocks/>
            </p:cNvGrpSpPr>
            <p:nvPr/>
          </p:nvGrpSpPr>
          <p:grpSpPr bwMode="auto">
            <a:xfrm>
              <a:off x="12768" y="6512"/>
              <a:ext cx="4309" cy="6122"/>
              <a:chOff x="8595" y="6512"/>
              <a:chExt cx="4309" cy="6122"/>
            </a:xfrm>
          </p:grpSpPr>
          <p:sp>
            <p:nvSpPr>
              <p:cNvPr id="300"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1"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2"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3"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04"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 name="Group 335"/>
            <p:cNvGrpSpPr>
              <a:grpSpLocks/>
            </p:cNvGrpSpPr>
            <p:nvPr/>
          </p:nvGrpSpPr>
          <p:grpSpPr bwMode="auto">
            <a:xfrm>
              <a:off x="4377" y="6512"/>
              <a:ext cx="4309" cy="6122"/>
              <a:chOff x="8595" y="6512"/>
              <a:chExt cx="4309" cy="6122"/>
            </a:xfrm>
          </p:grpSpPr>
          <p:sp>
            <p:nvSpPr>
              <p:cNvPr id="295"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6"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7"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8"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9"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 name="Group 341"/>
            <p:cNvGrpSpPr>
              <a:grpSpLocks/>
            </p:cNvGrpSpPr>
            <p:nvPr/>
          </p:nvGrpSpPr>
          <p:grpSpPr bwMode="auto">
            <a:xfrm>
              <a:off x="0" y="6512"/>
              <a:ext cx="4309" cy="6122"/>
              <a:chOff x="8595" y="6512"/>
              <a:chExt cx="4309" cy="6122"/>
            </a:xfrm>
          </p:grpSpPr>
          <p:sp>
            <p:nvSpPr>
              <p:cNvPr id="290"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1"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2"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3"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4"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 name="Group 347"/>
            <p:cNvGrpSpPr>
              <a:grpSpLocks/>
            </p:cNvGrpSpPr>
            <p:nvPr/>
          </p:nvGrpSpPr>
          <p:grpSpPr bwMode="auto">
            <a:xfrm>
              <a:off x="17077" y="6512"/>
              <a:ext cx="4309" cy="6122"/>
              <a:chOff x="8595" y="6512"/>
              <a:chExt cx="4309" cy="6122"/>
            </a:xfrm>
          </p:grpSpPr>
          <p:sp>
            <p:nvSpPr>
              <p:cNvPr id="285"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6"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7"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8"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89"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310" name="Oval 382"/>
          <p:cNvSpPr>
            <a:spLocks noChangeArrowheads="1"/>
          </p:cNvSpPr>
          <p:nvPr/>
        </p:nvSpPr>
        <p:spPr bwMode="auto">
          <a:xfrm>
            <a:off x="5032496" y="2642495"/>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11" name="Oval 383"/>
          <p:cNvSpPr>
            <a:spLocks noChangeArrowheads="1"/>
          </p:cNvSpPr>
          <p:nvPr/>
        </p:nvSpPr>
        <p:spPr bwMode="auto">
          <a:xfrm>
            <a:off x="4926133" y="3015557"/>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12" name="Oval 384"/>
          <p:cNvSpPr>
            <a:spLocks noChangeArrowheads="1"/>
          </p:cNvSpPr>
          <p:nvPr/>
        </p:nvSpPr>
        <p:spPr bwMode="auto">
          <a:xfrm>
            <a:off x="4680071" y="2713932"/>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13" name="Oval 259"/>
          <p:cNvSpPr>
            <a:spLocks noChangeArrowheads="1"/>
          </p:cNvSpPr>
          <p:nvPr/>
        </p:nvSpPr>
        <p:spPr bwMode="auto">
          <a:xfrm>
            <a:off x="4672016" y="1531925"/>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 name="Group 260"/>
          <p:cNvGrpSpPr>
            <a:grpSpLocks/>
          </p:cNvGrpSpPr>
          <p:nvPr/>
        </p:nvGrpSpPr>
        <p:grpSpPr bwMode="auto">
          <a:xfrm rot="-681839">
            <a:off x="4929191" y="1754175"/>
            <a:ext cx="161925" cy="79375"/>
            <a:chOff x="0" y="6512"/>
            <a:chExt cx="21386" cy="6122"/>
          </a:xfrm>
        </p:grpSpPr>
        <p:grpSp>
          <p:nvGrpSpPr>
            <p:cNvPr id="23" name="Group 261"/>
            <p:cNvGrpSpPr>
              <a:grpSpLocks/>
            </p:cNvGrpSpPr>
            <p:nvPr/>
          </p:nvGrpSpPr>
          <p:grpSpPr bwMode="auto">
            <a:xfrm>
              <a:off x="8595" y="6512"/>
              <a:ext cx="4309" cy="6122"/>
              <a:chOff x="8595" y="6512"/>
              <a:chExt cx="4309" cy="6122"/>
            </a:xfrm>
          </p:grpSpPr>
          <p:sp>
            <p:nvSpPr>
              <p:cNvPr id="340"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1"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2"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3"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44"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 name="Group 267"/>
            <p:cNvGrpSpPr>
              <a:grpSpLocks/>
            </p:cNvGrpSpPr>
            <p:nvPr/>
          </p:nvGrpSpPr>
          <p:grpSpPr bwMode="auto">
            <a:xfrm>
              <a:off x="12768" y="6512"/>
              <a:ext cx="4309" cy="6122"/>
              <a:chOff x="8595" y="6512"/>
              <a:chExt cx="4309" cy="6122"/>
            </a:xfrm>
          </p:grpSpPr>
          <p:sp>
            <p:nvSpPr>
              <p:cNvPr id="335"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6"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7"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8"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39"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 name="Group 273"/>
            <p:cNvGrpSpPr>
              <a:grpSpLocks/>
            </p:cNvGrpSpPr>
            <p:nvPr/>
          </p:nvGrpSpPr>
          <p:grpSpPr bwMode="auto">
            <a:xfrm>
              <a:off x="4377" y="6512"/>
              <a:ext cx="4309" cy="6122"/>
              <a:chOff x="8595" y="6512"/>
              <a:chExt cx="4309" cy="6122"/>
            </a:xfrm>
          </p:grpSpPr>
          <p:sp>
            <p:nvSpPr>
              <p:cNvPr id="330"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1"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2"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3"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34"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6" name="Group 279"/>
            <p:cNvGrpSpPr>
              <a:grpSpLocks/>
            </p:cNvGrpSpPr>
            <p:nvPr/>
          </p:nvGrpSpPr>
          <p:grpSpPr bwMode="auto">
            <a:xfrm>
              <a:off x="0" y="6512"/>
              <a:ext cx="4309" cy="6122"/>
              <a:chOff x="8595" y="6512"/>
              <a:chExt cx="4309" cy="6122"/>
            </a:xfrm>
          </p:grpSpPr>
          <p:sp>
            <p:nvSpPr>
              <p:cNvPr id="325"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6"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7"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8"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29"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7" name="Group 285"/>
            <p:cNvGrpSpPr>
              <a:grpSpLocks/>
            </p:cNvGrpSpPr>
            <p:nvPr/>
          </p:nvGrpSpPr>
          <p:grpSpPr bwMode="auto">
            <a:xfrm>
              <a:off x="17077" y="6512"/>
              <a:ext cx="4309" cy="6122"/>
              <a:chOff x="8595" y="6512"/>
              <a:chExt cx="4309" cy="6122"/>
            </a:xfrm>
          </p:grpSpPr>
          <p:sp>
            <p:nvSpPr>
              <p:cNvPr id="320"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1"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2"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3"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24"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8" name="Group 291"/>
          <p:cNvGrpSpPr>
            <a:grpSpLocks/>
          </p:cNvGrpSpPr>
          <p:nvPr/>
        </p:nvGrpSpPr>
        <p:grpSpPr bwMode="auto">
          <a:xfrm rot="-3740024">
            <a:off x="5110959" y="1923244"/>
            <a:ext cx="168275" cy="74612"/>
            <a:chOff x="0" y="6512"/>
            <a:chExt cx="21386" cy="6122"/>
          </a:xfrm>
        </p:grpSpPr>
        <p:grpSp>
          <p:nvGrpSpPr>
            <p:cNvPr id="29" name="Group 292"/>
            <p:cNvGrpSpPr>
              <a:grpSpLocks/>
            </p:cNvGrpSpPr>
            <p:nvPr/>
          </p:nvGrpSpPr>
          <p:grpSpPr bwMode="auto">
            <a:xfrm>
              <a:off x="8595" y="6512"/>
              <a:ext cx="4309" cy="6122"/>
              <a:chOff x="8595" y="6512"/>
              <a:chExt cx="4309" cy="6122"/>
            </a:xfrm>
          </p:grpSpPr>
          <p:sp>
            <p:nvSpPr>
              <p:cNvPr id="371"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2"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3"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4"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75"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0" name="Group 298"/>
            <p:cNvGrpSpPr>
              <a:grpSpLocks/>
            </p:cNvGrpSpPr>
            <p:nvPr/>
          </p:nvGrpSpPr>
          <p:grpSpPr bwMode="auto">
            <a:xfrm>
              <a:off x="12768" y="6512"/>
              <a:ext cx="4309" cy="6122"/>
              <a:chOff x="8595" y="6512"/>
              <a:chExt cx="4309" cy="6122"/>
            </a:xfrm>
          </p:grpSpPr>
          <p:sp>
            <p:nvSpPr>
              <p:cNvPr id="366"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7"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8"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9"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70"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 name="Group 304"/>
            <p:cNvGrpSpPr>
              <a:grpSpLocks/>
            </p:cNvGrpSpPr>
            <p:nvPr/>
          </p:nvGrpSpPr>
          <p:grpSpPr bwMode="auto">
            <a:xfrm>
              <a:off x="4377" y="6512"/>
              <a:ext cx="4309" cy="6122"/>
              <a:chOff x="8595" y="6512"/>
              <a:chExt cx="4309" cy="6122"/>
            </a:xfrm>
          </p:grpSpPr>
          <p:sp>
            <p:nvSpPr>
              <p:cNvPr id="361"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2"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3"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4"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65"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8" name="Group 310"/>
            <p:cNvGrpSpPr>
              <a:grpSpLocks/>
            </p:cNvGrpSpPr>
            <p:nvPr/>
          </p:nvGrpSpPr>
          <p:grpSpPr bwMode="auto">
            <a:xfrm>
              <a:off x="0" y="6512"/>
              <a:ext cx="4309" cy="6122"/>
              <a:chOff x="8595" y="6512"/>
              <a:chExt cx="4309" cy="6122"/>
            </a:xfrm>
          </p:grpSpPr>
          <p:sp>
            <p:nvSpPr>
              <p:cNvPr id="356"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7"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8"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9"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60"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9" name="Group 316"/>
            <p:cNvGrpSpPr>
              <a:grpSpLocks/>
            </p:cNvGrpSpPr>
            <p:nvPr/>
          </p:nvGrpSpPr>
          <p:grpSpPr bwMode="auto">
            <a:xfrm>
              <a:off x="17077" y="6512"/>
              <a:ext cx="4309" cy="6122"/>
              <a:chOff x="8595" y="6512"/>
              <a:chExt cx="4309" cy="6122"/>
            </a:xfrm>
          </p:grpSpPr>
          <p:sp>
            <p:nvSpPr>
              <p:cNvPr id="351"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2"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3"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4"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55"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50" name="Group 322"/>
          <p:cNvGrpSpPr>
            <a:grpSpLocks/>
          </p:cNvGrpSpPr>
          <p:nvPr/>
        </p:nvGrpSpPr>
        <p:grpSpPr bwMode="auto">
          <a:xfrm rot="2465197">
            <a:off x="4832353" y="1973250"/>
            <a:ext cx="163513" cy="80962"/>
            <a:chOff x="0" y="6512"/>
            <a:chExt cx="21386" cy="6122"/>
          </a:xfrm>
        </p:grpSpPr>
        <p:grpSp>
          <p:nvGrpSpPr>
            <p:cNvPr id="251" name="Group 323"/>
            <p:cNvGrpSpPr>
              <a:grpSpLocks/>
            </p:cNvGrpSpPr>
            <p:nvPr/>
          </p:nvGrpSpPr>
          <p:grpSpPr bwMode="auto">
            <a:xfrm>
              <a:off x="8595" y="6512"/>
              <a:ext cx="4309" cy="6122"/>
              <a:chOff x="8595" y="6512"/>
              <a:chExt cx="4309" cy="6122"/>
            </a:xfrm>
          </p:grpSpPr>
          <p:sp>
            <p:nvSpPr>
              <p:cNvPr id="402"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3"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4"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5"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06"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2" name="Group 329"/>
            <p:cNvGrpSpPr>
              <a:grpSpLocks/>
            </p:cNvGrpSpPr>
            <p:nvPr/>
          </p:nvGrpSpPr>
          <p:grpSpPr bwMode="auto">
            <a:xfrm>
              <a:off x="12768" y="6512"/>
              <a:ext cx="4309" cy="6122"/>
              <a:chOff x="8595" y="6512"/>
              <a:chExt cx="4309" cy="6122"/>
            </a:xfrm>
          </p:grpSpPr>
          <p:sp>
            <p:nvSpPr>
              <p:cNvPr id="397"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8"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9"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0"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01"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3" name="Group 335"/>
            <p:cNvGrpSpPr>
              <a:grpSpLocks/>
            </p:cNvGrpSpPr>
            <p:nvPr/>
          </p:nvGrpSpPr>
          <p:grpSpPr bwMode="auto">
            <a:xfrm>
              <a:off x="4377" y="6512"/>
              <a:ext cx="4309" cy="6122"/>
              <a:chOff x="8595" y="6512"/>
              <a:chExt cx="4309" cy="6122"/>
            </a:xfrm>
          </p:grpSpPr>
          <p:sp>
            <p:nvSpPr>
              <p:cNvPr id="392"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3"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4"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5"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6"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48" name="Group 341"/>
            <p:cNvGrpSpPr>
              <a:grpSpLocks/>
            </p:cNvGrpSpPr>
            <p:nvPr/>
          </p:nvGrpSpPr>
          <p:grpSpPr bwMode="auto">
            <a:xfrm>
              <a:off x="0" y="6512"/>
              <a:ext cx="4309" cy="6122"/>
              <a:chOff x="8595" y="6512"/>
              <a:chExt cx="4309" cy="6122"/>
            </a:xfrm>
          </p:grpSpPr>
          <p:sp>
            <p:nvSpPr>
              <p:cNvPr id="387"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8"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9"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0"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1"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49" name="Group 347"/>
            <p:cNvGrpSpPr>
              <a:grpSpLocks/>
            </p:cNvGrpSpPr>
            <p:nvPr/>
          </p:nvGrpSpPr>
          <p:grpSpPr bwMode="auto">
            <a:xfrm>
              <a:off x="17077" y="6512"/>
              <a:ext cx="4309" cy="6122"/>
              <a:chOff x="8595" y="6512"/>
              <a:chExt cx="4309" cy="6122"/>
            </a:xfrm>
          </p:grpSpPr>
          <p:sp>
            <p:nvSpPr>
              <p:cNvPr id="382"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3"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4"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5"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86"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407" name="Oval 382"/>
          <p:cNvSpPr>
            <a:spLocks noChangeArrowheads="1"/>
          </p:cNvSpPr>
          <p:nvPr/>
        </p:nvSpPr>
        <p:spPr bwMode="auto">
          <a:xfrm>
            <a:off x="5072066" y="1643050"/>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8" name="Oval 383"/>
          <p:cNvSpPr>
            <a:spLocks noChangeArrowheads="1"/>
          </p:cNvSpPr>
          <p:nvPr/>
        </p:nvSpPr>
        <p:spPr bwMode="auto">
          <a:xfrm>
            <a:off x="4965703" y="2016112"/>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9" name="Oval 384"/>
          <p:cNvSpPr>
            <a:spLocks noChangeArrowheads="1"/>
          </p:cNvSpPr>
          <p:nvPr/>
        </p:nvSpPr>
        <p:spPr bwMode="auto">
          <a:xfrm>
            <a:off x="4719641" y="1714487"/>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cxnSp>
        <p:nvCxnSpPr>
          <p:cNvPr id="410" name="Connecteur droit 409"/>
          <p:cNvCxnSpPr>
            <a:stCxn id="408" idx="5"/>
          </p:cNvCxnSpPr>
          <p:nvPr/>
        </p:nvCxnSpPr>
        <p:spPr>
          <a:xfrm rot="16200000" flipH="1">
            <a:off x="5253596" y="2110332"/>
            <a:ext cx="360512" cy="562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Connecteur droit 410"/>
          <p:cNvCxnSpPr>
            <a:stCxn id="310" idx="6"/>
          </p:cNvCxnSpPr>
          <p:nvPr/>
        </p:nvCxnSpPr>
        <p:spPr>
          <a:xfrm flipV="1">
            <a:off x="5251571" y="2571748"/>
            <a:ext cx="463439" cy="1874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 name="Connecteur droit 411"/>
          <p:cNvCxnSpPr/>
          <p:nvPr/>
        </p:nvCxnSpPr>
        <p:spPr>
          <a:xfrm>
            <a:off x="5715008" y="2571744"/>
            <a:ext cx="1071570" cy="158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3" name="Connecteur droit avec flèche 412"/>
          <p:cNvCxnSpPr/>
          <p:nvPr/>
        </p:nvCxnSpPr>
        <p:spPr>
          <a:xfrm>
            <a:off x="5357818" y="3071810"/>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4" name="Connecteur droit avec flèche 413"/>
          <p:cNvCxnSpPr/>
          <p:nvPr/>
        </p:nvCxnSpPr>
        <p:spPr>
          <a:xfrm>
            <a:off x="5357818" y="3000372"/>
            <a:ext cx="157163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5" name="Connecteur droit avec flèche 414"/>
          <p:cNvCxnSpPr/>
          <p:nvPr/>
        </p:nvCxnSpPr>
        <p:spPr>
          <a:xfrm>
            <a:off x="5357818" y="2857496"/>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6" name="Connecteur droit avec flèche 415"/>
          <p:cNvCxnSpPr/>
          <p:nvPr/>
        </p:nvCxnSpPr>
        <p:spPr>
          <a:xfrm flipV="1">
            <a:off x="5286381" y="1714488"/>
            <a:ext cx="1357323" cy="73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7" name="ZoneTexte 416"/>
          <p:cNvSpPr txBox="1"/>
          <p:nvPr/>
        </p:nvSpPr>
        <p:spPr>
          <a:xfrm>
            <a:off x="6072198" y="2071678"/>
            <a:ext cx="436338" cy="461665"/>
          </a:xfrm>
          <a:prstGeom prst="rect">
            <a:avLst/>
          </a:prstGeom>
          <a:noFill/>
        </p:spPr>
        <p:txBody>
          <a:bodyPr wrap="none" rtlCol="0">
            <a:spAutoFit/>
          </a:bodyPr>
          <a:lstStyle/>
          <a:p>
            <a:r>
              <a:rPr lang="fr-FR" sz="2400" b="1" dirty="0" smtClean="0"/>
              <a:t>Z</a:t>
            </a:r>
            <a:r>
              <a:rPr lang="fr-FR" sz="2400" b="1" baseline="30000" dirty="0" smtClean="0"/>
              <a:t>0</a:t>
            </a:r>
            <a:endParaRPr lang="fr-FR" sz="2400" b="1" baseline="30000" dirty="0"/>
          </a:p>
        </p:txBody>
      </p:sp>
      <p:cxnSp>
        <p:nvCxnSpPr>
          <p:cNvPr id="418" name="Connecteur droit 417"/>
          <p:cNvCxnSpPr/>
          <p:nvPr/>
        </p:nvCxnSpPr>
        <p:spPr>
          <a:xfrm>
            <a:off x="6715140" y="2571745"/>
            <a:ext cx="785820" cy="42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 name="Connecteur droit 418"/>
          <p:cNvCxnSpPr/>
          <p:nvPr/>
        </p:nvCxnSpPr>
        <p:spPr>
          <a:xfrm flipV="1">
            <a:off x="6715142" y="2146439"/>
            <a:ext cx="776627" cy="4253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0" name="ZoneTexte 419"/>
          <p:cNvSpPr txBox="1"/>
          <p:nvPr/>
        </p:nvSpPr>
        <p:spPr>
          <a:xfrm>
            <a:off x="7500958" y="1857364"/>
            <a:ext cx="444352"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sp>
        <p:nvSpPr>
          <p:cNvPr id="421" name="ZoneTexte 420"/>
          <p:cNvSpPr txBox="1"/>
          <p:nvPr/>
        </p:nvSpPr>
        <p:spPr>
          <a:xfrm>
            <a:off x="7500958" y="2643182"/>
            <a:ext cx="402674"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cxnSp>
        <p:nvCxnSpPr>
          <p:cNvPr id="422" name="Connecteur droit avec flèche 421"/>
          <p:cNvCxnSpPr>
            <a:stCxn id="313" idx="7"/>
          </p:cNvCxnSpPr>
          <p:nvPr/>
        </p:nvCxnSpPr>
        <p:spPr>
          <a:xfrm rot="5400000" flipH="1" flipV="1">
            <a:off x="5856838" y="1011453"/>
            <a:ext cx="73533" cy="1193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3" name="Connecteur droit avec flèche 422"/>
          <p:cNvCxnSpPr/>
          <p:nvPr/>
        </p:nvCxnSpPr>
        <p:spPr>
          <a:xfrm>
            <a:off x="5357819" y="1930897"/>
            <a:ext cx="642943" cy="69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4" name="ZoneTexte 423"/>
          <p:cNvSpPr txBox="1"/>
          <p:nvPr/>
        </p:nvSpPr>
        <p:spPr>
          <a:xfrm>
            <a:off x="251520" y="3933056"/>
            <a:ext cx="468052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b="1" dirty="0" smtClean="0"/>
              <a:t>proton</a:t>
            </a:r>
            <a:r>
              <a:rPr lang="fr-FR" sz="2000" dirty="0" smtClean="0"/>
              <a:t>  (m=0.938GeV/c</a:t>
            </a:r>
            <a:r>
              <a:rPr lang="fr-FR" sz="2000" baseline="30000" dirty="0" smtClean="0"/>
              <a:t>2</a:t>
            </a:r>
            <a:r>
              <a:rPr lang="fr-FR" sz="2000" dirty="0" smtClean="0"/>
              <a:t>, E=270GeV)</a:t>
            </a:r>
            <a:r>
              <a:rPr lang="fr-FR" sz="2000" baseline="30000" dirty="0" smtClean="0"/>
              <a:t> </a:t>
            </a:r>
            <a:r>
              <a:rPr lang="fr-FR" sz="2000" dirty="0" smtClean="0"/>
              <a:t> + </a:t>
            </a:r>
            <a:r>
              <a:rPr lang="fr-FR" sz="2000" b="1" dirty="0" smtClean="0"/>
              <a:t>antiproton</a:t>
            </a:r>
            <a:r>
              <a:rPr lang="fr-FR" sz="2000" dirty="0" smtClean="0"/>
              <a:t> (m=0.938GeV/c</a:t>
            </a:r>
            <a:r>
              <a:rPr lang="fr-FR" sz="2000" baseline="30000" dirty="0" smtClean="0"/>
              <a:t>2</a:t>
            </a:r>
            <a:r>
              <a:rPr lang="fr-FR" sz="2000" dirty="0" smtClean="0"/>
              <a:t> , E=270GeV)</a:t>
            </a:r>
            <a:r>
              <a:rPr lang="fr-FR" sz="2000" baseline="30000" dirty="0" smtClean="0"/>
              <a:t> </a:t>
            </a:r>
          </a:p>
          <a:p>
            <a:pPr algn="ctr"/>
            <a:r>
              <a:rPr lang="fr-FR" sz="2000" baseline="30000" dirty="0" smtClean="0">
                <a:sym typeface="Symbol"/>
              </a:rPr>
              <a:t> </a:t>
            </a:r>
            <a:r>
              <a:rPr lang="fr-FR" sz="2000" b="1" dirty="0" smtClean="0">
                <a:solidFill>
                  <a:srgbClr val="FF0000"/>
                </a:solidFill>
                <a:sym typeface="Symbol"/>
              </a:rPr>
              <a:t> Z</a:t>
            </a:r>
            <a:r>
              <a:rPr lang="fr-FR" sz="2000" b="1" baseline="30000" dirty="0" smtClean="0">
                <a:solidFill>
                  <a:srgbClr val="FF0000"/>
                </a:solidFill>
                <a:sym typeface="Symbol"/>
              </a:rPr>
              <a:t>0</a:t>
            </a:r>
            <a:r>
              <a:rPr lang="fr-FR" sz="2000" b="1" dirty="0" smtClean="0">
                <a:solidFill>
                  <a:srgbClr val="FF0000"/>
                </a:solidFill>
                <a:sym typeface="Symbol"/>
              </a:rPr>
              <a:t> </a:t>
            </a:r>
            <a:r>
              <a:rPr lang="fr-FR" sz="2000" dirty="0" smtClean="0">
                <a:solidFill>
                  <a:srgbClr val="FF0000"/>
                </a:solidFill>
                <a:sym typeface="Symbol"/>
              </a:rPr>
              <a:t>(m=</a:t>
            </a:r>
            <a:r>
              <a:rPr lang="fr-FR" sz="2000" dirty="0" smtClean="0">
                <a:solidFill>
                  <a:srgbClr val="FF0000"/>
                </a:solidFill>
              </a:rPr>
              <a:t>91.2GeV/c</a:t>
            </a:r>
            <a:r>
              <a:rPr lang="fr-FR" sz="2000" baseline="30000" dirty="0" smtClean="0">
                <a:solidFill>
                  <a:srgbClr val="FF0000"/>
                </a:solidFill>
              </a:rPr>
              <a:t>2</a:t>
            </a:r>
            <a:r>
              <a:rPr lang="fr-FR" sz="2000" dirty="0" smtClean="0">
                <a:solidFill>
                  <a:srgbClr val="FF0000"/>
                </a:solidFill>
              </a:rPr>
              <a:t>)</a:t>
            </a:r>
            <a:r>
              <a:rPr lang="fr-FR" sz="2000" b="1" dirty="0" smtClean="0">
                <a:solidFill>
                  <a:srgbClr val="FF0000"/>
                </a:solidFill>
              </a:rPr>
              <a:t> </a:t>
            </a:r>
            <a:r>
              <a:rPr lang="fr-FR" sz="2000" dirty="0" smtClean="0"/>
              <a:t>+ particules résiduelles</a:t>
            </a:r>
            <a:endParaRPr lang="fr-FR" sz="2000" dirty="0"/>
          </a:p>
        </p:txBody>
      </p:sp>
      <p:sp>
        <p:nvSpPr>
          <p:cNvPr id="425" name="Espace réservé du numéro de diapositive 424"/>
          <p:cNvSpPr>
            <a:spLocks noGrp="1"/>
          </p:cNvSpPr>
          <p:nvPr>
            <p:ph type="sldNum" sz="quarter" idx="12"/>
          </p:nvPr>
        </p:nvSpPr>
        <p:spPr/>
        <p:txBody>
          <a:bodyPr/>
          <a:lstStyle/>
          <a:p>
            <a:fld id="{CF4668DC-857F-487D-BFFA-8C0CA5037977}" type="slidenum">
              <a:rPr lang="fr-BE" smtClean="0"/>
              <a:pPr/>
              <a:t>68</a:t>
            </a:fld>
            <a:endParaRPr lang="fr-BE"/>
          </a:p>
        </p:txBody>
      </p:sp>
      <p:pic>
        <p:nvPicPr>
          <p:cNvPr id="2050" name="Picture 2"/>
          <p:cNvPicPr>
            <a:picLocks noChangeAspect="1" noChangeArrowheads="1"/>
          </p:cNvPicPr>
          <p:nvPr/>
        </p:nvPicPr>
        <p:blipFill>
          <a:blip r:embed="rId3" cstate="print"/>
          <a:srcRect l="15839" r="10245" b="24138"/>
          <a:stretch>
            <a:fillRect/>
          </a:stretch>
        </p:blipFill>
        <p:spPr bwMode="auto">
          <a:xfrm>
            <a:off x="4807661" y="3501008"/>
            <a:ext cx="4261564" cy="2232248"/>
          </a:xfrm>
          <a:prstGeom prst="rect">
            <a:avLst/>
          </a:prstGeom>
          <a:noFill/>
          <a:ln w="9525">
            <a:noFill/>
            <a:miter lim="800000"/>
            <a:headEnd/>
            <a:tailEnd/>
          </a:ln>
        </p:spPr>
      </p:pic>
      <p:sp>
        <p:nvSpPr>
          <p:cNvPr id="427" name="ZoneTexte 426"/>
          <p:cNvSpPr txBox="1"/>
          <p:nvPr/>
        </p:nvSpPr>
        <p:spPr>
          <a:xfrm>
            <a:off x="5220072" y="5805264"/>
            <a:ext cx="3288464" cy="369332"/>
          </a:xfrm>
          <a:prstGeom prst="rect">
            <a:avLst/>
          </a:prstGeom>
          <a:noFill/>
        </p:spPr>
        <p:txBody>
          <a:bodyPr wrap="none" rtlCol="0">
            <a:spAutoFit/>
          </a:bodyPr>
          <a:lstStyle/>
          <a:p>
            <a:r>
              <a:rPr lang="fr-FR" dirty="0" smtClean="0"/>
              <a:t>Spectre en masse des paires </a:t>
            </a:r>
            <a:r>
              <a:rPr lang="fr-FR" dirty="0" smtClean="0">
                <a:sym typeface="Symbol"/>
              </a:rPr>
              <a:t>e</a:t>
            </a:r>
            <a:r>
              <a:rPr lang="fr-FR" baseline="30000" dirty="0" smtClean="0">
                <a:sym typeface="Symbol"/>
              </a:rPr>
              <a:t>+</a:t>
            </a:r>
            <a:r>
              <a:rPr lang="fr-FR" dirty="0" smtClean="0">
                <a:sym typeface="Symbol"/>
              </a:rPr>
              <a:t> e</a:t>
            </a:r>
            <a:r>
              <a:rPr lang="fr-FR" baseline="30000" dirty="0" smtClean="0">
                <a:sym typeface="Symbol"/>
              </a:rPr>
              <a:t>-</a:t>
            </a:r>
            <a:endParaRPr lang="fr-FR" dirty="0"/>
          </a:p>
        </p:txBody>
      </p:sp>
      <p:cxnSp>
        <p:nvCxnSpPr>
          <p:cNvPr id="429" name="Connecteur droit avec flèche 428"/>
          <p:cNvCxnSpPr/>
          <p:nvPr/>
        </p:nvCxnSpPr>
        <p:spPr>
          <a:xfrm rot="16200000" flipH="1">
            <a:off x="7632340" y="4113076"/>
            <a:ext cx="1152128" cy="7200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26" name="ZoneTexte 425"/>
          <p:cNvSpPr txBox="1"/>
          <p:nvPr/>
        </p:nvSpPr>
        <p:spPr>
          <a:xfrm>
            <a:off x="7380312" y="3356992"/>
            <a:ext cx="1622560"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fr-FR" sz="2800" dirty="0" smtClean="0">
                <a:sym typeface="Symbol"/>
              </a:rPr>
              <a:t>Z</a:t>
            </a:r>
            <a:r>
              <a:rPr lang="fr-FR" sz="2800" baseline="30000" dirty="0" smtClean="0">
                <a:sym typeface="Symbol"/>
              </a:rPr>
              <a:t>0</a:t>
            </a:r>
            <a:r>
              <a:rPr lang="fr-FR" sz="2800" dirty="0" smtClean="0">
                <a:sym typeface="Symbol"/>
              </a:rPr>
              <a:t>  e</a:t>
            </a:r>
            <a:r>
              <a:rPr lang="fr-FR" sz="2800" baseline="30000" dirty="0" smtClean="0">
                <a:sym typeface="Symbol"/>
              </a:rPr>
              <a:t>+</a:t>
            </a:r>
            <a:r>
              <a:rPr lang="fr-FR" sz="2800" dirty="0" smtClean="0">
                <a:sym typeface="Symbol"/>
              </a:rPr>
              <a:t> e</a:t>
            </a:r>
            <a:r>
              <a:rPr lang="fr-FR" sz="2800" baseline="30000" dirty="0" smtClean="0">
                <a:sym typeface="Symbol"/>
              </a:rPr>
              <a:t>-</a:t>
            </a:r>
            <a:endParaRPr lang="fr-FR" sz="2800" baseline="30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30725" name="Text Box 8"/>
          <p:cNvSpPr txBox="1">
            <a:spLocks noChangeArrowheads="1"/>
          </p:cNvSpPr>
          <p:nvPr/>
        </p:nvSpPr>
        <p:spPr bwMode="auto">
          <a:xfrm>
            <a:off x="8159750" y="4221163"/>
            <a:ext cx="984250" cy="274637"/>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sp>
        <p:nvSpPr>
          <p:cNvPr id="7" name="Rectangle 3"/>
          <p:cNvSpPr>
            <a:spLocks noGrp="1" noChangeArrowheads="1"/>
          </p:cNvSpPr>
          <p:nvPr>
            <p:ph type="title"/>
          </p:nvPr>
        </p:nvSpPr>
        <p:spPr>
          <a:xfrm>
            <a:off x="1371600" y="4500570"/>
            <a:ext cx="7772400" cy="500066"/>
          </a:xfrm>
        </p:spPr>
        <p:txBody>
          <a:bodyPr>
            <a:normAutofit fontScale="90000"/>
          </a:bodyPr>
          <a:lstStyle/>
          <a:p>
            <a:pPr>
              <a:defRPr/>
            </a:pPr>
            <a:r>
              <a:rPr lang="fr-FR" sz="3200" b="1" i="1" dirty="0" smtClean="0">
                <a:solidFill>
                  <a:srgbClr val="FF0000"/>
                </a:solidFill>
              </a:rPr>
              <a:t>Le détecteur ATLAS au LHC</a:t>
            </a:r>
          </a:p>
        </p:txBody>
      </p:sp>
      <p:sp>
        <p:nvSpPr>
          <p:cNvPr id="8" name="Text Box 7"/>
          <p:cNvSpPr txBox="1">
            <a:spLocks noChangeArrowheads="1"/>
          </p:cNvSpPr>
          <p:nvPr/>
        </p:nvSpPr>
        <p:spPr bwMode="auto">
          <a:xfrm>
            <a:off x="3214678" y="5000636"/>
            <a:ext cx="4214842" cy="1892826"/>
          </a:xfrm>
          <a:prstGeom prst="rect">
            <a:avLst/>
          </a:prstGeom>
          <a:noFill/>
          <a:ln w="9525">
            <a:noFill/>
            <a:miter lim="800000"/>
            <a:headEnd/>
            <a:tailEnd/>
          </a:ln>
        </p:spPr>
        <p:txBody>
          <a:bodyPr wrap="square">
            <a:spAutoFit/>
          </a:bodyPr>
          <a:lstStyle/>
          <a:p>
            <a:pPr algn="ctr">
              <a:spcBef>
                <a:spcPct val="50000"/>
              </a:spcBef>
            </a:pPr>
            <a:r>
              <a:rPr lang="fr-FR" b="1" dirty="0">
                <a:solidFill>
                  <a:srgbClr val="292929"/>
                </a:solidFill>
                <a:latin typeface="Arial Narrow" pitchFamily="34" charset="0"/>
              </a:rPr>
              <a:t>22 m de haut, 44 m de long, poids de 7000 </a:t>
            </a:r>
            <a:r>
              <a:rPr lang="fr-FR" b="1" dirty="0" smtClean="0">
                <a:solidFill>
                  <a:srgbClr val="292929"/>
                </a:solidFill>
                <a:latin typeface="Arial Narrow" pitchFamily="34" charset="0"/>
              </a:rPr>
              <a:t>tonnes, dans une caverne à 100m sous terre</a:t>
            </a:r>
            <a:endParaRPr lang="fr-FR" b="1" dirty="0">
              <a:solidFill>
                <a:srgbClr val="292929"/>
              </a:solidFill>
              <a:latin typeface="Arial Narrow" pitchFamily="34" charset="0"/>
            </a:endParaRPr>
          </a:p>
          <a:p>
            <a:pPr algn="ctr">
              <a:spcBef>
                <a:spcPct val="50000"/>
              </a:spcBef>
            </a:pPr>
            <a:r>
              <a:rPr lang="fr-FR" dirty="0">
                <a:latin typeface="Arial Narrow" pitchFamily="34" charset="0"/>
              </a:rPr>
              <a:t>Composé de plusieurs </a:t>
            </a:r>
            <a:r>
              <a:rPr lang="fr-FR" dirty="0" smtClean="0">
                <a:latin typeface="Arial Narrow" pitchFamily="34" charset="0"/>
              </a:rPr>
              <a:t>sous-détecteurs</a:t>
            </a:r>
          </a:p>
          <a:p>
            <a:pPr algn="ctr">
              <a:spcBef>
                <a:spcPct val="50000"/>
              </a:spcBef>
            </a:pPr>
            <a:r>
              <a:rPr lang="fr-FR" dirty="0" smtClean="0">
                <a:latin typeface="Arial Narrow" pitchFamily="34" charset="0"/>
              </a:rPr>
              <a:t>Une des expériences phare du </a:t>
            </a:r>
            <a:r>
              <a:rPr lang="fr-FR" b="1" dirty="0" smtClean="0">
                <a:solidFill>
                  <a:srgbClr val="FF0000"/>
                </a:solidFill>
                <a:latin typeface="Arial Narrow" pitchFamily="34" charset="0"/>
              </a:rPr>
              <a:t>LHC</a:t>
            </a:r>
          </a:p>
          <a:p>
            <a:pPr algn="ctr">
              <a:spcBef>
                <a:spcPct val="50000"/>
              </a:spcBef>
            </a:pPr>
            <a:endParaRPr lang="fr-FR" dirty="0">
              <a:latin typeface="Arial Narrow" pitchFamily="34" charset="0"/>
            </a:endParaRPr>
          </a:p>
        </p:txBody>
      </p:sp>
      <p:sp>
        <p:nvSpPr>
          <p:cNvPr id="9" name="Espace réservé du pied de page 8"/>
          <p:cNvSpPr>
            <a:spLocks noGrp="1"/>
          </p:cNvSpPr>
          <p:nvPr>
            <p:ph type="ftr" sz="quarter" idx="11"/>
          </p:nvPr>
        </p:nvSpPr>
        <p:spPr/>
        <p:txBody>
          <a:bodyPr/>
          <a:lstStyle/>
          <a:p>
            <a:r>
              <a:rPr lang="fr-FR" smtClean="0"/>
              <a:t>Jean-Pierre Lees, Stages 3ieme, 12 novembre 2012</a:t>
            </a:r>
            <a:endParaRPr lang="fr-BE" dirty="0"/>
          </a:p>
        </p:txBody>
      </p:sp>
      <p:pic>
        <p:nvPicPr>
          <p:cNvPr id="10" name="Picture 15"/>
          <p:cNvPicPr>
            <a:picLocks noChangeAspect="1" noChangeArrowheads="1"/>
          </p:cNvPicPr>
          <p:nvPr/>
        </p:nvPicPr>
        <p:blipFill>
          <a:blip r:embed="rId3" cstate="print"/>
          <a:srcRect/>
          <a:stretch>
            <a:fillRect/>
          </a:stretch>
        </p:blipFill>
        <p:spPr bwMode="auto">
          <a:xfrm>
            <a:off x="683568" y="1484784"/>
            <a:ext cx="942975" cy="1149350"/>
          </a:xfrm>
          <a:prstGeom prst="rect">
            <a:avLst/>
          </a:prstGeom>
          <a:noFill/>
          <a:ln w="9525">
            <a:noFill/>
            <a:miter lim="800000"/>
            <a:headEnd/>
            <a:tailEnd/>
          </a:ln>
        </p:spPr>
      </p:pic>
      <p:sp>
        <p:nvSpPr>
          <p:cNvPr id="12" name="Espace réservé du numéro de diapositive 11"/>
          <p:cNvSpPr>
            <a:spLocks noGrp="1"/>
          </p:cNvSpPr>
          <p:nvPr>
            <p:ph type="sldNum" sz="quarter" idx="12"/>
          </p:nvPr>
        </p:nvSpPr>
        <p:spPr/>
        <p:txBody>
          <a:bodyPr/>
          <a:lstStyle/>
          <a:p>
            <a:pPr>
              <a:defRPr/>
            </a:pPr>
            <a:fld id="{4D50A5A0-8F69-4B03-82FA-7B4673F28336}" type="slidenum">
              <a:rPr lang="fr-FR" smtClean="0"/>
              <a:pPr>
                <a:defRPr/>
              </a:pPr>
              <a:t>69</a:t>
            </a:fld>
            <a:endParaRPr lang="fr-FR"/>
          </a:p>
        </p:txBody>
      </p:sp>
    </p:spTree>
  </p:cSld>
  <p:clrMapOvr>
    <a:masterClrMapping/>
  </p:clrMapOvr>
  <p:transition advClick="0" advTm="6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2357422" y="274638"/>
            <a:ext cx="6329378" cy="1143000"/>
          </a:xfrm>
        </p:spPr>
        <p:txBody>
          <a:bodyPr/>
          <a:lstStyle/>
          <a:p>
            <a:r>
              <a:rPr lang="en-US" dirty="0" smtClean="0">
                <a:solidFill>
                  <a:srgbClr val="FF0000"/>
                </a:solidFill>
              </a:rPr>
              <a:t>La physique </a:t>
            </a:r>
            <a:r>
              <a:rPr lang="en-US" dirty="0" err="1" smtClean="0">
                <a:solidFill>
                  <a:srgbClr val="FF0000"/>
                </a:solidFill>
              </a:rPr>
              <a:t>théorique</a:t>
            </a:r>
            <a:endParaRPr lang="fr-FR" dirty="0">
              <a:solidFill>
                <a:srgbClr val="FF0000"/>
              </a:solidFill>
            </a:endParaRPr>
          </a:p>
        </p:txBody>
      </p:sp>
      <p:sp>
        <p:nvSpPr>
          <p:cNvPr id="3" name="Espace réservé du contenu 2"/>
          <p:cNvSpPr>
            <a:spLocks noGrp="1"/>
          </p:cNvSpPr>
          <p:nvPr>
            <p:ph idx="1"/>
          </p:nvPr>
        </p:nvSpPr>
        <p:spPr>
          <a:xfrm>
            <a:off x="1000100" y="1500174"/>
            <a:ext cx="4357718" cy="4500594"/>
          </a:xfrm>
        </p:spPr>
        <p:txBody>
          <a:bodyPr>
            <a:normAutofit lnSpcReduction="10000"/>
          </a:bodyPr>
          <a:lstStyle/>
          <a:p>
            <a:pPr marL="342900" lvl="1" indent="-342900">
              <a:buNone/>
            </a:pPr>
            <a:r>
              <a:rPr lang="fr-FR" sz="2400" dirty="0" smtClean="0"/>
              <a:t>Le LAPP abrite dans ses murs un important  groupe de physique théorique, le </a:t>
            </a:r>
            <a:r>
              <a:rPr lang="fr-FR" sz="2400" b="1" dirty="0" smtClean="0"/>
              <a:t>LAPTH  </a:t>
            </a:r>
            <a:r>
              <a:rPr lang="fr-FR" sz="2400" dirty="0" smtClean="0"/>
              <a:t>(~40 personnes</a:t>
            </a:r>
          </a:p>
          <a:p>
            <a:pPr marL="342900" lvl="1" indent="-342900">
              <a:buFont typeface="Arial" pitchFamily="34" charset="0"/>
              <a:buChar char="•"/>
            </a:pPr>
            <a:r>
              <a:rPr lang="fr-FR" sz="2400" dirty="0" smtClean="0"/>
              <a:t>Les théoriciens prédisent des effets que les expérimentateurs cherchent à mesurer</a:t>
            </a:r>
          </a:p>
          <a:p>
            <a:pPr marL="342900" lvl="1" indent="-342900">
              <a:buFont typeface="Arial" pitchFamily="34" charset="0"/>
              <a:buChar char="•"/>
            </a:pPr>
            <a:r>
              <a:rPr lang="fr-FR" sz="2400" dirty="0" smtClean="0"/>
              <a:t>Parfois c’est le contraire: les théoriciens font des calculs pour interpréter les résultats des expérimentateurs</a:t>
            </a:r>
          </a:p>
          <a:p>
            <a:pPr marL="342900" lvl="1" indent="-342900">
              <a:buFont typeface="Arial" pitchFamily="34" charset="0"/>
              <a:buChar char="•"/>
            </a:pPr>
            <a:endParaRPr lang="fr-FR" sz="2000" dirty="0"/>
          </a:p>
          <a:p>
            <a:pPr marL="342900" lvl="1" indent="-342900">
              <a:buFont typeface="Arial" pitchFamily="34" charset="0"/>
              <a:buChar char="•"/>
            </a:pPr>
            <a:endParaRPr lang="fr-FR" sz="2000" dirty="0" smtClean="0"/>
          </a:p>
          <a:p>
            <a:pPr marL="342900" lvl="1" indent="-342900">
              <a:buFont typeface="Arial" pitchFamily="34" charset="0"/>
              <a:buChar char="•"/>
            </a:pPr>
            <a:endParaRPr lang="fr-FR" sz="2000" dirty="0" smtClean="0">
              <a:latin typeface="Calibri" pitchFamily="34" charset="0"/>
            </a:endParaRPr>
          </a:p>
          <a:p>
            <a:pPr marL="342900" lvl="1" indent="-342900">
              <a:buFont typeface="Arial" pitchFamily="34" charset="0"/>
              <a:buChar char="•"/>
            </a:pPr>
            <a:endParaRPr lang="fr-FR" sz="2000" b="1" dirty="0" smtClean="0"/>
          </a:p>
        </p:txBody>
      </p:sp>
      <p:sp>
        <p:nvSpPr>
          <p:cNvPr id="4" name="Espace réservé du pied de page 3"/>
          <p:cNvSpPr>
            <a:spLocks noGrp="1"/>
          </p:cNvSpPr>
          <p:nvPr>
            <p:ph type="ftr" sz="quarter" idx="11"/>
          </p:nvPr>
        </p:nvSpPr>
        <p:spPr/>
        <p:txBody>
          <a:bodyPr/>
          <a:lstStyle/>
          <a:p>
            <a:pPr>
              <a:defRPr/>
            </a:pPr>
            <a:r>
              <a:rPr lang="fr-FR" smtClean="0"/>
              <a:t>Jean-Pierre Lees, Stages 3ieme, 12 novembre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7</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1031" name="Picture 7" descr="LOGO_LAPTH_RVB_5cm"/>
          <p:cNvPicPr>
            <a:picLocks noChangeAspect="1" noChangeArrowheads="1"/>
          </p:cNvPicPr>
          <p:nvPr/>
        </p:nvPicPr>
        <p:blipFill>
          <a:blip r:embed="rId4" cstate="print"/>
          <a:srcRect/>
          <a:stretch>
            <a:fillRect/>
          </a:stretch>
        </p:blipFill>
        <p:spPr bwMode="auto">
          <a:xfrm>
            <a:off x="1071538" y="214290"/>
            <a:ext cx="1600200" cy="1057275"/>
          </a:xfrm>
          <a:prstGeom prst="rect">
            <a:avLst/>
          </a:prstGeom>
          <a:noFill/>
          <a:ln w="9525">
            <a:noFill/>
            <a:miter lim="800000"/>
            <a:headEnd/>
            <a:tailEnd/>
          </a:ln>
        </p:spPr>
      </p:pic>
      <p:pic>
        <p:nvPicPr>
          <p:cNvPr id="12" name="Image 11" descr="Equation_01.jpg"/>
          <p:cNvPicPr>
            <a:picLocks noChangeAspect="1"/>
          </p:cNvPicPr>
          <p:nvPr/>
        </p:nvPicPr>
        <p:blipFill>
          <a:blip r:embed="rId5" cstate="print"/>
          <a:stretch>
            <a:fillRect/>
          </a:stretch>
        </p:blipFill>
        <p:spPr>
          <a:xfrm>
            <a:off x="5510784" y="1285860"/>
            <a:ext cx="3219709" cy="4786346"/>
          </a:xfrm>
          <a:prstGeom prst="rect">
            <a:avLst/>
          </a:prstGeo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189448" name="Line 8"/>
          <p:cNvSpPr>
            <a:spLocks noChangeShapeType="1"/>
          </p:cNvSpPr>
          <p:nvPr/>
        </p:nvSpPr>
        <p:spPr bwMode="auto">
          <a:xfrm flipV="1">
            <a:off x="-900113" y="2420938"/>
            <a:ext cx="4608513" cy="576262"/>
          </a:xfrm>
          <a:prstGeom prst="line">
            <a:avLst/>
          </a:prstGeom>
          <a:noFill/>
          <a:ln w="57150">
            <a:solidFill>
              <a:srgbClr val="CC0000"/>
            </a:solidFill>
            <a:round/>
            <a:headEnd type="none" w="sm" len="sm"/>
            <a:tailEnd type="triangle" w="med" len="med"/>
          </a:ln>
        </p:spPr>
        <p:txBody>
          <a:bodyPr/>
          <a:lstStyle/>
          <a:p>
            <a:endParaRPr lang="fr-FR"/>
          </a:p>
        </p:txBody>
      </p:sp>
      <p:sp>
        <p:nvSpPr>
          <p:cNvPr id="189449" name="Line 9"/>
          <p:cNvSpPr>
            <a:spLocks noChangeShapeType="1"/>
          </p:cNvSpPr>
          <p:nvPr/>
        </p:nvSpPr>
        <p:spPr bwMode="auto">
          <a:xfrm flipV="1">
            <a:off x="7451725" y="1484313"/>
            <a:ext cx="3024188" cy="431800"/>
          </a:xfrm>
          <a:prstGeom prst="line">
            <a:avLst/>
          </a:prstGeom>
          <a:noFill/>
          <a:ln w="57150">
            <a:solidFill>
              <a:srgbClr val="CC0000"/>
            </a:solidFill>
            <a:round/>
            <a:headEnd type="triangle" w="med" len="med"/>
            <a:tailEnd type="none" w="sm" len="sm"/>
          </a:ln>
        </p:spPr>
        <p:txBody>
          <a:bodyPr/>
          <a:lstStyle/>
          <a:p>
            <a:endParaRPr lang="fr-FR"/>
          </a:p>
        </p:txBody>
      </p:sp>
      <p:sp>
        <p:nvSpPr>
          <p:cNvPr id="31751" name="Text Box 10"/>
          <p:cNvSpPr txBox="1">
            <a:spLocks noChangeArrowheads="1"/>
          </p:cNvSpPr>
          <p:nvPr/>
        </p:nvSpPr>
        <p:spPr bwMode="auto">
          <a:xfrm>
            <a:off x="8159750" y="4292600"/>
            <a:ext cx="984250" cy="274638"/>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grpSp>
        <p:nvGrpSpPr>
          <p:cNvPr id="2" name="Group 11"/>
          <p:cNvGrpSpPr>
            <a:grpSpLocks/>
          </p:cNvGrpSpPr>
          <p:nvPr/>
        </p:nvGrpSpPr>
        <p:grpSpPr bwMode="auto">
          <a:xfrm>
            <a:off x="2808288" y="-458788"/>
            <a:ext cx="6335712" cy="3671888"/>
            <a:chOff x="930" y="119"/>
            <a:chExt cx="3991" cy="2313"/>
          </a:xfrm>
        </p:grpSpPr>
        <p:sp>
          <p:nvSpPr>
            <p:cNvPr id="31754" name="Line 12"/>
            <p:cNvSpPr>
              <a:spLocks noChangeShapeType="1"/>
            </p:cNvSpPr>
            <p:nvPr/>
          </p:nvSpPr>
          <p:spPr bwMode="auto">
            <a:xfrm flipV="1">
              <a:off x="2925" y="1117"/>
              <a:ext cx="1407" cy="635"/>
            </a:xfrm>
            <a:prstGeom prst="line">
              <a:avLst/>
            </a:prstGeom>
            <a:noFill/>
            <a:ln w="9525">
              <a:solidFill>
                <a:schemeClr val="tx2"/>
              </a:solidFill>
              <a:round/>
              <a:headEnd type="none" w="sm" len="sm"/>
              <a:tailEnd type="none" w="sm" len="sm"/>
            </a:ln>
          </p:spPr>
          <p:txBody>
            <a:bodyPr/>
            <a:lstStyle/>
            <a:p>
              <a:endParaRPr lang="fr-FR"/>
            </a:p>
          </p:txBody>
        </p:sp>
        <p:sp>
          <p:nvSpPr>
            <p:cNvPr id="31755" name="Line 13"/>
            <p:cNvSpPr>
              <a:spLocks noChangeShapeType="1"/>
            </p:cNvSpPr>
            <p:nvPr/>
          </p:nvSpPr>
          <p:spPr bwMode="auto">
            <a:xfrm flipV="1">
              <a:off x="2880" y="1525"/>
              <a:ext cx="2041" cy="227"/>
            </a:xfrm>
            <a:prstGeom prst="line">
              <a:avLst/>
            </a:prstGeom>
            <a:noFill/>
            <a:ln w="9525">
              <a:solidFill>
                <a:schemeClr val="tx2"/>
              </a:solidFill>
              <a:round/>
              <a:headEnd type="none" w="sm" len="sm"/>
              <a:tailEnd type="none" w="sm" len="sm"/>
            </a:ln>
          </p:spPr>
          <p:txBody>
            <a:bodyPr/>
            <a:lstStyle/>
            <a:p>
              <a:endParaRPr lang="fr-FR"/>
            </a:p>
          </p:txBody>
        </p:sp>
        <p:sp>
          <p:nvSpPr>
            <p:cNvPr id="31756" name="Arc 14"/>
            <p:cNvSpPr>
              <a:spLocks/>
            </p:cNvSpPr>
            <p:nvPr/>
          </p:nvSpPr>
          <p:spPr bwMode="auto">
            <a:xfrm rot="-597720">
              <a:off x="2971" y="16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57" name="Arc 15"/>
            <p:cNvSpPr>
              <a:spLocks/>
            </p:cNvSpPr>
            <p:nvPr/>
          </p:nvSpPr>
          <p:spPr bwMode="auto">
            <a:xfrm rot="-2668998">
              <a:off x="2789" y="1389"/>
              <a:ext cx="977" cy="195"/>
            </a:xfrm>
            <a:custGeom>
              <a:avLst/>
              <a:gdLst>
                <a:gd name="T0" fmla="*/ 0 w 30662"/>
                <a:gd name="T1" fmla="*/ 24 h 21600"/>
                <a:gd name="T2" fmla="*/ 977 w 30662"/>
                <a:gd name="T3" fmla="*/ 129 h 21600"/>
                <a:gd name="T4" fmla="*/ 329 w 30662"/>
                <a:gd name="T5" fmla="*/ 195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grpSp>
          <p:nvGrpSpPr>
            <p:cNvPr id="3" name="Group 16"/>
            <p:cNvGrpSpPr>
              <a:grpSpLocks/>
            </p:cNvGrpSpPr>
            <p:nvPr/>
          </p:nvGrpSpPr>
          <p:grpSpPr bwMode="auto">
            <a:xfrm>
              <a:off x="2923" y="1516"/>
              <a:ext cx="1998" cy="643"/>
              <a:chOff x="2923" y="1516"/>
              <a:chExt cx="1998" cy="643"/>
            </a:xfrm>
          </p:grpSpPr>
          <p:sp>
            <p:nvSpPr>
              <p:cNvPr id="31778" name="Line 17"/>
              <p:cNvSpPr>
                <a:spLocks noChangeShapeType="1"/>
              </p:cNvSpPr>
              <p:nvPr/>
            </p:nvSpPr>
            <p:spPr bwMode="auto">
              <a:xfrm>
                <a:off x="2925" y="1752"/>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9" name="Line 18"/>
              <p:cNvSpPr>
                <a:spLocks noChangeShapeType="1"/>
              </p:cNvSpPr>
              <p:nvPr/>
            </p:nvSpPr>
            <p:spPr bwMode="auto">
              <a:xfrm>
                <a:off x="2925" y="1752"/>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80" name="Line 19"/>
              <p:cNvSpPr>
                <a:spLocks noChangeShapeType="1"/>
              </p:cNvSpPr>
              <p:nvPr/>
            </p:nvSpPr>
            <p:spPr bwMode="auto">
              <a:xfrm>
                <a:off x="2925" y="1752"/>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81" name="Line 20"/>
              <p:cNvSpPr>
                <a:spLocks noChangeShapeType="1"/>
              </p:cNvSpPr>
              <p:nvPr/>
            </p:nvSpPr>
            <p:spPr bwMode="auto">
              <a:xfrm>
                <a:off x="2971" y="1752"/>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82" name="Arc 21"/>
              <p:cNvSpPr>
                <a:spLocks/>
              </p:cNvSpPr>
              <p:nvPr/>
            </p:nvSpPr>
            <p:spPr bwMode="auto">
              <a:xfrm rot="10190637">
                <a:off x="2923" y="15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83" name="Line 22"/>
              <p:cNvSpPr>
                <a:spLocks noChangeShapeType="1"/>
              </p:cNvSpPr>
              <p:nvPr/>
            </p:nvSpPr>
            <p:spPr bwMode="auto">
              <a:xfrm>
                <a:off x="2925" y="1752"/>
                <a:ext cx="1996" cy="407"/>
              </a:xfrm>
              <a:prstGeom prst="line">
                <a:avLst/>
              </a:prstGeom>
              <a:noFill/>
              <a:ln w="9525">
                <a:solidFill>
                  <a:schemeClr val="tx2"/>
                </a:solidFill>
                <a:round/>
                <a:headEnd type="none" w="sm" len="sm"/>
                <a:tailEnd type="none" w="sm" len="sm"/>
              </a:ln>
            </p:spPr>
            <p:txBody>
              <a:bodyPr/>
              <a:lstStyle/>
              <a:p>
                <a:endParaRPr lang="fr-FR"/>
              </a:p>
            </p:txBody>
          </p:sp>
        </p:grpSp>
        <p:grpSp>
          <p:nvGrpSpPr>
            <p:cNvPr id="4" name="Group 23"/>
            <p:cNvGrpSpPr>
              <a:grpSpLocks/>
            </p:cNvGrpSpPr>
            <p:nvPr/>
          </p:nvGrpSpPr>
          <p:grpSpPr bwMode="auto">
            <a:xfrm rot="9661775">
              <a:off x="930" y="1661"/>
              <a:ext cx="1996" cy="407"/>
              <a:chOff x="1748" y="2623"/>
              <a:chExt cx="1996" cy="407"/>
            </a:xfrm>
          </p:grpSpPr>
          <p:sp>
            <p:nvSpPr>
              <p:cNvPr id="31773" name="Line 24"/>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4" name="Line 25"/>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5" name="Line 26"/>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6" name="Line 27"/>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7" name="Line 28"/>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sp>
          <p:nvSpPr>
            <p:cNvPr id="31760" name="Line 29"/>
            <p:cNvSpPr>
              <a:spLocks noChangeShapeType="1"/>
            </p:cNvSpPr>
            <p:nvPr/>
          </p:nvSpPr>
          <p:spPr bwMode="auto">
            <a:xfrm flipH="1" flipV="1">
              <a:off x="1338" y="981"/>
              <a:ext cx="1587" cy="771"/>
            </a:xfrm>
            <a:prstGeom prst="line">
              <a:avLst/>
            </a:prstGeom>
            <a:noFill/>
            <a:ln w="9525">
              <a:solidFill>
                <a:schemeClr val="tx2"/>
              </a:solidFill>
              <a:round/>
              <a:headEnd type="none" w="sm" len="sm"/>
              <a:tailEnd type="none" w="sm" len="sm"/>
            </a:ln>
          </p:spPr>
          <p:txBody>
            <a:bodyPr/>
            <a:lstStyle/>
            <a:p>
              <a:endParaRPr lang="fr-FR"/>
            </a:p>
          </p:txBody>
        </p:sp>
        <p:sp>
          <p:nvSpPr>
            <p:cNvPr id="31761" name="Line 30"/>
            <p:cNvSpPr>
              <a:spLocks noChangeShapeType="1"/>
            </p:cNvSpPr>
            <p:nvPr/>
          </p:nvSpPr>
          <p:spPr bwMode="auto">
            <a:xfrm flipH="1" flipV="1">
              <a:off x="1111" y="1253"/>
              <a:ext cx="1814" cy="499"/>
            </a:xfrm>
            <a:prstGeom prst="line">
              <a:avLst/>
            </a:prstGeom>
            <a:noFill/>
            <a:ln w="9525">
              <a:solidFill>
                <a:schemeClr val="tx2"/>
              </a:solidFill>
              <a:round/>
              <a:headEnd type="none" w="sm" len="sm"/>
              <a:tailEnd type="none" w="sm" len="sm"/>
            </a:ln>
          </p:spPr>
          <p:txBody>
            <a:bodyPr/>
            <a:lstStyle/>
            <a:p>
              <a:endParaRPr lang="fr-FR"/>
            </a:p>
          </p:txBody>
        </p:sp>
        <p:sp>
          <p:nvSpPr>
            <p:cNvPr id="31762" name="Line 31"/>
            <p:cNvSpPr>
              <a:spLocks noChangeShapeType="1"/>
            </p:cNvSpPr>
            <p:nvPr/>
          </p:nvSpPr>
          <p:spPr bwMode="auto">
            <a:xfrm flipH="1" flipV="1">
              <a:off x="1202" y="1570"/>
              <a:ext cx="1633" cy="182"/>
            </a:xfrm>
            <a:prstGeom prst="line">
              <a:avLst/>
            </a:prstGeom>
            <a:noFill/>
            <a:ln w="9525">
              <a:solidFill>
                <a:schemeClr val="tx2"/>
              </a:solidFill>
              <a:round/>
              <a:headEnd type="none" w="sm" len="sm"/>
              <a:tailEnd type="none" w="sm" len="sm"/>
            </a:ln>
          </p:spPr>
          <p:txBody>
            <a:bodyPr/>
            <a:lstStyle/>
            <a:p>
              <a:endParaRPr lang="fr-FR"/>
            </a:p>
          </p:txBody>
        </p:sp>
        <p:sp>
          <p:nvSpPr>
            <p:cNvPr id="31763" name="Line 32"/>
            <p:cNvSpPr>
              <a:spLocks noChangeShapeType="1"/>
            </p:cNvSpPr>
            <p:nvPr/>
          </p:nvSpPr>
          <p:spPr bwMode="auto">
            <a:xfrm flipH="1" flipV="1">
              <a:off x="1338" y="1616"/>
              <a:ext cx="1451" cy="136"/>
            </a:xfrm>
            <a:prstGeom prst="line">
              <a:avLst/>
            </a:prstGeom>
            <a:noFill/>
            <a:ln w="9525">
              <a:solidFill>
                <a:schemeClr val="tx2"/>
              </a:solidFill>
              <a:round/>
              <a:headEnd type="none" w="sm" len="sm"/>
              <a:tailEnd type="none" w="sm" len="sm"/>
            </a:ln>
          </p:spPr>
          <p:txBody>
            <a:bodyPr/>
            <a:lstStyle/>
            <a:p>
              <a:endParaRPr lang="fr-FR"/>
            </a:p>
          </p:txBody>
        </p:sp>
        <p:sp>
          <p:nvSpPr>
            <p:cNvPr id="31764" name="Line 33"/>
            <p:cNvSpPr>
              <a:spLocks noChangeShapeType="1"/>
            </p:cNvSpPr>
            <p:nvPr/>
          </p:nvSpPr>
          <p:spPr bwMode="auto">
            <a:xfrm flipH="1" flipV="1">
              <a:off x="1383" y="981"/>
              <a:ext cx="1452" cy="725"/>
            </a:xfrm>
            <a:prstGeom prst="line">
              <a:avLst/>
            </a:prstGeom>
            <a:noFill/>
            <a:ln w="9525">
              <a:solidFill>
                <a:schemeClr val="tx2"/>
              </a:solidFill>
              <a:round/>
              <a:headEnd type="none" w="sm" len="sm"/>
              <a:tailEnd type="none" w="sm" len="sm"/>
            </a:ln>
          </p:spPr>
          <p:txBody>
            <a:bodyPr/>
            <a:lstStyle/>
            <a:p>
              <a:endParaRPr lang="fr-FR"/>
            </a:p>
          </p:txBody>
        </p:sp>
        <p:sp>
          <p:nvSpPr>
            <p:cNvPr id="31765" name="Line 34"/>
            <p:cNvSpPr>
              <a:spLocks noChangeShapeType="1"/>
            </p:cNvSpPr>
            <p:nvPr/>
          </p:nvSpPr>
          <p:spPr bwMode="auto">
            <a:xfrm flipH="1" flipV="1">
              <a:off x="2608" y="210"/>
              <a:ext cx="272" cy="1496"/>
            </a:xfrm>
            <a:prstGeom prst="line">
              <a:avLst/>
            </a:prstGeom>
            <a:noFill/>
            <a:ln w="9525">
              <a:solidFill>
                <a:srgbClr val="CC0000"/>
              </a:solidFill>
              <a:round/>
              <a:headEnd type="none" w="sm" len="sm"/>
              <a:tailEnd type="none" w="sm" len="sm"/>
            </a:ln>
          </p:spPr>
          <p:txBody>
            <a:bodyPr/>
            <a:lstStyle/>
            <a:p>
              <a:endParaRPr lang="fr-FR"/>
            </a:p>
          </p:txBody>
        </p:sp>
        <p:sp>
          <p:nvSpPr>
            <p:cNvPr id="31766" name="Line 35"/>
            <p:cNvSpPr>
              <a:spLocks noChangeShapeType="1"/>
            </p:cNvSpPr>
            <p:nvPr/>
          </p:nvSpPr>
          <p:spPr bwMode="auto">
            <a:xfrm flipV="1">
              <a:off x="2880" y="119"/>
              <a:ext cx="91" cy="1587"/>
            </a:xfrm>
            <a:prstGeom prst="line">
              <a:avLst/>
            </a:prstGeom>
            <a:noFill/>
            <a:ln w="9525">
              <a:solidFill>
                <a:srgbClr val="CC0000"/>
              </a:solidFill>
              <a:round/>
              <a:headEnd type="none" w="sm" len="sm"/>
              <a:tailEnd type="none" w="sm" len="sm"/>
            </a:ln>
          </p:spPr>
          <p:txBody>
            <a:bodyPr/>
            <a:lstStyle/>
            <a:p>
              <a:endParaRPr lang="fr-FR"/>
            </a:p>
          </p:txBody>
        </p:sp>
        <p:grpSp>
          <p:nvGrpSpPr>
            <p:cNvPr id="5" name="Group 36"/>
            <p:cNvGrpSpPr>
              <a:grpSpLocks/>
            </p:cNvGrpSpPr>
            <p:nvPr/>
          </p:nvGrpSpPr>
          <p:grpSpPr bwMode="auto">
            <a:xfrm rot="5400000">
              <a:off x="2449" y="2001"/>
              <a:ext cx="726" cy="136"/>
              <a:chOff x="1748" y="2623"/>
              <a:chExt cx="1996" cy="407"/>
            </a:xfrm>
          </p:grpSpPr>
          <p:sp>
            <p:nvSpPr>
              <p:cNvPr id="31768" name="Line 37"/>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69" name="Line 38"/>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0" name="Line 39"/>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1" name="Line 40"/>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2" name="Line 41"/>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grpSp>
      <p:sp>
        <p:nvSpPr>
          <p:cNvPr id="40" name="Rectangle 3"/>
          <p:cNvSpPr>
            <a:spLocks noGrp="1" noChangeArrowheads="1"/>
          </p:cNvSpPr>
          <p:nvPr>
            <p:ph type="title"/>
          </p:nvPr>
        </p:nvSpPr>
        <p:spPr>
          <a:xfrm>
            <a:off x="1371600" y="4500570"/>
            <a:ext cx="7772400" cy="500066"/>
          </a:xfrm>
        </p:spPr>
        <p:txBody>
          <a:bodyPr>
            <a:normAutofit fontScale="90000"/>
          </a:bodyPr>
          <a:lstStyle/>
          <a:p>
            <a:pPr>
              <a:defRPr/>
            </a:pPr>
            <a:r>
              <a:rPr lang="fr-FR" sz="3200" b="1" i="1" dirty="0" smtClean="0">
                <a:solidFill>
                  <a:srgbClr val="FF0000"/>
                </a:solidFill>
              </a:rPr>
              <a:t>Le détecteur ATLAS au LHC</a:t>
            </a:r>
          </a:p>
        </p:txBody>
      </p:sp>
      <p:sp>
        <p:nvSpPr>
          <p:cNvPr id="43" name="Espace réservé du pied de page 42"/>
          <p:cNvSpPr>
            <a:spLocks noGrp="1"/>
          </p:cNvSpPr>
          <p:nvPr>
            <p:ph type="ftr" sz="quarter" idx="11"/>
          </p:nvPr>
        </p:nvSpPr>
        <p:spPr/>
        <p:txBody>
          <a:bodyPr/>
          <a:lstStyle/>
          <a:p>
            <a:r>
              <a:rPr lang="fr-FR" smtClean="0"/>
              <a:t>Jean-Pierre Lees, Stages 3ieme, 12 novembre 2012</a:t>
            </a:r>
            <a:endParaRPr lang="fr-BE" dirty="0"/>
          </a:p>
        </p:txBody>
      </p:sp>
      <p:sp>
        <p:nvSpPr>
          <p:cNvPr id="41" name="ZoneTexte 10"/>
          <p:cNvSpPr txBox="1">
            <a:spLocks noChangeArrowheads="1"/>
          </p:cNvSpPr>
          <p:nvPr/>
        </p:nvSpPr>
        <p:spPr bwMode="auto">
          <a:xfrm>
            <a:off x="2699792" y="5229200"/>
            <a:ext cx="5328592" cy="830997"/>
          </a:xfrm>
          <a:prstGeom prst="rect">
            <a:avLst/>
          </a:prstGeom>
          <a:noFill/>
          <a:ln w="9525">
            <a:noFill/>
            <a:miter lim="800000"/>
            <a:headEnd/>
            <a:tailEnd/>
          </a:ln>
        </p:spPr>
        <p:txBody>
          <a:bodyPr wrap="square">
            <a:spAutoFit/>
          </a:bodyPr>
          <a:lstStyle/>
          <a:p>
            <a:pPr>
              <a:buFont typeface="Arial" charset="0"/>
              <a:buChar char="•"/>
            </a:pPr>
            <a:r>
              <a:rPr lang="fr-FR" sz="2400" dirty="0">
                <a:latin typeface="Arial Narrow" pitchFamily="34" charset="0"/>
              </a:rPr>
              <a:t> Recherche du boson de </a:t>
            </a:r>
            <a:r>
              <a:rPr lang="fr-FR" sz="2400" dirty="0" err="1">
                <a:latin typeface="Arial Narrow" pitchFamily="34" charset="0"/>
              </a:rPr>
              <a:t>Higgs</a:t>
            </a:r>
            <a:r>
              <a:rPr lang="fr-FR" sz="2400" dirty="0">
                <a:latin typeface="Arial Narrow" pitchFamily="34" charset="0"/>
              </a:rPr>
              <a:t>?</a:t>
            </a:r>
          </a:p>
          <a:p>
            <a:pPr>
              <a:buFont typeface="Arial" charset="0"/>
              <a:buChar char="•"/>
            </a:pPr>
            <a:r>
              <a:rPr lang="fr-FR" sz="2400" dirty="0">
                <a:latin typeface="Arial Narrow" pitchFamily="34" charset="0"/>
              </a:rPr>
              <a:t> Découverte de nouvelles particules?</a:t>
            </a:r>
          </a:p>
        </p:txBody>
      </p:sp>
      <p:sp>
        <p:nvSpPr>
          <p:cNvPr id="44" name="Espace réservé du numéro de diapositive 43"/>
          <p:cNvSpPr>
            <a:spLocks noGrp="1"/>
          </p:cNvSpPr>
          <p:nvPr>
            <p:ph type="sldNum" sz="quarter" idx="12"/>
          </p:nvPr>
        </p:nvSpPr>
        <p:spPr/>
        <p:txBody>
          <a:bodyPr/>
          <a:lstStyle/>
          <a:p>
            <a:pPr>
              <a:defRPr/>
            </a:pPr>
            <a:fld id="{4D50A5A0-8F69-4B03-82FA-7B4673F28336}" type="slidenum">
              <a:rPr lang="fr-FR" smtClean="0"/>
              <a:pPr>
                <a:defRPr/>
              </a:pPr>
              <a:t>70</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500"/>
                                  </p:stCondLst>
                                  <p:childTnLst>
                                    <p:animMotion origin="layout" path="M -1.11111E-6 2.59259E-6 L 0.2441 -0.0419 " pathEditMode="relative" rAng="0" ptsTypes="AA">
                                      <p:cBhvr>
                                        <p:cTn id="6" dur="500" fill="hold"/>
                                        <p:tgtEl>
                                          <p:spTgt spid="189448"/>
                                        </p:tgtEl>
                                        <p:attrNameLst>
                                          <p:attrName>ppt_x</p:attrName>
                                          <p:attrName>ppt_y</p:attrName>
                                        </p:attrNameLst>
                                      </p:cBhvr>
                                      <p:rCtr x="12200" y="-2100"/>
                                    </p:animMotion>
                                  </p:childTnLst>
                                </p:cTn>
                              </p:par>
                              <p:par>
                                <p:cTn id="7" presetID="35" presetClass="path" presetSubtype="0" repeatCount="5000" accel="50000" decel="50000" fill="hold" grpId="0" nodeType="withEffect">
                                  <p:stCondLst>
                                    <p:cond delay="500"/>
                                  </p:stCondLst>
                                  <p:childTnLst>
                                    <p:animMotion origin="layout" path="M 0.06319 -0.01042 L -0.16528 0.03148 " pathEditMode="relative" rAng="0" ptsTypes="AA">
                                      <p:cBhvr>
                                        <p:cTn id="8" dur="500" fill="hold"/>
                                        <p:tgtEl>
                                          <p:spTgt spid="189449"/>
                                        </p:tgtEl>
                                        <p:attrNameLst>
                                          <p:attrName>ppt_x</p:attrName>
                                          <p:attrName>ppt_y</p:attrName>
                                        </p:attrNameLst>
                                      </p:cBhvr>
                                      <p:rCtr x="-11400" y="2100"/>
                                    </p:animMotion>
                                  </p:childTnLst>
                                </p:cTn>
                              </p:par>
                              <p:par>
                                <p:cTn id="9" presetID="55" presetClass="entr" presetSubtype="0" repeatCount="5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ppt_w*0.7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animBg="1"/>
      <p:bldP spid="18944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41F765B5-BC81-4CFA-BD3F-9F2E493B0E9F}" type="slidenum">
              <a:rPr lang="fr-FR" smtClean="0"/>
              <a:pPr>
                <a:defRPr/>
              </a:pPr>
              <a:t>71</a:t>
            </a:fld>
            <a:endParaRPr lang="fr-FR"/>
          </a:p>
        </p:txBody>
      </p:sp>
      <p:sp>
        <p:nvSpPr>
          <p:cNvPr id="6" name="Espace réservé du pied de page 5"/>
          <p:cNvSpPr>
            <a:spLocks noGrp="1"/>
          </p:cNvSpPr>
          <p:nvPr>
            <p:ph type="ftr" sz="quarter" idx="11"/>
          </p:nvPr>
        </p:nvSpPr>
        <p:spPr/>
        <p:txBody>
          <a:bodyPr/>
          <a:lstStyle/>
          <a:p>
            <a:pPr algn="l">
              <a:defRPr/>
            </a:pPr>
            <a:r>
              <a:rPr lang="fr-FR" b="1" smtClean="0">
                <a:solidFill>
                  <a:srgbClr val="FF0000"/>
                </a:solidFill>
              </a:rPr>
              <a:t>Jean-Pierre Lees, Stages 3ieme, 12 novembre 2012</a:t>
            </a:r>
            <a:endParaRPr lang="fr-FR" b="1" dirty="0">
              <a:solidFill>
                <a:srgbClr val="FF0000"/>
              </a:solidFill>
            </a:endParaRPr>
          </a:p>
        </p:txBody>
      </p:sp>
      <p:sp>
        <p:nvSpPr>
          <p:cNvPr id="7" name="Rectangle 2"/>
          <p:cNvSpPr>
            <a:spLocks noGrp="1" noRot="1" noChangeArrowheads="1"/>
          </p:cNvSpPr>
          <p:nvPr>
            <p:ph type="title"/>
          </p:nvPr>
        </p:nvSpPr>
        <p:spPr>
          <a:xfrm>
            <a:off x="1258888" y="115888"/>
            <a:ext cx="7400925" cy="865187"/>
          </a:xfrm>
        </p:spPr>
        <p:txBody>
          <a:bodyPr/>
          <a:lstStyle/>
          <a:p>
            <a:pPr eaLnBrk="1" hangingPunct="1">
              <a:defRPr/>
            </a:pPr>
            <a:r>
              <a:rPr lang="en-US" dirty="0" smtClean="0">
                <a:solidFill>
                  <a:schemeClr val="accent1"/>
                </a:solidFill>
                <a:latin typeface="Arial Narrow" pitchFamily="34" charset="0"/>
                <a:ea typeface="+mn-ea"/>
                <a:cs typeface="+mn-cs"/>
              </a:rPr>
              <a:t>Un </a:t>
            </a:r>
            <a:r>
              <a:rPr lang="en-US" dirty="0" err="1" smtClean="0">
                <a:solidFill>
                  <a:schemeClr val="accent1"/>
                </a:solidFill>
                <a:latin typeface="Arial Narrow" pitchFamily="34" charset="0"/>
                <a:ea typeface="+mn-ea"/>
                <a:cs typeface="+mn-cs"/>
              </a:rPr>
              <a:t>candidat</a:t>
            </a:r>
            <a:r>
              <a:rPr lang="en-US" dirty="0" smtClean="0">
                <a:solidFill>
                  <a:schemeClr val="accent1"/>
                </a:solidFill>
                <a:latin typeface="Arial Narrow" pitchFamily="34" charset="0"/>
                <a:ea typeface="+mn-ea"/>
                <a:cs typeface="+mn-cs"/>
              </a:rPr>
              <a:t> Z</a:t>
            </a:r>
            <a:r>
              <a:rPr lang="en-US" baseline="30000" dirty="0" smtClean="0">
                <a:solidFill>
                  <a:schemeClr val="accent1"/>
                </a:solidFill>
                <a:latin typeface="Arial Narrow" pitchFamily="34" charset="0"/>
                <a:ea typeface="+mn-ea"/>
                <a:cs typeface="+mn-cs"/>
              </a:rPr>
              <a:t>0</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dans</a:t>
            </a:r>
            <a:r>
              <a:rPr lang="en-US" dirty="0" smtClean="0">
                <a:solidFill>
                  <a:schemeClr val="accent1"/>
                </a:solidFill>
                <a:latin typeface="Arial Narrow" pitchFamily="34" charset="0"/>
                <a:ea typeface="+mn-ea"/>
                <a:cs typeface="+mn-cs"/>
              </a:rPr>
              <a:t> ATLAS</a:t>
            </a:r>
          </a:p>
        </p:txBody>
      </p:sp>
      <p:pic>
        <p:nvPicPr>
          <p:cNvPr id="12297" name="Image 11" descr="Atlantis_154817_968871-3d.png"/>
          <p:cNvPicPr>
            <a:picLocks noChangeAspect="1"/>
          </p:cNvPicPr>
          <p:nvPr/>
        </p:nvPicPr>
        <p:blipFill>
          <a:blip r:embed="rId3" cstate="print"/>
          <a:srcRect/>
          <a:stretch>
            <a:fillRect/>
          </a:stretch>
        </p:blipFill>
        <p:spPr bwMode="auto">
          <a:xfrm>
            <a:off x="827584" y="1159181"/>
            <a:ext cx="8021141" cy="4717744"/>
          </a:xfrm>
          <a:prstGeom prst="rect">
            <a:avLst/>
          </a:prstGeom>
          <a:noFill/>
          <a:ln w="9525">
            <a:noFill/>
            <a:miter lim="800000"/>
            <a:headEnd/>
            <a:tailEnd/>
          </a:ln>
        </p:spPr>
      </p:pic>
      <p:pic>
        <p:nvPicPr>
          <p:cNvPr id="12298" name="Picture 15"/>
          <p:cNvPicPr>
            <a:picLocks noChangeAspect="1" noChangeArrowheads="1"/>
          </p:cNvPicPr>
          <p:nvPr/>
        </p:nvPicPr>
        <p:blipFill>
          <a:blip r:embed="rId4" cstate="print"/>
          <a:srcRect/>
          <a:stretch>
            <a:fillRect/>
          </a:stretch>
        </p:blipFill>
        <p:spPr bwMode="auto">
          <a:xfrm>
            <a:off x="8201025" y="0"/>
            <a:ext cx="942975" cy="114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solidFill>
                  <a:schemeClr val="accent1"/>
                </a:solidFill>
                <a:latin typeface="Arial Narrow" pitchFamily="34" charset="0"/>
              </a:rPr>
              <a:t>Masse des </a:t>
            </a:r>
            <a:r>
              <a:rPr lang="en-US" dirty="0" err="1" smtClean="0">
                <a:solidFill>
                  <a:schemeClr val="accent1"/>
                </a:solidFill>
                <a:latin typeface="Arial Narrow" pitchFamily="34" charset="0"/>
              </a:rPr>
              <a:t>candidats</a:t>
            </a:r>
            <a:r>
              <a:rPr lang="en-US" dirty="0" smtClean="0">
                <a:solidFill>
                  <a:schemeClr val="accent1"/>
                </a:solidFill>
                <a:latin typeface="Arial Narrow" pitchFamily="34" charset="0"/>
              </a:rPr>
              <a:t> Z</a:t>
            </a:r>
            <a:r>
              <a:rPr lang="en-US" baseline="30000" dirty="0" smtClean="0">
                <a:solidFill>
                  <a:schemeClr val="accent1"/>
                </a:solidFill>
                <a:latin typeface="Arial Narrow" pitchFamily="34" charset="0"/>
              </a:rPr>
              <a:t>0</a:t>
            </a:r>
            <a:r>
              <a:rPr lang="en-US" dirty="0"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rPr>
              <a:t> </a:t>
            </a:r>
            <a:r>
              <a:rPr lang="en-US" dirty="0" err="1" smtClean="0">
                <a:solidFill>
                  <a:schemeClr val="accent1"/>
                </a:solidFill>
                <a:latin typeface="Arial Narrow" pitchFamily="34" charset="0"/>
              </a:rPr>
              <a:t>dans</a:t>
            </a:r>
            <a:r>
              <a:rPr lang="en-US" dirty="0" smtClean="0">
                <a:solidFill>
                  <a:schemeClr val="accent1"/>
                </a:solidFill>
                <a:latin typeface="Arial Narrow" pitchFamily="34" charset="0"/>
              </a:rPr>
              <a:t> ATLAS</a:t>
            </a:r>
            <a:endParaRPr lang="fr-FR" dirty="0"/>
          </a:p>
        </p:txBody>
      </p:sp>
      <p:sp>
        <p:nvSpPr>
          <p:cNvPr id="4" name="Espace réservé du pied de page 3"/>
          <p:cNvSpPr>
            <a:spLocks noGrp="1"/>
          </p:cNvSpPr>
          <p:nvPr>
            <p:ph type="ftr" sz="quarter" idx="11"/>
          </p:nvPr>
        </p:nvSpPr>
        <p:spPr/>
        <p:txBody>
          <a:bodyPr/>
          <a:lstStyle/>
          <a:p>
            <a:r>
              <a:rPr lang="fr-FR" smtClean="0"/>
              <a:t>Jean-Pierre Lees, Stages 3ieme, 12 novembre 2012</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72</a:t>
            </a:fld>
            <a:endParaRPr lang="fr-BE"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276350" y="1615281"/>
            <a:ext cx="65913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507288" cy="1143000"/>
          </a:xfrm>
        </p:spPr>
        <p:txBody>
          <a:bodyPr>
            <a:normAutofit/>
          </a:bodyPr>
          <a:lstStyle/>
          <a:p>
            <a:r>
              <a:rPr lang="fr-FR" dirty="0" smtClean="0">
                <a:solidFill>
                  <a:srgbClr val="FF0000"/>
                </a:solidFill>
                <a:latin typeface="Arial Narrow" pitchFamily="34" charset="0"/>
              </a:rPr>
              <a:t>Exemple de désintégrations dans Atlas</a:t>
            </a:r>
            <a:endParaRPr lang="fr-FR" dirty="0">
              <a:solidFill>
                <a:srgbClr val="FF0000"/>
              </a:solidFill>
              <a:latin typeface="Arial Narrow" pitchFamily="34" charset="0"/>
            </a:endParaRPr>
          </a:p>
        </p:txBody>
      </p:sp>
      <p:sp>
        <p:nvSpPr>
          <p:cNvPr id="3" name="Espace réservé du pied de page 2"/>
          <p:cNvSpPr>
            <a:spLocks noGrp="1"/>
          </p:cNvSpPr>
          <p:nvPr>
            <p:ph type="ftr" sz="quarter" idx="11"/>
          </p:nvPr>
        </p:nvSpPr>
        <p:spPr/>
        <p:txBody>
          <a:bodyPr/>
          <a:lstStyle/>
          <a:p>
            <a:r>
              <a:rPr lang="fr-FR" smtClean="0"/>
              <a:t>Jean-Pierre Lees, Stages 3ieme, 12 novembre 2012</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73</a:t>
            </a:fld>
            <a:endParaRPr lang="fr-BE"/>
          </a:p>
        </p:txBody>
      </p:sp>
      <p:pic>
        <p:nvPicPr>
          <p:cNvPr id="1026" name="Picture 2"/>
          <p:cNvPicPr>
            <a:picLocks noChangeAspect="1" noChangeArrowheads="1"/>
          </p:cNvPicPr>
          <p:nvPr/>
        </p:nvPicPr>
        <p:blipFill>
          <a:blip r:embed="rId2" cstate="print"/>
          <a:srcRect/>
          <a:stretch>
            <a:fillRect/>
          </a:stretch>
        </p:blipFill>
        <p:spPr bwMode="auto">
          <a:xfrm>
            <a:off x="395536" y="2420888"/>
            <a:ext cx="5868144" cy="3718477"/>
          </a:xfrm>
          <a:prstGeom prst="rect">
            <a:avLst/>
          </a:prstGeom>
          <a:noFill/>
          <a:ln w="9525">
            <a:noFill/>
            <a:miter lim="800000"/>
            <a:headEnd/>
            <a:tailEnd/>
          </a:ln>
        </p:spPr>
      </p:pic>
      <p:sp>
        <p:nvSpPr>
          <p:cNvPr id="6" name="ZoneTexte 5"/>
          <p:cNvSpPr txBox="1"/>
          <p:nvPr/>
        </p:nvSpPr>
        <p:spPr>
          <a:xfrm>
            <a:off x="2123728" y="1052736"/>
            <a:ext cx="5106591"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2400" dirty="0" smtClean="0"/>
              <a:t>Masse de toutes les combinaisons </a:t>
            </a:r>
            <a:r>
              <a:rPr lang="fr-FR" sz="2400" dirty="0" smtClean="0">
                <a:latin typeface="Symbol" pitchFamily="18" charset="2"/>
              </a:rPr>
              <a:t>m</a:t>
            </a:r>
            <a:r>
              <a:rPr lang="fr-FR" sz="2400" dirty="0" smtClean="0"/>
              <a:t>+</a:t>
            </a:r>
            <a:r>
              <a:rPr lang="fr-FR" sz="2400" dirty="0" smtClean="0">
                <a:latin typeface="Symbol" pitchFamily="18" charset="2"/>
              </a:rPr>
              <a:t>m</a:t>
            </a:r>
            <a:r>
              <a:rPr lang="fr-FR" sz="2400" dirty="0" smtClean="0"/>
              <a:t>-</a:t>
            </a:r>
            <a:endParaRPr lang="fr-FR" sz="2400" dirty="0"/>
          </a:p>
        </p:txBody>
      </p:sp>
      <p:sp>
        <p:nvSpPr>
          <p:cNvPr id="7" name="ZoneTexte 6"/>
          <p:cNvSpPr txBox="1"/>
          <p:nvPr/>
        </p:nvSpPr>
        <p:spPr>
          <a:xfrm>
            <a:off x="6228184" y="2492896"/>
            <a:ext cx="2522485" cy="369332"/>
          </a:xfrm>
          <a:prstGeom prst="rect">
            <a:avLst/>
          </a:prstGeom>
          <a:noFill/>
          <a:ln>
            <a:solidFill>
              <a:srgbClr val="CC0099"/>
            </a:solidFill>
          </a:ln>
        </p:spPr>
        <p:txBody>
          <a:bodyPr wrap="none" rtlCol="0">
            <a:spAutoFit/>
          </a:bodyPr>
          <a:lstStyle/>
          <a:p>
            <a:r>
              <a:rPr lang="fr-FR" dirty="0" smtClean="0"/>
              <a:t>Combinaisons aléatoires </a:t>
            </a:r>
            <a:endParaRPr lang="fr-FR" dirty="0"/>
          </a:p>
        </p:txBody>
      </p:sp>
      <p:sp>
        <p:nvSpPr>
          <p:cNvPr id="8" name="ZoneTexte 7"/>
          <p:cNvSpPr txBox="1"/>
          <p:nvPr/>
        </p:nvSpPr>
        <p:spPr>
          <a:xfrm>
            <a:off x="683568" y="1844824"/>
            <a:ext cx="2577437" cy="646331"/>
          </a:xfrm>
          <a:prstGeom prst="rect">
            <a:avLst/>
          </a:prstGeom>
          <a:noFill/>
          <a:ln>
            <a:solidFill>
              <a:srgbClr val="FF0000"/>
            </a:solidFill>
          </a:ln>
        </p:spPr>
        <p:txBody>
          <a:bodyPr wrap="none" rtlCol="0">
            <a:spAutoFit/>
          </a:bodyPr>
          <a:lstStyle/>
          <a:p>
            <a:r>
              <a:rPr lang="fr-FR" dirty="0" smtClean="0"/>
              <a:t>Méson </a:t>
            </a:r>
            <a:r>
              <a:rPr lang="fr-FR" dirty="0" smtClean="0">
                <a:sym typeface="Symbol"/>
              </a:rPr>
              <a:t></a:t>
            </a:r>
            <a:r>
              <a:rPr lang="fr-FR" dirty="0" smtClean="0"/>
              <a:t> (c anti c)</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3.096 </a:t>
            </a:r>
            <a:r>
              <a:rPr lang="fr-FR" dirty="0" err="1" smtClean="0"/>
              <a:t>GeV</a:t>
            </a:r>
            <a:r>
              <a:rPr lang="fr-FR" dirty="0" smtClean="0"/>
              <a:t>/c</a:t>
            </a:r>
            <a:r>
              <a:rPr lang="fr-FR" baseline="30000" dirty="0" smtClean="0"/>
              <a:t>2</a:t>
            </a:r>
          </a:p>
        </p:txBody>
      </p:sp>
      <p:cxnSp>
        <p:nvCxnSpPr>
          <p:cNvPr id="10" name="Connecteur droit avec flèche 9"/>
          <p:cNvCxnSpPr>
            <a:stCxn id="8" idx="2"/>
          </p:cNvCxnSpPr>
          <p:nvPr/>
        </p:nvCxnSpPr>
        <p:spPr>
          <a:xfrm rot="16200000" flipH="1">
            <a:off x="2263161" y="2200281"/>
            <a:ext cx="505797" cy="10875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851920" y="1700808"/>
            <a:ext cx="2625527" cy="646331"/>
          </a:xfrm>
          <a:prstGeom prst="rect">
            <a:avLst/>
          </a:prstGeom>
          <a:noFill/>
          <a:ln>
            <a:solidFill>
              <a:srgbClr val="0000FF"/>
            </a:solidFill>
          </a:ln>
        </p:spPr>
        <p:txBody>
          <a:bodyPr wrap="none" rtlCol="0">
            <a:spAutoFit/>
          </a:bodyPr>
          <a:lstStyle/>
          <a:p>
            <a:r>
              <a:rPr lang="fr-FR" dirty="0" smtClean="0"/>
              <a:t>Méson </a:t>
            </a:r>
            <a:r>
              <a:rPr lang="fr-FR" dirty="0" smtClean="0">
                <a:latin typeface="Symbol" pitchFamily="18" charset="2"/>
                <a:sym typeface="Symbol"/>
              </a:rPr>
              <a:t></a:t>
            </a:r>
            <a:r>
              <a:rPr lang="fr-FR" dirty="0" smtClean="0"/>
              <a:t> (b anti b)</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9.460 </a:t>
            </a:r>
            <a:r>
              <a:rPr lang="fr-FR" dirty="0" err="1" smtClean="0"/>
              <a:t>GeV</a:t>
            </a:r>
            <a:r>
              <a:rPr lang="fr-FR" dirty="0" smtClean="0"/>
              <a:t>/c</a:t>
            </a:r>
            <a:r>
              <a:rPr lang="fr-FR" baseline="30000" dirty="0" smtClean="0"/>
              <a:t>2</a:t>
            </a:r>
          </a:p>
        </p:txBody>
      </p:sp>
      <p:cxnSp>
        <p:nvCxnSpPr>
          <p:cNvPr id="13" name="Connecteur droit avec flèche 12"/>
          <p:cNvCxnSpPr/>
          <p:nvPr/>
        </p:nvCxnSpPr>
        <p:spPr>
          <a:xfrm rot="5400000">
            <a:off x="3527886" y="2744924"/>
            <a:ext cx="936102" cy="14401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7" idx="1"/>
          </p:cNvCxnSpPr>
          <p:nvPr/>
        </p:nvCxnSpPr>
        <p:spPr>
          <a:xfrm rot="10800000" flipV="1">
            <a:off x="4644008" y="2677562"/>
            <a:ext cx="1584176" cy="1039470"/>
          </a:xfrm>
          <a:prstGeom prst="straightConnector1">
            <a:avLst/>
          </a:prstGeom>
          <a:ln w="19050">
            <a:solidFill>
              <a:srgbClr val="CC0099"/>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516216" y="3356992"/>
            <a:ext cx="2177134" cy="646331"/>
          </a:xfrm>
          <a:prstGeom prst="rect">
            <a:avLst/>
          </a:prstGeom>
          <a:ln>
            <a:solidFill>
              <a:srgbClr val="C00000"/>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fr-FR" dirty="0" smtClean="0"/>
              <a:t>Boson Z</a:t>
            </a:r>
            <a:r>
              <a:rPr lang="fr-FR" baseline="30000" dirty="0" smtClean="0"/>
              <a:t>0</a:t>
            </a:r>
            <a:r>
              <a:rPr lang="fr-FR" dirty="0" smtClean="0">
                <a:sym typeface="Symbol"/>
              </a:rPr>
              <a:t> </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91.19 </a:t>
            </a:r>
            <a:r>
              <a:rPr lang="fr-FR" dirty="0" err="1" smtClean="0"/>
              <a:t>GeV</a:t>
            </a:r>
            <a:r>
              <a:rPr lang="fr-FR" dirty="0" smtClean="0"/>
              <a:t>/c</a:t>
            </a:r>
            <a:r>
              <a:rPr lang="fr-FR" baseline="30000" dirty="0" smtClean="0"/>
              <a:t>2</a:t>
            </a:r>
            <a:r>
              <a:rPr lang="fr-FR" dirty="0" smtClean="0"/>
              <a:t> </a:t>
            </a:r>
          </a:p>
        </p:txBody>
      </p:sp>
      <p:cxnSp>
        <p:nvCxnSpPr>
          <p:cNvPr id="20" name="Connecteur droit avec flèche 19"/>
          <p:cNvCxnSpPr>
            <a:stCxn id="18" idx="1"/>
          </p:cNvCxnSpPr>
          <p:nvPr/>
        </p:nvCxnSpPr>
        <p:spPr>
          <a:xfrm rot="10800000" flipV="1">
            <a:off x="5508104" y="3680158"/>
            <a:ext cx="1008112" cy="10888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23528" y="5877272"/>
            <a:ext cx="2577437" cy="646331"/>
          </a:xfrm>
          <a:prstGeom prst="rect">
            <a:avLst/>
          </a:prstGeom>
          <a:noFill/>
          <a:ln>
            <a:solidFill>
              <a:srgbClr val="C00000"/>
            </a:solidFill>
          </a:ln>
        </p:spPr>
        <p:txBody>
          <a:bodyPr wrap="none" rtlCol="0">
            <a:spAutoFit/>
          </a:bodyPr>
          <a:lstStyle/>
          <a:p>
            <a:r>
              <a:rPr lang="fr-FR" dirty="0" smtClean="0"/>
              <a:t>Méson </a:t>
            </a:r>
            <a:r>
              <a:rPr lang="fr-FR" dirty="0" smtClean="0">
                <a:latin typeface="Symbol" pitchFamily="18" charset="2"/>
                <a:sym typeface="Symbol"/>
              </a:rPr>
              <a:t>f</a:t>
            </a:r>
            <a:r>
              <a:rPr lang="fr-FR" dirty="0" smtClean="0"/>
              <a:t> (s anti s)</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1.020 </a:t>
            </a:r>
            <a:r>
              <a:rPr lang="fr-FR" dirty="0" err="1" smtClean="0"/>
              <a:t>GeV</a:t>
            </a:r>
            <a:r>
              <a:rPr lang="fr-FR" dirty="0" smtClean="0"/>
              <a:t>/c</a:t>
            </a:r>
            <a:r>
              <a:rPr lang="fr-FR" baseline="30000" dirty="0" smtClean="0"/>
              <a:t>2</a:t>
            </a:r>
          </a:p>
        </p:txBody>
      </p:sp>
      <p:cxnSp>
        <p:nvCxnSpPr>
          <p:cNvPr id="19" name="Connecteur droit avec flèche 18"/>
          <p:cNvCxnSpPr>
            <a:stCxn id="15" idx="0"/>
          </p:cNvCxnSpPr>
          <p:nvPr/>
        </p:nvCxnSpPr>
        <p:spPr>
          <a:xfrm rot="5400000" flipH="1" flipV="1">
            <a:off x="751863" y="4217376"/>
            <a:ext cx="2520280" cy="799513"/>
          </a:xfrm>
          <a:prstGeom prst="straightConnector1">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139952" y="2204864"/>
            <a:ext cx="4798669" cy="3744416"/>
          </a:xfrm>
          <a:prstGeom prst="rect">
            <a:avLst/>
          </a:prstGeom>
          <a:noFill/>
          <a:ln w="9525">
            <a:noFill/>
            <a:miter lim="800000"/>
            <a:headEnd/>
            <a:tailEnd/>
          </a:ln>
        </p:spPr>
      </p:pic>
      <p:sp>
        <p:nvSpPr>
          <p:cNvPr id="2" name="Titre 1"/>
          <p:cNvSpPr>
            <a:spLocks noGrp="1"/>
          </p:cNvSpPr>
          <p:nvPr>
            <p:ph type="title"/>
          </p:nvPr>
        </p:nvSpPr>
        <p:spPr>
          <a:xfrm>
            <a:off x="467544" y="116632"/>
            <a:ext cx="8507288" cy="936104"/>
          </a:xfrm>
        </p:spPr>
        <p:txBody>
          <a:bodyPr>
            <a:normAutofit/>
          </a:bodyPr>
          <a:lstStyle/>
          <a:p>
            <a:r>
              <a:rPr lang="fr-FR" dirty="0" smtClean="0">
                <a:solidFill>
                  <a:srgbClr val="FF0000"/>
                </a:solidFill>
                <a:latin typeface="Arial Narrow" pitchFamily="34" charset="0"/>
              </a:rPr>
              <a:t>La recherche du </a:t>
            </a:r>
            <a:r>
              <a:rPr lang="fr-FR" dirty="0" err="1" smtClean="0">
                <a:solidFill>
                  <a:srgbClr val="FF0000"/>
                </a:solidFill>
                <a:latin typeface="Arial Narrow" pitchFamily="34" charset="0"/>
              </a:rPr>
              <a:t>Higgs</a:t>
            </a:r>
            <a:r>
              <a:rPr lang="fr-FR" dirty="0" smtClean="0">
                <a:solidFill>
                  <a:srgbClr val="FF0000"/>
                </a:solidFill>
                <a:latin typeface="Arial Narrow" pitchFamily="34" charset="0"/>
              </a:rPr>
              <a:t> H</a:t>
            </a:r>
            <a:r>
              <a:rPr lang="fr-FR" dirty="0" smtClean="0">
                <a:solidFill>
                  <a:srgbClr val="FF0000"/>
                </a:solidFill>
                <a:latin typeface="Arial Narrow" pitchFamily="34" charset="0"/>
                <a:sym typeface="Symbol"/>
              </a:rPr>
              <a:t></a:t>
            </a:r>
            <a:endParaRPr lang="fr-FR" dirty="0">
              <a:solidFill>
                <a:srgbClr val="FF0000"/>
              </a:solidFill>
              <a:latin typeface="Arial Narrow" pitchFamily="34" charset="0"/>
            </a:endParaRPr>
          </a:p>
        </p:txBody>
      </p:sp>
      <p:sp>
        <p:nvSpPr>
          <p:cNvPr id="3" name="Espace réservé du pied de page 2"/>
          <p:cNvSpPr>
            <a:spLocks noGrp="1"/>
          </p:cNvSpPr>
          <p:nvPr>
            <p:ph type="ftr" sz="quarter" idx="11"/>
          </p:nvPr>
        </p:nvSpPr>
        <p:spPr/>
        <p:txBody>
          <a:bodyPr/>
          <a:lstStyle/>
          <a:p>
            <a:r>
              <a:rPr lang="fr-FR" smtClean="0"/>
              <a:t>Jean-Pierre Lees, Stages 3ieme, 12 novembre 2012</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74</a:t>
            </a:fld>
            <a:endParaRPr lang="fr-BE"/>
          </a:p>
        </p:txBody>
      </p:sp>
      <p:sp>
        <p:nvSpPr>
          <p:cNvPr id="6" name="ZoneTexte 5"/>
          <p:cNvSpPr txBox="1"/>
          <p:nvPr/>
        </p:nvSpPr>
        <p:spPr>
          <a:xfrm>
            <a:off x="1619672" y="980728"/>
            <a:ext cx="5952655" cy="120032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buFont typeface="Arial" pitchFamily="34" charset="0"/>
              <a:buChar char="•"/>
            </a:pPr>
            <a:r>
              <a:rPr lang="fr-FR" sz="2400" dirty="0" smtClean="0"/>
              <a:t>Recherche de deux photons de haute énergie</a:t>
            </a:r>
          </a:p>
          <a:p>
            <a:pPr>
              <a:buFont typeface="Arial" pitchFamily="34" charset="0"/>
              <a:buChar char="•"/>
            </a:pPr>
            <a:r>
              <a:rPr lang="fr-FR" sz="2400" dirty="0" smtClean="0"/>
              <a:t>Masse de toutes les combinaisons </a:t>
            </a:r>
            <a:r>
              <a:rPr lang="fr-FR" sz="2400" dirty="0" err="1" smtClean="0">
                <a:latin typeface="Symbol" pitchFamily="18" charset="2"/>
              </a:rPr>
              <a:t>gg</a:t>
            </a:r>
            <a:endParaRPr lang="fr-FR" sz="2400" dirty="0" smtClean="0">
              <a:latin typeface="Symbol" pitchFamily="18" charset="2"/>
            </a:endParaRPr>
          </a:p>
          <a:p>
            <a:pPr>
              <a:buFont typeface="Arial" pitchFamily="34" charset="0"/>
              <a:buChar char="•"/>
            </a:pPr>
            <a:r>
              <a:rPr lang="fr-FR" sz="2400" dirty="0" smtClean="0"/>
              <a:t>Important bruit de fond</a:t>
            </a:r>
            <a:endParaRPr lang="fr-FR" sz="2400" dirty="0"/>
          </a:p>
        </p:txBody>
      </p:sp>
      <p:pic>
        <p:nvPicPr>
          <p:cNvPr id="2051" name="Picture 3"/>
          <p:cNvPicPr>
            <a:picLocks noChangeAspect="1" noChangeArrowheads="1"/>
          </p:cNvPicPr>
          <p:nvPr/>
        </p:nvPicPr>
        <p:blipFill>
          <a:blip r:embed="rId3" cstate="print"/>
          <a:srcRect/>
          <a:stretch>
            <a:fillRect/>
          </a:stretch>
        </p:blipFill>
        <p:spPr bwMode="auto">
          <a:xfrm>
            <a:off x="611560" y="2276872"/>
            <a:ext cx="3333750" cy="338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lnSpcReduction="20000"/>
          </a:bodyPr>
          <a:lstStyle/>
          <a:p>
            <a:pPr>
              <a:buClr>
                <a:schemeClr val="hlink"/>
              </a:buClr>
              <a:buFont typeface="Wingdings" charset="2"/>
              <a:buChar char="v"/>
            </a:pPr>
            <a:r>
              <a:rPr lang="fr-FR" sz="2000" dirty="0" smtClean="0">
                <a:latin typeface="Comic Sans MS" charset="0"/>
              </a:rPr>
              <a:t>On a besoin de détecteurs pour tester nos modèles théoriques et pour rechercher de la nouvelle physique.</a:t>
            </a:r>
          </a:p>
          <a:p>
            <a:pPr>
              <a:buClr>
                <a:schemeClr val="hlink"/>
              </a:buClr>
              <a:buFont typeface="Wingdings" charset="2"/>
              <a:buChar char="v"/>
            </a:pPr>
            <a:endParaRPr lang="fr-FR" sz="2000" dirty="0" smtClean="0">
              <a:latin typeface="Comic Sans MS" charset="0"/>
            </a:endParaRPr>
          </a:p>
          <a:p>
            <a:pPr>
              <a:buClr>
                <a:schemeClr val="hlink"/>
              </a:buClr>
              <a:buFont typeface="Wingdings" charset="2"/>
              <a:buChar char="v"/>
            </a:pPr>
            <a:r>
              <a:rPr lang="fr-FR" sz="2000" dirty="0" smtClean="0">
                <a:latin typeface="Comic Sans MS" charset="0"/>
              </a:rPr>
              <a:t> Ils ont pour but de reconstruire toute l’histoire de la collision entre les deux protons en utilisant les caractéristiques des particules pour les identifier.</a:t>
            </a:r>
          </a:p>
          <a:p>
            <a:pPr>
              <a:buClr>
                <a:schemeClr val="hlink"/>
              </a:buClr>
              <a:buFont typeface="Wingdings" charset="2"/>
              <a:buChar char="v"/>
            </a:pPr>
            <a:endParaRPr lang="fr-FR" sz="2000" dirty="0" smtClean="0">
              <a:latin typeface="Comic Sans MS" charset="0"/>
            </a:endParaRPr>
          </a:p>
          <a:p>
            <a:pPr>
              <a:buClr>
                <a:schemeClr val="hlink"/>
              </a:buClr>
              <a:buFont typeface="Wingdings" charset="2"/>
              <a:buChar char="v"/>
            </a:pPr>
            <a:r>
              <a:rPr lang="fr-FR" sz="2000" dirty="0" smtClean="0">
                <a:latin typeface="Comic Sans MS" charset="0"/>
              </a:rPr>
              <a:t> Doivent donc avoir une grande précision pour une bonne qualité des mesures.</a:t>
            </a:r>
          </a:p>
          <a:p>
            <a:pPr>
              <a:buClr>
                <a:schemeClr val="hlink"/>
              </a:buClr>
              <a:buFont typeface="Wingdings" charset="2"/>
              <a:buChar char="v"/>
            </a:pPr>
            <a:endParaRPr lang="fr-FR" sz="2000" dirty="0" smtClean="0">
              <a:latin typeface="Comic Sans MS" charset="0"/>
            </a:endParaRPr>
          </a:p>
          <a:p>
            <a:pPr>
              <a:buClr>
                <a:schemeClr val="hlink"/>
              </a:buClr>
              <a:buFont typeface="Wingdings" charset="2"/>
              <a:buChar char="v"/>
            </a:pPr>
            <a:r>
              <a:rPr lang="fr-FR" sz="2000" dirty="0" smtClean="0">
                <a:latin typeface="Comic Sans MS" charset="0"/>
              </a:rPr>
              <a:t> Les détecteurs sont de plus en plus grands car on cherche à découvrir des particules de masses de plus en plus grandes</a:t>
            </a:r>
          </a:p>
          <a:p>
            <a:pPr lvl="1">
              <a:buClr>
                <a:schemeClr val="hlink"/>
              </a:buClr>
              <a:buFont typeface="Wingdings" charset="2"/>
              <a:buChar char="v"/>
            </a:pPr>
            <a:r>
              <a:rPr lang="fr-FR" sz="2000" dirty="0" smtClean="0">
                <a:latin typeface="Comic Sans MS" charset="0"/>
              </a:rPr>
              <a:t> Défi technologique</a:t>
            </a:r>
          </a:p>
          <a:p>
            <a:pPr lvl="1">
              <a:buClr>
                <a:schemeClr val="hlink"/>
              </a:buClr>
              <a:buFont typeface="Wingdings" charset="2"/>
              <a:buChar char="v"/>
            </a:pPr>
            <a:r>
              <a:rPr lang="fr-FR" sz="2000" dirty="0" smtClean="0">
                <a:latin typeface="Comic Sans MS" charset="0"/>
              </a:rPr>
              <a:t> Défi informatique</a:t>
            </a:r>
          </a:p>
          <a:p>
            <a:pPr lvl="1">
              <a:buClr>
                <a:schemeClr val="hlink"/>
              </a:buClr>
              <a:buFont typeface="Wingdings" charset="2"/>
              <a:buChar char="v"/>
            </a:pPr>
            <a:r>
              <a:rPr lang="fr-FR" sz="2000" dirty="0" smtClean="0">
                <a:latin typeface="Comic Sans MS" charset="0"/>
              </a:rPr>
              <a:t> Défi d’analyse</a:t>
            </a:r>
          </a:p>
          <a:p>
            <a:pPr lvl="1">
              <a:buClr>
                <a:schemeClr val="hlink"/>
              </a:buClr>
              <a:buFont typeface="Wingdings" charset="2"/>
              <a:buChar char="v"/>
            </a:pPr>
            <a:r>
              <a:rPr lang="fr-FR" sz="2000" dirty="0" smtClean="0">
                <a:latin typeface="Comic Sans MS" charset="0"/>
              </a:rPr>
              <a:t> Défi humain</a:t>
            </a:r>
          </a:p>
          <a:p>
            <a:endParaRPr lang="en-US" dirty="0"/>
          </a:p>
        </p:txBody>
      </p:sp>
      <p:sp>
        <p:nvSpPr>
          <p:cNvPr id="4" name="ZoneTexte 3"/>
          <p:cNvSpPr txBox="1"/>
          <p:nvPr/>
        </p:nvSpPr>
        <p:spPr>
          <a:xfrm>
            <a:off x="2429621" y="18405"/>
            <a:ext cx="5277858" cy="830997"/>
          </a:xfrm>
          <a:prstGeom prst="rect">
            <a:avLst/>
          </a:prstGeom>
          <a:solidFill>
            <a:srgbClr val="F0E2BD"/>
          </a:solidFill>
          <a:ln>
            <a:noFill/>
          </a:ln>
          <a:effectLst>
            <a:outerShdw blurRad="76200" dir="18900000" sy="23000" kx="-1200000" algn="bl" rotWithShape="0">
              <a:srgbClr val="000000">
                <a:alpha val="15000"/>
              </a:srgbClr>
            </a:outerShdw>
          </a:effectLst>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800" dirty="0" smtClean="0"/>
              <a:t>Conclusion</a:t>
            </a:r>
            <a:endParaRPr lang="en-US" sz="4800"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75</a:t>
            </a:fld>
            <a:endParaRPr lang="fr-BE" dirty="0"/>
          </a:p>
        </p:txBody>
      </p:sp>
      <p:sp>
        <p:nvSpPr>
          <p:cNvPr id="6" name="Espace réservé du pied de page 5"/>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492897"/>
            <a:ext cx="7772400" cy="1914004"/>
          </a:xfrm>
        </p:spPr>
        <p:txBody>
          <a:bodyPr>
            <a:normAutofit/>
          </a:bodyPr>
          <a:lstStyle/>
          <a:p>
            <a:pPr algn="ctr"/>
            <a:r>
              <a:rPr lang="en-US" sz="4400" dirty="0">
                <a:solidFill>
                  <a:srgbClr val="FF0000"/>
                </a:solidFill>
              </a:rPr>
              <a:t>Les </a:t>
            </a:r>
            <a:r>
              <a:rPr lang="en-US" sz="4400" dirty="0" err="1">
                <a:solidFill>
                  <a:srgbClr val="FF0000"/>
                </a:solidFill>
              </a:rPr>
              <a:t>astroparticules</a:t>
            </a:r>
            <a:r>
              <a:rPr lang="en-US" sz="4400" dirty="0">
                <a:solidFill>
                  <a:srgbClr val="FF0000"/>
                </a:solidFill>
              </a:rPr>
              <a:t> </a:t>
            </a:r>
            <a:endParaRPr lang="en-US" sz="4400" dirty="0" smtClean="0">
              <a:solidFill>
                <a:srgbClr val="FF0000"/>
              </a:solidFill>
            </a:endParaRPr>
          </a:p>
          <a:p>
            <a:pPr algn="ctr"/>
            <a:r>
              <a:rPr lang="en-US" sz="4400" dirty="0" smtClean="0">
                <a:solidFill>
                  <a:srgbClr val="FF0000"/>
                </a:solidFill>
              </a:rPr>
              <a:t> </a:t>
            </a:r>
            <a:r>
              <a:rPr lang="en-US" sz="4400" dirty="0" err="1">
                <a:solidFill>
                  <a:srgbClr val="FF0000"/>
                </a:solidFill>
              </a:rPr>
              <a:t>expériences</a:t>
            </a:r>
            <a:r>
              <a:rPr lang="en-US" sz="4400" dirty="0">
                <a:solidFill>
                  <a:srgbClr val="FF0000"/>
                </a:solidFill>
              </a:rPr>
              <a:t> </a:t>
            </a:r>
            <a:r>
              <a:rPr lang="en-US" sz="4400" dirty="0" err="1">
                <a:solidFill>
                  <a:srgbClr val="FF0000"/>
                </a:solidFill>
              </a:rPr>
              <a:t>hess</a:t>
            </a:r>
            <a:r>
              <a:rPr lang="en-US" sz="4400" dirty="0">
                <a:solidFill>
                  <a:srgbClr val="FF0000"/>
                </a:solidFill>
              </a:rPr>
              <a:t> et </a:t>
            </a:r>
            <a:r>
              <a:rPr lang="en-US" sz="4400" dirty="0" err="1">
                <a:solidFill>
                  <a:srgbClr val="FF0000"/>
                </a:solidFill>
              </a:rPr>
              <a:t>ams</a:t>
            </a:r>
            <a:endParaRPr lang="en-US" sz="4400" dirty="0">
              <a:solidFill>
                <a:srgbClr val="FF0000"/>
              </a:solidFill>
            </a:endParaRPr>
          </a:p>
          <a:p>
            <a:endParaRPr lang="fr-FR" dirty="0"/>
          </a:p>
        </p:txBody>
      </p:sp>
      <p:sp>
        <p:nvSpPr>
          <p:cNvPr id="4" name="Espace réservé du pied de page 3"/>
          <p:cNvSpPr>
            <a:spLocks noGrp="1"/>
          </p:cNvSpPr>
          <p:nvPr>
            <p:ph type="ftr" sz="quarter" idx="11"/>
          </p:nvPr>
        </p:nvSpPr>
        <p:spPr/>
        <p:txBody>
          <a:bodyPr/>
          <a:lstStyle/>
          <a:p>
            <a:r>
              <a:rPr lang="fr-FR" smtClean="0"/>
              <a:t>Jean-Pierre Lees, Stages 3ieme, 12 novembre 2012</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76</a:t>
            </a:fld>
            <a:endParaRPr lang="fr-BE"/>
          </a:p>
        </p:txBody>
      </p:sp>
    </p:spTree>
    <p:extLst>
      <p:ext uri="{BB962C8B-B14F-4D97-AF65-F5344CB8AC3E}">
        <p14:creationId xmlns:p14="http://schemas.microsoft.com/office/powerpoint/2010/main" xmlns="" val="24866362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608263" y="5681663"/>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5" name="Text Box 5"/>
          <p:cNvSpPr txBox="1">
            <a:spLocks noChangeArrowheads="1"/>
          </p:cNvSpPr>
          <p:nvPr/>
        </p:nvSpPr>
        <p:spPr bwMode="auto">
          <a:xfrm>
            <a:off x="1428728" y="4714884"/>
            <a:ext cx="6842125" cy="1920875"/>
          </a:xfrm>
          <a:prstGeom prst="rect">
            <a:avLst/>
          </a:prstGeom>
          <a:noFill/>
          <a:ln w="9525">
            <a:noFill/>
            <a:miter lim="800000"/>
            <a:headEnd type="none" w="sm" len="sm"/>
            <a:tailEnd type="none" w="sm" len="sm"/>
          </a:ln>
        </p:spPr>
        <p:txBody>
          <a:bodyPr>
            <a:spAutoFit/>
          </a:bodyPr>
          <a:lstStyle/>
          <a:p>
            <a:r>
              <a:rPr kumimoji="0" lang="fr-FR" sz="4000" i="1" dirty="0">
                <a:latin typeface="Arial Unicode MS" pitchFamily="34" charset="-128"/>
              </a:rPr>
              <a:t>L’espace contient </a:t>
            </a:r>
            <a:r>
              <a:rPr kumimoji="0" lang="fr-FR" sz="4000" i="1" dirty="0" smtClean="0">
                <a:latin typeface="Arial Unicode MS" pitchFamily="34" charset="-128"/>
              </a:rPr>
              <a:t> aussi des </a:t>
            </a:r>
            <a:r>
              <a:rPr kumimoji="0" lang="fr-FR" sz="4000" i="1" dirty="0">
                <a:latin typeface="Arial Unicode MS" pitchFamily="34" charset="-128"/>
              </a:rPr>
              <a:t>accélérateurs naturels extrêmement  puissants</a:t>
            </a:r>
          </a:p>
        </p:txBody>
      </p:sp>
      <p:pic>
        <p:nvPicPr>
          <p:cNvPr id="28676" name="Picture 7" descr="Nebuleuse-Crabe"/>
          <p:cNvPicPr>
            <a:picLocks noChangeAspect="1" noChangeArrowheads="1"/>
          </p:cNvPicPr>
          <p:nvPr/>
        </p:nvPicPr>
        <p:blipFill>
          <a:blip r:embed="rId2" cstate="print"/>
          <a:srcRect/>
          <a:stretch>
            <a:fillRect/>
          </a:stretch>
        </p:blipFill>
        <p:spPr bwMode="auto">
          <a:xfrm>
            <a:off x="0" y="0"/>
            <a:ext cx="5076825" cy="4078288"/>
          </a:xfrm>
          <a:prstGeom prst="rect">
            <a:avLst/>
          </a:prstGeom>
          <a:noFill/>
          <a:ln w="9525">
            <a:noFill/>
            <a:miter lim="800000"/>
            <a:headEnd/>
            <a:tailEnd/>
          </a:ln>
        </p:spPr>
      </p:pic>
      <p:pic>
        <p:nvPicPr>
          <p:cNvPr id="28677" name="Picture 8" descr="Nebuleuse-Crabe-X"/>
          <p:cNvPicPr>
            <a:picLocks noChangeAspect="1" noChangeArrowheads="1"/>
          </p:cNvPicPr>
          <p:nvPr/>
        </p:nvPicPr>
        <p:blipFill>
          <a:blip r:embed="rId3" cstate="print"/>
          <a:srcRect/>
          <a:stretch>
            <a:fillRect/>
          </a:stretch>
        </p:blipFill>
        <p:spPr bwMode="auto">
          <a:xfrm>
            <a:off x="5003800" y="0"/>
            <a:ext cx="4140200" cy="4065588"/>
          </a:xfrm>
          <a:prstGeom prst="rect">
            <a:avLst/>
          </a:prstGeom>
          <a:noFill/>
          <a:ln w="9525">
            <a:noFill/>
            <a:miter lim="800000"/>
            <a:headEnd/>
            <a:tailEnd/>
          </a:ln>
        </p:spPr>
      </p:pic>
      <p:sp>
        <p:nvSpPr>
          <p:cNvPr id="28678" name="Text Box 9"/>
          <p:cNvSpPr txBox="1">
            <a:spLocks noChangeArrowheads="1"/>
          </p:cNvSpPr>
          <p:nvPr/>
        </p:nvSpPr>
        <p:spPr bwMode="auto">
          <a:xfrm>
            <a:off x="1671638" y="3665538"/>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9" name="Text Box 10"/>
          <p:cNvSpPr txBox="1">
            <a:spLocks noChangeArrowheads="1"/>
          </p:cNvSpPr>
          <p:nvPr/>
        </p:nvSpPr>
        <p:spPr bwMode="auto">
          <a:xfrm>
            <a:off x="6300788" y="3789363"/>
            <a:ext cx="2624137" cy="274637"/>
          </a:xfrm>
          <a:prstGeom prst="rect">
            <a:avLst/>
          </a:prstGeom>
          <a:noFill/>
          <a:ln w="9525">
            <a:noFill/>
            <a:miter lim="800000"/>
            <a:headEnd type="none" w="sm" len="sm"/>
            <a:tailEnd type="none" w="sm" len="sm"/>
          </a:ln>
        </p:spPr>
        <p:txBody>
          <a:bodyPr wrap="none">
            <a:spAutoFit/>
          </a:bodyPr>
          <a:lstStyle/>
          <a:p>
            <a:r>
              <a:rPr lang="en-US" sz="1200">
                <a:latin typeface="Arial" charset="0"/>
                <a:cs typeface="Times New Roman" pitchFamily="18" charset="0"/>
              </a:rPr>
              <a:t>© HESS/IN2P3/Max Planck Institute</a:t>
            </a:r>
          </a:p>
        </p:txBody>
      </p:sp>
      <p:sp>
        <p:nvSpPr>
          <p:cNvPr id="28680" name="Text Box 11"/>
          <p:cNvSpPr txBox="1">
            <a:spLocks noChangeArrowheads="1"/>
          </p:cNvSpPr>
          <p:nvPr/>
        </p:nvSpPr>
        <p:spPr bwMode="auto">
          <a:xfrm>
            <a:off x="1692275" y="4076700"/>
            <a:ext cx="7451725" cy="701675"/>
          </a:xfrm>
          <a:prstGeom prst="rect">
            <a:avLst/>
          </a:prstGeom>
          <a:noFill/>
          <a:ln w="9525">
            <a:noFill/>
            <a:miter lim="800000"/>
            <a:headEnd type="none" w="sm" len="sm"/>
            <a:tailEnd type="none" w="sm" len="sm"/>
          </a:ln>
        </p:spPr>
        <p:txBody>
          <a:bodyPr>
            <a:spAutoFit/>
          </a:bodyPr>
          <a:lstStyle/>
          <a:p>
            <a:r>
              <a:rPr lang="fr-FR" sz="2000" b="1" i="1">
                <a:latin typeface="Arial Unicode MS" pitchFamily="34" charset="-128"/>
              </a:rPr>
              <a:t>Image optique et Image en rayons X de la nébuleuse du Crabe (reste d’une explosion de supernova)</a:t>
            </a:r>
            <a:endParaRPr lang="fr-FR" sz="2800" b="1"/>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77</a:t>
            </a:fld>
            <a:endParaRPr lang="fr-BE"/>
          </a:p>
        </p:txBody>
      </p:sp>
      <p:sp>
        <p:nvSpPr>
          <p:cNvPr id="10" name="Espace réservé du pied de page 9"/>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ransition advClick="0" advTm="6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92"/>
          <p:cNvSpPr>
            <a:spLocks noGrp="1" noChangeArrowheads="1"/>
          </p:cNvSpPr>
          <p:nvPr>
            <p:ph type="body" sz="half" idx="1"/>
          </p:nvPr>
        </p:nvSpPr>
        <p:spPr>
          <a:xfrm>
            <a:off x="0" y="3284538"/>
            <a:ext cx="7200900" cy="5041900"/>
          </a:xfrm>
          <a:noFill/>
        </p:spPr>
        <p:txBody>
          <a:bodyPr/>
          <a:lstStyle/>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lvl="1" eaLnBrk="1" hangingPunct="1">
              <a:buFont typeface="Wingdings 3" pitchFamily="18" charset="2"/>
              <a:buNone/>
            </a:pPr>
            <a:endParaRPr lang="en-US" sz="1800" smtClean="0">
              <a:sym typeface="Symbol" pitchFamily="18" charset="2"/>
            </a:endParaRPr>
          </a:p>
          <a:p>
            <a:pPr lvl="1" eaLnBrk="1" hangingPunct="1"/>
            <a:endParaRPr lang="en-US" sz="1800" smtClean="0"/>
          </a:p>
          <a:p>
            <a:pPr eaLnBrk="1" hangingPunct="1"/>
            <a:endParaRPr lang="en-US" sz="2400" smtClean="0"/>
          </a:p>
          <a:p>
            <a:pPr eaLnBrk="1" hangingPunct="1"/>
            <a:endParaRPr lang="en-US" sz="2400" smtClean="0"/>
          </a:p>
          <a:p>
            <a:pPr algn="ctr" eaLnBrk="1" hangingPunct="1">
              <a:spcBef>
                <a:spcPct val="50000"/>
              </a:spcBef>
              <a:buClrTx/>
              <a:buSzTx/>
              <a:buFontTx/>
              <a:buNone/>
            </a:pPr>
            <a:endParaRPr lang="en-US" sz="2400" smtClean="0"/>
          </a:p>
          <a:p>
            <a:pPr lvl="1" eaLnBrk="1" hangingPunct="1">
              <a:buFont typeface="Wingdings 3" pitchFamily="18" charset="2"/>
              <a:buNone/>
            </a:pPr>
            <a:endParaRPr lang="fr-FR" smtClean="0"/>
          </a:p>
        </p:txBody>
      </p:sp>
      <p:sp>
        <p:nvSpPr>
          <p:cNvPr id="4099"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p:spPr>
        <p:txBody>
          <a:bodyPr wrap="none" anchor="ctr"/>
          <a:lstStyle/>
          <a:p>
            <a:endParaRPr lang="fr-FR"/>
          </a:p>
        </p:txBody>
      </p:sp>
      <p:grpSp>
        <p:nvGrpSpPr>
          <p:cNvPr id="2" name="Groupe 61"/>
          <p:cNvGrpSpPr>
            <a:grpSpLocks/>
          </p:cNvGrpSpPr>
          <p:nvPr/>
        </p:nvGrpSpPr>
        <p:grpSpPr bwMode="auto">
          <a:xfrm>
            <a:off x="200025" y="1071563"/>
            <a:ext cx="2300288" cy="1143000"/>
            <a:chOff x="708833" y="1086880"/>
            <a:chExt cx="2515536" cy="1341988"/>
          </a:xfrm>
        </p:grpSpPr>
        <p:sp>
          <p:nvSpPr>
            <p:cNvPr id="4131"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2"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3"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4"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5"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6"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7"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8"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9"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p:spPr>
          <p:txBody>
            <a:bodyPr/>
            <a:lstStyle/>
            <a:p>
              <a:endParaRPr lang="fr-FR"/>
            </a:p>
          </p:txBody>
        </p:sp>
        <p:sp>
          <p:nvSpPr>
            <p:cNvPr id="4140"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p:spPr>
          <p:txBody>
            <a:bodyPr/>
            <a:lstStyle/>
            <a:p>
              <a:endParaRPr lang="fr-FR"/>
            </a:p>
          </p:txBody>
        </p:sp>
        <p:sp>
          <p:nvSpPr>
            <p:cNvPr id="4141"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p:spPr>
          <p:txBody>
            <a:bodyPr/>
            <a:lstStyle/>
            <a:p>
              <a:endParaRPr lang="fr-FR"/>
            </a:p>
          </p:txBody>
        </p:sp>
        <p:pic>
          <p:nvPicPr>
            <p:cNvPr id="4142" name="Picture 8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20688" y="1403363"/>
              <a:ext cx="456366" cy="245434"/>
            </a:xfrm>
            <a:prstGeom prst="rect">
              <a:avLst/>
            </a:prstGeom>
            <a:noFill/>
            <a:ln w="9525">
              <a:noFill/>
              <a:miter lim="800000"/>
              <a:headEnd/>
              <a:tailEnd/>
            </a:ln>
          </p:spPr>
        </p:pic>
        <p:pic>
          <p:nvPicPr>
            <p:cNvPr id="4143" name="Picture 8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04230" y="1469896"/>
              <a:ext cx="441750" cy="235084"/>
            </a:xfrm>
            <a:prstGeom prst="rect">
              <a:avLst/>
            </a:prstGeom>
            <a:noFill/>
            <a:ln w="9525">
              <a:noFill/>
              <a:miter lim="800000"/>
              <a:headEnd/>
              <a:tailEnd/>
            </a:ln>
          </p:spPr>
        </p:pic>
        <p:pic>
          <p:nvPicPr>
            <p:cNvPr id="4144" name="Picture 81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84503" y="2045039"/>
              <a:ext cx="368666" cy="322316"/>
            </a:xfrm>
            <a:prstGeom prst="rect">
              <a:avLst/>
            </a:prstGeom>
            <a:noFill/>
            <a:ln w="9525">
              <a:noFill/>
              <a:miter lim="800000"/>
              <a:headEnd/>
              <a:tailEnd/>
            </a:ln>
          </p:spPr>
        </p:pic>
        <p:pic>
          <p:nvPicPr>
            <p:cNvPr id="4145" name="Picture 81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75906" y="2079045"/>
              <a:ext cx="490472" cy="249869"/>
            </a:xfrm>
            <a:prstGeom prst="rect">
              <a:avLst/>
            </a:prstGeom>
            <a:noFill/>
            <a:ln w="9525">
              <a:noFill/>
              <a:miter lim="800000"/>
              <a:headEnd/>
              <a:tailEnd/>
            </a:ln>
          </p:spPr>
        </p:pic>
        <p:pic>
          <p:nvPicPr>
            <p:cNvPr id="4146" name="Picture 8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60380" y="1898666"/>
              <a:ext cx="280966" cy="322316"/>
            </a:xfrm>
            <a:prstGeom prst="rect">
              <a:avLst/>
            </a:prstGeom>
            <a:noFill/>
            <a:ln w="9525">
              <a:noFill/>
              <a:miter lim="800000"/>
              <a:headEnd/>
              <a:tailEnd/>
            </a:ln>
          </p:spPr>
        </p:pic>
        <p:pic>
          <p:nvPicPr>
            <p:cNvPr id="4147" name="Picture 81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599098" y="1854310"/>
              <a:ext cx="368666" cy="275004"/>
            </a:xfrm>
            <a:prstGeom prst="rect">
              <a:avLst/>
            </a:prstGeom>
            <a:noFill/>
            <a:ln w="9525">
              <a:noFill/>
              <a:miter lim="800000"/>
              <a:headEnd/>
              <a:tailEnd/>
            </a:ln>
          </p:spPr>
        </p:pic>
        <p:sp>
          <p:nvSpPr>
            <p:cNvPr id="4148"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4149" name="WordArt 820"/>
            <p:cNvSpPr>
              <a:spLocks noChangeArrowheads="1" noChangeShapeType="1" noTextEdit="1"/>
            </p:cNvSpPr>
            <p:nvPr/>
          </p:nvSpPr>
          <p:spPr bwMode="auto">
            <a:xfrm rot="-551345">
              <a:off x="708833" y="1086880"/>
              <a:ext cx="1484439" cy="335497"/>
            </a:xfrm>
            <a:prstGeom prst="rect">
              <a:avLst/>
            </a:prstGeom>
          </p:spPr>
          <p:txBody>
            <a:bodyPr spcFirstLastPara="1" wrap="none" fromWordArt="1">
              <a:prstTxWarp prst="textArchUp">
                <a:avLst>
                  <a:gd name="adj" fmla="val 10800004"/>
                </a:avLst>
              </a:prstTxWarp>
            </a:bodyPr>
            <a:lstStyle/>
            <a:p>
              <a:r>
                <a:rPr lang="fr-FR" sz="1000" kern="10">
                  <a:ln w="6350">
                    <a:solidFill>
                      <a:srgbClr val="000000"/>
                    </a:solidFill>
                    <a:round/>
                    <a:headEnd/>
                    <a:tailEnd/>
                  </a:ln>
                  <a:solidFill>
                    <a:srgbClr val="000000"/>
                  </a:solidFill>
                  <a:latin typeface="Footlight MT Light"/>
                </a:rPr>
                <a:t>Matiere noire </a:t>
              </a:r>
            </a:p>
          </p:txBody>
        </p:sp>
      </p:grpSp>
      <p:pic>
        <p:nvPicPr>
          <p:cNvPr id="4101" name="Picture 825" descr="terre-europe"/>
          <p:cNvPicPr>
            <a:picLocks noChangeAspect="1" noChangeArrowheads="1"/>
          </p:cNvPicPr>
          <p:nvPr/>
        </p:nvPicPr>
        <p:blipFill>
          <a:blip r:embed="rId9" cstate="print">
            <a:clrChange>
              <a:clrFrom>
                <a:srgbClr val="070506"/>
              </a:clrFrom>
              <a:clrTo>
                <a:srgbClr val="070506">
                  <a:alpha val="0"/>
                </a:srgbClr>
              </a:clrTo>
            </a:clrChange>
          </a:blip>
          <a:srcRect/>
          <a:stretch>
            <a:fillRect/>
          </a:stretch>
        </p:blipFill>
        <p:spPr bwMode="auto">
          <a:xfrm>
            <a:off x="7929563" y="1285875"/>
            <a:ext cx="1384300" cy="1000125"/>
          </a:xfrm>
          <a:prstGeom prst="rect">
            <a:avLst/>
          </a:prstGeom>
          <a:noFill/>
          <a:ln w="9525">
            <a:noFill/>
            <a:miter lim="800000"/>
            <a:headEnd/>
            <a:tailEnd/>
          </a:ln>
        </p:spPr>
      </p:pic>
      <p:pic>
        <p:nvPicPr>
          <p:cNvPr id="4102" name="Picture 826" descr="0304AMSsmall"/>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7262813" y="1428750"/>
            <a:ext cx="809625" cy="750888"/>
          </a:xfrm>
          <a:prstGeom prst="rect">
            <a:avLst/>
          </a:prstGeom>
          <a:noFill/>
          <a:ln w="9525">
            <a:noFill/>
            <a:miter lim="800000"/>
            <a:headEnd/>
            <a:tailEnd/>
          </a:ln>
        </p:spPr>
      </p:pic>
      <p:grpSp>
        <p:nvGrpSpPr>
          <p:cNvPr id="3" name="Groupe 78"/>
          <p:cNvGrpSpPr>
            <a:grpSpLocks/>
          </p:cNvGrpSpPr>
          <p:nvPr/>
        </p:nvGrpSpPr>
        <p:grpSpPr bwMode="auto">
          <a:xfrm>
            <a:off x="2428875" y="1143000"/>
            <a:ext cx="4695825" cy="3714750"/>
            <a:chOff x="2126666" y="1413911"/>
            <a:chExt cx="4673528" cy="3571792"/>
          </a:xfrm>
        </p:grpSpPr>
        <p:sp>
          <p:nvSpPr>
            <p:cNvPr id="4122" name="Text Box 812"/>
            <p:cNvSpPr txBox="1">
              <a:spLocks noChangeArrowheads="1"/>
            </p:cNvSpPr>
            <p:nvPr/>
          </p:nvSpPr>
          <p:spPr bwMode="auto">
            <a:xfrm>
              <a:off x="2126666" y="1622642"/>
              <a:ext cx="1143008" cy="707886"/>
            </a:xfrm>
            <a:prstGeom prst="rect">
              <a:avLst/>
            </a:prstGeom>
            <a:noFill/>
            <a:ln w="9525">
              <a:noFill/>
              <a:miter lim="800000"/>
              <a:headEnd/>
              <a:tailEnd/>
            </a:ln>
          </p:spPr>
          <p:txBody>
            <a:bodyPr>
              <a:spAutoFit/>
            </a:bodyPr>
            <a:lstStyle/>
            <a:p>
              <a:pPr algn="l">
                <a:spcBef>
                  <a:spcPct val="50000"/>
                </a:spcBef>
              </a:pPr>
              <a:r>
                <a:rPr lang="en-US" sz="1600">
                  <a:latin typeface="Footlight MT Light" pitchFamily="18" charset="0"/>
                </a:rPr>
                <a:t>Etat</a:t>
              </a:r>
            </a:p>
            <a:p>
              <a:pPr algn="l">
                <a:spcBef>
                  <a:spcPct val="50000"/>
                </a:spcBef>
              </a:pPr>
              <a:r>
                <a:rPr lang="en-US" sz="1600">
                  <a:latin typeface="Footlight MT Light" pitchFamily="18" charset="0"/>
                </a:rPr>
                <a:t> final</a:t>
              </a:r>
            </a:p>
          </p:txBody>
        </p:sp>
        <p:sp>
          <p:nvSpPr>
            <p:cNvPr id="4123" name="Freeform 824"/>
            <p:cNvSpPr>
              <a:spLocks/>
            </p:cNvSpPr>
            <p:nvPr/>
          </p:nvSpPr>
          <p:spPr bwMode="auto">
            <a:xfrm rot="-1009801">
              <a:off x="2481423" y="1413911"/>
              <a:ext cx="4318771" cy="1933898"/>
            </a:xfrm>
            <a:custGeom>
              <a:avLst/>
              <a:gdLst>
                <a:gd name="T0" fmla="*/ 1603301 w 2427"/>
                <a:gd name="T1" fmla="*/ 287716 h 2245"/>
                <a:gd name="T2" fmla="*/ 371909 w 2427"/>
                <a:gd name="T3" fmla="*/ 366967 h 2245"/>
                <a:gd name="T4" fmla="*/ 1272320 w 2427"/>
                <a:gd name="T5" fmla="*/ 447079 h 2245"/>
                <a:gd name="T6" fmla="*/ 1192244 w 2427"/>
                <a:gd name="T7" fmla="*/ 578877 h 2245"/>
                <a:gd name="T8" fmla="*/ 124563 w 2427"/>
                <a:gd name="T9" fmla="*/ 632286 h 2245"/>
                <a:gd name="T10" fmla="*/ 1932503 w 2427"/>
                <a:gd name="T11" fmla="*/ 433296 h 2245"/>
                <a:gd name="T12" fmla="*/ 2904093 w 2427"/>
                <a:gd name="T13" fmla="*/ 486705 h 2245"/>
                <a:gd name="T14" fmla="*/ 2343560 w 2427"/>
                <a:gd name="T15" fmla="*/ 62023 h 2245"/>
                <a:gd name="T16" fmla="*/ 4151501 w 2427"/>
                <a:gd name="T17" fmla="*/ 114569 h 2245"/>
                <a:gd name="T18" fmla="*/ 2920108 w 2427"/>
                <a:gd name="T19" fmla="*/ 247229 h 2245"/>
                <a:gd name="T20" fmla="*/ 3165675 w 2427"/>
                <a:gd name="T21" fmla="*/ 101648 h 2245"/>
                <a:gd name="T22" fmla="*/ 3986010 w 2427"/>
                <a:gd name="T23" fmla="*/ 220525 h 2245"/>
                <a:gd name="T24" fmla="*/ 3411241 w 2427"/>
                <a:gd name="T25" fmla="*/ 314420 h 2245"/>
                <a:gd name="T26" fmla="*/ 4397068 w 2427"/>
                <a:gd name="T27" fmla="*/ 433296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p:spPr>
          <p:txBody>
            <a:bodyPr/>
            <a:lstStyle/>
            <a:p>
              <a:endParaRPr lang="fr-FR"/>
            </a:p>
          </p:txBody>
        </p:sp>
        <p:sp>
          <p:nvSpPr>
            <p:cNvPr id="4124" name="Text Box 828"/>
            <p:cNvSpPr txBox="1">
              <a:spLocks noChangeArrowheads="1"/>
            </p:cNvSpPr>
            <p:nvPr/>
          </p:nvSpPr>
          <p:spPr bwMode="auto">
            <a:xfrm>
              <a:off x="2523412" y="1570614"/>
              <a:ext cx="1599520" cy="828604"/>
            </a:xfrm>
            <a:prstGeom prst="rect">
              <a:avLst/>
            </a:prstGeom>
            <a:noFill/>
            <a:ln w="9525">
              <a:noFill/>
              <a:miter lim="800000"/>
              <a:headEnd/>
              <a:tailEnd/>
            </a:ln>
          </p:spPr>
          <p:txBody>
            <a:bodyPr>
              <a:spAutoFit/>
            </a:bodyPr>
            <a:lstStyle/>
            <a:p>
              <a:pPr>
                <a:spcBef>
                  <a:spcPct val="50000"/>
                </a:spcBef>
              </a:pPr>
              <a:r>
                <a:rPr lang="en-US" sz="2000">
                  <a:latin typeface="Times" pitchFamily="18" charset="0"/>
                </a:rPr>
                <a:t>e</a:t>
              </a:r>
              <a:r>
                <a:rPr lang="en-US" sz="2000" baseline="30000">
                  <a:latin typeface="Times" pitchFamily="18" charset="0"/>
                </a:rPr>
                <a:t>-</a:t>
              </a:r>
              <a:r>
                <a:rPr lang="en-US" sz="2000">
                  <a:latin typeface="Times" pitchFamily="18" charset="0"/>
                </a:rPr>
                <a:t>, p</a:t>
              </a:r>
              <a:r>
                <a:rPr lang="en-US" sz="2000" baseline="30000">
                  <a:latin typeface="Times" pitchFamily="18" charset="0"/>
                </a:rPr>
                <a:t>+</a:t>
              </a:r>
              <a:r>
                <a:rPr lang="en-US" sz="2000">
                  <a:latin typeface="Times" pitchFamily="18" charset="0"/>
                </a:rPr>
                <a:t>, .., Fe</a:t>
              </a:r>
            </a:p>
            <a:p>
              <a:pPr>
                <a:spcBef>
                  <a:spcPct val="50000"/>
                </a:spcBef>
              </a:pPr>
              <a:r>
                <a:rPr lang="en-US" sz="2000">
                  <a:latin typeface="Times" pitchFamily="18" charset="0"/>
                </a:rPr>
                <a:t>e</a:t>
              </a:r>
              <a:r>
                <a:rPr lang="en-US" sz="2000" baseline="30000">
                  <a:latin typeface="Arial Unicode MS" pitchFamily="34" charset="-128"/>
                  <a:ea typeface="Arial Unicode MS" pitchFamily="34" charset="-128"/>
                  <a:cs typeface="Arial Unicode MS" pitchFamily="34" charset="-128"/>
                </a:rPr>
                <a:t>+</a:t>
              </a:r>
              <a:r>
                <a:rPr lang="en-US" sz="2000">
                  <a:latin typeface="Times" pitchFamily="18" charset="0"/>
                </a:rPr>
                <a:t>, </a:t>
              </a:r>
              <a:r>
                <a:rPr lang="en-US" sz="2000">
                  <a:latin typeface="Times New Roman Bar"/>
                </a:rPr>
                <a:t>p</a:t>
              </a:r>
              <a:r>
                <a:rPr lang="en-US" sz="2000"/>
                <a:t>, </a:t>
              </a:r>
              <a:r>
                <a:rPr lang="en-US" sz="2000">
                  <a:latin typeface="Times New Roman Bar"/>
                </a:rPr>
                <a:t>D</a:t>
              </a:r>
            </a:p>
          </p:txBody>
        </p:sp>
        <p:sp>
          <p:nvSpPr>
            <p:cNvPr id="4125" name="Text Box 829"/>
            <p:cNvSpPr txBox="1">
              <a:spLocks noChangeArrowheads="1"/>
            </p:cNvSpPr>
            <p:nvPr/>
          </p:nvSpPr>
          <p:spPr bwMode="auto">
            <a:xfrm>
              <a:off x="3365255" y="1957320"/>
              <a:ext cx="443374" cy="400110"/>
            </a:xfrm>
            <a:prstGeom prst="rect">
              <a:avLst/>
            </a:prstGeom>
            <a:noFill/>
            <a:ln w="9525">
              <a:noFill/>
              <a:miter lim="800000"/>
              <a:headEnd/>
              <a:tailEnd/>
            </a:ln>
          </p:spPr>
          <p:txBody>
            <a:bodyPr>
              <a:spAutoFit/>
            </a:bodyPr>
            <a:lstStyle/>
            <a:p>
              <a:pPr>
                <a:spcBef>
                  <a:spcPct val="50000"/>
                </a:spcBef>
              </a:pPr>
              <a:r>
                <a:rPr lang="en-US" sz="2000">
                  <a:cs typeface="Times New Roman" pitchFamily="18" charset="0"/>
                </a:rPr>
                <a:t>¯</a:t>
              </a:r>
            </a:p>
          </p:txBody>
        </p:sp>
        <p:sp>
          <p:nvSpPr>
            <p:cNvPr id="4126" name="Text Box 830"/>
            <p:cNvSpPr txBox="1">
              <a:spLocks noChangeArrowheads="1"/>
            </p:cNvSpPr>
            <p:nvPr/>
          </p:nvSpPr>
          <p:spPr bwMode="auto">
            <a:xfrm>
              <a:off x="3079503" y="2001228"/>
              <a:ext cx="443374" cy="784830"/>
            </a:xfrm>
            <a:prstGeom prst="rect">
              <a:avLst/>
            </a:prstGeom>
            <a:noFill/>
            <a:ln w="28575">
              <a:noFill/>
              <a:miter lim="800000"/>
              <a:headEnd/>
              <a:tailEnd/>
            </a:ln>
          </p:spPr>
          <p:txBody>
            <a:bodyPr>
              <a:spAutoFit/>
            </a:bodyPr>
            <a:lstStyle/>
            <a:p>
              <a:pPr>
                <a:spcBef>
                  <a:spcPct val="50000"/>
                </a:spcBef>
              </a:pPr>
              <a:r>
                <a:rPr lang="en-US"/>
                <a:t>¯</a:t>
              </a:r>
            </a:p>
            <a:p>
              <a:pPr>
                <a:spcBef>
                  <a:spcPct val="50000"/>
                </a:spcBef>
              </a:pPr>
              <a:endParaRPr lang="en-US">
                <a:solidFill>
                  <a:srgbClr val="0000FF"/>
                </a:solidFill>
                <a:cs typeface="Times New Roman" pitchFamily="18" charset="0"/>
              </a:endParaRPr>
            </a:p>
          </p:txBody>
        </p:sp>
        <p:sp>
          <p:nvSpPr>
            <p:cNvPr id="4127" name="Text Box 822"/>
            <p:cNvSpPr txBox="1">
              <a:spLocks noChangeArrowheads="1"/>
            </p:cNvSpPr>
            <p:nvPr/>
          </p:nvSpPr>
          <p:spPr bwMode="auto">
            <a:xfrm>
              <a:off x="5824111" y="4298820"/>
              <a:ext cx="699978" cy="461665"/>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4128" name="Text Box 822"/>
            <p:cNvSpPr txBox="1">
              <a:spLocks noChangeArrowheads="1"/>
            </p:cNvSpPr>
            <p:nvPr/>
          </p:nvSpPr>
          <p:spPr bwMode="auto">
            <a:xfrm>
              <a:off x="5977390" y="2809497"/>
              <a:ext cx="699978" cy="461665"/>
            </a:xfrm>
            <a:prstGeom prst="rect">
              <a:avLst/>
            </a:prstGeom>
            <a:noFill/>
            <a:ln w="9525">
              <a:noFill/>
              <a:miter lim="800000"/>
              <a:headEnd/>
              <a:tailEnd/>
            </a:ln>
          </p:spPr>
          <p:txBody>
            <a:bodyPr>
              <a:spAutoFit/>
            </a:bodyPr>
            <a:lstStyle/>
            <a:p>
              <a:pPr>
                <a:spcBef>
                  <a:spcPct val="50000"/>
                </a:spcBef>
              </a:pPr>
              <a:r>
                <a:rPr lang="en-US" sz="2400">
                  <a:solidFill>
                    <a:srgbClr val="009900"/>
                  </a:solidFill>
                  <a:cs typeface="Times New Roman" pitchFamily="18" charset="0"/>
                </a:rPr>
                <a:t>ν</a:t>
              </a:r>
            </a:p>
          </p:txBody>
        </p:sp>
        <p:sp>
          <p:nvSpPr>
            <p:cNvPr id="412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p:spPr>
          <p:txBody>
            <a:bodyPr/>
            <a:lstStyle/>
            <a:p>
              <a:endParaRPr lang="fr-FR"/>
            </a:p>
          </p:txBody>
        </p:sp>
        <p:sp>
          <p:nvSpPr>
            <p:cNvPr id="413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p:spPr>
          <p:txBody>
            <a:bodyPr/>
            <a:lstStyle/>
            <a:p>
              <a:endParaRPr lang="fr-FR"/>
            </a:p>
          </p:txBody>
        </p:sp>
      </p:grpSp>
      <p:pic>
        <p:nvPicPr>
          <p:cNvPr id="4104" name="Picture 18" descr="0052_xray_widefield.jpg                                        001F4348Macintosh HD                   B746CC0A:"/>
          <p:cNvPicPr>
            <a:picLocks noChangeAspect="1" noChangeArrowheads="1"/>
          </p:cNvPicPr>
          <p:nvPr/>
        </p:nvPicPr>
        <p:blipFill>
          <a:blip r:embed="rId11" cstate="print"/>
          <a:srcRect/>
          <a:stretch>
            <a:fillRect/>
          </a:stretch>
        </p:blipFill>
        <p:spPr bwMode="auto">
          <a:xfrm>
            <a:off x="714375" y="4333875"/>
            <a:ext cx="1071563" cy="1071563"/>
          </a:xfrm>
          <a:prstGeom prst="rect">
            <a:avLst/>
          </a:prstGeom>
          <a:noFill/>
          <a:ln w="9525">
            <a:noFill/>
            <a:miter lim="800000"/>
            <a:headEnd/>
            <a:tailEnd/>
          </a:ln>
        </p:spPr>
      </p:pic>
      <p:sp>
        <p:nvSpPr>
          <p:cNvPr id="4105" name="ZoneTexte 68"/>
          <p:cNvSpPr txBox="1">
            <a:spLocks noChangeArrowheads="1"/>
          </p:cNvSpPr>
          <p:nvPr/>
        </p:nvSpPr>
        <p:spPr bwMode="auto">
          <a:xfrm>
            <a:off x="0" y="0"/>
            <a:ext cx="2286000" cy="923925"/>
          </a:xfrm>
          <a:prstGeom prst="rect">
            <a:avLst/>
          </a:prstGeom>
          <a:noFill/>
          <a:ln w="9525">
            <a:noFill/>
            <a:miter lim="800000"/>
            <a:headEnd/>
            <a:tailEnd/>
          </a:ln>
        </p:spPr>
        <p:txBody>
          <a:bodyPr>
            <a:spAutoFit/>
          </a:bodyPr>
          <a:lstStyle/>
          <a:p>
            <a:pPr algn="r"/>
            <a:r>
              <a:rPr lang="en-US">
                <a:solidFill>
                  <a:srgbClr val="0000FF"/>
                </a:solidFill>
              </a:rPr>
              <a:t>Sources des rayons cosmiques galactiques et extra galactiques  </a:t>
            </a:r>
          </a:p>
        </p:txBody>
      </p:sp>
      <p:sp>
        <p:nvSpPr>
          <p:cNvPr id="4106" name="ZoneTexte 70"/>
          <p:cNvSpPr txBox="1">
            <a:spLocks noChangeArrowheads="1"/>
          </p:cNvSpPr>
          <p:nvPr/>
        </p:nvSpPr>
        <p:spPr bwMode="auto">
          <a:xfrm>
            <a:off x="3500438" y="0"/>
            <a:ext cx="2357437" cy="1477963"/>
          </a:xfrm>
          <a:prstGeom prst="rect">
            <a:avLst/>
          </a:prstGeom>
          <a:noFill/>
          <a:ln w="9525">
            <a:noFill/>
            <a:miter lim="800000"/>
            <a:headEnd/>
            <a:tailEnd/>
          </a:ln>
        </p:spPr>
        <p:txBody>
          <a:bodyPr>
            <a:spAutoFit/>
          </a:bodyPr>
          <a:lstStyle/>
          <a:p>
            <a:r>
              <a:rPr lang="fr-FR">
                <a:solidFill>
                  <a:srgbClr val="0000FF"/>
                </a:solidFill>
              </a:rPr>
              <a:t>messagers cosmiques:</a:t>
            </a:r>
          </a:p>
          <a:p>
            <a:r>
              <a:rPr lang="fr-FR">
                <a:solidFill>
                  <a:srgbClr val="0000FF"/>
                </a:solidFill>
              </a:rPr>
              <a:t>Particules chargées, neutres et ondes gravitationnelles</a:t>
            </a:r>
          </a:p>
          <a:p>
            <a:endParaRPr lang="fr-FR">
              <a:solidFill>
                <a:srgbClr val="0000FF"/>
              </a:solidFill>
            </a:endParaRPr>
          </a:p>
        </p:txBody>
      </p:sp>
      <p:sp>
        <p:nvSpPr>
          <p:cNvPr id="4107" name="ZoneTexte 71"/>
          <p:cNvSpPr txBox="1">
            <a:spLocks noChangeArrowheads="1"/>
          </p:cNvSpPr>
          <p:nvPr/>
        </p:nvSpPr>
        <p:spPr bwMode="auto">
          <a:xfrm>
            <a:off x="6572250" y="-3175"/>
            <a:ext cx="2357438" cy="922338"/>
          </a:xfrm>
          <a:prstGeom prst="rect">
            <a:avLst/>
          </a:prstGeom>
          <a:noFill/>
          <a:ln w="9525">
            <a:noFill/>
            <a:miter lim="800000"/>
            <a:headEnd/>
            <a:tailEnd/>
          </a:ln>
        </p:spPr>
        <p:txBody>
          <a:bodyPr>
            <a:spAutoFit/>
          </a:bodyPr>
          <a:lstStyle/>
          <a:p>
            <a:r>
              <a:rPr lang="fr-FR">
                <a:solidFill>
                  <a:srgbClr val="0000FF"/>
                </a:solidFill>
              </a:rPr>
              <a:t>Identification et mesure de l</a:t>
            </a:r>
            <a:r>
              <a:rPr lang="en-US">
                <a:solidFill>
                  <a:srgbClr val="0000FF"/>
                </a:solidFill>
              </a:rPr>
              <a:t>’</a:t>
            </a:r>
            <a:r>
              <a:rPr lang="fr-FR">
                <a:solidFill>
                  <a:srgbClr val="0000FF"/>
                </a:solidFill>
              </a:rPr>
              <a:t>énergie des rayons cosmiques  </a:t>
            </a:r>
          </a:p>
        </p:txBody>
      </p:sp>
      <p:sp>
        <p:nvSpPr>
          <p:cNvPr id="4108" name="ZoneTexte 73"/>
          <p:cNvSpPr txBox="1">
            <a:spLocks noChangeArrowheads="1"/>
          </p:cNvSpPr>
          <p:nvPr/>
        </p:nvSpPr>
        <p:spPr bwMode="auto">
          <a:xfrm>
            <a:off x="285750" y="4000500"/>
            <a:ext cx="2071688" cy="307975"/>
          </a:xfrm>
          <a:prstGeom prst="rect">
            <a:avLst/>
          </a:prstGeom>
          <a:noFill/>
          <a:ln w="9525">
            <a:noFill/>
            <a:miter lim="800000"/>
            <a:headEnd/>
            <a:tailEnd/>
          </a:ln>
        </p:spPr>
        <p:txBody>
          <a:bodyPr>
            <a:spAutoFit/>
          </a:bodyPr>
          <a:lstStyle/>
          <a:p>
            <a:r>
              <a:rPr lang="en-US" sz="1400"/>
              <a:t>Nebuleuses de pulsar</a:t>
            </a:r>
          </a:p>
        </p:txBody>
      </p:sp>
      <p:sp>
        <p:nvSpPr>
          <p:cNvPr id="4109" name="ZoneTexte 74"/>
          <p:cNvSpPr txBox="1">
            <a:spLocks noChangeArrowheads="1"/>
          </p:cNvSpPr>
          <p:nvPr/>
        </p:nvSpPr>
        <p:spPr bwMode="auto">
          <a:xfrm>
            <a:off x="214313" y="2500313"/>
            <a:ext cx="2143125" cy="369887"/>
          </a:xfrm>
          <a:prstGeom prst="rect">
            <a:avLst/>
          </a:prstGeom>
          <a:noFill/>
          <a:ln w="9525">
            <a:noFill/>
            <a:miter lim="800000"/>
            <a:headEnd/>
            <a:tailEnd/>
          </a:ln>
        </p:spPr>
        <p:txBody>
          <a:bodyPr>
            <a:spAutoFit/>
          </a:bodyPr>
          <a:lstStyle/>
          <a:p>
            <a:r>
              <a:rPr lang="en-US"/>
              <a:t> </a:t>
            </a:r>
            <a:r>
              <a:rPr lang="en-US" sz="1400"/>
              <a:t>Restes de Supernovae</a:t>
            </a:r>
          </a:p>
        </p:txBody>
      </p:sp>
      <p:pic>
        <p:nvPicPr>
          <p:cNvPr id="4110" name="Picture 4" descr="&#10;sn1006.jpg                                                     001F4348Macintosh HD                   B746CC0A:"/>
          <p:cNvPicPr>
            <a:picLocks noChangeAspect="1" noChangeArrowheads="1"/>
          </p:cNvPicPr>
          <p:nvPr/>
        </p:nvPicPr>
        <p:blipFill>
          <a:blip r:embed="rId12" cstate="print"/>
          <a:srcRect/>
          <a:stretch>
            <a:fillRect/>
          </a:stretch>
        </p:blipFill>
        <p:spPr bwMode="auto">
          <a:xfrm>
            <a:off x="766763" y="2928938"/>
            <a:ext cx="1019175" cy="1019175"/>
          </a:xfrm>
          <a:prstGeom prst="rect">
            <a:avLst/>
          </a:prstGeom>
          <a:noFill/>
          <a:ln w="9525">
            <a:noFill/>
            <a:miter lim="800000"/>
            <a:headEnd/>
            <a:tailEnd/>
          </a:ln>
        </p:spPr>
      </p:pic>
      <p:pic>
        <p:nvPicPr>
          <p:cNvPr id="4111" name="Picture 8" descr="HESS_from_air_1"/>
          <p:cNvPicPr>
            <a:picLocks noChangeAspect="1" noChangeArrowheads="1"/>
          </p:cNvPicPr>
          <p:nvPr/>
        </p:nvPicPr>
        <p:blipFill>
          <a:blip r:embed="rId13" cstate="print"/>
          <a:srcRect l="-175" r="229"/>
          <a:stretch>
            <a:fillRect/>
          </a:stretch>
        </p:blipFill>
        <p:spPr bwMode="auto">
          <a:xfrm>
            <a:off x="6715125" y="4025900"/>
            <a:ext cx="2143125" cy="1331913"/>
          </a:xfrm>
          <a:prstGeom prst="rect">
            <a:avLst/>
          </a:prstGeom>
          <a:noFill/>
          <a:ln w="9525">
            <a:noFill/>
            <a:miter lim="800000"/>
            <a:headEnd/>
            <a:tailEnd/>
          </a:ln>
        </p:spPr>
      </p:pic>
      <p:pic>
        <p:nvPicPr>
          <p:cNvPr id="4112" name="Picture 3"/>
          <p:cNvPicPr>
            <a:picLocks noChangeAspect="1" noChangeArrowheads="1"/>
          </p:cNvPicPr>
          <p:nvPr/>
        </p:nvPicPr>
        <p:blipFill>
          <a:blip r:embed="rId14" cstate="print"/>
          <a:srcRect/>
          <a:stretch>
            <a:fillRect/>
          </a:stretch>
        </p:blipFill>
        <p:spPr bwMode="auto">
          <a:xfrm>
            <a:off x="7286625" y="2714625"/>
            <a:ext cx="1428750" cy="1071563"/>
          </a:xfrm>
          <a:prstGeom prst="rect">
            <a:avLst/>
          </a:prstGeom>
          <a:noFill/>
          <a:ln w="9525">
            <a:noFill/>
            <a:miter lim="800000"/>
            <a:headEnd/>
            <a:tailEnd/>
          </a:ln>
        </p:spPr>
      </p:pic>
      <p:sp>
        <p:nvSpPr>
          <p:cNvPr id="4113" name="Text Box 827"/>
          <p:cNvSpPr txBox="1">
            <a:spLocks noChangeArrowheads="1"/>
          </p:cNvSpPr>
          <p:nvPr/>
        </p:nvSpPr>
        <p:spPr bwMode="auto">
          <a:xfrm>
            <a:off x="6964363" y="1071563"/>
            <a:ext cx="1179512" cy="3206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AMS02</a:t>
            </a:r>
          </a:p>
        </p:txBody>
      </p:sp>
      <p:sp>
        <p:nvSpPr>
          <p:cNvPr id="4114" name="Text Box 827"/>
          <p:cNvSpPr txBox="1">
            <a:spLocks noChangeArrowheads="1"/>
          </p:cNvSpPr>
          <p:nvPr/>
        </p:nvSpPr>
        <p:spPr bwMode="auto">
          <a:xfrm>
            <a:off x="6786563" y="2357438"/>
            <a:ext cx="2286000" cy="3079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Antares:Telescope neutrinos </a:t>
            </a:r>
          </a:p>
        </p:txBody>
      </p:sp>
      <p:pic>
        <p:nvPicPr>
          <p:cNvPr id="4115" name="Picture 5"/>
          <p:cNvPicPr>
            <a:picLocks noChangeAspect="1" noChangeArrowheads="1"/>
          </p:cNvPicPr>
          <p:nvPr/>
        </p:nvPicPr>
        <p:blipFill>
          <a:blip r:embed="rId15" cstate="print"/>
          <a:srcRect/>
          <a:stretch>
            <a:fillRect/>
          </a:stretch>
        </p:blipFill>
        <p:spPr bwMode="auto">
          <a:xfrm>
            <a:off x="714375" y="5715000"/>
            <a:ext cx="1214438" cy="1000125"/>
          </a:xfrm>
          <a:prstGeom prst="rect">
            <a:avLst/>
          </a:prstGeom>
          <a:noFill/>
          <a:ln w="9525">
            <a:noFill/>
            <a:miter lim="800000"/>
            <a:headEnd/>
            <a:tailEnd/>
          </a:ln>
        </p:spPr>
      </p:pic>
      <p:sp>
        <p:nvSpPr>
          <p:cNvPr id="4116" name="Text Box 827"/>
          <p:cNvSpPr txBox="1">
            <a:spLocks noChangeArrowheads="1"/>
          </p:cNvSpPr>
          <p:nvPr/>
        </p:nvSpPr>
        <p:spPr bwMode="auto">
          <a:xfrm>
            <a:off x="5715000" y="3763963"/>
            <a:ext cx="3429000" cy="3079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HESS: Telescope  Gamma </a:t>
            </a:r>
          </a:p>
        </p:txBody>
      </p:sp>
      <p:sp>
        <p:nvSpPr>
          <p:cNvPr id="4117" name="Text Box 827"/>
          <p:cNvSpPr txBox="1">
            <a:spLocks noChangeArrowheads="1"/>
          </p:cNvSpPr>
          <p:nvPr/>
        </p:nvSpPr>
        <p:spPr bwMode="auto">
          <a:xfrm>
            <a:off x="5786438" y="5370513"/>
            <a:ext cx="3643312" cy="630237"/>
          </a:xfrm>
          <a:prstGeom prst="rect">
            <a:avLst/>
          </a:prstGeom>
          <a:noFill/>
          <a:ln w="9525">
            <a:noFill/>
            <a:miter lim="800000"/>
            <a:headEnd/>
            <a:tailEnd/>
          </a:ln>
        </p:spPr>
        <p:txBody>
          <a:bodyPr>
            <a:spAutoFit/>
          </a:bodyPr>
          <a:lstStyle/>
          <a:p>
            <a:pPr algn="l">
              <a:spcBef>
                <a:spcPct val="50000"/>
              </a:spcBef>
            </a:pPr>
            <a:r>
              <a:rPr lang="en-US" sz="1400" i="1">
                <a:latin typeface="Footlight MT Light" pitchFamily="18" charset="0"/>
              </a:rPr>
              <a:t>Virgo:  detection des ondes gravitationnelles</a:t>
            </a:r>
          </a:p>
          <a:p>
            <a:pPr>
              <a:spcBef>
                <a:spcPct val="50000"/>
              </a:spcBef>
            </a:pPr>
            <a:endParaRPr lang="en-US" sz="1400" i="1">
              <a:latin typeface="Footlight MT Light" pitchFamily="18" charset="0"/>
            </a:endParaRPr>
          </a:p>
        </p:txBody>
      </p:sp>
      <p:pic>
        <p:nvPicPr>
          <p:cNvPr id="4118" name="Picture 4"/>
          <p:cNvPicPr>
            <a:picLocks noChangeAspect="1" noChangeArrowheads="1"/>
          </p:cNvPicPr>
          <p:nvPr/>
        </p:nvPicPr>
        <p:blipFill>
          <a:blip r:embed="rId16" cstate="print"/>
          <a:srcRect/>
          <a:stretch>
            <a:fillRect/>
          </a:stretch>
        </p:blipFill>
        <p:spPr bwMode="auto">
          <a:xfrm>
            <a:off x="6929438" y="5643563"/>
            <a:ext cx="1841500" cy="1214437"/>
          </a:xfrm>
          <a:prstGeom prst="rect">
            <a:avLst/>
          </a:prstGeom>
          <a:noFill/>
          <a:ln w="9525">
            <a:noFill/>
            <a:miter lim="800000"/>
            <a:headEnd/>
            <a:tailEnd/>
          </a:ln>
        </p:spPr>
      </p:pic>
      <p:pic>
        <p:nvPicPr>
          <p:cNvPr id="4119" name="Picture 5"/>
          <p:cNvPicPr>
            <a:picLocks noChangeAspect="1" noChangeArrowheads="1"/>
          </p:cNvPicPr>
          <p:nvPr/>
        </p:nvPicPr>
        <p:blipFill>
          <a:blip r:embed="rId17" cstate="print"/>
          <a:srcRect/>
          <a:stretch>
            <a:fillRect/>
          </a:stretch>
        </p:blipFill>
        <p:spPr bwMode="auto">
          <a:xfrm>
            <a:off x="3595688" y="5500688"/>
            <a:ext cx="1190625" cy="1182687"/>
          </a:xfrm>
          <a:prstGeom prst="rect">
            <a:avLst/>
          </a:prstGeom>
          <a:noFill/>
          <a:ln w="9525">
            <a:noFill/>
            <a:miter lim="800000"/>
            <a:headEnd/>
            <a:tailEnd/>
          </a:ln>
        </p:spPr>
      </p:pic>
      <p:sp>
        <p:nvSpPr>
          <p:cNvPr id="4120" name="ZoneTexte 93"/>
          <p:cNvSpPr txBox="1">
            <a:spLocks noChangeArrowheads="1"/>
          </p:cNvSpPr>
          <p:nvPr/>
        </p:nvSpPr>
        <p:spPr bwMode="auto">
          <a:xfrm>
            <a:off x="285750" y="5407025"/>
            <a:ext cx="2071688" cy="307975"/>
          </a:xfrm>
          <a:prstGeom prst="rect">
            <a:avLst/>
          </a:prstGeom>
          <a:noFill/>
          <a:ln w="9525">
            <a:noFill/>
            <a:miter lim="800000"/>
            <a:headEnd/>
            <a:tailEnd/>
          </a:ln>
        </p:spPr>
        <p:txBody>
          <a:bodyPr>
            <a:spAutoFit/>
          </a:bodyPr>
          <a:lstStyle/>
          <a:p>
            <a:r>
              <a:rPr lang="fr-FR" sz="1400"/>
              <a:t>Sursaut G</a:t>
            </a:r>
            <a:r>
              <a:rPr lang="en-US" sz="1400"/>
              <a:t>amma associe </a:t>
            </a:r>
            <a:r>
              <a:rPr lang="fr-FR" sz="1400"/>
              <a:t> </a:t>
            </a:r>
            <a:r>
              <a:rPr lang="en-US" sz="1400"/>
              <a:t>   </a:t>
            </a:r>
          </a:p>
        </p:txBody>
      </p:sp>
      <p:sp>
        <p:nvSpPr>
          <p:cNvPr id="4121" name="ZoneTexte 94"/>
          <p:cNvSpPr txBox="1">
            <a:spLocks noChangeArrowheads="1"/>
          </p:cNvSpPr>
          <p:nvPr/>
        </p:nvSpPr>
        <p:spPr bwMode="auto">
          <a:xfrm>
            <a:off x="3214688" y="5121275"/>
            <a:ext cx="2071687" cy="307975"/>
          </a:xfrm>
          <a:prstGeom prst="rect">
            <a:avLst/>
          </a:prstGeom>
          <a:noFill/>
          <a:ln w="9525">
            <a:noFill/>
            <a:miter lim="800000"/>
            <a:headEnd/>
            <a:tailEnd/>
          </a:ln>
        </p:spPr>
        <p:txBody>
          <a:bodyPr>
            <a:spAutoFit/>
          </a:bodyPr>
          <a:lstStyle/>
          <a:p>
            <a:r>
              <a:rPr lang="fr-FR" sz="1400"/>
              <a:t>Ondes gravitationnelles</a:t>
            </a:r>
            <a:r>
              <a:rPr lang="en-US" sz="1400"/>
              <a:t> </a:t>
            </a:r>
            <a:r>
              <a:rPr lang="fr-FR" sz="1400"/>
              <a:t> </a:t>
            </a:r>
            <a:r>
              <a:rPr lang="en-US" sz="1400"/>
              <a:t>   </a:t>
            </a:r>
          </a:p>
        </p:txBody>
      </p:sp>
      <p:sp>
        <p:nvSpPr>
          <p:cNvPr id="54" name="Espace réservé du numéro de diapositive 53"/>
          <p:cNvSpPr>
            <a:spLocks noGrp="1"/>
          </p:cNvSpPr>
          <p:nvPr>
            <p:ph type="sldNum" sz="quarter" idx="12"/>
          </p:nvPr>
        </p:nvSpPr>
        <p:spPr/>
        <p:txBody>
          <a:bodyPr/>
          <a:lstStyle/>
          <a:p>
            <a:fld id="{CF4668DC-857F-487D-BFFA-8C0CA5037977}" type="slidenum">
              <a:rPr lang="fr-BE" smtClean="0"/>
              <a:pPr/>
              <a:t>78</a:t>
            </a:fld>
            <a:endParaRPr lang="fr-BE" dirty="0"/>
          </a:p>
        </p:txBody>
      </p:sp>
      <p:sp>
        <p:nvSpPr>
          <p:cNvPr id="55" name="Espace réservé du pied de page 54"/>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ransition advTm="41046"/>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Jean-Pierre Lees, Stages 3ieme, 12 novembre 2012</a:t>
            </a:r>
            <a:endParaRPr lang="fr-FR"/>
          </a:p>
        </p:txBody>
      </p:sp>
      <p:sp>
        <p:nvSpPr>
          <p:cNvPr id="3" name="Espace réservé du numéro de diapositive 2"/>
          <p:cNvSpPr>
            <a:spLocks noGrp="1"/>
          </p:cNvSpPr>
          <p:nvPr>
            <p:ph type="sldNum" sz="quarter" idx="12"/>
          </p:nvPr>
        </p:nvSpPr>
        <p:spPr/>
        <p:txBody>
          <a:bodyPr/>
          <a:lstStyle/>
          <a:p>
            <a:pPr>
              <a:defRPr/>
            </a:pPr>
            <a:fld id="{6DB72ED5-C314-430C-B074-B4F94A59832C}" type="slidenum">
              <a:rPr lang="fr-FR" smtClean="0"/>
              <a:pPr>
                <a:defRPr/>
              </a:pPr>
              <a:t>79</a:t>
            </a:fld>
            <a:endParaRPr lang="fr-FR"/>
          </a:p>
        </p:txBody>
      </p:sp>
      <p:pic>
        <p:nvPicPr>
          <p:cNvPr id="4" name="Image 4" descr="test1.jpg"/>
          <p:cNvPicPr>
            <a:picLocks noChangeAspect="1"/>
          </p:cNvPicPr>
          <p:nvPr/>
        </p:nvPicPr>
        <p:blipFill>
          <a:blip r:embed="rId2" cstate="print"/>
          <a:srcRect/>
          <a:stretch>
            <a:fillRect/>
          </a:stretch>
        </p:blipFill>
        <p:spPr bwMode="auto">
          <a:xfrm>
            <a:off x="4429124" y="142852"/>
            <a:ext cx="4572000" cy="3338513"/>
          </a:xfrm>
          <a:prstGeom prst="rect">
            <a:avLst/>
          </a:prstGeom>
          <a:noFill/>
          <a:ln w="9525">
            <a:noFill/>
            <a:miter lim="800000"/>
            <a:headEnd/>
            <a:tailEnd/>
          </a:ln>
        </p:spPr>
      </p:pic>
      <p:pic>
        <p:nvPicPr>
          <p:cNvPr id="5" name="Image 5" descr="test.jpg"/>
          <p:cNvPicPr>
            <a:picLocks noChangeAspect="1"/>
          </p:cNvPicPr>
          <p:nvPr/>
        </p:nvPicPr>
        <p:blipFill>
          <a:blip r:embed="rId3" cstate="print"/>
          <a:srcRect/>
          <a:stretch>
            <a:fillRect/>
          </a:stretch>
        </p:blipFill>
        <p:spPr bwMode="auto">
          <a:xfrm>
            <a:off x="214282" y="2786058"/>
            <a:ext cx="4056063" cy="3044825"/>
          </a:xfrm>
          <a:prstGeom prst="rect">
            <a:avLst/>
          </a:prstGeom>
          <a:noFill/>
          <a:ln w="9525">
            <a:noFill/>
            <a:miter lim="800000"/>
            <a:headEnd/>
            <a:tailEnd/>
          </a:ln>
        </p:spPr>
      </p:pic>
      <p:sp>
        <p:nvSpPr>
          <p:cNvPr id="6" name="Rectangle 5"/>
          <p:cNvSpPr/>
          <p:nvPr/>
        </p:nvSpPr>
        <p:spPr>
          <a:xfrm>
            <a:off x="357158" y="357166"/>
            <a:ext cx="3929090" cy="2062103"/>
          </a:xfrm>
          <a:prstGeom prst="rect">
            <a:avLst/>
          </a:prstGeom>
        </p:spPr>
        <p:txBody>
          <a:bodyPr wrap="square">
            <a:spAutoFit/>
          </a:bodyPr>
          <a:lstStyle/>
          <a:p>
            <a:r>
              <a:rPr lang="fr-FR" sz="3200" dirty="0" smtClean="0">
                <a:solidFill>
                  <a:srgbClr val="FF0000"/>
                </a:solidFill>
              </a:rPr>
              <a:t>l'expérience H.E.S.S </a:t>
            </a:r>
            <a:r>
              <a:rPr lang="fr-FR" sz="2400" dirty="0" smtClean="0"/>
              <a:t>étudie les sources de rayons cosmiques </a:t>
            </a:r>
            <a:br>
              <a:rPr lang="fr-FR" sz="2400" dirty="0" smtClean="0"/>
            </a:br>
            <a:r>
              <a:rPr lang="fr-FR" sz="2400" dirty="0" smtClean="0"/>
              <a:t>au pied du Gamsberg, (Namibie) </a:t>
            </a:r>
            <a:endParaRPr lang="fr-FR" sz="2400" dirty="0"/>
          </a:p>
        </p:txBody>
      </p:sp>
      <p:pic>
        <p:nvPicPr>
          <p:cNvPr id="7" name="Picture 17" descr="vue 05"/>
          <p:cNvPicPr>
            <a:picLocks noChangeAspect="1" noChangeArrowheads="1"/>
          </p:cNvPicPr>
          <p:nvPr/>
        </p:nvPicPr>
        <p:blipFill>
          <a:blip r:embed="rId4" cstate="print"/>
          <a:srcRect l="12852" t="3903" r="16652" b="13057"/>
          <a:stretch>
            <a:fillRect/>
          </a:stretch>
        </p:blipFill>
        <p:spPr bwMode="auto">
          <a:xfrm>
            <a:off x="5286380" y="3714752"/>
            <a:ext cx="3436922" cy="246087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p:txBody>
          <a:bodyPr/>
          <a:lstStyle/>
          <a:p>
            <a:r>
              <a:rPr lang="en-US" dirty="0" smtClean="0">
                <a:solidFill>
                  <a:srgbClr val="FF0000"/>
                </a:solidFill>
              </a:rPr>
              <a:t>Les </a:t>
            </a:r>
            <a:r>
              <a:rPr lang="en-US" dirty="0" err="1" smtClean="0">
                <a:solidFill>
                  <a:srgbClr val="FF0000"/>
                </a:solidFill>
              </a:rPr>
              <a:t>expériences</a:t>
            </a:r>
            <a:endParaRPr lang="fr-FR" dirty="0">
              <a:solidFill>
                <a:srgbClr val="FF0000"/>
              </a:solidFill>
            </a:endParaRPr>
          </a:p>
        </p:txBody>
      </p:sp>
      <p:sp>
        <p:nvSpPr>
          <p:cNvPr id="3" name="Espace réservé du contenu 2"/>
          <p:cNvSpPr>
            <a:spLocks noGrp="1"/>
          </p:cNvSpPr>
          <p:nvPr>
            <p:ph idx="1"/>
          </p:nvPr>
        </p:nvSpPr>
        <p:spPr>
          <a:xfrm>
            <a:off x="714348" y="1285860"/>
            <a:ext cx="8072494" cy="1500198"/>
          </a:xfrm>
          <a:solidFill>
            <a:schemeClr val="accent5">
              <a:lumMod val="20000"/>
              <a:lumOff val="80000"/>
            </a:schemeClr>
          </a:solidFill>
          <a:effectLst>
            <a:innerShdw blurRad="63500" dist="50800" dir="2700000">
              <a:prstClr val="black">
                <a:alpha val="50000"/>
              </a:prstClr>
            </a:innerShdw>
          </a:effectLst>
        </p:spPr>
        <p:txBody>
          <a:bodyPr>
            <a:normAutofit fontScale="62500" lnSpcReduction="20000"/>
          </a:bodyPr>
          <a:lstStyle/>
          <a:p>
            <a:r>
              <a:rPr lang="fr-FR" sz="3600" dirty="0" smtClean="0"/>
              <a:t>Au sein de </a:t>
            </a:r>
            <a:r>
              <a:rPr lang="fr-FR" sz="3600" b="1" dirty="0" smtClean="0"/>
              <a:t>collaborations internationales</a:t>
            </a:r>
            <a:r>
              <a:rPr lang="fr-FR" sz="3600" dirty="0" smtClean="0"/>
              <a:t>, les chercheurs du LAPP participent à la conception et/ou à la réalisation de détecteurs pour des expériences souvent </a:t>
            </a:r>
            <a:r>
              <a:rPr lang="fr-FR" sz="3600" b="1" dirty="0" smtClean="0"/>
              <a:t>gigantesques</a:t>
            </a:r>
            <a:r>
              <a:rPr lang="fr-FR" sz="3600" dirty="0" smtClean="0"/>
              <a:t> et de </a:t>
            </a:r>
            <a:r>
              <a:rPr lang="fr-FR" sz="3600" b="1" dirty="0" smtClean="0"/>
              <a:t>longue durée</a:t>
            </a:r>
            <a:r>
              <a:rPr lang="fr-FR" sz="3600" dirty="0" smtClean="0"/>
              <a:t>, puis analysent leurs résultats pour vérifier ou infirmer les théories et découvrir de nouveaux phénomènes</a:t>
            </a:r>
            <a:endParaRPr lang="fr-FR" sz="2000" dirty="0" smtClean="0"/>
          </a:p>
          <a:p>
            <a:endParaRPr lang="fr-FR" sz="2000" dirty="0" smtClean="0"/>
          </a:p>
          <a:p>
            <a:pPr>
              <a:buNone/>
            </a:pPr>
            <a:endParaRPr lang="fr-FR" sz="2000" dirty="0"/>
          </a:p>
        </p:txBody>
      </p:sp>
      <p:sp>
        <p:nvSpPr>
          <p:cNvPr id="4" name="Espace réservé du pied de page 3"/>
          <p:cNvSpPr>
            <a:spLocks noGrp="1"/>
          </p:cNvSpPr>
          <p:nvPr>
            <p:ph type="ftr" sz="quarter" idx="11"/>
          </p:nvPr>
        </p:nvSpPr>
        <p:spPr/>
        <p:txBody>
          <a:bodyPr/>
          <a:lstStyle/>
          <a:p>
            <a:pPr>
              <a:defRPr/>
            </a:pPr>
            <a:r>
              <a:rPr lang="fr-FR" smtClean="0"/>
              <a:t>Jean-Pierre Lees, Stages 3ieme, 12 novembre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8</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1028" name="Picture 4"/>
          <p:cNvPicPr>
            <a:picLocks noChangeAspect="1" noChangeArrowheads="1"/>
          </p:cNvPicPr>
          <p:nvPr/>
        </p:nvPicPr>
        <p:blipFill>
          <a:blip r:embed="rId4" cstate="print"/>
          <a:srcRect/>
          <a:stretch>
            <a:fillRect/>
          </a:stretch>
        </p:blipFill>
        <p:spPr bwMode="auto">
          <a:xfrm>
            <a:off x="4714876" y="3428999"/>
            <a:ext cx="4071966" cy="2865647"/>
          </a:xfrm>
          <a:prstGeom prst="rect">
            <a:avLst/>
          </a:prstGeom>
          <a:noFill/>
          <a:ln w="9525">
            <a:noFill/>
            <a:miter lim="800000"/>
            <a:headEnd/>
            <a:tailEnd/>
          </a:ln>
          <a:effectLst/>
        </p:spPr>
      </p:pic>
      <p:pic>
        <p:nvPicPr>
          <p:cNvPr id="12" name="Image 5" descr="test2.jpg"/>
          <p:cNvPicPr>
            <a:picLocks noChangeAspect="1"/>
          </p:cNvPicPr>
          <p:nvPr/>
        </p:nvPicPr>
        <p:blipFill>
          <a:blip r:embed="rId5" cstate="print"/>
          <a:srcRect/>
          <a:stretch>
            <a:fillRect/>
          </a:stretch>
        </p:blipFill>
        <p:spPr bwMode="auto">
          <a:xfrm>
            <a:off x="714348" y="3429000"/>
            <a:ext cx="3643338" cy="27344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Jean-Pierre Lees, Stages 3ieme, 12 novembre 2012</a:t>
            </a:r>
            <a:endParaRPr lang="fr-FR"/>
          </a:p>
        </p:txBody>
      </p:sp>
      <p:sp>
        <p:nvSpPr>
          <p:cNvPr id="3" name="Espace réservé du numéro de diapositive 2"/>
          <p:cNvSpPr>
            <a:spLocks noGrp="1"/>
          </p:cNvSpPr>
          <p:nvPr>
            <p:ph type="sldNum" sz="quarter" idx="12"/>
          </p:nvPr>
        </p:nvSpPr>
        <p:spPr/>
        <p:txBody>
          <a:bodyPr/>
          <a:lstStyle/>
          <a:p>
            <a:pPr>
              <a:defRPr/>
            </a:pPr>
            <a:fld id="{6DB72ED5-C314-430C-B074-B4F94A59832C}" type="slidenum">
              <a:rPr lang="fr-FR" smtClean="0"/>
              <a:pPr>
                <a:defRPr/>
              </a:pPr>
              <a:t>80</a:t>
            </a:fld>
            <a:endParaRPr lang="fr-FR"/>
          </a:p>
        </p:txBody>
      </p:sp>
      <p:sp>
        <p:nvSpPr>
          <p:cNvPr id="5" name="Freeform 10"/>
          <p:cNvSpPr>
            <a:spLocks noChangeArrowheads="1"/>
          </p:cNvSpPr>
          <p:nvPr/>
        </p:nvSpPr>
        <p:spPr bwMode="auto">
          <a:xfrm rot="20853922">
            <a:off x="2590800" y="3444875"/>
            <a:ext cx="228600" cy="2122488"/>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sp>
        <p:nvSpPr>
          <p:cNvPr id="6" name="Freeform 11"/>
          <p:cNvSpPr>
            <a:spLocks noChangeArrowheads="1"/>
          </p:cNvSpPr>
          <p:nvPr/>
        </p:nvSpPr>
        <p:spPr bwMode="auto">
          <a:xfrm>
            <a:off x="2819400" y="5181600"/>
            <a:ext cx="228600" cy="381000"/>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7" name="Group 13"/>
          <p:cNvGrpSpPr>
            <a:grpSpLocks/>
          </p:cNvGrpSpPr>
          <p:nvPr/>
        </p:nvGrpSpPr>
        <p:grpSpPr bwMode="auto">
          <a:xfrm>
            <a:off x="785717" y="1371600"/>
            <a:ext cx="4800696" cy="4411663"/>
            <a:chOff x="801" y="960"/>
            <a:chExt cx="3334" cy="3063"/>
          </a:xfrm>
        </p:grpSpPr>
        <p:sp>
          <p:nvSpPr>
            <p:cNvPr id="8" name="Line 14"/>
            <p:cNvSpPr>
              <a:spLocks noChangeShapeType="1"/>
            </p:cNvSpPr>
            <p:nvPr/>
          </p:nvSpPr>
          <p:spPr bwMode="auto">
            <a:xfrm>
              <a:off x="3854" y="1527"/>
              <a:ext cx="1" cy="2496"/>
            </a:xfrm>
            <a:prstGeom prst="line">
              <a:avLst/>
            </a:prstGeom>
            <a:noFill/>
            <a:ln w="9360">
              <a:solidFill>
                <a:srgbClr val="FFFFFF"/>
              </a:solidFill>
              <a:round/>
              <a:headEnd type="triangle" w="med" len="med"/>
              <a:tailEnd type="triangle" w="med" len="med"/>
            </a:ln>
          </p:spPr>
          <p:txBody>
            <a:bodyPr/>
            <a:lstStyle/>
            <a:p>
              <a:endParaRPr lang="fr-FR"/>
            </a:p>
          </p:txBody>
        </p:sp>
        <p:sp>
          <p:nvSpPr>
            <p:cNvPr id="9" name="AutoShape 15"/>
            <p:cNvSpPr>
              <a:spLocks noChangeArrowheads="1"/>
            </p:cNvSpPr>
            <p:nvPr/>
          </p:nvSpPr>
          <p:spPr bwMode="auto">
            <a:xfrm>
              <a:off x="3482" y="1226"/>
              <a:ext cx="653"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b="1">
                  <a:solidFill>
                    <a:srgbClr val="FFFFFF"/>
                  </a:solidFill>
                  <a:latin typeface="Times New Roman" charset="0"/>
                </a:rPr>
                <a:t>~ 10 km</a:t>
              </a:r>
            </a:p>
          </p:txBody>
        </p:sp>
        <p:grpSp>
          <p:nvGrpSpPr>
            <p:cNvPr id="10" name="Group 16"/>
            <p:cNvGrpSpPr>
              <a:grpSpLocks/>
            </p:cNvGrpSpPr>
            <p:nvPr/>
          </p:nvGrpSpPr>
          <p:grpSpPr bwMode="auto">
            <a:xfrm>
              <a:off x="801" y="960"/>
              <a:ext cx="1810" cy="1150"/>
              <a:chOff x="801" y="960"/>
              <a:chExt cx="1810" cy="1150"/>
            </a:xfrm>
          </p:grpSpPr>
          <p:pic>
            <p:nvPicPr>
              <p:cNvPr id="11" name="Picture 17"/>
              <p:cNvPicPr>
                <a:picLocks noChangeAspect="1" noChangeArrowheads="1"/>
              </p:cNvPicPr>
              <p:nvPr/>
            </p:nvPicPr>
            <p:blipFill>
              <a:blip r:embed="rId2" cstate="print"/>
              <a:srcRect l="37277" t="23026" r="33731"/>
              <a:stretch>
                <a:fillRect/>
              </a:stretch>
            </p:blipFill>
            <p:spPr bwMode="auto">
              <a:xfrm>
                <a:off x="2002" y="960"/>
                <a:ext cx="609" cy="1150"/>
              </a:xfrm>
              <a:prstGeom prst="rect">
                <a:avLst/>
              </a:prstGeom>
              <a:noFill/>
            </p:spPr>
          </p:pic>
          <p:sp>
            <p:nvSpPr>
              <p:cNvPr id="12" name="AutoShape 18"/>
              <p:cNvSpPr>
                <a:spLocks noChangeArrowheads="1"/>
              </p:cNvSpPr>
              <p:nvPr/>
            </p:nvSpPr>
            <p:spPr bwMode="auto">
              <a:xfrm>
                <a:off x="801" y="1148"/>
                <a:ext cx="1174" cy="444"/>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 pos="1312863" algn="l"/>
                  </a:tabLst>
                </a:pPr>
                <a:r>
                  <a:rPr lang="en-GB" b="1" dirty="0" err="1">
                    <a:solidFill>
                      <a:srgbClr val="FF0000"/>
                    </a:solidFill>
                    <a:latin typeface="Times New Roman" charset="0"/>
                  </a:rPr>
                  <a:t>Gerbe</a:t>
                </a:r>
                <a:r>
                  <a:rPr lang="en-GB" b="1" dirty="0">
                    <a:solidFill>
                      <a:srgbClr val="FF0000"/>
                    </a:solidFill>
                    <a:latin typeface="Times New Roman" charset="0"/>
                  </a:rPr>
                  <a:t> </a:t>
                </a:r>
                <a:br>
                  <a:rPr lang="en-GB" b="1" dirty="0">
                    <a:solidFill>
                      <a:srgbClr val="FF0000"/>
                    </a:solidFill>
                    <a:latin typeface="Times New Roman" charset="0"/>
                  </a:rPr>
                </a:br>
                <a:r>
                  <a:rPr lang="en-GB" b="1" dirty="0" err="1">
                    <a:solidFill>
                      <a:srgbClr val="FF0000"/>
                    </a:solidFill>
                    <a:latin typeface="Times New Roman" charset="0"/>
                  </a:rPr>
                  <a:t>Atmosphérique</a:t>
                </a:r>
                <a:endParaRPr lang="en-GB" b="1" dirty="0">
                  <a:solidFill>
                    <a:srgbClr val="FF0000"/>
                  </a:solidFill>
                  <a:latin typeface="Times New Roman" charset="0"/>
                </a:endParaRPr>
              </a:p>
            </p:txBody>
          </p:sp>
        </p:grpSp>
      </p:grpSp>
      <p:grpSp>
        <p:nvGrpSpPr>
          <p:cNvPr id="13" name="Group 19"/>
          <p:cNvGrpSpPr>
            <a:grpSpLocks/>
          </p:cNvGrpSpPr>
          <p:nvPr/>
        </p:nvGrpSpPr>
        <p:grpSpPr bwMode="auto">
          <a:xfrm>
            <a:off x="609600" y="2543175"/>
            <a:ext cx="4610100" cy="4002088"/>
            <a:chOff x="679" y="1774"/>
            <a:chExt cx="3202" cy="2778"/>
          </a:xfrm>
        </p:grpSpPr>
        <p:sp>
          <p:nvSpPr>
            <p:cNvPr id="14" name="Freeform 20"/>
            <p:cNvSpPr>
              <a:spLocks noChangeArrowheads="1"/>
            </p:cNvSpPr>
            <p:nvPr/>
          </p:nvSpPr>
          <p:spPr bwMode="auto">
            <a:xfrm>
              <a:off x="679" y="1774"/>
              <a:ext cx="3202" cy="2382"/>
            </a:xfrm>
            <a:custGeom>
              <a:avLst/>
              <a:gdLst/>
              <a:ahLst/>
              <a:cxnLst>
                <a:cxn ang="0">
                  <a:pos x="7058" y="0"/>
                </a:cxn>
                <a:cxn ang="0">
                  <a:pos x="14117" y="10501"/>
                </a:cxn>
                <a:cxn ang="0">
                  <a:pos x="0" y="10501"/>
                </a:cxn>
                <a:cxn ang="0">
                  <a:pos x="7058" y="0"/>
                </a:cxn>
              </a:cxnLst>
              <a:rect l="0" t="0" r="r" b="b"/>
              <a:pathLst>
                <a:path w="14118" h="10502">
                  <a:moveTo>
                    <a:pt x="7058" y="0"/>
                  </a:moveTo>
                  <a:lnTo>
                    <a:pt x="14117" y="10501"/>
                  </a:lnTo>
                  <a:lnTo>
                    <a:pt x="0" y="10501"/>
                  </a:lnTo>
                  <a:lnTo>
                    <a:pt x="7058" y="0"/>
                  </a:lnTo>
                </a:path>
              </a:pathLst>
            </a:custGeom>
            <a:gradFill rotWithShape="0">
              <a:gsLst>
                <a:gs pos="0">
                  <a:srgbClr val="99CCFF"/>
                </a:gs>
                <a:gs pos="100000">
                  <a:srgbClr val="0000FF"/>
                </a:gs>
              </a:gsLst>
              <a:lin ang="5400000" scaled="1"/>
            </a:gradFill>
            <a:ln w="9525">
              <a:noFill/>
              <a:round/>
              <a:headEnd/>
              <a:tailEnd/>
            </a:ln>
          </p:spPr>
          <p:txBody>
            <a:bodyPr wrap="none" anchor="ctr"/>
            <a:lstStyle/>
            <a:p>
              <a:endParaRPr lang="fr-FR"/>
            </a:p>
          </p:txBody>
        </p:sp>
        <p:sp>
          <p:nvSpPr>
            <p:cNvPr id="15" name="Oval 21"/>
            <p:cNvSpPr>
              <a:spLocks noChangeArrowheads="1"/>
            </p:cNvSpPr>
            <p:nvPr/>
          </p:nvSpPr>
          <p:spPr bwMode="auto">
            <a:xfrm>
              <a:off x="688" y="3776"/>
              <a:ext cx="3192" cy="776"/>
            </a:xfrm>
            <a:prstGeom prst="ellipse">
              <a:avLst/>
            </a:prstGeom>
            <a:gradFill rotWithShape="0">
              <a:gsLst>
                <a:gs pos="0">
                  <a:srgbClr val="0066FF"/>
                </a:gs>
                <a:gs pos="100000">
                  <a:srgbClr val="3399FF"/>
                </a:gs>
              </a:gsLst>
              <a:lin ang="5400000" scaled="1"/>
            </a:gradFill>
            <a:ln w="9525">
              <a:noFill/>
              <a:round/>
              <a:headEnd/>
              <a:tailEnd/>
            </a:ln>
          </p:spPr>
          <p:txBody>
            <a:bodyPr wrap="none" anchor="ctr"/>
            <a:lstStyle/>
            <a:p>
              <a:endParaRPr lang="fr-FR"/>
            </a:p>
          </p:txBody>
        </p:sp>
        <p:sp>
          <p:nvSpPr>
            <p:cNvPr id="16" name="Line 22"/>
            <p:cNvSpPr>
              <a:spLocks noChangeShapeType="1"/>
            </p:cNvSpPr>
            <p:nvPr/>
          </p:nvSpPr>
          <p:spPr bwMode="auto">
            <a:xfrm>
              <a:off x="2266" y="1880"/>
              <a:ext cx="1" cy="2220"/>
            </a:xfrm>
            <a:prstGeom prst="line">
              <a:avLst/>
            </a:prstGeom>
            <a:noFill/>
            <a:ln w="9360">
              <a:solidFill>
                <a:srgbClr val="000000"/>
              </a:solidFill>
              <a:prstDash val="lgDash"/>
              <a:round/>
              <a:headEnd/>
              <a:tailEnd/>
            </a:ln>
          </p:spPr>
          <p:txBody>
            <a:bodyPr/>
            <a:lstStyle/>
            <a:p>
              <a:endParaRPr lang="fr-FR"/>
            </a:p>
          </p:txBody>
        </p:sp>
        <p:grpSp>
          <p:nvGrpSpPr>
            <p:cNvPr id="17" name="Group 23"/>
            <p:cNvGrpSpPr>
              <a:grpSpLocks/>
            </p:cNvGrpSpPr>
            <p:nvPr/>
          </p:nvGrpSpPr>
          <p:grpSpPr bwMode="auto">
            <a:xfrm>
              <a:off x="2288" y="2365"/>
              <a:ext cx="356" cy="143"/>
              <a:chOff x="2288" y="2365"/>
              <a:chExt cx="356" cy="143"/>
            </a:xfrm>
          </p:grpSpPr>
          <p:sp>
            <p:nvSpPr>
              <p:cNvPr id="22" name="AutoShape 24"/>
              <p:cNvSpPr>
                <a:spLocks noChangeArrowheads="1"/>
              </p:cNvSpPr>
              <p:nvPr/>
            </p:nvSpPr>
            <p:spPr bwMode="auto">
              <a:xfrm rot="10800000">
                <a:off x="2293" y="2365"/>
                <a:ext cx="351" cy="143"/>
              </a:xfrm>
              <a:prstGeom prst="roundRect">
                <a:avLst>
                  <a:gd name="adj" fmla="val 704"/>
                </a:avLst>
              </a:prstGeom>
              <a:noFill/>
              <a:ln w="9360">
                <a:noFill/>
                <a:round/>
                <a:headEnd/>
                <a:tailEnd/>
              </a:ln>
            </p:spPr>
            <p:txBody>
              <a:bodyPr wrap="none" anchor="ctr"/>
              <a:lstStyle/>
              <a:p>
                <a:endParaRPr lang="fr-FR"/>
              </a:p>
            </p:txBody>
          </p:sp>
          <p:sp>
            <p:nvSpPr>
              <p:cNvPr id="23" name="Freeform 25"/>
              <p:cNvSpPr>
                <a:spLocks noChangeArrowheads="1"/>
              </p:cNvSpPr>
              <p:nvPr/>
            </p:nvSpPr>
            <p:spPr bwMode="auto">
              <a:xfrm>
                <a:off x="2288" y="2367"/>
                <a:ext cx="352" cy="139"/>
              </a:xfrm>
              <a:custGeom>
                <a:avLst/>
                <a:gdLst/>
                <a:ahLst/>
                <a:cxnLst>
                  <a:cxn ang="0">
                    <a:pos x="0" y="613"/>
                  </a:cxn>
                  <a:cxn ang="0">
                    <a:pos x="114" y="611"/>
                  </a:cxn>
                  <a:cxn ang="0">
                    <a:pos x="228" y="603"/>
                  </a:cxn>
                  <a:cxn ang="0">
                    <a:pos x="341" y="590"/>
                  </a:cxn>
                  <a:cxn ang="0">
                    <a:pos x="454" y="571"/>
                  </a:cxn>
                  <a:cxn ang="0">
                    <a:pos x="565" y="546"/>
                  </a:cxn>
                  <a:cxn ang="0">
                    <a:pos x="675" y="515"/>
                  </a:cxn>
                  <a:cxn ang="0">
                    <a:pos x="783" y="478"/>
                  </a:cxn>
                  <a:cxn ang="0">
                    <a:pos x="889" y="437"/>
                  </a:cxn>
                  <a:cxn ang="0">
                    <a:pos x="993" y="389"/>
                  </a:cxn>
                  <a:cxn ang="0">
                    <a:pos x="1094" y="337"/>
                  </a:cxn>
                  <a:cxn ang="0">
                    <a:pos x="1193" y="279"/>
                  </a:cxn>
                  <a:cxn ang="0">
                    <a:pos x="1288" y="217"/>
                  </a:cxn>
                  <a:cxn ang="0">
                    <a:pos x="1380" y="149"/>
                  </a:cxn>
                  <a:cxn ang="0">
                    <a:pos x="1468" y="77"/>
                  </a:cxn>
                  <a:cxn ang="0">
                    <a:pos x="1553" y="0"/>
                  </a:cxn>
                </a:cxnLst>
                <a:rect l="0" t="0" r="r" b="b"/>
                <a:pathLst>
                  <a:path w="1554" h="614">
                    <a:moveTo>
                      <a:pt x="0" y="613"/>
                    </a:moveTo>
                    <a:lnTo>
                      <a:pt x="114" y="611"/>
                    </a:lnTo>
                    <a:lnTo>
                      <a:pt x="228" y="603"/>
                    </a:lnTo>
                    <a:lnTo>
                      <a:pt x="341" y="590"/>
                    </a:lnTo>
                    <a:lnTo>
                      <a:pt x="454" y="571"/>
                    </a:lnTo>
                    <a:lnTo>
                      <a:pt x="565" y="546"/>
                    </a:lnTo>
                    <a:lnTo>
                      <a:pt x="675" y="515"/>
                    </a:lnTo>
                    <a:lnTo>
                      <a:pt x="783" y="478"/>
                    </a:lnTo>
                    <a:lnTo>
                      <a:pt x="889" y="437"/>
                    </a:lnTo>
                    <a:lnTo>
                      <a:pt x="993" y="389"/>
                    </a:lnTo>
                    <a:lnTo>
                      <a:pt x="1094" y="337"/>
                    </a:lnTo>
                    <a:lnTo>
                      <a:pt x="1193" y="279"/>
                    </a:lnTo>
                    <a:lnTo>
                      <a:pt x="1288" y="217"/>
                    </a:lnTo>
                    <a:lnTo>
                      <a:pt x="1380" y="149"/>
                    </a:lnTo>
                    <a:lnTo>
                      <a:pt x="1468" y="77"/>
                    </a:lnTo>
                    <a:lnTo>
                      <a:pt x="1553" y="0"/>
                    </a:lnTo>
                  </a:path>
                </a:pathLst>
              </a:custGeom>
              <a:noFill/>
              <a:ln w="9360">
                <a:solidFill>
                  <a:srgbClr val="000000"/>
                </a:solidFill>
                <a:round/>
                <a:headEnd/>
                <a:tailEnd/>
              </a:ln>
            </p:spPr>
            <p:txBody>
              <a:bodyPr/>
              <a:lstStyle/>
              <a:p>
                <a:endParaRPr lang="fr-FR"/>
              </a:p>
            </p:txBody>
          </p:sp>
        </p:grpSp>
        <p:sp>
          <p:nvSpPr>
            <p:cNvPr id="18" name="AutoShape 26"/>
            <p:cNvSpPr>
              <a:spLocks noChangeArrowheads="1"/>
            </p:cNvSpPr>
            <p:nvPr/>
          </p:nvSpPr>
          <p:spPr bwMode="auto">
            <a:xfrm>
              <a:off x="2263" y="2161"/>
              <a:ext cx="298"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sz="1300" b="1">
                  <a:solidFill>
                    <a:srgbClr val="FFFFFF"/>
                  </a:solidFill>
                  <a:latin typeface="Times New Roman" charset="0"/>
                </a:rPr>
                <a:t>~ 1</a:t>
              </a:r>
              <a:r>
                <a:rPr lang="en-GB" sz="1300" b="1" baseline="30000">
                  <a:solidFill>
                    <a:srgbClr val="FFFFFF"/>
                  </a:solidFill>
                  <a:latin typeface="Times New Roman" charset="0"/>
                </a:rPr>
                <a:t>o</a:t>
              </a:r>
            </a:p>
          </p:txBody>
        </p:sp>
        <p:sp>
          <p:nvSpPr>
            <p:cNvPr id="19" name="AutoShape 27"/>
            <p:cNvSpPr>
              <a:spLocks noChangeArrowheads="1"/>
            </p:cNvSpPr>
            <p:nvPr/>
          </p:nvSpPr>
          <p:spPr bwMode="auto">
            <a:xfrm rot="18300000">
              <a:off x="610" y="2763"/>
              <a:ext cx="1484"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b="1">
                  <a:solidFill>
                    <a:srgbClr val="FFFFFF"/>
                  </a:solidFill>
                  <a:latin typeface="Times New Roman" charset="0"/>
                </a:rPr>
                <a:t>Lumière Cherenkov</a:t>
              </a:r>
            </a:p>
          </p:txBody>
        </p:sp>
        <p:sp>
          <p:nvSpPr>
            <p:cNvPr id="20" name="Line 28"/>
            <p:cNvSpPr>
              <a:spLocks noChangeShapeType="1"/>
            </p:cNvSpPr>
            <p:nvPr/>
          </p:nvSpPr>
          <p:spPr bwMode="auto">
            <a:xfrm>
              <a:off x="776" y="4129"/>
              <a:ext cx="1323" cy="1"/>
            </a:xfrm>
            <a:prstGeom prst="line">
              <a:avLst/>
            </a:prstGeom>
            <a:noFill/>
            <a:ln w="9360">
              <a:solidFill>
                <a:srgbClr val="000000"/>
              </a:solidFill>
              <a:round/>
              <a:headEnd type="triangle" w="med" len="med"/>
              <a:tailEnd type="triangle" w="med" len="med"/>
            </a:ln>
          </p:spPr>
          <p:txBody>
            <a:bodyPr/>
            <a:lstStyle/>
            <a:p>
              <a:endParaRPr lang="fr-FR"/>
            </a:p>
          </p:txBody>
        </p:sp>
        <p:sp>
          <p:nvSpPr>
            <p:cNvPr id="21" name="AutoShape 29"/>
            <p:cNvSpPr>
              <a:spLocks noChangeArrowheads="1"/>
            </p:cNvSpPr>
            <p:nvPr/>
          </p:nvSpPr>
          <p:spPr bwMode="auto">
            <a:xfrm>
              <a:off x="1206" y="3933"/>
              <a:ext cx="497"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sz="1300" b="1">
                  <a:solidFill>
                    <a:srgbClr val="FFFFFF"/>
                  </a:solidFill>
                  <a:latin typeface="Times New Roman" charset="0"/>
                </a:rPr>
                <a:t>~ 120 m</a:t>
              </a:r>
            </a:p>
          </p:txBody>
        </p:sp>
      </p:grpSp>
      <p:sp>
        <p:nvSpPr>
          <p:cNvPr id="24" name="Freeform 30"/>
          <p:cNvSpPr>
            <a:spLocks noChangeArrowheads="1"/>
          </p:cNvSpPr>
          <p:nvPr/>
        </p:nvSpPr>
        <p:spPr bwMode="auto">
          <a:xfrm>
            <a:off x="2917825" y="2525713"/>
            <a:ext cx="995363" cy="3206750"/>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grpSp>
        <p:nvGrpSpPr>
          <p:cNvPr id="25" name="Group 31"/>
          <p:cNvGrpSpPr>
            <a:grpSpLocks/>
          </p:cNvGrpSpPr>
          <p:nvPr/>
        </p:nvGrpSpPr>
        <p:grpSpPr bwMode="auto">
          <a:xfrm>
            <a:off x="3124200" y="4800600"/>
            <a:ext cx="785813" cy="1397000"/>
            <a:chOff x="2437" y="3331"/>
            <a:chExt cx="546" cy="970"/>
          </a:xfrm>
        </p:grpSpPr>
        <p:sp>
          <p:nvSpPr>
            <p:cNvPr id="26" name="Oval 32"/>
            <p:cNvSpPr>
              <a:spLocks noChangeArrowheads="1"/>
            </p:cNvSpPr>
            <p:nvPr/>
          </p:nvSpPr>
          <p:spPr bwMode="auto">
            <a:xfrm rot="21540000">
              <a:off x="2539" y="3994"/>
              <a:ext cx="367"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27" name="Oval 33"/>
            <p:cNvSpPr>
              <a:spLocks noChangeArrowheads="1"/>
            </p:cNvSpPr>
            <p:nvPr/>
          </p:nvSpPr>
          <p:spPr bwMode="auto">
            <a:xfrm rot="21540000">
              <a:off x="2485" y="3948"/>
              <a:ext cx="467"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28" name="Oval 34"/>
            <p:cNvSpPr>
              <a:spLocks noChangeArrowheads="1"/>
            </p:cNvSpPr>
            <p:nvPr/>
          </p:nvSpPr>
          <p:spPr bwMode="auto">
            <a:xfrm rot="21540000">
              <a:off x="2443" y="3938"/>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29" name="Group 35"/>
            <p:cNvGrpSpPr>
              <a:grpSpLocks/>
            </p:cNvGrpSpPr>
            <p:nvPr/>
          </p:nvGrpSpPr>
          <p:grpSpPr bwMode="auto">
            <a:xfrm>
              <a:off x="2642" y="3331"/>
              <a:ext cx="162" cy="118"/>
              <a:chOff x="2642" y="3331"/>
              <a:chExt cx="162" cy="118"/>
            </a:xfrm>
          </p:grpSpPr>
          <p:sp>
            <p:nvSpPr>
              <p:cNvPr id="40" name="Freeform 36"/>
              <p:cNvSpPr>
                <a:spLocks noChangeArrowheads="1"/>
              </p:cNvSpPr>
              <p:nvPr/>
            </p:nvSpPr>
            <p:spPr bwMode="auto">
              <a:xfrm>
                <a:off x="2643" y="3331"/>
                <a:ext cx="160" cy="118"/>
              </a:xfrm>
              <a:custGeom>
                <a:avLst/>
                <a:gdLst/>
                <a:ahLst/>
                <a:cxnLst>
                  <a:cxn ang="0">
                    <a:pos x="343" y="2"/>
                  </a:cxn>
                  <a:cxn ang="0">
                    <a:pos x="13" y="69"/>
                  </a:cxn>
                  <a:cxn ang="0">
                    <a:pos x="3" y="457"/>
                  </a:cxn>
                  <a:cxn ang="0">
                    <a:pos x="350" y="518"/>
                  </a:cxn>
                  <a:cxn ang="0">
                    <a:pos x="693" y="450"/>
                  </a:cxn>
                  <a:cxn ang="0">
                    <a:pos x="701" y="62"/>
                  </a:cxn>
                  <a:cxn ang="0">
                    <a:pos x="343" y="2"/>
                  </a:cxn>
                </a:cxnLst>
                <a:rect l="0" t="0" r="r" b="b"/>
                <a:pathLst>
                  <a:path w="706" h="521">
                    <a:moveTo>
                      <a:pt x="343" y="2"/>
                    </a:moveTo>
                    <a:cubicBezTo>
                      <a:pt x="155" y="3"/>
                      <a:pt x="0" y="33"/>
                      <a:pt x="13" y="69"/>
                    </a:cubicBezTo>
                    <a:lnTo>
                      <a:pt x="3" y="457"/>
                    </a:lnTo>
                    <a:cubicBezTo>
                      <a:pt x="16" y="492"/>
                      <a:pt x="162" y="520"/>
                      <a:pt x="350" y="518"/>
                    </a:cubicBezTo>
                    <a:cubicBezTo>
                      <a:pt x="538" y="516"/>
                      <a:pt x="705" y="485"/>
                      <a:pt x="693" y="450"/>
                    </a:cubicBezTo>
                    <a:lnTo>
                      <a:pt x="701" y="62"/>
                    </a:lnTo>
                    <a:cubicBezTo>
                      <a:pt x="688" y="26"/>
                      <a:pt x="531" y="0"/>
                      <a:pt x="343" y="2"/>
                    </a:cubicBezTo>
                  </a:path>
                </a:pathLst>
              </a:custGeom>
              <a:solidFill>
                <a:srgbClr val="FFFFFF"/>
              </a:solidFill>
              <a:ln w="9360">
                <a:solidFill>
                  <a:srgbClr val="000000"/>
                </a:solidFill>
                <a:round/>
                <a:headEnd/>
                <a:tailEnd/>
              </a:ln>
            </p:spPr>
            <p:txBody>
              <a:bodyPr wrap="none" anchor="ctr"/>
              <a:lstStyle/>
              <a:p>
                <a:endParaRPr lang="fr-FR"/>
              </a:p>
            </p:txBody>
          </p:sp>
          <p:sp>
            <p:nvSpPr>
              <p:cNvPr id="41" name="Freeform 37"/>
              <p:cNvSpPr>
                <a:spLocks noChangeArrowheads="1"/>
              </p:cNvSpPr>
              <p:nvPr/>
            </p:nvSpPr>
            <p:spPr bwMode="auto">
              <a:xfrm>
                <a:off x="2642" y="3331"/>
                <a:ext cx="162" cy="30"/>
              </a:xfrm>
              <a:custGeom>
                <a:avLst/>
                <a:gdLst/>
                <a:ahLst/>
                <a:cxnLst>
                  <a:cxn ang="0">
                    <a:pos x="343" y="2"/>
                  </a:cxn>
                  <a:cxn ang="0">
                    <a:pos x="13" y="69"/>
                  </a:cxn>
                  <a:cxn ang="0">
                    <a:pos x="344" y="131"/>
                  </a:cxn>
                  <a:cxn ang="0">
                    <a:pos x="701" y="62"/>
                  </a:cxn>
                  <a:cxn ang="0">
                    <a:pos x="343" y="2"/>
                  </a:cxn>
                </a:cxnLst>
                <a:rect l="0" t="0" r="r" b="b"/>
                <a:pathLst>
                  <a:path w="713" h="133">
                    <a:moveTo>
                      <a:pt x="343" y="2"/>
                    </a:moveTo>
                    <a:cubicBezTo>
                      <a:pt x="155" y="3"/>
                      <a:pt x="0" y="33"/>
                      <a:pt x="13" y="69"/>
                    </a:cubicBezTo>
                    <a:cubicBezTo>
                      <a:pt x="25" y="105"/>
                      <a:pt x="155" y="132"/>
                      <a:pt x="344" y="131"/>
                    </a:cubicBezTo>
                    <a:cubicBezTo>
                      <a:pt x="533" y="130"/>
                      <a:pt x="689" y="98"/>
                      <a:pt x="701" y="62"/>
                    </a:cubicBezTo>
                    <a:cubicBezTo>
                      <a:pt x="712" y="26"/>
                      <a:pt x="531" y="0"/>
                      <a:pt x="343"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30" name="Line 38"/>
            <p:cNvSpPr>
              <a:spLocks noChangeShapeType="1"/>
            </p:cNvSpPr>
            <p:nvPr/>
          </p:nvSpPr>
          <p:spPr bwMode="auto">
            <a:xfrm flipV="1">
              <a:off x="2437" y="3423"/>
              <a:ext cx="203" cy="559"/>
            </a:xfrm>
            <a:prstGeom prst="line">
              <a:avLst/>
            </a:prstGeom>
            <a:noFill/>
            <a:ln w="9360">
              <a:solidFill>
                <a:srgbClr val="000000"/>
              </a:solidFill>
              <a:round/>
              <a:headEnd/>
              <a:tailEnd/>
            </a:ln>
          </p:spPr>
          <p:txBody>
            <a:bodyPr/>
            <a:lstStyle/>
            <a:p>
              <a:endParaRPr lang="fr-FR"/>
            </a:p>
          </p:txBody>
        </p:sp>
        <p:sp>
          <p:nvSpPr>
            <p:cNvPr id="31" name="Line 39"/>
            <p:cNvSpPr>
              <a:spLocks noChangeShapeType="1"/>
            </p:cNvSpPr>
            <p:nvPr/>
          </p:nvSpPr>
          <p:spPr bwMode="auto">
            <a:xfrm flipH="1" flipV="1">
              <a:off x="2713" y="3431"/>
              <a:ext cx="10" cy="596"/>
            </a:xfrm>
            <a:prstGeom prst="line">
              <a:avLst/>
            </a:prstGeom>
            <a:noFill/>
            <a:ln w="9360">
              <a:solidFill>
                <a:srgbClr val="000000"/>
              </a:solidFill>
              <a:round/>
              <a:headEnd/>
              <a:tailEnd/>
            </a:ln>
          </p:spPr>
          <p:txBody>
            <a:bodyPr/>
            <a:lstStyle/>
            <a:p>
              <a:endParaRPr lang="fr-FR"/>
            </a:p>
          </p:txBody>
        </p:sp>
        <p:sp>
          <p:nvSpPr>
            <p:cNvPr id="32" name="Line 40"/>
            <p:cNvSpPr>
              <a:spLocks noChangeShapeType="1"/>
            </p:cNvSpPr>
            <p:nvPr/>
          </p:nvSpPr>
          <p:spPr bwMode="auto">
            <a:xfrm flipH="1" flipV="1">
              <a:off x="2796" y="3437"/>
              <a:ext cx="189" cy="532"/>
            </a:xfrm>
            <a:prstGeom prst="line">
              <a:avLst/>
            </a:prstGeom>
            <a:noFill/>
            <a:ln w="9360">
              <a:solidFill>
                <a:srgbClr val="000000"/>
              </a:solidFill>
              <a:round/>
              <a:headEnd/>
              <a:tailEnd/>
            </a:ln>
          </p:spPr>
          <p:txBody>
            <a:bodyPr/>
            <a:lstStyle/>
            <a:p>
              <a:endParaRPr lang="fr-FR"/>
            </a:p>
          </p:txBody>
        </p:sp>
        <p:grpSp>
          <p:nvGrpSpPr>
            <p:cNvPr id="33" name="Group 41"/>
            <p:cNvGrpSpPr>
              <a:grpSpLocks/>
            </p:cNvGrpSpPr>
            <p:nvPr/>
          </p:nvGrpSpPr>
          <p:grpSpPr bwMode="auto">
            <a:xfrm>
              <a:off x="2516" y="4153"/>
              <a:ext cx="428" cy="149"/>
              <a:chOff x="2516" y="4153"/>
              <a:chExt cx="428" cy="149"/>
            </a:xfrm>
          </p:grpSpPr>
          <p:sp>
            <p:nvSpPr>
              <p:cNvPr id="38" name="Freeform 42"/>
              <p:cNvSpPr>
                <a:spLocks noChangeArrowheads="1"/>
              </p:cNvSpPr>
              <p:nvPr/>
            </p:nvSpPr>
            <p:spPr bwMode="auto">
              <a:xfrm>
                <a:off x="2516" y="4153"/>
                <a:ext cx="428" cy="149"/>
              </a:xfrm>
              <a:custGeom>
                <a:avLst/>
                <a:gdLst/>
                <a:ahLst/>
                <a:cxnLst>
                  <a:cxn ang="0">
                    <a:pos x="943" y="0"/>
                  </a:cxn>
                  <a:cxn ang="0">
                    <a:pos x="0" y="162"/>
                  </a:cxn>
                  <a:cxn ang="0">
                    <a:pos x="0" y="491"/>
                  </a:cxn>
                  <a:cxn ang="0">
                    <a:pos x="943" y="655"/>
                  </a:cxn>
                  <a:cxn ang="0">
                    <a:pos x="1886" y="491"/>
                  </a:cxn>
                  <a:cxn ang="0">
                    <a:pos x="1886" y="162"/>
                  </a:cxn>
                  <a:cxn ang="0">
                    <a:pos x="943" y="0"/>
                  </a:cxn>
                </a:cxnLst>
                <a:rect l="0" t="0" r="r" b="b"/>
                <a:pathLst>
                  <a:path w="1887" h="656">
                    <a:moveTo>
                      <a:pt x="943" y="0"/>
                    </a:moveTo>
                    <a:cubicBezTo>
                      <a:pt x="428" y="0"/>
                      <a:pt x="0" y="74"/>
                      <a:pt x="0" y="162"/>
                    </a:cubicBezTo>
                    <a:lnTo>
                      <a:pt x="0" y="491"/>
                    </a:lnTo>
                    <a:cubicBezTo>
                      <a:pt x="0" y="580"/>
                      <a:pt x="428" y="655"/>
                      <a:pt x="943" y="655"/>
                    </a:cubicBezTo>
                    <a:cubicBezTo>
                      <a:pt x="1458" y="655"/>
                      <a:pt x="1886" y="580"/>
                      <a:pt x="1886" y="491"/>
                    </a:cubicBezTo>
                    <a:lnTo>
                      <a:pt x="1886" y="162"/>
                    </a:lnTo>
                    <a:cubicBezTo>
                      <a:pt x="1886"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39" name="Freeform 43"/>
              <p:cNvSpPr>
                <a:spLocks noChangeArrowheads="1"/>
              </p:cNvSpPr>
              <p:nvPr/>
            </p:nvSpPr>
            <p:spPr bwMode="auto">
              <a:xfrm>
                <a:off x="2516" y="4153"/>
                <a:ext cx="428" cy="74"/>
              </a:xfrm>
              <a:custGeom>
                <a:avLst/>
                <a:gdLst/>
                <a:ahLst/>
                <a:cxnLst>
                  <a:cxn ang="0">
                    <a:pos x="943" y="0"/>
                  </a:cxn>
                  <a:cxn ang="0">
                    <a:pos x="0" y="162"/>
                  </a:cxn>
                  <a:cxn ang="0">
                    <a:pos x="943" y="327"/>
                  </a:cxn>
                  <a:cxn ang="0">
                    <a:pos x="1886" y="162"/>
                  </a:cxn>
                  <a:cxn ang="0">
                    <a:pos x="943" y="0"/>
                  </a:cxn>
                </a:cxnLst>
                <a:rect l="0" t="0" r="r" b="b"/>
                <a:pathLst>
                  <a:path w="1887" h="328">
                    <a:moveTo>
                      <a:pt x="943" y="0"/>
                    </a:moveTo>
                    <a:cubicBezTo>
                      <a:pt x="428" y="0"/>
                      <a:pt x="0" y="74"/>
                      <a:pt x="0" y="162"/>
                    </a:cubicBezTo>
                    <a:cubicBezTo>
                      <a:pt x="0" y="250"/>
                      <a:pt x="428" y="327"/>
                      <a:pt x="943" y="327"/>
                    </a:cubicBezTo>
                    <a:cubicBezTo>
                      <a:pt x="1458" y="327"/>
                      <a:pt x="1886" y="252"/>
                      <a:pt x="1886" y="162"/>
                    </a:cubicBezTo>
                    <a:cubicBezTo>
                      <a:pt x="1886"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34" name="Line 44"/>
            <p:cNvSpPr>
              <a:spLocks noChangeShapeType="1"/>
            </p:cNvSpPr>
            <p:nvPr/>
          </p:nvSpPr>
          <p:spPr bwMode="auto">
            <a:xfrm flipV="1">
              <a:off x="2633" y="4044"/>
              <a:ext cx="95" cy="183"/>
            </a:xfrm>
            <a:prstGeom prst="line">
              <a:avLst/>
            </a:prstGeom>
            <a:noFill/>
            <a:ln w="9360">
              <a:solidFill>
                <a:srgbClr val="000000"/>
              </a:solidFill>
              <a:round/>
              <a:headEnd/>
              <a:tailEnd/>
            </a:ln>
          </p:spPr>
          <p:txBody>
            <a:bodyPr/>
            <a:lstStyle/>
            <a:p>
              <a:endParaRPr lang="fr-FR"/>
            </a:p>
          </p:txBody>
        </p:sp>
        <p:sp>
          <p:nvSpPr>
            <p:cNvPr id="35" name="Line 45"/>
            <p:cNvSpPr>
              <a:spLocks noChangeShapeType="1"/>
            </p:cNvSpPr>
            <p:nvPr/>
          </p:nvSpPr>
          <p:spPr bwMode="auto">
            <a:xfrm>
              <a:off x="2733" y="4050"/>
              <a:ext cx="83" cy="173"/>
            </a:xfrm>
            <a:prstGeom prst="line">
              <a:avLst/>
            </a:prstGeom>
            <a:noFill/>
            <a:ln w="9360">
              <a:solidFill>
                <a:srgbClr val="000000"/>
              </a:solidFill>
              <a:round/>
              <a:headEnd/>
              <a:tailEnd/>
            </a:ln>
          </p:spPr>
          <p:txBody>
            <a:bodyPr/>
            <a:lstStyle/>
            <a:p>
              <a:endParaRPr lang="fr-FR"/>
            </a:p>
          </p:txBody>
        </p:sp>
        <p:sp>
          <p:nvSpPr>
            <p:cNvPr id="36" name="Line 46"/>
            <p:cNvSpPr>
              <a:spLocks noChangeShapeType="1"/>
            </p:cNvSpPr>
            <p:nvPr/>
          </p:nvSpPr>
          <p:spPr bwMode="auto">
            <a:xfrm flipV="1">
              <a:off x="2622" y="4087"/>
              <a:ext cx="39" cy="67"/>
            </a:xfrm>
            <a:prstGeom prst="line">
              <a:avLst/>
            </a:prstGeom>
            <a:noFill/>
            <a:ln w="9360">
              <a:solidFill>
                <a:srgbClr val="000000"/>
              </a:solidFill>
              <a:round/>
              <a:headEnd/>
              <a:tailEnd/>
            </a:ln>
          </p:spPr>
          <p:txBody>
            <a:bodyPr/>
            <a:lstStyle/>
            <a:p>
              <a:endParaRPr lang="fr-FR"/>
            </a:p>
          </p:txBody>
        </p:sp>
        <p:sp>
          <p:nvSpPr>
            <p:cNvPr id="37" name="Line 47"/>
            <p:cNvSpPr>
              <a:spLocks noChangeShapeType="1"/>
            </p:cNvSpPr>
            <p:nvPr/>
          </p:nvSpPr>
          <p:spPr bwMode="auto">
            <a:xfrm flipH="1" flipV="1">
              <a:off x="2779" y="4056"/>
              <a:ext cx="55" cy="91"/>
            </a:xfrm>
            <a:prstGeom prst="line">
              <a:avLst/>
            </a:prstGeom>
            <a:noFill/>
            <a:ln w="9360">
              <a:solidFill>
                <a:srgbClr val="000000"/>
              </a:solidFill>
              <a:round/>
              <a:headEnd/>
              <a:tailEnd/>
            </a:ln>
          </p:spPr>
          <p:txBody>
            <a:bodyPr/>
            <a:lstStyle/>
            <a:p>
              <a:endParaRPr lang="fr-FR"/>
            </a:p>
          </p:txBody>
        </p:sp>
      </p:grpSp>
      <p:grpSp>
        <p:nvGrpSpPr>
          <p:cNvPr id="42" name="Group 48"/>
          <p:cNvGrpSpPr>
            <a:grpSpLocks/>
          </p:cNvGrpSpPr>
          <p:nvPr/>
        </p:nvGrpSpPr>
        <p:grpSpPr bwMode="auto">
          <a:xfrm>
            <a:off x="1539875" y="5068888"/>
            <a:ext cx="785813" cy="1397000"/>
            <a:chOff x="1325" y="3527"/>
            <a:chExt cx="546" cy="970"/>
          </a:xfrm>
        </p:grpSpPr>
        <p:sp>
          <p:nvSpPr>
            <p:cNvPr id="43" name="Oval 49"/>
            <p:cNvSpPr>
              <a:spLocks noChangeArrowheads="1"/>
            </p:cNvSpPr>
            <p:nvPr/>
          </p:nvSpPr>
          <p:spPr bwMode="auto">
            <a:xfrm rot="21540000">
              <a:off x="1427" y="4190"/>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44" name="Oval 50"/>
            <p:cNvSpPr>
              <a:spLocks noChangeArrowheads="1"/>
            </p:cNvSpPr>
            <p:nvPr/>
          </p:nvSpPr>
          <p:spPr bwMode="auto">
            <a:xfrm rot="21540000">
              <a:off x="1372" y="41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45" name="Oval 51"/>
            <p:cNvSpPr>
              <a:spLocks noChangeArrowheads="1"/>
            </p:cNvSpPr>
            <p:nvPr/>
          </p:nvSpPr>
          <p:spPr bwMode="auto">
            <a:xfrm rot="21540000">
              <a:off x="1330" y="41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46" name="Group 52"/>
            <p:cNvGrpSpPr>
              <a:grpSpLocks/>
            </p:cNvGrpSpPr>
            <p:nvPr/>
          </p:nvGrpSpPr>
          <p:grpSpPr bwMode="auto">
            <a:xfrm>
              <a:off x="1527" y="3527"/>
              <a:ext cx="162" cy="118"/>
              <a:chOff x="1527" y="3527"/>
              <a:chExt cx="162" cy="118"/>
            </a:xfrm>
          </p:grpSpPr>
          <p:sp>
            <p:nvSpPr>
              <p:cNvPr id="57" name="Freeform 53"/>
              <p:cNvSpPr>
                <a:spLocks noChangeArrowheads="1"/>
              </p:cNvSpPr>
              <p:nvPr/>
            </p:nvSpPr>
            <p:spPr bwMode="auto">
              <a:xfrm>
                <a:off x="1528" y="3527"/>
                <a:ext cx="160" cy="118"/>
              </a:xfrm>
              <a:custGeom>
                <a:avLst/>
                <a:gdLst/>
                <a:ahLst/>
                <a:cxnLst>
                  <a:cxn ang="0">
                    <a:pos x="355" y="2"/>
                  </a:cxn>
                  <a:cxn ang="0">
                    <a:pos x="12" y="69"/>
                  </a:cxn>
                  <a:cxn ang="0">
                    <a:pos x="3" y="457"/>
                  </a:cxn>
                  <a:cxn ang="0">
                    <a:pos x="361" y="518"/>
                  </a:cxn>
                  <a:cxn ang="0">
                    <a:pos x="692" y="450"/>
                  </a:cxn>
                  <a:cxn ang="0">
                    <a:pos x="701" y="62"/>
                  </a:cxn>
                  <a:cxn ang="0">
                    <a:pos x="355" y="2"/>
                  </a:cxn>
                </a:cxnLst>
                <a:rect l="0" t="0" r="r" b="b"/>
                <a:pathLst>
                  <a:path w="705" h="521">
                    <a:moveTo>
                      <a:pt x="355" y="2"/>
                    </a:moveTo>
                    <a:cubicBezTo>
                      <a:pt x="166" y="3"/>
                      <a:pt x="0" y="33"/>
                      <a:pt x="12" y="69"/>
                    </a:cubicBezTo>
                    <a:lnTo>
                      <a:pt x="3" y="457"/>
                    </a:lnTo>
                    <a:cubicBezTo>
                      <a:pt x="15" y="492"/>
                      <a:pt x="174" y="520"/>
                      <a:pt x="361" y="518"/>
                    </a:cubicBezTo>
                    <a:cubicBezTo>
                      <a:pt x="548" y="516"/>
                      <a:pt x="704" y="485"/>
                      <a:pt x="692" y="450"/>
                    </a:cubicBezTo>
                    <a:lnTo>
                      <a:pt x="701" y="62"/>
                    </a:lnTo>
                    <a:cubicBezTo>
                      <a:pt x="689" y="26"/>
                      <a:pt x="543" y="0"/>
                      <a:pt x="355" y="2"/>
                    </a:cubicBezTo>
                  </a:path>
                </a:pathLst>
              </a:custGeom>
              <a:solidFill>
                <a:srgbClr val="FFFFFF"/>
              </a:solidFill>
              <a:ln w="9360">
                <a:solidFill>
                  <a:srgbClr val="000000"/>
                </a:solidFill>
                <a:round/>
                <a:headEnd/>
                <a:tailEnd/>
              </a:ln>
            </p:spPr>
            <p:txBody>
              <a:bodyPr wrap="none" anchor="ctr"/>
              <a:lstStyle/>
              <a:p>
                <a:endParaRPr lang="fr-FR"/>
              </a:p>
            </p:txBody>
          </p:sp>
          <p:sp>
            <p:nvSpPr>
              <p:cNvPr id="58" name="Freeform 54"/>
              <p:cNvSpPr>
                <a:spLocks noChangeArrowheads="1"/>
              </p:cNvSpPr>
              <p:nvPr/>
            </p:nvSpPr>
            <p:spPr bwMode="auto">
              <a:xfrm>
                <a:off x="1527" y="3527"/>
                <a:ext cx="162" cy="30"/>
              </a:xfrm>
              <a:custGeom>
                <a:avLst/>
                <a:gdLst/>
                <a:ahLst/>
                <a:cxnLst>
                  <a:cxn ang="0">
                    <a:pos x="355" y="2"/>
                  </a:cxn>
                  <a:cxn ang="0">
                    <a:pos x="12" y="69"/>
                  </a:cxn>
                  <a:cxn ang="0">
                    <a:pos x="343" y="131"/>
                  </a:cxn>
                  <a:cxn ang="0">
                    <a:pos x="701" y="62"/>
                  </a:cxn>
                  <a:cxn ang="0">
                    <a:pos x="355" y="2"/>
                  </a:cxn>
                </a:cxnLst>
                <a:rect l="0" t="0" r="r" b="b"/>
                <a:pathLst>
                  <a:path w="713" h="133">
                    <a:moveTo>
                      <a:pt x="355" y="2"/>
                    </a:moveTo>
                    <a:cubicBezTo>
                      <a:pt x="166" y="3"/>
                      <a:pt x="0" y="33"/>
                      <a:pt x="12" y="69"/>
                    </a:cubicBezTo>
                    <a:cubicBezTo>
                      <a:pt x="23" y="105"/>
                      <a:pt x="155" y="132"/>
                      <a:pt x="343" y="131"/>
                    </a:cubicBezTo>
                    <a:cubicBezTo>
                      <a:pt x="531" y="130"/>
                      <a:pt x="689" y="98"/>
                      <a:pt x="701" y="62"/>
                    </a:cubicBezTo>
                    <a:cubicBezTo>
                      <a:pt x="712" y="26"/>
                      <a:pt x="543" y="0"/>
                      <a:pt x="355"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47" name="Line 55"/>
            <p:cNvSpPr>
              <a:spLocks noChangeShapeType="1"/>
            </p:cNvSpPr>
            <p:nvPr/>
          </p:nvSpPr>
          <p:spPr bwMode="auto">
            <a:xfrm flipV="1">
              <a:off x="1325" y="3620"/>
              <a:ext cx="203" cy="559"/>
            </a:xfrm>
            <a:prstGeom prst="line">
              <a:avLst/>
            </a:prstGeom>
            <a:noFill/>
            <a:ln w="9360">
              <a:solidFill>
                <a:srgbClr val="000000"/>
              </a:solidFill>
              <a:round/>
              <a:headEnd/>
              <a:tailEnd/>
            </a:ln>
          </p:spPr>
          <p:txBody>
            <a:bodyPr/>
            <a:lstStyle/>
            <a:p>
              <a:endParaRPr lang="fr-FR"/>
            </a:p>
          </p:txBody>
        </p:sp>
        <p:sp>
          <p:nvSpPr>
            <p:cNvPr id="48" name="Line 56"/>
            <p:cNvSpPr>
              <a:spLocks noChangeShapeType="1"/>
            </p:cNvSpPr>
            <p:nvPr/>
          </p:nvSpPr>
          <p:spPr bwMode="auto">
            <a:xfrm flipH="1" flipV="1">
              <a:off x="1600" y="3627"/>
              <a:ext cx="10" cy="596"/>
            </a:xfrm>
            <a:prstGeom prst="line">
              <a:avLst/>
            </a:prstGeom>
            <a:noFill/>
            <a:ln w="9360">
              <a:solidFill>
                <a:srgbClr val="000000"/>
              </a:solidFill>
              <a:round/>
              <a:headEnd/>
              <a:tailEnd/>
            </a:ln>
          </p:spPr>
          <p:txBody>
            <a:bodyPr/>
            <a:lstStyle/>
            <a:p>
              <a:endParaRPr lang="fr-FR"/>
            </a:p>
          </p:txBody>
        </p:sp>
        <p:sp>
          <p:nvSpPr>
            <p:cNvPr id="49" name="Line 57"/>
            <p:cNvSpPr>
              <a:spLocks noChangeShapeType="1"/>
            </p:cNvSpPr>
            <p:nvPr/>
          </p:nvSpPr>
          <p:spPr bwMode="auto">
            <a:xfrm flipH="1" flipV="1">
              <a:off x="1683" y="3633"/>
              <a:ext cx="190" cy="532"/>
            </a:xfrm>
            <a:prstGeom prst="line">
              <a:avLst/>
            </a:prstGeom>
            <a:noFill/>
            <a:ln w="9360">
              <a:solidFill>
                <a:srgbClr val="000000"/>
              </a:solidFill>
              <a:round/>
              <a:headEnd/>
              <a:tailEnd/>
            </a:ln>
          </p:spPr>
          <p:txBody>
            <a:bodyPr/>
            <a:lstStyle/>
            <a:p>
              <a:endParaRPr lang="fr-FR"/>
            </a:p>
          </p:txBody>
        </p:sp>
        <p:grpSp>
          <p:nvGrpSpPr>
            <p:cNvPr id="50" name="Group 58"/>
            <p:cNvGrpSpPr>
              <a:grpSpLocks/>
            </p:cNvGrpSpPr>
            <p:nvPr/>
          </p:nvGrpSpPr>
          <p:grpSpPr bwMode="auto">
            <a:xfrm>
              <a:off x="1404" y="4349"/>
              <a:ext cx="428" cy="149"/>
              <a:chOff x="1404" y="4349"/>
              <a:chExt cx="428" cy="149"/>
            </a:xfrm>
          </p:grpSpPr>
          <p:sp>
            <p:nvSpPr>
              <p:cNvPr id="55" name="Freeform 59"/>
              <p:cNvSpPr>
                <a:spLocks noChangeArrowheads="1"/>
              </p:cNvSpPr>
              <p:nvPr/>
            </p:nvSpPr>
            <p:spPr bwMode="auto">
              <a:xfrm>
                <a:off x="1404" y="4349"/>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56" name="Freeform 60"/>
              <p:cNvSpPr>
                <a:spLocks noChangeArrowheads="1"/>
              </p:cNvSpPr>
              <p:nvPr/>
            </p:nvSpPr>
            <p:spPr bwMode="auto">
              <a:xfrm>
                <a:off x="1404" y="4349"/>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51" name="Line 61"/>
            <p:cNvSpPr>
              <a:spLocks noChangeShapeType="1"/>
            </p:cNvSpPr>
            <p:nvPr/>
          </p:nvSpPr>
          <p:spPr bwMode="auto">
            <a:xfrm flipV="1">
              <a:off x="1520" y="4240"/>
              <a:ext cx="95" cy="183"/>
            </a:xfrm>
            <a:prstGeom prst="line">
              <a:avLst/>
            </a:prstGeom>
            <a:noFill/>
            <a:ln w="9360">
              <a:solidFill>
                <a:srgbClr val="000000"/>
              </a:solidFill>
              <a:round/>
              <a:headEnd/>
              <a:tailEnd/>
            </a:ln>
          </p:spPr>
          <p:txBody>
            <a:bodyPr/>
            <a:lstStyle/>
            <a:p>
              <a:endParaRPr lang="fr-FR"/>
            </a:p>
          </p:txBody>
        </p:sp>
        <p:sp>
          <p:nvSpPr>
            <p:cNvPr id="52" name="Line 62"/>
            <p:cNvSpPr>
              <a:spLocks noChangeShapeType="1"/>
            </p:cNvSpPr>
            <p:nvPr/>
          </p:nvSpPr>
          <p:spPr bwMode="auto">
            <a:xfrm>
              <a:off x="1621" y="4246"/>
              <a:ext cx="83" cy="173"/>
            </a:xfrm>
            <a:prstGeom prst="line">
              <a:avLst/>
            </a:prstGeom>
            <a:noFill/>
            <a:ln w="9360">
              <a:solidFill>
                <a:srgbClr val="000000"/>
              </a:solidFill>
              <a:round/>
              <a:headEnd/>
              <a:tailEnd/>
            </a:ln>
          </p:spPr>
          <p:txBody>
            <a:bodyPr/>
            <a:lstStyle/>
            <a:p>
              <a:endParaRPr lang="fr-FR"/>
            </a:p>
          </p:txBody>
        </p:sp>
        <p:sp>
          <p:nvSpPr>
            <p:cNvPr id="53" name="Line 63"/>
            <p:cNvSpPr>
              <a:spLocks noChangeShapeType="1"/>
            </p:cNvSpPr>
            <p:nvPr/>
          </p:nvSpPr>
          <p:spPr bwMode="auto">
            <a:xfrm flipV="1">
              <a:off x="1510" y="4283"/>
              <a:ext cx="39" cy="67"/>
            </a:xfrm>
            <a:prstGeom prst="line">
              <a:avLst/>
            </a:prstGeom>
            <a:noFill/>
            <a:ln w="9360">
              <a:solidFill>
                <a:srgbClr val="000000"/>
              </a:solidFill>
              <a:round/>
              <a:headEnd/>
              <a:tailEnd/>
            </a:ln>
          </p:spPr>
          <p:txBody>
            <a:bodyPr/>
            <a:lstStyle/>
            <a:p>
              <a:endParaRPr lang="fr-FR"/>
            </a:p>
          </p:txBody>
        </p:sp>
        <p:sp>
          <p:nvSpPr>
            <p:cNvPr id="54" name="Line 64"/>
            <p:cNvSpPr>
              <a:spLocks noChangeShapeType="1"/>
            </p:cNvSpPr>
            <p:nvPr/>
          </p:nvSpPr>
          <p:spPr bwMode="auto">
            <a:xfrm flipH="1" flipV="1">
              <a:off x="1667" y="4252"/>
              <a:ext cx="55" cy="91"/>
            </a:xfrm>
            <a:prstGeom prst="line">
              <a:avLst/>
            </a:prstGeom>
            <a:noFill/>
            <a:ln w="9360">
              <a:solidFill>
                <a:srgbClr val="000000"/>
              </a:solidFill>
              <a:round/>
              <a:headEnd/>
              <a:tailEnd/>
            </a:ln>
          </p:spPr>
          <p:txBody>
            <a:bodyPr/>
            <a:lstStyle/>
            <a:p>
              <a:endParaRPr lang="fr-FR"/>
            </a:p>
          </p:txBody>
        </p:sp>
      </p:grpSp>
      <p:grpSp>
        <p:nvGrpSpPr>
          <p:cNvPr id="59" name="Group 65"/>
          <p:cNvGrpSpPr>
            <a:grpSpLocks/>
          </p:cNvGrpSpPr>
          <p:nvPr/>
        </p:nvGrpSpPr>
        <p:grpSpPr bwMode="auto">
          <a:xfrm>
            <a:off x="2041525" y="4203700"/>
            <a:ext cx="787400" cy="1397000"/>
            <a:chOff x="1674" y="2927"/>
            <a:chExt cx="546" cy="970"/>
          </a:xfrm>
        </p:grpSpPr>
        <p:sp>
          <p:nvSpPr>
            <p:cNvPr id="60" name="Oval 66"/>
            <p:cNvSpPr>
              <a:spLocks noChangeArrowheads="1"/>
            </p:cNvSpPr>
            <p:nvPr/>
          </p:nvSpPr>
          <p:spPr bwMode="auto">
            <a:xfrm rot="21540000">
              <a:off x="1776" y="3591"/>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61" name="Oval 67"/>
            <p:cNvSpPr>
              <a:spLocks noChangeArrowheads="1"/>
            </p:cNvSpPr>
            <p:nvPr/>
          </p:nvSpPr>
          <p:spPr bwMode="auto">
            <a:xfrm rot="21540000">
              <a:off x="1722" y="35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62" name="Oval 68"/>
            <p:cNvSpPr>
              <a:spLocks noChangeArrowheads="1"/>
            </p:cNvSpPr>
            <p:nvPr/>
          </p:nvSpPr>
          <p:spPr bwMode="auto">
            <a:xfrm rot="21540000">
              <a:off x="1679" y="35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63" name="Group 69"/>
            <p:cNvGrpSpPr>
              <a:grpSpLocks/>
            </p:cNvGrpSpPr>
            <p:nvPr/>
          </p:nvGrpSpPr>
          <p:grpSpPr bwMode="auto">
            <a:xfrm>
              <a:off x="1879" y="2927"/>
              <a:ext cx="162" cy="118"/>
              <a:chOff x="1879" y="2927"/>
              <a:chExt cx="162" cy="118"/>
            </a:xfrm>
          </p:grpSpPr>
          <p:sp>
            <p:nvSpPr>
              <p:cNvPr id="74" name="Freeform 70"/>
              <p:cNvSpPr>
                <a:spLocks noChangeArrowheads="1"/>
              </p:cNvSpPr>
              <p:nvPr/>
            </p:nvSpPr>
            <p:spPr bwMode="auto">
              <a:xfrm>
                <a:off x="1880" y="2927"/>
                <a:ext cx="160" cy="118"/>
              </a:xfrm>
              <a:custGeom>
                <a:avLst/>
                <a:gdLst/>
                <a:ahLst/>
                <a:cxnLst>
                  <a:cxn ang="0">
                    <a:pos x="344" y="2"/>
                  </a:cxn>
                  <a:cxn ang="0">
                    <a:pos x="13" y="69"/>
                  </a:cxn>
                  <a:cxn ang="0">
                    <a:pos x="4" y="457"/>
                  </a:cxn>
                  <a:cxn ang="0">
                    <a:pos x="350" y="518"/>
                  </a:cxn>
                  <a:cxn ang="0">
                    <a:pos x="693" y="450"/>
                  </a:cxn>
                  <a:cxn ang="0">
                    <a:pos x="702" y="62"/>
                  </a:cxn>
                  <a:cxn ang="0">
                    <a:pos x="344" y="2"/>
                  </a:cxn>
                </a:cxnLst>
                <a:rect l="0" t="0" r="r" b="b"/>
                <a:pathLst>
                  <a:path w="706" h="521">
                    <a:moveTo>
                      <a:pt x="344" y="2"/>
                    </a:moveTo>
                    <a:cubicBezTo>
                      <a:pt x="155" y="3"/>
                      <a:pt x="0" y="33"/>
                      <a:pt x="13" y="69"/>
                    </a:cubicBezTo>
                    <a:lnTo>
                      <a:pt x="4" y="457"/>
                    </a:lnTo>
                    <a:cubicBezTo>
                      <a:pt x="16" y="492"/>
                      <a:pt x="163" y="520"/>
                      <a:pt x="350" y="518"/>
                    </a:cubicBezTo>
                    <a:cubicBezTo>
                      <a:pt x="537" y="516"/>
                      <a:pt x="705" y="485"/>
                      <a:pt x="693" y="450"/>
                    </a:cubicBezTo>
                    <a:lnTo>
                      <a:pt x="702" y="62"/>
                    </a:lnTo>
                    <a:cubicBezTo>
                      <a:pt x="689" y="26"/>
                      <a:pt x="532" y="0"/>
                      <a:pt x="344" y="2"/>
                    </a:cubicBezTo>
                  </a:path>
                </a:pathLst>
              </a:custGeom>
              <a:solidFill>
                <a:srgbClr val="FFFFFF"/>
              </a:solidFill>
              <a:ln w="9360">
                <a:solidFill>
                  <a:srgbClr val="000000"/>
                </a:solidFill>
                <a:round/>
                <a:headEnd/>
                <a:tailEnd/>
              </a:ln>
            </p:spPr>
            <p:txBody>
              <a:bodyPr wrap="none" anchor="ctr"/>
              <a:lstStyle/>
              <a:p>
                <a:endParaRPr lang="fr-FR"/>
              </a:p>
            </p:txBody>
          </p:sp>
          <p:sp>
            <p:nvSpPr>
              <p:cNvPr id="75" name="Freeform 71"/>
              <p:cNvSpPr>
                <a:spLocks noChangeArrowheads="1"/>
              </p:cNvSpPr>
              <p:nvPr/>
            </p:nvSpPr>
            <p:spPr bwMode="auto">
              <a:xfrm>
                <a:off x="1879" y="2927"/>
                <a:ext cx="162" cy="30"/>
              </a:xfrm>
              <a:custGeom>
                <a:avLst/>
                <a:gdLst/>
                <a:ahLst/>
                <a:cxnLst>
                  <a:cxn ang="0">
                    <a:pos x="344" y="2"/>
                  </a:cxn>
                  <a:cxn ang="0">
                    <a:pos x="13" y="69"/>
                  </a:cxn>
                  <a:cxn ang="0">
                    <a:pos x="344" y="131"/>
                  </a:cxn>
                  <a:cxn ang="0">
                    <a:pos x="702" y="62"/>
                  </a:cxn>
                  <a:cxn ang="0">
                    <a:pos x="344" y="2"/>
                  </a:cxn>
                </a:cxnLst>
                <a:rect l="0" t="0" r="r" b="b"/>
                <a:pathLst>
                  <a:path w="714" h="133">
                    <a:moveTo>
                      <a:pt x="344" y="2"/>
                    </a:moveTo>
                    <a:cubicBezTo>
                      <a:pt x="155" y="3"/>
                      <a:pt x="0" y="33"/>
                      <a:pt x="13" y="69"/>
                    </a:cubicBezTo>
                    <a:cubicBezTo>
                      <a:pt x="25" y="105"/>
                      <a:pt x="156" y="132"/>
                      <a:pt x="344" y="131"/>
                    </a:cubicBezTo>
                    <a:cubicBezTo>
                      <a:pt x="532" y="130"/>
                      <a:pt x="690" y="98"/>
                      <a:pt x="702" y="62"/>
                    </a:cubicBezTo>
                    <a:cubicBezTo>
                      <a:pt x="713" y="26"/>
                      <a:pt x="532" y="0"/>
                      <a:pt x="344"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64" name="Line 72"/>
            <p:cNvSpPr>
              <a:spLocks noChangeShapeType="1"/>
            </p:cNvSpPr>
            <p:nvPr/>
          </p:nvSpPr>
          <p:spPr bwMode="auto">
            <a:xfrm flipV="1">
              <a:off x="1674" y="3020"/>
              <a:ext cx="203" cy="559"/>
            </a:xfrm>
            <a:prstGeom prst="line">
              <a:avLst/>
            </a:prstGeom>
            <a:noFill/>
            <a:ln w="9360">
              <a:solidFill>
                <a:srgbClr val="000000"/>
              </a:solidFill>
              <a:round/>
              <a:headEnd/>
              <a:tailEnd/>
            </a:ln>
          </p:spPr>
          <p:txBody>
            <a:bodyPr/>
            <a:lstStyle/>
            <a:p>
              <a:endParaRPr lang="fr-FR"/>
            </a:p>
          </p:txBody>
        </p:sp>
        <p:sp>
          <p:nvSpPr>
            <p:cNvPr id="65" name="Line 73"/>
            <p:cNvSpPr>
              <a:spLocks noChangeShapeType="1"/>
            </p:cNvSpPr>
            <p:nvPr/>
          </p:nvSpPr>
          <p:spPr bwMode="auto">
            <a:xfrm flipH="1" flipV="1">
              <a:off x="1950" y="3027"/>
              <a:ext cx="10" cy="596"/>
            </a:xfrm>
            <a:prstGeom prst="line">
              <a:avLst/>
            </a:prstGeom>
            <a:noFill/>
            <a:ln w="9360">
              <a:solidFill>
                <a:srgbClr val="000000"/>
              </a:solidFill>
              <a:round/>
              <a:headEnd/>
              <a:tailEnd/>
            </a:ln>
          </p:spPr>
          <p:txBody>
            <a:bodyPr/>
            <a:lstStyle/>
            <a:p>
              <a:endParaRPr lang="fr-FR"/>
            </a:p>
          </p:txBody>
        </p:sp>
        <p:sp>
          <p:nvSpPr>
            <p:cNvPr id="66" name="Line 74"/>
            <p:cNvSpPr>
              <a:spLocks noChangeShapeType="1"/>
            </p:cNvSpPr>
            <p:nvPr/>
          </p:nvSpPr>
          <p:spPr bwMode="auto">
            <a:xfrm flipH="1" flipV="1">
              <a:off x="2032" y="3034"/>
              <a:ext cx="190" cy="532"/>
            </a:xfrm>
            <a:prstGeom prst="line">
              <a:avLst/>
            </a:prstGeom>
            <a:noFill/>
            <a:ln w="9360">
              <a:solidFill>
                <a:srgbClr val="000000"/>
              </a:solidFill>
              <a:round/>
              <a:headEnd/>
              <a:tailEnd/>
            </a:ln>
          </p:spPr>
          <p:txBody>
            <a:bodyPr/>
            <a:lstStyle/>
            <a:p>
              <a:endParaRPr lang="fr-FR"/>
            </a:p>
          </p:txBody>
        </p:sp>
        <p:grpSp>
          <p:nvGrpSpPr>
            <p:cNvPr id="67" name="Group 75"/>
            <p:cNvGrpSpPr>
              <a:grpSpLocks/>
            </p:cNvGrpSpPr>
            <p:nvPr/>
          </p:nvGrpSpPr>
          <p:grpSpPr bwMode="auto">
            <a:xfrm>
              <a:off x="1753" y="3750"/>
              <a:ext cx="428" cy="149"/>
              <a:chOff x="1753" y="3750"/>
              <a:chExt cx="428" cy="149"/>
            </a:xfrm>
          </p:grpSpPr>
          <p:sp>
            <p:nvSpPr>
              <p:cNvPr id="72" name="Freeform 76"/>
              <p:cNvSpPr>
                <a:spLocks noChangeArrowheads="1"/>
              </p:cNvSpPr>
              <p:nvPr/>
            </p:nvSpPr>
            <p:spPr bwMode="auto">
              <a:xfrm>
                <a:off x="1753" y="3750"/>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73" name="Freeform 77"/>
              <p:cNvSpPr>
                <a:spLocks noChangeArrowheads="1"/>
              </p:cNvSpPr>
              <p:nvPr/>
            </p:nvSpPr>
            <p:spPr bwMode="auto">
              <a:xfrm>
                <a:off x="1753" y="3750"/>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68" name="Line 78"/>
            <p:cNvSpPr>
              <a:spLocks noChangeShapeType="1"/>
            </p:cNvSpPr>
            <p:nvPr/>
          </p:nvSpPr>
          <p:spPr bwMode="auto">
            <a:xfrm flipV="1">
              <a:off x="1870" y="3640"/>
              <a:ext cx="95" cy="183"/>
            </a:xfrm>
            <a:prstGeom prst="line">
              <a:avLst/>
            </a:prstGeom>
            <a:noFill/>
            <a:ln w="9360">
              <a:solidFill>
                <a:srgbClr val="000000"/>
              </a:solidFill>
              <a:round/>
              <a:headEnd/>
              <a:tailEnd/>
            </a:ln>
          </p:spPr>
          <p:txBody>
            <a:bodyPr/>
            <a:lstStyle/>
            <a:p>
              <a:endParaRPr lang="fr-FR"/>
            </a:p>
          </p:txBody>
        </p:sp>
        <p:sp>
          <p:nvSpPr>
            <p:cNvPr id="69" name="Line 79"/>
            <p:cNvSpPr>
              <a:spLocks noChangeShapeType="1"/>
            </p:cNvSpPr>
            <p:nvPr/>
          </p:nvSpPr>
          <p:spPr bwMode="auto">
            <a:xfrm>
              <a:off x="1970" y="3646"/>
              <a:ext cx="83" cy="173"/>
            </a:xfrm>
            <a:prstGeom prst="line">
              <a:avLst/>
            </a:prstGeom>
            <a:noFill/>
            <a:ln w="9360">
              <a:solidFill>
                <a:srgbClr val="000000"/>
              </a:solidFill>
              <a:round/>
              <a:headEnd/>
              <a:tailEnd/>
            </a:ln>
          </p:spPr>
          <p:txBody>
            <a:bodyPr/>
            <a:lstStyle/>
            <a:p>
              <a:endParaRPr lang="fr-FR"/>
            </a:p>
          </p:txBody>
        </p:sp>
        <p:sp>
          <p:nvSpPr>
            <p:cNvPr id="70" name="Line 80"/>
            <p:cNvSpPr>
              <a:spLocks noChangeShapeType="1"/>
            </p:cNvSpPr>
            <p:nvPr/>
          </p:nvSpPr>
          <p:spPr bwMode="auto">
            <a:xfrm flipV="1">
              <a:off x="1859" y="3684"/>
              <a:ext cx="39" cy="67"/>
            </a:xfrm>
            <a:prstGeom prst="line">
              <a:avLst/>
            </a:prstGeom>
            <a:noFill/>
            <a:ln w="9360">
              <a:solidFill>
                <a:srgbClr val="000000"/>
              </a:solidFill>
              <a:round/>
              <a:headEnd/>
              <a:tailEnd/>
            </a:ln>
          </p:spPr>
          <p:txBody>
            <a:bodyPr/>
            <a:lstStyle/>
            <a:p>
              <a:endParaRPr lang="fr-FR"/>
            </a:p>
          </p:txBody>
        </p:sp>
        <p:sp>
          <p:nvSpPr>
            <p:cNvPr id="71" name="Line 81"/>
            <p:cNvSpPr>
              <a:spLocks noChangeShapeType="1"/>
            </p:cNvSpPr>
            <p:nvPr/>
          </p:nvSpPr>
          <p:spPr bwMode="auto">
            <a:xfrm flipH="1" flipV="1">
              <a:off x="2016" y="3652"/>
              <a:ext cx="55" cy="91"/>
            </a:xfrm>
            <a:prstGeom prst="line">
              <a:avLst/>
            </a:prstGeom>
            <a:noFill/>
            <a:ln w="9360">
              <a:solidFill>
                <a:srgbClr val="000000"/>
              </a:solidFill>
              <a:round/>
              <a:headEnd/>
              <a:tailEnd/>
            </a:ln>
          </p:spPr>
          <p:txBody>
            <a:bodyPr/>
            <a:lstStyle/>
            <a:p>
              <a:endParaRPr lang="fr-FR"/>
            </a:p>
          </p:txBody>
        </p:sp>
      </p:grpSp>
      <p:sp>
        <p:nvSpPr>
          <p:cNvPr id="76" name="Freeform 82"/>
          <p:cNvSpPr>
            <a:spLocks noChangeArrowheads="1"/>
          </p:cNvSpPr>
          <p:nvPr/>
        </p:nvSpPr>
        <p:spPr bwMode="auto">
          <a:xfrm>
            <a:off x="3124200" y="4953000"/>
            <a:ext cx="755650" cy="808038"/>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77" name="Group 83"/>
          <p:cNvGrpSpPr>
            <a:grpSpLocks/>
          </p:cNvGrpSpPr>
          <p:nvPr/>
        </p:nvGrpSpPr>
        <p:grpSpPr bwMode="auto">
          <a:xfrm>
            <a:off x="6248400" y="3810000"/>
            <a:ext cx="2417763" cy="2617788"/>
            <a:chOff x="3956" y="669"/>
            <a:chExt cx="1619" cy="1649"/>
          </a:xfrm>
        </p:grpSpPr>
        <p:sp>
          <p:nvSpPr>
            <p:cNvPr id="78" name="AutoShape 84"/>
            <p:cNvSpPr>
              <a:spLocks noChangeArrowheads="1"/>
            </p:cNvSpPr>
            <p:nvPr/>
          </p:nvSpPr>
          <p:spPr bwMode="auto">
            <a:xfrm>
              <a:off x="3956" y="676"/>
              <a:ext cx="1619" cy="1642"/>
            </a:xfrm>
            <a:prstGeom prst="roundRect">
              <a:avLst>
                <a:gd name="adj" fmla="val 56"/>
              </a:avLst>
            </a:prstGeom>
            <a:solidFill>
              <a:srgbClr val="000000"/>
            </a:solidFill>
            <a:ln w="9360">
              <a:solidFill>
                <a:srgbClr val="000000"/>
              </a:solidFill>
              <a:round/>
              <a:headEnd/>
              <a:tailEnd/>
            </a:ln>
          </p:spPr>
          <p:txBody>
            <a:bodyPr wrap="none" anchor="ctr"/>
            <a:lstStyle/>
            <a:p>
              <a:endParaRPr lang="fr-FR"/>
            </a:p>
          </p:txBody>
        </p:sp>
        <p:pic>
          <p:nvPicPr>
            <p:cNvPr id="79" name="Picture 85"/>
            <p:cNvPicPr>
              <a:picLocks noChangeAspect="1" noChangeArrowheads="1"/>
            </p:cNvPicPr>
            <p:nvPr/>
          </p:nvPicPr>
          <p:blipFill>
            <a:blip r:embed="rId3" cstate="print"/>
            <a:srcRect/>
            <a:stretch>
              <a:fillRect/>
            </a:stretch>
          </p:blipFill>
          <p:spPr bwMode="auto">
            <a:xfrm>
              <a:off x="4065" y="753"/>
              <a:ext cx="1436" cy="1480"/>
            </a:xfrm>
            <a:prstGeom prst="rect">
              <a:avLst/>
            </a:prstGeom>
            <a:noFill/>
          </p:spPr>
        </p:pic>
        <p:sp>
          <p:nvSpPr>
            <p:cNvPr id="80" name="Freeform 86"/>
            <p:cNvSpPr>
              <a:spLocks noChangeArrowheads="1"/>
            </p:cNvSpPr>
            <p:nvPr/>
          </p:nvSpPr>
          <p:spPr bwMode="auto">
            <a:xfrm>
              <a:off x="3983" y="669"/>
              <a:ext cx="1586" cy="1642"/>
            </a:xfrm>
            <a:custGeom>
              <a:avLst/>
              <a:gdLst/>
              <a:ahLst/>
              <a:cxnLst>
                <a:cxn ang="0">
                  <a:pos x="3853" y="0"/>
                </a:cxn>
                <a:cxn ang="0">
                  <a:pos x="7706" y="3992"/>
                </a:cxn>
                <a:cxn ang="0">
                  <a:pos x="3853" y="7983"/>
                </a:cxn>
                <a:cxn ang="0">
                  <a:pos x="0" y="3992"/>
                </a:cxn>
                <a:cxn ang="0">
                  <a:pos x="3853" y="0"/>
                </a:cxn>
                <a:cxn ang="0">
                  <a:pos x="3852" y="920"/>
                </a:cxn>
                <a:cxn ang="0">
                  <a:pos x="6816" y="3991"/>
                </a:cxn>
                <a:cxn ang="0">
                  <a:pos x="3852" y="7062"/>
                </a:cxn>
                <a:cxn ang="0">
                  <a:pos x="889" y="3991"/>
                </a:cxn>
                <a:cxn ang="0">
                  <a:pos x="3852" y="920"/>
                </a:cxn>
              </a:cxnLst>
              <a:rect l="0" t="0" r="r" b="b"/>
              <a:pathLst>
                <a:path w="7707" h="7984">
                  <a:moveTo>
                    <a:pt x="3853" y="0"/>
                  </a:moveTo>
                  <a:cubicBezTo>
                    <a:pt x="6037" y="0"/>
                    <a:pt x="7706" y="1729"/>
                    <a:pt x="7706" y="3992"/>
                  </a:cubicBezTo>
                  <a:cubicBezTo>
                    <a:pt x="7706" y="6255"/>
                    <a:pt x="6037" y="7983"/>
                    <a:pt x="3853" y="7983"/>
                  </a:cubicBezTo>
                  <a:cubicBezTo>
                    <a:pt x="1669" y="7983"/>
                    <a:pt x="0" y="6255"/>
                    <a:pt x="0" y="3992"/>
                  </a:cubicBezTo>
                  <a:cubicBezTo>
                    <a:pt x="0" y="1729"/>
                    <a:pt x="1669" y="0"/>
                    <a:pt x="3853" y="0"/>
                  </a:cubicBezTo>
                  <a:close/>
                  <a:moveTo>
                    <a:pt x="3852" y="920"/>
                  </a:moveTo>
                  <a:cubicBezTo>
                    <a:pt x="5532" y="920"/>
                    <a:pt x="6816" y="2250"/>
                    <a:pt x="6816" y="3991"/>
                  </a:cubicBezTo>
                  <a:cubicBezTo>
                    <a:pt x="6816" y="5732"/>
                    <a:pt x="5532" y="7062"/>
                    <a:pt x="3852" y="7062"/>
                  </a:cubicBezTo>
                  <a:cubicBezTo>
                    <a:pt x="2172" y="7062"/>
                    <a:pt x="889" y="5731"/>
                    <a:pt x="889" y="3991"/>
                  </a:cubicBezTo>
                  <a:cubicBezTo>
                    <a:pt x="889" y="2251"/>
                    <a:pt x="2172" y="920"/>
                    <a:pt x="3852" y="920"/>
                  </a:cubicBezTo>
                  <a:close/>
                </a:path>
              </a:pathLst>
            </a:custGeom>
            <a:solidFill>
              <a:srgbClr val="000000"/>
            </a:solidFill>
            <a:ln w="9525">
              <a:noFill/>
              <a:round/>
              <a:headEnd/>
              <a:tailEnd/>
            </a:ln>
          </p:spPr>
          <p:txBody>
            <a:bodyPr wrap="none" anchor="ctr"/>
            <a:lstStyle/>
            <a:p>
              <a:endParaRPr lang="fr-FR"/>
            </a:p>
          </p:txBody>
        </p:sp>
        <p:sp>
          <p:nvSpPr>
            <p:cNvPr id="81" name="Freeform 87"/>
            <p:cNvSpPr>
              <a:spLocks noChangeArrowheads="1"/>
            </p:cNvSpPr>
            <p:nvPr/>
          </p:nvSpPr>
          <p:spPr bwMode="auto">
            <a:xfrm>
              <a:off x="3969" y="724"/>
              <a:ext cx="596" cy="536"/>
            </a:xfrm>
            <a:custGeom>
              <a:avLst/>
              <a:gdLst/>
              <a:ahLst/>
              <a:cxnLst>
                <a:cxn ang="0">
                  <a:pos x="0" y="0"/>
                </a:cxn>
                <a:cxn ang="0">
                  <a:pos x="2898" y="33"/>
                </a:cxn>
                <a:cxn ang="0">
                  <a:pos x="791" y="2605"/>
                </a:cxn>
                <a:cxn ang="0">
                  <a:pos x="164" y="2405"/>
                </a:cxn>
                <a:cxn ang="0">
                  <a:pos x="0" y="0"/>
                </a:cxn>
              </a:cxnLst>
              <a:rect l="0" t="0" r="r" b="b"/>
              <a:pathLst>
                <a:path w="2899" h="2606">
                  <a:moveTo>
                    <a:pt x="0" y="0"/>
                  </a:moveTo>
                  <a:lnTo>
                    <a:pt x="2898" y="33"/>
                  </a:lnTo>
                  <a:lnTo>
                    <a:pt x="791" y="2605"/>
                  </a:lnTo>
                  <a:lnTo>
                    <a:pt x="164" y="2405"/>
                  </a:lnTo>
                  <a:lnTo>
                    <a:pt x="0" y="0"/>
                  </a:lnTo>
                </a:path>
              </a:pathLst>
            </a:custGeom>
            <a:solidFill>
              <a:srgbClr val="000000"/>
            </a:solidFill>
            <a:ln w="9360">
              <a:solidFill>
                <a:srgbClr val="000000"/>
              </a:solidFill>
              <a:round/>
              <a:headEnd/>
              <a:tailEnd/>
            </a:ln>
          </p:spPr>
          <p:txBody>
            <a:bodyPr wrap="none" anchor="ctr"/>
            <a:lstStyle/>
            <a:p>
              <a:endParaRPr lang="fr-FR"/>
            </a:p>
          </p:txBody>
        </p:sp>
        <p:sp>
          <p:nvSpPr>
            <p:cNvPr id="82" name="Freeform 88"/>
            <p:cNvSpPr>
              <a:spLocks noChangeArrowheads="1"/>
            </p:cNvSpPr>
            <p:nvPr/>
          </p:nvSpPr>
          <p:spPr bwMode="auto">
            <a:xfrm>
              <a:off x="4951" y="703"/>
              <a:ext cx="596" cy="536"/>
            </a:xfrm>
            <a:custGeom>
              <a:avLst/>
              <a:gdLst/>
              <a:ahLst/>
              <a:cxnLst>
                <a:cxn ang="0">
                  <a:pos x="2898" y="0"/>
                </a:cxn>
                <a:cxn ang="0">
                  <a:pos x="0" y="33"/>
                </a:cxn>
                <a:cxn ang="0">
                  <a:pos x="2108" y="2607"/>
                </a:cxn>
                <a:cxn ang="0">
                  <a:pos x="2734" y="2407"/>
                </a:cxn>
                <a:cxn ang="0">
                  <a:pos x="2898" y="0"/>
                </a:cxn>
              </a:cxnLst>
              <a:rect l="0" t="0" r="r" b="b"/>
              <a:pathLst>
                <a:path w="2899" h="2608">
                  <a:moveTo>
                    <a:pt x="2898" y="0"/>
                  </a:moveTo>
                  <a:lnTo>
                    <a:pt x="0" y="33"/>
                  </a:lnTo>
                  <a:lnTo>
                    <a:pt x="2108" y="2607"/>
                  </a:lnTo>
                  <a:lnTo>
                    <a:pt x="2734" y="2407"/>
                  </a:lnTo>
                  <a:lnTo>
                    <a:pt x="2898" y="0"/>
                  </a:lnTo>
                </a:path>
              </a:pathLst>
            </a:custGeom>
            <a:solidFill>
              <a:srgbClr val="000000"/>
            </a:solidFill>
            <a:ln w="9360">
              <a:solidFill>
                <a:srgbClr val="000000"/>
              </a:solidFill>
              <a:round/>
              <a:headEnd/>
              <a:tailEnd/>
            </a:ln>
          </p:spPr>
          <p:txBody>
            <a:bodyPr wrap="none" anchor="ctr"/>
            <a:lstStyle/>
            <a:p>
              <a:endParaRPr lang="fr-FR"/>
            </a:p>
          </p:txBody>
        </p:sp>
        <p:sp>
          <p:nvSpPr>
            <p:cNvPr id="83" name="Freeform 89"/>
            <p:cNvSpPr>
              <a:spLocks noChangeArrowheads="1"/>
            </p:cNvSpPr>
            <p:nvPr/>
          </p:nvSpPr>
          <p:spPr bwMode="auto">
            <a:xfrm>
              <a:off x="3956" y="1741"/>
              <a:ext cx="596" cy="536"/>
            </a:xfrm>
            <a:custGeom>
              <a:avLst/>
              <a:gdLst/>
              <a:ahLst/>
              <a:cxnLst>
                <a:cxn ang="0">
                  <a:pos x="0" y="2607"/>
                </a:cxn>
                <a:cxn ang="0">
                  <a:pos x="2898" y="2574"/>
                </a:cxn>
                <a:cxn ang="0">
                  <a:pos x="790" y="0"/>
                </a:cxn>
                <a:cxn ang="0">
                  <a:pos x="164" y="200"/>
                </a:cxn>
                <a:cxn ang="0">
                  <a:pos x="0" y="2607"/>
                </a:cxn>
              </a:cxnLst>
              <a:rect l="0" t="0" r="r" b="b"/>
              <a:pathLst>
                <a:path w="2899" h="2608">
                  <a:moveTo>
                    <a:pt x="0" y="2607"/>
                  </a:moveTo>
                  <a:lnTo>
                    <a:pt x="2898" y="2574"/>
                  </a:lnTo>
                  <a:lnTo>
                    <a:pt x="790" y="0"/>
                  </a:lnTo>
                  <a:lnTo>
                    <a:pt x="164" y="200"/>
                  </a:lnTo>
                  <a:lnTo>
                    <a:pt x="0" y="2607"/>
                  </a:lnTo>
                </a:path>
              </a:pathLst>
            </a:custGeom>
            <a:solidFill>
              <a:srgbClr val="000000"/>
            </a:solidFill>
            <a:ln w="9360">
              <a:solidFill>
                <a:srgbClr val="000000"/>
              </a:solidFill>
              <a:round/>
              <a:headEnd/>
              <a:tailEnd/>
            </a:ln>
          </p:spPr>
          <p:txBody>
            <a:bodyPr wrap="none" anchor="ctr"/>
            <a:lstStyle/>
            <a:p>
              <a:endParaRPr lang="fr-FR"/>
            </a:p>
          </p:txBody>
        </p:sp>
        <p:sp>
          <p:nvSpPr>
            <p:cNvPr id="84" name="Freeform 90"/>
            <p:cNvSpPr>
              <a:spLocks noChangeArrowheads="1"/>
            </p:cNvSpPr>
            <p:nvPr/>
          </p:nvSpPr>
          <p:spPr bwMode="auto">
            <a:xfrm>
              <a:off x="4978" y="1720"/>
              <a:ext cx="596" cy="536"/>
            </a:xfrm>
            <a:custGeom>
              <a:avLst/>
              <a:gdLst/>
              <a:ahLst/>
              <a:cxnLst>
                <a:cxn ang="0">
                  <a:pos x="2898" y="2605"/>
                </a:cxn>
                <a:cxn ang="0">
                  <a:pos x="0" y="2572"/>
                </a:cxn>
                <a:cxn ang="0">
                  <a:pos x="2107" y="0"/>
                </a:cxn>
                <a:cxn ang="0">
                  <a:pos x="2733" y="200"/>
                </a:cxn>
                <a:cxn ang="0">
                  <a:pos x="2898" y="2605"/>
                </a:cxn>
              </a:cxnLst>
              <a:rect l="0" t="0" r="r" b="b"/>
              <a:pathLst>
                <a:path w="2899" h="2606">
                  <a:moveTo>
                    <a:pt x="2898" y="2605"/>
                  </a:moveTo>
                  <a:lnTo>
                    <a:pt x="0" y="2572"/>
                  </a:lnTo>
                  <a:lnTo>
                    <a:pt x="2107" y="0"/>
                  </a:lnTo>
                  <a:lnTo>
                    <a:pt x="2733" y="200"/>
                  </a:lnTo>
                  <a:lnTo>
                    <a:pt x="2898" y="2605"/>
                  </a:lnTo>
                </a:path>
              </a:pathLst>
            </a:custGeom>
            <a:solidFill>
              <a:srgbClr val="000000"/>
            </a:solidFill>
            <a:ln w="9360">
              <a:solidFill>
                <a:srgbClr val="000000"/>
              </a:solidFill>
              <a:round/>
              <a:headEnd/>
              <a:tailEnd/>
            </a:ln>
          </p:spPr>
          <p:txBody>
            <a:bodyPr wrap="none" anchor="ctr"/>
            <a:lstStyle/>
            <a:p>
              <a:endParaRPr lang="fr-FR"/>
            </a:p>
          </p:txBody>
        </p:sp>
        <p:sp>
          <p:nvSpPr>
            <p:cNvPr id="85" name="Oval 91"/>
            <p:cNvSpPr>
              <a:spLocks noChangeArrowheads="1"/>
            </p:cNvSpPr>
            <p:nvPr/>
          </p:nvSpPr>
          <p:spPr bwMode="auto">
            <a:xfrm>
              <a:off x="4152" y="861"/>
              <a:ext cx="1240" cy="1258"/>
            </a:xfrm>
            <a:prstGeom prst="ellipse">
              <a:avLst/>
            </a:prstGeom>
            <a:noFill/>
            <a:ln w="9360">
              <a:solidFill>
                <a:srgbClr val="FFFFFF"/>
              </a:solidFill>
              <a:round/>
              <a:headEnd/>
              <a:tailEnd/>
            </a:ln>
          </p:spPr>
          <p:txBody>
            <a:bodyPr wrap="none" anchor="ctr"/>
            <a:lstStyle/>
            <a:p>
              <a:endParaRPr lang="fr-FR"/>
            </a:p>
          </p:txBody>
        </p:sp>
      </p:grpSp>
      <p:sp>
        <p:nvSpPr>
          <p:cNvPr id="86" name="Line 93"/>
          <p:cNvSpPr>
            <a:spLocks noChangeShapeType="1"/>
          </p:cNvSpPr>
          <p:nvPr/>
        </p:nvSpPr>
        <p:spPr bwMode="auto">
          <a:xfrm>
            <a:off x="3733800" y="4800600"/>
            <a:ext cx="2590800" cy="381000"/>
          </a:xfrm>
          <a:prstGeom prst="line">
            <a:avLst/>
          </a:prstGeom>
          <a:noFill/>
          <a:ln w="9525">
            <a:solidFill>
              <a:schemeClr val="tx1"/>
            </a:solidFill>
            <a:round/>
            <a:headEnd/>
            <a:tailEnd type="triangle" w="med" len="med"/>
          </a:ln>
          <a:effectLst/>
        </p:spPr>
        <p:txBody>
          <a:bodyPr/>
          <a:lstStyle/>
          <a:p>
            <a:endParaRPr lang="fr-FR"/>
          </a:p>
        </p:txBody>
      </p:sp>
      <p:sp>
        <p:nvSpPr>
          <p:cNvPr id="87" name="Rectangle 86"/>
          <p:cNvSpPr/>
          <p:nvPr/>
        </p:nvSpPr>
        <p:spPr>
          <a:xfrm>
            <a:off x="357158" y="357166"/>
            <a:ext cx="6357982" cy="584775"/>
          </a:xfrm>
          <a:prstGeom prst="rect">
            <a:avLst/>
          </a:prstGeom>
        </p:spPr>
        <p:txBody>
          <a:bodyPr wrap="square">
            <a:spAutoFit/>
          </a:bodyPr>
          <a:lstStyle/>
          <a:p>
            <a:r>
              <a:rPr lang="fr-FR" sz="3200" dirty="0" smtClean="0">
                <a:solidFill>
                  <a:srgbClr val="FF0000"/>
                </a:solidFill>
              </a:rPr>
              <a:t>Principe de l'expérience H.E.S.S</a:t>
            </a:r>
            <a:endParaRPr lang="fr-FR" sz="2400" dirty="0"/>
          </a:p>
        </p:txBody>
      </p:sp>
      <p:sp>
        <p:nvSpPr>
          <p:cNvPr id="88" name="Rectangle 3"/>
          <p:cNvSpPr>
            <a:spLocks noChangeArrowheads="1"/>
          </p:cNvSpPr>
          <p:nvPr/>
        </p:nvSpPr>
        <p:spPr bwMode="auto">
          <a:xfrm>
            <a:off x="4357686" y="1000108"/>
            <a:ext cx="4500594" cy="2092881"/>
          </a:xfrm>
          <a:prstGeom prst="rect">
            <a:avLst/>
          </a:prstGeom>
          <a:solidFill>
            <a:schemeClr val="accent2"/>
          </a:solidFill>
          <a:ln w="9525">
            <a:noFill/>
            <a:miter lim="800000"/>
            <a:headEnd/>
            <a:tailEnd/>
          </a:ln>
        </p:spPr>
        <p:txBody>
          <a:bodyPr wrap="square">
            <a:spAutoFit/>
          </a:bodyPr>
          <a:lstStyle/>
          <a:p>
            <a:pPr>
              <a:spcBef>
                <a:spcPct val="50000"/>
              </a:spcBef>
              <a:buFont typeface="Arial" pitchFamily="34" charset="0"/>
              <a:buChar char="•"/>
            </a:pPr>
            <a:r>
              <a:rPr lang="fr-FR" sz="2000" b="1" dirty="0" smtClean="0">
                <a:solidFill>
                  <a:schemeClr val="bg1"/>
                </a:solidFill>
                <a:latin typeface="Comic Sans MS" pitchFamily="66" charset="0"/>
              </a:rPr>
              <a:t> Pour étudier les accélérateurs cosmiques à travers les sources de photons de haute énergie </a:t>
            </a:r>
          </a:p>
          <a:p>
            <a:pPr>
              <a:spcBef>
                <a:spcPct val="50000"/>
              </a:spcBef>
              <a:buFont typeface="Arial" pitchFamily="34" charset="0"/>
              <a:buChar char="•"/>
            </a:pPr>
            <a:r>
              <a:rPr lang="fr-FR" sz="2000" b="1" dirty="0" smtClean="0">
                <a:solidFill>
                  <a:schemeClr val="bg1"/>
                </a:solidFill>
                <a:latin typeface="Comic Sans MS" pitchFamily="66" charset="0"/>
              </a:rPr>
              <a:t> Et peut être observer des signaux inattendus? (matière noire, super symétrie…)  </a:t>
            </a:r>
            <a:endParaRPr lang="fr-FR" sz="2000" b="1" dirty="0">
              <a:solidFill>
                <a:schemeClr val="bg1"/>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457200" y="274638"/>
            <a:ext cx="7043758" cy="1143000"/>
          </a:xfrm>
        </p:spPr>
        <p:txBody>
          <a:bodyPr/>
          <a:lstStyle/>
          <a:p>
            <a:pPr eaLnBrk="1" hangingPunct="1"/>
            <a:r>
              <a:rPr lang="fr-FR" dirty="0" smtClean="0">
                <a:solidFill>
                  <a:srgbClr val="FF0000"/>
                </a:solidFill>
              </a:rPr>
              <a:t>L'expérience AMS</a:t>
            </a:r>
          </a:p>
        </p:txBody>
      </p:sp>
      <p:sp>
        <p:nvSpPr>
          <p:cNvPr id="18" name="Espace réservé du pied de page 17"/>
          <p:cNvSpPr>
            <a:spLocks noGrp="1"/>
          </p:cNvSpPr>
          <p:nvPr>
            <p:ph type="ftr" sz="quarter" idx="11"/>
          </p:nvPr>
        </p:nvSpPr>
        <p:spPr/>
        <p:txBody>
          <a:bodyPr/>
          <a:lstStyle/>
          <a:p>
            <a:pPr>
              <a:defRPr/>
            </a:pPr>
            <a:r>
              <a:rPr lang="fr-FR" smtClean="0"/>
              <a:t>Jean-Pierre Lees, Stages 3ieme, 12 novembre 2012</a:t>
            </a:r>
            <a:endParaRPr lang="fr-FR"/>
          </a:p>
        </p:txBody>
      </p:sp>
      <p:sp>
        <p:nvSpPr>
          <p:cNvPr id="17" name="Espace réservé du numéro de diapositive 16"/>
          <p:cNvSpPr>
            <a:spLocks noGrp="1"/>
          </p:cNvSpPr>
          <p:nvPr>
            <p:ph type="sldNum" sz="quarter" idx="12"/>
          </p:nvPr>
        </p:nvSpPr>
        <p:spPr/>
        <p:txBody>
          <a:bodyPr/>
          <a:lstStyle/>
          <a:p>
            <a:pPr>
              <a:defRPr/>
            </a:pPr>
            <a:fld id="{5F8B3B00-8A2C-4EE0-8190-6003FA7AA32C}" type="slidenum">
              <a:rPr lang="fr-FR" smtClean="0"/>
              <a:pPr>
                <a:defRPr/>
              </a:pPr>
              <a:t>81</a:t>
            </a:fld>
            <a:endParaRPr lang="fr-FR" dirty="0"/>
          </a:p>
        </p:txBody>
      </p:sp>
      <p:grpSp>
        <p:nvGrpSpPr>
          <p:cNvPr id="2" name="Group 4"/>
          <p:cNvGrpSpPr>
            <a:grpSpLocks/>
          </p:cNvGrpSpPr>
          <p:nvPr/>
        </p:nvGrpSpPr>
        <p:grpSpPr bwMode="auto">
          <a:xfrm>
            <a:off x="207963" y="3921125"/>
            <a:ext cx="4044950" cy="2632075"/>
            <a:chOff x="720" y="768"/>
            <a:chExt cx="2352" cy="1658"/>
          </a:xfrm>
        </p:grpSpPr>
        <p:pic>
          <p:nvPicPr>
            <p:cNvPr id="13327" name="Picture 5" descr="Dscn1054"/>
            <p:cNvPicPr>
              <a:picLocks noChangeAspect="1" noChangeArrowheads="1"/>
            </p:cNvPicPr>
            <p:nvPr/>
          </p:nvPicPr>
          <p:blipFill>
            <a:blip r:embed="rId2" cstate="print"/>
            <a:srcRect/>
            <a:stretch>
              <a:fillRect/>
            </a:stretch>
          </p:blipFill>
          <p:spPr bwMode="auto">
            <a:xfrm>
              <a:off x="720" y="864"/>
              <a:ext cx="2352" cy="1562"/>
            </a:xfrm>
            <a:prstGeom prst="rect">
              <a:avLst/>
            </a:prstGeom>
            <a:noFill/>
            <a:ln w="28575">
              <a:noFill/>
              <a:miter lim="800000"/>
              <a:headEnd/>
              <a:tailEnd/>
            </a:ln>
          </p:spPr>
        </p:pic>
        <p:sp>
          <p:nvSpPr>
            <p:cNvPr id="13328" name="Text Box 6"/>
            <p:cNvSpPr txBox="1">
              <a:spLocks noChangeArrowheads="1"/>
            </p:cNvSpPr>
            <p:nvPr/>
          </p:nvSpPr>
          <p:spPr bwMode="auto">
            <a:xfrm>
              <a:off x="720" y="768"/>
              <a:ext cx="2352" cy="173"/>
            </a:xfrm>
            <a:prstGeom prst="rect">
              <a:avLst/>
            </a:prstGeom>
            <a:solidFill>
              <a:schemeClr val="bg1"/>
            </a:solidFill>
            <a:ln w="19050">
              <a:noFill/>
              <a:miter lim="800000"/>
              <a:headEnd/>
              <a:tailEnd/>
            </a:ln>
          </p:spPr>
          <p:txBody>
            <a:bodyPr>
              <a:spAutoFit/>
            </a:bodyPr>
            <a:lstStyle/>
            <a:p>
              <a:r>
                <a:rPr lang="fr-FR" sz="1200" b="1" i="1">
                  <a:solidFill>
                    <a:srgbClr val="0000FF"/>
                  </a:solidFill>
                  <a:latin typeface="Times New Roman" pitchFamily="18" charset="0"/>
                </a:rPr>
                <a:t>Dedicated tools for assembly in clean room</a:t>
              </a:r>
            </a:p>
          </p:txBody>
        </p:sp>
      </p:grpSp>
      <p:sp>
        <p:nvSpPr>
          <p:cNvPr id="13317" name="Rectangle 7"/>
          <p:cNvSpPr>
            <a:spLocks noChangeArrowheads="1"/>
          </p:cNvSpPr>
          <p:nvPr/>
        </p:nvSpPr>
        <p:spPr bwMode="auto">
          <a:xfrm>
            <a:off x="214313" y="3886200"/>
            <a:ext cx="2971800" cy="304800"/>
          </a:xfrm>
          <a:prstGeom prst="rect">
            <a:avLst/>
          </a:prstGeom>
          <a:solidFill>
            <a:schemeClr val="bg1"/>
          </a:solidFill>
          <a:ln w="9525">
            <a:noFill/>
            <a:miter lim="800000"/>
            <a:headEnd/>
            <a:tailEnd/>
          </a:ln>
        </p:spPr>
        <p:txBody>
          <a:bodyPr wrap="none" anchor="ctr">
            <a:spAutoFit/>
          </a:bodyPr>
          <a:lstStyle/>
          <a:p>
            <a:endParaRPr lang="fr-FR">
              <a:latin typeface="Calibri" pitchFamily="34" charset="0"/>
            </a:endParaRPr>
          </a:p>
        </p:txBody>
      </p:sp>
      <p:pic>
        <p:nvPicPr>
          <p:cNvPr id="13318" name="Picture 8" descr="s97_10537_small"/>
          <p:cNvPicPr>
            <a:picLocks noChangeAspect="1" noChangeArrowheads="1"/>
          </p:cNvPicPr>
          <p:nvPr/>
        </p:nvPicPr>
        <p:blipFill>
          <a:blip r:embed="rId3" cstate="print"/>
          <a:srcRect b="6038"/>
          <a:stretch>
            <a:fillRect/>
          </a:stretch>
        </p:blipFill>
        <p:spPr bwMode="auto">
          <a:xfrm>
            <a:off x="595313" y="1438275"/>
            <a:ext cx="3352800" cy="2371725"/>
          </a:xfrm>
          <a:prstGeom prst="rect">
            <a:avLst/>
          </a:prstGeom>
          <a:noFill/>
          <a:ln w="9525">
            <a:noFill/>
            <a:miter lim="800000"/>
            <a:headEnd/>
            <a:tailEnd/>
          </a:ln>
        </p:spPr>
      </p:pic>
      <p:sp>
        <p:nvSpPr>
          <p:cNvPr id="13319"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pitchFamily="18" charset="0"/>
            </a:endParaRPr>
          </a:p>
        </p:txBody>
      </p:sp>
      <p:sp>
        <p:nvSpPr>
          <p:cNvPr id="13320" name="Rectangle 10"/>
          <p:cNvSpPr>
            <a:spLocks noChangeArrowheads="1"/>
          </p:cNvSpPr>
          <p:nvPr/>
        </p:nvSpPr>
        <p:spPr bwMode="auto">
          <a:xfrm>
            <a:off x="582613" y="3810000"/>
            <a:ext cx="3348037" cy="304800"/>
          </a:xfrm>
          <a:prstGeom prst="rect">
            <a:avLst/>
          </a:prstGeom>
          <a:noFill/>
          <a:ln w="9525">
            <a:noFill/>
            <a:miter lim="800000"/>
            <a:headEnd/>
            <a:tailEnd/>
          </a:ln>
        </p:spPr>
        <p:txBody>
          <a:bodyPr wrap="none">
            <a:spAutoFit/>
          </a:bodyPr>
          <a:lstStyle/>
          <a:p>
            <a:pPr algn="ctr"/>
            <a:r>
              <a:rPr lang="fr-FR" sz="1400" b="1">
                <a:latin typeface="Comic Sans MS" pitchFamily="66" charset="0"/>
              </a:rPr>
              <a:t>International Space Station et AMS</a:t>
            </a:r>
          </a:p>
        </p:txBody>
      </p:sp>
      <p:sp>
        <p:nvSpPr>
          <p:cNvPr id="13321" name="Rectangle 11"/>
          <p:cNvSpPr>
            <a:spLocks noChangeArrowheads="1"/>
          </p:cNvSpPr>
          <p:nvPr/>
        </p:nvSpPr>
        <p:spPr bwMode="auto">
          <a:xfrm>
            <a:off x="4572000" y="1142984"/>
            <a:ext cx="1366837" cy="730250"/>
          </a:xfrm>
          <a:prstGeom prst="rect">
            <a:avLst/>
          </a:prstGeom>
          <a:noFill/>
          <a:ln w="9525">
            <a:noFill/>
            <a:miter lim="800000"/>
            <a:headEnd/>
            <a:tailEnd/>
          </a:ln>
        </p:spPr>
        <p:txBody>
          <a:bodyPr wrap="none">
            <a:spAutoFit/>
          </a:bodyPr>
          <a:lstStyle/>
          <a:p>
            <a:pPr algn="ctr"/>
            <a:r>
              <a:rPr lang="fr-FR" sz="1400" b="1" dirty="0">
                <a:latin typeface="Comic Sans MS" pitchFamily="66" charset="0"/>
              </a:rPr>
              <a:t>Alpha</a:t>
            </a:r>
          </a:p>
          <a:p>
            <a:pPr algn="ctr"/>
            <a:r>
              <a:rPr lang="fr-FR" sz="1400" b="1" dirty="0" err="1">
                <a:latin typeface="Comic Sans MS" pitchFamily="66" charset="0"/>
              </a:rPr>
              <a:t>Magnetic</a:t>
            </a:r>
            <a:endParaRPr lang="fr-FR" sz="1400" b="1" dirty="0">
              <a:latin typeface="Comic Sans MS" pitchFamily="66" charset="0"/>
            </a:endParaRPr>
          </a:p>
          <a:p>
            <a:pPr algn="ctr"/>
            <a:r>
              <a:rPr lang="fr-FR" sz="1400" b="1" dirty="0" err="1">
                <a:latin typeface="Comic Sans MS" pitchFamily="66" charset="0"/>
              </a:rPr>
              <a:t>Spectrometer</a:t>
            </a:r>
            <a:endParaRPr lang="fr-FR" sz="1400" b="1" dirty="0">
              <a:latin typeface="Comic Sans MS" pitchFamily="66" charset="0"/>
            </a:endParaRPr>
          </a:p>
        </p:txBody>
      </p:sp>
      <p:sp>
        <p:nvSpPr>
          <p:cNvPr id="13322" name="Rectangle 12"/>
          <p:cNvSpPr>
            <a:spLocks noChangeArrowheads="1"/>
          </p:cNvSpPr>
          <p:nvPr/>
        </p:nvSpPr>
        <p:spPr bwMode="auto">
          <a:xfrm>
            <a:off x="15875" y="6553200"/>
            <a:ext cx="4403725" cy="304800"/>
          </a:xfrm>
          <a:prstGeom prst="rect">
            <a:avLst/>
          </a:prstGeom>
          <a:noFill/>
          <a:ln w="9525">
            <a:noFill/>
            <a:miter lim="800000"/>
            <a:headEnd/>
            <a:tailEnd/>
          </a:ln>
        </p:spPr>
        <p:txBody>
          <a:bodyPr wrap="none">
            <a:spAutoFit/>
          </a:bodyPr>
          <a:lstStyle/>
          <a:p>
            <a:pPr algn="ctr"/>
            <a:r>
              <a:rPr lang="fr-FR" sz="1400" b="1">
                <a:latin typeface="Comic Sans MS" pitchFamily="66" charset="0"/>
              </a:rPr>
              <a:t>Calorimètre Plomb-Scintillateur. Poids: </a:t>
            </a:r>
            <a:r>
              <a:rPr lang="fr-FR" sz="1400" b="1">
                <a:latin typeface="Comic Sans MS" pitchFamily="66" charset="0"/>
                <a:sym typeface="Symbol" pitchFamily="18" charset="2"/>
              </a:rPr>
              <a:t> 630 kg</a:t>
            </a:r>
            <a:endParaRPr lang="fr-FR" sz="1400" b="1">
              <a:latin typeface="Comic Sans MS" pitchFamily="66" charset="0"/>
            </a:endParaRPr>
          </a:p>
        </p:txBody>
      </p:sp>
      <p:pic>
        <p:nvPicPr>
          <p:cNvPr id="13323"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3324" name="Rectangle 14"/>
          <p:cNvSpPr>
            <a:spLocks noChangeArrowheads="1"/>
          </p:cNvSpPr>
          <p:nvPr/>
        </p:nvSpPr>
        <p:spPr bwMode="auto">
          <a:xfrm>
            <a:off x="6877050" y="5807075"/>
            <a:ext cx="2159000" cy="517525"/>
          </a:xfrm>
          <a:prstGeom prst="rect">
            <a:avLst/>
          </a:prstGeom>
          <a:noFill/>
          <a:ln w="9525">
            <a:noFill/>
            <a:miter lim="800000"/>
            <a:headEnd/>
            <a:tailEnd/>
          </a:ln>
        </p:spPr>
        <p:txBody>
          <a:bodyPr wrap="none">
            <a:spAutoFit/>
          </a:bodyPr>
          <a:lstStyle/>
          <a:p>
            <a:pPr algn="ctr"/>
            <a:r>
              <a:rPr lang="fr-FR" sz="1400" b="1">
                <a:latin typeface="Comic Sans MS" pitchFamily="66" charset="0"/>
              </a:rPr>
              <a:t>Electronique front-end</a:t>
            </a:r>
          </a:p>
          <a:p>
            <a:pPr algn="ctr"/>
            <a:r>
              <a:rPr lang="fr-FR" sz="1400" b="1">
                <a:latin typeface="Comic Sans MS" pitchFamily="66" charset="0"/>
              </a:rPr>
              <a:t>des PM</a:t>
            </a:r>
          </a:p>
        </p:txBody>
      </p:sp>
      <p:pic>
        <p:nvPicPr>
          <p:cNvPr id="13325" name="Picture 15" descr="PM4"/>
          <p:cNvPicPr>
            <a:picLocks noChangeAspect="1" noChangeArrowheads="1"/>
          </p:cNvPicPr>
          <p:nvPr/>
        </p:nvPicPr>
        <p:blipFill>
          <a:blip r:embed="rId5" cstate="print"/>
          <a:srcRect/>
          <a:stretch>
            <a:fillRect/>
          </a:stretch>
        </p:blipFill>
        <p:spPr bwMode="auto">
          <a:xfrm>
            <a:off x="4557713" y="4791075"/>
            <a:ext cx="2279650" cy="1397000"/>
          </a:xfrm>
          <a:prstGeom prst="rect">
            <a:avLst/>
          </a:prstGeom>
          <a:noFill/>
          <a:ln w="9525">
            <a:noFill/>
            <a:miter lim="800000"/>
            <a:headEnd/>
            <a:tailEnd/>
          </a:ln>
        </p:spPr>
      </p:pic>
      <p:sp>
        <p:nvSpPr>
          <p:cNvPr id="13326" name="Rectangle 16"/>
          <p:cNvSpPr>
            <a:spLocks noChangeArrowheads="1"/>
          </p:cNvSpPr>
          <p:nvPr/>
        </p:nvSpPr>
        <p:spPr bwMode="auto">
          <a:xfrm>
            <a:off x="4811713" y="6264275"/>
            <a:ext cx="1890712" cy="517525"/>
          </a:xfrm>
          <a:prstGeom prst="rect">
            <a:avLst/>
          </a:prstGeom>
          <a:noFill/>
          <a:ln w="9525">
            <a:noFill/>
            <a:miter lim="800000"/>
            <a:headEnd/>
            <a:tailEnd/>
          </a:ln>
        </p:spPr>
        <p:txBody>
          <a:bodyPr wrap="none">
            <a:spAutoFit/>
          </a:bodyPr>
          <a:lstStyle/>
          <a:p>
            <a:pPr algn="ctr"/>
            <a:r>
              <a:rPr lang="fr-FR" sz="1400" b="1">
                <a:latin typeface="Comic Sans MS" pitchFamily="66" charset="0"/>
              </a:rPr>
              <a:t>Boîtier des photo-</a:t>
            </a:r>
          </a:p>
          <a:p>
            <a:pPr algn="ctr"/>
            <a:r>
              <a:rPr lang="fr-FR" sz="1400" b="1">
                <a:latin typeface="Comic Sans MS" pitchFamily="66" charset="0"/>
              </a:rPr>
              <a:t>multiplicateurs (PM)</a:t>
            </a:r>
          </a:p>
        </p:txBody>
      </p:sp>
      <p:pic>
        <p:nvPicPr>
          <p:cNvPr id="25" name="Picture 4"/>
          <p:cNvPicPr>
            <a:picLocks noChangeAspect="1" noChangeArrowheads="1"/>
          </p:cNvPicPr>
          <p:nvPr/>
        </p:nvPicPr>
        <p:blipFill>
          <a:blip r:embed="rId6" cstate="print"/>
          <a:srcRect t="13620" r="58427" b="5447"/>
          <a:stretch>
            <a:fillRect/>
          </a:stretch>
        </p:blipFill>
        <p:spPr bwMode="auto">
          <a:xfrm>
            <a:off x="6000760" y="99119"/>
            <a:ext cx="3143240" cy="4404901"/>
          </a:xfrm>
          <a:prstGeom prst="rect">
            <a:avLst/>
          </a:prstGeom>
          <a:noFill/>
          <a:ln w="9525">
            <a:noFill/>
            <a:miter lim="800000"/>
            <a:headEnd/>
            <a:tailEnd/>
          </a:ln>
        </p:spPr>
      </p:pic>
      <p:sp>
        <p:nvSpPr>
          <p:cNvPr id="26" name="Rectangle 3"/>
          <p:cNvSpPr>
            <a:spLocks noChangeArrowheads="1"/>
          </p:cNvSpPr>
          <p:nvPr/>
        </p:nvSpPr>
        <p:spPr bwMode="auto">
          <a:xfrm>
            <a:off x="4071934" y="2000240"/>
            <a:ext cx="1785950" cy="1938992"/>
          </a:xfrm>
          <a:prstGeom prst="rect">
            <a:avLst/>
          </a:prstGeom>
          <a:solidFill>
            <a:schemeClr val="accent2"/>
          </a:solidFill>
          <a:ln w="9525">
            <a:noFill/>
            <a:miter lim="800000"/>
            <a:headEnd/>
            <a:tailEnd/>
          </a:ln>
        </p:spPr>
        <p:txBody>
          <a:bodyPr wrap="square">
            <a:spAutoFit/>
          </a:bodyPr>
          <a:lstStyle/>
          <a:p>
            <a:pPr>
              <a:spcBef>
                <a:spcPct val="50000"/>
              </a:spcBef>
            </a:pPr>
            <a:r>
              <a:rPr lang="fr-FR" sz="2000" b="1" dirty="0" smtClean="0">
                <a:solidFill>
                  <a:schemeClr val="bg1"/>
                </a:solidFill>
                <a:latin typeface="Comic Sans MS" pitchFamily="66" charset="0"/>
              </a:rPr>
              <a:t>Pour rechercher de l’antimatière dans l’espace…</a:t>
            </a:r>
            <a:endParaRPr lang="fr-FR" sz="2000" b="1" dirty="0">
              <a:solidFill>
                <a:schemeClr val="bg1"/>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ing_edit"/>
          <p:cNvPicPr>
            <a:picLocks noChangeAspect="1" noChangeArrowheads="1"/>
          </p:cNvPicPr>
          <p:nvPr/>
        </p:nvPicPr>
        <p:blipFill>
          <a:blip r:embed="rId3" cstate="print"/>
          <a:srcRect l="7622" r="11086"/>
          <a:stretch>
            <a:fillRect/>
          </a:stretch>
        </p:blipFill>
        <p:spPr bwMode="auto">
          <a:xfrm>
            <a:off x="2768600" y="1308100"/>
            <a:ext cx="3683000" cy="4240213"/>
          </a:xfrm>
          <a:prstGeom prst="rect">
            <a:avLst/>
          </a:prstGeom>
          <a:noFill/>
          <a:ln w="9525">
            <a:noFill/>
            <a:miter lim="800000"/>
            <a:headEnd/>
            <a:tailEnd/>
          </a:ln>
        </p:spPr>
      </p:pic>
      <p:pic>
        <p:nvPicPr>
          <p:cNvPr id="21507" name="Picture 2" descr="y06K238Mag96"/>
          <p:cNvPicPr>
            <a:picLocks noChangeAspect="1" noChangeArrowheads="1"/>
          </p:cNvPicPr>
          <p:nvPr/>
        </p:nvPicPr>
        <p:blipFill>
          <a:blip r:embed="rId4" cstate="print"/>
          <a:srcRect l="10693" t="17688" r="8911" b="14099"/>
          <a:stretch>
            <a:fillRect/>
          </a:stretch>
        </p:blipFill>
        <p:spPr bwMode="auto">
          <a:xfrm>
            <a:off x="6705600" y="2817812"/>
            <a:ext cx="2135187" cy="1677988"/>
          </a:xfrm>
          <a:prstGeom prst="rect">
            <a:avLst/>
          </a:prstGeom>
          <a:noFill/>
          <a:ln w="9525">
            <a:noFill/>
            <a:miter lim="800000"/>
            <a:headEnd/>
            <a:tailEnd/>
          </a:ln>
        </p:spPr>
      </p:pic>
      <p:sp>
        <p:nvSpPr>
          <p:cNvPr id="21508" name="Text Box 3"/>
          <p:cNvSpPr txBox="1">
            <a:spLocks noChangeArrowheads="1"/>
          </p:cNvSpPr>
          <p:nvPr/>
        </p:nvSpPr>
        <p:spPr bwMode="auto">
          <a:xfrm rot="210034">
            <a:off x="3690938" y="2014538"/>
            <a:ext cx="1322387" cy="304800"/>
          </a:xfrm>
          <a:prstGeom prst="rect">
            <a:avLst/>
          </a:prstGeom>
          <a:noFill/>
          <a:ln w="9525">
            <a:noFill/>
            <a:miter lim="800000"/>
            <a:headEnd/>
            <a:tailEnd/>
          </a:ln>
        </p:spPr>
        <p:txBody>
          <a:bodyPr>
            <a:prstTxWarp prst="textNoShape">
              <a:avLst/>
            </a:prstTxWarp>
            <a:spAutoFit/>
          </a:bodyPr>
          <a:lstStyle/>
          <a:p>
            <a:pPr algn="ctr"/>
            <a:r>
              <a:rPr lang="en-US" sz="1400">
                <a:latin typeface="Helvetica" charset="0"/>
              </a:rPr>
              <a:t>TRD</a:t>
            </a:r>
          </a:p>
        </p:txBody>
      </p:sp>
      <p:sp>
        <p:nvSpPr>
          <p:cNvPr id="21509" name="Text Box 4"/>
          <p:cNvSpPr txBox="1">
            <a:spLocks noChangeArrowheads="1"/>
          </p:cNvSpPr>
          <p:nvPr/>
        </p:nvSpPr>
        <p:spPr bwMode="auto">
          <a:xfrm rot="357158">
            <a:off x="4032250" y="2601913"/>
            <a:ext cx="539750" cy="304800"/>
          </a:xfrm>
          <a:prstGeom prst="rect">
            <a:avLst/>
          </a:prstGeom>
          <a:noFill/>
          <a:ln w="9525">
            <a:noFill/>
            <a:miter lim="800000"/>
            <a:headEnd/>
            <a:tailEnd/>
          </a:ln>
        </p:spPr>
        <p:txBody>
          <a:bodyPr wrap="none">
            <a:prstTxWarp prst="textNoShape">
              <a:avLst/>
            </a:prstTxWarp>
            <a:spAutoFit/>
          </a:bodyPr>
          <a:lstStyle/>
          <a:p>
            <a:pPr algn="ctr"/>
            <a:r>
              <a:rPr lang="en-US" sz="1400">
                <a:latin typeface="Helvetica" charset="0"/>
              </a:rPr>
              <a:t>TOF</a:t>
            </a:r>
          </a:p>
        </p:txBody>
      </p:sp>
      <p:sp>
        <p:nvSpPr>
          <p:cNvPr id="21510" name="Text Box 5"/>
          <p:cNvSpPr txBox="1">
            <a:spLocks noChangeArrowheads="1"/>
          </p:cNvSpPr>
          <p:nvPr/>
        </p:nvSpPr>
        <p:spPr bwMode="auto">
          <a:xfrm rot="-5400000">
            <a:off x="4345781" y="3688557"/>
            <a:ext cx="827087" cy="304800"/>
          </a:xfrm>
          <a:prstGeom prst="rect">
            <a:avLst/>
          </a:prstGeom>
          <a:noFill/>
          <a:ln w="9525">
            <a:noFill/>
            <a:miter lim="800000"/>
            <a:headEnd/>
            <a:tailEnd/>
          </a:ln>
        </p:spPr>
        <p:txBody>
          <a:bodyPr>
            <a:prstTxWarp prst="textNoShape">
              <a:avLst/>
            </a:prstTxWarp>
            <a:spAutoFit/>
          </a:bodyPr>
          <a:lstStyle/>
          <a:p>
            <a:pPr algn="ctr"/>
            <a:r>
              <a:rPr lang="en-US" sz="1400">
                <a:latin typeface="Helvetica" charset="0"/>
              </a:rPr>
              <a:t>Tracker</a:t>
            </a:r>
          </a:p>
        </p:txBody>
      </p:sp>
      <p:sp>
        <p:nvSpPr>
          <p:cNvPr id="21511" name="Text Box 6"/>
          <p:cNvSpPr txBox="1">
            <a:spLocks noChangeArrowheads="1"/>
          </p:cNvSpPr>
          <p:nvPr/>
        </p:nvSpPr>
        <p:spPr bwMode="auto">
          <a:xfrm rot="611893">
            <a:off x="4067175" y="4197350"/>
            <a:ext cx="539750" cy="304800"/>
          </a:xfrm>
          <a:prstGeom prst="rect">
            <a:avLst/>
          </a:prstGeom>
          <a:noFill/>
          <a:ln w="9525">
            <a:noFill/>
            <a:miter lim="800000"/>
            <a:headEnd/>
            <a:tailEnd/>
          </a:ln>
        </p:spPr>
        <p:txBody>
          <a:bodyPr wrap="none">
            <a:prstTxWarp prst="textNoShape">
              <a:avLst/>
            </a:prstTxWarp>
            <a:spAutoFit/>
          </a:bodyPr>
          <a:lstStyle/>
          <a:p>
            <a:pPr algn="ctr"/>
            <a:r>
              <a:rPr lang="en-US" sz="1400">
                <a:latin typeface="Helvetica" charset="0"/>
              </a:rPr>
              <a:t>TOF</a:t>
            </a:r>
          </a:p>
        </p:txBody>
      </p:sp>
      <p:sp>
        <p:nvSpPr>
          <p:cNvPr id="21512" name="Text Box 7"/>
          <p:cNvSpPr txBox="1">
            <a:spLocks noChangeArrowheads="1"/>
          </p:cNvSpPr>
          <p:nvPr/>
        </p:nvSpPr>
        <p:spPr bwMode="auto">
          <a:xfrm rot="481191">
            <a:off x="4056063" y="4479925"/>
            <a:ext cx="619125" cy="304800"/>
          </a:xfrm>
          <a:prstGeom prst="rect">
            <a:avLst/>
          </a:prstGeom>
          <a:noFill/>
          <a:ln w="9525">
            <a:noFill/>
            <a:miter lim="800000"/>
            <a:headEnd/>
            <a:tailEnd/>
          </a:ln>
        </p:spPr>
        <p:txBody>
          <a:bodyPr wrap="none">
            <a:prstTxWarp prst="textNoShape">
              <a:avLst/>
            </a:prstTxWarp>
            <a:spAutoFit/>
          </a:bodyPr>
          <a:lstStyle/>
          <a:p>
            <a:pPr algn="ctr"/>
            <a:r>
              <a:rPr lang="en-US" sz="1400">
                <a:latin typeface="Helvetica" charset="0"/>
              </a:rPr>
              <a:t>RICH</a:t>
            </a:r>
          </a:p>
        </p:txBody>
      </p:sp>
      <p:sp>
        <p:nvSpPr>
          <p:cNvPr id="21513" name="Text Box 8"/>
          <p:cNvSpPr txBox="1">
            <a:spLocks noChangeArrowheads="1"/>
          </p:cNvSpPr>
          <p:nvPr/>
        </p:nvSpPr>
        <p:spPr bwMode="auto">
          <a:xfrm rot="513089">
            <a:off x="4062413" y="5216525"/>
            <a:ext cx="649287" cy="273050"/>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sz="1400">
                <a:latin typeface="Helvetica" charset="0"/>
              </a:rPr>
              <a:t>ECAL</a:t>
            </a:r>
          </a:p>
        </p:txBody>
      </p:sp>
      <p:pic>
        <p:nvPicPr>
          <p:cNvPr id="21514" name="Picture 9" descr="aout05-4"/>
          <p:cNvPicPr>
            <a:picLocks noChangeAspect="1" noChangeArrowheads="1"/>
          </p:cNvPicPr>
          <p:nvPr/>
        </p:nvPicPr>
        <p:blipFill>
          <a:blip r:embed="rId5" cstate="print"/>
          <a:srcRect l="3127" t="6850" r="3648" b="7437"/>
          <a:stretch>
            <a:fillRect/>
          </a:stretch>
        </p:blipFill>
        <p:spPr bwMode="auto">
          <a:xfrm>
            <a:off x="288925" y="5373688"/>
            <a:ext cx="2043113" cy="1152525"/>
          </a:xfrm>
          <a:prstGeom prst="rect">
            <a:avLst/>
          </a:prstGeom>
          <a:noFill/>
          <a:ln w="9525">
            <a:noFill/>
            <a:miter lim="800000"/>
            <a:headEnd/>
            <a:tailEnd/>
          </a:ln>
        </p:spPr>
      </p:pic>
      <p:pic>
        <p:nvPicPr>
          <p:cNvPr id="21515" name="Picture 10" descr="DSCN4092"/>
          <p:cNvPicPr>
            <a:picLocks noChangeAspect="1" noChangeArrowheads="1"/>
          </p:cNvPicPr>
          <p:nvPr/>
        </p:nvPicPr>
        <p:blipFill>
          <a:blip r:embed="rId6" cstate="print"/>
          <a:srcRect/>
          <a:stretch>
            <a:fillRect/>
          </a:stretch>
        </p:blipFill>
        <p:spPr bwMode="auto">
          <a:xfrm>
            <a:off x="6591300" y="1243013"/>
            <a:ext cx="2278063" cy="763587"/>
          </a:xfrm>
          <a:prstGeom prst="rect">
            <a:avLst/>
          </a:prstGeom>
          <a:noFill/>
          <a:ln w="9525">
            <a:noFill/>
            <a:miter lim="800000"/>
            <a:headEnd/>
            <a:tailEnd/>
          </a:ln>
        </p:spPr>
      </p:pic>
      <p:pic>
        <p:nvPicPr>
          <p:cNvPr id="21516" name="Picture 11" descr="T"/>
          <p:cNvPicPr>
            <a:picLocks noChangeAspect="1" noChangeArrowheads="1"/>
          </p:cNvPicPr>
          <p:nvPr/>
        </p:nvPicPr>
        <p:blipFill>
          <a:blip r:embed="rId7" cstate="print"/>
          <a:srcRect/>
          <a:stretch>
            <a:fillRect/>
          </a:stretch>
        </p:blipFill>
        <p:spPr bwMode="auto">
          <a:xfrm>
            <a:off x="187325" y="3116263"/>
            <a:ext cx="2393950" cy="1476375"/>
          </a:xfrm>
          <a:prstGeom prst="rect">
            <a:avLst/>
          </a:prstGeom>
          <a:noFill/>
          <a:ln w="9525">
            <a:solidFill>
              <a:srgbClr val="000000"/>
            </a:solidFill>
            <a:miter lim="800000"/>
            <a:headEnd/>
            <a:tailEnd/>
          </a:ln>
        </p:spPr>
      </p:pic>
      <p:pic>
        <p:nvPicPr>
          <p:cNvPr id="21517" name="Picture 13" descr="oct_stat_tot_solo"/>
          <p:cNvPicPr>
            <a:picLocks noChangeAspect="1" noChangeArrowheads="1"/>
          </p:cNvPicPr>
          <p:nvPr/>
        </p:nvPicPr>
        <p:blipFill>
          <a:blip r:embed="rId8" cstate="print"/>
          <a:srcRect l="28949" t="26620" r="24957" b="26620"/>
          <a:stretch>
            <a:fillRect/>
          </a:stretch>
        </p:blipFill>
        <p:spPr bwMode="auto">
          <a:xfrm>
            <a:off x="254000" y="1041400"/>
            <a:ext cx="2149475" cy="1406525"/>
          </a:xfrm>
          <a:prstGeom prst="rect">
            <a:avLst/>
          </a:prstGeom>
          <a:noFill/>
          <a:ln w="9525">
            <a:noFill/>
            <a:miter lim="800000"/>
            <a:headEnd/>
            <a:tailEnd/>
          </a:ln>
        </p:spPr>
      </p:pic>
      <p:sp>
        <p:nvSpPr>
          <p:cNvPr id="21518" name="Line 19"/>
          <p:cNvSpPr>
            <a:spLocks noChangeShapeType="1"/>
          </p:cNvSpPr>
          <p:nvPr/>
        </p:nvSpPr>
        <p:spPr bwMode="auto">
          <a:xfrm>
            <a:off x="2160588" y="1695450"/>
            <a:ext cx="1331912" cy="400050"/>
          </a:xfrm>
          <a:prstGeom prst="line">
            <a:avLst/>
          </a:prstGeom>
          <a:noFill/>
          <a:ln w="12700">
            <a:solidFill>
              <a:srgbClr val="0000FF"/>
            </a:solidFill>
            <a:round/>
            <a:headEnd/>
            <a:tailEnd type="none" w="lg" len="lg"/>
          </a:ln>
        </p:spPr>
        <p:txBody>
          <a:bodyPr>
            <a:prstTxWarp prst="textNoShape">
              <a:avLst/>
            </a:prstTxWarp>
          </a:bodyPr>
          <a:lstStyle/>
          <a:p>
            <a:endParaRPr lang="en-US"/>
          </a:p>
        </p:txBody>
      </p:sp>
      <p:sp>
        <p:nvSpPr>
          <p:cNvPr id="21519" name="Line 21"/>
          <p:cNvSpPr>
            <a:spLocks noChangeShapeType="1"/>
          </p:cNvSpPr>
          <p:nvPr/>
        </p:nvSpPr>
        <p:spPr bwMode="auto">
          <a:xfrm flipV="1">
            <a:off x="2205038" y="5286375"/>
            <a:ext cx="1744662" cy="233363"/>
          </a:xfrm>
          <a:prstGeom prst="line">
            <a:avLst/>
          </a:prstGeom>
          <a:noFill/>
          <a:ln w="12700">
            <a:solidFill>
              <a:srgbClr val="0000FF"/>
            </a:solidFill>
            <a:round/>
            <a:headEnd/>
            <a:tailEnd type="none" w="lg" len="lg"/>
          </a:ln>
        </p:spPr>
        <p:txBody>
          <a:bodyPr>
            <a:prstTxWarp prst="textNoShape">
              <a:avLst/>
            </a:prstTxWarp>
          </a:bodyPr>
          <a:lstStyle/>
          <a:p>
            <a:endParaRPr lang="en-US"/>
          </a:p>
        </p:txBody>
      </p:sp>
      <p:sp>
        <p:nvSpPr>
          <p:cNvPr id="21520" name="Line 22"/>
          <p:cNvSpPr>
            <a:spLocks noChangeShapeType="1"/>
          </p:cNvSpPr>
          <p:nvPr/>
        </p:nvSpPr>
        <p:spPr bwMode="auto">
          <a:xfrm flipH="1">
            <a:off x="4889500" y="1797050"/>
            <a:ext cx="1792288" cy="958850"/>
          </a:xfrm>
          <a:prstGeom prst="line">
            <a:avLst/>
          </a:prstGeom>
          <a:noFill/>
          <a:ln w="12700">
            <a:solidFill>
              <a:srgbClr val="0000FF"/>
            </a:solidFill>
            <a:round/>
            <a:headEnd/>
            <a:tailEnd type="none" w="lg" len="lg"/>
          </a:ln>
        </p:spPr>
        <p:txBody>
          <a:bodyPr>
            <a:prstTxWarp prst="textNoShape">
              <a:avLst/>
            </a:prstTxWarp>
          </a:bodyPr>
          <a:lstStyle/>
          <a:p>
            <a:endParaRPr lang="en-US"/>
          </a:p>
        </p:txBody>
      </p:sp>
      <p:pic>
        <p:nvPicPr>
          <p:cNvPr id="21521" name="Picture 27" descr=" picture"/>
          <p:cNvPicPr>
            <a:picLocks noChangeAspect="1" noChangeArrowheads="1"/>
          </p:cNvPicPr>
          <p:nvPr/>
        </p:nvPicPr>
        <p:blipFill>
          <a:blip r:embed="rId9" cstate="print"/>
          <a:srcRect l="4930" r="1703"/>
          <a:stretch>
            <a:fillRect/>
          </a:stretch>
        </p:blipFill>
        <p:spPr bwMode="auto">
          <a:xfrm>
            <a:off x="6648450" y="5073650"/>
            <a:ext cx="2286000" cy="1631950"/>
          </a:xfrm>
          <a:prstGeom prst="rect">
            <a:avLst/>
          </a:prstGeom>
          <a:noFill/>
          <a:ln w="9525">
            <a:noFill/>
            <a:miter lim="800000"/>
            <a:headEnd/>
            <a:tailEnd/>
          </a:ln>
        </p:spPr>
      </p:pic>
      <p:sp>
        <p:nvSpPr>
          <p:cNvPr id="21522" name="Line 24"/>
          <p:cNvSpPr>
            <a:spLocks noChangeShapeType="1"/>
          </p:cNvSpPr>
          <p:nvPr/>
        </p:nvSpPr>
        <p:spPr bwMode="auto">
          <a:xfrm flipH="1" flipV="1">
            <a:off x="5010150" y="5038725"/>
            <a:ext cx="1666875" cy="417513"/>
          </a:xfrm>
          <a:prstGeom prst="line">
            <a:avLst/>
          </a:prstGeom>
          <a:noFill/>
          <a:ln w="12700">
            <a:solidFill>
              <a:srgbClr val="0000FF"/>
            </a:solidFill>
            <a:round/>
            <a:headEnd/>
            <a:tailEnd type="none" w="lg" len="lg"/>
          </a:ln>
        </p:spPr>
        <p:txBody>
          <a:bodyPr>
            <a:prstTxWarp prst="textNoShape">
              <a:avLst/>
            </a:prstTxWarp>
          </a:bodyPr>
          <a:lstStyle/>
          <a:p>
            <a:endParaRPr lang="en-US"/>
          </a:p>
        </p:txBody>
      </p:sp>
      <p:sp>
        <p:nvSpPr>
          <p:cNvPr id="21523" name="Line 23"/>
          <p:cNvSpPr>
            <a:spLocks noChangeShapeType="1"/>
          </p:cNvSpPr>
          <p:nvPr/>
        </p:nvSpPr>
        <p:spPr bwMode="auto">
          <a:xfrm flipH="1">
            <a:off x="5105400" y="3606800"/>
            <a:ext cx="1663700" cy="279400"/>
          </a:xfrm>
          <a:prstGeom prst="line">
            <a:avLst/>
          </a:prstGeom>
          <a:noFill/>
          <a:ln w="28575">
            <a:solidFill>
              <a:srgbClr val="00FFFF"/>
            </a:solidFill>
            <a:round/>
            <a:headEnd/>
            <a:tailEnd type="oval" w="lg" len="lg"/>
          </a:ln>
        </p:spPr>
        <p:txBody>
          <a:bodyPr>
            <a:prstTxWarp prst="textNoShape">
              <a:avLst/>
            </a:prstTxWarp>
          </a:bodyPr>
          <a:lstStyle/>
          <a:p>
            <a:endParaRPr lang="en-US"/>
          </a:p>
        </p:txBody>
      </p:sp>
      <p:sp>
        <p:nvSpPr>
          <p:cNvPr id="21524" name="Line 19"/>
          <p:cNvSpPr>
            <a:spLocks noChangeShapeType="1"/>
          </p:cNvSpPr>
          <p:nvPr/>
        </p:nvSpPr>
        <p:spPr bwMode="auto">
          <a:xfrm>
            <a:off x="2398713" y="4116388"/>
            <a:ext cx="1860550" cy="941387"/>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5" name="Line 19"/>
          <p:cNvSpPr>
            <a:spLocks noChangeShapeType="1"/>
          </p:cNvSpPr>
          <p:nvPr/>
        </p:nvSpPr>
        <p:spPr bwMode="auto">
          <a:xfrm flipV="1">
            <a:off x="2424113" y="3840163"/>
            <a:ext cx="1670050" cy="225425"/>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6" name="Line 19"/>
          <p:cNvSpPr>
            <a:spLocks noChangeShapeType="1"/>
          </p:cNvSpPr>
          <p:nvPr/>
        </p:nvSpPr>
        <p:spPr bwMode="auto">
          <a:xfrm flipV="1">
            <a:off x="2417763" y="3556000"/>
            <a:ext cx="1633537" cy="522288"/>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7" name="Line 19"/>
          <p:cNvSpPr>
            <a:spLocks noChangeShapeType="1"/>
          </p:cNvSpPr>
          <p:nvPr/>
        </p:nvSpPr>
        <p:spPr bwMode="auto">
          <a:xfrm flipV="1">
            <a:off x="2381250" y="2970213"/>
            <a:ext cx="1693863" cy="1138237"/>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8" name="Line 19"/>
          <p:cNvSpPr>
            <a:spLocks noChangeShapeType="1"/>
          </p:cNvSpPr>
          <p:nvPr/>
        </p:nvSpPr>
        <p:spPr bwMode="auto">
          <a:xfrm flipV="1">
            <a:off x="2395538" y="3200400"/>
            <a:ext cx="1698625" cy="876300"/>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9" name="Line 19"/>
          <p:cNvSpPr>
            <a:spLocks noChangeShapeType="1"/>
          </p:cNvSpPr>
          <p:nvPr/>
        </p:nvSpPr>
        <p:spPr bwMode="auto">
          <a:xfrm flipV="1">
            <a:off x="2371725" y="1608138"/>
            <a:ext cx="1952625" cy="2500312"/>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30" name="Rectangle 26"/>
          <p:cNvSpPr>
            <a:spLocks noChangeArrowheads="1"/>
          </p:cNvSpPr>
          <p:nvPr/>
        </p:nvSpPr>
        <p:spPr bwMode="auto">
          <a:xfrm>
            <a:off x="4365625" y="1476375"/>
            <a:ext cx="2857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1</a:t>
            </a:r>
          </a:p>
        </p:txBody>
      </p:sp>
      <p:sp>
        <p:nvSpPr>
          <p:cNvPr id="21531" name="Rectangle 27"/>
          <p:cNvSpPr>
            <a:spLocks noChangeArrowheads="1"/>
          </p:cNvSpPr>
          <p:nvPr/>
        </p:nvSpPr>
        <p:spPr bwMode="auto">
          <a:xfrm>
            <a:off x="4286250" y="2789238"/>
            <a:ext cx="303213" cy="304800"/>
          </a:xfrm>
          <a:prstGeom prst="rect">
            <a:avLst/>
          </a:prstGeom>
          <a:noFill/>
          <a:ln w="9525">
            <a:noFill/>
            <a:miter lim="800000"/>
            <a:headEnd/>
            <a:tailEnd/>
          </a:ln>
        </p:spPr>
        <p:txBody>
          <a:bodyPr wrap="none">
            <a:prstTxWarp prst="textNoShape">
              <a:avLst/>
            </a:prstTxWarp>
            <a:spAutoFit/>
          </a:bodyPr>
          <a:lstStyle/>
          <a:p>
            <a:r>
              <a:rPr lang="en-US" sz="1400">
                <a:solidFill>
                  <a:srgbClr val="E71700"/>
                </a:solidFill>
                <a:latin typeface="Arial Black" charset="0"/>
              </a:rPr>
              <a:t>2</a:t>
            </a:r>
            <a:endParaRPr lang="en-US" sz="1200">
              <a:solidFill>
                <a:srgbClr val="E71700"/>
              </a:solidFill>
              <a:latin typeface="Arial Black" charset="0"/>
            </a:endParaRPr>
          </a:p>
        </p:txBody>
      </p:sp>
      <p:sp>
        <p:nvSpPr>
          <p:cNvPr id="21532" name="Rectangle 28"/>
          <p:cNvSpPr>
            <a:spLocks noChangeArrowheads="1"/>
          </p:cNvSpPr>
          <p:nvPr/>
        </p:nvSpPr>
        <p:spPr bwMode="auto">
          <a:xfrm>
            <a:off x="4222750" y="3702050"/>
            <a:ext cx="4381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7-8</a:t>
            </a:r>
          </a:p>
        </p:txBody>
      </p:sp>
      <p:sp>
        <p:nvSpPr>
          <p:cNvPr id="21533" name="Rectangle 29"/>
          <p:cNvSpPr>
            <a:spLocks noChangeArrowheads="1"/>
          </p:cNvSpPr>
          <p:nvPr/>
        </p:nvSpPr>
        <p:spPr bwMode="auto">
          <a:xfrm>
            <a:off x="4219575" y="3063875"/>
            <a:ext cx="4381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3-4</a:t>
            </a:r>
          </a:p>
        </p:txBody>
      </p:sp>
      <p:sp>
        <p:nvSpPr>
          <p:cNvPr id="21534" name="Rectangle 30"/>
          <p:cNvSpPr>
            <a:spLocks noChangeArrowheads="1"/>
          </p:cNvSpPr>
          <p:nvPr/>
        </p:nvSpPr>
        <p:spPr bwMode="auto">
          <a:xfrm>
            <a:off x="4286250" y="4956175"/>
            <a:ext cx="2857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9</a:t>
            </a:r>
          </a:p>
        </p:txBody>
      </p:sp>
      <p:sp>
        <p:nvSpPr>
          <p:cNvPr id="21535" name="Rectangle 31"/>
          <p:cNvSpPr>
            <a:spLocks noChangeArrowheads="1"/>
          </p:cNvSpPr>
          <p:nvPr/>
        </p:nvSpPr>
        <p:spPr bwMode="auto">
          <a:xfrm>
            <a:off x="4229100" y="3409950"/>
            <a:ext cx="4381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5-6</a:t>
            </a:r>
          </a:p>
        </p:txBody>
      </p:sp>
      <p:sp>
        <p:nvSpPr>
          <p:cNvPr id="21536" name="Text Box 14"/>
          <p:cNvSpPr txBox="1">
            <a:spLocks noChangeArrowheads="1"/>
          </p:cNvSpPr>
          <p:nvPr/>
        </p:nvSpPr>
        <p:spPr bwMode="auto">
          <a:xfrm>
            <a:off x="225424" y="228600"/>
            <a:ext cx="2136775" cy="717119"/>
          </a:xfrm>
          <a:prstGeom prst="rect">
            <a:avLst/>
          </a:prstGeom>
          <a:noFill/>
          <a:ln w="19050">
            <a:noFill/>
            <a:miter lim="800000"/>
            <a:headEnd/>
            <a:tailEnd/>
          </a:ln>
        </p:spPr>
        <p:txBody>
          <a:bodyPr wrap="square" lIns="45720" rIns="45720" anchor="ctr" anchorCtr="1">
            <a:prstTxWarp prst="textNoShape">
              <a:avLst/>
            </a:prstTxWarp>
            <a:spAutoFit/>
          </a:bodyPr>
          <a:lstStyle/>
          <a:p>
            <a:pPr algn="ctr">
              <a:lnSpc>
                <a:spcPct val="80000"/>
              </a:lnSpc>
            </a:pPr>
            <a:r>
              <a:rPr lang="en-US" sz="1600" dirty="0">
                <a:solidFill>
                  <a:srgbClr val="3333FF"/>
                </a:solidFill>
              </a:rPr>
              <a:t>TRD</a:t>
            </a:r>
            <a:r>
              <a:rPr lang="en-US" sz="3200" dirty="0"/>
              <a:t> </a:t>
            </a:r>
          </a:p>
          <a:p>
            <a:pPr algn="ctr">
              <a:lnSpc>
                <a:spcPct val="80000"/>
              </a:lnSpc>
            </a:pPr>
            <a:r>
              <a:rPr lang="en-US" sz="1600" dirty="0">
                <a:solidFill>
                  <a:srgbClr val="FF0000"/>
                </a:solidFill>
              </a:rPr>
              <a:t>Identify </a:t>
            </a:r>
            <a:r>
              <a:rPr lang="en-US" sz="1600" dirty="0" err="1">
                <a:solidFill>
                  <a:srgbClr val="FF0000"/>
                </a:solidFill>
              </a:rPr>
              <a:t>e</a:t>
            </a:r>
            <a:r>
              <a:rPr lang="en-US" sz="1600" dirty="0">
                <a:solidFill>
                  <a:srgbClr val="FF0000"/>
                </a:solidFill>
              </a:rPr>
              <a:t>+, </a:t>
            </a:r>
            <a:r>
              <a:rPr lang="en-US" sz="1600" dirty="0" err="1">
                <a:solidFill>
                  <a:srgbClr val="FF0000"/>
                </a:solidFill>
              </a:rPr>
              <a:t>e</a:t>
            </a:r>
            <a:r>
              <a:rPr lang="en-US" sz="1600" dirty="0">
                <a:solidFill>
                  <a:srgbClr val="FF0000"/>
                </a:solidFill>
              </a:rPr>
              <a:t>-</a:t>
            </a:r>
            <a:endParaRPr lang="en-US" sz="700" dirty="0">
              <a:solidFill>
                <a:srgbClr val="FF0000"/>
              </a:solidFill>
            </a:endParaRPr>
          </a:p>
        </p:txBody>
      </p:sp>
      <p:sp>
        <p:nvSpPr>
          <p:cNvPr id="21537" name="Text Box 15"/>
          <p:cNvSpPr txBox="1">
            <a:spLocks noChangeArrowheads="1"/>
          </p:cNvSpPr>
          <p:nvPr/>
        </p:nvSpPr>
        <p:spPr bwMode="auto">
          <a:xfrm>
            <a:off x="142875" y="2541588"/>
            <a:ext cx="2405063" cy="558102"/>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700" dirty="0">
                <a:solidFill>
                  <a:srgbClr val="3333FF"/>
                </a:solidFill>
              </a:rPr>
              <a:t>Silicon Tracker</a:t>
            </a:r>
          </a:p>
          <a:p>
            <a:pPr algn="ctr">
              <a:lnSpc>
                <a:spcPct val="80000"/>
              </a:lnSpc>
            </a:pPr>
            <a:r>
              <a:rPr lang="en-US" sz="2000" dirty="0">
                <a:solidFill>
                  <a:srgbClr val="FF0000"/>
                </a:solidFill>
              </a:rPr>
              <a:t> </a:t>
            </a:r>
            <a:r>
              <a:rPr lang="en-US" sz="1600" dirty="0">
                <a:solidFill>
                  <a:srgbClr val="FF0000"/>
                </a:solidFill>
              </a:rPr>
              <a:t>Z, P</a:t>
            </a:r>
          </a:p>
        </p:txBody>
      </p:sp>
      <p:sp>
        <p:nvSpPr>
          <p:cNvPr id="21538" name="Text Box 16"/>
          <p:cNvSpPr txBox="1">
            <a:spLocks noChangeArrowheads="1"/>
          </p:cNvSpPr>
          <p:nvPr/>
        </p:nvSpPr>
        <p:spPr bwMode="auto">
          <a:xfrm>
            <a:off x="33337" y="4391922"/>
            <a:ext cx="2405063" cy="865878"/>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800" dirty="0">
                <a:solidFill>
                  <a:srgbClr val="3333FF"/>
                </a:solidFill>
              </a:rPr>
              <a:t>ECAL</a:t>
            </a:r>
            <a:r>
              <a:rPr lang="en-US" dirty="0"/>
              <a:t> </a:t>
            </a:r>
          </a:p>
          <a:p>
            <a:pPr algn="ctr">
              <a:lnSpc>
                <a:spcPct val="80000"/>
              </a:lnSpc>
            </a:pPr>
            <a:r>
              <a:rPr lang="en-US" sz="2000" dirty="0">
                <a:solidFill>
                  <a:srgbClr val="FF0000"/>
                </a:solidFill>
              </a:rPr>
              <a:t>E </a:t>
            </a:r>
            <a:r>
              <a:rPr lang="en-US" sz="1600" dirty="0">
                <a:solidFill>
                  <a:srgbClr val="FF0000"/>
                </a:solidFill>
              </a:rPr>
              <a:t>of </a:t>
            </a:r>
            <a:r>
              <a:rPr lang="en-US" sz="1600" dirty="0" err="1">
                <a:solidFill>
                  <a:srgbClr val="FF0000"/>
                </a:solidFill>
              </a:rPr>
              <a:t>e</a:t>
            </a:r>
            <a:r>
              <a:rPr lang="en-US" sz="1600" dirty="0">
                <a:solidFill>
                  <a:srgbClr val="FF0000"/>
                </a:solidFill>
              </a:rPr>
              <a:t>+, </a:t>
            </a:r>
            <a:r>
              <a:rPr lang="en-US" sz="1600" dirty="0" err="1">
                <a:solidFill>
                  <a:srgbClr val="FF0000"/>
                </a:solidFill>
              </a:rPr>
              <a:t>e</a:t>
            </a:r>
            <a:r>
              <a:rPr lang="en-US" sz="1600" dirty="0">
                <a:solidFill>
                  <a:srgbClr val="FF0000"/>
                </a:solidFill>
              </a:rPr>
              <a:t>-, </a:t>
            </a:r>
            <a:r>
              <a:rPr lang="el-GR" sz="1600" dirty="0">
                <a:solidFill>
                  <a:srgbClr val="FF0000"/>
                </a:solidFill>
                <a:ea typeface="Arial" charset="0"/>
                <a:cs typeface="Arial" charset="0"/>
              </a:rPr>
              <a:t>γ</a:t>
            </a:r>
          </a:p>
        </p:txBody>
      </p:sp>
      <p:sp>
        <p:nvSpPr>
          <p:cNvPr id="21539" name="Text Box 18"/>
          <p:cNvSpPr txBox="1">
            <a:spLocks noChangeArrowheads="1"/>
          </p:cNvSpPr>
          <p:nvPr/>
        </p:nvSpPr>
        <p:spPr bwMode="auto">
          <a:xfrm>
            <a:off x="6602413" y="4262836"/>
            <a:ext cx="2541587" cy="766364"/>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600" dirty="0">
                <a:solidFill>
                  <a:srgbClr val="3333FF"/>
                </a:solidFill>
              </a:rPr>
              <a:t>RICH</a:t>
            </a:r>
            <a:r>
              <a:rPr lang="en-US" sz="3600" dirty="0"/>
              <a:t> </a:t>
            </a:r>
          </a:p>
          <a:p>
            <a:pPr algn="ctr">
              <a:lnSpc>
                <a:spcPct val="80000"/>
              </a:lnSpc>
            </a:pPr>
            <a:r>
              <a:rPr lang="en-US" sz="1600" dirty="0">
                <a:solidFill>
                  <a:srgbClr val="FF0000"/>
                </a:solidFill>
              </a:rPr>
              <a:t> Z, E</a:t>
            </a:r>
          </a:p>
        </p:txBody>
      </p:sp>
      <p:sp>
        <p:nvSpPr>
          <p:cNvPr id="21540" name="Text Box 25"/>
          <p:cNvSpPr txBox="1">
            <a:spLocks noChangeArrowheads="1"/>
          </p:cNvSpPr>
          <p:nvPr/>
        </p:nvSpPr>
        <p:spPr bwMode="auto">
          <a:xfrm>
            <a:off x="6626225" y="663575"/>
            <a:ext cx="2306638" cy="479618"/>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2000" dirty="0">
                <a:solidFill>
                  <a:srgbClr val="3333FF"/>
                </a:solidFill>
              </a:rPr>
              <a:t>TOF</a:t>
            </a:r>
            <a:endParaRPr lang="en-US" sz="1050" dirty="0">
              <a:solidFill>
                <a:srgbClr val="FF0000"/>
              </a:solidFill>
            </a:endParaRPr>
          </a:p>
          <a:p>
            <a:pPr algn="ctr">
              <a:lnSpc>
                <a:spcPct val="80000"/>
              </a:lnSpc>
            </a:pPr>
            <a:r>
              <a:rPr lang="en-US" sz="900" dirty="0">
                <a:solidFill>
                  <a:srgbClr val="FF0000"/>
                </a:solidFill>
              </a:rPr>
              <a:t> </a:t>
            </a:r>
            <a:r>
              <a:rPr lang="en-US" sz="1050" dirty="0">
                <a:solidFill>
                  <a:srgbClr val="FF0000"/>
                </a:solidFill>
              </a:rPr>
              <a:t>Z</a:t>
            </a:r>
            <a:r>
              <a:rPr lang="en-US" sz="900" dirty="0">
                <a:solidFill>
                  <a:srgbClr val="FF0000"/>
                </a:solidFill>
              </a:rPr>
              <a:t>, </a:t>
            </a:r>
            <a:r>
              <a:rPr lang="en-US" sz="1050" dirty="0">
                <a:solidFill>
                  <a:srgbClr val="FF0000"/>
                </a:solidFill>
              </a:rPr>
              <a:t>E</a:t>
            </a:r>
          </a:p>
        </p:txBody>
      </p:sp>
      <p:sp>
        <p:nvSpPr>
          <p:cNvPr id="21541" name="Text Box 25"/>
          <p:cNvSpPr txBox="1">
            <a:spLocks noChangeArrowheads="1"/>
          </p:cNvSpPr>
          <p:nvPr/>
        </p:nvSpPr>
        <p:spPr bwMode="auto">
          <a:xfrm>
            <a:off x="2490788" y="381000"/>
            <a:ext cx="4054475" cy="774700"/>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600" dirty="0">
                <a:solidFill>
                  <a:srgbClr val="3333FF"/>
                </a:solidFill>
                <a:latin typeface="Calibri Bold" pitchFamily="112" charset="0"/>
              </a:rPr>
              <a:t> </a:t>
            </a:r>
          </a:p>
          <a:p>
            <a:pPr algn="ctr">
              <a:lnSpc>
                <a:spcPct val="80000"/>
              </a:lnSpc>
            </a:pPr>
            <a:r>
              <a:rPr lang="en-US" sz="1600" dirty="0">
                <a:solidFill>
                  <a:srgbClr val="3333FF"/>
                </a:solidFill>
                <a:latin typeface="Calibri Bold" pitchFamily="112" charset="0"/>
              </a:rPr>
              <a:t>Particles and nuclei are defined by their </a:t>
            </a:r>
            <a:br>
              <a:rPr lang="en-US" sz="1600" dirty="0">
                <a:solidFill>
                  <a:srgbClr val="3333FF"/>
                </a:solidFill>
                <a:latin typeface="Calibri Bold" pitchFamily="112" charset="0"/>
              </a:rPr>
            </a:br>
            <a:r>
              <a:rPr lang="en-US" sz="1600" dirty="0">
                <a:solidFill>
                  <a:srgbClr val="3333FF"/>
                </a:solidFill>
                <a:latin typeface="Calibri Bold" pitchFamily="112" charset="0"/>
              </a:rPr>
              <a:t>charge (</a:t>
            </a:r>
            <a:r>
              <a:rPr lang="en-US" sz="2400" dirty="0">
                <a:solidFill>
                  <a:srgbClr val="FF0000"/>
                </a:solidFill>
                <a:latin typeface="Calibri Bold" pitchFamily="112" charset="0"/>
              </a:rPr>
              <a:t>Z</a:t>
            </a:r>
            <a:r>
              <a:rPr lang="en-US" sz="1600" dirty="0">
                <a:solidFill>
                  <a:srgbClr val="3333FF"/>
                </a:solidFill>
                <a:latin typeface="Calibri Bold" pitchFamily="112" charset="0"/>
              </a:rPr>
              <a:t>) and energy</a:t>
            </a:r>
            <a:r>
              <a:rPr lang="en-US" sz="1600" dirty="0">
                <a:solidFill>
                  <a:srgbClr val="3333FF"/>
                </a:solidFill>
              </a:rPr>
              <a:t> (</a:t>
            </a:r>
            <a:r>
              <a:rPr lang="en-US" sz="2000" dirty="0">
                <a:solidFill>
                  <a:srgbClr val="FF0000"/>
                </a:solidFill>
              </a:rPr>
              <a:t>E ~ P</a:t>
            </a:r>
            <a:r>
              <a:rPr lang="en-US" sz="1600" dirty="0">
                <a:solidFill>
                  <a:srgbClr val="3333FF"/>
                </a:solidFill>
              </a:rPr>
              <a:t>)</a:t>
            </a:r>
            <a:endParaRPr lang="en-US" sz="1600" i="1" dirty="0"/>
          </a:p>
        </p:txBody>
      </p:sp>
      <p:sp>
        <p:nvSpPr>
          <p:cNvPr id="21542" name="Text Box 15"/>
          <p:cNvSpPr txBox="1">
            <a:spLocks noChangeArrowheads="1"/>
          </p:cNvSpPr>
          <p:nvPr/>
        </p:nvSpPr>
        <p:spPr bwMode="auto">
          <a:xfrm>
            <a:off x="2514600" y="6010275"/>
            <a:ext cx="4062413" cy="591188"/>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95000"/>
              </a:lnSpc>
            </a:pPr>
            <a:r>
              <a:rPr lang="en-US" sz="2000" i="1" dirty="0">
                <a:solidFill>
                  <a:srgbClr val="FF0000"/>
                </a:solidFill>
              </a:rPr>
              <a:t> </a:t>
            </a:r>
            <a:r>
              <a:rPr lang="en-US" sz="1800" i="1" dirty="0">
                <a:solidFill>
                  <a:srgbClr val="FF0000"/>
                </a:solidFill>
              </a:rPr>
              <a:t>Z, P</a:t>
            </a:r>
            <a:r>
              <a:rPr lang="en-US" sz="700" i="1" dirty="0">
                <a:solidFill>
                  <a:srgbClr val="FF0000"/>
                </a:solidFill>
              </a:rPr>
              <a:t> </a:t>
            </a:r>
            <a:r>
              <a:rPr lang="en-US" sz="1400" i="1" dirty="0">
                <a:solidFill>
                  <a:srgbClr val="FF0000"/>
                </a:solidFill>
              </a:rPr>
              <a:t>are measured independently from  Tracker, RICH, TOF  and ECAL</a:t>
            </a:r>
            <a:endParaRPr lang="en-US" sz="1400" i="1" dirty="0">
              <a:solidFill>
                <a:srgbClr val="333399"/>
              </a:solidFill>
            </a:endParaRPr>
          </a:p>
        </p:txBody>
      </p:sp>
      <p:sp>
        <p:nvSpPr>
          <p:cNvPr id="21543" name="Rectangle 39"/>
          <p:cNvSpPr>
            <a:spLocks noChangeArrowheads="1"/>
          </p:cNvSpPr>
          <p:nvPr/>
        </p:nvSpPr>
        <p:spPr bwMode="auto">
          <a:xfrm>
            <a:off x="0" y="0"/>
            <a:ext cx="9144000" cy="502702"/>
          </a:xfrm>
          <a:prstGeom prst="rect">
            <a:avLst/>
          </a:prstGeom>
          <a:noFill/>
          <a:ln w="9525">
            <a:noFill/>
            <a:miter lim="800000"/>
            <a:headEnd/>
            <a:tailEnd/>
          </a:ln>
        </p:spPr>
        <p:txBody>
          <a:bodyPr>
            <a:prstTxWarp prst="textNoShape">
              <a:avLst/>
            </a:prstTxWarp>
            <a:spAutoFit/>
          </a:bodyPr>
          <a:lstStyle/>
          <a:p>
            <a:pPr algn="ctr">
              <a:lnSpc>
                <a:spcPct val="80000"/>
              </a:lnSpc>
            </a:pPr>
            <a:r>
              <a:rPr lang="en-US" sz="3200" dirty="0">
                <a:solidFill>
                  <a:srgbClr val="3333FF"/>
                </a:solidFill>
              </a:rPr>
              <a:t>AMS: A </a:t>
            </a:r>
            <a:r>
              <a:rPr lang="en-US" sz="3200" dirty="0" err="1">
                <a:solidFill>
                  <a:srgbClr val="3333FF"/>
                </a:solidFill>
              </a:rPr>
              <a:t>TeV</a:t>
            </a:r>
            <a:r>
              <a:rPr lang="en-US" sz="3200" dirty="0">
                <a:solidFill>
                  <a:srgbClr val="3333FF"/>
                </a:solidFill>
              </a:rPr>
              <a:t> precision, multipurpose</a:t>
            </a:r>
            <a:r>
              <a:rPr lang="en-US" sz="3200" dirty="0" smtClean="0">
                <a:solidFill>
                  <a:srgbClr val="3333FF"/>
                </a:solidFill>
              </a:rPr>
              <a:t> Spectrometer</a:t>
            </a:r>
            <a:endParaRPr lang="en-US" sz="3200" dirty="0">
              <a:solidFill>
                <a:srgbClr val="3333FF"/>
              </a:solidFill>
            </a:endParaRPr>
          </a:p>
        </p:txBody>
      </p:sp>
      <p:sp>
        <p:nvSpPr>
          <p:cNvPr id="21544" name="Text Box 17"/>
          <p:cNvSpPr txBox="1">
            <a:spLocks noChangeArrowheads="1"/>
          </p:cNvSpPr>
          <p:nvPr/>
        </p:nvSpPr>
        <p:spPr bwMode="auto">
          <a:xfrm>
            <a:off x="6550025" y="2135188"/>
            <a:ext cx="2419350" cy="595035"/>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900" dirty="0">
                <a:solidFill>
                  <a:schemeClr val="hlink"/>
                </a:solidFill>
              </a:rPr>
              <a:t> </a:t>
            </a:r>
            <a:r>
              <a:rPr lang="en-US" sz="2000" dirty="0">
                <a:solidFill>
                  <a:schemeClr val="hlink"/>
                </a:solidFill>
              </a:rPr>
              <a:t>Magnet</a:t>
            </a:r>
          </a:p>
          <a:p>
            <a:pPr algn="ctr">
              <a:lnSpc>
                <a:spcPct val="80000"/>
              </a:lnSpc>
            </a:pPr>
            <a:r>
              <a:rPr lang="en-US" sz="2000" dirty="0">
                <a:solidFill>
                  <a:srgbClr val="FF0000"/>
                </a:solidFill>
                <a:ea typeface="Arial" charset="0"/>
                <a:cs typeface="Arial" charset="0"/>
              </a:rPr>
              <a:t>±Z</a:t>
            </a:r>
          </a:p>
        </p:txBody>
      </p:sp>
      <p:sp>
        <p:nvSpPr>
          <p:cNvPr id="41" name="Espace réservé du numéro de diapositive 40"/>
          <p:cNvSpPr>
            <a:spLocks noGrp="1"/>
          </p:cNvSpPr>
          <p:nvPr>
            <p:ph type="sldNum" sz="quarter" idx="12"/>
          </p:nvPr>
        </p:nvSpPr>
        <p:spPr/>
        <p:txBody>
          <a:bodyPr/>
          <a:lstStyle/>
          <a:p>
            <a:fld id="{CF4668DC-857F-487D-BFFA-8C0CA5037977}" type="slidenum">
              <a:rPr lang="fr-BE" smtClean="0"/>
              <a:pPr/>
              <a:t>82</a:t>
            </a:fld>
            <a:endParaRPr lang="fr-BE"/>
          </a:p>
        </p:txBody>
      </p:sp>
      <p:sp>
        <p:nvSpPr>
          <p:cNvPr id="42" name="Espace réservé du pied de page 41"/>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Documents and Settings\capell.CERN\Desktop\test_beam_aug_2010\IMG_569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1379" name="Text Box 1028"/>
          <p:cNvSpPr txBox="1">
            <a:spLocks noChangeArrowheads="1"/>
          </p:cNvSpPr>
          <p:nvPr/>
        </p:nvSpPr>
        <p:spPr bwMode="auto">
          <a:xfrm>
            <a:off x="0" y="7938"/>
            <a:ext cx="9144000" cy="523210"/>
          </a:xfrm>
          <a:prstGeom prst="rect">
            <a:avLst/>
          </a:prstGeom>
          <a:noFill/>
          <a:ln w="9525">
            <a:noFill/>
            <a:miter lim="800000"/>
            <a:headEnd/>
            <a:tailEnd/>
          </a:ln>
        </p:spPr>
        <p:txBody>
          <a:bodyPr lIns="91430" tIns="45715" rIns="91430" bIns="45715">
            <a:prstTxWarp prst="textNoShape">
              <a:avLst/>
            </a:prstTxWarp>
            <a:spAutoFit/>
          </a:bodyPr>
          <a:lstStyle/>
          <a:p>
            <a:r>
              <a:rPr lang="en-US" sz="2800" dirty="0">
                <a:solidFill>
                  <a:srgbClr val="0000FF"/>
                </a:solidFill>
              </a:rPr>
              <a:t>AMS in Test Beam  8-20 Aug 2010</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83</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TextBox 9"/>
          <p:cNvSpPr txBox="1">
            <a:spLocks noChangeArrowheads="1"/>
          </p:cNvSpPr>
          <p:nvPr/>
        </p:nvSpPr>
        <p:spPr bwMode="auto">
          <a:xfrm>
            <a:off x="0" y="6519863"/>
            <a:ext cx="1531938" cy="336550"/>
          </a:xfrm>
          <a:prstGeom prst="rect">
            <a:avLst/>
          </a:prstGeom>
          <a:noFill/>
          <a:ln w="9525">
            <a:noFill/>
            <a:miter lim="800000"/>
            <a:headEnd/>
            <a:tailEnd/>
          </a:ln>
        </p:spPr>
        <p:txBody>
          <a:bodyPr>
            <a:prstTxWarp prst="textNoShape">
              <a:avLst/>
            </a:prstTxWarp>
            <a:spAutoFit/>
          </a:bodyPr>
          <a:lstStyle/>
          <a:p>
            <a:r>
              <a:rPr lang="en-US" sz="1600" b="0">
                <a:solidFill>
                  <a:schemeClr val="bg1"/>
                </a:solidFill>
                <a:ea typeface="Arial" charset="0"/>
                <a:cs typeface="Arial" charset="0"/>
              </a:rPr>
              <a:t>Left side.</a:t>
            </a:r>
            <a:endParaRPr lang="en-US" sz="1400" b="0">
              <a:solidFill>
                <a:schemeClr val="bg1"/>
              </a:solidFill>
              <a:ea typeface="Arial" charset="0"/>
              <a:cs typeface="Arial" charset="0"/>
            </a:endParaRPr>
          </a:p>
        </p:txBody>
      </p:sp>
      <p:pic>
        <p:nvPicPr>
          <p:cNvPr id="10547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5476" name="Slide Number Placeholder 6"/>
          <p:cNvSpPr txBox="1">
            <a:spLocks/>
          </p:cNvSpPr>
          <p:nvPr/>
        </p:nvSpPr>
        <p:spPr bwMode="auto">
          <a:xfrm>
            <a:off x="8577263" y="6492875"/>
            <a:ext cx="476250" cy="365125"/>
          </a:xfrm>
          <a:prstGeom prst="rect">
            <a:avLst/>
          </a:prstGeom>
          <a:noFill/>
          <a:ln w="9525">
            <a:noFill/>
            <a:miter lim="800000"/>
            <a:headEnd/>
            <a:tailEnd/>
          </a:ln>
        </p:spPr>
        <p:txBody>
          <a:bodyPr anchor="ctr">
            <a:prstTxWarp prst="textNoShape">
              <a:avLst/>
            </a:prstTxWarp>
          </a:bodyPr>
          <a:lstStyle/>
          <a:p>
            <a:pPr eaLnBrk="1" hangingPunct="1"/>
            <a:fld id="{2CBEED5F-C3AE-564E-9EE7-D4DE1A0E4BCC}" type="slidenum">
              <a:rPr lang="en-US" sz="1200" b="0">
                <a:solidFill>
                  <a:schemeClr val="bg1"/>
                </a:solidFill>
                <a:ea typeface="Arial" charset="0"/>
                <a:cs typeface="Arial" charset="0"/>
              </a:rPr>
              <a:pPr eaLnBrk="1" hangingPunct="1"/>
              <a:t>84</a:t>
            </a:fld>
            <a:endParaRPr lang="en-US" sz="1200" b="0">
              <a:solidFill>
                <a:schemeClr val="bg1"/>
              </a:solidFill>
              <a:ea typeface="Arial" charset="0"/>
              <a:cs typeface="Arial" charset="0"/>
            </a:endParaRPr>
          </a:p>
        </p:txBody>
      </p:sp>
      <p:sp>
        <p:nvSpPr>
          <p:cNvPr id="105477" name="Text Box 5"/>
          <p:cNvSpPr txBox="1">
            <a:spLocks noChangeArrowheads="1"/>
          </p:cNvSpPr>
          <p:nvPr/>
        </p:nvSpPr>
        <p:spPr bwMode="auto">
          <a:xfrm>
            <a:off x="0" y="6461125"/>
            <a:ext cx="9144000" cy="396875"/>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sz="2000">
                <a:solidFill>
                  <a:srgbClr val="0000FF"/>
                </a:solidFill>
                <a:ea typeface="Arial" charset="0"/>
                <a:cs typeface="Arial" charset="0"/>
              </a:rPr>
              <a:t>Loading of AMS into a US Air Force C5-M at Geneva Airport – 25 Aug 2010</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84</a:t>
            </a:fld>
            <a:endParaRPr lang="fr-BE"/>
          </a:p>
        </p:txBody>
      </p:sp>
      <p:sp>
        <p:nvSpPr>
          <p:cNvPr id="7" name="Espace réservé du pied de page 6"/>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descr="111hAMS into Canister"/>
          <p:cNvPicPr>
            <a:picLocks noChangeAspect="1" noChangeArrowheads="1"/>
          </p:cNvPicPr>
          <p:nvPr/>
        </p:nvPicPr>
        <p:blipFill>
          <a:blip r:embed="rId2" cstate="print"/>
          <a:srcRect l="2824" r="8855"/>
          <a:stretch>
            <a:fillRect/>
          </a:stretch>
        </p:blipFill>
        <p:spPr bwMode="auto">
          <a:xfrm>
            <a:off x="19050" y="12700"/>
            <a:ext cx="9144000" cy="6853238"/>
          </a:xfrm>
          <a:prstGeom prst="rect">
            <a:avLst/>
          </a:prstGeom>
          <a:noFill/>
          <a:ln w="9525">
            <a:noFill/>
            <a:miter lim="800000"/>
            <a:headEnd/>
            <a:tailEnd/>
          </a:ln>
        </p:spPr>
      </p:pic>
      <p:sp>
        <p:nvSpPr>
          <p:cNvPr id="112643" name="Text Box 4"/>
          <p:cNvSpPr txBox="1">
            <a:spLocks noChangeArrowheads="1"/>
          </p:cNvSpPr>
          <p:nvPr/>
        </p:nvSpPr>
        <p:spPr bwMode="auto">
          <a:xfrm>
            <a:off x="5880100" y="1122363"/>
            <a:ext cx="3263900" cy="13112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FF"/>
                </a:solidFill>
                <a:ea typeface="Arial" charset="0"/>
                <a:cs typeface="Arial" charset="0"/>
              </a:rPr>
              <a:t>Installation of AMS into Payload Canister for rotation and installation at the Launch Pad</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85</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1" descr="pad.jpg"/>
          <p:cNvPicPr>
            <a:picLocks noChangeAspect="1"/>
          </p:cNvPicPr>
          <p:nvPr/>
        </p:nvPicPr>
        <p:blipFill>
          <a:blip r:embed="rId2" cstate="print"/>
          <a:srcRect/>
          <a:stretch>
            <a:fillRect/>
          </a:stretch>
        </p:blipFill>
        <p:spPr bwMode="auto">
          <a:xfrm>
            <a:off x="0" y="760413"/>
            <a:ext cx="9172575" cy="6089650"/>
          </a:xfrm>
          <a:prstGeom prst="rect">
            <a:avLst/>
          </a:prstGeom>
          <a:noFill/>
          <a:ln w="9525">
            <a:noFill/>
            <a:miter lim="800000"/>
            <a:headEnd/>
            <a:tailEnd/>
          </a:ln>
        </p:spPr>
      </p:pic>
      <p:sp>
        <p:nvSpPr>
          <p:cNvPr id="182275" name="Text Box 15"/>
          <p:cNvSpPr txBox="1">
            <a:spLocks noChangeArrowheads="1"/>
          </p:cNvSpPr>
          <p:nvPr/>
        </p:nvSpPr>
        <p:spPr bwMode="auto">
          <a:xfrm>
            <a:off x="0" y="77788"/>
            <a:ext cx="9144000" cy="646244"/>
          </a:xfrm>
          <a:prstGeom prst="rect">
            <a:avLst/>
          </a:prstGeom>
          <a:noFill/>
          <a:ln w="3175">
            <a:noFill/>
            <a:miter lim="800000"/>
            <a:headEnd/>
            <a:tailEnd/>
          </a:ln>
        </p:spPr>
        <p:txBody>
          <a:bodyPr lIns="91350" tIns="45677" rIns="91350" bIns="45677">
            <a:prstTxWarp prst="textNoShape">
              <a:avLst/>
            </a:prstTxWarp>
            <a:spAutoFit/>
          </a:bodyPr>
          <a:lstStyle/>
          <a:p>
            <a:pPr algn="ctr"/>
            <a:r>
              <a:rPr lang="en-GB" sz="2000" dirty="0">
                <a:solidFill>
                  <a:srgbClr val="0000FF"/>
                </a:solidFill>
                <a:ea typeface="Arial" charset="0"/>
                <a:cs typeface="Arial" charset="0"/>
                <a:sym typeface="Symbol" charset="2"/>
              </a:rPr>
              <a:t> </a:t>
            </a:r>
            <a:r>
              <a:rPr lang="en-GB" sz="3600" dirty="0">
                <a:solidFill>
                  <a:srgbClr val="0000FF"/>
                </a:solidFill>
                <a:ea typeface="Arial" charset="0"/>
                <a:cs typeface="Arial" charset="0"/>
                <a:sym typeface="Symbol" charset="2"/>
              </a:rPr>
              <a:t>AMS Transfer to the Shuttle, 26 March 2011</a:t>
            </a:r>
            <a:endParaRPr lang="en-GB" sz="3600" b="0" dirty="0">
              <a:solidFill>
                <a:srgbClr val="0000FF"/>
              </a:solidFill>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86</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104bAMS02_in_the_shuttle"/>
          <p:cNvPicPr>
            <a:picLocks noChangeAspect="1" noChangeArrowheads="1"/>
          </p:cNvPicPr>
          <p:nvPr/>
        </p:nvPicPr>
        <p:blipFill>
          <a:blip r:embed="rId2" cstate="print"/>
          <a:srcRect b="4237"/>
          <a:stretch>
            <a:fillRect/>
          </a:stretch>
        </p:blipFill>
        <p:spPr bwMode="auto">
          <a:xfrm>
            <a:off x="0" y="0"/>
            <a:ext cx="9144000" cy="6858000"/>
          </a:xfrm>
          <a:prstGeom prst="rect">
            <a:avLst/>
          </a:prstGeom>
          <a:noFill/>
          <a:ln w="9525">
            <a:noFill/>
            <a:miter lim="800000"/>
            <a:headEnd/>
            <a:tailEnd/>
          </a:ln>
        </p:spPr>
      </p:pic>
      <p:sp>
        <p:nvSpPr>
          <p:cNvPr id="117763" name="Text Box 4"/>
          <p:cNvSpPr txBox="1">
            <a:spLocks noChangeArrowheads="1"/>
          </p:cNvSpPr>
          <p:nvPr/>
        </p:nvSpPr>
        <p:spPr bwMode="auto">
          <a:xfrm>
            <a:off x="179388" y="5410200"/>
            <a:ext cx="2674937"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FFFFFF"/>
                </a:solidFill>
                <a:ea typeface="Arial" charset="0"/>
                <a:cs typeface="Arial" charset="0"/>
              </a:rPr>
              <a:t>AMS in the Payload Bay of Endeavour – ready for launch</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87</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sts134-s-025.jpg"/>
          <p:cNvPicPr>
            <a:picLocks noChangeAspect="1"/>
          </p:cNvPicPr>
          <p:nvPr/>
        </p:nvPicPr>
        <p:blipFill>
          <a:blip r:embed="rId3" cstate="print"/>
          <a:srcRect l="6494" r="4262"/>
          <a:stretch>
            <a:fillRect/>
          </a:stretch>
        </p:blipFill>
        <p:spPr bwMode="auto">
          <a:xfrm>
            <a:off x="0" y="0"/>
            <a:ext cx="9144000" cy="6858000"/>
          </a:xfrm>
          <a:prstGeom prst="rect">
            <a:avLst/>
          </a:prstGeom>
          <a:noFill/>
          <a:ln w="9525">
            <a:noFill/>
            <a:miter lim="800000"/>
            <a:headEnd/>
            <a:tailEnd/>
          </a:ln>
        </p:spPr>
      </p:pic>
      <p:sp>
        <p:nvSpPr>
          <p:cNvPr id="121859" name="TextBox 5"/>
          <p:cNvSpPr txBox="1">
            <a:spLocks noChangeArrowheads="1"/>
          </p:cNvSpPr>
          <p:nvPr/>
        </p:nvSpPr>
        <p:spPr bwMode="auto">
          <a:xfrm>
            <a:off x="1295400" y="5930900"/>
            <a:ext cx="6527800" cy="369888"/>
          </a:xfrm>
          <a:prstGeom prst="rect">
            <a:avLst/>
          </a:prstGeom>
          <a:noFill/>
          <a:ln w="9525">
            <a:noFill/>
            <a:miter lim="800000"/>
            <a:headEnd/>
            <a:tailEnd/>
          </a:ln>
        </p:spPr>
        <p:txBody>
          <a:bodyPr>
            <a:prstTxWarp prst="textNoShape">
              <a:avLst/>
            </a:prstTxWarp>
            <a:spAutoFit/>
          </a:bodyPr>
          <a:lstStyle/>
          <a:p>
            <a:r>
              <a:rPr lang="en-US" sz="1800">
                <a:solidFill>
                  <a:srgbClr val="FFFFFF"/>
                </a:solidFill>
                <a:ea typeface="Arial" charset="0"/>
                <a:cs typeface="Arial" charset="0"/>
              </a:rPr>
              <a:t>STS-134 launch    May 16, 2011 @ 08:56 AM</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88</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s134e007139.jpg"/>
          <p:cNvPicPr>
            <a:picLocks noChangeAspect="1"/>
          </p:cNvPicPr>
          <p:nvPr/>
        </p:nvPicPr>
        <p:blipFill>
          <a:blip r:embed="rId3" cstate="print"/>
          <a:srcRect l="2917" r="8714"/>
          <a:stretch>
            <a:fillRect/>
          </a:stretch>
        </p:blipFill>
        <p:spPr bwMode="auto">
          <a:xfrm>
            <a:off x="0" y="0"/>
            <a:ext cx="9144000" cy="6884988"/>
          </a:xfrm>
          <a:prstGeom prst="rect">
            <a:avLst/>
          </a:prstGeom>
          <a:noFill/>
          <a:ln w="9525">
            <a:noFill/>
            <a:miter lim="800000"/>
            <a:headEnd/>
            <a:tailEnd/>
          </a:ln>
        </p:spPr>
      </p:pic>
      <p:sp>
        <p:nvSpPr>
          <p:cNvPr id="123907" name="TextBox 5"/>
          <p:cNvSpPr txBox="1">
            <a:spLocks noChangeArrowheads="1"/>
          </p:cNvSpPr>
          <p:nvPr/>
        </p:nvSpPr>
        <p:spPr bwMode="auto">
          <a:xfrm>
            <a:off x="0" y="0"/>
            <a:ext cx="2590800" cy="1314450"/>
          </a:xfrm>
          <a:prstGeom prst="rect">
            <a:avLst/>
          </a:prstGeom>
          <a:noFill/>
          <a:ln w="9525">
            <a:noFill/>
            <a:miter lim="800000"/>
            <a:headEnd/>
            <a:tailEnd/>
          </a:ln>
        </p:spPr>
        <p:txBody>
          <a:bodyPr>
            <a:prstTxWarp prst="textNoShape">
              <a:avLst/>
            </a:prstTxWarp>
            <a:spAutoFit/>
          </a:bodyPr>
          <a:lstStyle/>
          <a:p>
            <a:r>
              <a:rPr lang="en-US" sz="1600">
                <a:solidFill>
                  <a:srgbClr val="FFFFFF"/>
                </a:solidFill>
                <a:ea typeface="Arial" charset="0"/>
                <a:cs typeface="Arial" charset="0"/>
              </a:rPr>
              <a:t>AMS is grappled by the Shuttle Remote Manipulator System (SRMS)</a:t>
            </a:r>
          </a:p>
          <a:p>
            <a:r>
              <a:rPr lang="en-US" sz="1600">
                <a:solidFill>
                  <a:srgbClr val="FFFFFF"/>
                </a:solidFill>
                <a:ea typeface="Arial" charset="0"/>
                <a:cs typeface="Arial" charset="0"/>
              </a:rPr>
              <a:t>May 19, 2011</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89</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0" name="Titre 1"/>
          <p:cNvSpPr>
            <a:spLocks noGrp="1"/>
          </p:cNvSpPr>
          <p:nvPr>
            <p:ph type="title"/>
          </p:nvPr>
        </p:nvSpPr>
        <p:spPr>
          <a:xfrm>
            <a:off x="457200" y="274638"/>
            <a:ext cx="8229600" cy="654032"/>
          </a:xfrm>
        </p:spPr>
        <p:txBody>
          <a:bodyPr>
            <a:normAutofit fontScale="90000"/>
          </a:bodyPr>
          <a:lstStyle/>
          <a:p>
            <a:r>
              <a:rPr lang="en-US" dirty="0" smtClean="0">
                <a:solidFill>
                  <a:srgbClr val="FF0000"/>
                </a:solidFill>
              </a:rPr>
              <a:t>Les services techniques</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12 novembre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9</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12" name="ZoneTexte 11"/>
          <p:cNvSpPr txBox="1"/>
          <p:nvPr/>
        </p:nvSpPr>
        <p:spPr>
          <a:xfrm>
            <a:off x="1000100" y="928670"/>
            <a:ext cx="3500462" cy="1631216"/>
          </a:xfrm>
          <a:prstGeom prst="rect">
            <a:avLst/>
          </a:prstGeom>
          <a:solidFill>
            <a:schemeClr val="accent5">
              <a:lumMod val="20000"/>
              <a:lumOff val="80000"/>
            </a:schemeClr>
          </a:solidFill>
          <a:effectLst>
            <a:innerShdw blurRad="63500" dist="50800" dir="2700000">
              <a:prstClr val="black">
                <a:alpha val="50000"/>
              </a:prstClr>
            </a:innerShdw>
          </a:effectLst>
        </p:spPr>
        <p:txBody>
          <a:bodyPr wrap="square" rtlCol="0">
            <a:spAutoFit/>
          </a:bodyPr>
          <a:lstStyle/>
          <a:p>
            <a:r>
              <a:rPr lang="fr-FR" dirty="0" smtClean="0"/>
              <a:t> </a:t>
            </a:r>
            <a:r>
              <a:rPr lang="fr-FR" sz="2000" dirty="0" smtClean="0"/>
              <a:t>Les services de </a:t>
            </a:r>
            <a:r>
              <a:rPr lang="fr-FR" sz="2000" b="1" dirty="0" smtClean="0"/>
              <a:t>mécanique</a:t>
            </a:r>
            <a:r>
              <a:rPr lang="fr-FR" sz="2000" dirty="0" smtClean="0"/>
              <a:t>, d'</a:t>
            </a:r>
            <a:r>
              <a:rPr lang="fr-FR" sz="2000" b="1" dirty="0" smtClean="0"/>
              <a:t>électronique</a:t>
            </a:r>
            <a:r>
              <a:rPr lang="fr-FR" sz="2000" dirty="0" smtClean="0"/>
              <a:t> et d'</a:t>
            </a:r>
            <a:r>
              <a:rPr lang="fr-FR" sz="2000" b="1" dirty="0" smtClean="0"/>
              <a:t>informatique</a:t>
            </a:r>
            <a:r>
              <a:rPr lang="fr-FR" sz="2000" dirty="0" smtClean="0"/>
              <a:t> aident à concevoir et réaliser détecteurs et logiciels </a:t>
            </a:r>
          </a:p>
        </p:txBody>
      </p:sp>
      <p:pic>
        <p:nvPicPr>
          <p:cNvPr id="16" name="Picture 6" descr="L1994vir0503"/>
          <p:cNvPicPr>
            <a:picLocks noChangeAspect="1" noChangeArrowheads="1"/>
          </p:cNvPicPr>
          <p:nvPr/>
        </p:nvPicPr>
        <p:blipFill>
          <a:blip r:embed="rId4" cstate="print"/>
          <a:srcRect/>
          <a:stretch>
            <a:fillRect/>
          </a:stretch>
        </p:blipFill>
        <p:spPr bwMode="auto">
          <a:xfrm>
            <a:off x="4714876" y="3857628"/>
            <a:ext cx="3460750" cy="2260600"/>
          </a:xfrm>
          <a:prstGeom prst="rect">
            <a:avLst/>
          </a:prstGeom>
          <a:noFill/>
          <a:ln w="9525">
            <a:noFill/>
            <a:miter lim="800000"/>
            <a:headEnd/>
            <a:tailEnd/>
          </a:ln>
        </p:spPr>
      </p:pic>
      <p:pic>
        <p:nvPicPr>
          <p:cNvPr id="17" name="Image 5" descr="brouillon9.jpg"/>
          <p:cNvPicPr>
            <a:picLocks noChangeAspect="1"/>
          </p:cNvPicPr>
          <p:nvPr/>
        </p:nvPicPr>
        <p:blipFill>
          <a:blip r:embed="rId5" cstate="print"/>
          <a:srcRect/>
          <a:stretch>
            <a:fillRect/>
          </a:stretch>
        </p:blipFill>
        <p:spPr bwMode="auto">
          <a:xfrm>
            <a:off x="4786314" y="1071546"/>
            <a:ext cx="3969984" cy="2643542"/>
          </a:xfrm>
          <a:prstGeom prst="rect">
            <a:avLst/>
          </a:prstGeom>
          <a:noFill/>
          <a:ln w="9525">
            <a:noFill/>
            <a:miter lim="800000"/>
            <a:headEnd/>
            <a:tailEnd/>
          </a:ln>
        </p:spPr>
      </p:pic>
      <p:pic>
        <p:nvPicPr>
          <p:cNvPr id="18" name="Image 2" descr="test1.jpg"/>
          <p:cNvPicPr>
            <a:picLocks noChangeAspect="1"/>
          </p:cNvPicPr>
          <p:nvPr/>
        </p:nvPicPr>
        <p:blipFill>
          <a:blip r:embed="rId6" cstate="print"/>
          <a:srcRect/>
          <a:stretch>
            <a:fillRect/>
          </a:stretch>
        </p:blipFill>
        <p:spPr bwMode="auto">
          <a:xfrm>
            <a:off x="1000100" y="2643182"/>
            <a:ext cx="2664256" cy="35528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ams.nasa.gov/Images/AMS-02_Project_Photos/AMS%20On-Orbit/110531/s134e010654.jpg"/>
          <p:cNvPicPr>
            <a:picLocks noChangeAspect="1" noChangeArrowheads="1"/>
          </p:cNvPicPr>
          <p:nvPr/>
        </p:nvPicPr>
        <p:blipFill>
          <a:blip r:embed="rId3" cstate="print"/>
          <a:srcRect/>
          <a:stretch>
            <a:fillRect/>
          </a:stretch>
        </p:blipFill>
        <p:spPr bwMode="auto">
          <a:xfrm>
            <a:off x="0" y="-1588"/>
            <a:ext cx="9144000" cy="6073776"/>
          </a:xfrm>
          <a:prstGeom prst="rect">
            <a:avLst/>
          </a:prstGeom>
          <a:noFill/>
          <a:ln w="9525">
            <a:noFill/>
            <a:miter lim="800000"/>
            <a:headEnd/>
            <a:tailEnd/>
          </a:ln>
        </p:spPr>
      </p:pic>
      <p:sp>
        <p:nvSpPr>
          <p:cNvPr id="128003" name="Text Box 3"/>
          <p:cNvSpPr txBox="1">
            <a:spLocks noChangeArrowheads="1"/>
          </p:cNvSpPr>
          <p:nvPr/>
        </p:nvSpPr>
        <p:spPr bwMode="auto">
          <a:xfrm>
            <a:off x="-50800" y="6089650"/>
            <a:ext cx="9285288" cy="701675"/>
          </a:xfrm>
          <a:prstGeom prst="rect">
            <a:avLst/>
          </a:prstGeom>
          <a:noFill/>
          <a:ln w="9525">
            <a:noFill/>
            <a:miter lim="800000"/>
            <a:headEnd/>
            <a:tailEnd/>
          </a:ln>
        </p:spPr>
        <p:txBody>
          <a:bodyPr lIns="91420" tIns="45711" rIns="91420" bIns="45711">
            <a:prstTxWarp prst="textNoShape">
              <a:avLst/>
            </a:prstTxWarp>
            <a:spAutoFit/>
          </a:bodyPr>
          <a:lstStyle/>
          <a:p>
            <a:r>
              <a:rPr lang="en-US" sz="2000">
                <a:solidFill>
                  <a:srgbClr val="0000FF"/>
                </a:solidFill>
              </a:rPr>
              <a:t>May 19: AMS installation completed at 5:15 CDT, </a:t>
            </a:r>
            <a:r>
              <a:rPr lang="en-US" sz="2000">
                <a:solidFill>
                  <a:srgbClr val="FF0000"/>
                </a:solidFill>
              </a:rPr>
              <a:t>start taking data</a:t>
            </a:r>
            <a:r>
              <a:rPr lang="en-US" sz="2000">
                <a:solidFill>
                  <a:srgbClr val="0000FF"/>
                </a:solidFill>
              </a:rPr>
              <a:t> </a:t>
            </a:r>
            <a:r>
              <a:rPr lang="en-US" sz="2000">
                <a:solidFill>
                  <a:srgbClr val="FF0000"/>
                </a:solidFill>
              </a:rPr>
              <a:t>9:35 CDT</a:t>
            </a:r>
          </a:p>
          <a:p>
            <a:r>
              <a:rPr lang="en-US" sz="2000">
                <a:solidFill>
                  <a:srgbClr val="FF0000"/>
                </a:solidFill>
              </a:rPr>
              <a:t>During the first week, we collected 100 million cosmic rays</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90</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Stages 3ieme, 12 novembre 2012</a:t>
            </a:r>
            <a:endParaRPr lang="fr-BE"/>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91</a:t>
            </a:fld>
            <a:endParaRPr lang="fr-BE"/>
          </a:p>
        </p:txBody>
      </p:sp>
      <p:pic>
        <p:nvPicPr>
          <p:cNvPr id="4" name="Image 3" descr="ams_ISS_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SS_GoogleTrack.tiff"/>
          <p:cNvPicPr>
            <a:picLocks noChangeAspect="1"/>
          </p:cNvPicPr>
          <p:nvPr/>
        </p:nvPicPr>
        <p:blipFill rotWithShape="1">
          <a:blip r:embed="rId2" cstate="print">
            <a:extLst>
              <a:ext uri="{28A0092B-C50C-407E-A947-70E740481C1C}">
                <a14:useLocalDpi xmlns:a14="http://schemas.microsoft.com/office/drawing/2010/main" xmlns="" val="0"/>
              </a:ext>
            </a:extLst>
          </a:blip>
          <a:srcRect l="14789" t="14278" r="14483"/>
          <a:stretch/>
        </p:blipFill>
        <p:spPr>
          <a:xfrm>
            <a:off x="105830" y="689539"/>
            <a:ext cx="4600203" cy="3181346"/>
          </a:xfrm>
          <a:prstGeom prst="rect">
            <a:avLst/>
          </a:prstGeom>
        </p:spPr>
      </p:pic>
      <p:sp>
        <p:nvSpPr>
          <p:cNvPr id="2" name="Titre 1"/>
          <p:cNvSpPr>
            <a:spLocks noGrp="1"/>
          </p:cNvSpPr>
          <p:nvPr>
            <p:ph type="title"/>
          </p:nvPr>
        </p:nvSpPr>
        <p:spPr>
          <a:xfrm>
            <a:off x="457200" y="0"/>
            <a:ext cx="8229600" cy="689539"/>
          </a:xfrm>
        </p:spPr>
        <p:txBody>
          <a:bodyPr>
            <a:normAutofit/>
          </a:bodyPr>
          <a:lstStyle/>
          <a:p>
            <a:r>
              <a:rPr lang="fr-FR" sz="2800" dirty="0" smtClean="0">
                <a:solidFill>
                  <a:srgbClr val="0000FF"/>
                </a:solidFill>
              </a:rPr>
              <a:t>First data  </a:t>
            </a:r>
            <a:r>
              <a:rPr lang="fr-FR" sz="2800" dirty="0">
                <a:solidFill>
                  <a:srgbClr val="0000FF"/>
                </a:solidFill>
              </a:rPr>
              <a:t>–  19</a:t>
            </a:r>
            <a:r>
              <a:rPr lang="fr-FR" sz="2800" dirty="0" smtClean="0">
                <a:solidFill>
                  <a:srgbClr val="0000FF"/>
                </a:solidFill>
              </a:rPr>
              <a:t> </a:t>
            </a:r>
            <a:r>
              <a:rPr lang="fr-FR" sz="2800" dirty="0" err="1" smtClean="0">
                <a:solidFill>
                  <a:srgbClr val="0000FF"/>
                </a:solidFill>
              </a:rPr>
              <a:t>may</a:t>
            </a:r>
            <a:r>
              <a:rPr lang="fr-FR" sz="2800" dirty="0" smtClean="0">
                <a:solidFill>
                  <a:srgbClr val="0000FF"/>
                </a:solidFill>
              </a:rPr>
              <a:t> </a:t>
            </a:r>
            <a:r>
              <a:rPr lang="fr-FR" sz="2800" dirty="0">
                <a:solidFill>
                  <a:srgbClr val="0000FF"/>
                </a:solidFill>
              </a:rPr>
              <a:t>9:15   </a:t>
            </a:r>
          </a:p>
        </p:txBody>
      </p:sp>
      <p:pic>
        <p:nvPicPr>
          <p:cNvPr id="15" name="Image 14"/>
          <p:cNvPicPr>
            <a:picLocks noChangeAspect="1"/>
          </p:cNvPicPr>
          <p:nvPr/>
        </p:nvPicPr>
        <p:blipFill rotWithShape="1">
          <a:blip r:embed="rId3" cstate="print"/>
          <a:srcRect l="6645" t="9226" b="23673"/>
          <a:stretch/>
        </p:blipFill>
        <p:spPr>
          <a:xfrm>
            <a:off x="105829" y="689539"/>
            <a:ext cx="4600203" cy="3181346"/>
          </a:xfrm>
          <a:prstGeom prst="rect">
            <a:avLst/>
          </a:prstGeom>
        </p:spPr>
      </p:pic>
      <p:pic>
        <p:nvPicPr>
          <p:cNvPr id="8" name="Image 7" descr="Overall_triggRate.png"/>
          <p:cNvPicPr>
            <a:picLocks noChangeAspect="1"/>
          </p:cNvPicPr>
          <p:nvPr/>
        </p:nvPicPr>
        <p:blipFill rotWithShape="1">
          <a:blip r:embed="rId4" cstate="print"/>
          <a:srcRect t="9043" r="7837"/>
          <a:stretch/>
        </p:blipFill>
        <p:spPr>
          <a:xfrm>
            <a:off x="2729256" y="3089382"/>
            <a:ext cx="5611782" cy="3730003"/>
          </a:xfrm>
          <a:prstGeom prst="rect">
            <a:avLst/>
          </a:prstGeom>
        </p:spPr>
      </p:pic>
      <p:sp>
        <p:nvSpPr>
          <p:cNvPr id="7" name="ZoneTexte 6"/>
          <p:cNvSpPr txBox="1"/>
          <p:nvPr/>
        </p:nvSpPr>
        <p:spPr>
          <a:xfrm>
            <a:off x="0" y="4321431"/>
            <a:ext cx="2729257" cy="2277547"/>
          </a:xfrm>
          <a:prstGeom prst="rect">
            <a:avLst/>
          </a:prstGeom>
          <a:noFill/>
        </p:spPr>
        <p:txBody>
          <a:bodyPr wrap="square" rtlCol="0">
            <a:spAutoFit/>
          </a:bodyPr>
          <a:lstStyle/>
          <a:p>
            <a:r>
              <a:rPr lang="fr-FR" sz="2000" dirty="0" smtClean="0"/>
              <a:t>Nominal Trigger rate 200 - 1400 </a:t>
            </a:r>
            <a:r>
              <a:rPr lang="fr-FR" sz="2000" dirty="0" err="1" smtClean="0"/>
              <a:t>particles</a:t>
            </a:r>
            <a:r>
              <a:rPr lang="fr-FR" sz="2000" dirty="0" smtClean="0"/>
              <a:t> per secondes</a:t>
            </a:r>
          </a:p>
          <a:p>
            <a:pPr marL="285750" indent="-285750">
              <a:buFont typeface="Symbol" charset="0"/>
              <a:buChar char=""/>
            </a:pPr>
            <a:r>
              <a:rPr lang="fr-FR" sz="2000" dirty="0" smtClean="0"/>
              <a:t>Minimal </a:t>
            </a:r>
            <a:r>
              <a:rPr lang="fr-FR" sz="2000" dirty="0" err="1" smtClean="0"/>
              <a:t>at</a:t>
            </a:r>
            <a:r>
              <a:rPr lang="fr-FR" sz="2000" dirty="0" smtClean="0"/>
              <a:t> </a:t>
            </a:r>
            <a:r>
              <a:rPr lang="fr-FR" sz="2000" dirty="0" err="1" smtClean="0"/>
              <a:t>Equator</a:t>
            </a:r>
            <a:endParaRPr lang="fr-FR" sz="2000" dirty="0" smtClean="0"/>
          </a:p>
          <a:p>
            <a:pPr marL="285750" indent="-285750">
              <a:buFont typeface="Symbol" charset="0"/>
              <a:buChar char=""/>
            </a:pPr>
            <a:r>
              <a:rPr lang="fr-FR" sz="2000" dirty="0" smtClean="0"/>
              <a:t>Maximal </a:t>
            </a:r>
            <a:r>
              <a:rPr lang="fr-FR" sz="2000" dirty="0" err="1" smtClean="0"/>
              <a:t>at</a:t>
            </a:r>
            <a:r>
              <a:rPr lang="fr-FR" sz="2000" dirty="0" smtClean="0"/>
              <a:t> the </a:t>
            </a:r>
            <a:r>
              <a:rPr lang="fr-FR" sz="2000" dirty="0" err="1" smtClean="0"/>
              <a:t>poles</a:t>
            </a:r>
            <a:r>
              <a:rPr lang="fr-FR" sz="2000" dirty="0" smtClean="0"/>
              <a:t> </a:t>
            </a:r>
            <a:endParaRPr lang="fr-FR" dirty="0" smtClean="0"/>
          </a:p>
          <a:p>
            <a:endParaRPr lang="fr-FR" dirty="0"/>
          </a:p>
        </p:txBody>
      </p:sp>
      <p:sp>
        <p:nvSpPr>
          <p:cNvPr id="9" name="Rectangle 8"/>
          <p:cNvSpPr/>
          <p:nvPr/>
        </p:nvSpPr>
        <p:spPr>
          <a:xfrm>
            <a:off x="4975759" y="1139060"/>
            <a:ext cx="3958922" cy="1323439"/>
          </a:xfrm>
          <a:prstGeom prst="rect">
            <a:avLst/>
          </a:prstGeom>
        </p:spPr>
        <p:txBody>
          <a:bodyPr wrap="square">
            <a:spAutoFit/>
          </a:bodyPr>
          <a:lstStyle/>
          <a:p>
            <a:r>
              <a:rPr lang="fr-FR" sz="2000" dirty="0" err="1" smtClean="0"/>
              <a:t>Temperatures</a:t>
            </a:r>
            <a:r>
              <a:rPr lang="fr-FR" sz="2000" dirty="0" smtClean="0"/>
              <a:t> ok: [ 5 – 10 ] </a:t>
            </a:r>
          </a:p>
          <a:p>
            <a:r>
              <a:rPr lang="fr-FR" sz="2000" dirty="0" smtClean="0"/>
              <a:t>TRD no Gaz </a:t>
            </a:r>
            <a:r>
              <a:rPr lang="fr-FR" sz="2000" dirty="0" err="1" smtClean="0"/>
              <a:t>leak</a:t>
            </a:r>
            <a:endParaRPr lang="fr-FR" sz="2000" dirty="0" smtClean="0"/>
          </a:p>
          <a:p>
            <a:r>
              <a:rPr lang="fr-FR" sz="2000" dirty="0" smtClean="0"/>
              <a:t>RICH no light </a:t>
            </a:r>
            <a:r>
              <a:rPr lang="fr-FR" sz="2000" dirty="0" err="1" smtClean="0"/>
              <a:t>leak</a:t>
            </a:r>
            <a:r>
              <a:rPr lang="fr-FR" sz="2000" dirty="0" smtClean="0"/>
              <a:t> </a:t>
            </a:r>
          </a:p>
          <a:p>
            <a:r>
              <a:rPr lang="fr-FR" sz="2000" dirty="0" smtClean="0"/>
              <a:t>Power </a:t>
            </a:r>
            <a:r>
              <a:rPr lang="fr-FR" sz="2000" dirty="0" err="1" smtClean="0"/>
              <a:t>Consumption</a:t>
            </a:r>
            <a:r>
              <a:rPr lang="fr-FR" sz="2000" dirty="0" smtClean="0"/>
              <a:t> :Ok</a:t>
            </a:r>
          </a:p>
          <a:p>
            <a:endParaRPr lang="fr-FR" dirty="0" smtClean="0"/>
          </a:p>
        </p:txBody>
      </p:sp>
      <p:graphicFrame>
        <p:nvGraphicFramePr>
          <p:cNvPr id="10" name="Tableau 9"/>
          <p:cNvGraphicFramePr>
            <a:graphicFrameLocks noGrp="1"/>
          </p:cNvGraphicFramePr>
          <p:nvPr>
            <p:extLst>
              <p:ext uri="{D42A27DB-BD31-4B8C-83A1-F6EECF244321}">
                <p14:modId xmlns:p14="http://schemas.microsoft.com/office/powerpoint/2010/main" xmlns="" val="167074747"/>
              </p:ext>
            </p:extLst>
          </p:nvPr>
        </p:nvGraphicFramePr>
        <p:xfrm>
          <a:off x="7439232" y="3200400"/>
          <a:ext cx="1704768" cy="3057364"/>
        </p:xfrm>
        <a:graphic>
          <a:graphicData uri="http://schemas.openxmlformats.org/drawingml/2006/table">
            <a:tbl>
              <a:tblPr firstRow="1" bandRow="1">
                <a:tableStyleId>{5C22544A-7EE6-4342-B048-85BDC9FD1C3A}</a:tableStyleId>
              </a:tblPr>
              <a:tblGrid>
                <a:gridCol w="852384"/>
                <a:gridCol w="852384"/>
              </a:tblGrid>
              <a:tr h="492362">
                <a:tc>
                  <a:txBody>
                    <a:bodyPr/>
                    <a:lstStyle/>
                    <a:p>
                      <a:endParaRPr lang="en-US" sz="1400" dirty="0"/>
                    </a:p>
                  </a:txBody>
                  <a:tcPr/>
                </a:tc>
                <a:tc>
                  <a:txBody>
                    <a:bodyPr/>
                    <a:lstStyle/>
                    <a:p>
                      <a:r>
                        <a:rPr lang="en-US" sz="1400" dirty="0" smtClean="0"/>
                        <a:t>Pole 1 (rate Hz)</a:t>
                      </a:r>
                      <a:endParaRPr lang="en-US" sz="1400" dirty="0"/>
                    </a:p>
                  </a:txBody>
                  <a:tcPr/>
                </a:tc>
              </a:tr>
              <a:tr h="289625">
                <a:tc>
                  <a:txBody>
                    <a:bodyPr/>
                    <a:lstStyle/>
                    <a:p>
                      <a:r>
                        <a:rPr lang="en-US" sz="1400" dirty="0" smtClean="0"/>
                        <a:t>LV1</a:t>
                      </a:r>
                      <a:r>
                        <a:rPr lang="en-US" sz="1400" baseline="0" dirty="0" smtClean="0"/>
                        <a:t> </a:t>
                      </a:r>
                      <a:endParaRPr lang="en-US" sz="1400" dirty="0"/>
                    </a:p>
                  </a:txBody>
                  <a:tcPr/>
                </a:tc>
                <a:tc>
                  <a:txBody>
                    <a:bodyPr/>
                    <a:lstStyle/>
                    <a:p>
                      <a:r>
                        <a:rPr lang="en-US" sz="1400" dirty="0" smtClean="0"/>
                        <a:t>1300</a:t>
                      </a:r>
                      <a:endParaRPr lang="en-US" sz="1400" dirty="0"/>
                    </a:p>
                  </a:txBody>
                  <a:tcPr/>
                </a:tc>
              </a:tr>
              <a:tr h="492362">
                <a:tc>
                  <a:txBody>
                    <a:bodyPr/>
                    <a:lstStyle/>
                    <a:p>
                      <a:r>
                        <a:rPr lang="en-US" sz="1400" dirty="0" smtClean="0">
                          <a:solidFill>
                            <a:srgbClr val="FF0000"/>
                          </a:solidFill>
                        </a:rPr>
                        <a:t>(Z&gt;=1)</a:t>
                      </a:r>
                      <a:endParaRPr lang="en-US" sz="1400" dirty="0">
                        <a:solidFill>
                          <a:srgbClr val="FF0000"/>
                        </a:solidFill>
                      </a:endParaRPr>
                    </a:p>
                  </a:txBody>
                  <a:tcPr/>
                </a:tc>
                <a:tc>
                  <a:txBody>
                    <a:bodyPr/>
                    <a:lstStyle/>
                    <a:p>
                      <a:r>
                        <a:rPr lang="en-US" sz="1400" dirty="0" smtClean="0"/>
                        <a:t>1000</a:t>
                      </a:r>
                      <a:endParaRPr lang="en-US" sz="1400" dirty="0"/>
                    </a:p>
                  </a:txBody>
                  <a:tcPr/>
                </a:tc>
              </a:tr>
              <a:tr h="492362">
                <a:tc>
                  <a:txBody>
                    <a:bodyPr/>
                    <a:lstStyle/>
                    <a:p>
                      <a:r>
                        <a:rPr lang="en-US" sz="1400" dirty="0" smtClean="0">
                          <a:solidFill>
                            <a:schemeClr val="accent2">
                              <a:lumMod val="75000"/>
                            </a:schemeClr>
                          </a:solidFill>
                        </a:rPr>
                        <a:t> (Z&gt;=2)</a:t>
                      </a:r>
                      <a:endParaRPr lang="en-US" sz="1400" dirty="0">
                        <a:solidFill>
                          <a:schemeClr val="accent2">
                            <a:lumMod val="75000"/>
                          </a:schemeClr>
                        </a:solidFill>
                      </a:endParaRPr>
                    </a:p>
                  </a:txBody>
                  <a:tcPr/>
                </a:tc>
                <a:tc>
                  <a:txBody>
                    <a:bodyPr/>
                    <a:lstStyle/>
                    <a:p>
                      <a:r>
                        <a:rPr lang="en-US" sz="1400" dirty="0" smtClean="0"/>
                        <a:t>200</a:t>
                      </a:r>
                      <a:endParaRPr lang="en-US" sz="1400" dirty="0"/>
                    </a:p>
                  </a:txBody>
                  <a:tcPr/>
                </a:tc>
              </a:tr>
              <a:tr h="695100">
                <a:tc>
                  <a:txBody>
                    <a:bodyPr/>
                    <a:lstStyle/>
                    <a:p>
                      <a:endParaRPr lang="en-US" sz="1400" dirty="0" smtClean="0">
                        <a:solidFill>
                          <a:srgbClr val="008000"/>
                        </a:solidFill>
                      </a:endParaRPr>
                    </a:p>
                    <a:p>
                      <a:r>
                        <a:rPr lang="en-US" sz="1400" dirty="0" smtClean="0">
                          <a:solidFill>
                            <a:srgbClr val="008000"/>
                          </a:solidFill>
                        </a:rPr>
                        <a:t>electrons</a:t>
                      </a:r>
                      <a:endParaRPr lang="en-US" sz="1400" dirty="0">
                        <a:solidFill>
                          <a:srgbClr val="008000"/>
                        </a:solidFill>
                      </a:endParaRPr>
                    </a:p>
                  </a:txBody>
                  <a:tcPr/>
                </a:tc>
                <a:tc>
                  <a:txBody>
                    <a:bodyPr/>
                    <a:lstStyle/>
                    <a:p>
                      <a:r>
                        <a:rPr lang="en-US" sz="1400" dirty="0" smtClean="0"/>
                        <a:t>40</a:t>
                      </a:r>
                      <a:endParaRPr lang="en-US" sz="1400" dirty="0"/>
                    </a:p>
                  </a:txBody>
                  <a:tcPr/>
                </a:tc>
              </a:tr>
              <a:tr h="492362">
                <a:tc>
                  <a:txBody>
                    <a:bodyPr/>
                    <a:lstStyle/>
                    <a:p>
                      <a:endParaRPr lang="en-US" sz="1400" dirty="0" smtClean="0">
                        <a:solidFill>
                          <a:srgbClr val="0000FF"/>
                        </a:solidFill>
                      </a:endParaRPr>
                    </a:p>
                    <a:p>
                      <a:r>
                        <a:rPr lang="en-US" sz="1400" dirty="0" smtClean="0">
                          <a:solidFill>
                            <a:srgbClr val="0000FF"/>
                          </a:solidFill>
                        </a:rPr>
                        <a:t>gamma</a:t>
                      </a:r>
                      <a:endParaRPr lang="en-US" sz="1400" dirty="0">
                        <a:solidFill>
                          <a:srgbClr val="0000FF"/>
                        </a:solidFill>
                      </a:endParaRPr>
                    </a:p>
                  </a:txBody>
                  <a:tcPr/>
                </a:tc>
                <a:tc>
                  <a:txBody>
                    <a:bodyPr/>
                    <a:lstStyle/>
                    <a:p>
                      <a:r>
                        <a:rPr lang="en-US" sz="1400" dirty="0" smtClean="0"/>
                        <a:t>80</a:t>
                      </a:r>
                      <a:endParaRPr lang="en-US" sz="1400" dirty="0"/>
                    </a:p>
                  </a:txBody>
                  <a:tcPr/>
                </a:tc>
              </a:tr>
            </a:tbl>
          </a:graphicData>
        </a:graphic>
      </p:graphicFrame>
      <p:sp>
        <p:nvSpPr>
          <p:cNvPr id="11" name="Espace réservé du numéro de diapositive 10"/>
          <p:cNvSpPr>
            <a:spLocks noGrp="1"/>
          </p:cNvSpPr>
          <p:nvPr>
            <p:ph type="sldNum" sz="quarter" idx="12"/>
          </p:nvPr>
        </p:nvSpPr>
        <p:spPr/>
        <p:txBody>
          <a:bodyPr/>
          <a:lstStyle/>
          <a:p>
            <a:fld id="{CF4668DC-857F-487D-BFFA-8C0CA5037977}" type="slidenum">
              <a:rPr lang="fr-BE" smtClean="0"/>
              <a:pPr/>
              <a:t>92</a:t>
            </a:fld>
            <a:endParaRPr lang="fr-BE" dirty="0"/>
          </a:p>
        </p:txBody>
      </p:sp>
      <p:sp>
        <p:nvSpPr>
          <p:cNvPr id="12" name="Espace réservé du pied de page 11"/>
          <p:cNvSpPr>
            <a:spLocks noGrp="1"/>
          </p:cNvSpPr>
          <p:nvPr>
            <p:ph type="ftr" sz="quarter" idx="11"/>
          </p:nvPr>
        </p:nvSpPr>
        <p:spPr/>
        <p:txBody>
          <a:bodyPr/>
          <a:lstStyle/>
          <a:p>
            <a:r>
              <a:rPr lang="fr-FR" smtClean="0"/>
              <a:t>Jean-Pierre Lees, Stages 3ieme, 12 novembre 2012</a:t>
            </a:r>
            <a:endParaRPr lang="fr-BE" dirty="0"/>
          </a:p>
        </p:txBody>
      </p:sp>
    </p:spTree>
    <p:extLst>
      <p:ext uri="{BB962C8B-B14F-4D97-AF65-F5344CB8AC3E}">
        <p14:creationId xmlns:p14="http://schemas.microsoft.com/office/powerpoint/2010/main" xmlns="" val="27151912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Content Placeholder 5" descr="1306023159.120789.pdf"/>
          <p:cNvPicPr>
            <a:picLocks noGrp="1" noChangeAspect="1"/>
          </p:cNvPicPr>
          <p:nvPr>
            <p:ph idx="4294967295"/>
          </p:nvPr>
        </p:nvPicPr>
        <p:blipFill>
          <a:blip r:embed="rId3" cstate="print"/>
          <a:srcRect b="5238"/>
          <a:stretch>
            <a:fillRect/>
          </a:stretch>
        </p:blipFill>
        <p:spPr>
          <a:xfrm>
            <a:off x="0" y="574675"/>
            <a:ext cx="9144000" cy="6280150"/>
          </a:xfrm>
        </p:spPr>
      </p:pic>
      <p:sp>
        <p:nvSpPr>
          <p:cNvPr id="140291" name="Title 1"/>
          <p:cNvSpPr>
            <a:spLocks/>
          </p:cNvSpPr>
          <p:nvPr/>
        </p:nvSpPr>
        <p:spPr bwMode="auto">
          <a:xfrm>
            <a:off x="2406650" y="76200"/>
            <a:ext cx="6267450" cy="334963"/>
          </a:xfrm>
          <a:prstGeom prst="rect">
            <a:avLst/>
          </a:prstGeom>
          <a:noFill/>
          <a:ln w="9525">
            <a:noFill/>
            <a:miter lim="800000"/>
            <a:headEnd/>
            <a:tailEnd/>
          </a:ln>
        </p:spPr>
        <p:txBody>
          <a:bodyPr lIns="91420" tIns="45711" rIns="91420" bIns="45711" anchor="ctr">
            <a:prstTxWarp prst="textNoShape">
              <a:avLst/>
            </a:prstTxWarp>
          </a:bodyPr>
          <a:lstStyle/>
          <a:p>
            <a:pPr defTabSz="457200" eaLnBrk="1" hangingPunct="1"/>
            <a:r>
              <a:rPr lang="en-US" sz="4000" dirty="0">
                <a:solidFill>
                  <a:schemeClr val="hlink"/>
                </a:solidFill>
                <a:latin typeface="Calibri" charset="0"/>
              </a:rPr>
              <a:t>Electron 240 </a:t>
            </a:r>
            <a:r>
              <a:rPr lang="en-US" sz="4000" dirty="0" err="1">
                <a:solidFill>
                  <a:schemeClr val="hlink"/>
                </a:solidFill>
                <a:latin typeface="Calibri" charset="0"/>
              </a:rPr>
              <a:t>GeV</a:t>
            </a:r>
            <a:r>
              <a:rPr lang="en-US" sz="4000" dirty="0">
                <a:solidFill>
                  <a:schemeClr val="hlink"/>
                </a:solidFill>
                <a:latin typeface="Calibri" charset="0"/>
              </a:rPr>
              <a:t>, 22 May</a:t>
            </a:r>
          </a:p>
        </p:txBody>
      </p:sp>
      <p:sp>
        <p:nvSpPr>
          <p:cNvPr id="140292" name="Text Box 4"/>
          <p:cNvSpPr txBox="1">
            <a:spLocks noChangeArrowheads="1"/>
          </p:cNvSpPr>
          <p:nvPr/>
        </p:nvSpPr>
        <p:spPr bwMode="auto">
          <a:xfrm>
            <a:off x="63500" y="25400"/>
            <a:ext cx="26289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FF0000"/>
                </a:solidFill>
              </a:rPr>
              <a:t>AMS data on ISS </a:t>
            </a: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93</a:t>
            </a:fld>
            <a:endParaRPr lang="fr-BE"/>
          </a:p>
        </p:txBody>
      </p:sp>
      <p:sp>
        <p:nvSpPr>
          <p:cNvPr id="6" name="Espace réservé du pied de page 5"/>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itle 1"/>
          <p:cNvSpPr>
            <a:spLocks noGrp="1"/>
          </p:cNvSpPr>
          <p:nvPr>
            <p:ph type="title" idx="4294967295"/>
          </p:nvPr>
        </p:nvSpPr>
        <p:spPr>
          <a:xfrm>
            <a:off x="2857500" y="38100"/>
            <a:ext cx="5918200" cy="406400"/>
          </a:xfrm>
        </p:spPr>
        <p:txBody>
          <a:bodyPr>
            <a:normAutofit fontScale="90000"/>
          </a:bodyPr>
          <a:lstStyle/>
          <a:p>
            <a:pPr eaLnBrk="1" hangingPunct="1"/>
            <a:r>
              <a:rPr lang="en-US" sz="3200" b="1">
                <a:solidFill>
                  <a:srgbClr val="0000FF"/>
                </a:solidFill>
              </a:rPr>
              <a:t>Photon 40 GeV,</a:t>
            </a:r>
            <a:r>
              <a:rPr lang="en-US" sz="3600" b="1">
                <a:solidFill>
                  <a:srgbClr val="0000FF"/>
                </a:solidFill>
              </a:rPr>
              <a:t> </a:t>
            </a:r>
            <a:r>
              <a:rPr lang="en-US" sz="3200" b="1">
                <a:solidFill>
                  <a:schemeClr val="hlink"/>
                </a:solidFill>
              </a:rPr>
              <a:t>23 May </a:t>
            </a:r>
          </a:p>
        </p:txBody>
      </p:sp>
      <p:pic>
        <p:nvPicPr>
          <p:cNvPr id="377859" name="Content Placeholder 3" descr="1306127850.159966.pdf"/>
          <p:cNvPicPr>
            <a:picLocks noGrp="1" noChangeAspect="1"/>
          </p:cNvPicPr>
          <p:nvPr>
            <p:ph idx="4294967295"/>
          </p:nvPr>
        </p:nvPicPr>
        <p:blipFill>
          <a:blip r:embed="rId3" cstate="print"/>
          <a:srcRect b="5240"/>
          <a:stretch>
            <a:fillRect/>
          </a:stretch>
        </p:blipFill>
        <p:spPr>
          <a:xfrm>
            <a:off x="0" y="577850"/>
            <a:ext cx="9144000" cy="6280150"/>
          </a:xfrm>
          <a:noFill/>
        </p:spPr>
      </p:pic>
      <p:sp>
        <p:nvSpPr>
          <p:cNvPr id="377860" name="Text Box 4"/>
          <p:cNvSpPr txBox="1">
            <a:spLocks noChangeArrowheads="1"/>
          </p:cNvSpPr>
          <p:nvPr/>
        </p:nvSpPr>
        <p:spPr bwMode="auto">
          <a:xfrm>
            <a:off x="88900" y="50800"/>
            <a:ext cx="2717800" cy="457200"/>
          </a:xfrm>
          <a:prstGeom prst="rect">
            <a:avLst/>
          </a:prstGeom>
          <a:noFill/>
          <a:ln w="9525">
            <a:noFill/>
            <a:miter lim="800000"/>
            <a:headEnd/>
            <a:tailEnd/>
          </a:ln>
        </p:spPr>
        <p:txBody>
          <a:bodyPr lIns="91360" tIns="45682" rIns="91360" bIns="45682">
            <a:prstTxWarp prst="textNoShape">
              <a:avLst/>
            </a:prstTxWarp>
            <a:spAutoFit/>
          </a:bodyPr>
          <a:lstStyle/>
          <a:p>
            <a:pPr algn="ctr">
              <a:spcBef>
                <a:spcPct val="50000"/>
              </a:spcBef>
            </a:pPr>
            <a:r>
              <a:rPr lang="en-US" sz="2400">
                <a:solidFill>
                  <a:srgbClr val="FF0000"/>
                </a:solidFill>
              </a:rPr>
              <a:t>AMS data on ISS </a:t>
            </a:r>
          </a:p>
        </p:txBody>
      </p:sp>
      <p:sp>
        <p:nvSpPr>
          <p:cNvPr id="377861" name="Text Box 5"/>
          <p:cNvSpPr txBox="1">
            <a:spLocks noChangeArrowheads="1"/>
          </p:cNvSpPr>
          <p:nvPr/>
        </p:nvSpPr>
        <p:spPr bwMode="auto">
          <a:xfrm>
            <a:off x="3302000" y="3365500"/>
            <a:ext cx="2324100" cy="1209675"/>
          </a:xfrm>
          <a:prstGeom prst="rect">
            <a:avLst/>
          </a:prstGeom>
          <a:noFill/>
          <a:ln w="9525">
            <a:noFill/>
            <a:miter lim="800000"/>
            <a:headEnd/>
            <a:tailEnd/>
          </a:ln>
        </p:spPr>
        <p:txBody>
          <a:bodyPr lIns="91360" tIns="45682" rIns="91360" bIns="45682">
            <a:prstTxWarp prst="textNoShape">
              <a:avLst/>
            </a:prstTxWarp>
            <a:spAutoFit/>
          </a:bodyPr>
          <a:lstStyle/>
          <a:p>
            <a:pPr algn="ctr">
              <a:spcBef>
                <a:spcPct val="50000"/>
              </a:spcBef>
            </a:pPr>
            <a:r>
              <a:rPr lang="en-US" sz="1800"/>
              <a:t>Direction reconstructed with 3D shower sampling</a:t>
            </a:r>
          </a:p>
        </p:txBody>
      </p:sp>
      <p:sp>
        <p:nvSpPr>
          <p:cNvPr id="377862" name="Line 6"/>
          <p:cNvSpPr>
            <a:spLocks noChangeShapeType="1"/>
          </p:cNvSpPr>
          <p:nvPr/>
        </p:nvSpPr>
        <p:spPr bwMode="auto">
          <a:xfrm flipH="1" flipV="1">
            <a:off x="2501900" y="4152900"/>
            <a:ext cx="1016000" cy="0"/>
          </a:xfrm>
          <a:prstGeom prst="line">
            <a:avLst/>
          </a:prstGeom>
          <a:noFill/>
          <a:ln w="28575">
            <a:solidFill>
              <a:srgbClr val="FF0000"/>
            </a:solidFill>
            <a:round/>
            <a:headEnd/>
            <a:tailEnd type="triangle" w="med" len="med"/>
          </a:ln>
        </p:spPr>
        <p:txBody>
          <a:bodyPr lIns="91360" tIns="45682" rIns="91360" bIns="45682">
            <a:prstTxWarp prst="textNoShape">
              <a:avLst/>
            </a:prstTxWarp>
          </a:bodyPr>
          <a:lstStyle/>
          <a:p>
            <a:endParaRPr lang="en-US"/>
          </a:p>
        </p:txBody>
      </p:sp>
      <p:sp>
        <p:nvSpPr>
          <p:cNvPr id="377863" name="Line 7"/>
          <p:cNvSpPr>
            <a:spLocks noChangeShapeType="1"/>
          </p:cNvSpPr>
          <p:nvPr/>
        </p:nvSpPr>
        <p:spPr bwMode="auto">
          <a:xfrm>
            <a:off x="5219700" y="4178300"/>
            <a:ext cx="1917700" cy="0"/>
          </a:xfrm>
          <a:prstGeom prst="line">
            <a:avLst/>
          </a:prstGeom>
          <a:noFill/>
          <a:ln w="28575">
            <a:solidFill>
              <a:srgbClr val="FF0000"/>
            </a:solidFill>
            <a:round/>
            <a:headEnd/>
            <a:tailEnd type="triangle" w="med" len="med"/>
          </a:ln>
        </p:spPr>
        <p:txBody>
          <a:bodyPr lIns="91360" tIns="45682" rIns="91360" bIns="45682">
            <a:prstTxWarp prst="textNoShape">
              <a:avLst/>
            </a:prstTxWarp>
          </a:bodyPr>
          <a:lstStyle/>
          <a:p>
            <a:endParaRPr lang="en-US"/>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94</a:t>
            </a:fld>
            <a:endParaRPr lang="fr-BE"/>
          </a:p>
        </p:txBody>
      </p:sp>
      <p:sp>
        <p:nvSpPr>
          <p:cNvPr id="9" name="Espace réservé du pied de page 8"/>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u numéro de diapositive 3"/>
          <p:cNvSpPr>
            <a:spLocks noGrp="1"/>
          </p:cNvSpPr>
          <p:nvPr>
            <p:ph type="sldNum" sz="quarter" idx="10"/>
          </p:nvPr>
        </p:nvSpPr>
        <p:spPr>
          <a:noFill/>
        </p:spPr>
        <p:txBody>
          <a:bodyPr/>
          <a:lstStyle/>
          <a:p>
            <a:fld id="{2E8754B2-6851-9343-9E4B-F3CE42E6EBAF}" type="slidenum">
              <a:rPr lang="en-US" smtClean="0">
                <a:latin typeface="Tahoma" charset="0"/>
                <a:ea typeface="Tahoma" charset="0"/>
                <a:cs typeface="Tahoma" charset="0"/>
                <a:sym typeface="Tahoma" charset="0"/>
              </a:rPr>
              <a:pPr/>
              <a:t>95</a:t>
            </a:fld>
            <a:endParaRPr lang="en-US" smtClean="0">
              <a:latin typeface="Tahoma" charset="0"/>
              <a:ea typeface="Tahoma" charset="0"/>
              <a:cs typeface="Tahoma" charset="0"/>
              <a:sym typeface="Tahoma" charset="0"/>
            </a:endParaRPr>
          </a:p>
        </p:txBody>
      </p:sp>
      <p:sp>
        <p:nvSpPr>
          <p:cNvPr id="139269" name="Rectangle 3"/>
          <p:cNvSpPr>
            <a:spLocks noGrp="1" noChangeArrowheads="1"/>
          </p:cNvSpPr>
          <p:nvPr>
            <p:ph type="title"/>
          </p:nvPr>
        </p:nvSpPr>
        <p:spPr/>
        <p:txBody>
          <a:bodyPr/>
          <a:lstStyle/>
          <a:p>
            <a:pPr eaLnBrk="1" hangingPunct="1"/>
            <a:r>
              <a:rPr lang="fr-FR" sz="3200" dirty="0" smtClean="0">
                <a:solidFill>
                  <a:srgbClr val="0000FF"/>
                </a:solidFill>
                <a:ea typeface="ヒラギノ明朝 ProN W3" charset="-128"/>
                <a:cs typeface="ヒラギノ明朝 ProN W3" charset="-128"/>
              </a:rPr>
              <a:t>Data Transfert </a:t>
            </a:r>
            <a:endParaRPr lang="en-US" sz="3200" dirty="0" smtClean="0">
              <a:solidFill>
                <a:srgbClr val="0000FF"/>
              </a:solidFill>
              <a:ea typeface="ヒラギノ明朝 ProN W3" charset="-128"/>
              <a:cs typeface="ヒラギノ明朝 ProN W3" charset="-128"/>
            </a:endParaRPr>
          </a:p>
        </p:txBody>
      </p:sp>
      <p:sp>
        <p:nvSpPr>
          <p:cNvPr id="139270" name="Rectangle 14"/>
          <p:cNvSpPr>
            <a:spLocks noChangeArrowheads="1"/>
          </p:cNvSpPr>
          <p:nvPr/>
        </p:nvSpPr>
        <p:spPr bwMode="auto">
          <a:xfrm>
            <a:off x="1143000" y="5942013"/>
            <a:ext cx="6858000" cy="425450"/>
          </a:xfrm>
          <a:prstGeom prst="rect">
            <a:avLst/>
          </a:prstGeom>
          <a:noFill/>
          <a:ln w="9525">
            <a:noFill/>
            <a:miter lim="800000"/>
            <a:headEnd/>
            <a:tailEnd/>
          </a:ln>
        </p:spPr>
        <p:txBody>
          <a:bodyPr>
            <a:prstTxWarp prst="textNoShape">
              <a:avLst/>
            </a:prstTxWarp>
            <a:spAutoFit/>
          </a:bodyPr>
          <a:lstStyle/>
          <a:p>
            <a:pPr>
              <a:lnSpc>
                <a:spcPct val="110000"/>
              </a:lnSpc>
            </a:pPr>
            <a:endParaRPr lang="en-AU" sz="2000">
              <a:solidFill>
                <a:srgbClr val="000E87"/>
              </a:solidFill>
              <a:latin typeface="Symbol" charset="2"/>
            </a:endParaRPr>
          </a:p>
        </p:txBody>
      </p:sp>
      <p:sp>
        <p:nvSpPr>
          <p:cNvPr id="139271" name="Text Box 17"/>
          <p:cNvSpPr txBox="1">
            <a:spLocks noChangeArrowheads="1"/>
          </p:cNvSpPr>
          <p:nvPr/>
        </p:nvSpPr>
        <p:spPr bwMode="auto">
          <a:xfrm>
            <a:off x="1219200" y="5881688"/>
            <a:ext cx="184150" cy="523875"/>
          </a:xfrm>
          <a:prstGeom prst="rect">
            <a:avLst/>
          </a:prstGeom>
          <a:noFill/>
          <a:ln w="9525">
            <a:noFill/>
            <a:miter lim="800000"/>
            <a:headEnd/>
            <a:tailEnd/>
          </a:ln>
        </p:spPr>
        <p:txBody>
          <a:bodyPr wrap="none">
            <a:prstTxWarp prst="textNoShape">
              <a:avLst/>
            </a:prstTxWarp>
            <a:spAutoFit/>
          </a:bodyPr>
          <a:lstStyle/>
          <a:p>
            <a:endParaRPr lang="de-DE" sz="2800" b="1">
              <a:solidFill>
                <a:srgbClr val="0000FF"/>
              </a:solidFill>
            </a:endParaRPr>
          </a:p>
          <a:p>
            <a:endParaRPr lang="de-DE" sz="2800" b="1">
              <a:solidFill>
                <a:srgbClr val="0000FF"/>
              </a:solidFill>
            </a:endParaRPr>
          </a:p>
        </p:txBody>
      </p:sp>
      <p:sp>
        <p:nvSpPr>
          <p:cNvPr id="139272" name="Line 6"/>
          <p:cNvSpPr>
            <a:spLocks noChangeShapeType="1"/>
          </p:cNvSpPr>
          <p:nvPr/>
        </p:nvSpPr>
        <p:spPr bwMode="auto">
          <a:xfrm>
            <a:off x="1187450" y="1700213"/>
            <a:ext cx="863600" cy="1657350"/>
          </a:xfrm>
          <a:prstGeom prst="line">
            <a:avLst/>
          </a:prstGeom>
          <a:noFill/>
          <a:ln w="28575">
            <a:solidFill>
              <a:schemeClr val="bg1"/>
            </a:solidFill>
            <a:prstDash val="sysDot"/>
            <a:round/>
            <a:headEnd/>
            <a:tailEnd/>
          </a:ln>
        </p:spPr>
        <p:txBody>
          <a:bodyPr>
            <a:prstTxWarp prst="textNoShape">
              <a:avLst/>
            </a:prstTxWarp>
          </a:bodyPr>
          <a:lstStyle/>
          <a:p>
            <a:endParaRPr lang="en-US"/>
          </a:p>
        </p:txBody>
      </p:sp>
      <p:sp>
        <p:nvSpPr>
          <p:cNvPr id="139273" name="Freeform 7"/>
          <p:cNvSpPr>
            <a:spLocks/>
          </p:cNvSpPr>
          <p:nvPr/>
        </p:nvSpPr>
        <p:spPr bwMode="auto">
          <a:xfrm>
            <a:off x="2051050" y="3357563"/>
            <a:ext cx="288925" cy="935037"/>
          </a:xfrm>
          <a:custGeom>
            <a:avLst/>
            <a:gdLst>
              <a:gd name="T0" fmla="*/ 0 w 182"/>
              <a:gd name="T1" fmla="*/ 0 h 589"/>
              <a:gd name="T2" fmla="*/ 2147483647 w 182"/>
              <a:gd name="T3" fmla="*/ 2147483647 h 589"/>
              <a:gd name="T4" fmla="*/ 2147483647 w 182"/>
              <a:gd name="T5" fmla="*/ 2147483647 h 589"/>
              <a:gd name="T6" fmla="*/ 0 60000 65536"/>
              <a:gd name="T7" fmla="*/ 0 60000 65536"/>
              <a:gd name="T8" fmla="*/ 0 60000 65536"/>
              <a:gd name="T9" fmla="*/ 0 w 182"/>
              <a:gd name="T10" fmla="*/ 0 h 589"/>
              <a:gd name="T11" fmla="*/ 182 w 182"/>
              <a:gd name="T12" fmla="*/ 589 h 589"/>
            </a:gdLst>
            <a:ahLst/>
            <a:cxnLst>
              <a:cxn ang="T6">
                <a:pos x="T0" y="T1"/>
              </a:cxn>
              <a:cxn ang="T7">
                <a:pos x="T2" y="T3"/>
              </a:cxn>
              <a:cxn ang="T8">
                <a:pos x="T4" y="T5"/>
              </a:cxn>
            </a:cxnLst>
            <a:rect l="T9" t="T10" r="T11" b="T12"/>
            <a:pathLst>
              <a:path w="182" h="589">
                <a:moveTo>
                  <a:pt x="0" y="0"/>
                </a:moveTo>
                <a:cubicBezTo>
                  <a:pt x="53" y="87"/>
                  <a:pt x="107" y="174"/>
                  <a:pt x="137" y="272"/>
                </a:cubicBezTo>
                <a:cubicBezTo>
                  <a:pt x="167" y="370"/>
                  <a:pt x="175" y="536"/>
                  <a:pt x="182" y="589"/>
                </a:cubicBezTo>
              </a:path>
            </a:pathLst>
          </a:custGeom>
          <a:noFill/>
          <a:ln w="28575">
            <a:solidFill>
              <a:schemeClr val="bg1"/>
            </a:solidFill>
            <a:prstDash val="sysDot"/>
            <a:round/>
            <a:headEnd/>
            <a:tailEnd/>
          </a:ln>
        </p:spPr>
        <p:txBody>
          <a:bodyPr>
            <a:prstTxWarp prst="textNoShape">
              <a:avLst/>
            </a:prstTxWarp>
          </a:bodyPr>
          <a:lstStyle/>
          <a:p>
            <a:endParaRPr lang="en-AU"/>
          </a:p>
        </p:txBody>
      </p:sp>
      <p:sp>
        <p:nvSpPr>
          <p:cNvPr id="139274" name="Line 8"/>
          <p:cNvSpPr>
            <a:spLocks noChangeShapeType="1"/>
          </p:cNvSpPr>
          <p:nvPr/>
        </p:nvSpPr>
        <p:spPr bwMode="auto">
          <a:xfrm>
            <a:off x="2339975" y="4221163"/>
            <a:ext cx="25400" cy="1223962"/>
          </a:xfrm>
          <a:prstGeom prst="line">
            <a:avLst/>
          </a:prstGeom>
          <a:noFill/>
          <a:ln w="28575">
            <a:solidFill>
              <a:schemeClr val="bg1"/>
            </a:solidFill>
            <a:prstDash val="sysDot"/>
            <a:round/>
            <a:headEnd/>
            <a:tailEnd/>
          </a:ln>
        </p:spPr>
        <p:txBody>
          <a:bodyPr>
            <a:prstTxWarp prst="textNoShape">
              <a:avLst/>
            </a:prstTxWarp>
          </a:bodyPr>
          <a:lstStyle/>
          <a:p>
            <a:endParaRPr lang="en-US"/>
          </a:p>
        </p:txBody>
      </p:sp>
      <p:sp>
        <p:nvSpPr>
          <p:cNvPr id="139275" name="Rectangle 71"/>
          <p:cNvSpPr>
            <a:spLocks noChangeArrowheads="1"/>
          </p:cNvSpPr>
          <p:nvPr/>
        </p:nvSpPr>
        <p:spPr bwMode="auto">
          <a:xfrm>
            <a:off x="23314025" y="19262725"/>
            <a:ext cx="3840163" cy="519113"/>
          </a:xfrm>
          <a:prstGeom prst="rect">
            <a:avLst/>
          </a:prstGeom>
          <a:solidFill>
            <a:schemeClr val="bg1"/>
          </a:solidFill>
          <a:ln w="9525">
            <a:noFill/>
            <a:miter lim="800000"/>
            <a:headEnd/>
            <a:tailEnd/>
          </a:ln>
        </p:spPr>
        <p:txBody>
          <a:bodyPr>
            <a:prstTxWarp prst="textNoShape">
              <a:avLst/>
            </a:prstTxWarp>
            <a:spAutoFit/>
          </a:bodyPr>
          <a:lstStyle/>
          <a:p>
            <a:r>
              <a:rPr lang="en-US" sz="1600" b="1">
                <a:solidFill>
                  <a:srgbClr val="FF3300"/>
                </a:solidFill>
              </a:rPr>
              <a:t> </a:t>
            </a:r>
            <a:r>
              <a:rPr lang="en-US" sz="2800" b="1"/>
              <a:t>Front-End Electronics </a:t>
            </a:r>
          </a:p>
        </p:txBody>
      </p:sp>
      <p:sp>
        <p:nvSpPr>
          <p:cNvPr id="139276" name="Rectangle 70"/>
          <p:cNvSpPr>
            <a:spLocks noChangeArrowheads="1"/>
          </p:cNvSpPr>
          <p:nvPr/>
        </p:nvSpPr>
        <p:spPr bwMode="auto">
          <a:xfrm>
            <a:off x="24903113" y="214074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39277" name="Rectangle 70"/>
          <p:cNvSpPr>
            <a:spLocks noChangeArrowheads="1"/>
          </p:cNvSpPr>
          <p:nvPr/>
        </p:nvSpPr>
        <p:spPr bwMode="auto">
          <a:xfrm>
            <a:off x="25055513" y="215598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39278" name="Rectangle 70"/>
          <p:cNvSpPr>
            <a:spLocks noChangeArrowheads="1"/>
          </p:cNvSpPr>
          <p:nvPr/>
        </p:nvSpPr>
        <p:spPr bwMode="auto">
          <a:xfrm>
            <a:off x="25207913" y="217122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39279" name="Rectangle 70"/>
          <p:cNvSpPr>
            <a:spLocks noChangeArrowheads="1"/>
          </p:cNvSpPr>
          <p:nvPr/>
        </p:nvSpPr>
        <p:spPr bwMode="auto">
          <a:xfrm>
            <a:off x="25360313" y="218646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pic>
        <p:nvPicPr>
          <p:cNvPr id="139280" name="Picture 4" descr="DataTransfer"/>
          <p:cNvPicPr>
            <a:picLocks noChangeAspect="1" noChangeArrowheads="1"/>
          </p:cNvPicPr>
          <p:nvPr/>
        </p:nvPicPr>
        <p:blipFill>
          <a:blip r:embed="rId2" cstate="print"/>
          <a:srcRect/>
          <a:stretch>
            <a:fillRect/>
          </a:stretch>
        </p:blipFill>
        <p:spPr bwMode="auto">
          <a:xfrm>
            <a:off x="179387" y="1143000"/>
            <a:ext cx="6124925" cy="4557713"/>
          </a:xfrm>
          <a:prstGeom prst="rect">
            <a:avLst/>
          </a:prstGeom>
          <a:noFill/>
          <a:ln w="9525">
            <a:noFill/>
            <a:miter lim="800000"/>
            <a:headEnd/>
            <a:tailEnd/>
          </a:ln>
        </p:spPr>
      </p:pic>
      <p:sp>
        <p:nvSpPr>
          <p:cNvPr id="139281" name="Text Box 3"/>
          <p:cNvSpPr txBox="1">
            <a:spLocks noChangeArrowheads="1"/>
          </p:cNvSpPr>
          <p:nvPr/>
        </p:nvSpPr>
        <p:spPr bwMode="auto">
          <a:xfrm>
            <a:off x="6553200" y="533400"/>
            <a:ext cx="2220913" cy="2492990"/>
          </a:xfrm>
          <a:prstGeom prst="rect">
            <a:avLst/>
          </a:prstGeom>
          <a:noFill/>
          <a:ln w="9525">
            <a:noFill/>
            <a:miter lim="800000"/>
            <a:headEnd/>
            <a:tailEnd/>
          </a:ln>
        </p:spPr>
        <p:txBody>
          <a:bodyPr wrap="square">
            <a:prstTxWarp prst="textNoShape">
              <a:avLst/>
            </a:prstTxWarp>
            <a:spAutoFit/>
          </a:bodyPr>
          <a:lstStyle/>
          <a:p>
            <a:pPr algn="l" eaLnBrk="0" hangingPunct="0"/>
            <a:r>
              <a:rPr lang="en-US" sz="1200" b="1" dirty="0" smtClean="0">
                <a:solidFill>
                  <a:srgbClr val="0066FF"/>
                </a:solidFill>
                <a:latin typeface="Arial" charset="0"/>
                <a:ea typeface="Arial" charset="0"/>
                <a:cs typeface="Arial" charset="0"/>
              </a:rPr>
              <a:t>10 </a:t>
            </a:r>
            <a:r>
              <a:rPr lang="en-US" sz="1200" b="1" dirty="0" err="1">
                <a:solidFill>
                  <a:srgbClr val="0066FF"/>
                </a:solidFill>
                <a:latin typeface="Arial" charset="0"/>
                <a:ea typeface="Arial" charset="0"/>
                <a:cs typeface="Arial" charset="0"/>
              </a:rPr>
              <a:t>Mbits</a:t>
            </a:r>
            <a:r>
              <a:rPr lang="en-US" sz="1200" b="1" dirty="0">
                <a:solidFill>
                  <a:srgbClr val="0066FF"/>
                </a:solidFill>
                <a:latin typeface="Arial" charset="0"/>
                <a:ea typeface="Arial" charset="0"/>
                <a:cs typeface="Arial" charset="0"/>
              </a:rPr>
              <a:t>/sec average science data downlink</a:t>
            </a:r>
            <a:endParaRPr lang="en-US" sz="1200" b="1" dirty="0" smtClean="0">
              <a:solidFill>
                <a:srgbClr val="0066FF"/>
              </a:solidFill>
              <a:latin typeface="Arial" charset="0"/>
              <a:ea typeface="Arial" charset="0"/>
              <a:cs typeface="Arial" charset="0"/>
            </a:endParaRPr>
          </a:p>
          <a:p>
            <a:pPr algn="l" eaLnBrk="0" hangingPunct="0"/>
            <a:r>
              <a:rPr lang="en-US" sz="1200" b="1" dirty="0" smtClean="0">
                <a:solidFill>
                  <a:srgbClr val="0066FF"/>
                </a:solidFill>
                <a:latin typeface="Arial" charset="0"/>
                <a:ea typeface="Arial" charset="0"/>
                <a:cs typeface="Arial" charset="0"/>
              </a:rPr>
              <a:t>Rate ( at least </a:t>
            </a:r>
          </a:p>
          <a:p>
            <a:pPr algn="l" eaLnBrk="0" hangingPunct="0"/>
            <a:r>
              <a:rPr lang="en-US" sz="1200" b="1" dirty="0" smtClean="0">
                <a:solidFill>
                  <a:srgbClr val="0066FF"/>
                </a:solidFill>
                <a:latin typeface="Arial" charset="0"/>
                <a:ea typeface="Arial" charset="0"/>
                <a:cs typeface="Arial" charset="0"/>
              </a:rPr>
              <a:t>20%of the ISS band width) </a:t>
            </a:r>
            <a:endParaRPr lang="en-US" sz="1200" b="1" dirty="0">
              <a:solidFill>
                <a:srgbClr val="0066FF"/>
              </a:solidFill>
              <a:latin typeface="Arial" charset="0"/>
              <a:ea typeface="Arial" charset="0"/>
              <a:cs typeface="Arial" charset="0"/>
            </a:endParaRPr>
          </a:p>
          <a:p>
            <a:pPr algn="l" eaLnBrk="0" hangingPunct="0"/>
            <a:endParaRPr lang="en-US" sz="1200" b="1" dirty="0">
              <a:solidFill>
                <a:srgbClr val="0066FF"/>
              </a:solidFill>
              <a:latin typeface="Arial" charset="0"/>
              <a:ea typeface="Arial" charset="0"/>
              <a:cs typeface="Arial" charset="0"/>
            </a:endParaRPr>
          </a:p>
          <a:p>
            <a:pPr algn="l" eaLnBrk="0" hangingPunct="0"/>
            <a:r>
              <a:rPr lang="en-US" sz="1200" b="1" dirty="0">
                <a:solidFill>
                  <a:srgbClr val="0066FF"/>
                </a:solidFill>
                <a:latin typeface="Arial" charset="0"/>
                <a:ea typeface="Arial" charset="0"/>
                <a:cs typeface="Arial" charset="0"/>
              </a:rPr>
              <a:t>ACOP (AMS Crew Operation Post) allows </a:t>
            </a:r>
          </a:p>
          <a:p>
            <a:pPr algn="l" eaLnBrk="0" hangingPunct="0"/>
            <a:r>
              <a:rPr lang="en-US" sz="1200" b="1" dirty="0">
                <a:solidFill>
                  <a:srgbClr val="0066FF"/>
                </a:solidFill>
                <a:latin typeface="Arial" charset="0"/>
                <a:ea typeface="Arial" charset="0"/>
                <a:cs typeface="Arial" charset="0"/>
              </a:rPr>
              <a:t>ISS local storage and backup of data when</a:t>
            </a:r>
          </a:p>
          <a:p>
            <a:pPr algn="l" eaLnBrk="0" hangingPunct="0"/>
            <a:r>
              <a:rPr lang="en-US" sz="1200" b="1" dirty="0">
                <a:solidFill>
                  <a:srgbClr val="0066FF"/>
                </a:solidFill>
                <a:latin typeface="Arial" charset="0"/>
                <a:ea typeface="Arial" charset="0"/>
                <a:cs typeface="Arial" charset="0"/>
              </a:rPr>
              <a:t>downlink is off.</a:t>
            </a:r>
          </a:p>
          <a:p>
            <a:pPr algn="l" eaLnBrk="0" hangingPunct="0"/>
            <a:endParaRPr lang="en-US" sz="1200" b="1" dirty="0">
              <a:solidFill>
                <a:srgbClr val="0066FF"/>
              </a:solidFill>
              <a:latin typeface="Arial" charset="0"/>
              <a:ea typeface="Arial" charset="0"/>
              <a:cs typeface="Arial" charset="0"/>
            </a:endParaRPr>
          </a:p>
          <a:p>
            <a:pPr algn="l" eaLnBrk="0" hangingPunct="0"/>
            <a:r>
              <a:rPr lang="en-US" sz="1200" b="1" dirty="0">
                <a:solidFill>
                  <a:srgbClr val="0066FF"/>
                </a:solidFill>
                <a:latin typeface="Arial" charset="0"/>
                <a:ea typeface="Arial" charset="0"/>
                <a:cs typeface="Arial" charset="0"/>
              </a:rPr>
              <a:t>Main processing center at CERN</a:t>
            </a:r>
            <a:endParaRPr lang="fr-FR" sz="1200" b="1" dirty="0">
              <a:solidFill>
                <a:srgbClr val="0066FF"/>
              </a:solidFill>
              <a:latin typeface="Arial" charset="0"/>
              <a:ea typeface="Arial" charset="0"/>
              <a:cs typeface="Arial" charset="0"/>
            </a:endParaRPr>
          </a:p>
        </p:txBody>
      </p:sp>
      <p:sp>
        <p:nvSpPr>
          <p:cNvPr id="139282" name="Text Box 5"/>
          <p:cNvSpPr txBox="1">
            <a:spLocks noChangeArrowheads="1"/>
          </p:cNvSpPr>
          <p:nvPr/>
        </p:nvSpPr>
        <p:spPr bwMode="auto">
          <a:xfrm>
            <a:off x="6553200" y="3669030"/>
            <a:ext cx="2436813" cy="1969770"/>
          </a:xfrm>
          <a:prstGeom prst="rect">
            <a:avLst/>
          </a:prstGeom>
          <a:noFill/>
          <a:ln w="9525">
            <a:noFill/>
            <a:miter lim="800000"/>
            <a:headEnd/>
            <a:tailEnd/>
          </a:ln>
        </p:spPr>
        <p:txBody>
          <a:bodyPr wrap="square">
            <a:prstTxWarp prst="textNoShape">
              <a:avLst/>
            </a:prstTxWarp>
            <a:spAutoFit/>
          </a:bodyPr>
          <a:lstStyle/>
          <a:p>
            <a:pPr algn="l" eaLnBrk="0" hangingPunct="0"/>
            <a:r>
              <a:rPr lang="en-US" sz="1000" b="1" dirty="0" smtClean="0">
                <a:latin typeface="Arial" charset="0"/>
                <a:ea typeface="Arial" charset="0"/>
                <a:cs typeface="Arial" charset="0"/>
              </a:rPr>
              <a:t>ACOS: AMS </a:t>
            </a:r>
            <a:r>
              <a:rPr lang="en-US" sz="1000" b="1" dirty="0">
                <a:latin typeface="Arial" charset="0"/>
                <a:ea typeface="Arial" charset="0"/>
                <a:cs typeface="Arial" charset="0"/>
              </a:rPr>
              <a:t>Crew Operation Post</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POCC: Payload </a:t>
            </a:r>
            <a:r>
              <a:rPr lang="en-US" sz="1000" b="1" dirty="0">
                <a:latin typeface="Arial" charset="0"/>
                <a:ea typeface="Arial" charset="0"/>
                <a:cs typeface="Arial" charset="0"/>
              </a:rPr>
              <a:t>Operation Control Center</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SOC:  Science </a:t>
            </a:r>
            <a:r>
              <a:rPr lang="en-US" sz="1000" b="1" dirty="0">
                <a:latin typeface="Arial" charset="0"/>
                <a:ea typeface="Arial" charset="0"/>
                <a:cs typeface="Arial" charset="0"/>
              </a:rPr>
              <a:t>Operation Center</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MSFC: Marshall </a:t>
            </a:r>
            <a:r>
              <a:rPr lang="en-US" sz="1000" b="1" dirty="0">
                <a:latin typeface="Arial" charset="0"/>
                <a:ea typeface="Arial" charset="0"/>
                <a:cs typeface="Arial" charset="0"/>
              </a:rPr>
              <a:t>Space Flight Center (Al)</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JSC:  Johnson </a:t>
            </a:r>
            <a:r>
              <a:rPr lang="en-US" sz="1000" b="1" dirty="0">
                <a:latin typeface="Arial" charset="0"/>
                <a:ea typeface="Arial" charset="0"/>
                <a:cs typeface="Arial" charset="0"/>
              </a:rPr>
              <a:t>Space Flight Center (</a:t>
            </a:r>
            <a:r>
              <a:rPr lang="en-US" sz="1000" b="1" dirty="0" err="1">
                <a:latin typeface="Arial" charset="0"/>
                <a:ea typeface="Arial" charset="0"/>
                <a:cs typeface="Arial" charset="0"/>
              </a:rPr>
              <a:t>Tx</a:t>
            </a:r>
            <a:r>
              <a:rPr lang="en-US" sz="1000" b="1" dirty="0">
                <a:latin typeface="Arial" charset="0"/>
                <a:ea typeface="Arial" charset="0"/>
                <a:cs typeface="Arial" charset="0"/>
              </a:rPr>
              <a:t>)</a:t>
            </a:r>
            <a:r>
              <a:rPr lang="en-US" sz="1200" b="1" dirty="0">
                <a:latin typeface="Arial" charset="0"/>
                <a:ea typeface="Arial" charset="0"/>
                <a:cs typeface="Arial" charset="0"/>
              </a:rPr>
              <a:t>	</a:t>
            </a:r>
            <a:endParaRPr lang="fr-FR" sz="1200" b="1" dirty="0">
              <a:latin typeface="Arial" charset="0"/>
              <a:ea typeface="Arial" charset="0"/>
              <a:cs typeface="Arial" charset="0"/>
            </a:endParaRPr>
          </a:p>
        </p:txBody>
      </p:sp>
      <p:sp>
        <p:nvSpPr>
          <p:cNvPr id="17" name="Espace réservé du pied de page 16"/>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1"/>
          <p:cNvPicPr>
            <a:picLocks noChangeAspect="1" noChangeArrowheads="1"/>
          </p:cNvPicPr>
          <p:nvPr/>
        </p:nvPicPr>
        <p:blipFill>
          <a:blip r:embed="rId3" cstate="print"/>
          <a:srcRect/>
          <a:stretch>
            <a:fillRect/>
          </a:stretch>
        </p:blipFill>
        <p:spPr bwMode="auto">
          <a:xfrm>
            <a:off x="20638" y="-17463"/>
            <a:ext cx="9123362" cy="6875463"/>
          </a:xfrm>
          <a:prstGeom prst="rect">
            <a:avLst/>
          </a:prstGeom>
          <a:noFill/>
          <a:ln w="9525">
            <a:noFill/>
            <a:round/>
            <a:headEnd/>
            <a:tailEnd/>
          </a:ln>
        </p:spPr>
      </p:pic>
      <p:sp>
        <p:nvSpPr>
          <p:cNvPr id="184323" name="Rectangle 2"/>
          <p:cNvSpPr>
            <a:spLocks noGrp="1" noChangeArrowheads="1"/>
          </p:cNvSpPr>
          <p:nvPr>
            <p:ph type="title" idx="4294967295"/>
          </p:nvPr>
        </p:nvSpPr>
        <p:spPr>
          <a:xfrm>
            <a:off x="20638" y="3175"/>
            <a:ext cx="9123362" cy="581025"/>
          </a:xfrm>
          <a:solidFill>
            <a:schemeClr val="tx1">
              <a:lumMod val="50000"/>
              <a:lumOff val="50000"/>
              <a:alpha val="55000"/>
            </a:schemeClr>
          </a:solidFill>
        </p:spPr>
        <p:txBody>
          <a:bodyPr tIns="28778"/>
          <a:lstStyle/>
          <a:p>
            <a:pPr eaLnBrk="1" hangingPunct="1">
              <a:tabLst>
                <a:tab pos="655638" algn="l"/>
                <a:tab pos="1311275" algn="l"/>
                <a:tab pos="1966913" algn="l"/>
                <a:tab pos="2624138" algn="l"/>
                <a:tab pos="3279775" algn="l"/>
                <a:tab pos="3935413" algn="l"/>
                <a:tab pos="4592638" algn="l"/>
                <a:tab pos="5248275" algn="l"/>
                <a:tab pos="5903913" algn="l"/>
                <a:tab pos="6559550" algn="l"/>
                <a:tab pos="7216775" algn="l"/>
              </a:tabLst>
              <a:defRPr/>
            </a:pPr>
            <a:r>
              <a:rPr lang="en-US" sz="3000" b="1">
                <a:solidFill>
                  <a:srgbClr val="FFFFFF"/>
                </a:solidFill>
              </a:rPr>
              <a:t>AMS Payload Operation and Control Center, JSC</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96</a:t>
            </a:fld>
            <a:endParaRPr lang="fr-BE" dirty="0"/>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_DSC4248"/>
          <p:cNvPicPr>
            <a:picLocks noChangeAspect="1" noChangeArrowheads="1"/>
          </p:cNvPicPr>
          <p:nvPr/>
        </p:nvPicPr>
        <p:blipFill>
          <a:blip r:embed="rId2" cstate="print"/>
          <a:srcRect/>
          <a:stretch>
            <a:fillRect/>
          </a:stretch>
        </p:blipFill>
        <p:spPr bwMode="auto">
          <a:xfrm>
            <a:off x="-46038" y="838200"/>
            <a:ext cx="9190038" cy="5154613"/>
          </a:xfrm>
          <a:prstGeom prst="rect">
            <a:avLst/>
          </a:prstGeom>
          <a:noFill/>
          <a:ln w="9525">
            <a:noFill/>
            <a:miter lim="800000"/>
            <a:headEnd/>
            <a:tailEnd/>
          </a:ln>
        </p:spPr>
      </p:pic>
      <p:sp>
        <p:nvSpPr>
          <p:cNvPr id="131075" name="Text Box 5"/>
          <p:cNvSpPr txBox="1">
            <a:spLocks noChangeArrowheads="1"/>
          </p:cNvSpPr>
          <p:nvPr/>
        </p:nvSpPr>
        <p:spPr bwMode="auto">
          <a:xfrm>
            <a:off x="0" y="0"/>
            <a:ext cx="9144000" cy="523875"/>
          </a:xfrm>
          <a:prstGeom prst="rect">
            <a:avLst/>
          </a:prstGeom>
          <a:solidFill>
            <a:schemeClr val="bg1"/>
          </a:solidFill>
          <a:ln w="9525">
            <a:noFill/>
            <a:miter lim="800000"/>
            <a:headEnd/>
            <a:tailEnd/>
          </a:ln>
        </p:spPr>
        <p:txBody>
          <a:bodyPr lIns="91350" tIns="45677" rIns="91350" bIns="45677">
            <a:prstTxWarp prst="textNoShape">
              <a:avLst/>
            </a:prstTxWarp>
            <a:spAutoFit/>
          </a:bodyPr>
          <a:lstStyle/>
          <a:p>
            <a:pPr>
              <a:spcBef>
                <a:spcPct val="50000"/>
              </a:spcBef>
            </a:pPr>
            <a:r>
              <a:rPr lang="en-US" sz="2800">
                <a:solidFill>
                  <a:srgbClr val="0000FF"/>
                </a:solidFill>
              </a:rPr>
              <a:t>POCC at CERN in control of AMS since 19 June 2011</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97</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12 novembre 2012</a:t>
            </a:r>
            <a:endParaRPr lang="fr-BE"/>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2197</TotalTime>
  <Words>5849</Words>
  <Application>Microsoft Office PowerPoint</Application>
  <PresentationFormat>Affichage à l'écran (4:3)</PresentationFormat>
  <Paragraphs>902</Paragraphs>
  <Slides>97</Slides>
  <Notes>31</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97</vt:i4>
      </vt:variant>
    </vt:vector>
  </HeadingPairs>
  <TitlesOfParts>
    <vt:vector size="99" baseType="lpstr">
      <vt:lpstr>Thème Office</vt:lpstr>
      <vt:lpstr>Equation</vt:lpstr>
      <vt:lpstr>Le LAPP et la physique des particules élémentaires</vt:lpstr>
      <vt:lpstr>Plan</vt:lpstr>
      <vt:lpstr>Diapositive 3</vt:lpstr>
      <vt:lpstr>Historique (1)</vt:lpstr>
      <vt:lpstr>Historique (2)</vt:lpstr>
      <vt:lpstr>Diapositive 6</vt:lpstr>
      <vt:lpstr>La physique théorique</vt:lpstr>
      <vt:lpstr>Les expériences</vt:lpstr>
      <vt:lpstr>Les services techniques</vt:lpstr>
      <vt:lpstr>Diapositive 10</vt:lpstr>
      <vt:lpstr>Diapositive 11</vt:lpstr>
      <vt:lpstr>Qu’ étudie t-on au LAPP?</vt:lpstr>
      <vt:lpstr>La méthode expérimentale: Observer</vt:lpstr>
      <vt:lpstr>Structure de l’atome</vt:lpstr>
      <vt:lpstr>Structure du noyau</vt:lpstr>
      <vt:lpstr>Structure des protons et des neutrons</vt:lpstr>
      <vt:lpstr>Particules et antiparticules</vt:lpstr>
      <vt:lpstr>Résumé</vt:lpstr>
      <vt:lpstr>Quarks et hadrons </vt:lpstr>
      <vt:lpstr>Les interactions</vt:lpstr>
      <vt:lpstr>L’interaction electromagnétique</vt:lpstr>
      <vt:lpstr>L’interaction forte</vt:lpstr>
      <vt:lpstr>Interaction faible  Un exemple: le radioactivé β</vt:lpstr>
      <vt:lpstr>L’interaction faible</vt:lpstr>
      <vt:lpstr>Diapositive 25</vt:lpstr>
      <vt:lpstr>le modèle standard</vt:lpstr>
      <vt:lpstr>Quelques grands mystères actuels</vt:lpstr>
      <vt:lpstr>Les accélérateurs de particules</vt:lpstr>
      <vt:lpstr>La découverte des mésons</vt:lpstr>
      <vt:lpstr>La fameuse équation E = mc2</vt:lpstr>
      <vt:lpstr>E = mc2 à l'origine des accélérateurs de particules</vt:lpstr>
      <vt:lpstr>Accélérateurs de particules</vt:lpstr>
      <vt:lpstr>Anneau de collision</vt:lpstr>
      <vt:lpstr>le LHC (1)</vt:lpstr>
      <vt:lpstr>le LHC (2)</vt:lpstr>
      <vt:lpstr>Diapositive 36</vt:lpstr>
      <vt:lpstr>Les techniques de détection expérience ATLAS</vt:lpstr>
      <vt:lpstr>Diapositive 38</vt:lpstr>
      <vt:lpstr>Diapositive 39</vt:lpstr>
      <vt:lpstr>Diapositive 40</vt:lpstr>
      <vt:lpstr>Diapositive 41</vt:lpstr>
      <vt:lpstr>Diapositive 42</vt:lpstr>
      <vt:lpstr>Mesure de la trajectoire</vt:lpstr>
      <vt:lpstr>1960: les chambres à bulle</vt:lpstr>
      <vt:lpstr>1973: découverte des « courants neutres »</vt:lpstr>
      <vt:lpstr>1968: G.Charpak invente la chambre à fils (prix nobel 1992)</vt:lpstr>
      <vt:lpstr>Diapositive 47</vt:lpstr>
      <vt:lpstr>Mesurer le passage des traces chargées</vt:lpstr>
      <vt:lpstr>Mesurer le passage des traces chargées: détecteurs au silicium</vt:lpstr>
      <vt:lpstr>Diapositive 50</vt:lpstr>
      <vt:lpstr>Mesure de la Vitesse et de la charge</vt:lpstr>
      <vt:lpstr>Diapositive 52</vt:lpstr>
      <vt:lpstr>Diapositive 53</vt:lpstr>
      <vt:lpstr>Diapositive 54</vt:lpstr>
      <vt:lpstr>Mesure de l’énergie</vt:lpstr>
      <vt:lpstr>Diapositive 56</vt:lpstr>
      <vt:lpstr>Diapositive 57</vt:lpstr>
      <vt:lpstr>Diapositive 58</vt:lpstr>
      <vt:lpstr>Diapositive 59</vt:lpstr>
      <vt:lpstr>Diapositive 60</vt:lpstr>
      <vt:lpstr>Diapositive 61</vt:lpstr>
      <vt:lpstr>Les muons</vt:lpstr>
      <vt:lpstr>Diapositive 63</vt:lpstr>
      <vt:lpstr>Les Neutrinos</vt:lpstr>
      <vt:lpstr>Diapositive 65</vt:lpstr>
      <vt:lpstr>Diapositive 66</vt:lpstr>
      <vt:lpstr>L’ analyse des résultats: Quelques exemples</vt:lpstr>
      <vt:lpstr>Découverte du Z0 par UA1 (1983)</vt:lpstr>
      <vt:lpstr>Le détecteur ATLAS au LHC</vt:lpstr>
      <vt:lpstr>Le détecteur ATLAS au LHC</vt:lpstr>
      <vt:lpstr>Un candidat Z0 dans ATLAS</vt:lpstr>
      <vt:lpstr>Masse des candidats Z0e+e- dans ATLAS</vt:lpstr>
      <vt:lpstr>Exemple de désintégrations dans Atlas</vt:lpstr>
      <vt:lpstr>La recherche du Higgs H</vt:lpstr>
      <vt:lpstr>Diapositive 75</vt:lpstr>
      <vt:lpstr>Diapositive 76</vt:lpstr>
      <vt:lpstr>Diapositive 77</vt:lpstr>
      <vt:lpstr>Diapositive 78</vt:lpstr>
      <vt:lpstr>Diapositive 79</vt:lpstr>
      <vt:lpstr>Diapositive 80</vt:lpstr>
      <vt:lpstr>L'expérience AMS</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First data  –  19 may 9:15   </vt:lpstr>
      <vt:lpstr>Diapositive 93</vt:lpstr>
      <vt:lpstr>Photon 40 GeV, 23 May </vt:lpstr>
      <vt:lpstr>Data Transfert </vt:lpstr>
      <vt:lpstr>AMS Payload Operation and Control Center, JSC</vt:lpstr>
      <vt:lpstr>Diapositive 97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LAPP</dc:title>
  <dc:creator>Jean-Pierre Lees</dc:creator>
  <cp:lastModifiedBy>lees</cp:lastModifiedBy>
  <cp:revision>160</cp:revision>
  <dcterms:modified xsi:type="dcterms:W3CDTF">2012-12-11T10:57:52Z</dcterms:modified>
</cp:coreProperties>
</file>