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0" r:id="rId1"/>
  </p:sldMasterIdLst>
  <p:notesMasterIdLst>
    <p:notesMasterId r:id="rId59"/>
  </p:notesMasterIdLst>
  <p:handoutMasterIdLst>
    <p:handoutMasterId r:id="rId60"/>
  </p:handout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87" r:id="rId18"/>
    <p:sldId id="283" r:id="rId19"/>
    <p:sldId id="300" r:id="rId20"/>
    <p:sldId id="301" r:id="rId21"/>
    <p:sldId id="302" r:id="rId22"/>
    <p:sldId id="303" r:id="rId23"/>
    <p:sldId id="304" r:id="rId24"/>
    <p:sldId id="308" r:id="rId25"/>
    <p:sldId id="299" r:id="rId26"/>
    <p:sldId id="274" r:id="rId27"/>
    <p:sldId id="292" r:id="rId28"/>
    <p:sldId id="298" r:id="rId29"/>
    <p:sldId id="326" r:id="rId30"/>
    <p:sldId id="288" r:id="rId31"/>
    <p:sldId id="310" r:id="rId32"/>
    <p:sldId id="311" r:id="rId33"/>
    <p:sldId id="312" r:id="rId34"/>
    <p:sldId id="313" r:id="rId35"/>
    <p:sldId id="314" r:id="rId36"/>
    <p:sldId id="315" r:id="rId37"/>
    <p:sldId id="327" r:id="rId38"/>
    <p:sldId id="328" r:id="rId39"/>
    <p:sldId id="329" r:id="rId40"/>
    <p:sldId id="330" r:id="rId41"/>
    <p:sldId id="309" r:id="rId42"/>
    <p:sldId id="284" r:id="rId43"/>
    <p:sldId id="291" r:id="rId44"/>
    <p:sldId id="295" r:id="rId45"/>
    <p:sldId id="296" r:id="rId46"/>
    <p:sldId id="294" r:id="rId47"/>
    <p:sldId id="331" r:id="rId48"/>
    <p:sldId id="332" r:id="rId49"/>
    <p:sldId id="285" r:id="rId50"/>
    <p:sldId id="321" r:id="rId51"/>
    <p:sldId id="333" r:id="rId52"/>
    <p:sldId id="334" r:id="rId53"/>
    <p:sldId id="335" r:id="rId54"/>
    <p:sldId id="322" r:id="rId55"/>
    <p:sldId id="323" r:id="rId56"/>
    <p:sldId id="324" r:id="rId57"/>
    <p:sldId id="325" r:id="rId5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15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6D671-54A6-4D46-8E55-1A03DC26DF3E}" type="datetimeFigureOut">
              <a:rPr lang="fr-FR" smtClean="0"/>
              <a:t>20/03/13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B970A-3F3A-2543-84B0-CCB6EF258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451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C1516-BD7E-E44E-B0C9-84C6A91C36EE}" type="datetimeFigureOut">
              <a:rPr lang="fr-FR" smtClean="0"/>
              <a:t>20/03/13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A9751-C3E5-F344-BFD4-F5F9D51E6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044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Helsens Clement Top LHC-France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22/03/13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4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Relationship Id="rId3" Type="http://schemas.openxmlformats.org/officeDocument/2006/relationships/image" Target="../media/image34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4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4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4" Type="http://schemas.openxmlformats.org/officeDocument/2006/relationships/image" Target="../media/image67.emf"/><Relationship Id="rId5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4" Type="http://schemas.openxmlformats.org/officeDocument/2006/relationships/image" Target="../media/image71.emf"/><Relationship Id="rId5" Type="http://schemas.openxmlformats.org/officeDocument/2006/relationships/image" Target="../media/image7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4" Type="http://schemas.openxmlformats.org/officeDocument/2006/relationships/image" Target="../media/image75.emf"/><Relationship Id="rId5" Type="http://schemas.openxmlformats.org/officeDocument/2006/relationships/image" Target="../media/image7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Profile Likelihood ratios at the LHC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Clement </a:t>
            </a:r>
            <a:r>
              <a:rPr lang="en-US" dirty="0" err="1" smtClean="0"/>
              <a:t>Helsens</a:t>
            </a:r>
            <a:r>
              <a:rPr lang="en-US" dirty="0" smtClean="0"/>
              <a:t>, </a:t>
            </a:r>
            <a:r>
              <a:rPr lang="en-US" dirty="0" smtClean="0"/>
              <a:t>CERN-PH</a:t>
            </a:r>
            <a:endParaRPr lang="en-US" dirty="0" smtClean="0"/>
          </a:p>
          <a:p>
            <a:r>
              <a:rPr lang="en-US" dirty="0" smtClean="0"/>
              <a:t>Top LHC-France, CC IN2P3-Lyon, 22 March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464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Frequentist</a:t>
            </a:r>
            <a:r>
              <a:rPr lang="en-US" dirty="0" smtClean="0"/>
              <a:t> Hypothesis Testing 2/2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4755210"/>
            <a:ext cx="7620000" cy="185041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Could ask the question: what is the chance of getting n==</a:t>
            </a:r>
            <a:r>
              <a:rPr lang="en-US" dirty="0" err="1" smtClean="0"/>
              <a:t>n</a:t>
            </a:r>
            <a:r>
              <a:rPr lang="en-US" baseline="-25000" dirty="0" err="1" smtClean="0"/>
              <a:t>Obs</a:t>
            </a:r>
            <a:r>
              <a:rPr lang="en-US" dirty="0" smtClean="0"/>
              <a:t> (Chance of getting exactly 1000 events when 1000 are predicted? It is small)</a:t>
            </a:r>
            <a:endParaRPr lang="en-US" dirty="0"/>
          </a:p>
          <a:p>
            <a:r>
              <a:rPr lang="en-US" dirty="0" smtClean="0"/>
              <a:t>If p&lt;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thr</a:t>
            </a:r>
            <a:r>
              <a:rPr lang="en-US" dirty="0" smtClean="0"/>
              <a:t>, then we can make a statement</a:t>
            </a:r>
          </a:p>
          <a:p>
            <a:r>
              <a:rPr lang="en-US" dirty="0" smtClean="0"/>
              <a:t>We commonly use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thr</a:t>
            </a:r>
            <a:r>
              <a:rPr lang="en-US" dirty="0" smtClean="0"/>
              <a:t> = 0.05 and say we can exclude the hypothesis under test at the 95% C.L. (Confidence Level)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73" y="1365628"/>
            <a:ext cx="4665026" cy="3348617"/>
          </a:xfrm>
          <a:prstGeom prst="rect">
            <a:avLst/>
          </a:prstGeom>
        </p:spPr>
      </p:pic>
      <p:sp>
        <p:nvSpPr>
          <p:cNvPr id="8" name="Espace réservé du contenu 8"/>
          <p:cNvSpPr txBox="1">
            <a:spLocks/>
          </p:cNvSpPr>
          <p:nvPr/>
        </p:nvSpPr>
        <p:spPr>
          <a:xfrm>
            <a:off x="473050" y="1778084"/>
            <a:ext cx="2599420" cy="3013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 p-value is not the probability that </a:t>
            </a:r>
            <a:r>
              <a:rPr lang="en-US" b="1" dirty="0" smtClean="0"/>
              <a:t>H</a:t>
            </a:r>
            <a:r>
              <a:rPr lang="en-US" b="1" baseline="-25000" dirty="0" smtClean="0"/>
              <a:t>0</a:t>
            </a:r>
            <a:r>
              <a:rPr lang="en-US" dirty="0" smtClean="0"/>
              <a:t> is true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4738427" y="1256388"/>
            <a:ext cx="2171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Poisson distribution</a:t>
            </a:r>
            <a:endParaRPr lang="en-US" dirty="0"/>
          </a:p>
        </p:txBody>
      </p:sp>
      <p:pic>
        <p:nvPicPr>
          <p:cNvPr id="5" name="Image 4" descr="Poiss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63" y="3287274"/>
            <a:ext cx="2988862" cy="101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5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Likelihood ratio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21246"/>
            <a:ext cx="7620000" cy="4803223"/>
          </a:xfrm>
        </p:spPr>
        <p:txBody>
          <a:bodyPr>
            <a:normAutofit/>
          </a:bodyPr>
          <a:lstStyle/>
          <a:p>
            <a:r>
              <a:rPr lang="en-US" dirty="0" smtClean="0"/>
              <a:t>What should be done if we do not want a counting experiment?</a:t>
            </a:r>
          </a:p>
          <a:p>
            <a:r>
              <a:rPr lang="en-US" dirty="0" err="1" smtClean="0"/>
              <a:t>Neyman</a:t>
            </a:r>
            <a:r>
              <a:rPr lang="en-US" dirty="0" smtClean="0"/>
              <a:t>-Pearson Lemma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/>
              <a:t>1933)</a:t>
            </a:r>
            <a:r>
              <a:rPr lang="en-US" dirty="0" smtClean="0"/>
              <a:t>: The</a:t>
            </a:r>
            <a:r>
              <a:rPr lang="en-US" dirty="0"/>
              <a:t> </a:t>
            </a:r>
            <a:r>
              <a:rPr lang="en-US" dirty="0" smtClean="0"/>
              <a:t>likelihood ratio is the “uniformly most powerful” test statistic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Acts like the difference of χ</a:t>
            </a:r>
            <a:r>
              <a:rPr lang="en-US" baseline="30000" dirty="0" smtClean="0"/>
              <a:t>2</a:t>
            </a:r>
            <a:r>
              <a:rPr lang="en-US" dirty="0" smtClean="0"/>
              <a:t> in the Gaussian limit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Used at the </a:t>
            </a:r>
            <a:r>
              <a:rPr lang="en-US" dirty="0" err="1" smtClean="0"/>
              <a:t>Tevatron</a:t>
            </a:r>
            <a:r>
              <a:rPr lang="en-US" dirty="0" smtClean="0"/>
              <a:t> (</a:t>
            </a:r>
            <a:r>
              <a:rPr lang="en-US" dirty="0" err="1" smtClean="0"/>
              <a:t>mclimit</a:t>
            </a:r>
            <a:r>
              <a:rPr lang="en-US" dirty="0" smtClean="0"/>
              <a:t>, collie). Needs Pseudo-data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Image 6" descr="LLR_eq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566" y="3109139"/>
            <a:ext cx="5562655" cy="1406219"/>
          </a:xfrm>
          <a:prstGeom prst="rect">
            <a:avLst/>
          </a:prstGeom>
        </p:spPr>
      </p:pic>
      <p:pic>
        <p:nvPicPr>
          <p:cNvPr id="10" name="Image 9" descr="LLR_eq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76" y="5077544"/>
            <a:ext cx="7326153" cy="56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1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P-values and -2lnQ (From LEP)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802401"/>
            <a:ext cx="3980806" cy="2280311"/>
          </a:xfrm>
        </p:spPr>
        <p:txBody>
          <a:bodyPr>
            <a:normAutofit/>
          </a:bodyPr>
          <a:lstStyle/>
          <a:p>
            <a:r>
              <a:rPr lang="en-US" dirty="0" smtClean="0"/>
              <a:t>P-value for testing </a:t>
            </a:r>
            <a:r>
              <a:rPr lang="en-US" b="1" dirty="0" smtClean="0"/>
              <a:t>H</a:t>
            </a:r>
            <a:r>
              <a:rPr lang="en-US" b="1" baseline="-25000" dirty="0" smtClean="0"/>
              <a:t>0</a:t>
            </a:r>
            <a:r>
              <a:rPr lang="en-US" dirty="0" smtClean="0"/>
              <a:t> = P(-2lnQ ≤ -2lnQ</a:t>
            </a:r>
            <a:r>
              <a:rPr lang="en-US" baseline="-25000" dirty="0" smtClean="0"/>
              <a:t>obs</a:t>
            </a:r>
            <a:r>
              <a:rPr lang="en-US" dirty="0" smtClean="0"/>
              <a:t> | </a:t>
            </a:r>
            <a:r>
              <a:rPr lang="en-US" b="1" dirty="0" smtClean="0"/>
              <a:t>H</a:t>
            </a:r>
            <a:r>
              <a:rPr lang="en-US" b="1" baseline="-25000" dirty="0" smtClean="0"/>
              <a:t>0</a:t>
            </a:r>
            <a:r>
              <a:rPr lang="en-US" dirty="0" smtClean="0"/>
              <a:t>) = </a:t>
            </a:r>
            <a:r>
              <a:rPr lang="en-US" dirty="0" err="1" smtClean="0"/>
              <a:t>CL</a:t>
            </a:r>
            <a:r>
              <a:rPr lang="en-US" baseline="-25000" dirty="0" err="1" smtClean="0"/>
              <a:t>b</a:t>
            </a:r>
            <a:endParaRPr lang="en-US" baseline="-25000" dirty="0" smtClean="0"/>
          </a:p>
          <a:p>
            <a:pPr lvl="1"/>
            <a:r>
              <a:rPr lang="en-US" dirty="0" smtClean="0">
                <a:solidFill>
                  <a:srgbClr val="733678"/>
                </a:solidFill>
              </a:rPr>
              <a:t>Blue </a:t>
            </a:r>
            <a:r>
              <a:rPr lang="en-US" dirty="0" smtClean="0">
                <a:solidFill>
                  <a:srgbClr val="733678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733678"/>
                </a:solidFill>
              </a:rPr>
              <a:t> </a:t>
            </a:r>
            <a:r>
              <a:rPr lang="en-US" dirty="0" smtClean="0">
                <a:solidFill>
                  <a:srgbClr val="733678"/>
                </a:solidFill>
              </a:rPr>
              <a:t>p-value to rule out </a:t>
            </a:r>
            <a:r>
              <a:rPr lang="en-US" b="1" dirty="0" smtClean="0">
                <a:solidFill>
                  <a:srgbClr val="733678"/>
                </a:solidFill>
              </a:rPr>
              <a:t>H</a:t>
            </a:r>
            <a:r>
              <a:rPr lang="en-US" b="1" baseline="-25000" dirty="0" smtClean="0">
                <a:solidFill>
                  <a:srgbClr val="733678"/>
                </a:solidFill>
              </a:rPr>
              <a:t>0</a:t>
            </a:r>
            <a:r>
              <a:rPr lang="en-US" dirty="0" smtClean="0">
                <a:solidFill>
                  <a:srgbClr val="733678"/>
                </a:solidFill>
              </a:rPr>
              <a:t> called in HEP 1-CL</a:t>
            </a:r>
            <a:r>
              <a:rPr lang="en-US" baseline="-25000" dirty="0" smtClean="0">
                <a:solidFill>
                  <a:srgbClr val="733678"/>
                </a:solidFill>
              </a:rPr>
              <a:t>b</a:t>
            </a:r>
          </a:p>
          <a:p>
            <a:pPr lvl="1"/>
            <a:r>
              <a:rPr lang="en-US" dirty="0" smtClean="0">
                <a:solidFill>
                  <a:srgbClr val="733678"/>
                </a:solidFill>
              </a:rPr>
              <a:t>Use for discovery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006" y="1417638"/>
            <a:ext cx="3954946" cy="2838911"/>
          </a:xfrm>
          <a:prstGeom prst="rect">
            <a:avLst/>
          </a:prstGeom>
        </p:spPr>
      </p:pic>
      <p:sp>
        <p:nvSpPr>
          <p:cNvPr id="14" name="Espace réservé du contenu 8"/>
          <p:cNvSpPr txBox="1">
            <a:spLocks/>
          </p:cNvSpPr>
          <p:nvPr/>
        </p:nvSpPr>
        <p:spPr>
          <a:xfrm>
            <a:off x="459394" y="4287537"/>
            <a:ext cx="7433429" cy="24441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P-value for testing </a:t>
            </a:r>
            <a:r>
              <a:rPr lang="en-US" b="1" dirty="0" smtClean="0"/>
              <a:t>H</a:t>
            </a:r>
            <a:r>
              <a:rPr lang="en-US" b="1" baseline="-25000" dirty="0" smtClean="0"/>
              <a:t>1</a:t>
            </a:r>
            <a:r>
              <a:rPr lang="en-US" dirty="0" smtClean="0"/>
              <a:t> = P(-</a:t>
            </a:r>
            <a:r>
              <a:rPr lang="en-US" dirty="0" smtClean="0"/>
              <a:t>2lnQ ≥ </a:t>
            </a:r>
            <a:r>
              <a:rPr lang="en-US" dirty="0" smtClean="0"/>
              <a:t>-2lnQ</a:t>
            </a:r>
            <a:r>
              <a:rPr lang="en-US" baseline="-25000" dirty="0" smtClean="0"/>
              <a:t>obs</a:t>
            </a:r>
            <a:r>
              <a:rPr lang="en-US" dirty="0" smtClean="0"/>
              <a:t> | </a:t>
            </a:r>
            <a:r>
              <a:rPr lang="en-US" b="1" dirty="0" smtClean="0"/>
              <a:t>H</a:t>
            </a:r>
            <a:r>
              <a:rPr lang="en-US" b="1" baseline="-25000" dirty="0" smtClean="0"/>
              <a:t>1</a:t>
            </a:r>
            <a:r>
              <a:rPr lang="en-US" dirty="0" smtClean="0"/>
              <a:t>) = </a:t>
            </a:r>
            <a:r>
              <a:rPr lang="en-US" dirty="0" err="1" smtClean="0"/>
              <a:t>CL</a:t>
            </a:r>
            <a:r>
              <a:rPr lang="en-US" baseline="-25000" dirty="0" err="1" smtClean="0"/>
              <a:t>sb</a:t>
            </a:r>
            <a:endParaRPr lang="en-US" baseline="-25000" dirty="0" smtClean="0"/>
          </a:p>
          <a:p>
            <a:pPr lvl="1"/>
            <a:r>
              <a:rPr lang="en-US" dirty="0" smtClean="0">
                <a:solidFill>
                  <a:srgbClr val="733678"/>
                </a:solidFill>
              </a:rPr>
              <a:t>Red </a:t>
            </a:r>
            <a:r>
              <a:rPr lang="en-US" dirty="0" smtClean="0">
                <a:solidFill>
                  <a:srgbClr val="733678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733678"/>
                </a:solidFill>
              </a:rPr>
              <a:t> </a:t>
            </a:r>
            <a:r>
              <a:rPr lang="en-US" dirty="0" smtClean="0">
                <a:solidFill>
                  <a:srgbClr val="733678"/>
                </a:solidFill>
              </a:rPr>
              <a:t>p-value to rule out </a:t>
            </a:r>
            <a:r>
              <a:rPr lang="en-US" b="1" dirty="0" smtClean="0">
                <a:solidFill>
                  <a:srgbClr val="733678"/>
                </a:solidFill>
              </a:rPr>
              <a:t>H</a:t>
            </a:r>
            <a:r>
              <a:rPr lang="en-US" b="1" baseline="-25000" dirty="0" smtClean="0">
                <a:solidFill>
                  <a:srgbClr val="733678"/>
                </a:solidFill>
              </a:rPr>
              <a:t>1</a:t>
            </a:r>
          </a:p>
          <a:p>
            <a:pPr lvl="1"/>
            <a:r>
              <a:rPr lang="en-US" dirty="0" smtClean="0">
                <a:solidFill>
                  <a:srgbClr val="733678"/>
                </a:solidFill>
              </a:rPr>
              <a:t>Use for exclusion</a:t>
            </a:r>
          </a:p>
          <a:p>
            <a:r>
              <a:rPr lang="en-US" dirty="0" smtClean="0"/>
              <a:t>For exclusion use instead CL</a:t>
            </a:r>
            <a:r>
              <a:rPr lang="en-US" baseline="-25000" dirty="0" smtClean="0"/>
              <a:t>s</a:t>
            </a:r>
            <a:r>
              <a:rPr lang="en-US" dirty="0" smtClean="0"/>
              <a:t> = </a:t>
            </a:r>
            <a:r>
              <a:rPr lang="en-US" dirty="0" err="1" smtClean="0"/>
              <a:t>CL</a:t>
            </a:r>
            <a:r>
              <a:rPr lang="en-US" baseline="-25000" dirty="0" err="1" smtClean="0"/>
              <a:t>sb</a:t>
            </a:r>
            <a:r>
              <a:rPr lang="en-US" dirty="0" smtClean="0"/>
              <a:t>/</a:t>
            </a:r>
            <a:r>
              <a:rPr lang="en-US" dirty="0" err="1" smtClean="0"/>
              <a:t>CL</a:t>
            </a:r>
            <a:r>
              <a:rPr lang="en-US" baseline="-25000" dirty="0" err="1" smtClean="0"/>
              <a:t>b</a:t>
            </a:r>
            <a:r>
              <a:rPr lang="en-US" dirty="0" smtClean="0"/>
              <a:t> better for small number of expected events</a:t>
            </a:r>
          </a:p>
          <a:p>
            <a:pPr lvl="1"/>
            <a:r>
              <a:rPr lang="en-US" dirty="0" smtClean="0">
                <a:solidFill>
                  <a:srgbClr val="733678"/>
                </a:solidFill>
              </a:rPr>
              <a:t>If CL</a:t>
            </a:r>
            <a:r>
              <a:rPr lang="en-US" baseline="-25000" dirty="0" smtClean="0">
                <a:solidFill>
                  <a:srgbClr val="733678"/>
                </a:solidFill>
              </a:rPr>
              <a:t>s</a:t>
            </a:r>
            <a:r>
              <a:rPr lang="en-US" dirty="0" smtClean="0">
                <a:solidFill>
                  <a:srgbClr val="733678"/>
                </a:solidFill>
              </a:rPr>
              <a:t> </a:t>
            </a:r>
            <a:r>
              <a:rPr lang="en-US" dirty="0" smtClean="0">
                <a:solidFill>
                  <a:srgbClr val="733678"/>
                </a:solidFill>
              </a:rPr>
              <a:t>≤ 0.05 </a:t>
            </a:r>
            <a:r>
              <a:rPr lang="en-US" dirty="0" smtClean="0">
                <a:solidFill>
                  <a:srgbClr val="733678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733678"/>
                </a:solidFill>
              </a:rPr>
              <a:t> </a:t>
            </a:r>
            <a:r>
              <a:rPr lang="en-US" dirty="0" smtClean="0">
                <a:solidFill>
                  <a:srgbClr val="733678"/>
                </a:solidFill>
              </a:rPr>
              <a:t>95% C.L. exclusion</a:t>
            </a:r>
          </a:p>
          <a:p>
            <a:pPr lvl="1"/>
            <a:r>
              <a:rPr lang="en-US" dirty="0" smtClean="0">
                <a:solidFill>
                  <a:srgbClr val="733678"/>
                </a:solidFill>
              </a:rPr>
              <a:t>Does not exclude where there is no sensitivity</a:t>
            </a:r>
          </a:p>
        </p:txBody>
      </p:sp>
    </p:spTree>
    <p:extLst>
      <p:ext uri="{BB962C8B-B14F-4D97-AF65-F5344CB8AC3E}">
        <p14:creationId xmlns:p14="http://schemas.microsoft.com/office/powerpoint/2010/main" val="2541213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376310" y="1417638"/>
            <a:ext cx="3659925" cy="2171432"/>
          </a:xfrm>
        </p:spPr>
        <p:txBody>
          <a:bodyPr>
            <a:normAutofit/>
          </a:bodyPr>
          <a:lstStyle/>
          <a:p>
            <a:r>
              <a:rPr lang="en-US" b="1" dirty="0" smtClean="0"/>
              <a:t>H</a:t>
            </a:r>
            <a:r>
              <a:rPr lang="en-US" b="1" baseline="-25000" dirty="0" smtClean="0"/>
              <a:t>0</a:t>
            </a:r>
            <a:r>
              <a:rPr lang="en-US" dirty="0" smtClean="0"/>
              <a:t> and </a:t>
            </a:r>
            <a:r>
              <a:rPr lang="en-US" b="1" dirty="0" smtClean="0"/>
              <a:t>H</a:t>
            </a:r>
            <a:r>
              <a:rPr lang="en-US" b="1" baseline="-25000" dirty="0" smtClean="0"/>
              <a:t>1</a:t>
            </a:r>
            <a:r>
              <a:rPr lang="en-US" dirty="0" smtClean="0"/>
              <a:t> are not  separated at all</a:t>
            </a:r>
          </a:p>
          <a:p>
            <a:r>
              <a:rPr lang="en-US" dirty="0" smtClean="0"/>
              <a:t>Large </a:t>
            </a:r>
            <a:r>
              <a:rPr lang="en-US" dirty="0" err="1" smtClean="0"/>
              <a:t>CL</a:t>
            </a:r>
            <a:r>
              <a:rPr lang="en-US" baseline="-25000" dirty="0" err="1" smtClean="0"/>
              <a:t>sb</a:t>
            </a:r>
            <a:endParaRPr lang="en-US" baseline="-25000" dirty="0"/>
          </a:p>
          <a:p>
            <a:r>
              <a:rPr lang="en-US" dirty="0" smtClean="0"/>
              <a:t>No sensitivity</a:t>
            </a:r>
            <a:endParaRPr lang="en-US" baseline="-25000" dirty="0"/>
          </a:p>
          <a:p>
            <a:r>
              <a:rPr lang="en-US" dirty="0" smtClean="0"/>
              <a:t>Not able to exclude </a:t>
            </a:r>
            <a:r>
              <a:rPr lang="en-US" b="1" dirty="0" smtClean="0"/>
              <a:t>H</a:t>
            </a:r>
            <a:r>
              <a:rPr lang="en-US" b="1" baseline="-25000" dirty="0" smtClean="0"/>
              <a:t>1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" y="3725620"/>
            <a:ext cx="4322847" cy="310299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355" y="3739275"/>
            <a:ext cx="4305205" cy="3090333"/>
          </a:xfrm>
          <a:prstGeom prst="rect">
            <a:avLst/>
          </a:prstGeom>
        </p:spPr>
      </p:pic>
      <p:sp>
        <p:nvSpPr>
          <p:cNvPr id="15" name="Espace réservé du contenu 8"/>
          <p:cNvSpPr txBox="1">
            <a:spLocks/>
          </p:cNvSpPr>
          <p:nvPr/>
        </p:nvSpPr>
        <p:spPr>
          <a:xfrm>
            <a:off x="104339" y="1417638"/>
            <a:ext cx="3869384" cy="24739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H</a:t>
            </a:r>
            <a:r>
              <a:rPr lang="en-US" b="1" baseline="-25000" dirty="0" smtClean="0"/>
              <a:t>0</a:t>
            </a:r>
            <a:r>
              <a:rPr lang="en-US" dirty="0" smtClean="0"/>
              <a:t> and </a:t>
            </a:r>
            <a:r>
              <a:rPr lang="en-US" b="1" dirty="0" smtClean="0"/>
              <a:t>H</a:t>
            </a:r>
            <a:r>
              <a:rPr lang="en-US" b="1" baseline="-25000" dirty="0" smtClean="0"/>
              <a:t>1</a:t>
            </a:r>
            <a:r>
              <a:rPr lang="en-US" dirty="0" smtClean="0"/>
              <a:t> well separated</a:t>
            </a:r>
          </a:p>
          <a:p>
            <a:r>
              <a:rPr lang="en-US" dirty="0" smtClean="0"/>
              <a:t>very small </a:t>
            </a:r>
            <a:r>
              <a:rPr lang="en-US" dirty="0" err="1" smtClean="0"/>
              <a:t>CL</a:t>
            </a:r>
            <a:r>
              <a:rPr lang="en-US" baseline="-25000" dirty="0" err="1" smtClean="0"/>
              <a:t>sb</a:t>
            </a:r>
            <a:endParaRPr lang="en-US" baseline="-25000" dirty="0" smtClean="0"/>
          </a:p>
          <a:p>
            <a:r>
              <a:rPr lang="en-US" dirty="0" smtClean="0"/>
              <a:t>very sensitive</a:t>
            </a:r>
            <a:endParaRPr lang="en-US" baseline="-25000" dirty="0" smtClean="0"/>
          </a:p>
          <a:p>
            <a:r>
              <a:rPr lang="en-US" dirty="0" smtClean="0"/>
              <a:t>No signal, able to exclude </a:t>
            </a:r>
            <a:r>
              <a:rPr lang="en-US" b="1" dirty="0" smtClean="0"/>
              <a:t>H</a:t>
            </a:r>
            <a:r>
              <a:rPr lang="en-US" b="1" baseline="-25000" dirty="0" smtClean="0"/>
              <a:t>1</a:t>
            </a:r>
          </a:p>
          <a:p>
            <a:r>
              <a:rPr lang="en-US" dirty="0" smtClean="0"/>
              <a:t>May want to reconsider modeling if -2ln(</a:t>
            </a:r>
            <a:r>
              <a:rPr lang="en-US" dirty="0" err="1" smtClean="0"/>
              <a:t>Q</a:t>
            </a:r>
            <a:r>
              <a:rPr lang="en-US" baseline="-25000" dirty="0" err="1" smtClean="0"/>
              <a:t>obs</a:t>
            </a:r>
            <a:r>
              <a:rPr lang="en-US" dirty="0" smtClean="0"/>
              <a:t>) &gt;10 or &lt;-15</a:t>
            </a:r>
            <a:endParaRPr lang="en-US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393624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Incorporating systematics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802401"/>
            <a:ext cx="7620000" cy="480322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Our Monte-Carlo model can never be perfect, as well as our theoretical predictions</a:t>
            </a:r>
          </a:p>
          <a:p>
            <a:r>
              <a:rPr lang="en-US" dirty="0" smtClean="0"/>
              <a:t>This is why systematics uncertainties are here for, no?</a:t>
            </a:r>
          </a:p>
          <a:p>
            <a:r>
              <a:rPr lang="en-US" dirty="0" smtClean="0"/>
              <a:t>We parameterize</a:t>
            </a:r>
            <a:r>
              <a:rPr lang="en-US" dirty="0"/>
              <a:t> </a:t>
            </a:r>
            <a:r>
              <a:rPr lang="en-US" dirty="0" smtClean="0"/>
              <a:t>our</a:t>
            </a:r>
            <a:r>
              <a:rPr lang="en-US" dirty="0"/>
              <a:t> </a:t>
            </a:r>
            <a:r>
              <a:rPr lang="en-US" dirty="0" smtClean="0"/>
              <a:t>ignorance</a:t>
            </a:r>
            <a:r>
              <a:rPr lang="en-US" dirty="0"/>
              <a:t> </a:t>
            </a:r>
            <a:r>
              <a:rPr lang="en-US" dirty="0" smtClean="0"/>
              <a:t>of</a:t>
            </a:r>
            <a:r>
              <a:rPr lang="en-US" dirty="0"/>
              <a:t> </a:t>
            </a:r>
            <a:r>
              <a:rPr lang="en-US" dirty="0" smtClean="0"/>
              <a:t>the model</a:t>
            </a:r>
            <a:r>
              <a:rPr lang="en-US" dirty="0"/>
              <a:t> </a:t>
            </a:r>
            <a:r>
              <a:rPr lang="en-US" dirty="0" smtClean="0"/>
              <a:t>predictions</a:t>
            </a:r>
            <a:r>
              <a:rPr lang="en-US" dirty="0"/>
              <a:t> </a:t>
            </a:r>
            <a:r>
              <a:rPr lang="en-US" dirty="0" smtClean="0"/>
              <a:t>with</a:t>
            </a:r>
            <a:r>
              <a:rPr lang="en-US" dirty="0"/>
              <a:t> </a:t>
            </a:r>
            <a:r>
              <a:rPr lang="en-US" dirty="0" smtClean="0"/>
              <a:t>nuisance</a:t>
            </a:r>
            <a:r>
              <a:rPr lang="en-US" dirty="0"/>
              <a:t> </a:t>
            </a:r>
            <a:r>
              <a:rPr lang="en-US" dirty="0" smtClean="0"/>
              <a:t>parameters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Systematics are usually called nuisance parameters</a:t>
            </a:r>
          </a:p>
          <a:p>
            <a:r>
              <a:rPr lang="en-US" dirty="0" smtClean="0"/>
              <a:t>What we usually do (in hybrid/</a:t>
            </a:r>
            <a:r>
              <a:rPr lang="en-US" dirty="0" err="1" smtClean="0"/>
              <a:t>frequentist</a:t>
            </a:r>
            <a:r>
              <a:rPr lang="en-US" dirty="0"/>
              <a:t> </a:t>
            </a:r>
            <a:r>
              <a:rPr lang="en-US" dirty="0" smtClean="0"/>
              <a:t>methods)</a:t>
            </a:r>
          </a:p>
          <a:p>
            <a:pPr lvl="1"/>
            <a:r>
              <a:rPr lang="en-US" dirty="0" smtClean="0">
                <a:solidFill>
                  <a:srgbClr val="733678"/>
                </a:solidFill>
              </a:rPr>
              <a:t>Define those nuisance parameters </a:t>
            </a:r>
            <a:r>
              <a:rPr lang="en-US" dirty="0" smtClean="0">
                <a:solidFill>
                  <a:srgbClr val="733678"/>
                </a:solidFill>
              </a:rPr>
              <a:t>for 2 variations</a:t>
            </a:r>
            <a:r>
              <a:rPr lang="en-US" dirty="0" smtClean="0">
                <a:solidFill>
                  <a:srgbClr val="733678"/>
                </a:solidFill>
              </a:rPr>
              <a:t>, </a:t>
            </a:r>
            <a:r>
              <a:rPr lang="en-US" dirty="0" smtClean="0">
                <a:solidFill>
                  <a:srgbClr val="733678"/>
                </a:solidFill>
              </a:rPr>
              <a:t>typically give the +/- </a:t>
            </a:r>
            <a:r>
              <a:rPr lang="en-US" dirty="0" smtClean="0">
                <a:solidFill>
                  <a:srgbClr val="733678"/>
                </a:solidFill>
              </a:rPr>
              <a:t>1σ and allow them to vary in </a:t>
            </a:r>
            <a:r>
              <a:rPr lang="en-US" smtClean="0">
                <a:solidFill>
                  <a:srgbClr val="733678"/>
                </a:solidFill>
              </a:rPr>
              <a:t>a range</a:t>
            </a:r>
            <a:endParaRPr lang="en-US" dirty="0" smtClean="0">
              <a:solidFill>
                <a:srgbClr val="733678"/>
              </a:solidFill>
            </a:endParaRPr>
          </a:p>
          <a:p>
            <a:pPr lvl="1"/>
            <a:r>
              <a:rPr lang="en-US" dirty="0" smtClean="0">
                <a:solidFill>
                  <a:srgbClr val="733678"/>
                </a:solidFill>
              </a:rPr>
              <a:t>Assume a probability density for the nuisance parameters</a:t>
            </a:r>
          </a:p>
          <a:p>
            <a:pPr lvl="2"/>
            <a:r>
              <a:rPr lang="en-US" dirty="0" smtClean="0">
                <a:solidFill>
                  <a:schemeClr val="accent5"/>
                </a:solidFill>
              </a:rPr>
              <a:t>Gaussian (most used)</a:t>
            </a:r>
          </a:p>
          <a:p>
            <a:pPr lvl="2"/>
            <a:r>
              <a:rPr lang="en-US" dirty="0" smtClean="0">
                <a:solidFill>
                  <a:schemeClr val="accent5"/>
                </a:solidFill>
              </a:rPr>
              <a:t>But could be also </a:t>
            </a:r>
            <a:r>
              <a:rPr lang="en-US" dirty="0" err="1" smtClean="0">
                <a:solidFill>
                  <a:schemeClr val="accent5"/>
                </a:solidFill>
              </a:rPr>
              <a:t>LogNormal</a:t>
            </a:r>
            <a:r>
              <a:rPr lang="en-US" dirty="0" smtClean="0">
                <a:solidFill>
                  <a:schemeClr val="accent5"/>
                </a:solidFill>
              </a:rPr>
              <a:t>, unconstrained</a:t>
            </a:r>
          </a:p>
          <a:p>
            <a:pPr lvl="1"/>
            <a:r>
              <a:rPr lang="en-US" dirty="0" smtClean="0">
                <a:solidFill>
                  <a:srgbClr val="733678"/>
                </a:solidFill>
              </a:rPr>
              <a:t>Assume some interpolation methods </a:t>
            </a:r>
          </a:p>
          <a:p>
            <a:pPr lvl="2"/>
            <a:r>
              <a:rPr lang="en-US" dirty="0" smtClean="0">
                <a:solidFill>
                  <a:schemeClr val="accent5"/>
                </a:solidFill>
              </a:rPr>
              <a:t>Linear </a:t>
            </a:r>
            <a:r>
              <a:rPr lang="en-US" dirty="0" smtClean="0">
                <a:solidFill>
                  <a:schemeClr val="accent5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smtClean="0">
                <a:solidFill>
                  <a:schemeClr val="accent5"/>
                </a:solidFill>
              </a:rPr>
              <a:t>MINUIT can run into troubles at 0</a:t>
            </a:r>
          </a:p>
          <a:p>
            <a:pPr lvl="2"/>
            <a:r>
              <a:rPr lang="en-US" dirty="0" smtClean="0">
                <a:solidFill>
                  <a:schemeClr val="accent5"/>
                </a:solidFill>
              </a:rPr>
              <a:t>Parabolic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18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Fitting/Profiling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802401"/>
            <a:ext cx="7620000" cy="4803223"/>
          </a:xfrm>
        </p:spPr>
        <p:txBody>
          <a:bodyPr>
            <a:normAutofit/>
          </a:bodyPr>
          <a:lstStyle/>
          <a:p>
            <a:r>
              <a:rPr lang="en-US" dirty="0" smtClean="0"/>
              <a:t>Fitting == Profiling nuisance parameters</a:t>
            </a:r>
          </a:p>
          <a:p>
            <a:r>
              <a:rPr lang="en-US" dirty="0" smtClean="0"/>
              <a:t>Fitting or Profiling </a:t>
            </a:r>
            <a:r>
              <a:rPr lang="en-US" dirty="0" smtClean="0"/>
              <a:t>nuisance parameters</a:t>
            </a:r>
            <a:r>
              <a:rPr lang="en-US" dirty="0" smtClean="0"/>
              <a:t> </a:t>
            </a:r>
            <a:r>
              <a:rPr lang="en-US" dirty="0" smtClean="0"/>
              <a:t>should/could be seen as an optimization step</a:t>
            </a:r>
          </a:p>
          <a:p>
            <a:r>
              <a:rPr lang="en-US" dirty="0" smtClean="0"/>
              <a:t>Usually use MINUIT to fit the nuisance parameters</a:t>
            </a:r>
          </a:p>
          <a:p>
            <a:r>
              <a:rPr lang="en-US" dirty="0" smtClean="0"/>
              <a:t>A nuisance parameter could be for example the b-tagging efficiency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Imagine the performance group is not able to measure the b-tagging efficiency </a:t>
            </a:r>
            <a:r>
              <a:rPr lang="en-US" dirty="0" smtClean="0">
                <a:solidFill>
                  <a:schemeClr val="accent6"/>
                </a:solidFill>
              </a:rPr>
              <a:t>very accurately</a:t>
            </a:r>
            <a:r>
              <a:rPr lang="en-US" dirty="0" smtClean="0">
                <a:solidFill>
                  <a:schemeClr val="accent6"/>
                </a:solidFill>
              </a:rPr>
              <a:t>:</a:t>
            </a:r>
          </a:p>
          <a:p>
            <a:pPr lvl="2"/>
            <a:r>
              <a:rPr lang="en-US" dirty="0" smtClean="0">
                <a:solidFill>
                  <a:schemeClr val="accent5"/>
                </a:solidFill>
              </a:rPr>
              <a:t>Large values of the b-tagging systematic will be observed</a:t>
            </a:r>
          </a:p>
          <a:p>
            <a:pPr lvl="2"/>
            <a:r>
              <a:rPr lang="en-US" dirty="0" smtClean="0">
                <a:solidFill>
                  <a:schemeClr val="accent5"/>
                </a:solidFill>
              </a:rPr>
              <a:t>Could even be the dominant one</a:t>
            </a:r>
            <a:endParaRPr lang="en-US" dirty="0">
              <a:solidFill>
                <a:schemeClr val="accent5"/>
              </a:solidFill>
            </a:endParaRPr>
          </a:p>
          <a:p>
            <a:pPr lvl="2"/>
            <a:r>
              <a:rPr lang="en-US" dirty="0" smtClean="0">
                <a:solidFill>
                  <a:schemeClr val="accent5"/>
                </a:solidFill>
              </a:rPr>
              <a:t>What if we see that data/MC agrees very well in control regions?</a:t>
            </a:r>
          </a:p>
          <a:p>
            <a:pPr lvl="2"/>
            <a:r>
              <a:rPr lang="en-US" dirty="0" smtClean="0">
                <a:solidFill>
                  <a:schemeClr val="accent5"/>
                </a:solidFill>
              </a:rPr>
              <a:t>Shall we estimate sensitivity without profiling?</a:t>
            </a:r>
          </a:p>
          <a:p>
            <a:pPr lvl="2"/>
            <a:r>
              <a:rPr lang="en-US" dirty="0" smtClean="0">
                <a:solidFill>
                  <a:schemeClr val="accent5"/>
                </a:solidFill>
              </a:rPr>
              <a:t>Might be better to use the information in </a:t>
            </a:r>
            <a:r>
              <a:rPr lang="en-US" dirty="0" smtClean="0">
                <a:solidFill>
                  <a:schemeClr val="accent5"/>
                </a:solidFill>
              </a:rPr>
              <a:t>data!</a:t>
            </a:r>
            <a:endParaRPr lang="en-US" dirty="0" smtClean="0">
              <a:solidFill>
                <a:schemeClr val="accent5"/>
              </a:solidFill>
            </a:endParaRP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05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Deeper in the Log Likelihood ratio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3577493"/>
            <a:ext cx="7620000" cy="3028131"/>
          </a:xfrm>
        </p:spPr>
        <p:txBody>
          <a:bodyPr>
            <a:normAutofit/>
          </a:bodyPr>
          <a:lstStyle/>
          <a:p>
            <a:r>
              <a:rPr lang="en-US" dirty="0" smtClean="0"/>
              <a:t>Models with large uncertainties will be hard to exclude: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Either many different nuisance parameters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Or one parameter that has a big impact</a:t>
            </a:r>
          </a:p>
          <a:p>
            <a:pPr marL="411480" lvl="1" indent="0">
              <a:buNone/>
            </a:pPr>
            <a:endParaRPr lang="en-US" dirty="0" smtClean="0"/>
          </a:p>
          <a:p>
            <a:r>
              <a:rPr lang="en-US" dirty="0" smtClean="0"/>
              <a:t>  : Maximize LLR assuming </a:t>
            </a:r>
            <a:r>
              <a:rPr lang="en-US" b="1" dirty="0" smtClean="0"/>
              <a:t>H</a:t>
            </a:r>
            <a:r>
              <a:rPr lang="en-US" b="1" baseline="-25000" dirty="0" smtClean="0"/>
              <a:t>1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  : Maximize LLR assuming </a:t>
            </a:r>
            <a:r>
              <a:rPr lang="en-US" b="1" dirty="0" smtClean="0"/>
              <a:t>H</a:t>
            </a:r>
            <a:r>
              <a:rPr lang="en-US" b="1" baseline="-25000" dirty="0" smtClean="0"/>
              <a:t>0</a:t>
            </a:r>
            <a:r>
              <a:rPr lang="en-US" b="1" dirty="0" smtClean="0"/>
              <a:t> 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Image 6" descr="LLR_eq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92" y="1814414"/>
            <a:ext cx="5212702" cy="1317752"/>
          </a:xfrm>
          <a:prstGeom prst="rect">
            <a:avLst/>
          </a:prstGeom>
        </p:spPr>
      </p:pic>
      <p:pic>
        <p:nvPicPr>
          <p:cNvPr id="4" name="Image 3" descr="Theta_hat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04" y="4977141"/>
            <a:ext cx="289867" cy="471033"/>
          </a:xfrm>
          <a:prstGeom prst="rect">
            <a:avLst/>
          </a:prstGeom>
        </p:spPr>
      </p:pic>
      <p:pic>
        <p:nvPicPr>
          <p:cNvPr id="5" name="Image 4" descr="Theta_hathat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05" y="5708315"/>
            <a:ext cx="289866" cy="595835"/>
          </a:xfrm>
          <a:prstGeom prst="rect">
            <a:avLst/>
          </a:prstGeom>
        </p:spPr>
      </p:pic>
      <p:sp>
        <p:nvSpPr>
          <p:cNvPr id="6" name="Accolade fermante 5"/>
          <p:cNvSpPr/>
          <p:nvPr/>
        </p:nvSpPr>
        <p:spPr>
          <a:xfrm>
            <a:off x="4274136" y="5045416"/>
            <a:ext cx="455381" cy="132700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4838760" y="5187295"/>
            <a:ext cx="2835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are </a:t>
            </a:r>
            <a:r>
              <a:rPr lang="en-US" dirty="0" smtClean="0"/>
              <a:t>function of the nuisance parameters that are fitted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48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done in practice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417639"/>
            <a:ext cx="7620000" cy="5187986"/>
          </a:xfrm>
        </p:spPr>
        <p:txBody>
          <a:bodyPr>
            <a:normAutofit/>
          </a:bodyPr>
          <a:lstStyle/>
          <a:p>
            <a:r>
              <a:rPr lang="en-US" dirty="0" smtClean="0"/>
              <a:t>Fit twice: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Once assuming </a:t>
            </a:r>
            <a:r>
              <a:rPr lang="en-US" b="1" dirty="0" smtClean="0">
                <a:solidFill>
                  <a:schemeClr val="accent6"/>
                </a:solidFill>
              </a:rPr>
              <a:t>H</a:t>
            </a:r>
            <a:r>
              <a:rPr lang="en-US" b="1" baseline="-25000" dirty="0" smtClean="0">
                <a:solidFill>
                  <a:schemeClr val="accent6"/>
                </a:solidFill>
              </a:rPr>
              <a:t>0</a:t>
            </a:r>
            <a:r>
              <a:rPr lang="en-US" dirty="0" smtClean="0">
                <a:solidFill>
                  <a:schemeClr val="accent6"/>
                </a:solidFill>
              </a:rPr>
              <a:t>, once assuming </a:t>
            </a:r>
            <a:r>
              <a:rPr lang="en-US" b="1" dirty="0" smtClean="0">
                <a:solidFill>
                  <a:schemeClr val="accent6"/>
                </a:solidFill>
              </a:rPr>
              <a:t>H</a:t>
            </a:r>
            <a:r>
              <a:rPr lang="en-US" b="1" baseline="-25000" dirty="0" smtClean="0">
                <a:solidFill>
                  <a:schemeClr val="accent6"/>
                </a:solidFill>
              </a:rPr>
              <a:t>1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Two sets of fitted parameters are extracted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n-US" dirty="0" smtClean="0"/>
              <a:t>When running Toy-MC should: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Assume </a:t>
            </a:r>
            <a:r>
              <a:rPr lang="en-US" b="1" dirty="0" smtClean="0">
                <a:solidFill>
                  <a:schemeClr val="accent6"/>
                </a:solidFill>
              </a:rPr>
              <a:t>H</a:t>
            </a:r>
            <a:r>
              <a:rPr lang="en-US" b="1" baseline="-25000" dirty="0" smtClean="0">
                <a:solidFill>
                  <a:schemeClr val="accent6"/>
                </a:solidFill>
              </a:rPr>
              <a:t>0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Assume </a:t>
            </a:r>
            <a:r>
              <a:rPr lang="en-US" b="1" dirty="0" smtClean="0">
                <a:solidFill>
                  <a:schemeClr val="accent6"/>
                </a:solidFill>
              </a:rPr>
              <a:t>H</a:t>
            </a:r>
            <a:r>
              <a:rPr lang="en-US" b="1" baseline="-25000" dirty="0" smtClean="0">
                <a:solidFill>
                  <a:schemeClr val="accent6"/>
                </a:solidFill>
              </a:rPr>
              <a:t>1</a:t>
            </a:r>
          </a:p>
          <a:p>
            <a:r>
              <a:rPr lang="en-US" dirty="0" smtClean="0"/>
              <a:t>So at the end of the day, 4 fits are needed to have one 2 expected values to be used to compute </a:t>
            </a:r>
            <a:r>
              <a:rPr lang="en-US" dirty="0" smtClean="0"/>
              <a:t>the confidence level </a:t>
            </a:r>
            <a:endParaRPr lang="en-US" dirty="0" smtClean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05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an analysis using profiling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802401"/>
            <a:ext cx="7620000" cy="4803223"/>
          </a:xfrm>
        </p:spPr>
        <p:txBody>
          <a:bodyPr>
            <a:normAutofit/>
          </a:bodyPr>
          <a:lstStyle/>
          <a:p>
            <a:r>
              <a:rPr lang="en-US" dirty="0" smtClean="0"/>
              <a:t>If you are running a cut and count analysis, you can not use profiling of nuisance parameters, all the systematics have the same impact for all the </a:t>
            </a:r>
            <a:r>
              <a:rPr lang="en-US" dirty="0" smtClean="0"/>
              <a:t>samples</a:t>
            </a:r>
            <a:r>
              <a:rPr lang="en-US" dirty="0" smtClean="0"/>
              <a:t>: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A</a:t>
            </a:r>
            <a:r>
              <a:rPr lang="en-US" dirty="0" smtClean="0">
                <a:solidFill>
                  <a:schemeClr val="accent6"/>
                </a:solidFill>
              </a:rPr>
              <a:t>ll normalization, </a:t>
            </a:r>
            <a:r>
              <a:rPr lang="en-US" dirty="0" smtClean="0">
                <a:solidFill>
                  <a:schemeClr val="accent6"/>
                </a:solidFill>
              </a:rPr>
              <a:t>no shape</a:t>
            </a:r>
          </a:p>
          <a:p>
            <a:r>
              <a:rPr lang="en-US" dirty="0" smtClean="0"/>
              <a:t>If you are using a shape analysis that is tight enough there is also </a:t>
            </a:r>
            <a:r>
              <a:rPr lang="en-US" dirty="0" smtClean="0"/>
              <a:t>maybe no </a:t>
            </a:r>
            <a:r>
              <a:rPr lang="en-US" dirty="0" smtClean="0"/>
              <a:t>need to </a:t>
            </a:r>
            <a:r>
              <a:rPr lang="en-US" dirty="0" smtClean="0"/>
              <a:t>use profiling</a:t>
            </a:r>
          </a:p>
          <a:p>
            <a:r>
              <a:rPr lang="en-US" dirty="0" smtClean="0"/>
              <a:t>But if you have sidebands</a:t>
            </a:r>
            <a:r>
              <a:rPr lang="en-US" dirty="0"/>
              <a:t> </a:t>
            </a:r>
            <a:r>
              <a:rPr lang="en-US" dirty="0" smtClean="0"/>
              <a:t>(enough bins or channels to constrain the nuisance parameters), you might want to consider using profiling</a:t>
            </a:r>
          </a:p>
          <a:p>
            <a:r>
              <a:rPr lang="en-US" dirty="0" smtClean="0"/>
              <a:t>Number of things needs to be checked (not a complete list!!) :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If the fitted nuisance parameters are constrained in data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Pull distributions: (fit-injected)/(fitted error)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Fitted error</a:t>
            </a:r>
            <a:endParaRPr lang="en-US" dirty="0" smtClean="0">
              <a:solidFill>
                <a:schemeClr val="accent6"/>
              </a:solidFill>
            </a:endParaRPr>
          </a:p>
          <a:p>
            <a:pPr lvl="1"/>
            <a:endParaRPr lang="en-US" dirty="0" smtClean="0">
              <a:solidFill>
                <a:schemeClr val="accent6"/>
              </a:solidFill>
            </a:endParaRPr>
          </a:p>
          <a:p>
            <a:endParaRPr lang="en-US" dirty="0" smtClean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99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or not fitting?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802401"/>
            <a:ext cx="7620000" cy="4803223"/>
          </a:xfrm>
        </p:spPr>
        <p:txBody>
          <a:bodyPr>
            <a:normAutofit/>
          </a:bodyPr>
          <a:lstStyle/>
          <a:p>
            <a:r>
              <a:rPr lang="en-US" dirty="0" smtClean="0"/>
              <a:t>See </a:t>
            </a:r>
            <a:r>
              <a:rPr lang="en-US" dirty="0" err="1" smtClean="0"/>
              <a:t>Favara</a:t>
            </a:r>
            <a:r>
              <a:rPr lang="en-US" dirty="0" smtClean="0"/>
              <a:t> and </a:t>
            </a:r>
            <a:r>
              <a:rPr lang="en-US" dirty="0" err="1" smtClean="0"/>
              <a:t>Pieri</a:t>
            </a:r>
            <a:r>
              <a:rPr lang="en-US" dirty="0" smtClean="0"/>
              <a:t>, </a:t>
            </a:r>
            <a:r>
              <a:rPr lang="en-US" dirty="0" err="1" smtClean="0"/>
              <a:t>hep</a:t>
            </a:r>
            <a:r>
              <a:rPr lang="en-US" dirty="0" smtClean="0"/>
              <a:t>-ex/9706016</a:t>
            </a:r>
          </a:p>
          <a:p>
            <a:r>
              <a:rPr lang="en-US" dirty="0" smtClean="0"/>
              <a:t>Some channels or bins within channels might be better off being neglected when estimating the sensitivity in order to gain discrimination power</a:t>
            </a:r>
          </a:p>
          <a:p>
            <a:r>
              <a:rPr lang="en-US" dirty="0" smtClean="0"/>
              <a:t>If the systematic  uncertainty on the background B exceeds the expected signal S, then reduce sensitivity</a:t>
            </a:r>
          </a:p>
          <a:p>
            <a:r>
              <a:rPr lang="en-US" dirty="0" smtClean="0"/>
              <a:t>Fitting background helps to constraint them</a:t>
            </a:r>
          </a:p>
          <a:p>
            <a:r>
              <a:rPr lang="en-US" dirty="0" smtClean="0"/>
              <a:t>Sidebands with little signal provide useful information, but they need to be fitted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09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Reminder of statistic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Hypothesis testing</a:t>
            </a:r>
          </a:p>
          <a:p>
            <a:r>
              <a:rPr lang="en-US" dirty="0" smtClean="0"/>
              <a:t>Profile Likelihood ratio</a:t>
            </a:r>
          </a:p>
          <a:p>
            <a:r>
              <a:rPr lang="en-US" dirty="0" smtClean="0"/>
              <a:t>Some </a:t>
            </a:r>
            <a:r>
              <a:rPr lang="en-US" dirty="0" smtClean="0"/>
              <a:t>example helping to build an analysis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From </a:t>
            </a:r>
            <a:r>
              <a:rPr lang="en-US" dirty="0" smtClean="0">
                <a:solidFill>
                  <a:schemeClr val="accent6"/>
                </a:solidFill>
              </a:rPr>
              <a:t>real analyses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From Toy </a:t>
            </a:r>
            <a:r>
              <a:rPr lang="en-US" dirty="0" smtClean="0">
                <a:solidFill>
                  <a:schemeClr val="accent6"/>
                </a:solidFill>
              </a:rPr>
              <a:t>MC</a:t>
            </a:r>
            <a:endParaRPr lang="en-US" dirty="0" smtClean="0"/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84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Toy MC </a:t>
            </a:r>
            <a:r>
              <a:rPr lang="en-US" dirty="0" smtClean="0"/>
              <a:t>example: Binning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802401"/>
            <a:ext cx="7620000" cy="4803223"/>
          </a:xfrm>
        </p:spPr>
        <p:txBody>
          <a:bodyPr>
            <a:normAutofit/>
          </a:bodyPr>
          <a:lstStyle/>
          <a:p>
            <a:r>
              <a:rPr lang="en-US" dirty="0" smtClean="0"/>
              <a:t>All </a:t>
            </a:r>
            <a:r>
              <a:rPr lang="en-US" dirty="0"/>
              <a:t>cases 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500 </a:t>
            </a:r>
            <a:r>
              <a:rPr lang="en-US" dirty="0" err="1" smtClean="0">
                <a:solidFill>
                  <a:schemeClr val="accent6"/>
                </a:solidFill>
              </a:rPr>
              <a:t>GeV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t’, 100% mixing to </a:t>
            </a:r>
            <a:r>
              <a:rPr lang="en-US" dirty="0" err="1">
                <a:solidFill>
                  <a:schemeClr val="accent6"/>
                </a:solidFill>
              </a:rPr>
              <a:t>Wb</a:t>
            </a:r>
            <a:endParaRPr lang="en-US" dirty="0">
              <a:solidFill>
                <a:schemeClr val="accent6"/>
              </a:solidFill>
            </a:endParaRPr>
          </a:p>
          <a:p>
            <a:pPr lvl="1"/>
            <a:r>
              <a:rPr lang="en-US" dirty="0">
                <a:solidFill>
                  <a:schemeClr val="accent6"/>
                </a:solidFill>
              </a:rPr>
              <a:t>Only consider </a:t>
            </a:r>
            <a:r>
              <a:rPr lang="en-US" dirty="0" err="1">
                <a:solidFill>
                  <a:schemeClr val="accent6"/>
                </a:solidFill>
              </a:rPr>
              <a:t>ttbar</a:t>
            </a:r>
            <a:r>
              <a:rPr lang="en-US" dirty="0">
                <a:solidFill>
                  <a:schemeClr val="accent6"/>
                </a:solidFill>
              </a:rPr>
              <a:t> as a background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Systematic </a:t>
            </a:r>
            <a:r>
              <a:rPr lang="en-US" dirty="0">
                <a:solidFill>
                  <a:schemeClr val="accent6"/>
                </a:solidFill>
              </a:rPr>
              <a:t>added (norm only) </a:t>
            </a:r>
          </a:p>
          <a:p>
            <a:pPr lvl="2"/>
            <a:r>
              <a:rPr lang="en-US" dirty="0" smtClean="0">
                <a:solidFill>
                  <a:schemeClr val="accent5"/>
                </a:solidFill>
              </a:rPr>
              <a:t>50% </a:t>
            </a:r>
            <a:r>
              <a:rPr lang="en-US" dirty="0">
                <a:solidFill>
                  <a:schemeClr val="accent5"/>
                </a:solidFill>
              </a:rPr>
              <a:t>in total for BG (same in all bins</a:t>
            </a:r>
            <a:r>
              <a:rPr lang="en-US" dirty="0" smtClean="0">
                <a:solidFill>
                  <a:schemeClr val="accent5"/>
                </a:solidFill>
              </a:rPr>
              <a:t>)</a:t>
            </a:r>
          </a:p>
          <a:p>
            <a:r>
              <a:rPr lang="en-US" dirty="0" smtClean="0"/>
              <a:t>Comparison made for</a:t>
            </a:r>
            <a:endParaRPr lang="en-US" dirty="0"/>
          </a:p>
          <a:p>
            <a:pPr lvl="1"/>
            <a:r>
              <a:rPr lang="en-US" dirty="0" smtClean="0">
                <a:solidFill>
                  <a:srgbClr val="733678"/>
                </a:solidFill>
              </a:rPr>
              <a:t>Statistical only nuisance parameters</a:t>
            </a:r>
          </a:p>
          <a:p>
            <a:pPr lvl="1"/>
            <a:r>
              <a:rPr lang="en-US" dirty="0" smtClean="0">
                <a:solidFill>
                  <a:srgbClr val="733678"/>
                </a:solidFill>
              </a:rPr>
              <a:t>Statistical + Systematics no profiling</a:t>
            </a:r>
          </a:p>
          <a:p>
            <a:pPr lvl="1"/>
            <a:r>
              <a:rPr lang="en-US" dirty="0">
                <a:solidFill>
                  <a:srgbClr val="733678"/>
                </a:solidFill>
              </a:rPr>
              <a:t>Statistical + Systematics </a:t>
            </a:r>
            <a:r>
              <a:rPr lang="en-US" dirty="0" smtClean="0">
                <a:solidFill>
                  <a:srgbClr val="733678"/>
                </a:solidFill>
              </a:rPr>
              <a:t>profiling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01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Toy MC example: Case 1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3307856" y="1802401"/>
            <a:ext cx="2237597" cy="4803223"/>
          </a:xfrm>
        </p:spPr>
        <p:txBody>
          <a:bodyPr>
            <a:normAutofit/>
          </a:bodyPr>
          <a:lstStyle/>
          <a:p>
            <a:pPr lvl="1"/>
            <a:r>
              <a:rPr lang="en-US" sz="1800" dirty="0" smtClean="0"/>
              <a:t>CL</a:t>
            </a:r>
            <a:r>
              <a:rPr lang="en-US" sz="1800" baseline="-25000" dirty="0" smtClean="0"/>
              <a:t>s</a:t>
            </a:r>
            <a:r>
              <a:rPr lang="en-US" sz="1800" dirty="0" smtClean="0"/>
              <a:t> (STAT only)</a:t>
            </a:r>
          </a:p>
          <a:p>
            <a:pPr marL="411480" lvl="1" indent="0">
              <a:buNone/>
            </a:pPr>
            <a:r>
              <a:rPr lang="en-US" sz="1800" dirty="0" smtClean="0"/>
              <a:t>= 1.5e</a:t>
            </a:r>
            <a:r>
              <a:rPr lang="en-US" sz="1800" baseline="30000" dirty="0" smtClean="0"/>
              <a:t>-5</a:t>
            </a:r>
          </a:p>
          <a:p>
            <a:pPr marL="411480" lvl="1" indent="0">
              <a:buNone/>
            </a:pPr>
            <a:endParaRPr lang="en-US" sz="1800" dirty="0"/>
          </a:p>
          <a:p>
            <a:pPr marL="411480" lvl="1" indent="0"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CL</a:t>
            </a:r>
            <a:r>
              <a:rPr lang="en-US" sz="1800" baseline="-25000" dirty="0" smtClean="0"/>
              <a:t>s</a:t>
            </a:r>
            <a:r>
              <a:rPr lang="en-US" sz="1800" dirty="0" smtClean="0"/>
              <a:t> (STAT+SYST)</a:t>
            </a:r>
            <a:endParaRPr lang="en-US" sz="1800" dirty="0"/>
          </a:p>
          <a:p>
            <a:pPr marL="411480" lvl="1" indent="0">
              <a:buNone/>
            </a:pPr>
            <a:r>
              <a:rPr lang="en-US" sz="1800" dirty="0" smtClean="0"/>
              <a:t>= 2.9e</a:t>
            </a:r>
            <a:r>
              <a:rPr lang="en-US" sz="1800" baseline="30000" dirty="0" smtClean="0"/>
              <a:t>-5</a:t>
            </a:r>
            <a:r>
              <a:rPr lang="en-US" sz="1800" dirty="0" smtClean="0"/>
              <a:t>	</a:t>
            </a:r>
          </a:p>
          <a:p>
            <a:pPr marL="411480" lvl="1" indent="0">
              <a:buNone/>
            </a:pPr>
            <a:endParaRPr lang="en-US" sz="1800" dirty="0"/>
          </a:p>
          <a:p>
            <a:pPr marL="411480" lvl="1" indent="0">
              <a:buNone/>
            </a:pPr>
            <a:endParaRPr lang="en-US" sz="1800" dirty="0" smtClean="0"/>
          </a:p>
          <a:p>
            <a:pPr marL="411480" lvl="1" indent="0">
              <a:buNone/>
            </a:pPr>
            <a:endParaRPr lang="en-US" sz="1800" dirty="0" smtClean="0"/>
          </a:p>
          <a:p>
            <a:pPr lvl="1"/>
            <a:r>
              <a:rPr lang="en-US" sz="1800" dirty="0" smtClean="0"/>
              <a:t>CL</a:t>
            </a:r>
            <a:r>
              <a:rPr lang="en-US" sz="1800" baseline="-25000" dirty="0" smtClean="0"/>
              <a:t>s</a:t>
            </a:r>
            <a:r>
              <a:rPr lang="en-US" sz="1800" dirty="0" smtClean="0"/>
              <a:t> (STAT+SYST PROF)</a:t>
            </a:r>
            <a:endParaRPr lang="en-US" sz="1800" dirty="0"/>
          </a:p>
          <a:p>
            <a:pPr marL="411480" lvl="1" indent="0">
              <a:buNone/>
            </a:pPr>
            <a:r>
              <a:rPr lang="en-US" sz="1800" dirty="0" smtClean="0"/>
              <a:t>= 2.2e</a:t>
            </a:r>
            <a:r>
              <a:rPr lang="en-US" sz="1800" baseline="30000" dirty="0" smtClean="0"/>
              <a:t>-5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064" y="1260487"/>
            <a:ext cx="2916000" cy="182158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200" y="3089601"/>
            <a:ext cx="2916000" cy="182158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800" y="4965605"/>
            <a:ext cx="2916000" cy="181896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62" y="3155413"/>
            <a:ext cx="3118296" cy="3597386"/>
          </a:xfrm>
          <a:prstGeom prst="rect">
            <a:avLst/>
          </a:prstGeom>
        </p:spPr>
      </p:pic>
      <p:sp>
        <p:nvSpPr>
          <p:cNvPr id="14" name="Espace réservé du contenu 8"/>
          <p:cNvSpPr txBox="1">
            <a:spLocks/>
          </p:cNvSpPr>
          <p:nvPr/>
        </p:nvSpPr>
        <p:spPr>
          <a:xfrm>
            <a:off x="236954" y="1300879"/>
            <a:ext cx="2729692" cy="1504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Nominal distributions for background and signal</a:t>
            </a:r>
          </a:p>
        </p:txBody>
      </p:sp>
    </p:spTree>
    <p:extLst>
      <p:ext uri="{BB962C8B-B14F-4D97-AF65-F5344CB8AC3E}">
        <p14:creationId xmlns:p14="http://schemas.microsoft.com/office/powerpoint/2010/main" val="3129049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Toy MC example: Case 2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3307856" y="1802401"/>
            <a:ext cx="2237597" cy="4803223"/>
          </a:xfrm>
        </p:spPr>
        <p:txBody>
          <a:bodyPr>
            <a:normAutofit/>
          </a:bodyPr>
          <a:lstStyle/>
          <a:p>
            <a:pPr lvl="1"/>
            <a:r>
              <a:rPr lang="en-US" sz="1800" dirty="0" smtClean="0"/>
              <a:t>CL</a:t>
            </a:r>
            <a:r>
              <a:rPr lang="en-US" sz="1800" baseline="-25000" dirty="0" smtClean="0"/>
              <a:t>s</a:t>
            </a:r>
            <a:r>
              <a:rPr lang="en-US" sz="1800" dirty="0" smtClean="0"/>
              <a:t> (STAT only)</a:t>
            </a:r>
          </a:p>
          <a:p>
            <a:pPr marL="411480" lvl="1" indent="0">
              <a:buNone/>
            </a:pPr>
            <a:r>
              <a:rPr lang="en-US" sz="1800" dirty="0" smtClean="0"/>
              <a:t>= 1.5e</a:t>
            </a:r>
            <a:r>
              <a:rPr lang="en-US" sz="1800" baseline="30000" dirty="0" smtClean="0"/>
              <a:t>-5</a:t>
            </a:r>
          </a:p>
          <a:p>
            <a:pPr marL="411480" lvl="1" indent="0">
              <a:buNone/>
            </a:pPr>
            <a:endParaRPr lang="en-US" sz="1800" dirty="0"/>
          </a:p>
          <a:p>
            <a:pPr marL="411480" lvl="1" indent="0"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CL</a:t>
            </a:r>
            <a:r>
              <a:rPr lang="en-US" sz="1800" baseline="-25000" dirty="0" smtClean="0"/>
              <a:t>s</a:t>
            </a:r>
            <a:r>
              <a:rPr lang="en-US" sz="1800" dirty="0" smtClean="0"/>
              <a:t> (STAT+SYST)</a:t>
            </a:r>
            <a:endParaRPr lang="en-US" sz="1800" dirty="0"/>
          </a:p>
          <a:p>
            <a:pPr marL="411480" lvl="1" indent="0">
              <a:buNone/>
            </a:pPr>
            <a:r>
              <a:rPr lang="en-US" sz="1800" dirty="0" smtClean="0"/>
              <a:t>= </a:t>
            </a:r>
            <a:r>
              <a:rPr lang="en-US" sz="1800" dirty="0" smtClean="0"/>
              <a:t>2.8e</a:t>
            </a:r>
            <a:r>
              <a:rPr lang="en-US" sz="1800" baseline="30000" dirty="0" smtClean="0"/>
              <a:t>-5</a:t>
            </a:r>
            <a:r>
              <a:rPr lang="en-US" sz="1800" dirty="0" smtClean="0"/>
              <a:t>	</a:t>
            </a:r>
          </a:p>
          <a:p>
            <a:pPr marL="411480" lvl="1" indent="0">
              <a:buNone/>
            </a:pPr>
            <a:endParaRPr lang="en-US" sz="1800" dirty="0"/>
          </a:p>
          <a:p>
            <a:pPr marL="411480" lvl="1" indent="0">
              <a:buNone/>
            </a:pPr>
            <a:endParaRPr lang="en-US" sz="1800" dirty="0" smtClean="0"/>
          </a:p>
          <a:p>
            <a:pPr marL="411480" lvl="1" indent="0">
              <a:buNone/>
            </a:pPr>
            <a:endParaRPr lang="en-US" sz="1800" dirty="0" smtClean="0"/>
          </a:p>
          <a:p>
            <a:pPr lvl="1"/>
            <a:r>
              <a:rPr lang="en-US" sz="1800" dirty="0" smtClean="0"/>
              <a:t>CL</a:t>
            </a:r>
            <a:r>
              <a:rPr lang="en-US" sz="1800" baseline="-25000" dirty="0" smtClean="0"/>
              <a:t>s</a:t>
            </a:r>
            <a:r>
              <a:rPr lang="en-US" sz="1800" dirty="0" smtClean="0"/>
              <a:t> (STAT+SYST PROF)</a:t>
            </a:r>
            <a:endParaRPr lang="en-US" sz="1800" dirty="0"/>
          </a:p>
          <a:p>
            <a:pPr marL="411480" lvl="1" indent="0">
              <a:buNone/>
            </a:pPr>
            <a:r>
              <a:rPr lang="en-US" sz="1800" dirty="0" smtClean="0"/>
              <a:t>= </a:t>
            </a:r>
            <a:r>
              <a:rPr lang="en-US" sz="1800" dirty="0" smtClean="0"/>
              <a:t>1.4e</a:t>
            </a:r>
            <a:r>
              <a:rPr lang="en-US" sz="1800" baseline="30000" dirty="0" smtClean="0"/>
              <a:t>-5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4" name="Espace réservé du contenu 8"/>
          <p:cNvSpPr txBox="1">
            <a:spLocks/>
          </p:cNvSpPr>
          <p:nvPr/>
        </p:nvSpPr>
        <p:spPr>
          <a:xfrm>
            <a:off x="236954" y="1300879"/>
            <a:ext cx="2729692" cy="1504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Set the first bin to:</a:t>
            </a:r>
          </a:p>
          <a:p>
            <a:pPr lvl="1"/>
            <a:r>
              <a:rPr lang="en-US" sz="1600" dirty="0" smtClean="0"/>
              <a:t>Signal: 0</a:t>
            </a:r>
          </a:p>
          <a:p>
            <a:pPr lvl="1"/>
            <a:r>
              <a:rPr lang="en-US" sz="1600" dirty="0" smtClean="0"/>
              <a:t>Background: 100</a:t>
            </a:r>
          </a:p>
          <a:p>
            <a:pPr lvl="1"/>
            <a:r>
              <a:rPr lang="en-US" sz="1600" dirty="0" smtClean="0"/>
              <a:t>S/B = 0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201" y="1260000"/>
            <a:ext cx="2919367" cy="18216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800" y="3088800"/>
            <a:ext cx="2919304" cy="18216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800" y="4964400"/>
            <a:ext cx="2919367" cy="18216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00" y="3157200"/>
            <a:ext cx="3115847" cy="359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19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 MC example: </a:t>
            </a:r>
            <a:r>
              <a:rPr lang="en-US" dirty="0" smtClean="0"/>
              <a:t>Case 3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3307856" y="1802401"/>
            <a:ext cx="2237597" cy="4803223"/>
          </a:xfrm>
        </p:spPr>
        <p:txBody>
          <a:bodyPr>
            <a:normAutofit/>
          </a:bodyPr>
          <a:lstStyle/>
          <a:p>
            <a:pPr lvl="1"/>
            <a:r>
              <a:rPr lang="en-US" sz="1800" dirty="0" smtClean="0"/>
              <a:t>CL</a:t>
            </a:r>
            <a:r>
              <a:rPr lang="en-US" sz="1800" baseline="-25000" dirty="0" smtClean="0"/>
              <a:t>s</a:t>
            </a:r>
            <a:r>
              <a:rPr lang="en-US" sz="1800" dirty="0" smtClean="0"/>
              <a:t> (STAT only)</a:t>
            </a:r>
          </a:p>
          <a:p>
            <a:pPr marL="411480" lvl="1" indent="0">
              <a:buNone/>
            </a:pPr>
            <a:r>
              <a:rPr lang="en-US" sz="1800" dirty="0" smtClean="0"/>
              <a:t>= 1.2e</a:t>
            </a:r>
            <a:r>
              <a:rPr lang="en-US" sz="1800" baseline="30000" dirty="0" smtClean="0"/>
              <a:t>-5</a:t>
            </a:r>
          </a:p>
          <a:p>
            <a:pPr marL="411480" lvl="1" indent="0">
              <a:buNone/>
            </a:pPr>
            <a:endParaRPr lang="en-US" sz="1800" dirty="0"/>
          </a:p>
          <a:p>
            <a:pPr marL="411480" lvl="1" indent="0"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CL</a:t>
            </a:r>
            <a:r>
              <a:rPr lang="en-US" sz="1800" baseline="-25000" dirty="0" smtClean="0"/>
              <a:t>s</a:t>
            </a:r>
            <a:r>
              <a:rPr lang="en-US" sz="1800" dirty="0" smtClean="0"/>
              <a:t> (STAT+SYST)</a:t>
            </a:r>
            <a:endParaRPr lang="en-US" sz="1800" dirty="0"/>
          </a:p>
          <a:p>
            <a:pPr marL="411480" lvl="1" indent="0">
              <a:buNone/>
            </a:pPr>
            <a:r>
              <a:rPr lang="en-US" sz="1800" dirty="0" smtClean="0"/>
              <a:t>= 2.0e</a:t>
            </a:r>
            <a:r>
              <a:rPr lang="en-US" sz="1800" baseline="30000" dirty="0" smtClean="0"/>
              <a:t>-4</a:t>
            </a:r>
            <a:r>
              <a:rPr lang="en-US" sz="1800" dirty="0" smtClean="0"/>
              <a:t>	</a:t>
            </a:r>
          </a:p>
          <a:p>
            <a:pPr marL="411480" lvl="1" indent="0">
              <a:buNone/>
            </a:pPr>
            <a:endParaRPr lang="en-US" sz="1800" dirty="0"/>
          </a:p>
          <a:p>
            <a:pPr marL="411480" lvl="1" indent="0">
              <a:buNone/>
            </a:pPr>
            <a:endParaRPr lang="en-US" sz="1800" dirty="0" smtClean="0"/>
          </a:p>
          <a:p>
            <a:pPr marL="411480" lvl="1" indent="0">
              <a:buNone/>
            </a:pPr>
            <a:endParaRPr lang="en-US" sz="1800" dirty="0" smtClean="0"/>
          </a:p>
          <a:p>
            <a:pPr lvl="1"/>
            <a:r>
              <a:rPr lang="en-US" sz="1800" dirty="0" smtClean="0"/>
              <a:t>CL</a:t>
            </a:r>
            <a:r>
              <a:rPr lang="en-US" sz="1800" baseline="-25000" dirty="0" smtClean="0"/>
              <a:t>s</a:t>
            </a:r>
            <a:r>
              <a:rPr lang="en-US" sz="1800" dirty="0" smtClean="0"/>
              <a:t> (STAT+SYST PROF)</a:t>
            </a:r>
            <a:endParaRPr lang="en-US" sz="1800" dirty="0"/>
          </a:p>
          <a:p>
            <a:pPr marL="411480" lvl="1" indent="0">
              <a:buNone/>
            </a:pPr>
            <a:r>
              <a:rPr lang="en-US" sz="1800" dirty="0" smtClean="0"/>
              <a:t>= 1.7e</a:t>
            </a:r>
            <a:r>
              <a:rPr lang="en-US" sz="1800" baseline="30000" dirty="0" smtClean="0"/>
              <a:t>-5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4" name="Espace réservé du contenu 8"/>
          <p:cNvSpPr txBox="1">
            <a:spLocks/>
          </p:cNvSpPr>
          <p:nvPr/>
        </p:nvSpPr>
        <p:spPr>
          <a:xfrm>
            <a:off x="236954" y="1300879"/>
            <a:ext cx="2729692" cy="1504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Set the first bin to:</a:t>
            </a:r>
          </a:p>
          <a:p>
            <a:pPr lvl="1"/>
            <a:r>
              <a:rPr lang="en-US" sz="1600" dirty="0" smtClean="0"/>
              <a:t>Signal: 10</a:t>
            </a:r>
          </a:p>
          <a:p>
            <a:pPr lvl="1"/>
            <a:r>
              <a:rPr lang="en-US" sz="1600" dirty="0" smtClean="0"/>
              <a:t>Background: 100</a:t>
            </a:r>
          </a:p>
          <a:p>
            <a:pPr lvl="1"/>
            <a:r>
              <a:rPr lang="en-US" sz="1600" dirty="0" smtClean="0"/>
              <a:t>S/B = 0.1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200" y="1260000"/>
            <a:ext cx="2917680" cy="18216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200" y="3088800"/>
            <a:ext cx="2917680" cy="18216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7200" y="4964400"/>
            <a:ext cx="2920702" cy="18216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00" y="3157200"/>
            <a:ext cx="3120164" cy="359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79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 MC example: </a:t>
            </a: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088903"/>
              </p:ext>
            </p:extLst>
          </p:nvPr>
        </p:nvGraphicFramePr>
        <p:xfrm>
          <a:off x="135716" y="1328215"/>
          <a:ext cx="8212920" cy="3559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820"/>
                <a:gridCol w="1368820"/>
                <a:gridCol w="1368820"/>
                <a:gridCol w="1368820"/>
                <a:gridCol w="1368820"/>
                <a:gridCol w="1368820"/>
              </a:tblGrid>
              <a:tr h="4512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S,B,</a:t>
                      </a:r>
                      <a:r>
                        <a:rPr lang="en-US" baseline="0" dirty="0" smtClean="0"/>
                        <a:t> S/B (first bin)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Log(1+S/B) (first bin)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CLs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(STAT)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CLs (STAT+SYST)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CLs</a:t>
                      </a:r>
                      <a:r>
                        <a:rPr lang="en-US" baseline="0" dirty="0" smtClean="0"/>
                        <a:t> (STAT+SYST Prof)</a:t>
                      </a:r>
                      <a:endParaRPr lang="en-US" dirty="0"/>
                    </a:p>
                  </a:txBody>
                  <a:tcPr/>
                </a:tc>
              </a:tr>
              <a:tr h="451245">
                <a:tc>
                  <a:txBody>
                    <a:bodyPr/>
                    <a:lstStyle/>
                    <a:p>
                      <a:r>
                        <a:rPr lang="en-US" dirty="0" smtClean="0"/>
                        <a:t>Case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0.25, 0.35, 0.71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1.5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2.9</a:t>
                      </a:r>
                      <a:endParaRPr lang="en-US" baseline="3000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2.2</a:t>
                      </a:r>
                      <a:endParaRPr lang="en-US" baseline="30000" dirty="0" smtClean="0"/>
                    </a:p>
                  </a:txBody>
                  <a:tcPr/>
                </a:tc>
              </a:tr>
              <a:tr h="474635">
                <a:tc>
                  <a:txBody>
                    <a:bodyPr/>
                    <a:lstStyle/>
                    <a:p>
                      <a:r>
                        <a:rPr lang="en-US" dirty="0" smtClean="0"/>
                        <a:t>Case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0, 100, 0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1.3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</a:tr>
              <a:tr h="451245">
                <a:tc>
                  <a:txBody>
                    <a:bodyPr/>
                    <a:lstStyle/>
                    <a:p>
                      <a:r>
                        <a:rPr lang="en-US" dirty="0" smtClean="0"/>
                        <a:t>Case</a:t>
                      </a:r>
                      <a:r>
                        <a:rPr lang="en-US" baseline="0" dirty="0" smtClean="0"/>
                        <a:t>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10, 100, 0.1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1.2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20.4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</a:t>
                      </a:r>
                      <a:endParaRPr lang="en-US" dirty="0"/>
                    </a:p>
                  </a:txBody>
                  <a:tcPr/>
                </a:tc>
              </a:tr>
              <a:tr h="451245">
                <a:tc>
                  <a:txBody>
                    <a:bodyPr/>
                    <a:lstStyle/>
                    <a:p>
                      <a:r>
                        <a:rPr lang="en-US" dirty="0" smtClean="0"/>
                        <a:t>Case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1, 100, 0.01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1.5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</a:t>
                      </a:r>
                      <a:endParaRPr lang="en-US" dirty="0"/>
                    </a:p>
                  </a:txBody>
                  <a:tcPr/>
                </a:tc>
              </a:tr>
              <a:tr h="451245">
                <a:tc>
                  <a:txBody>
                    <a:bodyPr/>
                    <a:lstStyle/>
                    <a:p>
                      <a:r>
                        <a:rPr lang="en-US" dirty="0" smtClean="0"/>
                        <a:t>Case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100, 100, 1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0.8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</a:t>
                      </a:r>
                      <a:endParaRPr lang="en-US" dirty="0"/>
                    </a:p>
                  </a:txBody>
                  <a:tcPr/>
                </a:tc>
              </a:tr>
              <a:tr h="451245">
                <a:tc>
                  <a:txBody>
                    <a:bodyPr/>
                    <a:lstStyle/>
                    <a:p>
                      <a:r>
                        <a:rPr lang="en-US" dirty="0" smtClean="0"/>
                        <a:t>Case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1, 1,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2.4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2.3</a:t>
                      </a:r>
                      <a:endParaRPr lang="en-US" baseline="30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Espace réservé du contenu 8"/>
          <p:cNvSpPr txBox="1">
            <a:spLocks/>
          </p:cNvSpPr>
          <p:nvPr/>
        </p:nvSpPr>
        <p:spPr>
          <a:xfrm>
            <a:off x="457200" y="4984940"/>
            <a:ext cx="7620000" cy="1717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If not fitting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</a:t>
            </a:r>
            <a:r>
              <a:rPr lang="en-US" dirty="0" smtClean="0"/>
              <a:t>bins with large B and medium S degrades sensitivity by a lot!</a:t>
            </a:r>
          </a:p>
          <a:p>
            <a:r>
              <a:rPr lang="en-US" dirty="0" smtClean="0"/>
              <a:t>Fitting helps to recover sensitivity!</a:t>
            </a:r>
          </a:p>
        </p:txBody>
      </p:sp>
    </p:spTree>
    <p:extLst>
      <p:ext uri="{BB962C8B-B14F-4D97-AF65-F5344CB8AC3E}">
        <p14:creationId xmlns:p14="http://schemas.microsoft.com/office/powerpoint/2010/main" val="3826797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Toy MC example: Profiling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802401"/>
            <a:ext cx="7620000" cy="4803223"/>
          </a:xfrm>
        </p:spPr>
        <p:txBody>
          <a:bodyPr>
            <a:normAutofit/>
          </a:bodyPr>
          <a:lstStyle/>
          <a:p>
            <a:r>
              <a:rPr lang="en-US" dirty="0" smtClean="0"/>
              <a:t>In the next slides I will take an other toy-MC example </a:t>
            </a:r>
          </a:p>
          <a:p>
            <a:pPr lvl="1"/>
            <a:r>
              <a:rPr lang="en-US" dirty="0" smtClean="0">
                <a:solidFill>
                  <a:srgbClr val="733678"/>
                </a:solidFill>
              </a:rPr>
              <a:t>Signal: </a:t>
            </a:r>
            <a:r>
              <a:rPr lang="en-US" dirty="0" smtClean="0">
                <a:solidFill>
                  <a:srgbClr val="733678"/>
                </a:solidFill>
              </a:rPr>
              <a:t>Gaussian signal</a:t>
            </a:r>
          </a:p>
          <a:p>
            <a:pPr lvl="1"/>
            <a:r>
              <a:rPr lang="en-US" dirty="0" smtClean="0">
                <a:solidFill>
                  <a:srgbClr val="733678"/>
                </a:solidFill>
              </a:rPr>
              <a:t>BG1: linearly falling background  </a:t>
            </a:r>
          </a:p>
          <a:p>
            <a:pPr lvl="1"/>
            <a:r>
              <a:rPr lang="en-US" dirty="0" smtClean="0">
                <a:solidFill>
                  <a:srgbClr val="733678"/>
                </a:solidFill>
              </a:rPr>
              <a:t>BG2: flat background</a:t>
            </a:r>
          </a:p>
          <a:p>
            <a:pPr lvl="1"/>
            <a:r>
              <a:rPr lang="en-US" dirty="0" smtClean="0">
                <a:solidFill>
                  <a:srgbClr val="733678"/>
                </a:solidFill>
              </a:rPr>
              <a:t>Data are fluctuations around the expected Monte-Carlo predictions</a:t>
            </a:r>
          </a:p>
          <a:p>
            <a:r>
              <a:rPr lang="en-US" dirty="0" smtClean="0"/>
              <a:t>Systematics</a:t>
            </a:r>
          </a:p>
          <a:p>
            <a:pPr lvl="1"/>
            <a:r>
              <a:rPr lang="en-US" dirty="0" smtClean="0">
                <a:solidFill>
                  <a:srgbClr val="733678"/>
                </a:solidFill>
              </a:rPr>
              <a:t>Normalization only:</a:t>
            </a:r>
          </a:p>
          <a:p>
            <a:pPr lvl="2"/>
            <a:r>
              <a:rPr lang="en-US" dirty="0" smtClean="0">
                <a:solidFill>
                  <a:schemeClr val="accent5"/>
                </a:solidFill>
              </a:rPr>
              <a:t>Luminosity ± 5% for all the samples</a:t>
            </a:r>
          </a:p>
          <a:p>
            <a:pPr lvl="2"/>
            <a:r>
              <a:rPr lang="en-US" dirty="0" smtClean="0">
                <a:solidFill>
                  <a:schemeClr val="accent5"/>
                </a:solidFill>
              </a:rPr>
              <a:t>BG1: ± 20%</a:t>
            </a:r>
          </a:p>
          <a:p>
            <a:pPr lvl="2"/>
            <a:r>
              <a:rPr lang="en-US" dirty="0" smtClean="0">
                <a:solidFill>
                  <a:schemeClr val="accent5"/>
                </a:solidFill>
              </a:rPr>
              <a:t>BG2: ± 20%</a:t>
            </a:r>
          </a:p>
          <a:p>
            <a:pPr lvl="1"/>
            <a:r>
              <a:rPr lang="en-US" dirty="0" smtClean="0">
                <a:solidFill>
                  <a:srgbClr val="733678"/>
                </a:solidFill>
              </a:rPr>
              <a:t>One shape systematic affecting BG1 and BG2</a:t>
            </a:r>
            <a:endParaRPr lang="en-US" dirty="0" smtClean="0">
              <a:solidFill>
                <a:srgbClr val="733678"/>
              </a:solidFill>
            </a:endParaRP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54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 the binning 1</a:t>
            </a:r>
            <a:r>
              <a:rPr lang="en-US" dirty="0" smtClean="0"/>
              <a:t>/4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802401"/>
            <a:ext cx="7620000" cy="4803223"/>
          </a:xfrm>
        </p:spPr>
        <p:txBody>
          <a:bodyPr>
            <a:normAutofit/>
          </a:bodyPr>
          <a:lstStyle/>
          <a:p>
            <a:r>
              <a:rPr lang="en-US" dirty="0"/>
              <a:t>Two </a:t>
            </a:r>
            <a:r>
              <a:rPr lang="en-US" dirty="0" smtClean="0"/>
              <a:t>competing </a:t>
            </a:r>
            <a:r>
              <a:rPr lang="en-US" dirty="0"/>
              <a:t>effects: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1) </a:t>
            </a:r>
            <a:r>
              <a:rPr lang="en-US" dirty="0" smtClean="0">
                <a:solidFill>
                  <a:schemeClr val="accent6"/>
                </a:solidFill>
              </a:rPr>
              <a:t>Split </a:t>
            </a:r>
            <a:r>
              <a:rPr lang="en-US" dirty="0">
                <a:solidFill>
                  <a:schemeClr val="accent6"/>
                </a:solidFill>
              </a:rPr>
              <a:t>events into classes with </a:t>
            </a:r>
            <a:r>
              <a:rPr lang="en-US" dirty="0" smtClean="0">
                <a:solidFill>
                  <a:schemeClr val="accent6"/>
                </a:solidFill>
              </a:rPr>
              <a:t>very different S/</a:t>
            </a:r>
            <a:r>
              <a:rPr lang="en-US" dirty="0">
                <a:solidFill>
                  <a:schemeClr val="accent6"/>
                </a:solidFill>
              </a:rPr>
              <a:t>B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improves the </a:t>
            </a:r>
            <a:r>
              <a:rPr lang="en-US" dirty="0" smtClean="0">
                <a:solidFill>
                  <a:schemeClr val="accent6"/>
                </a:solidFill>
              </a:rPr>
              <a:t>sensitivity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of </a:t>
            </a:r>
            <a:r>
              <a:rPr lang="en-US" dirty="0">
                <a:solidFill>
                  <a:schemeClr val="accent6"/>
                </a:solidFill>
              </a:rPr>
              <a:t>a search or a </a:t>
            </a:r>
            <a:r>
              <a:rPr lang="en-US" dirty="0" smtClean="0">
                <a:solidFill>
                  <a:schemeClr val="accent6"/>
                </a:solidFill>
              </a:rPr>
              <a:t>measurement 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Adding </a:t>
            </a:r>
            <a:r>
              <a:rPr lang="en-US" dirty="0">
                <a:solidFill>
                  <a:schemeClr val="accent6"/>
                </a:solidFill>
              </a:rPr>
              <a:t>events in categories with low </a:t>
            </a:r>
            <a:r>
              <a:rPr lang="en-US" dirty="0" smtClean="0">
                <a:solidFill>
                  <a:schemeClr val="accent6"/>
                </a:solidFill>
              </a:rPr>
              <a:t>S/</a:t>
            </a:r>
            <a:r>
              <a:rPr lang="en-US" dirty="0">
                <a:solidFill>
                  <a:schemeClr val="accent6"/>
                </a:solidFill>
              </a:rPr>
              <a:t>B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to </a:t>
            </a:r>
            <a:r>
              <a:rPr lang="en-US" dirty="0" smtClean="0">
                <a:solidFill>
                  <a:schemeClr val="accent6"/>
                </a:solidFill>
              </a:rPr>
              <a:t>events in </a:t>
            </a:r>
            <a:r>
              <a:rPr lang="en-US" dirty="0">
                <a:solidFill>
                  <a:schemeClr val="accent6"/>
                </a:solidFill>
              </a:rPr>
              <a:t>categories with higher </a:t>
            </a:r>
            <a:r>
              <a:rPr lang="en-US" dirty="0" smtClean="0">
                <a:solidFill>
                  <a:schemeClr val="accent6"/>
                </a:solidFill>
              </a:rPr>
              <a:t>S/</a:t>
            </a:r>
            <a:r>
              <a:rPr lang="en-US" dirty="0">
                <a:solidFill>
                  <a:schemeClr val="accent6"/>
                </a:solidFill>
              </a:rPr>
              <a:t>B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dilutes </a:t>
            </a:r>
            <a:r>
              <a:rPr lang="en-US" dirty="0" smtClean="0">
                <a:solidFill>
                  <a:schemeClr val="accent6"/>
                </a:solidFill>
              </a:rPr>
              <a:t>information </a:t>
            </a:r>
            <a:r>
              <a:rPr lang="en-US" dirty="0">
                <a:solidFill>
                  <a:schemeClr val="accent6"/>
                </a:solidFill>
              </a:rPr>
              <a:t>and reduces </a:t>
            </a:r>
            <a:r>
              <a:rPr lang="en-US" dirty="0" smtClean="0">
                <a:solidFill>
                  <a:schemeClr val="accent6"/>
                </a:solidFill>
              </a:rPr>
              <a:t>sensitivity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FF6600"/>
                </a:solidFill>
              </a:rPr>
              <a:t>Pushes </a:t>
            </a:r>
            <a:r>
              <a:rPr lang="en-US" dirty="0">
                <a:solidFill>
                  <a:srgbClr val="FF6600"/>
                </a:solidFill>
              </a:rPr>
              <a:t>towards more </a:t>
            </a:r>
            <a:r>
              <a:rPr lang="en-US" dirty="0" smtClean="0">
                <a:solidFill>
                  <a:srgbClr val="FF6600"/>
                </a:solidFill>
              </a:rPr>
              <a:t>bins</a:t>
            </a:r>
          </a:p>
          <a:p>
            <a:pPr marL="411480" lvl="1" indent="0">
              <a:buNone/>
            </a:pPr>
            <a:endParaRPr lang="en-US" dirty="0">
              <a:solidFill>
                <a:srgbClr val="FF6600"/>
              </a:solidFill>
            </a:endParaRPr>
          </a:p>
          <a:p>
            <a:pPr lvl="1"/>
            <a:r>
              <a:rPr lang="en-US" dirty="0">
                <a:solidFill>
                  <a:schemeClr val="accent6"/>
                </a:solidFill>
              </a:rPr>
              <a:t>2) Insufficient </a:t>
            </a:r>
            <a:r>
              <a:rPr lang="en-US" dirty="0" smtClean="0">
                <a:solidFill>
                  <a:schemeClr val="accent6"/>
                </a:solidFill>
              </a:rPr>
              <a:t>Monte-Carlo </a:t>
            </a:r>
            <a:r>
              <a:rPr lang="en-US" dirty="0">
                <a:solidFill>
                  <a:schemeClr val="accent6"/>
                </a:solidFill>
              </a:rPr>
              <a:t>can cause some bins to be empty, or nearly </a:t>
            </a:r>
            <a:r>
              <a:rPr lang="en-US" dirty="0" smtClean="0">
                <a:solidFill>
                  <a:schemeClr val="accent6"/>
                </a:solidFill>
              </a:rPr>
              <a:t>so. 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Need </a:t>
            </a:r>
            <a:r>
              <a:rPr lang="en-US" dirty="0">
                <a:solidFill>
                  <a:schemeClr val="accent6"/>
                </a:solidFill>
              </a:rPr>
              <a:t>reliable </a:t>
            </a:r>
            <a:r>
              <a:rPr lang="en-US" dirty="0" smtClean="0">
                <a:solidFill>
                  <a:schemeClr val="accent6"/>
                </a:solidFill>
              </a:rPr>
              <a:t>predictions </a:t>
            </a:r>
            <a:r>
              <a:rPr lang="en-US" dirty="0">
                <a:solidFill>
                  <a:schemeClr val="accent6"/>
                </a:solidFill>
              </a:rPr>
              <a:t>of signals and backgrounds in each </a:t>
            </a:r>
            <a:r>
              <a:rPr lang="en-US" dirty="0" smtClean="0">
                <a:solidFill>
                  <a:schemeClr val="accent6"/>
                </a:solidFill>
              </a:rPr>
              <a:t>bin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FF6600"/>
                </a:solidFill>
              </a:rPr>
              <a:t>Pushes </a:t>
            </a:r>
            <a:r>
              <a:rPr lang="en-US" dirty="0">
                <a:solidFill>
                  <a:srgbClr val="FF6600"/>
                </a:solidFill>
              </a:rPr>
              <a:t>towards fewer </a:t>
            </a:r>
            <a:r>
              <a:rPr lang="en-US" dirty="0" smtClean="0">
                <a:solidFill>
                  <a:srgbClr val="FF6600"/>
                </a:solidFill>
              </a:rPr>
              <a:t>bins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84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 the binning 2</a:t>
            </a:r>
            <a:r>
              <a:rPr lang="en-US" dirty="0" smtClean="0"/>
              <a:t>/4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802401"/>
            <a:ext cx="7620000" cy="480322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It </a:t>
            </a:r>
            <a:r>
              <a:rPr lang="en-US" dirty="0"/>
              <a:t>doesn’t matter that there are bins with zero data </a:t>
            </a:r>
            <a:r>
              <a:rPr lang="en-US" dirty="0" smtClean="0"/>
              <a:t>events</a:t>
            </a:r>
          </a:p>
          <a:p>
            <a:pPr lvl="1"/>
            <a:r>
              <a:rPr lang="en-US" dirty="0" smtClean="0">
                <a:solidFill>
                  <a:srgbClr val="733678"/>
                </a:solidFill>
              </a:rPr>
              <a:t>in </a:t>
            </a:r>
            <a:r>
              <a:rPr lang="en-US" dirty="0" smtClean="0">
                <a:solidFill>
                  <a:srgbClr val="733678"/>
                </a:solidFill>
              </a:rPr>
              <a:t>any case, most of the time a search analysis is build </a:t>
            </a:r>
            <a:r>
              <a:rPr lang="en-US" dirty="0" smtClean="0">
                <a:solidFill>
                  <a:srgbClr val="733678"/>
                </a:solidFill>
              </a:rPr>
              <a:t>blinded</a:t>
            </a:r>
          </a:p>
          <a:p>
            <a:pPr lvl="1"/>
            <a:r>
              <a:rPr lang="en-US" dirty="0" smtClean="0">
                <a:solidFill>
                  <a:srgbClr val="733678"/>
                </a:solidFill>
              </a:rPr>
              <a:t>so </a:t>
            </a:r>
            <a:r>
              <a:rPr lang="en-US" dirty="0" smtClean="0">
                <a:solidFill>
                  <a:srgbClr val="733678"/>
                </a:solidFill>
              </a:rPr>
              <a:t>you do not know a-priori if all your bins will be populated with data </a:t>
            </a:r>
            <a:r>
              <a:rPr lang="en-US" dirty="0" smtClean="0">
                <a:solidFill>
                  <a:srgbClr val="733678"/>
                </a:solidFill>
              </a:rPr>
              <a:t>events</a:t>
            </a:r>
          </a:p>
          <a:p>
            <a:pPr lvl="1"/>
            <a:r>
              <a:rPr lang="en-US" dirty="0" smtClean="0">
                <a:solidFill>
                  <a:srgbClr val="733678"/>
                </a:solidFill>
              </a:rPr>
              <a:t>there’s </a:t>
            </a:r>
            <a:r>
              <a:rPr lang="en-US" dirty="0">
                <a:solidFill>
                  <a:srgbClr val="733678"/>
                </a:solidFill>
              </a:rPr>
              <a:t>always a Poisson probability for observing </a:t>
            </a:r>
            <a:r>
              <a:rPr lang="en-US" dirty="0" smtClean="0">
                <a:solidFill>
                  <a:srgbClr val="733678"/>
                </a:solidFill>
              </a:rPr>
              <a:t>zero</a:t>
            </a:r>
            <a:r>
              <a:rPr lang="en-US" dirty="0">
                <a:solidFill>
                  <a:srgbClr val="733678"/>
                </a:solidFill>
              </a:rPr>
              <a:t> </a:t>
            </a:r>
            <a:r>
              <a:rPr lang="en-US" dirty="0" smtClean="0">
                <a:solidFill>
                  <a:srgbClr val="733678"/>
                </a:solidFill>
              </a:rPr>
              <a:t>events</a:t>
            </a:r>
            <a:endParaRPr lang="en-US" dirty="0" smtClean="0">
              <a:solidFill>
                <a:srgbClr val="733678"/>
              </a:solidFill>
            </a:endParaRPr>
          </a:p>
          <a:p>
            <a:r>
              <a:rPr lang="en-US" dirty="0" smtClean="0"/>
              <a:t>The </a:t>
            </a:r>
            <a:r>
              <a:rPr lang="en-US" dirty="0"/>
              <a:t>problem </a:t>
            </a:r>
            <a:r>
              <a:rPr lang="en-US" dirty="0" smtClean="0"/>
              <a:t>is wrong </a:t>
            </a:r>
            <a:r>
              <a:rPr lang="en-US" dirty="0" smtClean="0"/>
              <a:t>prediction: </a:t>
            </a:r>
          </a:p>
          <a:p>
            <a:pPr lvl="1"/>
            <a:r>
              <a:rPr lang="en-US" dirty="0" smtClean="0">
                <a:solidFill>
                  <a:srgbClr val="733678"/>
                </a:solidFill>
              </a:rPr>
              <a:t>Zero </a:t>
            </a:r>
            <a:r>
              <a:rPr lang="en-US" dirty="0">
                <a:solidFill>
                  <a:srgbClr val="733678"/>
                </a:solidFill>
              </a:rPr>
              <a:t>background expectation and nonzero signal expectation is a discovery</a:t>
            </a:r>
            <a:r>
              <a:rPr lang="en-US" dirty="0" smtClean="0">
                <a:solidFill>
                  <a:srgbClr val="733678"/>
                </a:solidFill>
              </a:rPr>
              <a:t>!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Never </a:t>
            </a:r>
            <a:r>
              <a:rPr lang="en-US" dirty="0" smtClean="0">
                <a:solidFill>
                  <a:srgbClr val="FF6600"/>
                </a:solidFill>
              </a:rPr>
              <a:t>have bins with empty background predictions</a:t>
            </a:r>
          </a:p>
          <a:p>
            <a:r>
              <a:rPr lang="en-US" dirty="0" smtClean="0"/>
              <a:t>Pay attention to Monte-Carlo </a:t>
            </a:r>
            <a:r>
              <a:rPr lang="en-US" dirty="0" smtClean="0"/>
              <a:t>error</a:t>
            </a:r>
          </a:p>
          <a:p>
            <a:pPr lvl="1"/>
            <a:r>
              <a:rPr lang="en-US" dirty="0" smtClean="0">
                <a:solidFill>
                  <a:srgbClr val="733678"/>
                </a:solidFill>
              </a:rPr>
              <a:t>keep </a:t>
            </a:r>
            <a:r>
              <a:rPr lang="en-US" dirty="0" smtClean="0">
                <a:solidFill>
                  <a:srgbClr val="733678"/>
                </a:solidFill>
              </a:rPr>
              <a:t>in mind that the statistical error in each bin is an un-correlated nuisance parameter</a:t>
            </a:r>
          </a:p>
          <a:p>
            <a:r>
              <a:rPr lang="en-US" dirty="0" smtClean="0"/>
              <a:t>Do not hesitate to merge bins in order to reduce the statistical error in each bin below a certain threshold</a:t>
            </a:r>
          </a:p>
          <a:p>
            <a:pPr lvl="1"/>
            <a:r>
              <a:rPr lang="en-US" dirty="0" smtClean="0">
                <a:solidFill>
                  <a:srgbClr val="733678"/>
                </a:solidFill>
              </a:rPr>
              <a:t>For example ΔB/B &lt; 10%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74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 the binning </a:t>
            </a:r>
            <a:r>
              <a:rPr lang="en-US" dirty="0" smtClean="0"/>
              <a:t>3/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01853"/>
            <a:ext cx="7620000" cy="2258789"/>
          </a:xfrm>
        </p:spPr>
        <p:txBody>
          <a:bodyPr>
            <a:normAutofit/>
          </a:bodyPr>
          <a:lstStyle/>
          <a:p>
            <a:r>
              <a:rPr lang="en-US" dirty="0" smtClean="0"/>
              <a:t>Binning (1) is obviously too fine</a:t>
            </a:r>
          </a:p>
          <a:p>
            <a:r>
              <a:rPr lang="en-US" dirty="0" smtClean="0"/>
              <a:t>Binning (2) seems more or less okay</a:t>
            </a:r>
            <a:endParaRPr lang="en-US" dirty="0" smtClean="0"/>
          </a:p>
          <a:p>
            <a:r>
              <a:rPr lang="en-US" dirty="0" smtClean="0"/>
              <a:t>Binning (3) is obviously too coarse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reduced sensitivity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Image 5" descr="PreFit_Larg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481" y="3743616"/>
            <a:ext cx="2643479" cy="304852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02" y="3743616"/>
            <a:ext cx="2643478" cy="304852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4" y="3743616"/>
            <a:ext cx="2643478" cy="304852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79403" y="3508963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16" name="ZoneTexte 15"/>
          <p:cNvSpPr txBox="1"/>
          <p:nvPr/>
        </p:nvSpPr>
        <p:spPr>
          <a:xfrm>
            <a:off x="4075273" y="3501442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6861633" y="3503330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399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 the binning </a:t>
            </a:r>
            <a:r>
              <a:rPr lang="en-US" dirty="0" smtClean="0"/>
              <a:t>4</a:t>
            </a:r>
            <a:r>
              <a:rPr lang="en-US" dirty="0" smtClean="0"/>
              <a:t>/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01853"/>
            <a:ext cx="7620000" cy="225878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Binning (1) has ΔB/B always &gt; 10%</a:t>
            </a:r>
          </a:p>
          <a:p>
            <a:r>
              <a:rPr lang="en-US" dirty="0" smtClean="0"/>
              <a:t>Binning (2) has ΔB/B always &lt; 10%</a:t>
            </a:r>
            <a:endParaRPr lang="en-US" dirty="0" smtClean="0"/>
          </a:p>
          <a:p>
            <a:r>
              <a:rPr lang="en-US" dirty="0" smtClean="0"/>
              <a:t>Binning (3) has a very small ΔB/B but only 2 bins!!!</a:t>
            </a:r>
          </a:p>
          <a:p>
            <a:endParaRPr lang="en-US" dirty="0"/>
          </a:p>
          <a:p>
            <a:r>
              <a:rPr lang="en-US" dirty="0" smtClean="0"/>
              <a:t>Take binning 2 in the following (could even have considered a non-uniform binning)</a:t>
            </a:r>
            <a:endParaRPr lang="en-US" dirty="0" smtClean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481" y="3743616"/>
            <a:ext cx="2643478" cy="304852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02" y="3743616"/>
            <a:ext cx="2643478" cy="304852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4" y="3743616"/>
            <a:ext cx="2643478" cy="304852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279403" y="3508963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16" name="ZoneTexte 15"/>
          <p:cNvSpPr txBox="1"/>
          <p:nvPr/>
        </p:nvSpPr>
        <p:spPr>
          <a:xfrm>
            <a:off x="4075273" y="3501442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6861633" y="3503330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081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Disclaimers 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This talk is not a lecture in statistic!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I will not encourage you to use any particular tool or method</a:t>
            </a:r>
          </a:p>
          <a:p>
            <a:r>
              <a:rPr lang="en-US" dirty="0" smtClean="0"/>
              <a:t>Only talk about (hybrid) </a:t>
            </a:r>
            <a:r>
              <a:rPr lang="en-US" dirty="0" err="1" smtClean="0"/>
              <a:t>Frequentist</a:t>
            </a:r>
            <a:r>
              <a:rPr lang="en-US" dirty="0" smtClean="0"/>
              <a:t> methods and not about Bayesian marginalization</a:t>
            </a:r>
          </a:p>
          <a:p>
            <a:r>
              <a:rPr lang="en-US" dirty="0" smtClean="0"/>
              <a:t>This talk should be seen like </a:t>
            </a: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 smtClean="0"/>
              <a:t>methodology to follow when one wants to use profiling in an analysis</a:t>
            </a:r>
          </a:p>
          <a:p>
            <a:r>
              <a:rPr lang="en-US" dirty="0" smtClean="0"/>
              <a:t>For the example I will only talk about searches (LHC is a discovery machine </a:t>
            </a:r>
            <a:r>
              <a:rPr lang="en-US" dirty="0" smtClean="0">
                <a:sym typeface="Wingdings"/>
              </a:rPr>
              <a:t> </a:t>
            </a:r>
            <a:r>
              <a:rPr lang="en-US" dirty="0" smtClean="0">
                <a:sym typeface="Wingdings"/>
              </a:rPr>
              <a:t>)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I will rather try to give tips to perform an analysis using profiling rather than reviewing analysis using it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  <a:sym typeface="Wingdings"/>
              </a:rPr>
              <a:t>This might help you to have better results</a:t>
            </a:r>
            <a:endParaRPr lang="en-US" dirty="0" smtClean="0">
              <a:solidFill>
                <a:schemeClr val="accent6"/>
              </a:solidFill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59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Pre-fit plot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5415281"/>
            <a:ext cx="7620000" cy="1190343"/>
          </a:xfrm>
        </p:spPr>
        <p:txBody>
          <a:bodyPr>
            <a:normAutofit/>
          </a:bodyPr>
          <a:lstStyle/>
          <a:p>
            <a:r>
              <a:rPr lang="en-US" dirty="0" smtClean="0"/>
              <a:t>Very large systematics at low values</a:t>
            </a:r>
          </a:p>
          <a:p>
            <a:r>
              <a:rPr lang="en-US" dirty="0" smtClean="0"/>
              <a:t>(Pseudo) Data compatible with MC predictions</a:t>
            </a:r>
            <a:endParaRPr lang="en-US" dirty="0" smtClean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Image 4" descr="Prefit_syst_Channe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253" y="1417637"/>
            <a:ext cx="3355219" cy="386932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86" y="1417638"/>
            <a:ext cx="3355218" cy="386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72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systematic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4607539"/>
            <a:ext cx="6109170" cy="1998086"/>
          </a:xfrm>
        </p:spPr>
        <p:txBody>
          <a:bodyPr>
            <a:normAutofit/>
          </a:bodyPr>
          <a:lstStyle/>
          <a:p>
            <a:r>
              <a:rPr lang="en-US" dirty="0" smtClean="0"/>
              <a:t>Real shape systematics</a:t>
            </a:r>
          </a:p>
          <a:p>
            <a:r>
              <a:rPr lang="en-US" dirty="0" smtClean="0"/>
              <a:t>Asymmetric</a:t>
            </a:r>
            <a:endParaRPr lang="en-US" dirty="0" smtClean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Image 5" descr="Channel_BG1_Shap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2" y="1696537"/>
            <a:ext cx="3559384" cy="2410588"/>
          </a:xfrm>
          <a:prstGeom prst="rect">
            <a:avLst/>
          </a:prstGeom>
        </p:spPr>
      </p:pic>
      <p:pic>
        <p:nvPicPr>
          <p:cNvPr id="7" name="Image 6" descr="Channel_BG2_Shap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204" y="1705672"/>
            <a:ext cx="3532006" cy="239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00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of the study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66748"/>
            <a:ext cx="7441102" cy="5038877"/>
          </a:xfrm>
        </p:spPr>
        <p:txBody>
          <a:bodyPr>
            <a:normAutofit/>
          </a:bodyPr>
          <a:lstStyle/>
          <a:p>
            <a:r>
              <a:rPr lang="en-US" dirty="0" smtClean="0"/>
              <a:t>Will consider 3 cases in the following:</a:t>
            </a:r>
          </a:p>
          <a:p>
            <a:pPr lvl="1"/>
            <a:r>
              <a:rPr lang="en-US" dirty="0" smtClean="0"/>
              <a:t>No fitting</a:t>
            </a:r>
          </a:p>
          <a:p>
            <a:pPr lvl="1"/>
            <a:r>
              <a:rPr lang="en-US" dirty="0" smtClean="0"/>
              <a:t>Fitting the shape systematic only</a:t>
            </a:r>
          </a:p>
          <a:p>
            <a:pPr lvl="1"/>
            <a:r>
              <a:rPr lang="en-US" dirty="0" smtClean="0"/>
              <a:t>Fitting all the systematics</a:t>
            </a:r>
            <a:endParaRPr lang="en-US" dirty="0" smtClean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39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fitting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66748"/>
            <a:ext cx="7441102" cy="5038877"/>
          </a:xfrm>
        </p:spPr>
        <p:txBody>
          <a:bodyPr>
            <a:normAutofit/>
          </a:bodyPr>
          <a:lstStyle/>
          <a:p>
            <a:r>
              <a:rPr lang="en-US" dirty="0" smtClean="0"/>
              <a:t>CL</a:t>
            </a:r>
            <a:r>
              <a:rPr lang="en-US" baseline="-25000" dirty="0" smtClean="0"/>
              <a:t>s</a:t>
            </a:r>
            <a:r>
              <a:rPr lang="en-US" dirty="0" smtClean="0"/>
              <a:t> expected = 0.148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not able to exclude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Image 4" descr="LLR_log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802" y="3932296"/>
            <a:ext cx="4070968" cy="254094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1" y="3932296"/>
            <a:ext cx="4070968" cy="254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97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the shape systematic 1/2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66749"/>
            <a:ext cx="7441102" cy="80391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CL</a:t>
            </a:r>
            <a:r>
              <a:rPr lang="en-US" sz="1800" baseline="-25000" dirty="0" smtClean="0"/>
              <a:t>s</a:t>
            </a:r>
            <a:r>
              <a:rPr lang="en-US" sz="1800" dirty="0" smtClean="0"/>
              <a:t> expected = 0.071 </a:t>
            </a:r>
            <a:r>
              <a:rPr lang="en-US" sz="18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dirty="0" smtClean="0"/>
              <a:t> not able to exclude, but much better result</a:t>
            </a:r>
          </a:p>
          <a:p>
            <a:r>
              <a:rPr lang="en-US" sz="1800" dirty="0" smtClean="0"/>
              <a:t>Reduce the uncertainty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620890" y="2850475"/>
            <a:ext cx="2746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Post-Fit considering </a:t>
            </a:r>
            <a:r>
              <a:rPr lang="en-US" b="1" dirty="0" smtClean="0"/>
              <a:t>H</a:t>
            </a:r>
            <a:r>
              <a:rPr lang="en-US" b="1" baseline="-25000" dirty="0" smtClean="0"/>
              <a:t>0</a:t>
            </a:r>
          </a:p>
          <a:p>
            <a:pPr marL="0" lvl="1"/>
            <a:r>
              <a:rPr lang="en-US" dirty="0"/>
              <a:t>Shape: 	0.035 </a:t>
            </a:r>
            <a:r>
              <a:rPr lang="en-US" dirty="0" smtClean="0"/>
              <a:t>± 0.252σ</a:t>
            </a:r>
            <a:endParaRPr lang="en-US" dirty="0"/>
          </a:p>
          <a:p>
            <a:endParaRPr lang="en-US" b="1" baseline="-25000" dirty="0"/>
          </a:p>
        </p:txBody>
      </p:sp>
      <p:sp>
        <p:nvSpPr>
          <p:cNvPr id="15" name="ZoneTexte 14"/>
          <p:cNvSpPr txBox="1"/>
          <p:nvPr/>
        </p:nvSpPr>
        <p:spPr>
          <a:xfrm>
            <a:off x="4536090" y="2850475"/>
            <a:ext cx="3041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Post-Fit considering </a:t>
            </a:r>
            <a:r>
              <a:rPr lang="en-US" b="1" dirty="0" smtClean="0"/>
              <a:t>H</a:t>
            </a:r>
            <a:r>
              <a:rPr lang="en-US" b="1" baseline="-25000" dirty="0" smtClean="0"/>
              <a:t>1</a:t>
            </a:r>
          </a:p>
          <a:p>
            <a:pPr marL="0" lvl="1"/>
            <a:r>
              <a:rPr lang="en-US" dirty="0" smtClean="0"/>
              <a:t>Shape</a:t>
            </a:r>
            <a:r>
              <a:rPr lang="en-US" dirty="0"/>
              <a:t>:	-0.105 </a:t>
            </a:r>
            <a:r>
              <a:rPr lang="en-US" dirty="0" smtClean="0"/>
              <a:t>± 0.256σ</a:t>
            </a:r>
            <a:endParaRPr lang="en-US" dirty="0"/>
          </a:p>
        </p:txBody>
      </p:sp>
      <p:pic>
        <p:nvPicPr>
          <p:cNvPr id="10" name="Image 9" descr="PostFitPlot_null_Channe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22" y="3659484"/>
            <a:ext cx="2757222" cy="317970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107" y="3659485"/>
            <a:ext cx="2757222" cy="317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23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the shape systematic 2/2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817975"/>
            <a:ext cx="4011088" cy="156674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have a constraint here</a:t>
            </a:r>
          </a:p>
          <a:p>
            <a:pPr marL="342900" lvl="1">
              <a:buClr>
                <a:schemeClr val="accent1"/>
              </a:buClr>
            </a:pPr>
            <a:r>
              <a:rPr lang="en-US" b="1" dirty="0"/>
              <a:t>H</a:t>
            </a:r>
            <a:r>
              <a:rPr lang="en-US" b="1" baseline="-25000" dirty="0"/>
              <a:t>0</a:t>
            </a:r>
            <a:r>
              <a:rPr lang="en-US" dirty="0"/>
              <a:t>: Shape:	-</a:t>
            </a:r>
            <a:r>
              <a:rPr lang="en-US" dirty="0" smtClean="0"/>
              <a:t>0.035 ± 0.252σ</a:t>
            </a:r>
            <a:endParaRPr lang="en-US" dirty="0"/>
          </a:p>
          <a:p>
            <a:r>
              <a:rPr lang="en-US" dirty="0" smtClean="0"/>
              <a:t>Pulls are wide, meaning that the shape systematic is also absorbing the others systematics</a:t>
            </a:r>
          </a:p>
          <a:p>
            <a:endParaRPr lang="en-US" dirty="0" smtClean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8" name="Image 7" descr="Pulls_Shap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884" y="1881481"/>
            <a:ext cx="3453014" cy="215523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884" y="4451585"/>
            <a:ext cx="3453014" cy="215523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451585"/>
            <a:ext cx="3453012" cy="215523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154146" y="1479419"/>
            <a:ext cx="1130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Pull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296708" y="3977665"/>
            <a:ext cx="177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Injected/fitted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153041" y="4074294"/>
            <a:ext cx="175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Fitted error</a:t>
            </a:r>
          </a:p>
        </p:txBody>
      </p:sp>
    </p:spTree>
    <p:extLst>
      <p:ext uri="{BB962C8B-B14F-4D97-AF65-F5344CB8AC3E}">
        <p14:creationId xmlns:p14="http://schemas.microsoft.com/office/powerpoint/2010/main" val="3384637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all systematics 1/5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31432" y="2314225"/>
            <a:ext cx="3631006" cy="1383691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n-US" sz="1900" dirty="0" smtClean="0"/>
              <a:t>Post Fit considering </a:t>
            </a:r>
            <a:r>
              <a:rPr lang="en-US" sz="1900" b="1" dirty="0" smtClean="0"/>
              <a:t>H</a:t>
            </a:r>
            <a:r>
              <a:rPr lang="en-US" sz="1900" b="1" baseline="-25000" dirty="0" smtClean="0"/>
              <a:t>0</a:t>
            </a:r>
            <a:r>
              <a:rPr lang="en-US" sz="1900" dirty="0" smtClean="0"/>
              <a:t>:</a:t>
            </a:r>
          </a:p>
          <a:p>
            <a:pPr marL="114300" indent="0">
              <a:buNone/>
            </a:pPr>
            <a:r>
              <a:rPr lang="en-US" sz="1900" dirty="0"/>
              <a:t>BG1_XS: 	</a:t>
            </a:r>
            <a:r>
              <a:rPr lang="en-US" sz="1900" dirty="0" smtClean="0"/>
              <a:t>	-0.027 ± 0.81</a:t>
            </a:r>
            <a:r>
              <a:rPr lang="en-US" sz="1800" dirty="0" smtClean="0"/>
              <a:t>σ</a:t>
            </a:r>
            <a:endParaRPr lang="en-US" sz="1900" dirty="0"/>
          </a:p>
          <a:p>
            <a:pPr marL="114300" indent="0">
              <a:buNone/>
            </a:pPr>
            <a:r>
              <a:rPr lang="en-US" sz="1900" dirty="0" smtClean="0"/>
              <a:t>BG2_XS: 		-0.005 ± 0.81</a:t>
            </a:r>
            <a:r>
              <a:rPr lang="en-US" sz="1800" dirty="0" smtClean="0"/>
              <a:t>σ</a:t>
            </a:r>
            <a:endParaRPr lang="en-US" sz="1900" dirty="0" smtClean="0"/>
          </a:p>
          <a:p>
            <a:pPr marL="114300" indent="0">
              <a:buNone/>
            </a:pPr>
            <a:r>
              <a:rPr lang="en-US" sz="1900" dirty="0" smtClean="0"/>
              <a:t>Shape</a:t>
            </a:r>
            <a:r>
              <a:rPr lang="en-US" sz="1900" dirty="0"/>
              <a:t>:   	</a:t>
            </a:r>
            <a:r>
              <a:rPr lang="en-US" sz="1900" dirty="0" smtClean="0"/>
              <a:t>	0.044 ± 0.38</a:t>
            </a:r>
            <a:r>
              <a:rPr lang="en-US" sz="1800" dirty="0" smtClean="0"/>
              <a:t>σ</a:t>
            </a:r>
            <a:endParaRPr lang="en-US" sz="1900" dirty="0" smtClean="0"/>
          </a:p>
          <a:p>
            <a:pPr marL="114300" indent="0">
              <a:buNone/>
            </a:pPr>
            <a:r>
              <a:rPr lang="en-US" sz="1900" dirty="0"/>
              <a:t>Luminosity:	-</a:t>
            </a:r>
            <a:r>
              <a:rPr lang="en-US" sz="1900" dirty="0" smtClean="0"/>
              <a:t>0.007 ± 0.98</a:t>
            </a:r>
            <a:r>
              <a:rPr lang="en-US" sz="1800" dirty="0" smtClean="0"/>
              <a:t>σ</a:t>
            </a:r>
            <a:endParaRPr lang="en-US" sz="1900" dirty="0" smtClean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22" y="3659485"/>
            <a:ext cx="2757222" cy="317969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107" y="3659485"/>
            <a:ext cx="2757221" cy="3179699"/>
          </a:xfrm>
          <a:prstGeom prst="rect">
            <a:avLst/>
          </a:prstGeom>
        </p:spPr>
      </p:pic>
      <p:sp>
        <p:nvSpPr>
          <p:cNvPr id="18" name="Espace réservé du contenu 8"/>
          <p:cNvSpPr txBox="1">
            <a:spLocks/>
          </p:cNvSpPr>
          <p:nvPr/>
        </p:nvSpPr>
        <p:spPr>
          <a:xfrm>
            <a:off x="457200" y="1472679"/>
            <a:ext cx="7441102" cy="803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CL</a:t>
            </a:r>
            <a:r>
              <a:rPr lang="en-US" sz="1800" baseline="-25000" dirty="0" smtClean="0"/>
              <a:t>s</a:t>
            </a:r>
            <a:r>
              <a:rPr lang="en-US" sz="1800" dirty="0" smtClean="0"/>
              <a:t> expected = 0.065 </a:t>
            </a:r>
            <a:r>
              <a:rPr lang="en-US" sz="18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dirty="0" smtClean="0"/>
              <a:t> still not able to exclude, but better results</a:t>
            </a:r>
          </a:p>
          <a:p>
            <a:r>
              <a:rPr lang="en-US" sz="1800" dirty="0" smtClean="0"/>
              <a:t>Reduce the uncertainty</a:t>
            </a:r>
            <a:endParaRPr lang="en-US" sz="1800" dirty="0" smtClean="0"/>
          </a:p>
        </p:txBody>
      </p:sp>
      <p:sp>
        <p:nvSpPr>
          <p:cNvPr id="19" name="Espace réservé du contenu 8"/>
          <p:cNvSpPr txBox="1">
            <a:spLocks/>
          </p:cNvSpPr>
          <p:nvPr/>
        </p:nvSpPr>
        <p:spPr>
          <a:xfrm>
            <a:off x="4446194" y="2314225"/>
            <a:ext cx="3631006" cy="138369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en-US" sz="1900" dirty="0" smtClean="0"/>
              <a:t>Post Fit considering </a:t>
            </a:r>
            <a:r>
              <a:rPr lang="en-US" sz="1900" b="1" dirty="0" smtClean="0"/>
              <a:t>H</a:t>
            </a:r>
            <a:r>
              <a:rPr lang="en-US" sz="1900" b="1" baseline="-25000" dirty="0"/>
              <a:t>1</a:t>
            </a:r>
            <a:r>
              <a:rPr lang="en-US" sz="1900" dirty="0" smtClean="0"/>
              <a:t>:</a:t>
            </a:r>
          </a:p>
          <a:p>
            <a:pPr marL="114300" indent="0">
              <a:buNone/>
            </a:pPr>
            <a:r>
              <a:rPr lang="en-US" sz="1900" dirty="0" smtClean="0"/>
              <a:t>BG1_XS: 		-0.165 ± 0.94</a:t>
            </a:r>
            <a:r>
              <a:rPr lang="en-US" sz="1800" dirty="0"/>
              <a:t>σ</a:t>
            </a:r>
            <a:endParaRPr lang="en-US" sz="1900" dirty="0" smtClean="0"/>
          </a:p>
          <a:p>
            <a:pPr marL="114300" indent="0">
              <a:buNone/>
            </a:pPr>
            <a:r>
              <a:rPr lang="en-US" sz="1900" dirty="0" smtClean="0"/>
              <a:t>BG2_XS: 		-0.187 ± 0.82</a:t>
            </a:r>
            <a:r>
              <a:rPr lang="en-US" sz="1800" dirty="0" smtClean="0"/>
              <a:t>σ</a:t>
            </a:r>
            <a:endParaRPr lang="en-US" sz="1900" dirty="0" smtClean="0"/>
          </a:p>
          <a:p>
            <a:pPr marL="114300" indent="0">
              <a:buNone/>
            </a:pPr>
            <a:r>
              <a:rPr lang="en-US" sz="1900" dirty="0" smtClean="0"/>
              <a:t>Shape:   		-0.004 ± 0.39</a:t>
            </a:r>
            <a:r>
              <a:rPr lang="en-US" sz="1800" dirty="0"/>
              <a:t>σ</a:t>
            </a:r>
            <a:endParaRPr lang="en-US" sz="1900" dirty="0" smtClean="0"/>
          </a:p>
          <a:p>
            <a:pPr marL="114300" indent="0">
              <a:buNone/>
            </a:pPr>
            <a:r>
              <a:rPr lang="en-US" sz="1900" dirty="0" smtClean="0"/>
              <a:t>Luminosity:	-0.213 ± 0.97</a:t>
            </a:r>
            <a:r>
              <a:rPr lang="en-US" sz="1800" dirty="0"/>
              <a:t>σ</a:t>
            </a:r>
            <a:endParaRPr lang="en-US" sz="1900" dirty="0" smtClean="0"/>
          </a:p>
          <a:p>
            <a:pPr marL="11430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893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all systematics BG1_XS 2/5</a:t>
            </a:r>
            <a:endParaRPr lang="en-US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884" y="1881481"/>
            <a:ext cx="3453014" cy="215523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885" y="4451585"/>
            <a:ext cx="3453012" cy="215523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451585"/>
            <a:ext cx="3453012" cy="2155235"/>
          </a:xfrm>
          <a:prstGeom prst="rect">
            <a:avLst/>
          </a:prstGeom>
        </p:spPr>
      </p:pic>
      <p:sp>
        <p:nvSpPr>
          <p:cNvPr id="16" name="Espace réservé du contenu 8"/>
          <p:cNvSpPr>
            <a:spLocks noGrp="1"/>
          </p:cNvSpPr>
          <p:nvPr>
            <p:ph idx="1"/>
          </p:nvPr>
        </p:nvSpPr>
        <p:spPr>
          <a:xfrm>
            <a:off x="457200" y="1867781"/>
            <a:ext cx="4088025" cy="118962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No constraining power</a:t>
            </a:r>
          </a:p>
          <a:p>
            <a:r>
              <a:rPr lang="en-US" b="1" dirty="0" smtClean="0"/>
              <a:t>H</a:t>
            </a:r>
            <a:r>
              <a:rPr lang="en-US" b="1" baseline="-25000" dirty="0" smtClean="0"/>
              <a:t>0</a:t>
            </a:r>
            <a:r>
              <a:rPr lang="en-US" dirty="0" smtClean="0"/>
              <a:t>: BG1_XS</a:t>
            </a:r>
            <a:r>
              <a:rPr lang="en-US" dirty="0"/>
              <a:t>: 	-</a:t>
            </a:r>
            <a:r>
              <a:rPr lang="en-US" dirty="0" smtClean="0"/>
              <a:t>0.027 ± 0.81</a:t>
            </a:r>
            <a:r>
              <a:rPr lang="en-US" dirty="0"/>
              <a:t>σ</a:t>
            </a:r>
            <a:endParaRPr lang="en-US" dirty="0" smtClean="0"/>
          </a:p>
          <a:p>
            <a:r>
              <a:rPr lang="en-US" dirty="0" smtClean="0"/>
              <a:t>Pulls, error and fitted values look good</a:t>
            </a: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</p:txBody>
      </p:sp>
      <p:sp>
        <p:nvSpPr>
          <p:cNvPr id="17" name="ZoneTexte 16"/>
          <p:cNvSpPr txBox="1"/>
          <p:nvPr/>
        </p:nvSpPr>
        <p:spPr>
          <a:xfrm>
            <a:off x="6154146" y="1479419"/>
            <a:ext cx="1130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Pull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296708" y="3977665"/>
            <a:ext cx="177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Injected/fitted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153041" y="4074294"/>
            <a:ext cx="175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Fitted error</a:t>
            </a:r>
          </a:p>
        </p:txBody>
      </p:sp>
    </p:spTree>
    <p:extLst>
      <p:ext uri="{BB962C8B-B14F-4D97-AF65-F5344CB8AC3E}">
        <p14:creationId xmlns:p14="http://schemas.microsoft.com/office/powerpoint/2010/main" val="1300279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all systematics BG2_XS 3/5</a:t>
            </a:r>
            <a:endParaRPr lang="en-US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885" y="1881481"/>
            <a:ext cx="3453012" cy="215523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885" y="4451585"/>
            <a:ext cx="3453012" cy="215523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4451585"/>
            <a:ext cx="3453010" cy="2155235"/>
          </a:xfrm>
          <a:prstGeom prst="rect">
            <a:avLst/>
          </a:prstGeom>
        </p:spPr>
      </p:pic>
      <p:sp>
        <p:nvSpPr>
          <p:cNvPr id="16" name="Espace réservé du contenu 8"/>
          <p:cNvSpPr>
            <a:spLocks noGrp="1"/>
          </p:cNvSpPr>
          <p:nvPr>
            <p:ph idx="1"/>
          </p:nvPr>
        </p:nvSpPr>
        <p:spPr>
          <a:xfrm>
            <a:off x="457200" y="1867786"/>
            <a:ext cx="4088025" cy="118021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No constraining power</a:t>
            </a:r>
          </a:p>
          <a:p>
            <a:r>
              <a:rPr lang="en-US" b="1" dirty="0" smtClean="0"/>
              <a:t>H</a:t>
            </a:r>
            <a:r>
              <a:rPr lang="en-US" b="1" baseline="-25000" dirty="0" smtClean="0"/>
              <a:t>0</a:t>
            </a:r>
            <a:r>
              <a:rPr lang="en-US" dirty="0" smtClean="0"/>
              <a:t>: BG2_XS</a:t>
            </a:r>
            <a:r>
              <a:rPr lang="en-US" dirty="0"/>
              <a:t>: 	-</a:t>
            </a:r>
            <a:r>
              <a:rPr lang="en-US" dirty="0" smtClean="0"/>
              <a:t>0.005 ± 0.81</a:t>
            </a:r>
            <a:r>
              <a:rPr lang="en-US" dirty="0"/>
              <a:t>σ</a:t>
            </a:r>
            <a:endParaRPr lang="en-US" dirty="0" smtClean="0"/>
          </a:p>
          <a:p>
            <a:r>
              <a:rPr lang="en-US" dirty="0" smtClean="0"/>
              <a:t>Pulls, errors and fitted values looks good</a:t>
            </a: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6154146" y="1479419"/>
            <a:ext cx="1130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Pull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296708" y="3977665"/>
            <a:ext cx="177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Injected/fitted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153041" y="4074294"/>
            <a:ext cx="175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Fitted error</a:t>
            </a:r>
          </a:p>
        </p:txBody>
      </p:sp>
    </p:spTree>
    <p:extLst>
      <p:ext uri="{BB962C8B-B14F-4D97-AF65-F5344CB8AC3E}">
        <p14:creationId xmlns:p14="http://schemas.microsoft.com/office/powerpoint/2010/main" val="317829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all systematics Luminosity 4/5</a:t>
            </a:r>
            <a:endParaRPr lang="en-US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885" y="1881481"/>
            <a:ext cx="3453012" cy="215523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886" y="4451585"/>
            <a:ext cx="3453010" cy="215523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4451585"/>
            <a:ext cx="3453010" cy="2155234"/>
          </a:xfrm>
          <a:prstGeom prst="rect">
            <a:avLst/>
          </a:prstGeom>
        </p:spPr>
      </p:pic>
      <p:sp>
        <p:nvSpPr>
          <p:cNvPr id="16" name="Espace réservé du contenu 8"/>
          <p:cNvSpPr>
            <a:spLocks noGrp="1"/>
          </p:cNvSpPr>
          <p:nvPr>
            <p:ph idx="1"/>
          </p:nvPr>
        </p:nvSpPr>
        <p:spPr>
          <a:xfrm>
            <a:off x="457200" y="1867786"/>
            <a:ext cx="4088025" cy="118021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No constraining power</a:t>
            </a:r>
          </a:p>
          <a:p>
            <a:r>
              <a:rPr lang="en-US" b="1" dirty="0" smtClean="0"/>
              <a:t>H</a:t>
            </a:r>
            <a:r>
              <a:rPr lang="en-US" b="1" baseline="-25000" dirty="0" smtClean="0"/>
              <a:t>0</a:t>
            </a:r>
            <a:r>
              <a:rPr lang="en-US" dirty="0" smtClean="0"/>
              <a:t>: Luminosity: -0.007 ± 0.98</a:t>
            </a:r>
            <a:r>
              <a:rPr lang="en-US" dirty="0"/>
              <a:t>σ</a:t>
            </a:r>
            <a:endParaRPr lang="en-US" dirty="0" smtClean="0"/>
          </a:p>
          <a:p>
            <a:r>
              <a:rPr lang="en-US" dirty="0" smtClean="0"/>
              <a:t>Pulls, errors and fitted values looks good</a:t>
            </a: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6154146" y="1479419"/>
            <a:ext cx="1130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Pull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296708" y="3977665"/>
            <a:ext cx="177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Injected/fitted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153041" y="4074294"/>
            <a:ext cx="175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Fitted error</a:t>
            </a:r>
          </a:p>
        </p:txBody>
      </p:sp>
    </p:spTree>
    <p:extLst>
      <p:ext uri="{BB962C8B-B14F-4D97-AF65-F5344CB8AC3E}">
        <p14:creationId xmlns:p14="http://schemas.microsoft.com/office/powerpoint/2010/main" val="2447622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 Testing 1/5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Deciding between two hypothesis</a:t>
            </a:r>
          </a:p>
          <a:p>
            <a:pPr lvl="1"/>
            <a:r>
              <a:rPr lang="en-US" b="1" dirty="0" smtClean="0">
                <a:solidFill>
                  <a:schemeClr val="accent6"/>
                </a:solidFill>
              </a:rPr>
              <a:t>Null</a:t>
            </a:r>
            <a:r>
              <a:rPr lang="en-US" dirty="0" smtClean="0">
                <a:solidFill>
                  <a:schemeClr val="accent6"/>
                </a:solidFill>
              </a:rPr>
              <a:t> hypothesis </a:t>
            </a:r>
            <a:r>
              <a:rPr lang="en-US" b="1" dirty="0" smtClean="0">
                <a:solidFill>
                  <a:schemeClr val="accent6"/>
                </a:solidFill>
              </a:rPr>
              <a:t>H</a:t>
            </a:r>
            <a:r>
              <a:rPr lang="en-US" b="1" baseline="-25000" dirty="0" smtClean="0">
                <a:solidFill>
                  <a:schemeClr val="accent6"/>
                </a:solidFill>
              </a:rPr>
              <a:t>0</a:t>
            </a:r>
            <a:r>
              <a:rPr lang="en-US" dirty="0" smtClean="0">
                <a:solidFill>
                  <a:schemeClr val="accent6"/>
                </a:solidFill>
              </a:rPr>
              <a:t> (background only, process already known)</a:t>
            </a:r>
          </a:p>
          <a:p>
            <a:pPr lvl="1"/>
            <a:r>
              <a:rPr lang="en-US" b="1" dirty="0" smtClean="0">
                <a:solidFill>
                  <a:schemeClr val="accent6"/>
                </a:solidFill>
              </a:rPr>
              <a:t>Test</a:t>
            </a:r>
            <a:r>
              <a:rPr lang="en-US" dirty="0" smtClean="0">
                <a:solidFill>
                  <a:schemeClr val="accent6"/>
                </a:solidFill>
              </a:rPr>
              <a:t> hypothesis </a:t>
            </a:r>
            <a:r>
              <a:rPr lang="en-US" b="1" dirty="0" smtClean="0">
                <a:solidFill>
                  <a:schemeClr val="accent6"/>
                </a:solidFill>
              </a:rPr>
              <a:t>H</a:t>
            </a:r>
            <a:r>
              <a:rPr lang="en-US" b="1" baseline="-25000" dirty="0" smtClean="0">
                <a:solidFill>
                  <a:schemeClr val="accent6"/>
                </a:solidFill>
              </a:rPr>
              <a:t>1</a:t>
            </a:r>
            <a:r>
              <a:rPr lang="en-US" dirty="0" smtClean="0">
                <a:solidFill>
                  <a:schemeClr val="accent6"/>
                </a:solidFill>
              </a:rPr>
              <a:t> (background + alternative model)</a:t>
            </a:r>
          </a:p>
          <a:p>
            <a:r>
              <a:rPr lang="en-US" dirty="0" smtClean="0"/>
              <a:t>Why can’t we just decide by testing </a:t>
            </a:r>
            <a:r>
              <a:rPr lang="en-US" b="1" dirty="0" smtClean="0"/>
              <a:t>H</a:t>
            </a:r>
            <a:r>
              <a:rPr lang="en-US" b="1" baseline="-25000" dirty="0" smtClean="0"/>
              <a:t>0</a:t>
            </a:r>
            <a:r>
              <a:rPr lang="en-US" dirty="0" smtClean="0"/>
              <a:t> hypothesis only? Why do we need an alternate hypothesis?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Data points are randomly distributed:</a:t>
            </a:r>
          </a:p>
          <a:p>
            <a:pPr lvl="2"/>
            <a:r>
              <a:rPr lang="en-US" dirty="0">
                <a:solidFill>
                  <a:schemeClr val="accent5"/>
                </a:solidFill>
              </a:rPr>
              <a:t>I</a:t>
            </a:r>
            <a:r>
              <a:rPr lang="en-US" dirty="0" smtClean="0">
                <a:solidFill>
                  <a:schemeClr val="accent5"/>
                </a:solidFill>
              </a:rPr>
              <a:t>f a discrepancy between the data and the </a:t>
            </a:r>
            <a:r>
              <a:rPr lang="en-US" b="1" dirty="0" smtClean="0">
                <a:solidFill>
                  <a:schemeClr val="accent5"/>
                </a:solidFill>
              </a:rPr>
              <a:t>H</a:t>
            </a:r>
            <a:r>
              <a:rPr lang="en-US" b="1" baseline="-25000" dirty="0" smtClean="0">
                <a:solidFill>
                  <a:schemeClr val="accent5"/>
                </a:solidFill>
              </a:rPr>
              <a:t>0</a:t>
            </a:r>
            <a:r>
              <a:rPr lang="en-US" dirty="0" smtClean="0">
                <a:solidFill>
                  <a:schemeClr val="accent5"/>
                </a:solidFill>
              </a:rPr>
              <a:t> hypothesis is observed, we will be obliged to call it a random fluctuation</a:t>
            </a:r>
          </a:p>
          <a:p>
            <a:pPr lvl="2"/>
            <a:r>
              <a:rPr lang="en-US" b="1" dirty="0" smtClean="0">
                <a:solidFill>
                  <a:schemeClr val="accent5"/>
                </a:solidFill>
              </a:rPr>
              <a:t>H</a:t>
            </a:r>
            <a:r>
              <a:rPr lang="en-US" b="1" baseline="-25000" dirty="0" smtClean="0">
                <a:solidFill>
                  <a:schemeClr val="accent5"/>
                </a:solidFill>
              </a:rPr>
              <a:t>0</a:t>
            </a:r>
            <a:r>
              <a:rPr lang="en-US" dirty="0" smtClean="0">
                <a:solidFill>
                  <a:schemeClr val="accent5"/>
                </a:solidFill>
              </a:rPr>
              <a:t> might look globally right but predictions slightly wrong</a:t>
            </a:r>
          </a:p>
          <a:p>
            <a:pPr lvl="2"/>
            <a:r>
              <a:rPr lang="en-US" dirty="0" smtClean="0">
                <a:solidFill>
                  <a:schemeClr val="accent5"/>
                </a:solidFill>
              </a:rPr>
              <a:t>If we look at enough different distributions, we will find some that are </a:t>
            </a:r>
            <a:r>
              <a:rPr lang="en-US" dirty="0" err="1" smtClean="0">
                <a:solidFill>
                  <a:schemeClr val="accent5"/>
                </a:solidFill>
              </a:rPr>
              <a:t>mis</a:t>
            </a:r>
            <a:r>
              <a:rPr lang="en-US" dirty="0" smtClean="0">
                <a:solidFill>
                  <a:schemeClr val="accent5"/>
                </a:solidFill>
              </a:rPr>
              <a:t>-modeled </a:t>
            </a:r>
          </a:p>
          <a:p>
            <a:pPr lvl="2"/>
            <a:r>
              <a:rPr lang="en-US" dirty="0" smtClean="0">
                <a:solidFill>
                  <a:schemeClr val="accent5"/>
                </a:solidFill>
              </a:rPr>
              <a:t>Having a second hypothesis provides guidance where to look</a:t>
            </a:r>
          </a:p>
          <a:p>
            <a:r>
              <a:rPr lang="en-US" dirty="0" err="1" smtClean="0"/>
              <a:t>Duhem</a:t>
            </a:r>
            <a:r>
              <a:rPr lang="en-US" dirty="0"/>
              <a:t>–</a:t>
            </a:r>
            <a:r>
              <a:rPr lang="en-US" dirty="0" err="1" smtClean="0"/>
              <a:t>Quine</a:t>
            </a:r>
            <a:r>
              <a:rPr lang="en-US" dirty="0"/>
              <a:t> </a:t>
            </a:r>
            <a:r>
              <a:rPr lang="en-US" dirty="0" smtClean="0"/>
              <a:t>thesis: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I</a:t>
            </a:r>
            <a:r>
              <a:rPr lang="en-US" dirty="0" smtClean="0">
                <a:solidFill>
                  <a:schemeClr val="accent6"/>
                </a:solidFill>
              </a:rPr>
              <a:t>t </a:t>
            </a:r>
            <a:r>
              <a:rPr lang="en-US" dirty="0">
                <a:solidFill>
                  <a:schemeClr val="accent6"/>
                </a:solidFill>
              </a:rPr>
              <a:t>is impossible to test </a:t>
            </a:r>
            <a:r>
              <a:rPr lang="en-US" dirty="0" smtClean="0">
                <a:solidFill>
                  <a:schemeClr val="accent6"/>
                </a:solidFill>
              </a:rPr>
              <a:t>a scientific </a:t>
            </a:r>
            <a:r>
              <a:rPr lang="en-US" dirty="0">
                <a:solidFill>
                  <a:schemeClr val="accent6"/>
                </a:solidFill>
              </a:rPr>
              <a:t>hypothesis in isolation, because an empirical test of the hypothesis requires one or more background assumptions (also called </a:t>
            </a:r>
            <a:r>
              <a:rPr lang="en-US" dirty="0" smtClean="0">
                <a:solidFill>
                  <a:schemeClr val="accent6"/>
                </a:solidFill>
              </a:rPr>
              <a:t>auxiliary/alternate </a:t>
            </a:r>
            <a:r>
              <a:rPr lang="en-US" dirty="0">
                <a:solidFill>
                  <a:schemeClr val="accent6"/>
                </a:solidFill>
              </a:rPr>
              <a:t>hypotheses). </a:t>
            </a:r>
            <a:endParaRPr lang="en-US" dirty="0" smtClean="0">
              <a:solidFill>
                <a:schemeClr val="accent6"/>
              </a:solidFill>
            </a:endParaRPr>
          </a:p>
          <a:p>
            <a:pPr lvl="1"/>
            <a:r>
              <a:rPr lang="en-US" dirty="0">
                <a:solidFill>
                  <a:schemeClr val="accent6"/>
                </a:solidFill>
              </a:rPr>
              <a:t>http://</a:t>
            </a:r>
            <a:r>
              <a:rPr lang="en-US" dirty="0" err="1">
                <a:solidFill>
                  <a:schemeClr val="accent6"/>
                </a:solidFill>
              </a:rPr>
              <a:t>en.wikipedia.org</a:t>
            </a:r>
            <a:r>
              <a:rPr lang="en-US" dirty="0">
                <a:solidFill>
                  <a:schemeClr val="accent6"/>
                </a:solidFill>
              </a:rPr>
              <a:t>/wiki/</a:t>
            </a:r>
            <a:r>
              <a:rPr lang="en-US" dirty="0" err="1">
                <a:solidFill>
                  <a:schemeClr val="accent6"/>
                </a:solidFill>
              </a:rPr>
              <a:t>Quine-</a:t>
            </a:r>
            <a:r>
              <a:rPr lang="en-US" dirty="0" err="1" smtClean="0">
                <a:solidFill>
                  <a:schemeClr val="accent6"/>
                </a:solidFill>
              </a:rPr>
              <a:t>Duhem_thesis</a:t>
            </a:r>
            <a:endParaRPr lang="en-US" dirty="0" smtClean="0">
              <a:solidFill>
                <a:schemeClr val="accent6"/>
              </a:solidFill>
            </a:endParaRPr>
          </a:p>
          <a:p>
            <a:pPr lvl="2"/>
            <a:endParaRPr lang="en-US" dirty="0">
              <a:solidFill>
                <a:srgbClr val="403778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11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all systematics Shape 5/</a:t>
            </a:r>
            <a:r>
              <a:rPr lang="en-US" dirty="0"/>
              <a:t>5</a:t>
            </a:r>
            <a:endParaRPr lang="en-US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886" y="1881481"/>
            <a:ext cx="3453010" cy="215523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886" y="4451585"/>
            <a:ext cx="3453010" cy="215523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4451585"/>
            <a:ext cx="3453009" cy="2155234"/>
          </a:xfrm>
          <a:prstGeom prst="rect">
            <a:avLst/>
          </a:prstGeom>
        </p:spPr>
      </p:pic>
      <p:sp>
        <p:nvSpPr>
          <p:cNvPr id="16" name="Espace réservé du contenu 8"/>
          <p:cNvSpPr>
            <a:spLocks noGrp="1"/>
          </p:cNvSpPr>
          <p:nvPr>
            <p:ph idx="1"/>
          </p:nvPr>
        </p:nvSpPr>
        <p:spPr>
          <a:xfrm>
            <a:off x="457200" y="1867784"/>
            <a:ext cx="4088025" cy="245962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There is a constraining power here</a:t>
            </a:r>
          </a:p>
          <a:p>
            <a:r>
              <a:rPr lang="en-US" b="1" dirty="0" smtClean="0"/>
              <a:t>H</a:t>
            </a:r>
            <a:r>
              <a:rPr lang="en-US" b="1" baseline="-25000" dirty="0" smtClean="0"/>
              <a:t>0</a:t>
            </a:r>
            <a:r>
              <a:rPr lang="en-US" dirty="0" smtClean="0"/>
              <a:t>: Shape: -0.044 ± 0.38</a:t>
            </a:r>
            <a:r>
              <a:rPr lang="en-US" dirty="0"/>
              <a:t>σ</a:t>
            </a:r>
            <a:endParaRPr lang="en-US" dirty="0" smtClean="0"/>
          </a:p>
          <a:p>
            <a:r>
              <a:rPr lang="en-US" dirty="0" smtClean="0"/>
              <a:t>Pulls, errors and fitted values looks good</a:t>
            </a:r>
          </a:p>
          <a:p>
            <a:r>
              <a:rPr lang="en-US" dirty="0" smtClean="0"/>
              <a:t>Shape Systematic is obviously too large!</a:t>
            </a:r>
          </a:p>
          <a:p>
            <a:pPr lvl="1"/>
            <a:r>
              <a:rPr lang="en-US" dirty="0" smtClean="0">
                <a:solidFill>
                  <a:srgbClr val="733678"/>
                </a:solidFill>
              </a:rPr>
              <a:t>Maybe comparing two models in a region of phase space where one one them is obviously wrong…</a:t>
            </a:r>
            <a:endParaRPr lang="en-US" dirty="0">
              <a:solidFill>
                <a:srgbClr val="733678"/>
              </a:solidFill>
            </a:endParaRP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6154146" y="1479419"/>
            <a:ext cx="1130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Pull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153041" y="4074294"/>
            <a:ext cx="175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Fitted error</a:t>
            </a:r>
          </a:p>
        </p:txBody>
      </p:sp>
    </p:spTree>
    <p:extLst>
      <p:ext uri="{BB962C8B-B14F-4D97-AF65-F5344CB8AC3E}">
        <p14:creationId xmlns:p14="http://schemas.microsoft.com/office/powerpoint/2010/main" val="2102198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Constraining the nuisance parameters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802401"/>
            <a:ext cx="7620000" cy="4803223"/>
          </a:xfrm>
        </p:spPr>
        <p:txBody>
          <a:bodyPr>
            <a:normAutofit/>
          </a:bodyPr>
          <a:lstStyle/>
          <a:p>
            <a:r>
              <a:rPr lang="en-US" dirty="0" smtClean="0"/>
              <a:t>One can argue (during internal review for example) that fitting nuisance parameters in data is </a:t>
            </a:r>
            <a:r>
              <a:rPr lang="en-US" dirty="0" smtClean="0"/>
              <a:t>similar to a </a:t>
            </a:r>
            <a:r>
              <a:rPr lang="en-US" dirty="0" smtClean="0"/>
              <a:t>measurement</a:t>
            </a:r>
            <a:endParaRPr lang="en-US" dirty="0" smtClean="0"/>
          </a:p>
          <a:p>
            <a:r>
              <a:rPr lang="en-US" dirty="0" smtClean="0"/>
              <a:t>So if for example one fits in data the </a:t>
            </a:r>
            <a:r>
              <a:rPr lang="en-US" dirty="0" smtClean="0"/>
              <a:t>b-tagging efficiency</a:t>
            </a:r>
            <a:r>
              <a:rPr lang="en-US" dirty="0" smtClean="0"/>
              <a:t> </a:t>
            </a:r>
            <a:r>
              <a:rPr lang="en-US" dirty="0" smtClean="0"/>
              <a:t>to be (in units of </a:t>
            </a:r>
            <a:r>
              <a:rPr lang="en-US" dirty="0" err="1"/>
              <a:t>σ</a:t>
            </a:r>
            <a:r>
              <a:rPr lang="en-US" dirty="0"/>
              <a:t>) </a:t>
            </a:r>
            <a:r>
              <a:rPr lang="en-US" dirty="0" smtClean="0"/>
              <a:t>0.5 </a:t>
            </a:r>
            <a:r>
              <a:rPr lang="en-US" dirty="0"/>
              <a:t>± 0.2σ</a:t>
            </a:r>
            <a:endParaRPr lang="en-US" dirty="0" smtClean="0"/>
          </a:p>
          <a:p>
            <a:pPr lvl="1"/>
            <a:r>
              <a:rPr lang="en-US" dirty="0">
                <a:solidFill>
                  <a:srgbClr val="733678"/>
                </a:solidFill>
              </a:rPr>
              <a:t>D</a:t>
            </a:r>
            <a:r>
              <a:rPr lang="en-US" dirty="0" smtClean="0">
                <a:solidFill>
                  <a:srgbClr val="733678"/>
                </a:solidFill>
              </a:rPr>
              <a:t>oes </a:t>
            </a:r>
            <a:r>
              <a:rPr lang="en-US" dirty="0" smtClean="0">
                <a:solidFill>
                  <a:srgbClr val="733678"/>
                </a:solidFill>
              </a:rPr>
              <a:t>this means we can derive a measurement of the </a:t>
            </a:r>
            <a:r>
              <a:rPr lang="en-US" dirty="0" smtClean="0">
                <a:solidFill>
                  <a:srgbClr val="733678"/>
                </a:solidFill>
              </a:rPr>
              <a:t>b-tagging efficiency with 0.2</a:t>
            </a:r>
            <a:r>
              <a:rPr lang="en-US" dirty="0"/>
              <a:t>σ</a:t>
            </a:r>
            <a:r>
              <a:rPr lang="en-US" dirty="0" smtClean="0">
                <a:solidFill>
                  <a:srgbClr val="733678"/>
                </a:solidFill>
              </a:rPr>
              <a:t> precision</a:t>
            </a:r>
            <a:r>
              <a:rPr lang="en-US" dirty="0" smtClean="0">
                <a:solidFill>
                  <a:srgbClr val="733678"/>
                </a:solidFill>
              </a:rPr>
              <a:t>?</a:t>
            </a:r>
          </a:p>
          <a:p>
            <a:pPr lvl="1"/>
            <a:r>
              <a:rPr lang="en-US" dirty="0" smtClean="0">
                <a:solidFill>
                  <a:srgbClr val="733678"/>
                </a:solidFill>
              </a:rPr>
              <a:t>Or maybe like in the Toy</a:t>
            </a:r>
            <a:r>
              <a:rPr lang="en-US" dirty="0">
                <a:solidFill>
                  <a:srgbClr val="733678"/>
                </a:solidFill>
              </a:rPr>
              <a:t> </a:t>
            </a:r>
            <a:r>
              <a:rPr lang="en-US" dirty="0" smtClean="0">
                <a:solidFill>
                  <a:srgbClr val="733678"/>
                </a:solidFill>
              </a:rPr>
              <a:t>Monte-Carlo, the error is over-estimated and that in your signal region (that most of the case does not contain signal) you observe that your data/MC comparisons are within the systematics</a:t>
            </a:r>
            <a:endParaRPr lang="en-US" dirty="0" smtClean="0">
              <a:solidFill>
                <a:srgbClr val="733678"/>
              </a:solidFill>
            </a:endParaRPr>
          </a:p>
          <a:p>
            <a:endParaRPr lang="en-US" dirty="0" smtClean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26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overall parameters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802401"/>
            <a:ext cx="7620000" cy="4803223"/>
          </a:xfrm>
        </p:spPr>
        <p:txBody>
          <a:bodyPr>
            <a:normAutofit/>
          </a:bodyPr>
          <a:lstStyle/>
          <a:p>
            <a:r>
              <a:rPr lang="en-US" dirty="0" smtClean="0"/>
              <a:t>An other solution than profiling could be to fit overall parameters or normalizations factors</a:t>
            </a:r>
          </a:p>
          <a:p>
            <a:r>
              <a:rPr lang="en-US" dirty="0" smtClean="0"/>
              <a:t>Those normalization factors should be seen as correction factors</a:t>
            </a:r>
          </a:p>
          <a:p>
            <a:r>
              <a:rPr lang="en-US" dirty="0" smtClean="0"/>
              <a:t>This can be used for example: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When you have a dominant background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When you have enough side-bands to constraint the parameter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When you have evidence that data/MC in control region is not great and your systematics uncertainties are very large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81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overall parameters, </a:t>
            </a:r>
            <a:r>
              <a:rPr lang="en-US" dirty="0" smtClean="0"/>
              <a:t>example 1/4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802401"/>
            <a:ext cx="7620000" cy="4632265"/>
          </a:xfrm>
        </p:spPr>
        <p:txBody>
          <a:bodyPr>
            <a:normAutofit/>
          </a:bodyPr>
          <a:lstStyle/>
          <a:p>
            <a:r>
              <a:rPr lang="en-US" dirty="0" smtClean="0"/>
              <a:t>Example of </a:t>
            </a:r>
            <a:r>
              <a:rPr lang="en-US" dirty="0" err="1" smtClean="0"/>
              <a:t>Ht+</a:t>
            </a:r>
            <a:r>
              <a:rPr lang="en-US" dirty="0" err="1" smtClean="0"/>
              <a:t>X</a:t>
            </a:r>
            <a:r>
              <a:rPr lang="en-US" dirty="0" smtClean="0"/>
              <a:t>: </a:t>
            </a:r>
            <a:r>
              <a:rPr lang="en-US" b="1" dirty="0" smtClean="0"/>
              <a:t>ATL</a:t>
            </a:r>
            <a:r>
              <a:rPr lang="en-US" b="1" dirty="0" smtClean="0"/>
              <a:t>-CONF-2013-</a:t>
            </a:r>
            <a:r>
              <a:rPr lang="en-US" b="1" dirty="0" smtClean="0"/>
              <a:t>018</a:t>
            </a:r>
            <a:endParaRPr lang="en-US" dirty="0" smtClean="0"/>
          </a:p>
          <a:p>
            <a:r>
              <a:rPr lang="en-US" dirty="0" smtClean="0"/>
              <a:t>Using HT distribution as discriminant: scalar sum of all the objects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in the event</a:t>
            </a:r>
          </a:p>
          <a:p>
            <a:r>
              <a:rPr lang="en-US" dirty="0" smtClean="0"/>
              <a:t>“Poor mans way” to discover new physics, and if something unexpected appears in HT tails, either </a:t>
            </a:r>
            <a:r>
              <a:rPr lang="en-US" dirty="0" err="1" smtClean="0"/>
              <a:t>mis</a:t>
            </a:r>
            <a:r>
              <a:rPr lang="en-US" dirty="0" smtClean="0"/>
              <a:t>-modeling or signal</a:t>
            </a:r>
          </a:p>
          <a:p>
            <a:r>
              <a:rPr lang="en-US" dirty="0" smtClean="0"/>
              <a:t>Can not use HT to identify the type of new particle…</a:t>
            </a:r>
          </a:p>
          <a:p>
            <a:r>
              <a:rPr lang="en-US" dirty="0" smtClean="0"/>
              <a:t>This analysis is suffering from large systematics and obviously what seems to be a </a:t>
            </a:r>
            <a:r>
              <a:rPr lang="en-US" dirty="0" err="1" smtClean="0"/>
              <a:t>mis</a:t>
            </a:r>
            <a:r>
              <a:rPr lang="en-US" dirty="0" smtClean="0"/>
              <a:t>-modeling of HT</a:t>
            </a:r>
          </a:p>
          <a:p>
            <a:endParaRPr lang="en-US" dirty="0" smtClean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34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overall parameters, </a:t>
            </a:r>
            <a:r>
              <a:rPr lang="en-US" dirty="0" smtClean="0"/>
              <a:t>example 2/4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5178778"/>
            <a:ext cx="7620000" cy="125588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Obvious incorrectness of the the </a:t>
            </a:r>
            <a:r>
              <a:rPr lang="en-US" dirty="0" err="1" smtClean="0"/>
              <a:t>ttbar</a:t>
            </a:r>
            <a:r>
              <a:rPr lang="en-US" dirty="0" smtClean="0"/>
              <a:t> heavy/light flavor background, especially in the 6jets 4 tags in the low HT region= control region</a:t>
            </a:r>
          </a:p>
          <a:p>
            <a:r>
              <a:rPr lang="en-US" dirty="0" smtClean="0"/>
              <a:t>This analysis will fit two free parameters </a:t>
            </a:r>
            <a:r>
              <a:rPr lang="en-US" dirty="0" err="1" smtClean="0"/>
              <a:t>ttbar</a:t>
            </a:r>
            <a:r>
              <a:rPr lang="en-US" dirty="0" smtClean="0"/>
              <a:t> light and HF</a:t>
            </a:r>
          </a:p>
          <a:p>
            <a:pPr lvl="1"/>
            <a:r>
              <a:rPr lang="en-US" dirty="0" err="1" smtClean="0"/>
              <a:t>Ttbar</a:t>
            </a:r>
            <a:r>
              <a:rPr lang="en-US" dirty="0" smtClean="0"/>
              <a:t> HF: 1.35 </a:t>
            </a:r>
            <a:r>
              <a:rPr lang="en-US" dirty="0" smtClean="0"/>
              <a:t>± </a:t>
            </a:r>
            <a:r>
              <a:rPr lang="en-US" dirty="0" smtClean="0"/>
              <a:t>0.11 (stat)	</a:t>
            </a:r>
            <a:r>
              <a:rPr lang="en-US" dirty="0" err="1" smtClean="0"/>
              <a:t>ttbar</a:t>
            </a:r>
            <a:r>
              <a:rPr lang="en-US" dirty="0" smtClean="0"/>
              <a:t> + light: 0.87 </a:t>
            </a:r>
            <a:r>
              <a:rPr lang="en-US" dirty="0" smtClean="0"/>
              <a:t>± </a:t>
            </a:r>
            <a:r>
              <a:rPr lang="en-US" dirty="0" smtClean="0"/>
              <a:t>0.02 (stat)</a:t>
            </a:r>
          </a:p>
          <a:p>
            <a:pPr marL="114300" indent="0">
              <a:buNone/>
            </a:pPr>
            <a:endParaRPr lang="en-US" dirty="0" smtClean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3" name="Image 2" descr="fig_03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0" y="1636893"/>
            <a:ext cx="2691467" cy="3104444"/>
          </a:xfrm>
          <a:prstGeom prst="rect">
            <a:avLst/>
          </a:prstGeom>
        </p:spPr>
      </p:pic>
      <p:pic>
        <p:nvPicPr>
          <p:cNvPr id="4" name="Image 3" descr="fig_03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808" y="1665115"/>
            <a:ext cx="2667000" cy="3076222"/>
          </a:xfrm>
          <a:prstGeom prst="rect">
            <a:avLst/>
          </a:prstGeom>
        </p:spPr>
      </p:pic>
      <p:pic>
        <p:nvPicPr>
          <p:cNvPr id="5" name="Image 4" descr="fig_03c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464" y="1665115"/>
            <a:ext cx="2679233" cy="309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36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overall parameters, </a:t>
            </a:r>
            <a:r>
              <a:rPr lang="en-US" dirty="0" smtClean="0"/>
              <a:t>example 3/4</a:t>
            </a:r>
            <a:endParaRPr lang="en-US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0" y="1636893"/>
            <a:ext cx="2691466" cy="310444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808" y="1665115"/>
            <a:ext cx="2666999" cy="307622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464" y="1665115"/>
            <a:ext cx="2679232" cy="3090332"/>
          </a:xfrm>
          <a:prstGeom prst="rect">
            <a:avLst/>
          </a:prstGeom>
        </p:spPr>
      </p:pic>
      <p:sp>
        <p:nvSpPr>
          <p:cNvPr id="14" name="Espace réservé du contenu 8"/>
          <p:cNvSpPr>
            <a:spLocks noGrp="1"/>
          </p:cNvSpPr>
          <p:nvPr>
            <p:ph idx="1"/>
          </p:nvPr>
        </p:nvSpPr>
        <p:spPr>
          <a:xfrm>
            <a:off x="457200" y="5178778"/>
            <a:ext cx="7620000" cy="125588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No evidence of signal, no strong </a:t>
            </a:r>
            <a:r>
              <a:rPr lang="en-US" dirty="0" err="1" smtClean="0"/>
              <a:t>mis</a:t>
            </a:r>
            <a:r>
              <a:rPr lang="en-US" dirty="0" smtClean="0"/>
              <a:t>-modeling outside of the systematic bands</a:t>
            </a:r>
          </a:p>
          <a:p>
            <a:r>
              <a:rPr lang="en-US" dirty="0" smtClean="0"/>
              <a:t>When un-blinding the analysis have not found any signal</a:t>
            </a:r>
          </a:p>
          <a:p>
            <a:r>
              <a:rPr lang="en-US" dirty="0" smtClean="0"/>
              <a:t>This analysis will fit two free parameters </a:t>
            </a:r>
            <a:r>
              <a:rPr lang="en-US" dirty="0" err="1" smtClean="0"/>
              <a:t>ttbar</a:t>
            </a:r>
            <a:r>
              <a:rPr lang="en-US" dirty="0" smtClean="0"/>
              <a:t> light and HF</a:t>
            </a:r>
          </a:p>
          <a:p>
            <a:pPr lvl="1"/>
            <a:r>
              <a:rPr lang="en-US" dirty="0" err="1" smtClean="0"/>
              <a:t>Ttbar</a:t>
            </a:r>
            <a:r>
              <a:rPr lang="en-US" dirty="0" smtClean="0"/>
              <a:t> HF: 1.21 </a:t>
            </a:r>
            <a:r>
              <a:rPr lang="en-US" dirty="0" smtClean="0"/>
              <a:t>± </a:t>
            </a:r>
            <a:r>
              <a:rPr lang="en-US" dirty="0" smtClean="0"/>
              <a:t>0.08 (stat)	</a:t>
            </a:r>
            <a:r>
              <a:rPr lang="en-US" dirty="0" err="1" smtClean="0"/>
              <a:t>ttbar</a:t>
            </a:r>
            <a:r>
              <a:rPr lang="en-US" dirty="0" smtClean="0"/>
              <a:t> + light: 0.88 </a:t>
            </a:r>
            <a:r>
              <a:rPr lang="en-US" dirty="0" smtClean="0"/>
              <a:t>± </a:t>
            </a:r>
            <a:r>
              <a:rPr lang="en-US" dirty="0" smtClean="0"/>
              <a:t>0.02 (stat)</a:t>
            </a:r>
          </a:p>
          <a:p>
            <a:pPr marL="11430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9795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overall parameters, </a:t>
            </a:r>
            <a:r>
              <a:rPr lang="en-US" dirty="0" smtClean="0"/>
              <a:t>example 4/4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5178778"/>
            <a:ext cx="7620000" cy="125588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No evidence of signal, no strong </a:t>
            </a:r>
            <a:r>
              <a:rPr lang="en-US" dirty="0" err="1" smtClean="0"/>
              <a:t>mis</a:t>
            </a:r>
            <a:r>
              <a:rPr lang="en-US" dirty="0" smtClean="0"/>
              <a:t>-modeling outside of the systematic bands</a:t>
            </a:r>
          </a:p>
          <a:p>
            <a:r>
              <a:rPr lang="en-US" dirty="0" smtClean="0"/>
              <a:t>When un-blinding the analysis have not found any signal</a:t>
            </a:r>
          </a:p>
          <a:p>
            <a:r>
              <a:rPr lang="en-US" dirty="0" smtClean="0"/>
              <a:t>This analysis will fit two free parameters </a:t>
            </a:r>
            <a:r>
              <a:rPr lang="en-US" dirty="0" err="1" smtClean="0"/>
              <a:t>ttbar</a:t>
            </a:r>
            <a:r>
              <a:rPr lang="en-US" dirty="0" smtClean="0"/>
              <a:t> light and HF</a:t>
            </a:r>
          </a:p>
          <a:p>
            <a:pPr lvl="1"/>
            <a:r>
              <a:rPr lang="en-US" dirty="0" err="1" smtClean="0"/>
              <a:t>Ttbar</a:t>
            </a:r>
            <a:r>
              <a:rPr lang="en-US" dirty="0" smtClean="0"/>
              <a:t> HF: 1.21 </a:t>
            </a:r>
            <a:r>
              <a:rPr lang="en-US" dirty="0" smtClean="0"/>
              <a:t>± </a:t>
            </a:r>
            <a:r>
              <a:rPr lang="en-US" dirty="0" smtClean="0"/>
              <a:t>0.08 (stat)	</a:t>
            </a:r>
            <a:r>
              <a:rPr lang="en-US" dirty="0" err="1" smtClean="0"/>
              <a:t>ttbar</a:t>
            </a:r>
            <a:r>
              <a:rPr lang="en-US" dirty="0" smtClean="0"/>
              <a:t> + light: 0.88 </a:t>
            </a:r>
            <a:r>
              <a:rPr lang="en-US" dirty="0" smtClean="0"/>
              <a:t>± </a:t>
            </a:r>
            <a:r>
              <a:rPr lang="en-US" dirty="0" smtClean="0"/>
              <a:t>0.02 (stat)</a:t>
            </a:r>
          </a:p>
          <a:p>
            <a:pPr marL="114300" indent="0">
              <a:buNone/>
            </a:pPr>
            <a:endParaRPr lang="en-US" dirty="0" smtClean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0" y="1636893"/>
            <a:ext cx="2691467" cy="310444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808" y="1665115"/>
            <a:ext cx="2666999" cy="307622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464" y="1665115"/>
            <a:ext cx="2679233" cy="309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96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tips that could help performing a profiled analysis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802401"/>
            <a:ext cx="7620000" cy="480322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ym typeface="Wingdings"/>
              </a:rPr>
              <a:t>Merging channels:</a:t>
            </a:r>
          </a:p>
          <a:p>
            <a:pPr lvl="1"/>
            <a:r>
              <a:rPr lang="en-US" dirty="0" smtClean="0">
                <a:solidFill>
                  <a:srgbClr val="733678"/>
                </a:solidFill>
                <a:sym typeface="Wingdings"/>
              </a:rPr>
              <a:t>If you are performing an analysis using leptons (for example single lepton analysi</a:t>
            </a:r>
            <a:r>
              <a:rPr lang="en-US" dirty="0" smtClean="0">
                <a:solidFill>
                  <a:srgbClr val="733678"/>
                </a:solidFill>
                <a:sym typeface="Wingdings"/>
              </a:rPr>
              <a:t>s) you can merge electron and </a:t>
            </a:r>
            <a:r>
              <a:rPr lang="en-US" dirty="0" err="1" smtClean="0">
                <a:solidFill>
                  <a:srgbClr val="733678"/>
                </a:solidFill>
                <a:sym typeface="Wingdings"/>
              </a:rPr>
              <a:t>muon</a:t>
            </a:r>
            <a:r>
              <a:rPr lang="en-US" dirty="0" smtClean="0">
                <a:solidFill>
                  <a:srgbClr val="733678"/>
                </a:solidFill>
                <a:sym typeface="Wingdings"/>
              </a:rPr>
              <a:t> for example, if there is no reason the physics is different between the 2 lepton flavors </a:t>
            </a:r>
            <a:r>
              <a:rPr lang="en-US" dirty="0" smtClean="0">
                <a:solidFill>
                  <a:srgbClr val="FF66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FF6600"/>
                </a:solidFill>
                <a:sym typeface="Wingdings"/>
              </a:rPr>
              <a:t> this will help to gain statistics in the tails</a:t>
            </a:r>
          </a:p>
          <a:p>
            <a:r>
              <a:rPr lang="en-US" dirty="0" smtClean="0">
                <a:sym typeface="Wingdings"/>
              </a:rPr>
              <a:t>Merging Backgrounds:</a:t>
            </a:r>
          </a:p>
          <a:p>
            <a:pPr lvl="1"/>
            <a:r>
              <a:rPr lang="en-US" dirty="0" smtClean="0">
                <a:solidFill>
                  <a:srgbClr val="733678"/>
                </a:solidFill>
                <a:sym typeface="Wingdings"/>
              </a:rPr>
              <a:t>If you are suffering from low Monte-Carlo statistic for small background and if the shape of those small backgrounds looks similar, why not merging them in a single sample!</a:t>
            </a:r>
            <a:endParaRPr lang="en-US" dirty="0" smtClean="0">
              <a:solidFill>
                <a:srgbClr val="733678"/>
              </a:solidFill>
              <a:sym typeface="Wingdings"/>
            </a:endParaRPr>
          </a:p>
          <a:p>
            <a:r>
              <a:rPr lang="en-US" dirty="0" smtClean="0">
                <a:sym typeface="Wingdings"/>
              </a:rPr>
              <a:t>Merging systematics:</a:t>
            </a:r>
          </a:p>
          <a:p>
            <a:pPr marL="411480" lvl="1" indent="0">
              <a:buNone/>
            </a:pPr>
            <a:r>
              <a:rPr lang="en-US" dirty="0" smtClean="0">
                <a:solidFill>
                  <a:srgbClr val="733678"/>
                </a:solidFill>
                <a:sym typeface="Wingdings"/>
              </a:rPr>
              <a:t>It is also possible to merge small systematics that have the basically the same effect. For example, if you have several lepton systematics (like trigger SF, </a:t>
            </a:r>
            <a:r>
              <a:rPr lang="en-US" dirty="0" err="1" smtClean="0">
                <a:solidFill>
                  <a:srgbClr val="733678"/>
                </a:solidFill>
                <a:sym typeface="Wingdings"/>
              </a:rPr>
              <a:t>Reco</a:t>
            </a:r>
            <a:r>
              <a:rPr lang="en-US" dirty="0" smtClean="0">
                <a:solidFill>
                  <a:srgbClr val="733678"/>
                </a:solidFill>
                <a:sym typeface="Wingdings"/>
              </a:rPr>
              <a:t> SF, ID SF) then might be better to merge them into a single systematic </a:t>
            </a:r>
          </a:p>
          <a:p>
            <a:r>
              <a:rPr lang="en-US" dirty="0" smtClean="0">
                <a:sym typeface="Wingdings"/>
              </a:rPr>
              <a:t>Note that when merging channels or background, the systematic treatment should remain consistent</a:t>
            </a:r>
          </a:p>
          <a:p>
            <a:pPr marL="114300" indent="0">
              <a:buNone/>
            </a:pPr>
            <a:endParaRPr lang="en-US" dirty="0" smtClean="0">
              <a:sym typeface="Wingdings"/>
            </a:endParaRP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37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tips that could help performing a profiled analysis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802401"/>
            <a:ext cx="7620000" cy="4803223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/>
              </a:rPr>
              <a:t>You might also want to consider smoothing of histograms</a:t>
            </a:r>
          </a:p>
          <a:p>
            <a:pPr lvl="1"/>
            <a:r>
              <a:rPr lang="en-US" dirty="0" smtClean="0">
                <a:solidFill>
                  <a:srgbClr val="733678"/>
                </a:solidFill>
                <a:sym typeface="Wingdings"/>
              </a:rPr>
              <a:t>Be also very cautious here, because if there is no shape to start with, smoothing algorithm might invent a shape…</a:t>
            </a:r>
          </a:p>
          <a:p>
            <a:r>
              <a:rPr lang="en-US" dirty="0" smtClean="0">
                <a:sym typeface="Wingdings"/>
              </a:rPr>
              <a:t>Keep in mind that profiling nuisance parameter is at the end of the day a fit (using MIMUIT)</a:t>
            </a:r>
          </a:p>
          <a:p>
            <a:pPr lvl="1"/>
            <a:r>
              <a:rPr lang="en-US" dirty="0" smtClean="0">
                <a:solidFill>
                  <a:srgbClr val="733678"/>
                </a:solidFill>
                <a:sym typeface="Wingdings"/>
              </a:rPr>
              <a:t>So if you give to MINUIT </a:t>
            </a:r>
            <a:r>
              <a:rPr lang="en-US" dirty="0" err="1" smtClean="0">
                <a:solidFill>
                  <a:srgbClr val="733678"/>
                </a:solidFill>
                <a:sym typeface="Wingdings"/>
              </a:rPr>
              <a:t>crapy</a:t>
            </a:r>
            <a:r>
              <a:rPr lang="en-US" dirty="0" smtClean="0">
                <a:solidFill>
                  <a:srgbClr val="733678"/>
                </a:solidFill>
                <a:sym typeface="Wingdings"/>
              </a:rPr>
              <a:t>/shaky templates, it can not do miracles…</a:t>
            </a:r>
          </a:p>
          <a:p>
            <a:pPr lvl="1"/>
            <a:r>
              <a:rPr lang="en-US" dirty="0" smtClean="0">
                <a:solidFill>
                  <a:srgbClr val="733678"/>
                </a:solidFill>
                <a:sym typeface="Wingdings"/>
              </a:rPr>
              <a:t>Number of parameters, their variations are the most important thing when doing profiling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24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802401"/>
            <a:ext cx="7620000" cy="4803223"/>
          </a:xfrm>
        </p:spPr>
        <p:txBody>
          <a:bodyPr>
            <a:normAutofit/>
          </a:bodyPr>
          <a:lstStyle/>
          <a:p>
            <a:r>
              <a:rPr lang="en-US" dirty="0" smtClean="0"/>
              <a:t>Hope you know everything about profiling now </a:t>
            </a:r>
            <a:r>
              <a:rPr lang="en-US" dirty="0" smtClean="0">
                <a:sym typeface="Wingdings"/>
              </a:rPr>
              <a:t></a:t>
            </a:r>
          </a:p>
          <a:p>
            <a:r>
              <a:rPr lang="en-US" dirty="0" smtClean="0">
                <a:sym typeface="Wingdings"/>
              </a:rPr>
              <a:t>Profiling should be really seen as an optimization </a:t>
            </a:r>
            <a:r>
              <a:rPr lang="en-US" dirty="0" smtClean="0">
                <a:sym typeface="Wingdings"/>
              </a:rPr>
              <a:t>step that helps to recover the degradation due to systematics 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Now time for </a:t>
            </a:r>
            <a:r>
              <a:rPr lang="en-US" dirty="0" smtClean="0">
                <a:sym typeface="Wingdings"/>
              </a:rPr>
              <a:t>discussion</a:t>
            </a:r>
          </a:p>
          <a:p>
            <a:pPr marL="114300" indent="0">
              <a:buNone/>
            </a:pPr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References:</a:t>
            </a:r>
          </a:p>
          <a:p>
            <a:pPr lvl="1"/>
            <a:r>
              <a:rPr lang="en-US" dirty="0" err="1" smtClean="0">
                <a:sym typeface="Wingdings"/>
              </a:rPr>
              <a:t>Mclimit</a:t>
            </a:r>
            <a:r>
              <a:rPr lang="en-US" dirty="0" smtClean="0">
                <a:sym typeface="Wingdings"/>
              </a:rPr>
              <a:t>: </a:t>
            </a:r>
            <a:r>
              <a:rPr lang="en-US" dirty="0">
                <a:sym typeface="Wingdings"/>
              </a:rPr>
              <a:t>http://www-</a:t>
            </a:r>
            <a:r>
              <a:rPr lang="en-US" dirty="0" err="1">
                <a:sym typeface="Wingdings"/>
              </a:rPr>
              <a:t>cdf.fnal.gov</a:t>
            </a:r>
            <a:r>
              <a:rPr lang="en-US" dirty="0">
                <a:sym typeface="Wingdings"/>
              </a:rPr>
              <a:t>/~</a:t>
            </a:r>
            <a:r>
              <a:rPr lang="en-US" dirty="0" err="1">
                <a:sym typeface="Wingdings"/>
              </a:rPr>
              <a:t>trj</a:t>
            </a:r>
            <a:r>
              <a:rPr lang="en-US" dirty="0">
                <a:sym typeface="Wingdings"/>
              </a:rPr>
              <a:t>/</a:t>
            </a:r>
            <a:r>
              <a:rPr lang="en-US" dirty="0" err="1">
                <a:sym typeface="Wingdings"/>
              </a:rPr>
              <a:t>mclimit</a:t>
            </a:r>
            <a:r>
              <a:rPr lang="en-US" dirty="0">
                <a:sym typeface="Wingdings"/>
              </a:rPr>
              <a:t>/production/</a:t>
            </a:r>
            <a:r>
              <a:rPr lang="en-US" dirty="0" err="1">
                <a:sym typeface="Wingdings"/>
              </a:rPr>
              <a:t>mclimit.html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err="1" smtClean="0">
                <a:sym typeface="Wingdings"/>
              </a:rPr>
              <a:t>Roostat</a:t>
            </a:r>
            <a:r>
              <a:rPr lang="en-US" dirty="0">
                <a:sym typeface="Wingdings"/>
              </a:rPr>
              <a:t>: https://</a:t>
            </a:r>
            <a:r>
              <a:rPr lang="en-US" dirty="0" err="1">
                <a:sym typeface="Wingdings"/>
              </a:rPr>
              <a:t>twiki.cern.ch</a:t>
            </a:r>
            <a:r>
              <a:rPr lang="en-US" dirty="0">
                <a:sym typeface="Wingdings"/>
              </a:rPr>
              <a:t>/</a:t>
            </a:r>
            <a:r>
              <a:rPr lang="en-US" dirty="0" err="1">
                <a:sym typeface="Wingdings"/>
              </a:rPr>
              <a:t>twiki</a:t>
            </a:r>
            <a:r>
              <a:rPr lang="en-US" dirty="0">
                <a:sym typeface="Wingdings"/>
              </a:rPr>
              <a:t>/bin/view/</a:t>
            </a:r>
            <a:r>
              <a:rPr lang="en-US" dirty="0" err="1">
                <a:sym typeface="Wingdings"/>
              </a:rPr>
              <a:t>RooStats</a:t>
            </a:r>
            <a:r>
              <a:rPr lang="en-US" dirty="0">
                <a:sym typeface="Wingdings"/>
              </a:rPr>
              <a:t>/</a:t>
            </a:r>
            <a:r>
              <a:rPr lang="en-US" dirty="0" err="1">
                <a:sym typeface="Wingdings"/>
              </a:rPr>
              <a:t>WebHome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Wikipedia has a lot of interesting and detailed information about statistics!!</a:t>
            </a:r>
            <a:endParaRPr lang="en-US" dirty="0" smtClean="0">
              <a:sym typeface="Wingdings"/>
            </a:endParaRP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51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 Testing 2/5</a:t>
            </a:r>
            <a:endParaRPr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600200"/>
            <a:ext cx="2707793" cy="4800600"/>
          </a:xfrm>
        </p:spPr>
        <p:txBody>
          <a:bodyPr/>
          <a:lstStyle/>
          <a:p>
            <a:r>
              <a:rPr lang="en-US" dirty="0" smtClean="0"/>
              <a:t>Is square A darker than square B? (there is only one correct answer)</a:t>
            </a:r>
            <a:endParaRPr lang="en-US" dirty="0"/>
          </a:p>
        </p:txBody>
      </p:sp>
      <p:pic>
        <p:nvPicPr>
          <p:cNvPr id="7" name="Image 6" descr="Grey_square_optical_illus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10" y="1846621"/>
            <a:ext cx="5211611" cy="4046550"/>
          </a:xfrm>
          <a:prstGeom prst="rect">
            <a:avLst/>
          </a:prstGeom>
        </p:spPr>
      </p:pic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36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slides</a:t>
            </a:r>
            <a:endParaRPr lang="en-US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06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 MC example: Case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3307856" y="1802401"/>
            <a:ext cx="2237597" cy="4803223"/>
          </a:xfrm>
        </p:spPr>
        <p:txBody>
          <a:bodyPr>
            <a:normAutofit/>
          </a:bodyPr>
          <a:lstStyle/>
          <a:p>
            <a:pPr lvl="1"/>
            <a:r>
              <a:rPr lang="en-US" sz="1800" dirty="0" smtClean="0"/>
              <a:t>CL</a:t>
            </a:r>
            <a:r>
              <a:rPr lang="en-US" sz="1800" baseline="-25000" dirty="0" smtClean="0"/>
              <a:t>s</a:t>
            </a:r>
            <a:r>
              <a:rPr lang="en-US" sz="1800" dirty="0" smtClean="0"/>
              <a:t> (STAT only)</a:t>
            </a:r>
          </a:p>
          <a:p>
            <a:pPr marL="411480" lvl="1" indent="0">
              <a:buNone/>
            </a:pPr>
            <a:r>
              <a:rPr lang="en-US" sz="1800" dirty="0" smtClean="0"/>
              <a:t>= 1.5e</a:t>
            </a:r>
            <a:r>
              <a:rPr lang="en-US" sz="1800" baseline="30000" dirty="0" smtClean="0"/>
              <a:t>-5</a:t>
            </a:r>
          </a:p>
          <a:p>
            <a:pPr marL="411480" lvl="1" indent="0">
              <a:buNone/>
            </a:pPr>
            <a:endParaRPr lang="en-US" sz="1800" dirty="0"/>
          </a:p>
          <a:p>
            <a:pPr marL="411480" lvl="1" indent="0"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CL</a:t>
            </a:r>
            <a:r>
              <a:rPr lang="en-US" sz="1800" baseline="-25000" dirty="0" smtClean="0"/>
              <a:t>s</a:t>
            </a:r>
            <a:r>
              <a:rPr lang="en-US" sz="1800" dirty="0" smtClean="0"/>
              <a:t> (STAT+SYST)</a:t>
            </a:r>
            <a:endParaRPr lang="en-US" sz="1800" dirty="0"/>
          </a:p>
          <a:p>
            <a:pPr marL="411480" lvl="1" indent="0">
              <a:buNone/>
            </a:pPr>
            <a:r>
              <a:rPr lang="en-US" sz="1800" dirty="0" smtClean="0"/>
              <a:t>= 3.2e</a:t>
            </a:r>
            <a:r>
              <a:rPr lang="en-US" sz="1800" baseline="30000" dirty="0" smtClean="0"/>
              <a:t>-5</a:t>
            </a:r>
            <a:r>
              <a:rPr lang="en-US" sz="1800" dirty="0" smtClean="0"/>
              <a:t>	</a:t>
            </a:r>
          </a:p>
          <a:p>
            <a:pPr marL="411480" lvl="1" indent="0">
              <a:buNone/>
            </a:pPr>
            <a:endParaRPr lang="en-US" sz="1800" dirty="0"/>
          </a:p>
          <a:p>
            <a:pPr marL="411480" lvl="1" indent="0">
              <a:buNone/>
            </a:pPr>
            <a:endParaRPr lang="en-US" sz="1800" dirty="0" smtClean="0"/>
          </a:p>
          <a:p>
            <a:pPr marL="411480" lvl="1" indent="0">
              <a:buNone/>
            </a:pPr>
            <a:endParaRPr lang="en-US" sz="1800" dirty="0" smtClean="0"/>
          </a:p>
          <a:p>
            <a:pPr lvl="1"/>
            <a:r>
              <a:rPr lang="en-US" sz="1800" dirty="0" smtClean="0"/>
              <a:t>CL</a:t>
            </a:r>
            <a:r>
              <a:rPr lang="en-US" sz="1800" baseline="-25000" dirty="0" smtClean="0"/>
              <a:t>s</a:t>
            </a:r>
            <a:r>
              <a:rPr lang="en-US" sz="1800" dirty="0" smtClean="0"/>
              <a:t> (STAT+SYST PROF)</a:t>
            </a:r>
            <a:endParaRPr lang="en-US" sz="1800" dirty="0"/>
          </a:p>
          <a:p>
            <a:pPr marL="411480" lvl="1" indent="0">
              <a:buNone/>
            </a:pPr>
            <a:r>
              <a:rPr lang="en-US" sz="1800" dirty="0" smtClean="0"/>
              <a:t>= 1.6e</a:t>
            </a:r>
            <a:r>
              <a:rPr lang="en-US" sz="1800" baseline="30000" dirty="0" smtClean="0"/>
              <a:t>-5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14" name="Espace réservé du contenu 8"/>
          <p:cNvSpPr txBox="1">
            <a:spLocks/>
          </p:cNvSpPr>
          <p:nvPr/>
        </p:nvSpPr>
        <p:spPr>
          <a:xfrm>
            <a:off x="236954" y="1300879"/>
            <a:ext cx="2729692" cy="1504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Set the first bin to:</a:t>
            </a:r>
          </a:p>
          <a:p>
            <a:pPr lvl="1"/>
            <a:r>
              <a:rPr lang="en-US" sz="1600" dirty="0" smtClean="0"/>
              <a:t>Signal: 1</a:t>
            </a:r>
          </a:p>
          <a:p>
            <a:pPr lvl="1"/>
            <a:r>
              <a:rPr lang="en-US" sz="1600" dirty="0" smtClean="0"/>
              <a:t>Background: 100</a:t>
            </a:r>
          </a:p>
          <a:p>
            <a:pPr lvl="1"/>
            <a:r>
              <a:rPr lang="en-US" sz="1600" dirty="0" smtClean="0"/>
              <a:t>S/B = 0.01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00" y="3157200"/>
            <a:ext cx="3118447" cy="35964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200" y="1260000"/>
            <a:ext cx="2919367" cy="18216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7201" y="3088800"/>
            <a:ext cx="2919304" cy="18216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7200" y="4964400"/>
            <a:ext cx="2922307" cy="18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05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 MC example: Case 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3307856" y="1802401"/>
            <a:ext cx="2237597" cy="4803223"/>
          </a:xfrm>
        </p:spPr>
        <p:txBody>
          <a:bodyPr>
            <a:normAutofit/>
          </a:bodyPr>
          <a:lstStyle/>
          <a:p>
            <a:pPr lvl="1"/>
            <a:r>
              <a:rPr lang="en-US" sz="1800" dirty="0" smtClean="0"/>
              <a:t>CL</a:t>
            </a:r>
            <a:r>
              <a:rPr lang="en-US" sz="1800" baseline="-25000" dirty="0" smtClean="0"/>
              <a:t>s</a:t>
            </a:r>
            <a:r>
              <a:rPr lang="en-US" sz="1800" dirty="0" smtClean="0"/>
              <a:t> (STAT only)</a:t>
            </a:r>
          </a:p>
          <a:p>
            <a:pPr marL="411480" lvl="1" indent="0">
              <a:buNone/>
            </a:pPr>
            <a:r>
              <a:rPr lang="en-US" sz="1800" dirty="0" smtClean="0"/>
              <a:t>= 8.0e</a:t>
            </a:r>
            <a:r>
              <a:rPr lang="en-US" sz="1800" baseline="30000" dirty="0" smtClean="0"/>
              <a:t>-6</a:t>
            </a:r>
          </a:p>
          <a:p>
            <a:pPr marL="411480" lvl="1" indent="0">
              <a:buNone/>
            </a:pPr>
            <a:endParaRPr lang="en-US" sz="1800" dirty="0"/>
          </a:p>
          <a:p>
            <a:pPr marL="411480" lvl="1" indent="0"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CL</a:t>
            </a:r>
            <a:r>
              <a:rPr lang="en-US" sz="1800" baseline="-25000" dirty="0" smtClean="0"/>
              <a:t>s</a:t>
            </a:r>
            <a:r>
              <a:rPr lang="en-US" sz="1800" dirty="0" smtClean="0"/>
              <a:t> (STAT+SYST)</a:t>
            </a:r>
            <a:endParaRPr lang="en-US" sz="1800" dirty="0"/>
          </a:p>
          <a:p>
            <a:pPr marL="411480" lvl="1" indent="0">
              <a:buNone/>
            </a:pPr>
            <a:r>
              <a:rPr lang="en-US" sz="1800" dirty="0" smtClean="0"/>
              <a:t>= 3.2e</a:t>
            </a:r>
            <a:r>
              <a:rPr lang="en-US" sz="1800" baseline="30000" dirty="0" smtClean="0"/>
              <a:t>-5</a:t>
            </a:r>
            <a:r>
              <a:rPr lang="en-US" sz="1800" dirty="0" smtClean="0"/>
              <a:t>	</a:t>
            </a:r>
          </a:p>
          <a:p>
            <a:pPr marL="411480" lvl="1" indent="0">
              <a:buNone/>
            </a:pPr>
            <a:endParaRPr lang="en-US" sz="1800" dirty="0"/>
          </a:p>
          <a:p>
            <a:pPr marL="411480" lvl="1" indent="0">
              <a:buNone/>
            </a:pPr>
            <a:endParaRPr lang="en-US" sz="1800" dirty="0" smtClean="0"/>
          </a:p>
          <a:p>
            <a:pPr marL="411480" lvl="1" indent="0">
              <a:buNone/>
            </a:pPr>
            <a:endParaRPr lang="en-US" sz="1800" dirty="0" smtClean="0"/>
          </a:p>
          <a:p>
            <a:pPr lvl="1"/>
            <a:r>
              <a:rPr lang="en-US" sz="1800" dirty="0" smtClean="0"/>
              <a:t>CL</a:t>
            </a:r>
            <a:r>
              <a:rPr lang="en-US" sz="1800" baseline="-25000" dirty="0" smtClean="0"/>
              <a:t>s</a:t>
            </a:r>
            <a:r>
              <a:rPr lang="en-US" sz="1800" dirty="0" smtClean="0"/>
              <a:t> (STAT+SYST PROF)</a:t>
            </a:r>
            <a:endParaRPr lang="en-US" sz="1800" dirty="0"/>
          </a:p>
          <a:p>
            <a:pPr marL="411480" lvl="1" indent="0">
              <a:buNone/>
            </a:pPr>
            <a:r>
              <a:rPr lang="en-US" sz="1800" dirty="0" smtClean="0"/>
              <a:t>= 1.7e</a:t>
            </a:r>
            <a:r>
              <a:rPr lang="en-US" sz="1800" baseline="30000" dirty="0" smtClean="0"/>
              <a:t>-5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4" name="Espace réservé du contenu 8"/>
          <p:cNvSpPr txBox="1">
            <a:spLocks/>
          </p:cNvSpPr>
          <p:nvPr/>
        </p:nvSpPr>
        <p:spPr>
          <a:xfrm>
            <a:off x="236954" y="1300879"/>
            <a:ext cx="2729692" cy="1504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Set the first bin to:</a:t>
            </a:r>
          </a:p>
          <a:p>
            <a:pPr lvl="1"/>
            <a:r>
              <a:rPr lang="en-US" sz="1600" dirty="0" smtClean="0"/>
              <a:t>Signal: 100</a:t>
            </a:r>
          </a:p>
          <a:p>
            <a:pPr lvl="1"/>
            <a:r>
              <a:rPr lang="en-US" sz="1600" dirty="0" smtClean="0"/>
              <a:t>Background: 100</a:t>
            </a:r>
          </a:p>
          <a:p>
            <a:pPr lvl="1"/>
            <a:r>
              <a:rPr lang="en-US" sz="1600" dirty="0" smtClean="0"/>
              <a:t>S/B = 1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01" y="3157200"/>
            <a:ext cx="3118499" cy="35964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200" y="1260000"/>
            <a:ext cx="2919133" cy="18216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7200" y="3088800"/>
            <a:ext cx="2920581" cy="18216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7200" y="4964400"/>
            <a:ext cx="2917522" cy="18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87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 MC example: Case </a:t>
            </a:r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3307856" y="1802401"/>
            <a:ext cx="2237597" cy="4803223"/>
          </a:xfrm>
        </p:spPr>
        <p:txBody>
          <a:bodyPr>
            <a:normAutofit/>
          </a:bodyPr>
          <a:lstStyle/>
          <a:p>
            <a:pPr lvl="1"/>
            <a:r>
              <a:rPr lang="en-US" sz="1800" dirty="0" smtClean="0"/>
              <a:t>CL</a:t>
            </a:r>
            <a:r>
              <a:rPr lang="en-US" sz="1800" baseline="-25000" dirty="0" smtClean="0"/>
              <a:t>s</a:t>
            </a:r>
            <a:r>
              <a:rPr lang="en-US" sz="1800" dirty="0" smtClean="0"/>
              <a:t> (STAT only)</a:t>
            </a:r>
          </a:p>
          <a:p>
            <a:pPr marL="411480" lvl="1" indent="0">
              <a:buNone/>
            </a:pPr>
            <a:r>
              <a:rPr lang="en-US" sz="1800" dirty="0" smtClean="0"/>
              <a:t>= 1.3e</a:t>
            </a:r>
            <a:r>
              <a:rPr lang="en-US" sz="1800" baseline="30000" dirty="0" smtClean="0"/>
              <a:t>-5</a:t>
            </a:r>
          </a:p>
          <a:p>
            <a:pPr marL="411480" lvl="1" indent="0">
              <a:buNone/>
            </a:pPr>
            <a:endParaRPr lang="en-US" sz="1800" dirty="0"/>
          </a:p>
          <a:p>
            <a:pPr marL="411480" lvl="1" indent="0"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CL</a:t>
            </a:r>
            <a:r>
              <a:rPr lang="en-US" sz="1800" baseline="-25000" dirty="0" smtClean="0"/>
              <a:t>s</a:t>
            </a:r>
            <a:r>
              <a:rPr lang="en-US" sz="1800" dirty="0" smtClean="0"/>
              <a:t> (STAT+SYST)</a:t>
            </a:r>
            <a:endParaRPr lang="en-US" sz="1800" dirty="0"/>
          </a:p>
          <a:p>
            <a:pPr marL="411480" lvl="1" indent="0">
              <a:buNone/>
            </a:pPr>
            <a:r>
              <a:rPr lang="en-US" sz="1800" dirty="0" smtClean="0"/>
              <a:t>= 2.4e</a:t>
            </a:r>
            <a:r>
              <a:rPr lang="en-US" sz="1800" baseline="30000" dirty="0" smtClean="0"/>
              <a:t>-5</a:t>
            </a:r>
            <a:r>
              <a:rPr lang="en-US" sz="1800" dirty="0" smtClean="0"/>
              <a:t>	</a:t>
            </a:r>
          </a:p>
          <a:p>
            <a:pPr marL="411480" lvl="1" indent="0">
              <a:buNone/>
            </a:pPr>
            <a:endParaRPr lang="en-US" sz="1800" dirty="0"/>
          </a:p>
          <a:p>
            <a:pPr marL="411480" lvl="1" indent="0">
              <a:buNone/>
            </a:pPr>
            <a:endParaRPr lang="en-US" sz="1800" dirty="0" smtClean="0"/>
          </a:p>
          <a:p>
            <a:pPr marL="411480" lvl="1" indent="0">
              <a:buNone/>
            </a:pPr>
            <a:endParaRPr lang="en-US" sz="1800" dirty="0" smtClean="0"/>
          </a:p>
          <a:p>
            <a:pPr lvl="1"/>
            <a:r>
              <a:rPr lang="en-US" sz="1800" dirty="0" smtClean="0"/>
              <a:t>CL</a:t>
            </a:r>
            <a:r>
              <a:rPr lang="en-US" sz="1800" baseline="-25000" dirty="0" smtClean="0"/>
              <a:t>s</a:t>
            </a:r>
            <a:r>
              <a:rPr lang="en-US" sz="1800" dirty="0" smtClean="0"/>
              <a:t> (STAT+SYST PROF)</a:t>
            </a:r>
            <a:endParaRPr lang="en-US" sz="1800" dirty="0"/>
          </a:p>
          <a:p>
            <a:pPr marL="411480" lvl="1" indent="0">
              <a:buNone/>
            </a:pPr>
            <a:r>
              <a:rPr lang="en-US" sz="1800" dirty="0" smtClean="0"/>
              <a:t>= 2.3e</a:t>
            </a:r>
            <a:r>
              <a:rPr lang="en-US" sz="1800" baseline="30000" dirty="0" smtClean="0"/>
              <a:t>-5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14" name="Espace réservé du contenu 8"/>
          <p:cNvSpPr txBox="1">
            <a:spLocks/>
          </p:cNvSpPr>
          <p:nvPr/>
        </p:nvSpPr>
        <p:spPr>
          <a:xfrm>
            <a:off x="236954" y="1300879"/>
            <a:ext cx="2729692" cy="1504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Set the first bin to:</a:t>
            </a:r>
          </a:p>
          <a:p>
            <a:pPr lvl="1"/>
            <a:r>
              <a:rPr lang="en-US" sz="1600" dirty="0" smtClean="0"/>
              <a:t>Signal: 1</a:t>
            </a:r>
          </a:p>
          <a:p>
            <a:pPr lvl="1"/>
            <a:r>
              <a:rPr lang="en-US" sz="1600" dirty="0" smtClean="0"/>
              <a:t>Background: 1</a:t>
            </a:r>
          </a:p>
          <a:p>
            <a:pPr lvl="1"/>
            <a:r>
              <a:rPr lang="en-US" sz="1600" dirty="0" smtClean="0"/>
              <a:t>S/B = 1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00" y="3157200"/>
            <a:ext cx="3118934" cy="35964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200" y="1260000"/>
            <a:ext cx="2916000" cy="18216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7200" y="3088800"/>
            <a:ext cx="2920460" cy="18216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7200" y="4964400"/>
            <a:ext cx="2916029" cy="18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47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other Likelihood ratio 1/4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421404"/>
            <a:ext cx="4436009" cy="4803223"/>
          </a:xfrm>
        </p:spPr>
        <p:txBody>
          <a:bodyPr>
            <a:normAutofit/>
          </a:bodyPr>
          <a:lstStyle/>
          <a:p>
            <a:r>
              <a:rPr lang="en-US" dirty="0" smtClean="0"/>
              <a:t>One being used in </a:t>
            </a:r>
            <a:r>
              <a:rPr lang="en-US" dirty="0" err="1" smtClean="0"/>
              <a:t>RooStat</a:t>
            </a:r>
            <a:r>
              <a:rPr lang="en-US" dirty="0" smtClean="0"/>
              <a:t> (</a:t>
            </a:r>
            <a:r>
              <a:rPr lang="en-US" dirty="0" err="1" smtClean="0"/>
              <a:t>hep</a:t>
            </a:r>
            <a:r>
              <a:rPr lang="en-US" dirty="0" smtClean="0"/>
              <a:t>-ex/1007.1727) and at the LHC</a:t>
            </a:r>
          </a:p>
          <a:p>
            <a:r>
              <a:rPr lang="en-US" dirty="0" smtClean="0"/>
              <a:t>Here the fitting is not an optimization, it is useful for the correctness of the model</a:t>
            </a:r>
          </a:p>
          <a:p>
            <a:r>
              <a:rPr lang="en-US" dirty="0" smtClean="0"/>
              <a:t> µ is the best fit value of the signal rate</a:t>
            </a:r>
          </a:p>
          <a:p>
            <a:r>
              <a:rPr lang="en-US" dirty="0" smtClean="0"/>
              <a:t>Should distinguish between µ=0 (zero signal, SM, Null hypothesis, </a:t>
            </a:r>
            <a:r>
              <a:rPr lang="en-US" b="1" dirty="0" smtClean="0"/>
              <a:t>H</a:t>
            </a:r>
            <a:r>
              <a:rPr lang="en-US" b="1" baseline="-25000" dirty="0" smtClean="0"/>
              <a:t>0</a:t>
            </a:r>
            <a:r>
              <a:rPr lang="en-US" dirty="0" smtClean="0"/>
              <a:t>) and µ &gt;0 (test hypothesis, </a:t>
            </a:r>
            <a:r>
              <a:rPr lang="en-US" b="1" dirty="0" smtClean="0"/>
              <a:t>H</a:t>
            </a:r>
            <a:r>
              <a:rPr lang="en-US" b="1" baseline="-25000" dirty="0" smtClean="0"/>
              <a:t>1</a:t>
            </a:r>
            <a:r>
              <a:rPr lang="en-US" dirty="0" smtClean="0"/>
              <a:t>)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3" name="Image 2" descr="LLR_Roost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80" y="1756151"/>
            <a:ext cx="3425441" cy="1379296"/>
          </a:xfrm>
          <a:prstGeom prst="rect">
            <a:avLst/>
          </a:prstGeom>
        </p:spPr>
      </p:pic>
      <p:pic>
        <p:nvPicPr>
          <p:cNvPr id="4" name="Image 3" descr="LLR_Roostat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865" y="5110610"/>
            <a:ext cx="2931650" cy="1489372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 flipV="1">
            <a:off x="5536515" y="5110610"/>
            <a:ext cx="928028" cy="25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5536515" y="6144009"/>
            <a:ext cx="928028" cy="3318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6464543" y="4718279"/>
            <a:ext cx="1876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Maximize L for specified µ</a:t>
            </a: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6464543" y="6058786"/>
            <a:ext cx="1876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Maximize L, fit is done on Data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876250" y="3179807"/>
            <a:ext cx="260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^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88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other Likelihood ratio 2/4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421405"/>
            <a:ext cx="7620000" cy="4623796"/>
          </a:xfrm>
        </p:spPr>
        <p:txBody>
          <a:bodyPr>
            <a:normAutofit/>
          </a:bodyPr>
          <a:lstStyle/>
          <a:p>
            <a:r>
              <a:rPr lang="en-US" dirty="0" smtClean="0"/>
              <a:t>Wald approximation for profile LLR (1943)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Non central chi-square for -2lnλ(µ) (</a:t>
            </a:r>
            <a:r>
              <a:rPr lang="en-US" dirty="0" err="1" smtClean="0"/>
              <a:t>Wilks’s</a:t>
            </a:r>
            <a:r>
              <a:rPr lang="en-US" dirty="0" smtClean="0"/>
              <a:t> theorem):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5" name="Image 4" descr="Wal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304" y="2209126"/>
            <a:ext cx="5816224" cy="1211427"/>
          </a:xfrm>
          <a:prstGeom prst="rect">
            <a:avLst/>
          </a:prstGeom>
        </p:spPr>
      </p:pic>
      <p:cxnSp>
        <p:nvCxnSpPr>
          <p:cNvPr id="16" name="Connecteur droit avec flèche 15"/>
          <p:cNvCxnSpPr/>
          <p:nvPr/>
        </p:nvCxnSpPr>
        <p:spPr>
          <a:xfrm flipH="1">
            <a:off x="6939243" y="2135688"/>
            <a:ext cx="738411" cy="4922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7075077" y="1766356"/>
            <a:ext cx="1398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size</a:t>
            </a:r>
            <a:endParaRPr lang="en-US" dirty="0"/>
          </a:p>
        </p:txBody>
      </p:sp>
      <p:pic>
        <p:nvPicPr>
          <p:cNvPr id="18" name="Image 17" descr="Wil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741" y="4806478"/>
            <a:ext cx="2362239" cy="97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7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other Likelihood ratio 3/4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421405"/>
            <a:ext cx="7620000" cy="4623796"/>
          </a:xfrm>
        </p:spPr>
        <p:txBody>
          <a:bodyPr>
            <a:normAutofit/>
          </a:bodyPr>
          <a:lstStyle/>
          <a:p>
            <a:r>
              <a:rPr lang="en-US" dirty="0" smtClean="0"/>
              <a:t>Asimov dataset: to estimate the median value of </a:t>
            </a:r>
            <a:r>
              <a:rPr lang="en-US" dirty="0"/>
              <a:t>-</a:t>
            </a:r>
            <a:r>
              <a:rPr lang="en-US" dirty="0" smtClean="0"/>
              <a:t>2lnλ(µ), consider  a special dataset where all the statistical fluctuations are suppressed </a:t>
            </a:r>
            <a:endParaRPr lang="en-US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3" name="Image 2" descr="Assimo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38801"/>
            <a:ext cx="4217119" cy="1273093"/>
          </a:xfrm>
          <a:prstGeom prst="rect">
            <a:avLst/>
          </a:prstGeom>
        </p:spPr>
      </p:pic>
      <p:pic>
        <p:nvPicPr>
          <p:cNvPr id="6" name="Image 5" descr="Assimo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08" y="5007047"/>
            <a:ext cx="4950345" cy="128382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330403" y="4032744"/>
            <a:ext cx="2836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Assimov</a:t>
            </a:r>
            <a:r>
              <a:rPr lang="en-US" dirty="0" smtClean="0"/>
              <a:t> value of -2lnλ</a:t>
            </a:r>
            <a:r>
              <a:rPr lang="en-US" dirty="0"/>
              <a:t>(µ</a:t>
            </a:r>
            <a:r>
              <a:rPr lang="en-US" dirty="0" smtClean="0"/>
              <a:t>) gives the non-centrality </a:t>
            </a:r>
            <a:r>
              <a:rPr lang="en-US" dirty="0" err="1" smtClean="0"/>
              <a:t>paramter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802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other Likelihood ratio 4/4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421405"/>
            <a:ext cx="7620000" cy="4623796"/>
          </a:xfrm>
        </p:spPr>
        <p:txBody>
          <a:bodyPr>
            <a:normAutofit/>
          </a:bodyPr>
          <a:lstStyle/>
          <a:p>
            <a:r>
              <a:rPr lang="en-US" dirty="0" smtClean="0"/>
              <a:t>At the end of the day we have an asymptotic formulae</a:t>
            </a:r>
          </a:p>
          <a:p>
            <a:pPr lvl="1"/>
            <a:r>
              <a:rPr lang="en-US" dirty="0" smtClean="0"/>
              <a:t>Much faster than running toy-MC</a:t>
            </a:r>
          </a:p>
          <a:p>
            <a:pPr lvl="1"/>
            <a:r>
              <a:rPr lang="en-US" dirty="0" smtClean="0"/>
              <a:t>Very good approximation in most of the cases</a:t>
            </a:r>
          </a:p>
          <a:p>
            <a:r>
              <a:rPr lang="en-US" dirty="0" smtClean="0"/>
              <a:t>Poisson discreteness can make it break down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4" name="Image 3" descr="AsymptoticPl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540" y="3047999"/>
            <a:ext cx="3615012" cy="355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06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 Testing 3/5</a:t>
            </a:r>
            <a:endParaRPr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600200"/>
            <a:ext cx="2707793" cy="4800600"/>
          </a:xfrm>
        </p:spPr>
        <p:txBody>
          <a:bodyPr/>
          <a:lstStyle/>
          <a:p>
            <a:r>
              <a:rPr lang="en-US" dirty="0" smtClean="0"/>
              <a:t>Is square A darker than square B? (there is only one correct answer)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10" y="1846621"/>
            <a:ext cx="5211611" cy="4046549"/>
          </a:xfrm>
          <a:prstGeom prst="rect">
            <a:avLst/>
          </a:prstGeom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63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 Testing 4/5</a:t>
            </a:r>
            <a:endParaRPr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600200"/>
            <a:ext cx="2707793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Since </a:t>
            </a:r>
            <a:r>
              <a:rPr lang="en-US" dirty="0"/>
              <a:t>the perception of the human </a:t>
            </a:r>
            <a:r>
              <a:rPr lang="en-US" dirty="0" smtClean="0"/>
              <a:t>visual system is affected by context, square A appears to be darker than square B but they are exactly the same shade of gray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993" y="1805633"/>
            <a:ext cx="5168855" cy="401809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111220" y="6250329"/>
            <a:ext cx="6965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web.mit.edu</a:t>
            </a:r>
            <a:r>
              <a:rPr lang="en-US" dirty="0"/>
              <a:t>/</a:t>
            </a:r>
            <a:r>
              <a:rPr lang="en-US" dirty="0" err="1"/>
              <a:t>persci</a:t>
            </a:r>
            <a:r>
              <a:rPr lang="en-US" dirty="0"/>
              <a:t>/people/</a:t>
            </a:r>
            <a:r>
              <a:rPr lang="en-US" dirty="0" err="1"/>
              <a:t>adelson</a:t>
            </a:r>
            <a:r>
              <a:rPr lang="en-US" dirty="0"/>
              <a:t>/</a:t>
            </a:r>
            <a:r>
              <a:rPr lang="en-US" dirty="0" err="1"/>
              <a:t>checkershadow_illusion.html</a:t>
            </a:r>
            <a:endParaRPr lang="en-US" dirty="0"/>
          </a:p>
          <a:p>
            <a:endParaRPr lang="en-US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27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 Testing 5/5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proving one hypothesis is wrong does not mean the proposed alternative must right</a:t>
            </a:r>
          </a:p>
          <a:p>
            <a:r>
              <a:rPr lang="en-US" dirty="0" smtClean="0"/>
              <a:t>For example, search for highly energetic processes (like heavy-quarks)</a:t>
            </a:r>
          </a:p>
          <a:p>
            <a:pPr lvl="1"/>
            <a:r>
              <a:rPr lang="en-US" dirty="0" smtClean="0">
                <a:solidFill>
                  <a:srgbClr val="733678"/>
                </a:solidFill>
              </a:rPr>
              <a:t>Use inclusive distributions like H</a:t>
            </a:r>
            <a:r>
              <a:rPr lang="en-US" baseline="-25000" dirty="0" smtClean="0">
                <a:solidFill>
                  <a:srgbClr val="733678"/>
                </a:solidFill>
              </a:rPr>
              <a:t>T</a:t>
            </a:r>
            <a:r>
              <a:rPr lang="en-US" dirty="0" smtClean="0">
                <a:solidFill>
                  <a:srgbClr val="733678"/>
                </a:solidFill>
              </a:rPr>
              <a:t> (</a:t>
            </a:r>
            <a:r>
              <a:rPr lang="en-US" dirty="0" err="1" smtClean="0">
                <a:solidFill>
                  <a:srgbClr val="733678"/>
                </a:solidFill>
              </a:rPr>
              <a:t>Σp</a:t>
            </a:r>
            <a:r>
              <a:rPr lang="en-US" baseline="-25000" dirty="0" err="1" smtClean="0">
                <a:solidFill>
                  <a:srgbClr val="733678"/>
                </a:solidFill>
              </a:rPr>
              <a:t>T</a:t>
            </a:r>
            <a:r>
              <a:rPr lang="en-US" dirty="0" smtClean="0">
                <a:solidFill>
                  <a:srgbClr val="733678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733678"/>
                </a:solidFill>
              </a:rPr>
              <a:t>If discrepancies observed in the tails of HT, does this necessarily means we have new physics?</a:t>
            </a:r>
          </a:p>
          <a:p>
            <a:endParaRPr lang="en-US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92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Frequentist</a:t>
            </a:r>
            <a:r>
              <a:rPr lang="en-US" dirty="0" smtClean="0"/>
              <a:t> Hypothesis Testing 1/2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 Construct a quantity that ranks outcomes as being more signal-like or more background-like. Called a test statistic:</a:t>
            </a:r>
          </a:p>
          <a:p>
            <a:pPr lvl="1"/>
            <a:r>
              <a:rPr lang="en-US" dirty="0" smtClean="0">
                <a:solidFill>
                  <a:srgbClr val="733678"/>
                </a:solidFill>
              </a:rPr>
              <a:t>Search for a new particle by counting events passing selection cuts</a:t>
            </a:r>
          </a:p>
          <a:p>
            <a:pPr lvl="1"/>
            <a:r>
              <a:rPr lang="en-US" dirty="0" smtClean="0">
                <a:solidFill>
                  <a:srgbClr val="733678"/>
                </a:solidFill>
              </a:rPr>
              <a:t>Expect B events in </a:t>
            </a:r>
            <a:r>
              <a:rPr lang="en-US" b="1" dirty="0" smtClean="0">
                <a:solidFill>
                  <a:srgbClr val="733678"/>
                </a:solidFill>
              </a:rPr>
              <a:t>H</a:t>
            </a:r>
            <a:r>
              <a:rPr lang="en-US" b="1" baseline="-25000" dirty="0" smtClean="0">
                <a:solidFill>
                  <a:srgbClr val="733678"/>
                </a:solidFill>
              </a:rPr>
              <a:t>0</a:t>
            </a:r>
            <a:r>
              <a:rPr lang="en-US" dirty="0" smtClean="0">
                <a:solidFill>
                  <a:srgbClr val="733678"/>
                </a:solidFill>
              </a:rPr>
              <a:t> and S+B events in </a:t>
            </a:r>
            <a:r>
              <a:rPr lang="en-US" b="1" dirty="0" smtClean="0">
                <a:solidFill>
                  <a:srgbClr val="733678"/>
                </a:solidFill>
              </a:rPr>
              <a:t>H</a:t>
            </a:r>
            <a:r>
              <a:rPr lang="en-US" b="1" baseline="-25000" dirty="0" smtClean="0">
                <a:solidFill>
                  <a:srgbClr val="733678"/>
                </a:solidFill>
              </a:rPr>
              <a:t>1</a:t>
            </a:r>
          </a:p>
          <a:p>
            <a:pPr lvl="1"/>
            <a:r>
              <a:rPr lang="en-US" dirty="0" smtClean="0">
                <a:solidFill>
                  <a:srgbClr val="733678"/>
                </a:solidFill>
              </a:rPr>
              <a:t>The number of observed </a:t>
            </a:r>
            <a:r>
              <a:rPr lang="en-US" dirty="0" smtClean="0">
                <a:solidFill>
                  <a:srgbClr val="733678"/>
                </a:solidFill>
              </a:rPr>
              <a:t>events </a:t>
            </a:r>
            <a:r>
              <a:rPr lang="en-US" dirty="0" err="1" smtClean="0">
                <a:solidFill>
                  <a:srgbClr val="733678"/>
                </a:solidFill>
              </a:rPr>
              <a:t>n</a:t>
            </a:r>
            <a:r>
              <a:rPr lang="en-US" baseline="-25000" dirty="0" err="1" smtClean="0">
                <a:solidFill>
                  <a:srgbClr val="733678"/>
                </a:solidFill>
              </a:rPr>
              <a:t>Obs</a:t>
            </a:r>
            <a:r>
              <a:rPr lang="en-US" dirty="0" smtClean="0">
                <a:solidFill>
                  <a:srgbClr val="733678"/>
                </a:solidFill>
              </a:rPr>
              <a:t> is a good test statistic</a:t>
            </a:r>
          </a:p>
          <a:p>
            <a:r>
              <a:rPr lang="en-US" dirty="0" smtClean="0"/>
              <a:t>2) Build a prediction of the test statistic separately assuming</a:t>
            </a:r>
          </a:p>
          <a:p>
            <a:pPr lvl="1"/>
            <a:r>
              <a:rPr lang="en-US" b="1" dirty="0" smtClean="0">
                <a:solidFill>
                  <a:srgbClr val="733678"/>
                </a:solidFill>
              </a:rPr>
              <a:t>H</a:t>
            </a:r>
            <a:r>
              <a:rPr lang="en-US" b="1" baseline="-25000" dirty="0" smtClean="0">
                <a:solidFill>
                  <a:srgbClr val="733678"/>
                </a:solidFill>
              </a:rPr>
              <a:t>0</a:t>
            </a:r>
            <a:r>
              <a:rPr lang="en-US" dirty="0" smtClean="0">
                <a:solidFill>
                  <a:srgbClr val="733678"/>
                </a:solidFill>
              </a:rPr>
              <a:t> is true</a:t>
            </a:r>
          </a:p>
          <a:p>
            <a:pPr lvl="1"/>
            <a:r>
              <a:rPr lang="en-US" b="1" dirty="0" smtClean="0">
                <a:solidFill>
                  <a:srgbClr val="733678"/>
                </a:solidFill>
              </a:rPr>
              <a:t>H</a:t>
            </a:r>
            <a:r>
              <a:rPr lang="en-US" b="1" baseline="-25000" dirty="0" smtClean="0">
                <a:solidFill>
                  <a:srgbClr val="733678"/>
                </a:solidFill>
              </a:rPr>
              <a:t>1</a:t>
            </a:r>
            <a:r>
              <a:rPr lang="en-US" dirty="0" smtClean="0">
                <a:solidFill>
                  <a:srgbClr val="733678"/>
                </a:solidFill>
              </a:rPr>
              <a:t> is true</a:t>
            </a:r>
          </a:p>
          <a:p>
            <a:r>
              <a:rPr lang="en-US" dirty="0" smtClean="0"/>
              <a:t>3) Run the experiment and get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Obs</a:t>
            </a:r>
            <a:r>
              <a:rPr lang="en-US" baseline="-25000" dirty="0" smtClean="0"/>
              <a:t> </a:t>
            </a:r>
            <a:r>
              <a:rPr lang="en-US" dirty="0" smtClean="0"/>
              <a:t>(in our case run LHC + ATLAS/CMS)</a:t>
            </a:r>
            <a:endParaRPr lang="en-US" baseline="-25000" dirty="0" smtClean="0"/>
          </a:p>
          <a:p>
            <a:r>
              <a:rPr lang="en-US" dirty="0" smtClean="0"/>
              <a:t>4) Compute the p-value</a:t>
            </a:r>
            <a:endParaRPr lang="en-US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22/03/13</a:t>
            </a:r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Helsens Clement Top LHC-France</a:t>
            </a:r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21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iel">
      <a:dk1>
        <a:srgbClr val="534239"/>
      </a:dk1>
      <a:lt1>
        <a:srgbClr val="FFFFFF"/>
      </a:lt1>
      <a:dk2>
        <a:srgbClr val="3D3A48"/>
      </a:dk2>
      <a:lt2>
        <a:srgbClr val="E1DFD1"/>
      </a:lt2>
      <a:accent1>
        <a:srgbClr val="907F76"/>
      </a:accent1>
      <a:accent2>
        <a:srgbClr val="A46645"/>
      </a:accent2>
      <a:accent3>
        <a:srgbClr val="CD9C47"/>
      </a:accent3>
      <a:accent4>
        <a:srgbClr val="9A92CD"/>
      </a:accent4>
      <a:accent5>
        <a:srgbClr val="7D639B"/>
      </a:accent5>
      <a:accent6>
        <a:srgbClr val="733678"/>
      </a:accent6>
      <a:hlink>
        <a:srgbClr val="A84914"/>
      </a:hlink>
      <a:folHlink>
        <a:srgbClr val="B25672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Ajdacency.thmx</Template>
  <TotalTime>9862</TotalTime>
  <Words>4198</Words>
  <Application>Microsoft Macintosh PowerPoint</Application>
  <PresentationFormat>Présentation à l'écran (4:3)</PresentationFormat>
  <Paragraphs>670</Paragraphs>
  <Slides>57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57</vt:i4>
      </vt:variant>
    </vt:vector>
  </HeadingPairs>
  <TitlesOfParts>
    <vt:vector size="58" baseType="lpstr">
      <vt:lpstr>Adjacency</vt:lpstr>
      <vt:lpstr>Using Profile Likelihood ratios at the LHC</vt:lpstr>
      <vt:lpstr>Outline</vt:lpstr>
      <vt:lpstr>Introduction</vt:lpstr>
      <vt:lpstr>Hypothesis Testing 1/5</vt:lpstr>
      <vt:lpstr>Hypothesis Testing 2/5</vt:lpstr>
      <vt:lpstr>Hypothesis Testing 3/5</vt:lpstr>
      <vt:lpstr>Hypothesis Testing 4/5</vt:lpstr>
      <vt:lpstr>Hypothesis Testing 5/5</vt:lpstr>
      <vt:lpstr>Frequentist Hypothesis Testing 1/2</vt:lpstr>
      <vt:lpstr>Frequentist Hypothesis Testing 2/2</vt:lpstr>
      <vt:lpstr>Log Likelihood ratio</vt:lpstr>
      <vt:lpstr>P-values and -2lnQ (From LEP)</vt:lpstr>
      <vt:lpstr>Sensitivity</vt:lpstr>
      <vt:lpstr>Incorporating systematics</vt:lpstr>
      <vt:lpstr>Fitting/Profiling</vt:lpstr>
      <vt:lpstr>Deeper in the Log Likelihood ratio</vt:lpstr>
      <vt:lpstr>What is done in practice</vt:lpstr>
      <vt:lpstr>Building an analysis using profiling</vt:lpstr>
      <vt:lpstr>Fitting or not fitting?</vt:lpstr>
      <vt:lpstr>Toy MC example: Binning</vt:lpstr>
      <vt:lpstr>Toy MC example: Case 1</vt:lpstr>
      <vt:lpstr>Toy MC example: Case 2</vt:lpstr>
      <vt:lpstr>Toy MC example: Case 3</vt:lpstr>
      <vt:lpstr>Toy MC example: Summary</vt:lpstr>
      <vt:lpstr>Toy MC example: Profiling</vt:lpstr>
      <vt:lpstr>Optimize the binning 1/4</vt:lpstr>
      <vt:lpstr>Optimize the binning 2/4</vt:lpstr>
      <vt:lpstr>Optimize the binning 3/4</vt:lpstr>
      <vt:lpstr>Optimize the binning 4/4</vt:lpstr>
      <vt:lpstr>Pre-fit plot</vt:lpstr>
      <vt:lpstr>Shape systematic</vt:lpstr>
      <vt:lpstr>Context of the study</vt:lpstr>
      <vt:lpstr>No fitting</vt:lpstr>
      <vt:lpstr>Fitting the shape systematic 1/2</vt:lpstr>
      <vt:lpstr>Fitting the shape systematic 2/2</vt:lpstr>
      <vt:lpstr>Fitting all systematics 1/5</vt:lpstr>
      <vt:lpstr>Fitting all systematics BG1_XS 2/5</vt:lpstr>
      <vt:lpstr>Fitting all systematics BG2_XS 3/5</vt:lpstr>
      <vt:lpstr>Fitting all systematics Luminosity 4/5</vt:lpstr>
      <vt:lpstr>Fitting all systematics Shape 5/5</vt:lpstr>
      <vt:lpstr>Constraining the nuisance parameters</vt:lpstr>
      <vt:lpstr>Fitting overall parameters</vt:lpstr>
      <vt:lpstr>Fitting overall parameters, example 1/4</vt:lpstr>
      <vt:lpstr>Fitting overall parameters, example 2/4</vt:lpstr>
      <vt:lpstr>Fitting overall parameters, example 3/4</vt:lpstr>
      <vt:lpstr>Fitting overall parameters, example 4/4</vt:lpstr>
      <vt:lpstr>Other tips that could help performing a profiled analysis</vt:lpstr>
      <vt:lpstr>Other tips that could help performing a profiled analysis</vt:lpstr>
      <vt:lpstr>Summary</vt:lpstr>
      <vt:lpstr>Bonus slides</vt:lpstr>
      <vt:lpstr>Toy MC example: Case 4</vt:lpstr>
      <vt:lpstr>Toy MC example: Case 5</vt:lpstr>
      <vt:lpstr>Toy MC example: Case 6</vt:lpstr>
      <vt:lpstr>An other Likelihood ratio 1/4</vt:lpstr>
      <vt:lpstr>An other Likelihood ratio 2/4</vt:lpstr>
      <vt:lpstr>An other Likelihood ratio 3/4</vt:lpstr>
      <vt:lpstr>An other Likelihood ratio 4/4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Profiling </dc:title>
  <dc:creator>Clement</dc:creator>
  <cp:lastModifiedBy>Clement</cp:lastModifiedBy>
  <cp:revision>211</cp:revision>
  <dcterms:created xsi:type="dcterms:W3CDTF">2013-03-13T14:39:18Z</dcterms:created>
  <dcterms:modified xsi:type="dcterms:W3CDTF">2013-03-22T06:56:07Z</dcterms:modified>
</cp:coreProperties>
</file>