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8" r:id="rId3"/>
    <p:sldId id="319" r:id="rId4"/>
    <p:sldId id="294" r:id="rId5"/>
    <p:sldId id="301" r:id="rId6"/>
    <p:sldId id="313" r:id="rId7"/>
    <p:sldId id="306" r:id="rId8"/>
    <p:sldId id="322" r:id="rId9"/>
    <p:sldId id="310" r:id="rId10"/>
    <p:sldId id="315" r:id="rId11"/>
    <p:sldId id="326" r:id="rId12"/>
    <p:sldId id="323" r:id="rId13"/>
    <p:sldId id="329" r:id="rId14"/>
    <p:sldId id="327" r:id="rId15"/>
    <p:sldId id="330" r:id="rId16"/>
    <p:sldId id="324" r:id="rId17"/>
    <p:sldId id="328" r:id="rId18"/>
    <p:sldId id="318" r:id="rId19"/>
    <p:sldId id="331" r:id="rId20"/>
    <p:sldId id="333" r:id="rId21"/>
    <p:sldId id="31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0000"/>
    <a:srgbClr val="4F81BD"/>
    <a:srgbClr val="FFFFCC"/>
    <a:srgbClr val="FFFFFF"/>
    <a:srgbClr val="66CC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56" autoAdjust="0"/>
  </p:normalViewPr>
  <p:slideViewPr>
    <p:cSldViewPr>
      <p:cViewPr varScale="1">
        <p:scale>
          <a:sx n="125" d="100"/>
          <a:sy n="125"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EF0A7-996F-4020-AE64-21153D310731}" type="datetimeFigureOut">
              <a:rPr lang="fr-FR" smtClean="0"/>
              <a:pPr/>
              <a:t>19/03/2013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D977F-A6B7-4082-BED0-072E1C8BEA8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0A37C79-C2AD-4112-9BCF-05D23A5A9ADD}" type="slidenum">
              <a:rPr lang="en-GB">
                <a:solidFill>
                  <a:prstClr val="black"/>
                </a:solidFill>
              </a:rPr>
              <a:pPr/>
              <a:t>1</a:t>
            </a:fld>
            <a:endParaRPr lang="en-GB">
              <a:solidFill>
                <a:prstClr val="black"/>
              </a:solidFill>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xfrm>
            <a:off x="686456" y="4343326"/>
            <a:ext cx="5485089" cy="4114651"/>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2994025"/>
            <a:ext cx="9144000" cy="4572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400">
                <a:solidFill>
                  <a:srgbClr val="000000"/>
                </a:solidFill>
                <a:latin typeface="Arial" charset="0"/>
              </a:rPr>
              <a:t> </a:t>
            </a:r>
          </a:p>
        </p:txBody>
      </p:sp>
      <p:sp>
        <p:nvSpPr>
          <p:cNvPr id="3" name="Rectangle 2"/>
          <p:cNvSpPr>
            <a:spLocks noGrp="1" noChangeArrowheads="1"/>
          </p:cNvSpPr>
          <p:nvPr>
            <p:ph type="dt" sz="half" idx="10"/>
          </p:nvPr>
        </p:nvSpPr>
        <p:spPr>
          <a:xfrm>
            <a:off x="249238" y="6283325"/>
            <a:ext cx="3349625" cy="457200"/>
          </a:xfrm>
        </p:spPr>
        <p:txBody>
          <a:bodyPr/>
          <a:lstStyle>
            <a:lvl1pPr>
              <a:defRPr b="1"/>
            </a:lvl1pPr>
          </a:lstStyle>
          <a:p>
            <a:pPr>
              <a:defRPr/>
            </a:pPr>
            <a:r>
              <a:rPr lang="fr-FR" smtClean="0">
                <a:solidFill>
                  <a:srgbClr val="000000"/>
                </a:solidFill>
              </a:rPr>
              <a:t>Roberto Chierici</a:t>
            </a:r>
            <a:endParaRPr lang="it-IT">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E959547-635D-4B9A-9DB3-EC9E41213302}"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62C95FC-A556-4EDC-A321-C091DABBAA59}"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lvl1pPr>
              <a:defRPr sz="3400">
                <a:solidFill>
                  <a:srgbClr val="C00000"/>
                </a:solidFill>
                <a:effectLst>
                  <a:outerShdw blurRad="38100" dist="38100" dir="2700000" algn="tl">
                    <a:srgbClr val="000000">
                      <a:alpha val="43137"/>
                    </a:srgbClr>
                  </a:outerShdw>
                </a:effectLst>
                <a:latin typeface="Constantia" pitchFamily="18"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0" y="836712"/>
            <a:ext cx="9144000" cy="5688632"/>
          </a:xfrm>
        </p:spPr>
        <p:txBody>
          <a:bodyPr/>
          <a:lstStyle>
            <a:lvl1pPr>
              <a:defRPr sz="2200">
                <a:solidFill>
                  <a:schemeClr val="tx2">
                    <a:lumMod val="75000"/>
                  </a:schemeClr>
                </a:solidFill>
                <a:effectLst>
                  <a:outerShdw blurRad="38100" dist="38100" dir="2700000" algn="tl">
                    <a:srgbClr val="000000">
                      <a:alpha val="43137"/>
                    </a:srgbClr>
                  </a:outerShdw>
                </a:effectLst>
                <a:latin typeface="Constantia" pitchFamily="18" charset="0"/>
              </a:defRPr>
            </a:lvl1pPr>
            <a:lvl2pPr>
              <a:buFont typeface="Wingdings" pitchFamily="2" charset="2"/>
              <a:buChar char="Ø"/>
              <a:defRPr sz="1900">
                <a:effectLst>
                  <a:outerShdw blurRad="38100" dist="38100" dir="2700000" algn="tl">
                    <a:srgbClr val="000000">
                      <a:alpha val="43137"/>
                    </a:srgbClr>
                  </a:outerShdw>
                </a:effectLst>
                <a:latin typeface="Constantia" pitchFamily="18" charset="0"/>
              </a:defRPr>
            </a:lvl2pPr>
            <a:lvl3pPr>
              <a:buFont typeface="Courier New" pitchFamily="49" charset="0"/>
              <a:buChar char="o"/>
              <a:defRPr sz="1600">
                <a:solidFill>
                  <a:srgbClr val="7030A0"/>
                </a:solidFill>
                <a:effectLst>
                  <a:outerShdw blurRad="38100" dist="38100" dir="2700000" algn="tl">
                    <a:srgbClr val="000000">
                      <a:alpha val="43137"/>
                    </a:srgbClr>
                  </a:outerShdw>
                </a:effectLst>
                <a:latin typeface="Constantia" pitchFamily="18" charset="0"/>
              </a:defRPr>
            </a:lvl3pPr>
            <a:lvl4pPr>
              <a:defRPr sz="1300">
                <a:effectLst>
                  <a:outerShdw blurRad="38100" dist="38100" dir="2700000" algn="tl">
                    <a:srgbClr val="000000">
                      <a:alpha val="43137"/>
                    </a:srgbClr>
                  </a:outerShdw>
                </a:effectLst>
                <a:latin typeface="Constantia" pitchFamily="18" charset="0"/>
              </a:defRPr>
            </a:lvl4pPr>
            <a:lvl5pPr>
              <a:buFont typeface="Wingdings" pitchFamily="2" charset="2"/>
              <a:buChar char="§"/>
              <a:defRPr sz="1000">
                <a:effectLst>
                  <a:outerShdw blurRad="38100" dist="38100" dir="2700000" algn="tl">
                    <a:srgbClr val="000000">
                      <a:alpha val="43137"/>
                    </a:srgbClr>
                  </a:outerShdw>
                </a:effectLst>
                <a:latin typeface="Constantia" pitchFamily="18"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a:xfrm>
            <a:off x="2915816" y="6597352"/>
            <a:ext cx="3816424" cy="260648"/>
          </a:xfrm>
        </p:spPr>
        <p:txBody>
          <a:bodyPr/>
          <a:lstStyle>
            <a:lvl1pPr>
              <a:defRPr>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12"/>
          </p:nvPr>
        </p:nvSpPr>
        <p:spPr>
          <a:xfrm>
            <a:off x="8028384" y="6597352"/>
            <a:ext cx="1115616" cy="260648"/>
          </a:xfrm>
        </p:spPr>
        <p:txBody>
          <a:bodyPr/>
          <a:lstStyle>
            <a:lvl1pPr>
              <a:defRPr>
                <a:solidFill>
                  <a:schemeClr val="tx1"/>
                </a:solidFill>
              </a:defRPr>
            </a:lvl1pPr>
          </a:lstStyle>
          <a:p>
            <a:fld id="{360EF71B-7A8A-41E4-8407-C267272BC337}" type="slidenum">
              <a:rPr lang="fr-FR" smtClean="0">
                <a:solidFill>
                  <a:prstClr val="black"/>
                </a:solidFill>
              </a:rPr>
              <a:pPr/>
              <a:t>‹N°›</a:t>
            </a:fld>
            <a:endParaRPr lang="fr-FR" dirty="0" smtClean="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6" name="Espace réservé du pied de page 5"/>
          <p:cNvSpPr>
            <a:spLocks noGrp="1"/>
          </p:cNvSpPr>
          <p:nvPr>
            <p:ph type="ftr" sz="quarter" idx="11"/>
          </p:nvPr>
        </p:nvSpPr>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8" name="Espace réservé du pied de page 7"/>
          <p:cNvSpPr>
            <a:spLocks noGrp="1"/>
          </p:cNvSpPr>
          <p:nvPr>
            <p:ph type="ftr" sz="quarter" idx="11"/>
          </p:nvPr>
        </p:nvSpPr>
        <p:spPr/>
        <p:txBody>
          <a:bodyPr/>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4" name="Espace réservé du pied de page 3"/>
          <p:cNvSpPr>
            <a:spLocks noGrp="1"/>
          </p:cNvSpPr>
          <p:nvPr>
            <p:ph type="ftr" sz="quarter" idx="11"/>
          </p:nvPr>
        </p:nvSpPr>
        <p:spPr/>
        <p:txBody>
          <a:bodyPr/>
          <a:lstStyle/>
          <a:p>
            <a:endParaRPr lang="fr-FR">
              <a:solidFill>
                <a:prstClr val="black"/>
              </a:solidFill>
            </a:endParaRPr>
          </a:p>
        </p:txBody>
      </p:sp>
      <p:sp>
        <p:nvSpPr>
          <p:cNvPr id="5" name="Espace réservé du numéro de diapositive 4"/>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3" name="Espace réservé du pied de page 2"/>
          <p:cNvSpPr>
            <a:spLocks noGrp="1"/>
          </p:cNvSpPr>
          <p:nvPr>
            <p:ph type="ftr" sz="quarter" idx="11"/>
          </p:nvPr>
        </p:nvSpPr>
        <p:spPr/>
        <p:txBody>
          <a:bodyPr/>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6" name="Espace réservé du pied de page 5"/>
          <p:cNvSpPr>
            <a:spLocks noGrp="1"/>
          </p:cNvSpPr>
          <p:nvPr>
            <p:ph type="ftr" sz="quarter" idx="11"/>
          </p:nvPr>
        </p:nvSpPr>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7858316-5561-42FD-8EB4-6082D8B2B5FA}"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6" name="Espace réservé du pied de page 5"/>
          <p:cNvSpPr>
            <a:spLocks noGrp="1"/>
          </p:cNvSpPr>
          <p:nvPr>
            <p:ph type="ftr" sz="quarter" idx="11"/>
          </p:nvPr>
        </p:nvSpPr>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solidFill>
              </a:rPr>
              <a:t>Roberto Chierici</a:t>
            </a:r>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6C5FA8B-FBF2-454B-A0E0-900A7FBE9DBD}"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726A497F-42BE-4562-B7EC-C39878D3769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D8BD0401-F3D7-4EA7-B6BE-BB4011160809}"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56EFEB90-AA07-4BC8-9879-B1C919375A78}"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C79EBCE3-D9D8-4810-AA2F-9D2722E155E3}"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AD1B9F3B-BF78-486D-B653-A2455EE591C6}"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F1CEE891-41D4-4E36-8961-3ED2E163A410}"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r>
              <a:rPr lang="fr-FR" smtClean="0">
                <a:solidFill>
                  <a:srgbClr val="000000"/>
                </a:solidFill>
              </a:rPr>
              <a:t>Roberto Chierici</a:t>
            </a:r>
            <a:endParaRPr lang="it-IT">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A053E29D-F7DD-4DFF-AD9A-4726E5478AFA}" type="slidenum">
              <a:rPr lang="fr-FR">
                <a:solidFill>
                  <a:srgbClr val="000000"/>
                </a:solidFill>
              </a:rPr>
              <a:pPr>
                <a:defRPr/>
              </a:pPr>
              <a:t>‹N°›</a:t>
            </a:fld>
            <a:endParaRPr lang="fr-F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6018" name="Rectangle 2"/>
          <p:cNvSpPr>
            <a:spLocks noGrp="1" noChangeArrowheads="1"/>
          </p:cNvSpPr>
          <p:nvPr>
            <p:ph type="dt" sz="half" idx="2"/>
          </p:nvPr>
        </p:nvSpPr>
        <p:spPr bwMode="auto">
          <a:xfrm>
            <a:off x="533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fontAlgn="base">
              <a:spcBef>
                <a:spcPct val="0"/>
              </a:spcBef>
              <a:spcAft>
                <a:spcPct val="0"/>
              </a:spcAft>
              <a:defRPr/>
            </a:pPr>
            <a:r>
              <a:rPr lang="fr-FR" smtClean="0">
                <a:solidFill>
                  <a:srgbClr val="000000"/>
                </a:solidFill>
              </a:rPr>
              <a:t>Roberto Chierici</a:t>
            </a:r>
            <a:endParaRPr lang="it-IT">
              <a:solidFill>
                <a:srgbClr val="000000"/>
              </a:solidFill>
            </a:endParaRPr>
          </a:p>
        </p:txBody>
      </p:sp>
      <p:sp>
        <p:nvSpPr>
          <p:cNvPr id="726019" name="Rectangle 3"/>
          <p:cNvSpPr>
            <a:spLocks noChangeArrowheads="1"/>
          </p:cNvSpPr>
          <p:nvPr/>
        </p:nvSpPr>
        <p:spPr bwMode="auto">
          <a:xfrm>
            <a:off x="0" y="2994025"/>
            <a:ext cx="9144000" cy="4572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400">
                <a:solidFill>
                  <a:srgbClr val="000000"/>
                </a:solidFill>
                <a:latin typeface="Arial" charset="0"/>
              </a:rPr>
              <a:t> </a:t>
            </a:r>
          </a:p>
        </p:txBody>
      </p:sp>
      <p:sp>
        <p:nvSpPr>
          <p:cNvPr id="726020" name="Rectangle 4"/>
          <p:cNvSpPr>
            <a:spLocks noChangeArrowheads="1"/>
          </p:cNvSpPr>
          <p:nvPr userDrawn="1"/>
        </p:nvSpPr>
        <p:spPr bwMode="auto">
          <a:xfrm>
            <a:off x="0" y="2994025"/>
            <a:ext cx="9144000" cy="4572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400">
                <a:solidFill>
                  <a:srgbClr val="000000"/>
                </a:solidFill>
                <a:latin typeface="Arial" charset="0"/>
              </a:rPr>
              <a:t> </a:t>
            </a:r>
          </a:p>
        </p:txBody>
      </p:sp>
      <p:sp>
        <p:nvSpPr>
          <p:cNvPr id="72602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6FF3FD7-E531-4969-999F-C25F1A302605}" type="slidenum">
              <a:rPr lang="fr-FR">
                <a:solidFill>
                  <a:srgbClr val="000000"/>
                </a:solidFill>
                <a:latin typeface="Arial" charset="0"/>
              </a:rPr>
              <a:pPr fontAlgn="base">
                <a:spcBef>
                  <a:spcPct val="0"/>
                </a:spcBef>
                <a:spcAft>
                  <a:spcPct val="0"/>
                </a:spcAft>
                <a:defRPr/>
              </a:pPr>
              <a:t>‹N°›</a:t>
            </a:fld>
            <a:endParaRPr lang="fr-FR">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600">
          <a:solidFill>
            <a:srgbClr val="0000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rgbClr val="0000CC"/>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600">
          <a:solidFill>
            <a:srgbClr val="0000CC"/>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600">
          <a:solidFill>
            <a:srgbClr val="0000CC"/>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600">
          <a:solidFill>
            <a:srgbClr val="0000CC"/>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3600">
          <a:solidFill>
            <a:srgbClr val="0000CC"/>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3600">
          <a:solidFill>
            <a:srgbClr val="0000CC"/>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3600">
          <a:solidFill>
            <a:srgbClr val="0000CC"/>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3600">
          <a:solidFill>
            <a:srgbClr val="0000CC"/>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99"/>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rgbClr val="000099"/>
          </a:solidFill>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n"/>
        <a:defRPr sz="2000">
          <a:solidFill>
            <a:srgbClr val="000099"/>
          </a:solidFill>
          <a:latin typeface="+mn-lt"/>
        </a:defRPr>
      </a:lvl4pPr>
      <a:lvl5pPr marL="2057400" indent="-228600" algn="l" rtl="0" eaLnBrk="0" fontAlgn="base" hangingPunct="0">
        <a:spcBef>
          <a:spcPct val="20000"/>
        </a:spcBef>
        <a:spcAft>
          <a:spcPct val="0"/>
        </a:spcAft>
        <a:buSzPct val="55000"/>
        <a:buFont typeface="Wingdings" pitchFamily="2" charset="2"/>
        <a:buChar char="n"/>
        <a:defRPr sz="2000">
          <a:solidFill>
            <a:srgbClr val="000099"/>
          </a:solidFill>
          <a:latin typeface="+mn-lt"/>
        </a:defRPr>
      </a:lvl5pPr>
      <a:lvl6pPr marL="2514600" indent="-228600" algn="l" rtl="0" fontAlgn="base">
        <a:spcBef>
          <a:spcPct val="20000"/>
        </a:spcBef>
        <a:spcAft>
          <a:spcPct val="0"/>
        </a:spcAft>
        <a:buSzPct val="55000"/>
        <a:buFont typeface="Wingdings" pitchFamily="2" charset="2"/>
        <a:buChar char="n"/>
        <a:defRPr sz="2000">
          <a:solidFill>
            <a:srgbClr val="000099"/>
          </a:solidFill>
          <a:latin typeface="+mn-lt"/>
        </a:defRPr>
      </a:lvl6pPr>
      <a:lvl7pPr marL="2971800" indent="-228600" algn="l" rtl="0" fontAlgn="base">
        <a:spcBef>
          <a:spcPct val="20000"/>
        </a:spcBef>
        <a:spcAft>
          <a:spcPct val="0"/>
        </a:spcAft>
        <a:buSzPct val="55000"/>
        <a:buFont typeface="Wingdings" pitchFamily="2" charset="2"/>
        <a:buChar char="n"/>
        <a:defRPr sz="2000">
          <a:solidFill>
            <a:srgbClr val="000099"/>
          </a:solidFill>
          <a:latin typeface="+mn-lt"/>
        </a:defRPr>
      </a:lvl7pPr>
      <a:lvl8pPr marL="3429000" indent="-228600" algn="l" rtl="0" fontAlgn="base">
        <a:spcBef>
          <a:spcPct val="20000"/>
        </a:spcBef>
        <a:spcAft>
          <a:spcPct val="0"/>
        </a:spcAft>
        <a:buSzPct val="55000"/>
        <a:buFont typeface="Wingdings" pitchFamily="2" charset="2"/>
        <a:buChar char="n"/>
        <a:defRPr sz="2000">
          <a:solidFill>
            <a:srgbClr val="000099"/>
          </a:solidFill>
          <a:latin typeface="+mn-lt"/>
        </a:defRPr>
      </a:lvl8pPr>
      <a:lvl9pPr marL="3886200" indent="-228600" algn="l" rtl="0" fontAlgn="base">
        <a:spcBef>
          <a:spcPct val="20000"/>
        </a:spcBef>
        <a:spcAft>
          <a:spcPct val="0"/>
        </a:spcAft>
        <a:buSzPct val="55000"/>
        <a:buFont typeface="Wingdings" pitchFamily="2" charset="2"/>
        <a:buChar char="n"/>
        <a:defRPr sz="2000">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0" y="6597352"/>
            <a:ext cx="2133600" cy="260648"/>
          </a:xfrm>
          <a:prstGeom prst="rect">
            <a:avLst/>
          </a:prstGeom>
        </p:spPr>
        <p:txBody>
          <a:bodyPr vert="horz" lIns="91440" tIns="45720" rIns="91440" bIns="45720" rtlCol="0" anchor="ctr"/>
          <a:lstStyle>
            <a:lvl1pPr algn="l">
              <a:defRPr sz="1200">
                <a:solidFill>
                  <a:schemeClr val="tx1"/>
                </a:solidFill>
              </a:defRPr>
            </a:lvl1pPr>
          </a:lstStyle>
          <a:p>
            <a:r>
              <a:rPr lang="fr-FR" smtClean="0">
                <a:solidFill>
                  <a:prstClr val="black"/>
                </a:solidFill>
              </a:rPr>
              <a:t>Roberto Chierici</a:t>
            </a:r>
            <a:endParaRPr lang="fr-FR" dirty="0">
              <a:solidFill>
                <a:prstClr val="black"/>
              </a:solidFill>
            </a:endParaRPr>
          </a:p>
        </p:txBody>
      </p:sp>
      <p:sp>
        <p:nvSpPr>
          <p:cNvPr id="5" name="Espace réservé du pied de page 4"/>
          <p:cNvSpPr>
            <a:spLocks noGrp="1"/>
          </p:cNvSpPr>
          <p:nvPr>
            <p:ph type="ftr" sz="quarter" idx="3"/>
          </p:nvPr>
        </p:nvSpPr>
        <p:spPr>
          <a:xfrm>
            <a:off x="2627784" y="6597352"/>
            <a:ext cx="4680520" cy="260648"/>
          </a:xfrm>
          <a:prstGeom prst="rect">
            <a:avLst/>
          </a:prstGeom>
        </p:spPr>
        <p:txBody>
          <a:bodyPr vert="horz" lIns="91440" tIns="45720" rIns="91440" bIns="45720" rtlCol="0" anchor="ctr"/>
          <a:lstStyle>
            <a:lvl1pPr algn="ctr">
              <a:defRPr sz="1200">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4"/>
          </p:nvPr>
        </p:nvSpPr>
        <p:spPr>
          <a:xfrm>
            <a:off x="8028384" y="6597352"/>
            <a:ext cx="1115616" cy="260648"/>
          </a:xfrm>
          <a:prstGeom prst="rect">
            <a:avLst/>
          </a:prstGeom>
        </p:spPr>
        <p:txBody>
          <a:bodyPr vert="horz" lIns="91440" tIns="45720" rIns="91440" bIns="45720" rtlCol="0" anchor="ctr"/>
          <a:lstStyle>
            <a:lvl1pPr algn="r">
              <a:defRPr sz="1200">
                <a:solidFill>
                  <a:schemeClr val="tx1"/>
                </a:solidFill>
              </a:defRPr>
            </a:lvl1pPr>
          </a:lstStyle>
          <a:p>
            <a:fld id="{76C5FA8B-FBF2-454B-A0E0-900A7FBE9DBD}" type="slidenum">
              <a:rPr lang="fr-FR" smtClean="0">
                <a:solidFill>
                  <a:prstClr val="black"/>
                </a:solidFill>
              </a:rPr>
              <a:pPr/>
              <a:t>‹N°›</a:t>
            </a:fld>
            <a:endParaRPr lang="fr-FR"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mailto:lhc-toplhcwg@cern.che"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6516216" y="1916832"/>
            <a:ext cx="72008" cy="720079"/>
            <a:chOff x="971600" y="2204864"/>
            <a:chExt cx="288032" cy="2535575"/>
          </a:xfrm>
        </p:grpSpPr>
        <p:sp>
          <p:nvSpPr>
            <p:cNvPr id="22" name="Ellipse 21"/>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3" name="Ellipse 22"/>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4" name="Ellipse 23"/>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5" name="Ellipse 24"/>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6" name="Ellipse 25"/>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28" name="Groupe 27"/>
          <p:cNvGrpSpPr/>
          <p:nvPr/>
        </p:nvGrpSpPr>
        <p:grpSpPr>
          <a:xfrm>
            <a:off x="3059832" y="4725145"/>
            <a:ext cx="72008" cy="720079"/>
            <a:chOff x="971600" y="2204864"/>
            <a:chExt cx="288032" cy="2535575"/>
          </a:xfrm>
        </p:grpSpPr>
        <p:sp>
          <p:nvSpPr>
            <p:cNvPr id="29" name="Ellipse 28"/>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0" name="Ellipse 29"/>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1" name="Ellipse 30"/>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2" name="Ellipse 31"/>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3" name="Ellipse 32"/>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34" name="Groupe 33"/>
          <p:cNvGrpSpPr/>
          <p:nvPr/>
        </p:nvGrpSpPr>
        <p:grpSpPr>
          <a:xfrm>
            <a:off x="5436096" y="4725144"/>
            <a:ext cx="72008" cy="720079"/>
            <a:chOff x="971600" y="2204864"/>
            <a:chExt cx="288032" cy="2535575"/>
          </a:xfrm>
        </p:grpSpPr>
        <p:sp>
          <p:nvSpPr>
            <p:cNvPr id="35" name="Ellipse 34"/>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6" name="Ellipse 35"/>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7" name="Ellipse 36"/>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8" name="Ellipse 37"/>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9" name="Ellipse 38"/>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40" name="Groupe 39"/>
          <p:cNvGrpSpPr/>
          <p:nvPr/>
        </p:nvGrpSpPr>
        <p:grpSpPr>
          <a:xfrm>
            <a:off x="2915816" y="3429000"/>
            <a:ext cx="72008" cy="720079"/>
            <a:chOff x="971600" y="2204864"/>
            <a:chExt cx="288032" cy="2535575"/>
          </a:xfrm>
        </p:grpSpPr>
        <p:sp>
          <p:nvSpPr>
            <p:cNvPr id="41" name="Ellipse 40"/>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2" name="Ellipse 41"/>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3" name="Ellipse 42"/>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4" name="Ellipse 43"/>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5" name="Ellipse 44"/>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46" name="Groupe 45"/>
          <p:cNvGrpSpPr/>
          <p:nvPr/>
        </p:nvGrpSpPr>
        <p:grpSpPr>
          <a:xfrm>
            <a:off x="5580112" y="3501008"/>
            <a:ext cx="72008" cy="720079"/>
            <a:chOff x="971600" y="2204864"/>
            <a:chExt cx="288032" cy="2535575"/>
          </a:xfrm>
        </p:grpSpPr>
        <p:sp>
          <p:nvSpPr>
            <p:cNvPr id="47" name="Ellipse 46"/>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8" name="Ellipse 47"/>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9" name="Ellipse 48"/>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50" name="Ellipse 49"/>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51" name="Ellipse 50"/>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18" name="Groupe 17"/>
          <p:cNvGrpSpPr/>
          <p:nvPr/>
        </p:nvGrpSpPr>
        <p:grpSpPr>
          <a:xfrm>
            <a:off x="2051720" y="1916833"/>
            <a:ext cx="72008" cy="720079"/>
            <a:chOff x="971600" y="2204864"/>
            <a:chExt cx="288032" cy="2535575"/>
          </a:xfrm>
        </p:grpSpPr>
        <p:sp>
          <p:nvSpPr>
            <p:cNvPr id="9" name="Ellipse 8"/>
            <p:cNvSpPr/>
            <p:nvPr/>
          </p:nvSpPr>
          <p:spPr bwMode="auto">
            <a:xfrm>
              <a:off x="1043608" y="2708921"/>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1" name="Ellipse 10"/>
            <p:cNvSpPr/>
            <p:nvPr/>
          </p:nvSpPr>
          <p:spPr bwMode="auto">
            <a:xfrm>
              <a:off x="971600" y="3212976"/>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Ellipse 11"/>
            <p:cNvSpPr/>
            <p:nvPr/>
          </p:nvSpPr>
          <p:spPr bwMode="auto">
            <a:xfrm>
              <a:off x="1043608" y="3717033"/>
              <a:ext cx="144016"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4" name="Ellipse 13"/>
            <p:cNvSpPr/>
            <p:nvPr/>
          </p:nvSpPr>
          <p:spPr bwMode="auto">
            <a:xfrm>
              <a:off x="971600" y="4221088"/>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6" name="Ellipse 15"/>
            <p:cNvSpPr/>
            <p:nvPr/>
          </p:nvSpPr>
          <p:spPr bwMode="auto">
            <a:xfrm>
              <a:off x="971600" y="2204864"/>
              <a:ext cx="288032" cy="519351"/>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sp>
        <p:nvSpPr>
          <p:cNvPr id="6146" name="Espace réservé du numéro de diapositive 4"/>
          <p:cNvSpPr>
            <a:spLocks noGrp="1"/>
          </p:cNvSpPr>
          <p:nvPr>
            <p:ph type="sldNum" sz="quarter" idx="11"/>
          </p:nvPr>
        </p:nvSpPr>
        <p:spPr>
          <a:xfrm>
            <a:off x="8477250" y="6529388"/>
            <a:ext cx="666750" cy="328612"/>
          </a:xfrm>
          <a:noFill/>
        </p:spPr>
        <p:txBody>
          <a:bodyPr/>
          <a:lstStyle/>
          <a:p>
            <a:fld id="{A8902D3E-888C-4C49-AE52-6FF8BDC1A49B}" type="slidenum">
              <a:rPr lang="fr-FR" smtClean="0">
                <a:solidFill>
                  <a:srgbClr val="000000"/>
                </a:solidFill>
              </a:rPr>
              <a:pPr/>
              <a:t>1</a:t>
            </a:fld>
            <a:endParaRPr lang="fr-FR" smtClean="0">
              <a:solidFill>
                <a:srgbClr val="000000"/>
              </a:solidFill>
            </a:endParaRPr>
          </a:p>
        </p:txBody>
      </p:sp>
      <p:sp>
        <p:nvSpPr>
          <p:cNvPr id="13" name="Rectangle 12"/>
          <p:cNvSpPr>
            <a:spLocks noChangeArrowheads="1"/>
          </p:cNvSpPr>
          <p:nvPr/>
        </p:nvSpPr>
        <p:spPr bwMode="auto">
          <a:xfrm>
            <a:off x="1835696" y="620688"/>
            <a:ext cx="5184576" cy="1323439"/>
          </a:xfrm>
          <a:prstGeom prst="rect">
            <a:avLst/>
          </a:prstGeom>
          <a:blipFill>
            <a:blip r:embed="rId3" cstate="print"/>
            <a:tile tx="0" ty="0" sx="100000" sy="100000" flip="none" algn="tl"/>
          </a:blipFill>
          <a:ln>
            <a:noFill/>
            <a:headEnd/>
            <a:tailEnd/>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fontAlgn="base">
              <a:spcBef>
                <a:spcPct val="0"/>
              </a:spcBef>
              <a:spcAft>
                <a:spcPct val="0"/>
              </a:spcAft>
              <a:defRPr/>
            </a:pPr>
            <a:r>
              <a:rPr lang="en-US" sz="400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ATLAS and CMS</a:t>
            </a:r>
          </a:p>
          <a:p>
            <a:pPr marL="457200" indent="-457200" algn="ctr" fontAlgn="base">
              <a:spcBef>
                <a:spcPct val="0"/>
              </a:spcBef>
              <a:spcAft>
                <a:spcPct val="0"/>
              </a:spcAft>
              <a:defRPr/>
            </a:pPr>
            <a:r>
              <a:rPr lang="en-US" sz="400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in top physics</a:t>
            </a:r>
            <a:endParaRPr lang="en-US" sz="2800" dirty="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7" name="Rectangle 26"/>
          <p:cNvSpPr>
            <a:spLocks noChangeArrowheads="1"/>
          </p:cNvSpPr>
          <p:nvPr/>
        </p:nvSpPr>
        <p:spPr bwMode="auto">
          <a:xfrm>
            <a:off x="2843808" y="5373216"/>
            <a:ext cx="2880320" cy="461665"/>
          </a:xfrm>
          <a:prstGeom prst="rect">
            <a:avLst/>
          </a:prstGeom>
          <a:blipFill>
            <a:blip r:embed="rId3" cstate="print"/>
            <a:tile tx="0" ty="0" sx="100000" sy="100000" flip="none" algn="tl"/>
          </a:blipFill>
          <a:ln>
            <a:noFill/>
            <a:headEnd/>
            <a:tailEnd/>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sp3d extrusionH="57150">
              <a:bevelT w="82550" h="82550" prst="slope"/>
            </a:sp3d>
          </a:bodyPr>
          <a:lstStyle/>
          <a:p>
            <a:pPr marL="457200" indent="-457200" algn="ctr" fontAlgn="base">
              <a:spcBef>
                <a:spcPct val="0"/>
              </a:spcBef>
              <a:spcAft>
                <a:spcPct val="0"/>
              </a:spcAft>
              <a:defRPr/>
            </a:pPr>
            <a:r>
              <a:rPr lang="en-US" sz="2400" b="1"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21</a:t>
            </a:r>
            <a:r>
              <a:rPr lang="en-US" sz="2400" b="1" baseline="3000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st</a:t>
            </a:r>
            <a:r>
              <a:rPr lang="en-US" sz="2400" b="1"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 March 2013</a:t>
            </a:r>
            <a:endParaRPr lang="en-US" sz="2400" b="1" dirty="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Titre 5"/>
          <p:cNvSpPr>
            <a:spLocks noGrp="1"/>
          </p:cNvSpPr>
          <p:nvPr>
            <p:ph type="title"/>
          </p:nvPr>
        </p:nvSpPr>
        <p:spPr>
          <a:xfrm>
            <a:off x="2699792" y="4077072"/>
            <a:ext cx="3240360" cy="720080"/>
          </a:xfrm>
          <a:prstGeom prst="rect">
            <a:avLst/>
          </a:prstGeom>
          <a:blipFill>
            <a:blip r:embed="rId3" cstate="print"/>
            <a:tile tx="0" ty="0" sx="100000" sy="100000" flip="none" algn="tl"/>
          </a:blipFill>
          <a:ln>
            <a:noFill/>
          </a:ln>
          <a:scene3d>
            <a:camera prst="orthographicFront"/>
            <a:lightRig rig="threePt" dir="t"/>
          </a:scene3d>
          <a:sp3d>
            <a:bevelT/>
          </a:sp3d>
        </p:spPr>
        <p:txBody>
          <a:bodyPr>
            <a:sp3d extrusionH="57150">
              <a:bevelT w="82550" h="82550" prst="slope"/>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normalizeH="0" baseline="0" noProof="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rPr>
              <a:t>Roberto</a:t>
            </a:r>
            <a:r>
              <a:rPr kumimoji="0" lang="en-US" sz="2000" b="1" i="0" u="none" strike="noStrike" kern="0" normalizeH="0" noProof="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rPr>
              <a:t> </a:t>
            </a:r>
            <a:r>
              <a:rPr kumimoji="0" lang="en-US" sz="2000" b="1" i="0" u="none" strike="noStrike" kern="0" normalizeH="0" noProof="0" dirty="0" err="1"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rPr>
              <a:t>Chierici</a:t>
            </a:r>
            <a:r>
              <a:rPr kumimoji="0" lang="en-US" sz="2000" b="1" i="0" u="none" strike="noStrike" kern="0" normalizeH="0" noProof="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rPr>
              <a:t/>
            </a:r>
            <a:br>
              <a:rPr kumimoji="0" lang="en-US" sz="2000" b="1" i="0" u="none" strike="noStrike" kern="0" normalizeH="0" noProof="0"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rPr>
            </a:br>
            <a:r>
              <a:rPr lang="en-US" sz="2000" b="1"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CNRS/IPNL</a:t>
            </a:r>
            <a:endParaRPr kumimoji="0" lang="fr-FR" sz="2000" b="1" i="0" u="none" strike="noStrike" kern="0" normalizeH="0" baseline="0" noProof="0" dirty="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itchFamily="18" charset="0"/>
              <a:cs typeface="Times New Roman" pitchFamily="18" charset="0"/>
            </a:endParaRPr>
          </a:p>
        </p:txBody>
      </p:sp>
      <p:sp>
        <p:nvSpPr>
          <p:cNvPr id="7" name="Rectangle 6"/>
          <p:cNvSpPr>
            <a:spLocks noChangeArrowheads="1"/>
          </p:cNvSpPr>
          <p:nvPr/>
        </p:nvSpPr>
        <p:spPr bwMode="auto">
          <a:xfrm>
            <a:off x="1835696" y="2564904"/>
            <a:ext cx="4968552" cy="954107"/>
          </a:xfrm>
          <a:prstGeom prst="rect">
            <a:avLst/>
          </a:prstGeom>
          <a:blipFill>
            <a:blip r:embed="rId3" cstate="print"/>
            <a:tile tx="0" ty="0" sx="100000" sy="100000" flip="none" algn="tl"/>
          </a:blipFill>
          <a:ln>
            <a:noFill/>
            <a:headEnd/>
            <a:tailEnd/>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sp3d extrusionH="57150">
              <a:bevelT w="82550" h="82550" prst="slope"/>
            </a:sp3d>
          </a:bodyPr>
          <a:lstStyle/>
          <a:p>
            <a:pPr marL="457200" indent="-457200" algn="ctr" fontAlgn="base">
              <a:spcBef>
                <a:spcPct val="0"/>
              </a:spcBef>
              <a:spcAft>
                <a:spcPct val="0"/>
              </a:spcAft>
              <a:defRPr/>
            </a:pPr>
            <a:r>
              <a:rPr lang="en-US" sz="2800" b="1"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Combination of measurements, </a:t>
            </a:r>
          </a:p>
          <a:p>
            <a:pPr marL="457200" indent="-457200" algn="ctr" fontAlgn="base">
              <a:spcBef>
                <a:spcPct val="0"/>
              </a:spcBef>
              <a:spcAft>
                <a:spcPct val="0"/>
              </a:spcAft>
              <a:defRPr/>
            </a:pPr>
            <a:r>
              <a:rPr lang="en-US" sz="2800" b="1" dirty="0" smtClean="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a:cs typeface="Times New Roman"/>
              </a:rPr>
              <a:t>systematic errors and all that</a:t>
            </a:r>
            <a:endParaRPr lang="en-US" sz="2800" b="1" dirty="0">
              <a:ln w="12700">
                <a:solidFill>
                  <a:schemeClr val="accent6">
                    <a:lumMod val="50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Most spectacularly: single top cross section</a:t>
            </a:r>
            <a:endParaRPr lang="fr-FR" dirty="0"/>
          </a:p>
        </p:txBody>
      </p:sp>
      <p:sp>
        <p:nvSpPr>
          <p:cNvPr id="7" name="Espace réservé du contenu 6"/>
          <p:cNvSpPr>
            <a:spLocks noGrp="1"/>
          </p:cNvSpPr>
          <p:nvPr>
            <p:ph idx="1"/>
          </p:nvPr>
        </p:nvSpPr>
        <p:spPr>
          <a:xfrm>
            <a:off x="5292080" y="836712"/>
            <a:ext cx="3779912" cy="5860032"/>
          </a:xfrm>
        </p:spPr>
        <p:txBody>
          <a:bodyPr>
            <a:normAutofit/>
          </a:bodyPr>
          <a:lstStyle/>
          <a:p>
            <a:r>
              <a:rPr lang="en-US" sz="1800" dirty="0" smtClean="0"/>
              <a:t>Combine only t-channel</a:t>
            </a:r>
          </a:p>
          <a:p>
            <a:pPr lvl="1"/>
            <a:endParaRPr lang="en-US" sz="1800" dirty="0" smtClean="0"/>
          </a:p>
          <a:p>
            <a:r>
              <a:rPr lang="en-US" sz="1800" dirty="0" smtClean="0"/>
              <a:t>This table has effectively stopped the LHC combination !</a:t>
            </a:r>
          </a:p>
          <a:p>
            <a:endParaRPr lang="en-US" sz="1800" dirty="0" smtClean="0"/>
          </a:p>
          <a:p>
            <a:r>
              <a:rPr lang="en-US" sz="1800" dirty="0" smtClean="0"/>
              <a:t>Analyses are apparently very different in method and sensitivity to systematic errors</a:t>
            </a:r>
          </a:p>
          <a:p>
            <a:pPr lvl="1"/>
            <a:r>
              <a:rPr lang="en-US" sz="1500" dirty="0" smtClean="0"/>
              <a:t>Still differences too large (especially TH errors) </a:t>
            </a:r>
          </a:p>
          <a:p>
            <a:pPr lvl="1"/>
            <a:r>
              <a:rPr lang="en-US" sz="1500" dirty="0" smtClean="0"/>
              <a:t>Need more accurate insight</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10</a:t>
            </a:fld>
            <a:endParaRPr lang="fr-FR" dirty="0" smtClean="0">
              <a:solidFill>
                <a:prstClr val="black"/>
              </a:solidFill>
            </a:endParaRPr>
          </a:p>
        </p:txBody>
      </p:sp>
      <p:pic>
        <p:nvPicPr>
          <p:cNvPr id="8" name="Immagine 23"/>
          <p:cNvPicPr>
            <a:picLocks noChangeAspect="1"/>
          </p:cNvPicPr>
          <p:nvPr/>
        </p:nvPicPr>
        <p:blipFill>
          <a:blip r:embed="rId2" cstate="print"/>
          <a:stretch>
            <a:fillRect/>
          </a:stretch>
        </p:blipFill>
        <p:spPr>
          <a:xfrm>
            <a:off x="0" y="764704"/>
            <a:ext cx="5220072" cy="6081193"/>
          </a:xfrm>
          <a:prstGeom prst="rect">
            <a:avLst/>
          </a:prstGeom>
        </p:spPr>
      </p:pic>
      <p:sp>
        <p:nvSpPr>
          <p:cNvPr id="13" name="Ellipse 12"/>
          <p:cNvSpPr/>
          <p:nvPr/>
        </p:nvSpPr>
        <p:spPr>
          <a:xfrm>
            <a:off x="2627784" y="170080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283968" y="177281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283968" y="285293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67944" y="2276872"/>
            <a:ext cx="984070" cy="261610"/>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rPr>
              <a:t>Data driven</a:t>
            </a:r>
            <a:endParaRPr lang="fr-FR" sz="1100" dirty="0">
              <a:effectLst>
                <a:outerShdw blurRad="38100" dist="38100" dir="2700000" algn="tl">
                  <a:srgbClr val="000000">
                    <a:alpha val="43137"/>
                  </a:srgbClr>
                </a:outerShdw>
              </a:effectLst>
            </a:endParaRPr>
          </a:p>
        </p:txBody>
      </p:sp>
      <p:sp>
        <p:nvSpPr>
          <p:cNvPr id="18" name="Ellipse 17"/>
          <p:cNvSpPr/>
          <p:nvPr/>
        </p:nvSpPr>
        <p:spPr>
          <a:xfrm>
            <a:off x="2555776" y="2852936"/>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627784" y="3789040"/>
            <a:ext cx="432048"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20" name="Ellipse 19"/>
          <p:cNvSpPr/>
          <p:nvPr/>
        </p:nvSpPr>
        <p:spPr>
          <a:xfrm>
            <a:off x="4283968" y="3789040"/>
            <a:ext cx="432048"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21" name="Ellipse 20"/>
          <p:cNvSpPr/>
          <p:nvPr/>
        </p:nvSpPr>
        <p:spPr>
          <a:xfrm>
            <a:off x="2627784" y="4293096"/>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4283968" y="4293096"/>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2555776" y="6309320"/>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283968" y="6309320"/>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TH systematic errors</a:t>
            </a:r>
            <a:endParaRPr lang="fr-FR" dirty="0"/>
          </a:p>
        </p:txBody>
      </p:sp>
      <p:sp>
        <p:nvSpPr>
          <p:cNvPr id="7" name="Espace réservé du contenu 6"/>
          <p:cNvSpPr>
            <a:spLocks noGrp="1"/>
          </p:cNvSpPr>
          <p:nvPr>
            <p:ph idx="1"/>
          </p:nvPr>
        </p:nvSpPr>
        <p:spPr>
          <a:xfrm>
            <a:off x="0" y="908720"/>
            <a:ext cx="5220072" cy="2187624"/>
          </a:xfrm>
        </p:spPr>
        <p:txBody>
          <a:bodyPr>
            <a:noAutofit/>
          </a:bodyPr>
          <a:lstStyle/>
          <a:p>
            <a:r>
              <a:rPr lang="en-US" sz="1800" dirty="0" smtClean="0"/>
              <a:t>The choice of a generation setup is the main source of the TH error, now becoming dominant in our measurements</a:t>
            </a:r>
          </a:p>
          <a:p>
            <a:endParaRPr lang="en-US" sz="1800" dirty="0" smtClean="0"/>
          </a:p>
          <a:p>
            <a:r>
              <a:rPr lang="en-US" sz="1800" dirty="0" smtClean="0"/>
              <a:t>The splitting of our TH systematic sources is arbitrary, and done for simplicity</a:t>
            </a:r>
          </a:p>
          <a:p>
            <a:pPr lvl="1"/>
            <a:r>
              <a:rPr lang="en-US" sz="1500" dirty="0" smtClean="0"/>
              <a:t>PDFs(*)</a:t>
            </a:r>
          </a:p>
          <a:p>
            <a:pPr lvl="1"/>
            <a:r>
              <a:rPr lang="en-US" sz="1500" dirty="0" smtClean="0"/>
              <a:t>Process description + dependence on scales</a:t>
            </a:r>
          </a:p>
          <a:p>
            <a:pPr lvl="1"/>
            <a:r>
              <a:rPr lang="en-US" sz="1500" dirty="0" smtClean="0"/>
              <a:t>Parametric dependence on SM parameters</a:t>
            </a:r>
          </a:p>
          <a:p>
            <a:pPr lvl="1"/>
            <a:r>
              <a:rPr lang="en-US" sz="1500" dirty="0" smtClean="0"/>
              <a:t>Proton/antiproton remnants(*)</a:t>
            </a:r>
          </a:p>
          <a:p>
            <a:pPr lvl="1"/>
            <a:r>
              <a:rPr lang="en-US" sz="1500" dirty="0" smtClean="0"/>
              <a:t>Multiple </a:t>
            </a:r>
            <a:r>
              <a:rPr lang="en-US" sz="1500" dirty="0" err="1" smtClean="0"/>
              <a:t>parton</a:t>
            </a:r>
            <a:r>
              <a:rPr lang="en-US" sz="1500" dirty="0" smtClean="0"/>
              <a:t> interactions(*)</a:t>
            </a:r>
          </a:p>
          <a:p>
            <a:pPr lvl="1"/>
            <a:r>
              <a:rPr lang="en-US" sz="1500" dirty="0" smtClean="0"/>
              <a:t>Initial or final state radiation</a:t>
            </a:r>
          </a:p>
          <a:p>
            <a:pPr lvl="1"/>
            <a:r>
              <a:rPr lang="en-US" sz="1500" dirty="0" err="1" smtClean="0"/>
              <a:t>Hadronization</a:t>
            </a:r>
            <a:r>
              <a:rPr lang="en-US" sz="1500" dirty="0" smtClean="0"/>
              <a:t>(*)</a:t>
            </a:r>
          </a:p>
          <a:p>
            <a:pPr lvl="1"/>
            <a:endParaRPr lang="en-US" sz="1500" dirty="0" smtClean="0"/>
          </a:p>
          <a:p>
            <a:r>
              <a:rPr lang="en-US" sz="1800" dirty="0" smtClean="0"/>
              <a:t>Given a setup(**), we need to estimate our systematic error for each of the sources</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11</a:t>
            </a:fld>
            <a:endParaRPr lang="fr-FR" dirty="0" smtClean="0">
              <a:solidFill>
                <a:prstClr val="black"/>
              </a:solidFill>
            </a:endParaRPr>
          </a:p>
        </p:txBody>
      </p:sp>
      <p:grpSp>
        <p:nvGrpSpPr>
          <p:cNvPr id="5" name="Group 4"/>
          <p:cNvGrpSpPr>
            <a:grpSpLocks/>
          </p:cNvGrpSpPr>
          <p:nvPr/>
        </p:nvGrpSpPr>
        <p:grpSpPr bwMode="auto">
          <a:xfrm>
            <a:off x="5076056" y="980728"/>
            <a:ext cx="3990975" cy="4316412"/>
            <a:chOff x="208" y="687"/>
            <a:chExt cx="3056" cy="3240"/>
          </a:xfrm>
        </p:grpSpPr>
        <p:sp>
          <p:nvSpPr>
            <p:cNvPr id="8" name="AutoShape 5"/>
            <p:cNvSpPr>
              <a:spLocks noChangeArrowheads="1"/>
            </p:cNvSpPr>
            <p:nvPr/>
          </p:nvSpPr>
          <p:spPr bwMode="auto">
            <a:xfrm>
              <a:off x="1796" y="2236"/>
              <a:ext cx="200" cy="149"/>
            </a:xfrm>
            <a:prstGeom prst="irregularSeal2">
              <a:avLst/>
            </a:prstGeom>
            <a:gradFill rotWithShape="1">
              <a:gsLst>
                <a:gs pos="0">
                  <a:srgbClr val="FFFF00"/>
                </a:gs>
                <a:gs pos="100000">
                  <a:srgbClr val="DDDDDD"/>
                </a:gs>
              </a:gsLst>
              <a:path path="shape">
                <a:fillToRect l="50000" t="50000" r="50000" b="50000"/>
              </a:path>
            </a:gradFill>
            <a:ln w="9525" algn="ctr">
              <a:solidFill>
                <a:schemeClr val="bg2"/>
              </a:solidFill>
              <a:miter lim="800000"/>
              <a:headEnd/>
              <a:tailEnd/>
            </a:ln>
            <a:effectLst/>
          </p:spPr>
          <p:txBody>
            <a:bodyPr wrap="none" anchor="ctr"/>
            <a:lstStyle/>
            <a:p>
              <a:endParaRPr lang="fr-FR"/>
            </a:p>
          </p:txBody>
        </p:sp>
        <p:grpSp>
          <p:nvGrpSpPr>
            <p:cNvPr id="9" name="Group 6"/>
            <p:cNvGrpSpPr>
              <a:grpSpLocks/>
            </p:cNvGrpSpPr>
            <p:nvPr/>
          </p:nvGrpSpPr>
          <p:grpSpPr bwMode="auto">
            <a:xfrm>
              <a:off x="1079" y="687"/>
              <a:ext cx="994" cy="1480"/>
              <a:chOff x="1079" y="687"/>
              <a:chExt cx="994" cy="1480"/>
            </a:xfrm>
          </p:grpSpPr>
          <p:sp>
            <p:nvSpPr>
              <p:cNvPr id="44" name="Freeform 7"/>
              <p:cNvSpPr>
                <a:spLocks/>
              </p:cNvSpPr>
              <p:nvPr/>
            </p:nvSpPr>
            <p:spPr bwMode="auto">
              <a:xfrm>
                <a:off x="1079" y="744"/>
                <a:ext cx="994" cy="1423"/>
              </a:xfrm>
              <a:custGeom>
                <a:avLst/>
                <a:gdLst/>
                <a:ahLst/>
                <a:cxnLst>
                  <a:cxn ang="0">
                    <a:pos x="603" y="1417"/>
                  </a:cxn>
                  <a:cxn ang="0">
                    <a:pos x="0" y="96"/>
                  </a:cxn>
                  <a:cxn ang="0">
                    <a:pos x="809" y="0"/>
                  </a:cxn>
                  <a:cxn ang="0">
                    <a:pos x="603" y="1417"/>
                  </a:cxn>
                </a:cxnLst>
                <a:rect l="0" t="0" r="r" b="b"/>
                <a:pathLst>
                  <a:path w="809" h="1417">
                    <a:moveTo>
                      <a:pt x="603" y="1417"/>
                    </a:moveTo>
                    <a:lnTo>
                      <a:pt x="0" y="96"/>
                    </a:lnTo>
                    <a:lnTo>
                      <a:pt x="809" y="0"/>
                    </a:lnTo>
                    <a:lnTo>
                      <a:pt x="603" y="1417"/>
                    </a:lnTo>
                    <a:close/>
                  </a:path>
                </a:pathLst>
              </a:custGeom>
              <a:gradFill rotWithShape="1">
                <a:gsLst>
                  <a:gs pos="0">
                    <a:srgbClr val="000066">
                      <a:alpha val="16000"/>
                    </a:srgbClr>
                  </a:gs>
                  <a:gs pos="50000">
                    <a:srgbClr val="EAEAEA">
                      <a:alpha val="14000"/>
                    </a:srgbClr>
                  </a:gs>
                  <a:gs pos="100000">
                    <a:srgbClr val="000066">
                      <a:alpha val="16000"/>
                    </a:srgbClr>
                  </a:gs>
                </a:gsLst>
                <a:lin ang="0" scaled="1"/>
              </a:gradFill>
              <a:ln w="9525" cap="flat" cmpd="sng">
                <a:solidFill>
                  <a:schemeClr val="tx1"/>
                </a:solidFill>
                <a:prstDash val="sysDot"/>
                <a:round/>
                <a:headEnd/>
                <a:tailEnd/>
              </a:ln>
              <a:effectLst/>
            </p:spPr>
            <p:txBody>
              <a:bodyPr wrap="none" anchor="ctr"/>
              <a:lstStyle/>
              <a:p>
                <a:endParaRPr lang="fr-FR"/>
              </a:p>
            </p:txBody>
          </p:sp>
          <p:sp>
            <p:nvSpPr>
              <p:cNvPr id="45" name="Oval 8"/>
              <p:cNvSpPr>
                <a:spLocks noChangeArrowheads="1"/>
              </p:cNvSpPr>
              <p:nvPr/>
            </p:nvSpPr>
            <p:spPr bwMode="auto">
              <a:xfrm rot="-406211">
                <a:off x="1086" y="687"/>
                <a:ext cx="985" cy="221"/>
              </a:xfrm>
              <a:prstGeom prst="ellipse">
                <a:avLst/>
              </a:prstGeom>
              <a:solidFill>
                <a:srgbClr val="FFFF99"/>
              </a:solidFill>
              <a:ln w="9525" algn="ctr">
                <a:solidFill>
                  <a:schemeClr val="tx1"/>
                </a:solidFill>
                <a:prstDash val="sysDot"/>
                <a:round/>
                <a:headEnd/>
                <a:tailEnd/>
              </a:ln>
              <a:effectLst/>
            </p:spPr>
            <p:txBody>
              <a:bodyPr wrap="none" anchor="ctr"/>
              <a:lstStyle/>
              <a:p>
                <a:endParaRPr lang="fr-FR"/>
              </a:p>
            </p:txBody>
          </p:sp>
        </p:grpSp>
        <p:grpSp>
          <p:nvGrpSpPr>
            <p:cNvPr id="11" name="Group 9"/>
            <p:cNvGrpSpPr>
              <a:grpSpLocks/>
            </p:cNvGrpSpPr>
            <p:nvPr/>
          </p:nvGrpSpPr>
          <p:grpSpPr bwMode="auto">
            <a:xfrm rot="10636597">
              <a:off x="1428" y="2447"/>
              <a:ext cx="994" cy="1480"/>
              <a:chOff x="1079" y="687"/>
              <a:chExt cx="994" cy="1480"/>
            </a:xfrm>
          </p:grpSpPr>
          <p:sp>
            <p:nvSpPr>
              <p:cNvPr id="42" name="Freeform 10"/>
              <p:cNvSpPr>
                <a:spLocks/>
              </p:cNvSpPr>
              <p:nvPr/>
            </p:nvSpPr>
            <p:spPr bwMode="auto">
              <a:xfrm>
                <a:off x="1079" y="744"/>
                <a:ext cx="994" cy="1423"/>
              </a:xfrm>
              <a:custGeom>
                <a:avLst/>
                <a:gdLst/>
                <a:ahLst/>
                <a:cxnLst>
                  <a:cxn ang="0">
                    <a:pos x="603" y="1417"/>
                  </a:cxn>
                  <a:cxn ang="0">
                    <a:pos x="0" y="96"/>
                  </a:cxn>
                  <a:cxn ang="0">
                    <a:pos x="809" y="0"/>
                  </a:cxn>
                  <a:cxn ang="0">
                    <a:pos x="603" y="1417"/>
                  </a:cxn>
                </a:cxnLst>
                <a:rect l="0" t="0" r="r" b="b"/>
                <a:pathLst>
                  <a:path w="809" h="1417">
                    <a:moveTo>
                      <a:pt x="603" y="1417"/>
                    </a:moveTo>
                    <a:lnTo>
                      <a:pt x="0" y="96"/>
                    </a:lnTo>
                    <a:lnTo>
                      <a:pt x="809" y="0"/>
                    </a:lnTo>
                    <a:lnTo>
                      <a:pt x="603" y="1417"/>
                    </a:lnTo>
                    <a:close/>
                  </a:path>
                </a:pathLst>
              </a:custGeom>
              <a:gradFill rotWithShape="1">
                <a:gsLst>
                  <a:gs pos="0">
                    <a:srgbClr val="000066">
                      <a:alpha val="16000"/>
                    </a:srgbClr>
                  </a:gs>
                  <a:gs pos="50000">
                    <a:srgbClr val="EAEAEA">
                      <a:alpha val="14000"/>
                    </a:srgbClr>
                  </a:gs>
                  <a:gs pos="100000">
                    <a:srgbClr val="000066">
                      <a:alpha val="16000"/>
                    </a:srgbClr>
                  </a:gs>
                </a:gsLst>
                <a:lin ang="0" scaled="1"/>
              </a:gradFill>
              <a:ln w="9525" cap="flat" cmpd="sng">
                <a:solidFill>
                  <a:schemeClr val="tx1"/>
                </a:solidFill>
                <a:prstDash val="sysDot"/>
                <a:round/>
                <a:headEnd/>
                <a:tailEnd/>
              </a:ln>
              <a:effectLst/>
            </p:spPr>
            <p:txBody>
              <a:bodyPr wrap="none" anchor="ctr"/>
              <a:lstStyle/>
              <a:p>
                <a:endParaRPr lang="fr-FR"/>
              </a:p>
            </p:txBody>
          </p:sp>
          <p:sp>
            <p:nvSpPr>
              <p:cNvPr id="43" name="Oval 11"/>
              <p:cNvSpPr>
                <a:spLocks noChangeArrowheads="1"/>
              </p:cNvSpPr>
              <p:nvPr/>
            </p:nvSpPr>
            <p:spPr bwMode="auto">
              <a:xfrm rot="-406211">
                <a:off x="1086" y="687"/>
                <a:ext cx="985" cy="221"/>
              </a:xfrm>
              <a:prstGeom prst="ellipse">
                <a:avLst/>
              </a:prstGeom>
              <a:solidFill>
                <a:srgbClr val="FFFF99"/>
              </a:solidFill>
              <a:ln w="9525" algn="ctr">
                <a:solidFill>
                  <a:schemeClr val="tx1"/>
                </a:solidFill>
                <a:prstDash val="sysDot"/>
                <a:round/>
                <a:headEnd/>
                <a:tailEnd/>
              </a:ln>
              <a:effectLst/>
            </p:spPr>
            <p:txBody>
              <a:bodyPr wrap="none" anchor="ctr"/>
              <a:lstStyle/>
              <a:p>
                <a:endParaRPr lang="fr-FR"/>
              </a:p>
            </p:txBody>
          </p:sp>
        </p:grpSp>
        <p:grpSp>
          <p:nvGrpSpPr>
            <p:cNvPr id="12" name="Group 12"/>
            <p:cNvGrpSpPr>
              <a:grpSpLocks/>
            </p:cNvGrpSpPr>
            <p:nvPr/>
          </p:nvGrpSpPr>
          <p:grpSpPr bwMode="auto">
            <a:xfrm>
              <a:off x="208" y="766"/>
              <a:ext cx="3056" cy="3095"/>
              <a:chOff x="2928" y="850"/>
              <a:chExt cx="2832" cy="2737"/>
            </a:xfrm>
          </p:grpSpPr>
          <p:sp>
            <p:nvSpPr>
              <p:cNvPr id="13" name="Line 13"/>
              <p:cNvSpPr>
                <a:spLocks noChangeShapeType="1"/>
              </p:cNvSpPr>
              <p:nvPr/>
            </p:nvSpPr>
            <p:spPr bwMode="auto">
              <a:xfrm>
                <a:off x="4262" y="2339"/>
                <a:ext cx="205" cy="1153"/>
              </a:xfrm>
              <a:prstGeom prst="line">
                <a:avLst/>
              </a:prstGeom>
              <a:noFill/>
              <a:ln w="28575">
                <a:solidFill>
                  <a:srgbClr val="FF0000"/>
                </a:solidFill>
                <a:round/>
                <a:headEnd/>
                <a:tailEnd type="triangle" w="sm" len="sm"/>
              </a:ln>
            </p:spPr>
            <p:txBody>
              <a:bodyPr/>
              <a:lstStyle/>
              <a:p>
                <a:endParaRPr lang="fr-FR"/>
              </a:p>
            </p:txBody>
          </p:sp>
          <p:sp>
            <p:nvSpPr>
              <p:cNvPr id="14" name="Line 14"/>
              <p:cNvSpPr>
                <a:spLocks noChangeShapeType="1"/>
              </p:cNvSpPr>
              <p:nvPr/>
            </p:nvSpPr>
            <p:spPr bwMode="auto">
              <a:xfrm>
                <a:off x="3730" y="2381"/>
                <a:ext cx="769" cy="0"/>
              </a:xfrm>
              <a:prstGeom prst="line">
                <a:avLst/>
              </a:prstGeom>
              <a:noFill/>
              <a:ln w="28575">
                <a:solidFill>
                  <a:srgbClr val="C0C0C0"/>
                </a:solidFill>
                <a:round/>
                <a:headEnd/>
                <a:tailEnd type="triangle" w="sm" len="sm"/>
              </a:ln>
            </p:spPr>
            <p:txBody>
              <a:bodyPr/>
              <a:lstStyle/>
              <a:p>
                <a:endParaRPr lang="fr-FR"/>
              </a:p>
            </p:txBody>
          </p:sp>
          <p:sp>
            <p:nvSpPr>
              <p:cNvPr id="15" name="Line 15"/>
              <p:cNvSpPr>
                <a:spLocks noChangeShapeType="1"/>
              </p:cNvSpPr>
              <p:nvPr/>
            </p:nvSpPr>
            <p:spPr bwMode="auto">
              <a:xfrm>
                <a:off x="3738" y="2415"/>
                <a:ext cx="761" cy="0"/>
              </a:xfrm>
              <a:prstGeom prst="line">
                <a:avLst/>
              </a:prstGeom>
              <a:noFill/>
              <a:ln w="28575">
                <a:solidFill>
                  <a:srgbClr val="C0C0C0"/>
                </a:solidFill>
                <a:round/>
                <a:headEnd/>
                <a:tailEnd type="triangle" w="sm" len="sm"/>
              </a:ln>
            </p:spPr>
            <p:txBody>
              <a:bodyPr/>
              <a:lstStyle/>
              <a:p>
                <a:endParaRPr lang="fr-FR"/>
              </a:p>
            </p:txBody>
          </p:sp>
          <p:sp>
            <p:nvSpPr>
              <p:cNvPr id="16" name="Line 16"/>
              <p:cNvSpPr>
                <a:spLocks noChangeShapeType="1"/>
              </p:cNvSpPr>
              <p:nvPr/>
            </p:nvSpPr>
            <p:spPr bwMode="auto">
              <a:xfrm>
                <a:off x="3728" y="2346"/>
                <a:ext cx="558" cy="0"/>
              </a:xfrm>
              <a:prstGeom prst="line">
                <a:avLst/>
              </a:prstGeom>
              <a:noFill/>
              <a:ln w="28575">
                <a:solidFill>
                  <a:schemeClr val="accent2"/>
                </a:solidFill>
                <a:round/>
                <a:headEnd/>
                <a:tailEnd type="triangle" w="sm" len="sm"/>
              </a:ln>
            </p:spPr>
            <p:txBody>
              <a:bodyPr/>
              <a:lstStyle/>
              <a:p>
                <a:endParaRPr lang="fr-FR"/>
              </a:p>
            </p:txBody>
          </p:sp>
          <p:sp>
            <p:nvSpPr>
              <p:cNvPr id="17" name="Line 17"/>
              <p:cNvSpPr>
                <a:spLocks noChangeShapeType="1"/>
              </p:cNvSpPr>
              <p:nvPr/>
            </p:nvSpPr>
            <p:spPr bwMode="auto">
              <a:xfrm>
                <a:off x="3386" y="2375"/>
                <a:ext cx="450" cy="0"/>
              </a:xfrm>
              <a:prstGeom prst="line">
                <a:avLst/>
              </a:prstGeom>
              <a:noFill/>
              <a:ln w="76200">
                <a:solidFill>
                  <a:srgbClr val="000066"/>
                </a:solidFill>
                <a:round/>
                <a:headEnd/>
                <a:tailEnd type="triangle" w="med" len="med"/>
              </a:ln>
            </p:spPr>
            <p:txBody>
              <a:bodyPr/>
              <a:lstStyle/>
              <a:p>
                <a:endParaRPr lang="fr-FR"/>
              </a:p>
            </p:txBody>
          </p:sp>
          <p:sp>
            <p:nvSpPr>
              <p:cNvPr id="18" name="Line 18"/>
              <p:cNvSpPr>
                <a:spLocks noChangeShapeType="1"/>
              </p:cNvSpPr>
              <p:nvPr/>
            </p:nvSpPr>
            <p:spPr bwMode="auto">
              <a:xfrm flipV="1">
                <a:off x="4491" y="2321"/>
                <a:ext cx="786" cy="51"/>
              </a:xfrm>
              <a:prstGeom prst="line">
                <a:avLst/>
              </a:prstGeom>
              <a:noFill/>
              <a:ln w="28575" cap="rnd">
                <a:solidFill>
                  <a:srgbClr val="C0C0C0"/>
                </a:solidFill>
                <a:prstDash val="sysDot"/>
                <a:round/>
                <a:headEnd/>
                <a:tailEnd type="triangle" w="sm" len="sm"/>
              </a:ln>
            </p:spPr>
            <p:txBody>
              <a:bodyPr/>
              <a:lstStyle/>
              <a:p>
                <a:endParaRPr lang="fr-FR"/>
              </a:p>
            </p:txBody>
          </p:sp>
          <p:sp>
            <p:nvSpPr>
              <p:cNvPr id="19" name="Line 19"/>
              <p:cNvSpPr>
                <a:spLocks noChangeShapeType="1"/>
              </p:cNvSpPr>
              <p:nvPr/>
            </p:nvSpPr>
            <p:spPr bwMode="auto">
              <a:xfrm>
                <a:off x="4483" y="2398"/>
                <a:ext cx="1064" cy="34"/>
              </a:xfrm>
              <a:prstGeom prst="line">
                <a:avLst/>
              </a:prstGeom>
              <a:noFill/>
              <a:ln w="28575" cap="rnd">
                <a:solidFill>
                  <a:srgbClr val="C0C0C0"/>
                </a:solidFill>
                <a:prstDash val="sysDot"/>
                <a:round/>
                <a:headEnd/>
                <a:tailEnd type="triangle" w="sm" len="sm"/>
              </a:ln>
            </p:spPr>
            <p:txBody>
              <a:bodyPr/>
              <a:lstStyle/>
              <a:p>
                <a:endParaRPr lang="fr-FR"/>
              </a:p>
            </p:txBody>
          </p:sp>
          <p:sp>
            <p:nvSpPr>
              <p:cNvPr id="20" name="Line 20"/>
              <p:cNvSpPr>
                <a:spLocks noChangeShapeType="1"/>
              </p:cNvSpPr>
              <p:nvPr/>
            </p:nvSpPr>
            <p:spPr bwMode="auto">
              <a:xfrm>
                <a:off x="4483" y="2424"/>
                <a:ext cx="950" cy="60"/>
              </a:xfrm>
              <a:prstGeom prst="line">
                <a:avLst/>
              </a:prstGeom>
              <a:noFill/>
              <a:ln w="28575" cap="rnd">
                <a:solidFill>
                  <a:srgbClr val="C0C0C0"/>
                </a:solidFill>
                <a:prstDash val="sysDot"/>
                <a:round/>
                <a:headEnd/>
                <a:tailEnd type="triangle" w="sm" len="sm"/>
              </a:ln>
            </p:spPr>
            <p:txBody>
              <a:bodyPr/>
              <a:lstStyle/>
              <a:p>
                <a:endParaRPr lang="fr-FR"/>
              </a:p>
            </p:txBody>
          </p:sp>
          <p:sp>
            <p:nvSpPr>
              <p:cNvPr id="21" name="Line 21"/>
              <p:cNvSpPr>
                <a:spLocks noChangeShapeType="1"/>
              </p:cNvSpPr>
              <p:nvPr/>
            </p:nvSpPr>
            <p:spPr bwMode="auto">
              <a:xfrm flipV="1">
                <a:off x="4319" y="2269"/>
                <a:ext cx="802" cy="60"/>
              </a:xfrm>
              <a:prstGeom prst="line">
                <a:avLst/>
              </a:prstGeom>
              <a:noFill/>
              <a:ln w="28575" cap="rnd">
                <a:solidFill>
                  <a:schemeClr val="accent2"/>
                </a:solidFill>
                <a:prstDash val="sysDot"/>
                <a:round/>
                <a:headEnd/>
                <a:tailEnd type="triangle" w="sm" len="sm"/>
              </a:ln>
            </p:spPr>
            <p:txBody>
              <a:bodyPr/>
              <a:lstStyle/>
              <a:p>
                <a:endParaRPr lang="fr-FR"/>
              </a:p>
            </p:txBody>
          </p:sp>
          <p:sp>
            <p:nvSpPr>
              <p:cNvPr id="22" name="Line 22"/>
              <p:cNvSpPr>
                <a:spLocks noChangeShapeType="1"/>
              </p:cNvSpPr>
              <p:nvPr/>
            </p:nvSpPr>
            <p:spPr bwMode="auto">
              <a:xfrm flipV="1">
                <a:off x="4327" y="2364"/>
                <a:ext cx="1433" cy="0"/>
              </a:xfrm>
              <a:prstGeom prst="line">
                <a:avLst/>
              </a:prstGeom>
              <a:noFill/>
              <a:ln w="28575" cap="rnd">
                <a:solidFill>
                  <a:schemeClr val="accent2"/>
                </a:solidFill>
                <a:prstDash val="sysDot"/>
                <a:round/>
                <a:headEnd/>
                <a:tailEnd type="triangle" w="sm" len="sm"/>
              </a:ln>
            </p:spPr>
            <p:txBody>
              <a:bodyPr/>
              <a:lstStyle/>
              <a:p>
                <a:endParaRPr lang="fr-FR"/>
              </a:p>
            </p:txBody>
          </p:sp>
          <p:sp>
            <p:nvSpPr>
              <p:cNvPr id="23" name="Line 23"/>
              <p:cNvSpPr>
                <a:spLocks noChangeShapeType="1"/>
              </p:cNvSpPr>
              <p:nvPr/>
            </p:nvSpPr>
            <p:spPr bwMode="auto">
              <a:xfrm flipH="1">
                <a:off x="4237" y="2486"/>
                <a:ext cx="41" cy="593"/>
              </a:xfrm>
              <a:prstGeom prst="line">
                <a:avLst/>
              </a:prstGeom>
              <a:noFill/>
              <a:ln w="28575" cap="rnd">
                <a:solidFill>
                  <a:srgbClr val="FF0000"/>
                </a:solidFill>
                <a:prstDash val="sysDot"/>
                <a:round/>
                <a:headEnd/>
                <a:tailEnd type="triangle" w="sm" len="sm"/>
              </a:ln>
            </p:spPr>
            <p:txBody>
              <a:bodyPr/>
              <a:lstStyle/>
              <a:p>
                <a:endParaRPr lang="fr-FR"/>
              </a:p>
            </p:txBody>
          </p:sp>
          <p:sp>
            <p:nvSpPr>
              <p:cNvPr id="24" name="Line 24"/>
              <p:cNvSpPr>
                <a:spLocks noChangeShapeType="1"/>
              </p:cNvSpPr>
              <p:nvPr/>
            </p:nvSpPr>
            <p:spPr bwMode="auto">
              <a:xfrm>
                <a:off x="4360" y="2899"/>
                <a:ext cx="25" cy="542"/>
              </a:xfrm>
              <a:prstGeom prst="line">
                <a:avLst/>
              </a:prstGeom>
              <a:noFill/>
              <a:ln w="28575" cap="rnd">
                <a:solidFill>
                  <a:srgbClr val="FF0000"/>
                </a:solidFill>
                <a:prstDash val="sysDot"/>
                <a:round/>
                <a:headEnd/>
                <a:tailEnd type="triangle" w="sm" len="sm"/>
              </a:ln>
            </p:spPr>
            <p:txBody>
              <a:bodyPr/>
              <a:lstStyle/>
              <a:p>
                <a:endParaRPr lang="fr-FR"/>
              </a:p>
            </p:txBody>
          </p:sp>
          <p:sp>
            <p:nvSpPr>
              <p:cNvPr id="25" name="Line 25"/>
              <p:cNvSpPr>
                <a:spLocks noChangeShapeType="1"/>
              </p:cNvSpPr>
              <p:nvPr/>
            </p:nvSpPr>
            <p:spPr bwMode="auto">
              <a:xfrm>
                <a:off x="4319" y="2658"/>
                <a:ext cx="254" cy="757"/>
              </a:xfrm>
              <a:prstGeom prst="line">
                <a:avLst/>
              </a:prstGeom>
              <a:noFill/>
              <a:ln w="28575" cap="rnd">
                <a:solidFill>
                  <a:srgbClr val="FF0000"/>
                </a:solidFill>
                <a:prstDash val="sysDot"/>
                <a:round/>
                <a:headEnd/>
                <a:tailEnd type="triangle" w="sm" len="sm"/>
              </a:ln>
            </p:spPr>
            <p:txBody>
              <a:bodyPr/>
              <a:lstStyle/>
              <a:p>
                <a:endParaRPr lang="fr-FR"/>
              </a:p>
            </p:txBody>
          </p:sp>
          <p:sp>
            <p:nvSpPr>
              <p:cNvPr id="26" name="Line 26"/>
              <p:cNvSpPr>
                <a:spLocks noChangeShapeType="1"/>
              </p:cNvSpPr>
              <p:nvPr/>
            </p:nvSpPr>
            <p:spPr bwMode="auto">
              <a:xfrm>
                <a:off x="4467" y="3079"/>
                <a:ext cx="65" cy="508"/>
              </a:xfrm>
              <a:prstGeom prst="line">
                <a:avLst/>
              </a:prstGeom>
              <a:noFill/>
              <a:ln w="28575" cap="rnd">
                <a:solidFill>
                  <a:srgbClr val="FF0000"/>
                </a:solidFill>
                <a:prstDash val="sysDot"/>
                <a:round/>
                <a:headEnd/>
                <a:tailEnd type="triangle" w="sm" len="sm"/>
              </a:ln>
            </p:spPr>
            <p:txBody>
              <a:bodyPr/>
              <a:lstStyle/>
              <a:p>
                <a:endParaRPr lang="fr-FR"/>
              </a:p>
            </p:txBody>
          </p:sp>
          <p:sp>
            <p:nvSpPr>
              <p:cNvPr id="27" name="Line 27"/>
              <p:cNvSpPr>
                <a:spLocks noChangeShapeType="1"/>
              </p:cNvSpPr>
              <p:nvPr/>
            </p:nvSpPr>
            <p:spPr bwMode="auto">
              <a:xfrm flipH="1" flipV="1">
                <a:off x="4221" y="945"/>
                <a:ext cx="205" cy="1153"/>
              </a:xfrm>
              <a:prstGeom prst="line">
                <a:avLst/>
              </a:prstGeom>
              <a:noFill/>
              <a:ln w="28575">
                <a:solidFill>
                  <a:srgbClr val="FF0000"/>
                </a:solidFill>
                <a:round/>
                <a:headEnd/>
                <a:tailEnd type="triangle" w="sm" len="sm"/>
              </a:ln>
            </p:spPr>
            <p:txBody>
              <a:bodyPr/>
              <a:lstStyle/>
              <a:p>
                <a:endParaRPr lang="fr-FR"/>
              </a:p>
            </p:txBody>
          </p:sp>
          <p:sp>
            <p:nvSpPr>
              <p:cNvPr id="28" name="Line 28"/>
              <p:cNvSpPr>
                <a:spLocks noChangeShapeType="1"/>
              </p:cNvSpPr>
              <p:nvPr/>
            </p:nvSpPr>
            <p:spPr bwMode="auto">
              <a:xfrm flipH="1" flipV="1">
                <a:off x="4189" y="2056"/>
                <a:ext cx="769" cy="0"/>
              </a:xfrm>
              <a:prstGeom prst="line">
                <a:avLst/>
              </a:prstGeom>
              <a:noFill/>
              <a:ln w="28575">
                <a:solidFill>
                  <a:srgbClr val="C0C0C0"/>
                </a:solidFill>
                <a:round/>
                <a:headEnd/>
                <a:tailEnd type="triangle" w="sm" len="sm"/>
              </a:ln>
            </p:spPr>
            <p:txBody>
              <a:bodyPr/>
              <a:lstStyle/>
              <a:p>
                <a:endParaRPr lang="fr-FR"/>
              </a:p>
            </p:txBody>
          </p:sp>
          <p:sp>
            <p:nvSpPr>
              <p:cNvPr id="29" name="Line 29"/>
              <p:cNvSpPr>
                <a:spLocks noChangeShapeType="1"/>
              </p:cNvSpPr>
              <p:nvPr/>
            </p:nvSpPr>
            <p:spPr bwMode="auto">
              <a:xfrm flipH="1" flipV="1">
                <a:off x="4189" y="2022"/>
                <a:ext cx="761" cy="0"/>
              </a:xfrm>
              <a:prstGeom prst="line">
                <a:avLst/>
              </a:prstGeom>
              <a:noFill/>
              <a:ln w="28575">
                <a:solidFill>
                  <a:srgbClr val="C0C0C0"/>
                </a:solidFill>
                <a:round/>
                <a:headEnd/>
                <a:tailEnd type="triangle" w="sm" len="sm"/>
              </a:ln>
            </p:spPr>
            <p:txBody>
              <a:bodyPr/>
              <a:lstStyle/>
              <a:p>
                <a:endParaRPr lang="fr-FR"/>
              </a:p>
            </p:txBody>
          </p:sp>
          <p:sp>
            <p:nvSpPr>
              <p:cNvPr id="30" name="Line 30"/>
              <p:cNvSpPr>
                <a:spLocks noChangeShapeType="1"/>
              </p:cNvSpPr>
              <p:nvPr/>
            </p:nvSpPr>
            <p:spPr bwMode="auto">
              <a:xfrm flipH="1" flipV="1">
                <a:off x="4402" y="2091"/>
                <a:ext cx="546" cy="0"/>
              </a:xfrm>
              <a:prstGeom prst="line">
                <a:avLst/>
              </a:prstGeom>
              <a:noFill/>
              <a:ln w="28575">
                <a:solidFill>
                  <a:schemeClr val="accent2"/>
                </a:solidFill>
                <a:round/>
                <a:headEnd/>
                <a:tailEnd type="triangle" w="sm" len="sm"/>
              </a:ln>
            </p:spPr>
            <p:txBody>
              <a:bodyPr/>
              <a:lstStyle/>
              <a:p>
                <a:endParaRPr lang="fr-FR"/>
              </a:p>
            </p:txBody>
          </p:sp>
          <p:sp>
            <p:nvSpPr>
              <p:cNvPr id="31" name="Line 31"/>
              <p:cNvSpPr>
                <a:spLocks noChangeShapeType="1"/>
              </p:cNvSpPr>
              <p:nvPr/>
            </p:nvSpPr>
            <p:spPr bwMode="auto">
              <a:xfrm flipH="1" flipV="1">
                <a:off x="4852" y="2062"/>
                <a:ext cx="450" cy="0"/>
              </a:xfrm>
              <a:prstGeom prst="line">
                <a:avLst/>
              </a:prstGeom>
              <a:noFill/>
              <a:ln w="76200">
                <a:solidFill>
                  <a:srgbClr val="000066"/>
                </a:solidFill>
                <a:round/>
                <a:headEnd/>
                <a:tailEnd type="triangle" w="med" len="med"/>
              </a:ln>
            </p:spPr>
            <p:txBody>
              <a:bodyPr/>
              <a:lstStyle/>
              <a:p>
                <a:endParaRPr lang="fr-FR"/>
              </a:p>
            </p:txBody>
          </p:sp>
          <p:sp>
            <p:nvSpPr>
              <p:cNvPr id="32" name="Line 32"/>
              <p:cNvSpPr>
                <a:spLocks noChangeShapeType="1"/>
              </p:cNvSpPr>
              <p:nvPr/>
            </p:nvSpPr>
            <p:spPr bwMode="auto">
              <a:xfrm flipH="1">
                <a:off x="3411" y="2065"/>
                <a:ext cx="786" cy="51"/>
              </a:xfrm>
              <a:prstGeom prst="line">
                <a:avLst/>
              </a:prstGeom>
              <a:noFill/>
              <a:ln w="28575" cap="rnd">
                <a:solidFill>
                  <a:srgbClr val="C0C0C0"/>
                </a:solidFill>
                <a:prstDash val="sysDot"/>
                <a:round/>
                <a:headEnd/>
                <a:tailEnd type="triangle" w="sm" len="sm"/>
              </a:ln>
            </p:spPr>
            <p:txBody>
              <a:bodyPr/>
              <a:lstStyle/>
              <a:p>
                <a:endParaRPr lang="fr-FR"/>
              </a:p>
            </p:txBody>
          </p:sp>
          <p:sp>
            <p:nvSpPr>
              <p:cNvPr id="33" name="Line 33"/>
              <p:cNvSpPr>
                <a:spLocks noChangeShapeType="1"/>
              </p:cNvSpPr>
              <p:nvPr/>
            </p:nvSpPr>
            <p:spPr bwMode="auto">
              <a:xfrm flipH="1" flipV="1">
                <a:off x="3141" y="2005"/>
                <a:ext cx="1064" cy="34"/>
              </a:xfrm>
              <a:prstGeom prst="line">
                <a:avLst/>
              </a:prstGeom>
              <a:noFill/>
              <a:ln w="28575" cap="rnd">
                <a:solidFill>
                  <a:srgbClr val="C0C0C0"/>
                </a:solidFill>
                <a:prstDash val="sysDot"/>
                <a:round/>
                <a:headEnd/>
                <a:tailEnd type="triangle" w="sm" len="sm"/>
              </a:ln>
            </p:spPr>
            <p:txBody>
              <a:bodyPr/>
              <a:lstStyle/>
              <a:p>
                <a:endParaRPr lang="fr-FR"/>
              </a:p>
            </p:txBody>
          </p:sp>
          <p:sp>
            <p:nvSpPr>
              <p:cNvPr id="34" name="Line 34"/>
              <p:cNvSpPr>
                <a:spLocks noChangeShapeType="1"/>
              </p:cNvSpPr>
              <p:nvPr/>
            </p:nvSpPr>
            <p:spPr bwMode="auto">
              <a:xfrm flipH="1" flipV="1">
                <a:off x="3255" y="1953"/>
                <a:ext cx="950" cy="60"/>
              </a:xfrm>
              <a:prstGeom prst="line">
                <a:avLst/>
              </a:prstGeom>
              <a:noFill/>
              <a:ln w="28575" cap="rnd">
                <a:solidFill>
                  <a:srgbClr val="C0C0C0"/>
                </a:solidFill>
                <a:prstDash val="sysDot"/>
                <a:round/>
                <a:headEnd/>
                <a:tailEnd type="triangle" w="sm" len="sm"/>
              </a:ln>
            </p:spPr>
            <p:txBody>
              <a:bodyPr/>
              <a:lstStyle/>
              <a:p>
                <a:endParaRPr lang="fr-FR"/>
              </a:p>
            </p:txBody>
          </p:sp>
          <p:sp>
            <p:nvSpPr>
              <p:cNvPr id="35" name="Line 35"/>
              <p:cNvSpPr>
                <a:spLocks noChangeShapeType="1"/>
              </p:cNvSpPr>
              <p:nvPr/>
            </p:nvSpPr>
            <p:spPr bwMode="auto">
              <a:xfrm flipH="1">
                <a:off x="3567" y="2108"/>
                <a:ext cx="802" cy="60"/>
              </a:xfrm>
              <a:prstGeom prst="line">
                <a:avLst/>
              </a:prstGeom>
              <a:noFill/>
              <a:ln w="28575" cap="rnd">
                <a:solidFill>
                  <a:schemeClr val="accent2"/>
                </a:solidFill>
                <a:prstDash val="sysDot"/>
                <a:round/>
                <a:headEnd/>
                <a:tailEnd type="triangle" w="sm" len="sm"/>
              </a:ln>
            </p:spPr>
            <p:txBody>
              <a:bodyPr/>
              <a:lstStyle/>
              <a:p>
                <a:endParaRPr lang="fr-FR"/>
              </a:p>
            </p:txBody>
          </p:sp>
          <p:sp>
            <p:nvSpPr>
              <p:cNvPr id="36" name="Line 36"/>
              <p:cNvSpPr>
                <a:spLocks noChangeShapeType="1"/>
              </p:cNvSpPr>
              <p:nvPr/>
            </p:nvSpPr>
            <p:spPr bwMode="auto">
              <a:xfrm flipH="1">
                <a:off x="2928" y="2073"/>
                <a:ext cx="1433" cy="0"/>
              </a:xfrm>
              <a:prstGeom prst="line">
                <a:avLst/>
              </a:prstGeom>
              <a:noFill/>
              <a:ln w="28575" cap="rnd">
                <a:solidFill>
                  <a:schemeClr val="accent2"/>
                </a:solidFill>
                <a:prstDash val="sysDot"/>
                <a:round/>
                <a:headEnd/>
                <a:tailEnd type="triangle" w="sm" len="sm"/>
              </a:ln>
            </p:spPr>
            <p:txBody>
              <a:bodyPr/>
              <a:lstStyle/>
              <a:p>
                <a:endParaRPr lang="fr-FR"/>
              </a:p>
            </p:txBody>
          </p:sp>
          <p:sp>
            <p:nvSpPr>
              <p:cNvPr id="37" name="Line 37"/>
              <p:cNvSpPr>
                <a:spLocks noChangeShapeType="1"/>
              </p:cNvSpPr>
              <p:nvPr/>
            </p:nvSpPr>
            <p:spPr bwMode="auto">
              <a:xfrm flipV="1">
                <a:off x="4410" y="1358"/>
                <a:ext cx="41" cy="593"/>
              </a:xfrm>
              <a:prstGeom prst="line">
                <a:avLst/>
              </a:prstGeom>
              <a:noFill/>
              <a:ln w="28575" cap="rnd">
                <a:solidFill>
                  <a:srgbClr val="FF0000"/>
                </a:solidFill>
                <a:prstDash val="sysDot"/>
                <a:round/>
                <a:headEnd/>
                <a:tailEnd type="triangle" w="sm" len="sm"/>
              </a:ln>
            </p:spPr>
            <p:txBody>
              <a:bodyPr/>
              <a:lstStyle/>
              <a:p>
                <a:endParaRPr lang="fr-FR"/>
              </a:p>
            </p:txBody>
          </p:sp>
          <p:sp>
            <p:nvSpPr>
              <p:cNvPr id="38" name="Line 38"/>
              <p:cNvSpPr>
                <a:spLocks noChangeShapeType="1"/>
              </p:cNvSpPr>
              <p:nvPr/>
            </p:nvSpPr>
            <p:spPr bwMode="auto">
              <a:xfrm flipH="1" flipV="1">
                <a:off x="4303" y="996"/>
                <a:ext cx="25" cy="542"/>
              </a:xfrm>
              <a:prstGeom prst="line">
                <a:avLst/>
              </a:prstGeom>
              <a:noFill/>
              <a:ln w="28575" cap="rnd">
                <a:solidFill>
                  <a:srgbClr val="FF0000"/>
                </a:solidFill>
                <a:prstDash val="sysDot"/>
                <a:round/>
                <a:headEnd/>
                <a:tailEnd type="triangle" w="sm" len="sm"/>
              </a:ln>
            </p:spPr>
            <p:txBody>
              <a:bodyPr/>
              <a:lstStyle/>
              <a:p>
                <a:endParaRPr lang="fr-FR"/>
              </a:p>
            </p:txBody>
          </p:sp>
          <p:sp>
            <p:nvSpPr>
              <p:cNvPr id="39" name="Line 39"/>
              <p:cNvSpPr>
                <a:spLocks noChangeShapeType="1"/>
              </p:cNvSpPr>
              <p:nvPr/>
            </p:nvSpPr>
            <p:spPr bwMode="auto">
              <a:xfrm flipH="1" flipV="1">
                <a:off x="4115" y="1022"/>
                <a:ext cx="254" cy="757"/>
              </a:xfrm>
              <a:prstGeom prst="line">
                <a:avLst/>
              </a:prstGeom>
              <a:noFill/>
              <a:ln w="28575" cap="rnd">
                <a:solidFill>
                  <a:srgbClr val="FF0000"/>
                </a:solidFill>
                <a:prstDash val="sysDot"/>
                <a:round/>
                <a:headEnd/>
                <a:tailEnd type="triangle" w="sm" len="sm"/>
              </a:ln>
            </p:spPr>
            <p:txBody>
              <a:bodyPr/>
              <a:lstStyle/>
              <a:p>
                <a:endParaRPr lang="fr-FR"/>
              </a:p>
            </p:txBody>
          </p:sp>
          <p:sp>
            <p:nvSpPr>
              <p:cNvPr id="40" name="Line 40"/>
              <p:cNvSpPr>
                <a:spLocks noChangeShapeType="1"/>
              </p:cNvSpPr>
              <p:nvPr/>
            </p:nvSpPr>
            <p:spPr bwMode="auto">
              <a:xfrm flipH="1" flipV="1">
                <a:off x="4156" y="850"/>
                <a:ext cx="65" cy="508"/>
              </a:xfrm>
              <a:prstGeom prst="line">
                <a:avLst/>
              </a:prstGeom>
              <a:noFill/>
              <a:ln w="28575" cap="rnd">
                <a:solidFill>
                  <a:srgbClr val="FF0000"/>
                </a:solidFill>
                <a:prstDash val="sysDot"/>
                <a:round/>
                <a:headEnd/>
                <a:tailEnd type="triangle" w="sm" len="sm"/>
              </a:ln>
            </p:spPr>
            <p:txBody>
              <a:bodyPr/>
              <a:lstStyle/>
              <a:p>
                <a:endParaRPr lang="fr-FR"/>
              </a:p>
            </p:txBody>
          </p:sp>
          <p:sp>
            <p:nvSpPr>
              <p:cNvPr id="41" name="AutoShape 41"/>
              <p:cNvSpPr>
                <a:spLocks noChangeArrowheads="1"/>
              </p:cNvSpPr>
              <p:nvPr/>
            </p:nvSpPr>
            <p:spPr bwMode="auto">
              <a:xfrm>
                <a:off x="4205" y="2100"/>
                <a:ext cx="286" cy="232"/>
              </a:xfrm>
              <a:prstGeom prst="irregularSeal1">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endParaRPr lang="fr-FR"/>
              </a:p>
            </p:txBody>
          </p:sp>
        </p:grpSp>
      </p:grpSp>
      <p:sp>
        <p:nvSpPr>
          <p:cNvPr id="46" name="Text Box 46"/>
          <p:cNvSpPr txBox="1">
            <a:spLocks noChangeArrowheads="1"/>
          </p:cNvSpPr>
          <p:nvPr/>
        </p:nvSpPr>
        <p:spPr bwMode="auto">
          <a:xfrm>
            <a:off x="8404671" y="2611090"/>
            <a:ext cx="631825" cy="304800"/>
          </a:xfrm>
          <a:prstGeom prst="rect">
            <a:avLst/>
          </a:prstGeom>
          <a:noFill/>
          <a:ln w="9525">
            <a:noFill/>
            <a:miter lim="800000"/>
            <a:headEnd/>
            <a:tailEnd/>
          </a:ln>
          <a:effectLst/>
        </p:spPr>
        <p:txBody>
          <a:bodyPr wrap="none">
            <a:spAutoFit/>
          </a:bodyPr>
          <a:lstStyle/>
          <a:p>
            <a:r>
              <a:rPr lang="fr-CH" sz="1400" b="1">
                <a:effectLst>
                  <a:outerShdw blurRad="38100" dist="38100" dir="2700000" algn="tl">
                    <a:srgbClr val="C0C0C0"/>
                  </a:outerShdw>
                </a:effectLst>
              </a:rPr>
              <a:t>PDFs</a:t>
            </a:r>
            <a:endParaRPr lang="fr-FR" sz="1400" b="1">
              <a:effectLst>
                <a:outerShdw blurRad="38100" dist="38100" dir="2700000" algn="tl">
                  <a:srgbClr val="C0C0C0"/>
                </a:outerShdw>
              </a:effectLst>
            </a:endParaRPr>
          </a:p>
        </p:txBody>
      </p:sp>
      <p:sp>
        <p:nvSpPr>
          <p:cNvPr id="47" name="Text Box 47"/>
          <p:cNvSpPr txBox="1">
            <a:spLocks noChangeArrowheads="1"/>
          </p:cNvSpPr>
          <p:nvPr/>
        </p:nvSpPr>
        <p:spPr bwMode="auto">
          <a:xfrm>
            <a:off x="7342634" y="3082578"/>
            <a:ext cx="544512" cy="304800"/>
          </a:xfrm>
          <a:prstGeom prst="rect">
            <a:avLst/>
          </a:prstGeom>
          <a:noFill/>
          <a:ln w="9525">
            <a:noFill/>
            <a:miter lim="800000"/>
            <a:headEnd/>
            <a:tailEnd/>
          </a:ln>
          <a:effectLst/>
        </p:spPr>
        <p:txBody>
          <a:bodyPr wrap="none">
            <a:spAutoFit/>
          </a:bodyPr>
          <a:lstStyle/>
          <a:p>
            <a:r>
              <a:rPr lang="fr-CH" sz="1400" b="1" dirty="0" err="1">
                <a:effectLst>
                  <a:outerShdw blurRad="38100" dist="38100" dir="2700000" algn="tl">
                    <a:srgbClr val="C0C0C0"/>
                  </a:outerShdw>
                </a:effectLst>
              </a:rPr>
              <a:t>MEs</a:t>
            </a:r>
            <a:endParaRPr lang="fr-FR" sz="1400" b="1" dirty="0">
              <a:effectLst>
                <a:outerShdw blurRad="38100" dist="38100" dir="2700000" algn="tl">
                  <a:srgbClr val="C0C0C0"/>
                </a:outerShdw>
              </a:effectLst>
            </a:endParaRPr>
          </a:p>
        </p:txBody>
      </p:sp>
      <p:sp>
        <p:nvSpPr>
          <p:cNvPr id="48" name="Text Box 48"/>
          <p:cNvSpPr txBox="1">
            <a:spLocks noChangeArrowheads="1"/>
          </p:cNvSpPr>
          <p:nvPr/>
        </p:nvSpPr>
        <p:spPr bwMode="auto">
          <a:xfrm>
            <a:off x="5478909" y="2850803"/>
            <a:ext cx="895350" cy="304800"/>
          </a:xfrm>
          <a:prstGeom prst="rect">
            <a:avLst/>
          </a:prstGeom>
          <a:noFill/>
          <a:ln w="9525">
            <a:noFill/>
            <a:miter lim="800000"/>
            <a:headEnd/>
            <a:tailEnd/>
          </a:ln>
          <a:effectLst/>
        </p:spPr>
        <p:txBody>
          <a:bodyPr wrap="none">
            <a:spAutoFit/>
          </a:bodyPr>
          <a:lstStyle/>
          <a:p>
            <a:r>
              <a:rPr lang="fr-CH" sz="1400" b="1">
                <a:effectLst>
                  <a:outerShdw blurRad="38100" dist="38100" dir="2700000" algn="tl">
                    <a:srgbClr val="C0C0C0"/>
                  </a:outerShdw>
                </a:effectLst>
              </a:rPr>
              <a:t>UE, MPI</a:t>
            </a:r>
            <a:endParaRPr lang="fr-FR" sz="1400" b="1">
              <a:effectLst>
                <a:outerShdw blurRad="38100" dist="38100" dir="2700000" algn="tl">
                  <a:srgbClr val="C0C0C0"/>
                </a:outerShdw>
              </a:effectLst>
            </a:endParaRPr>
          </a:p>
        </p:txBody>
      </p:sp>
      <p:sp>
        <p:nvSpPr>
          <p:cNvPr id="49" name="Text Box 49"/>
          <p:cNvSpPr txBox="1">
            <a:spLocks noChangeArrowheads="1"/>
          </p:cNvSpPr>
          <p:nvPr/>
        </p:nvSpPr>
        <p:spPr bwMode="auto">
          <a:xfrm>
            <a:off x="6513959" y="5282853"/>
            <a:ext cx="1471612" cy="304800"/>
          </a:xfrm>
          <a:prstGeom prst="rect">
            <a:avLst/>
          </a:prstGeom>
          <a:noFill/>
          <a:ln w="9525">
            <a:noFill/>
            <a:miter lim="800000"/>
            <a:headEnd/>
            <a:tailEnd/>
          </a:ln>
          <a:effectLst/>
        </p:spPr>
        <p:txBody>
          <a:bodyPr wrap="none">
            <a:spAutoFit/>
          </a:bodyPr>
          <a:lstStyle/>
          <a:p>
            <a:r>
              <a:rPr lang="fr-CH" sz="1400" b="1">
                <a:effectLst>
                  <a:outerShdw blurRad="38100" dist="38100" dir="2700000" algn="tl">
                    <a:srgbClr val="C0C0C0"/>
                  </a:outerShdw>
                </a:effectLst>
              </a:rPr>
              <a:t>fragmentation</a:t>
            </a:r>
            <a:endParaRPr lang="fr-FR" sz="1400" b="1">
              <a:effectLst>
                <a:outerShdw blurRad="38100" dist="38100" dir="2700000" algn="tl">
                  <a:srgbClr val="C0C0C0"/>
                </a:outerShdw>
              </a:effectLst>
            </a:endParaRPr>
          </a:p>
        </p:txBody>
      </p:sp>
      <p:sp>
        <p:nvSpPr>
          <p:cNvPr id="50" name="Text Box 50"/>
          <p:cNvSpPr txBox="1">
            <a:spLocks noChangeArrowheads="1"/>
          </p:cNvSpPr>
          <p:nvPr/>
        </p:nvSpPr>
        <p:spPr bwMode="auto">
          <a:xfrm>
            <a:off x="7153721" y="4090640"/>
            <a:ext cx="414338" cy="304800"/>
          </a:xfrm>
          <a:prstGeom prst="rect">
            <a:avLst/>
          </a:prstGeom>
          <a:noFill/>
          <a:ln w="9525">
            <a:noFill/>
            <a:miter lim="800000"/>
            <a:headEnd/>
            <a:tailEnd/>
          </a:ln>
          <a:effectLst/>
        </p:spPr>
        <p:txBody>
          <a:bodyPr wrap="none">
            <a:spAutoFit/>
          </a:bodyPr>
          <a:lstStyle/>
          <a:p>
            <a:r>
              <a:rPr lang="fr-CH" sz="1400" b="1">
                <a:effectLst>
                  <a:outerShdw blurRad="38100" dist="38100" dir="2700000" algn="tl">
                    <a:srgbClr val="C0C0C0"/>
                  </a:outerShdw>
                </a:effectLst>
              </a:rPr>
              <a:t>PS</a:t>
            </a:r>
            <a:endParaRPr lang="fr-FR" sz="1400" b="1">
              <a:effectLst>
                <a:outerShdw blurRad="38100" dist="38100" dir="2700000" algn="tl">
                  <a:srgbClr val="C0C0C0"/>
                </a:outerShdw>
              </a:effectLst>
            </a:endParaRPr>
          </a:p>
        </p:txBody>
      </p:sp>
      <p:sp>
        <p:nvSpPr>
          <p:cNvPr id="52" name="Text Box 51"/>
          <p:cNvSpPr txBox="1">
            <a:spLocks noChangeArrowheads="1"/>
          </p:cNvSpPr>
          <p:nvPr/>
        </p:nvSpPr>
        <p:spPr bwMode="auto">
          <a:xfrm>
            <a:off x="0" y="6435725"/>
            <a:ext cx="9144000" cy="400110"/>
          </a:xfrm>
          <a:prstGeom prst="rect">
            <a:avLst/>
          </a:prstGeom>
          <a:solidFill>
            <a:srgbClr val="FFCC00"/>
          </a:solidFill>
          <a:ln w="25400">
            <a:solidFill>
              <a:srgbClr val="FF0000"/>
            </a:solidFill>
            <a:miter lim="800000"/>
            <a:headEnd/>
            <a:tailEnd/>
          </a:ln>
          <a:effectLst/>
        </p:spPr>
        <p:txBody>
          <a:bodyPr>
            <a:spAutoFit/>
          </a:bodyPr>
          <a:lstStyle/>
          <a:p>
            <a:pPr algn="ctr"/>
            <a:r>
              <a:rPr lang="fr-CH" sz="2000" b="1">
                <a:effectLst>
                  <a:outerShdw blurRad="38100" dist="38100" dir="2700000" algn="tl">
                    <a:srgbClr val="FFFFFF"/>
                  </a:outerShdw>
                </a:effectLst>
              </a:rPr>
              <a:t>PDF tuning </a:t>
            </a:r>
            <a:r>
              <a:rPr lang="fr-CH" sz="2000" b="1">
                <a:effectLst>
                  <a:outerShdw blurRad="38100" dist="38100" dir="2700000" algn="tl">
                    <a:srgbClr val="FFFFFF"/>
                  </a:outerShdw>
                </a:effectLst>
                <a:sym typeface="Symbol" pitchFamily="18" charset="2"/>
              </a:rPr>
              <a:t> UE tuning  radiation tuning  fragmentation tuning</a:t>
            </a:r>
          </a:p>
        </p:txBody>
      </p:sp>
      <p:sp>
        <p:nvSpPr>
          <p:cNvPr id="61" name="Text Box 42"/>
          <p:cNvSpPr txBox="1">
            <a:spLocks noChangeArrowheads="1"/>
          </p:cNvSpPr>
          <p:nvPr/>
        </p:nvSpPr>
        <p:spPr bwMode="auto">
          <a:xfrm rot="16200000">
            <a:off x="4396627" y="4180437"/>
            <a:ext cx="576063"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rPr>
              <a:t>Jets</a:t>
            </a:r>
            <a:endParaRPr kumimoji="0" lang="fr-FR"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endParaRPr>
          </a:p>
        </p:txBody>
      </p:sp>
      <p:sp>
        <p:nvSpPr>
          <p:cNvPr id="62" name="Text Box 43"/>
          <p:cNvSpPr txBox="1">
            <a:spLocks noChangeArrowheads="1"/>
          </p:cNvSpPr>
          <p:nvPr/>
        </p:nvSpPr>
        <p:spPr bwMode="auto">
          <a:xfrm rot="16200000">
            <a:off x="4792670" y="3640378"/>
            <a:ext cx="504056" cy="36933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rPr>
              <a:t>UE</a:t>
            </a:r>
            <a:endParaRPr kumimoji="0" lang="fr-FR"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endParaRPr>
          </a:p>
        </p:txBody>
      </p:sp>
      <p:sp>
        <p:nvSpPr>
          <p:cNvPr id="63" name="Line 44"/>
          <p:cNvSpPr>
            <a:spLocks noChangeShapeType="1"/>
          </p:cNvSpPr>
          <p:nvPr/>
        </p:nvSpPr>
        <p:spPr bwMode="auto">
          <a:xfrm>
            <a:off x="251520" y="4653136"/>
            <a:ext cx="4530725" cy="0"/>
          </a:xfrm>
          <a:prstGeom prst="line">
            <a:avLst/>
          </a:prstGeom>
          <a:noFill/>
          <a:ln w="12700">
            <a:solidFill>
              <a:srgbClr val="000000"/>
            </a:solidFill>
            <a:prstDash val="sysDot"/>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64" name="Line 45"/>
          <p:cNvSpPr>
            <a:spLocks noChangeShapeType="1"/>
          </p:cNvSpPr>
          <p:nvPr/>
        </p:nvSpPr>
        <p:spPr bwMode="auto">
          <a:xfrm>
            <a:off x="251520" y="3573016"/>
            <a:ext cx="4530725" cy="0"/>
          </a:xfrm>
          <a:prstGeom prst="line">
            <a:avLst/>
          </a:prstGeom>
          <a:noFill/>
          <a:ln w="12700">
            <a:solidFill>
              <a:srgbClr val="000000"/>
            </a:solidFill>
            <a:prstDash val="sysDot"/>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65" name="Line 52"/>
          <p:cNvSpPr>
            <a:spLocks noChangeShapeType="1"/>
          </p:cNvSpPr>
          <p:nvPr/>
        </p:nvSpPr>
        <p:spPr bwMode="auto">
          <a:xfrm>
            <a:off x="251520" y="4077072"/>
            <a:ext cx="4530725" cy="0"/>
          </a:xfrm>
          <a:prstGeom prst="line">
            <a:avLst/>
          </a:prstGeom>
          <a:noFill/>
          <a:ln w="12700">
            <a:solidFill>
              <a:srgbClr val="000000"/>
            </a:solidFill>
            <a:prstDash val="sysDot"/>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66" name="Text Box 53"/>
          <p:cNvSpPr txBox="1">
            <a:spLocks noChangeArrowheads="1"/>
          </p:cNvSpPr>
          <p:nvPr/>
        </p:nvSpPr>
        <p:spPr bwMode="auto">
          <a:xfrm rot="16200000">
            <a:off x="4612651" y="2596261"/>
            <a:ext cx="864095" cy="3693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rPr>
              <a:t>Proton</a:t>
            </a:r>
            <a:endParaRPr kumimoji="0" lang="fr-FR"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endParaRPr>
          </a:p>
        </p:txBody>
      </p:sp>
      <p:sp>
        <p:nvSpPr>
          <p:cNvPr id="67" name="Line 54"/>
          <p:cNvSpPr>
            <a:spLocks noChangeShapeType="1"/>
          </p:cNvSpPr>
          <p:nvPr/>
        </p:nvSpPr>
        <p:spPr bwMode="auto">
          <a:xfrm>
            <a:off x="251520" y="2996952"/>
            <a:ext cx="4530725" cy="0"/>
          </a:xfrm>
          <a:prstGeom prst="line">
            <a:avLst/>
          </a:prstGeom>
          <a:noFill/>
          <a:ln w="12700">
            <a:solidFill>
              <a:srgbClr val="000000"/>
            </a:solidFill>
            <a:prstDash val="sysDot"/>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68" name="Text Box 55"/>
          <p:cNvSpPr txBox="1">
            <a:spLocks noChangeArrowheads="1"/>
          </p:cNvSpPr>
          <p:nvPr/>
        </p:nvSpPr>
        <p:spPr bwMode="auto">
          <a:xfrm rot="16200000">
            <a:off x="4216606" y="2992306"/>
            <a:ext cx="936104"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ysClr val="windowText" lastClr="000000"/>
                </a:solidFill>
                <a:effectLst>
                  <a:outerShdw blurRad="38100" dist="38100" dir="2700000" algn="tl">
                    <a:srgbClr val="C0C0C0"/>
                  </a:outerShdw>
                </a:effectLst>
                <a:uLnTx/>
                <a:uFillTx/>
              </a:rPr>
              <a:t>Process</a:t>
            </a:r>
            <a:endParaRPr kumimoji="0" lang="fr-FR" sz="1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endParaRPr>
          </a:p>
        </p:txBody>
      </p:sp>
      <p:sp>
        <p:nvSpPr>
          <p:cNvPr id="69" name="ZoneTexte 68"/>
          <p:cNvSpPr txBox="1"/>
          <p:nvPr/>
        </p:nvSpPr>
        <p:spPr>
          <a:xfrm>
            <a:off x="107504" y="5805264"/>
            <a:ext cx="6552728" cy="523220"/>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rPr>
              <a:t>(*) fit or tuned to data</a:t>
            </a:r>
          </a:p>
          <a:p>
            <a:r>
              <a:rPr lang="en-US" sz="1400" dirty="0" smtClean="0">
                <a:effectLst>
                  <a:outerShdw blurRad="38100" dist="38100" dir="2700000" algn="tl">
                    <a:srgbClr val="000000">
                      <a:alpha val="43137"/>
                    </a:srgbClr>
                  </a:outerShdw>
                </a:effectLst>
              </a:rPr>
              <a:t>(**) example: CTEQ6L+ALPGEN+PYTHIA6.4(TUNEZ2+LUND+BOWLER)+TAUOLA</a:t>
            </a:r>
            <a:endParaRPr lang="fr-FR"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Generator setup </a:t>
            </a:r>
            <a:endParaRPr lang="fr-FR" dirty="0"/>
          </a:p>
        </p:txBody>
      </p:sp>
      <p:sp>
        <p:nvSpPr>
          <p:cNvPr id="7" name="Espace réservé du contenu 6"/>
          <p:cNvSpPr>
            <a:spLocks noGrp="1"/>
          </p:cNvSpPr>
          <p:nvPr>
            <p:ph idx="1"/>
          </p:nvPr>
        </p:nvSpPr>
        <p:spPr>
          <a:xfrm>
            <a:off x="0" y="836712"/>
            <a:ext cx="9144000" cy="5860032"/>
          </a:xfrm>
        </p:spPr>
        <p:txBody>
          <a:bodyPr>
            <a:noAutofit/>
          </a:bodyPr>
          <a:lstStyle/>
          <a:p>
            <a:r>
              <a:rPr lang="en-US" sz="2000" dirty="0" smtClean="0"/>
              <a:t>See talk by Liza for all details</a:t>
            </a:r>
          </a:p>
          <a:p>
            <a:endParaRPr lang="en-US" sz="1200" dirty="0" smtClean="0"/>
          </a:p>
          <a:p>
            <a:r>
              <a:rPr lang="en-US" sz="2000" dirty="0" smtClean="0"/>
              <a:t>Choice is to use either ME-PS matched generators or NLO generators for the signal description, and ME-PS matched for the backgrounds (especially W/</a:t>
            </a:r>
            <a:r>
              <a:rPr lang="en-US" sz="2000" dirty="0" err="1" smtClean="0"/>
              <a:t>Z+jets</a:t>
            </a:r>
            <a:r>
              <a:rPr lang="en-US" sz="2000" dirty="0" smtClean="0"/>
              <a:t>)</a:t>
            </a:r>
          </a:p>
          <a:p>
            <a:pPr lvl="1"/>
            <a:endParaRPr lang="en-US" sz="1200" dirty="0" smtClean="0"/>
          </a:p>
          <a:p>
            <a:r>
              <a:rPr lang="en-US" sz="2000" dirty="0" smtClean="0"/>
              <a:t>Whatever the choice, it is always needed to compare different predictions, at least for the signal (one “reference” and one “crosscheck”)</a:t>
            </a:r>
          </a:p>
          <a:p>
            <a:pPr lvl="1"/>
            <a:r>
              <a:rPr lang="en-US" sz="1800" dirty="0" err="1" smtClean="0"/>
              <a:t>tt</a:t>
            </a:r>
            <a:r>
              <a:rPr lang="en-US" sz="1800" dirty="0" smtClean="0"/>
              <a:t> references: </a:t>
            </a:r>
            <a:r>
              <a:rPr lang="en-US" sz="1800" dirty="0" err="1" smtClean="0">
                <a:solidFill>
                  <a:srgbClr val="00B050"/>
                </a:solidFill>
              </a:rPr>
              <a:t>MadGraph+PYTHIA</a:t>
            </a:r>
            <a:r>
              <a:rPr lang="en-US" sz="1800" dirty="0" smtClean="0">
                <a:solidFill>
                  <a:srgbClr val="00B050"/>
                </a:solidFill>
              </a:rPr>
              <a:t> (CMS),</a:t>
            </a:r>
            <a:r>
              <a:rPr lang="en-US" sz="1800" dirty="0" smtClean="0"/>
              <a:t> </a:t>
            </a:r>
            <a:r>
              <a:rPr lang="en-US" sz="1800" dirty="0" smtClean="0">
                <a:solidFill>
                  <a:srgbClr val="C00000"/>
                </a:solidFill>
              </a:rPr>
              <a:t>MC@NLO+HERWIG (ATLAS)</a:t>
            </a:r>
          </a:p>
          <a:p>
            <a:pPr lvl="1"/>
            <a:r>
              <a:rPr lang="en-US" sz="1800" dirty="0" err="1" smtClean="0"/>
              <a:t>tt</a:t>
            </a:r>
            <a:r>
              <a:rPr lang="en-US" sz="1800" dirty="0" smtClean="0"/>
              <a:t> crosschecks: </a:t>
            </a:r>
            <a:r>
              <a:rPr lang="en-US" sz="1800" dirty="0" smtClean="0">
                <a:solidFill>
                  <a:srgbClr val="00B050"/>
                </a:solidFill>
              </a:rPr>
              <a:t>POWHEG+PYTHIA, MC@NLO+HERWIG (CMS), </a:t>
            </a:r>
            <a:r>
              <a:rPr lang="en-US" sz="1800" dirty="0" smtClean="0">
                <a:solidFill>
                  <a:srgbClr val="C00000"/>
                </a:solidFill>
              </a:rPr>
              <a:t>POWHEG+HERWIG, ALPGEN+HERWIG, </a:t>
            </a:r>
            <a:r>
              <a:rPr lang="en-US" sz="1800" dirty="0" err="1" smtClean="0">
                <a:solidFill>
                  <a:srgbClr val="C00000"/>
                </a:solidFill>
              </a:rPr>
              <a:t>AcerMC+PYTHIA</a:t>
            </a:r>
            <a:r>
              <a:rPr lang="en-US" sz="1800" dirty="0" smtClean="0">
                <a:solidFill>
                  <a:srgbClr val="C00000"/>
                </a:solidFill>
              </a:rPr>
              <a:t> (ATLAS)</a:t>
            </a:r>
          </a:p>
          <a:p>
            <a:pPr lvl="1"/>
            <a:r>
              <a:rPr lang="en-US" sz="1800" dirty="0" smtClean="0"/>
              <a:t>Single top references: </a:t>
            </a:r>
            <a:r>
              <a:rPr lang="en-US" sz="1800" dirty="0" smtClean="0">
                <a:solidFill>
                  <a:srgbClr val="00B050"/>
                </a:solidFill>
              </a:rPr>
              <a:t>POWHEG+PYTHIA (CMS), </a:t>
            </a:r>
            <a:r>
              <a:rPr lang="en-US" sz="1800" dirty="0" smtClean="0">
                <a:solidFill>
                  <a:srgbClr val="C00000"/>
                </a:solidFill>
              </a:rPr>
              <a:t>MC@NLO+HERWIG( ATLAS)</a:t>
            </a:r>
          </a:p>
          <a:p>
            <a:pPr lvl="1"/>
            <a:r>
              <a:rPr lang="en-US" sz="1800" dirty="0" smtClean="0"/>
              <a:t>Single top crosschecks: </a:t>
            </a:r>
            <a:r>
              <a:rPr lang="en-US" sz="1800" dirty="0" err="1" smtClean="0">
                <a:solidFill>
                  <a:srgbClr val="00B050"/>
                </a:solidFill>
              </a:rPr>
              <a:t>CompHep+PYTHIA</a:t>
            </a:r>
            <a:r>
              <a:rPr lang="en-US" sz="1800" dirty="0" smtClean="0">
                <a:solidFill>
                  <a:srgbClr val="00B050"/>
                </a:solidFill>
              </a:rPr>
              <a:t> (CMS), </a:t>
            </a:r>
            <a:r>
              <a:rPr lang="en-US" sz="1800" dirty="0" err="1" smtClean="0">
                <a:solidFill>
                  <a:srgbClr val="C00000"/>
                </a:solidFill>
              </a:rPr>
              <a:t>AcerMC+PYTHIA</a:t>
            </a:r>
            <a:r>
              <a:rPr lang="en-US" sz="1800" dirty="0" smtClean="0">
                <a:solidFill>
                  <a:srgbClr val="C00000"/>
                </a:solidFill>
              </a:rPr>
              <a:t> (ATLAS)</a:t>
            </a:r>
          </a:p>
          <a:p>
            <a:pPr lvl="1"/>
            <a:r>
              <a:rPr lang="en-US" sz="1800" dirty="0" smtClean="0"/>
              <a:t>W/</a:t>
            </a:r>
            <a:r>
              <a:rPr lang="en-US" sz="1800" dirty="0" err="1" smtClean="0"/>
              <a:t>Z+jets</a:t>
            </a:r>
            <a:r>
              <a:rPr lang="en-US" sz="1800" dirty="0" smtClean="0"/>
              <a:t>: </a:t>
            </a:r>
            <a:r>
              <a:rPr lang="en-US" sz="1800" dirty="0" err="1" smtClean="0">
                <a:solidFill>
                  <a:srgbClr val="00B050"/>
                </a:solidFill>
              </a:rPr>
              <a:t>MadGraph+PYTHIA</a:t>
            </a:r>
            <a:r>
              <a:rPr lang="en-US" sz="1800" dirty="0" smtClean="0">
                <a:solidFill>
                  <a:srgbClr val="00B050"/>
                </a:solidFill>
              </a:rPr>
              <a:t> (CMS), </a:t>
            </a:r>
            <a:r>
              <a:rPr lang="en-US" sz="1800" dirty="0" smtClean="0">
                <a:solidFill>
                  <a:srgbClr val="C00000"/>
                </a:solidFill>
              </a:rPr>
              <a:t>ALPGEN+HERWIG (ATLAS)</a:t>
            </a:r>
          </a:p>
          <a:p>
            <a:pPr lvl="1"/>
            <a:endParaRPr lang="en-US" sz="2000" dirty="0" smtClean="0"/>
          </a:p>
          <a:p>
            <a:r>
              <a:rPr lang="en-US" sz="2000" dirty="0" smtClean="0"/>
              <a:t>PS and UE/MB tunings also differ, and attached to different ME predictions</a:t>
            </a:r>
          </a:p>
          <a:p>
            <a:pPr lvl="1"/>
            <a:r>
              <a:rPr lang="en-US" sz="1700" dirty="0" smtClean="0"/>
              <a:t>Need of recipes to assess systematic errors which may be </a:t>
            </a:r>
            <a:r>
              <a:rPr lang="en-US" sz="1700" dirty="0" smtClean="0"/>
              <a:t>setup </a:t>
            </a:r>
            <a:r>
              <a:rPr lang="en-US" sz="1700" dirty="0" smtClean="0"/>
              <a:t>dependent</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12</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Current choices to define the TH systematic</a:t>
            </a:r>
            <a:endParaRPr lang="fr-FR" dirty="0"/>
          </a:p>
        </p:txBody>
      </p:sp>
      <p:sp>
        <p:nvSpPr>
          <p:cNvPr id="7" name="Espace réservé du contenu 6"/>
          <p:cNvSpPr>
            <a:spLocks noGrp="1"/>
          </p:cNvSpPr>
          <p:nvPr>
            <p:ph idx="1"/>
          </p:nvPr>
        </p:nvSpPr>
        <p:spPr>
          <a:xfrm>
            <a:off x="0" y="836712"/>
            <a:ext cx="9144000" cy="5788024"/>
          </a:xfrm>
        </p:spPr>
        <p:txBody>
          <a:bodyPr>
            <a:noAutofit/>
          </a:bodyPr>
          <a:lstStyle/>
          <a:p>
            <a:r>
              <a:rPr lang="en-US" sz="1800" dirty="0" smtClean="0"/>
              <a:t>ATLAS</a:t>
            </a:r>
          </a:p>
          <a:p>
            <a:pPr lvl="1"/>
            <a:r>
              <a:rPr lang="en-US" sz="1600" dirty="0" smtClean="0">
                <a:solidFill>
                  <a:srgbClr val="FF0000"/>
                </a:solidFill>
              </a:rPr>
              <a:t>Generator: MC@NLO </a:t>
            </a:r>
            <a:r>
              <a:rPr lang="en-US" sz="1600" dirty="0" err="1" smtClean="0">
                <a:solidFill>
                  <a:srgbClr val="FF0000"/>
                </a:solidFill>
              </a:rPr>
              <a:t>vs</a:t>
            </a:r>
            <a:r>
              <a:rPr lang="en-US" sz="1600" dirty="0" smtClean="0">
                <a:solidFill>
                  <a:srgbClr val="FF0000"/>
                </a:solidFill>
              </a:rPr>
              <a:t> POWHEG (</a:t>
            </a:r>
            <a:r>
              <a:rPr lang="en-US" sz="1600" dirty="0" err="1" smtClean="0">
                <a:solidFill>
                  <a:srgbClr val="FF0000"/>
                </a:solidFill>
              </a:rPr>
              <a:t>vs</a:t>
            </a:r>
            <a:r>
              <a:rPr lang="en-US" sz="1600" dirty="0" smtClean="0">
                <a:solidFill>
                  <a:srgbClr val="FF0000"/>
                </a:solidFill>
              </a:rPr>
              <a:t> ALPGEN)</a:t>
            </a:r>
          </a:p>
          <a:p>
            <a:pPr lvl="1"/>
            <a:r>
              <a:rPr lang="en-US" sz="1600" dirty="0" smtClean="0">
                <a:solidFill>
                  <a:srgbClr val="FF0000"/>
                </a:solidFill>
              </a:rPr>
              <a:t>Radiation: ACERMC (LO)+</a:t>
            </a:r>
            <a:r>
              <a:rPr lang="en-US" sz="1600" dirty="0" err="1" smtClean="0">
                <a:solidFill>
                  <a:srgbClr val="FF0000"/>
                </a:solidFill>
              </a:rPr>
              <a:t>Pythia</a:t>
            </a:r>
            <a:r>
              <a:rPr lang="en-US" sz="1600" dirty="0" smtClean="0">
                <a:solidFill>
                  <a:srgbClr val="FF0000"/>
                </a:solidFill>
              </a:rPr>
              <a:t> with radiation parameters to model higher or lower radiation</a:t>
            </a:r>
          </a:p>
          <a:p>
            <a:pPr lvl="1"/>
            <a:r>
              <a:rPr lang="en-US" sz="1600" dirty="0" err="1" smtClean="0">
                <a:solidFill>
                  <a:srgbClr val="C00000"/>
                </a:solidFill>
              </a:rPr>
              <a:t>Hadronization</a:t>
            </a:r>
            <a:r>
              <a:rPr lang="en-US" sz="1600" dirty="0" smtClean="0">
                <a:solidFill>
                  <a:srgbClr val="C00000"/>
                </a:solidFill>
              </a:rPr>
              <a:t> (wrongly called “shower model”): </a:t>
            </a:r>
            <a:r>
              <a:rPr lang="en-US" sz="1600" dirty="0" err="1" smtClean="0">
                <a:solidFill>
                  <a:srgbClr val="C00000"/>
                </a:solidFill>
              </a:rPr>
              <a:t>POWHEG+Pythia</a:t>
            </a:r>
            <a:r>
              <a:rPr lang="en-US" sz="1600" dirty="0" smtClean="0">
                <a:solidFill>
                  <a:srgbClr val="C00000"/>
                </a:solidFill>
              </a:rPr>
              <a:t> </a:t>
            </a:r>
            <a:r>
              <a:rPr lang="en-US" sz="1600" dirty="0" err="1" smtClean="0">
                <a:solidFill>
                  <a:srgbClr val="C00000"/>
                </a:solidFill>
              </a:rPr>
              <a:t>vs</a:t>
            </a:r>
            <a:r>
              <a:rPr lang="en-US" sz="1600" dirty="0" smtClean="0">
                <a:solidFill>
                  <a:srgbClr val="C00000"/>
                </a:solidFill>
              </a:rPr>
              <a:t> </a:t>
            </a:r>
            <a:r>
              <a:rPr lang="en-US" sz="1600" dirty="0" err="1" smtClean="0">
                <a:solidFill>
                  <a:srgbClr val="C00000"/>
                </a:solidFill>
              </a:rPr>
              <a:t>POWHEG+Herwig</a:t>
            </a:r>
            <a:endParaRPr lang="en-US" sz="1600" dirty="0" smtClean="0">
              <a:solidFill>
                <a:srgbClr val="C00000"/>
              </a:solidFill>
            </a:endParaRPr>
          </a:p>
          <a:p>
            <a:pPr lvl="1"/>
            <a:r>
              <a:rPr lang="en-US" sz="1600" dirty="0" smtClean="0">
                <a:solidFill>
                  <a:srgbClr val="00B050"/>
                </a:solidFill>
              </a:rPr>
              <a:t>PDFs: envelop in a given configuration or PDF4LHC</a:t>
            </a:r>
          </a:p>
          <a:p>
            <a:pPr lvl="1"/>
            <a:r>
              <a:rPr lang="en-US" sz="1600" dirty="0" smtClean="0">
                <a:solidFill>
                  <a:srgbClr val="00B050"/>
                </a:solidFill>
              </a:rPr>
              <a:t>CR: compare reconnection models in PYTHIA</a:t>
            </a:r>
          </a:p>
          <a:p>
            <a:pPr lvl="1"/>
            <a:r>
              <a:rPr lang="en-US" sz="1600" dirty="0" smtClean="0">
                <a:solidFill>
                  <a:srgbClr val="00B050"/>
                </a:solidFill>
              </a:rPr>
              <a:t>UE: compare different tunes</a:t>
            </a:r>
          </a:p>
          <a:p>
            <a:pPr lvl="1"/>
            <a:endParaRPr lang="en-US" sz="1200" dirty="0" smtClean="0"/>
          </a:p>
          <a:p>
            <a:r>
              <a:rPr lang="en-US" sz="1800" dirty="0" smtClean="0"/>
              <a:t>CMS</a:t>
            </a:r>
          </a:p>
          <a:p>
            <a:pPr lvl="1"/>
            <a:r>
              <a:rPr lang="en-US" sz="1600" dirty="0" smtClean="0">
                <a:solidFill>
                  <a:srgbClr val="FF0000"/>
                </a:solidFill>
              </a:rPr>
              <a:t>Generator: do not (necessarily) quote an extra uncertainty. Use </a:t>
            </a:r>
            <a:r>
              <a:rPr lang="en-US" sz="1600" dirty="0" err="1" smtClean="0">
                <a:solidFill>
                  <a:srgbClr val="FF0000"/>
                </a:solidFill>
              </a:rPr>
              <a:t>MadGraph</a:t>
            </a:r>
            <a:r>
              <a:rPr lang="en-US" sz="1600" dirty="0" smtClean="0">
                <a:solidFill>
                  <a:srgbClr val="FF0000"/>
                </a:solidFill>
              </a:rPr>
              <a:t> </a:t>
            </a:r>
            <a:r>
              <a:rPr lang="en-US" sz="1600" dirty="0" err="1" smtClean="0">
                <a:solidFill>
                  <a:srgbClr val="FF0000"/>
                </a:solidFill>
              </a:rPr>
              <a:t>vs</a:t>
            </a:r>
            <a:r>
              <a:rPr lang="en-US" sz="1600" dirty="0" smtClean="0">
                <a:solidFill>
                  <a:srgbClr val="FF0000"/>
                </a:solidFill>
              </a:rPr>
              <a:t> MC@NLO or POWHEG or ALPGEN for crosscheck</a:t>
            </a:r>
          </a:p>
          <a:p>
            <a:pPr lvl="1"/>
            <a:r>
              <a:rPr lang="en-US" sz="1600" dirty="0" smtClean="0">
                <a:solidFill>
                  <a:srgbClr val="FF0000"/>
                </a:solidFill>
              </a:rPr>
              <a:t>Radiation: change consistently the Q</a:t>
            </a:r>
            <a:r>
              <a:rPr lang="en-US" sz="1600" baseline="30000" dirty="0" smtClean="0">
                <a:solidFill>
                  <a:srgbClr val="FF0000"/>
                </a:solidFill>
              </a:rPr>
              <a:t>2</a:t>
            </a:r>
            <a:r>
              <a:rPr lang="en-US" sz="1600" dirty="0" smtClean="0">
                <a:solidFill>
                  <a:srgbClr val="FF0000"/>
                </a:solidFill>
              </a:rPr>
              <a:t> scale (</a:t>
            </a:r>
            <a:r>
              <a:rPr lang="el-GR" sz="1600" dirty="0" smtClean="0">
                <a:solidFill>
                  <a:srgbClr val="FF0000"/>
                </a:solidFill>
                <a:latin typeface="Times New Roman"/>
                <a:cs typeface="Times New Roman"/>
              </a:rPr>
              <a:t>μ</a:t>
            </a:r>
            <a:r>
              <a:rPr lang="en-US" sz="1600" baseline="-25000" dirty="0" smtClean="0">
                <a:solidFill>
                  <a:srgbClr val="FF0000"/>
                </a:solidFill>
              </a:rPr>
              <a:t>R</a:t>
            </a:r>
            <a:r>
              <a:rPr lang="en-US" sz="1600" dirty="0" smtClean="0">
                <a:solidFill>
                  <a:srgbClr val="FF0000"/>
                </a:solidFill>
              </a:rPr>
              <a:t> and </a:t>
            </a:r>
            <a:r>
              <a:rPr lang="el-GR" sz="1600" dirty="0" smtClean="0">
                <a:solidFill>
                  <a:srgbClr val="FF0000"/>
                </a:solidFill>
                <a:latin typeface="Times New Roman"/>
                <a:cs typeface="Times New Roman"/>
              </a:rPr>
              <a:t>μ</a:t>
            </a:r>
            <a:r>
              <a:rPr lang="en-US" sz="1600" baseline="-25000" dirty="0" smtClean="0">
                <a:solidFill>
                  <a:srgbClr val="FF0000"/>
                </a:solidFill>
              </a:rPr>
              <a:t>F</a:t>
            </a:r>
            <a:r>
              <a:rPr lang="en-US" sz="1600" dirty="0" smtClean="0">
                <a:solidFill>
                  <a:srgbClr val="FF0000"/>
                </a:solidFill>
              </a:rPr>
              <a:t>) by a factor 2 in the ME and in the PS emission </a:t>
            </a:r>
          </a:p>
          <a:p>
            <a:pPr lvl="1"/>
            <a:r>
              <a:rPr lang="en-US" sz="1600" dirty="0" smtClean="0">
                <a:solidFill>
                  <a:srgbClr val="FF0000"/>
                </a:solidFill>
              </a:rPr>
              <a:t>Matching for ME-PS matching: change the matching threshold </a:t>
            </a:r>
          </a:p>
          <a:p>
            <a:pPr lvl="1"/>
            <a:r>
              <a:rPr lang="en-US" sz="1600" dirty="0" err="1" smtClean="0">
                <a:solidFill>
                  <a:srgbClr val="C00000"/>
                </a:solidFill>
              </a:rPr>
              <a:t>Hadronization</a:t>
            </a:r>
            <a:r>
              <a:rPr lang="en-US" sz="1600" dirty="0" smtClean="0">
                <a:solidFill>
                  <a:srgbClr val="C00000"/>
                </a:solidFill>
              </a:rPr>
              <a:t>: </a:t>
            </a:r>
            <a:r>
              <a:rPr lang="en-US" sz="1600" dirty="0" err="1" smtClean="0">
                <a:solidFill>
                  <a:srgbClr val="C00000"/>
                </a:solidFill>
              </a:rPr>
              <a:t>Pythia</a:t>
            </a:r>
            <a:r>
              <a:rPr lang="en-US" sz="1600" dirty="0" smtClean="0">
                <a:solidFill>
                  <a:srgbClr val="C00000"/>
                </a:solidFill>
              </a:rPr>
              <a:t> </a:t>
            </a:r>
            <a:r>
              <a:rPr lang="en-US" sz="1600" dirty="0" err="1" smtClean="0">
                <a:solidFill>
                  <a:srgbClr val="C00000"/>
                </a:solidFill>
              </a:rPr>
              <a:t>vs</a:t>
            </a:r>
            <a:r>
              <a:rPr lang="en-US" sz="1600" dirty="0" smtClean="0">
                <a:solidFill>
                  <a:srgbClr val="C00000"/>
                </a:solidFill>
              </a:rPr>
              <a:t> </a:t>
            </a:r>
            <a:r>
              <a:rPr lang="en-US" sz="1600" dirty="0" err="1" smtClean="0">
                <a:solidFill>
                  <a:srgbClr val="C00000"/>
                </a:solidFill>
              </a:rPr>
              <a:t>Herwig</a:t>
            </a:r>
            <a:r>
              <a:rPr lang="en-US" sz="1600" dirty="0" smtClean="0">
                <a:solidFill>
                  <a:srgbClr val="C00000"/>
                </a:solidFill>
              </a:rPr>
              <a:t>, but only in the JES errors</a:t>
            </a:r>
          </a:p>
          <a:p>
            <a:pPr lvl="1"/>
            <a:r>
              <a:rPr lang="en-US" sz="1600" dirty="0" smtClean="0">
                <a:solidFill>
                  <a:srgbClr val="00B050"/>
                </a:solidFill>
              </a:rPr>
              <a:t>PDFs: envelop in a given configuration or PDF4LHC</a:t>
            </a:r>
          </a:p>
          <a:p>
            <a:pPr lvl="1"/>
            <a:r>
              <a:rPr lang="en-US" sz="1600" dirty="0" smtClean="0">
                <a:solidFill>
                  <a:srgbClr val="00B050"/>
                </a:solidFill>
              </a:rPr>
              <a:t>CR: compare reconnection models in PYTHIA</a:t>
            </a:r>
          </a:p>
          <a:p>
            <a:pPr lvl="1"/>
            <a:r>
              <a:rPr lang="en-US" sz="1600" dirty="0" smtClean="0">
                <a:solidFill>
                  <a:srgbClr val="00B050"/>
                </a:solidFill>
              </a:rPr>
              <a:t>UE: compare different tunes</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13</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14</a:t>
            </a:fld>
            <a:endParaRPr lang="fr-FR" dirty="0" smtClean="0">
              <a:solidFill>
                <a:prstClr val="black"/>
              </a:solidFill>
            </a:endParaRPr>
          </a:p>
        </p:txBody>
      </p:sp>
      <p:sp>
        <p:nvSpPr>
          <p:cNvPr id="3" name="Titre 5"/>
          <p:cNvSpPr>
            <a:spLocks noGrp="1"/>
          </p:cNvSpPr>
          <p:nvPr>
            <p:ph type="title"/>
          </p:nvPr>
        </p:nvSpPr>
        <p:spPr>
          <a:xfrm>
            <a:off x="0" y="0"/>
            <a:ext cx="9144000" cy="764704"/>
          </a:xfrm>
        </p:spPr>
        <p:txBody>
          <a:bodyPr/>
          <a:lstStyle/>
          <a:p>
            <a:r>
              <a:rPr lang="en-US" dirty="0" smtClean="0"/>
              <a:t>Harmonization of TH signal uncertainties</a:t>
            </a:r>
            <a:endParaRPr lang="fr-FR" dirty="0"/>
          </a:p>
        </p:txBody>
      </p:sp>
      <p:sp>
        <p:nvSpPr>
          <p:cNvPr id="8" name="Espace réservé du contenu 6"/>
          <p:cNvSpPr>
            <a:spLocks noGrp="1"/>
          </p:cNvSpPr>
          <p:nvPr>
            <p:ph idx="1"/>
          </p:nvPr>
        </p:nvSpPr>
        <p:spPr>
          <a:xfrm>
            <a:off x="0" y="764704"/>
            <a:ext cx="9144000" cy="576064"/>
          </a:xfrm>
        </p:spPr>
        <p:txBody>
          <a:bodyPr>
            <a:noAutofit/>
          </a:bodyPr>
          <a:lstStyle/>
          <a:p>
            <a:r>
              <a:rPr lang="en-US" sz="1800" dirty="0" smtClean="0"/>
              <a:t>Agreement so far about categories in the TOPLHCWG, but we are not in sync yet</a:t>
            </a:r>
          </a:p>
        </p:txBody>
      </p:sp>
      <p:sp>
        <p:nvSpPr>
          <p:cNvPr id="6" name="Rectangle 5"/>
          <p:cNvSpPr/>
          <p:nvPr/>
        </p:nvSpPr>
        <p:spPr>
          <a:xfrm>
            <a:off x="0" y="1268760"/>
            <a:ext cx="9144000" cy="5262979"/>
          </a:xfrm>
          <a:prstGeom prst="rect">
            <a:avLst/>
          </a:prstGeom>
        </p:spPr>
        <p:txBody>
          <a:bodyPr wrap="square">
            <a:spAutoFit/>
          </a:bodyPr>
          <a:lstStyle/>
          <a:p>
            <a:r>
              <a:rPr lang="en-US" sz="1600" b="1" dirty="0" smtClean="0"/>
              <a:t>Generator </a:t>
            </a:r>
            <a:r>
              <a:rPr lang="en-US" sz="1600" b="1" dirty="0" err="1" smtClean="0"/>
              <a:t>modelling</a:t>
            </a:r>
            <a:r>
              <a:rPr lang="en-US" sz="1600" dirty="0" smtClean="0"/>
              <a:t>: comparison of central predictions from generators. Differences coming from the use of different (tuned) PS models can also end up in this category whenever it is clear this is not already covered by the systematic error on the description of radiation. Other sources not ending in one of the following categories may end up here. </a:t>
            </a:r>
          </a:p>
          <a:p>
            <a:r>
              <a:rPr lang="en-US" sz="1600" b="1" dirty="0" smtClean="0"/>
              <a:t>Radiation description</a:t>
            </a:r>
            <a:r>
              <a:rPr lang="en-US" sz="1600" dirty="0" smtClean="0"/>
              <a:t>: Q</a:t>
            </a:r>
            <a:r>
              <a:rPr lang="en-US" sz="1600" baseline="30000" dirty="0" smtClean="0"/>
              <a:t>2</a:t>
            </a:r>
            <a:r>
              <a:rPr lang="en-US" sz="1600" dirty="0" smtClean="0"/>
              <a:t> and I/FSR independent variations (to be agreed for NLO generators) or Q</a:t>
            </a:r>
            <a:r>
              <a:rPr lang="en-US" sz="1600" baseline="30000" dirty="0" smtClean="0"/>
              <a:t>2</a:t>
            </a:r>
            <a:r>
              <a:rPr lang="en-US" sz="1600" dirty="0" smtClean="0"/>
              <a:t>+PS consistent variations (for matched generators). With Q</a:t>
            </a:r>
            <a:r>
              <a:rPr lang="en-US" sz="1600" baseline="30000" dirty="0" smtClean="0"/>
              <a:t>2</a:t>
            </a:r>
            <a:r>
              <a:rPr lang="en-US" sz="1600" dirty="0" smtClean="0"/>
              <a:t> we indicate both renormalization and factorization scales, which are therefore changed in a correlated way. The suggested conservative variations correspond to a factor 0.25 and 4 (1/2 and 2 on Q) or constraints on the variations from the data when available. </a:t>
            </a:r>
          </a:p>
          <a:p>
            <a:r>
              <a:rPr lang="en-US" sz="1600" b="1" dirty="0" smtClean="0"/>
              <a:t>Matching between ME and PS</a:t>
            </a:r>
            <a:r>
              <a:rPr lang="en-US" sz="1600" dirty="0" smtClean="0"/>
              <a:t> change matching thresholds, applicable only for matched generators. Thresholds should be "sufficiently" away from zero and "much smaller" than the process scale. The extreme of the variation range should be such that the good properties of the matching still hold (differential jet rates, and other differential cross sections, continuous with continuous derivatives after the matching) </a:t>
            </a:r>
          </a:p>
          <a:p>
            <a:r>
              <a:rPr lang="en-US" sz="1600" b="1" dirty="0" smtClean="0"/>
              <a:t>Underlying Event</a:t>
            </a:r>
            <a:r>
              <a:rPr lang="en-US" sz="1600" dirty="0" smtClean="0"/>
              <a:t>: different UE tunings. </a:t>
            </a:r>
          </a:p>
          <a:p>
            <a:r>
              <a:rPr lang="en-US" sz="1600" b="1" dirty="0" err="1" smtClean="0"/>
              <a:t>Colour</a:t>
            </a:r>
            <a:r>
              <a:rPr lang="en-US" sz="1600" b="1" dirty="0" smtClean="0"/>
              <a:t> Reconnection</a:t>
            </a:r>
            <a:r>
              <a:rPr lang="en-US" sz="1600" dirty="0" smtClean="0"/>
              <a:t>: compare tunes with/without a CR model. </a:t>
            </a:r>
          </a:p>
          <a:p>
            <a:r>
              <a:rPr lang="en-US" sz="1600" b="1" dirty="0" err="1" smtClean="0"/>
              <a:t>Hadronization</a:t>
            </a:r>
            <a:r>
              <a:rPr lang="en-US" sz="1600" dirty="0" smtClean="0"/>
              <a:t>: compare different </a:t>
            </a:r>
            <a:r>
              <a:rPr lang="en-US" sz="1600" dirty="0" err="1" smtClean="0"/>
              <a:t>hadronization</a:t>
            </a:r>
            <a:r>
              <a:rPr lang="en-US" sz="1600" dirty="0" smtClean="0"/>
              <a:t> models (included in JES for CMS) </a:t>
            </a:r>
          </a:p>
          <a:p>
            <a:r>
              <a:rPr lang="en-US" sz="1600" b="1" dirty="0" smtClean="0"/>
              <a:t>PDFs</a:t>
            </a:r>
            <a:r>
              <a:rPr lang="en-US" sz="1600" dirty="0" smtClean="0"/>
              <a:t>: proper </a:t>
            </a:r>
            <a:r>
              <a:rPr lang="en-US" sz="1600" dirty="0" err="1" smtClean="0"/>
              <a:t>eigenvalues</a:t>
            </a:r>
            <a:r>
              <a:rPr lang="en-US" sz="1600" dirty="0" smtClean="0"/>
              <a:t> envelop to be propagated to the error. We advice to use the full LHC4PDF prescription only for those analyses demonstrated to be very sensitive to the description of the PDFs. It is recommended to use NLO PDF with NLO generators. </a:t>
            </a:r>
          </a:p>
          <a:p>
            <a:r>
              <a:rPr lang="en-US" sz="1600" b="1" dirty="0" smtClean="0"/>
              <a:t>Top mass</a:t>
            </a:r>
            <a:r>
              <a:rPr lang="en-US" sz="1600" dirty="0" smtClean="0"/>
              <a:t>: vary the top mass in the generation and quote as an error the propagation of the world average uncertainty on the top mass. Any observable strongly dependent on the top mass (e.g. the total cross sections) should be quoted at the world average value </a:t>
            </a:r>
          </a:p>
        </p:txBody>
      </p:sp>
      <p:cxnSp>
        <p:nvCxnSpPr>
          <p:cNvPr id="9" name="Connecteur droit 8"/>
          <p:cNvCxnSpPr/>
          <p:nvPr/>
        </p:nvCxnSpPr>
        <p:spPr>
          <a:xfrm>
            <a:off x="1979712" y="1556792"/>
            <a:ext cx="41764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979712" y="2564904"/>
            <a:ext cx="66967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07504" y="2780928"/>
            <a:ext cx="38164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627784" y="3501008"/>
            <a:ext cx="57606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619672" y="4509120"/>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907704" y="4725144"/>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331640" y="4941168"/>
            <a:ext cx="5472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39552" y="5229200"/>
            <a:ext cx="48245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899592" y="5949280"/>
            <a:ext cx="1512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smtClean="0"/>
              <a:t>TH systematic errors: personal (top-CMS) comments</a:t>
            </a:r>
            <a:endParaRPr lang="fr-FR" dirty="0"/>
          </a:p>
        </p:txBody>
      </p:sp>
      <p:sp>
        <p:nvSpPr>
          <p:cNvPr id="7" name="Espace réservé du contenu 6"/>
          <p:cNvSpPr>
            <a:spLocks noGrp="1"/>
          </p:cNvSpPr>
          <p:nvPr>
            <p:ph idx="1"/>
          </p:nvPr>
        </p:nvSpPr>
        <p:spPr>
          <a:xfrm>
            <a:off x="0" y="836712"/>
            <a:ext cx="9144000" cy="5788024"/>
          </a:xfrm>
        </p:spPr>
        <p:txBody>
          <a:bodyPr>
            <a:noAutofit/>
          </a:bodyPr>
          <a:lstStyle/>
          <a:p>
            <a:r>
              <a:rPr lang="en-US" sz="1800" dirty="0" smtClean="0"/>
              <a:t>Systematic due to a generator</a:t>
            </a:r>
          </a:p>
          <a:p>
            <a:pPr lvl="1"/>
            <a:r>
              <a:rPr lang="en-US" sz="1600" dirty="0" smtClean="0"/>
              <a:t>A TH/</a:t>
            </a:r>
            <a:r>
              <a:rPr lang="en-US" sz="1600" dirty="0" err="1" smtClean="0"/>
              <a:t>modelling</a:t>
            </a:r>
            <a:r>
              <a:rPr lang="en-US" sz="1600" dirty="0" smtClean="0"/>
              <a:t> systematic error </a:t>
            </a:r>
            <a:r>
              <a:rPr lang="en-US" sz="1600" dirty="0" smtClean="0">
                <a:solidFill>
                  <a:srgbClr val="FF0000"/>
                </a:solidFill>
              </a:rPr>
              <a:t>should be associated to the choice of a </a:t>
            </a:r>
            <a:r>
              <a:rPr lang="en-US" sz="1600" dirty="0" smtClean="0">
                <a:solidFill>
                  <a:srgbClr val="FF0000"/>
                </a:solidFill>
              </a:rPr>
              <a:t>generator (setup) </a:t>
            </a:r>
            <a:r>
              <a:rPr lang="en-US" sz="1600" dirty="0" smtClean="0"/>
              <a:t>and be determined in within the same generator </a:t>
            </a:r>
            <a:r>
              <a:rPr lang="en-US" sz="1600" dirty="0" smtClean="0"/>
              <a:t>(setup) -as </a:t>
            </a:r>
            <a:r>
              <a:rPr lang="en-US" sz="1600" dirty="0" smtClean="0"/>
              <a:t>theorists do: change scales, PDFs, </a:t>
            </a:r>
            <a:r>
              <a:rPr lang="en-US" sz="1600" dirty="0" smtClean="0"/>
              <a:t>etc-</a:t>
            </a:r>
            <a:endParaRPr lang="en-US" sz="1600" dirty="0" smtClean="0"/>
          </a:p>
          <a:p>
            <a:pPr lvl="1"/>
            <a:r>
              <a:rPr lang="en-US" sz="1600" dirty="0" smtClean="0"/>
              <a:t>Another generator with consistent physics content (but not identical ! E.g. NLO </a:t>
            </a:r>
            <a:r>
              <a:rPr lang="en-US" sz="1600" dirty="0" err="1" smtClean="0"/>
              <a:t>vs</a:t>
            </a:r>
            <a:r>
              <a:rPr lang="en-US" sz="1600" dirty="0" smtClean="0"/>
              <a:t> matched ME-PS) </a:t>
            </a:r>
            <a:r>
              <a:rPr lang="en-US" sz="1600" dirty="0" smtClean="0">
                <a:solidFill>
                  <a:srgbClr val="FF0000"/>
                </a:solidFill>
              </a:rPr>
              <a:t>must be used </a:t>
            </a:r>
            <a:r>
              <a:rPr lang="en-US" sz="1600" dirty="0" smtClean="0"/>
              <a:t>and verify that the central value of the new result lies in the error envelop of the reference generator:</a:t>
            </a:r>
          </a:p>
          <a:p>
            <a:pPr lvl="1"/>
            <a:r>
              <a:rPr lang="en-US" sz="1600" dirty="0" smtClean="0"/>
              <a:t>If this is the case…</a:t>
            </a:r>
          </a:p>
          <a:p>
            <a:pPr lvl="2"/>
            <a:r>
              <a:rPr lang="en-US" sz="1400" dirty="0" smtClean="0"/>
              <a:t>it is questionable whether the difference of central values should be added as an extra systematic error!</a:t>
            </a:r>
          </a:p>
          <a:p>
            <a:pPr lvl="2"/>
            <a:r>
              <a:rPr lang="en-US" sz="1400" dirty="0" smtClean="0"/>
              <a:t>this would be very conservative and double counting, one should then quote the envelop of all existing  generators…</a:t>
            </a:r>
          </a:p>
          <a:p>
            <a:pPr lvl="1"/>
            <a:r>
              <a:rPr lang="en-US" sz="1600" dirty="0" smtClean="0"/>
              <a:t>…if this is not the case</a:t>
            </a:r>
          </a:p>
          <a:p>
            <a:pPr lvl="2"/>
            <a:r>
              <a:rPr lang="en-US" sz="1400" dirty="0" smtClean="0"/>
              <a:t>either the systematic errors on the reference generator is wrongly determined</a:t>
            </a:r>
          </a:p>
          <a:p>
            <a:pPr lvl="2"/>
            <a:r>
              <a:rPr lang="en-US" sz="1400" dirty="0" smtClean="0"/>
              <a:t>or one of the two choices can actually be ruled out with data</a:t>
            </a:r>
          </a:p>
          <a:p>
            <a:pPr lvl="2"/>
            <a:r>
              <a:rPr lang="en-US" sz="1400" dirty="0" smtClean="0"/>
              <a:t>if all fails, consider quoting two measurements instead !</a:t>
            </a:r>
          </a:p>
          <a:p>
            <a:pPr lvl="1"/>
            <a:endParaRPr lang="en-US" sz="1200" dirty="0" smtClean="0"/>
          </a:p>
          <a:p>
            <a:r>
              <a:rPr lang="en-US" sz="1800" dirty="0" smtClean="0"/>
              <a:t>Double counting in TH errors</a:t>
            </a:r>
          </a:p>
          <a:p>
            <a:pPr lvl="1"/>
            <a:r>
              <a:rPr lang="en-US" sz="1600" dirty="0" smtClean="0"/>
              <a:t>This is ubiquitous! We should try to minimize what is obvious double counting</a:t>
            </a:r>
          </a:p>
          <a:p>
            <a:pPr lvl="2"/>
            <a:r>
              <a:rPr lang="en-US" sz="1400" dirty="0" smtClean="0"/>
              <a:t>Differences from different generators can hide scale/matching effects, already included in other errors</a:t>
            </a:r>
          </a:p>
          <a:p>
            <a:pPr lvl="2"/>
            <a:r>
              <a:rPr lang="en-US" sz="1400" dirty="0" smtClean="0"/>
              <a:t>Fragmentation and to some extent PS errors are already included in the JES (</a:t>
            </a:r>
            <a:r>
              <a:rPr lang="en-US" sz="1400" dirty="0" err="1" smtClean="0"/>
              <a:t>btag</a:t>
            </a:r>
            <a:r>
              <a:rPr lang="en-US" sz="1400" dirty="0" smtClean="0"/>
              <a:t>?) uncertainties</a:t>
            </a:r>
          </a:p>
          <a:p>
            <a:pPr lvl="2"/>
            <a:r>
              <a:rPr lang="en-US" sz="1400" dirty="0" smtClean="0"/>
              <a:t>LO tunings of radiation likely include effects that would be absent at higher orders </a:t>
            </a:r>
          </a:p>
          <a:p>
            <a:endParaRPr lang="en-US" sz="1200" dirty="0" smtClean="0"/>
          </a:p>
          <a:p>
            <a:r>
              <a:rPr lang="en-US" sz="1800" dirty="0" smtClean="0"/>
              <a:t>We should use data as much as we can and learn from them !</a:t>
            </a:r>
            <a:endParaRPr lang="en-US" sz="1400" dirty="0" smtClean="0"/>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15</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6516216" y="4304261"/>
            <a:ext cx="2514317" cy="255373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908870" y="1268760"/>
            <a:ext cx="4235130" cy="2952329"/>
          </a:xfrm>
          <a:prstGeom prst="rect">
            <a:avLst/>
          </a:prstGeom>
          <a:noFill/>
          <a:ln w="9525">
            <a:noFill/>
            <a:miter lim="800000"/>
            <a:headEnd/>
            <a:tailEnd/>
          </a:ln>
        </p:spPr>
      </p:pic>
      <p:sp>
        <p:nvSpPr>
          <p:cNvPr id="6" name="Titre 5"/>
          <p:cNvSpPr>
            <a:spLocks noGrp="1"/>
          </p:cNvSpPr>
          <p:nvPr>
            <p:ph type="title"/>
          </p:nvPr>
        </p:nvSpPr>
        <p:spPr/>
        <p:txBody>
          <a:bodyPr>
            <a:normAutofit/>
          </a:bodyPr>
          <a:lstStyle/>
          <a:p>
            <a:r>
              <a:rPr lang="en-US" dirty="0" smtClean="0"/>
              <a:t>Constraining TH systematic errors with data</a:t>
            </a:r>
            <a:endParaRPr lang="fr-FR" dirty="0"/>
          </a:p>
        </p:txBody>
      </p:sp>
      <p:sp>
        <p:nvSpPr>
          <p:cNvPr id="7" name="Espace réservé du contenu 6"/>
          <p:cNvSpPr>
            <a:spLocks noGrp="1"/>
          </p:cNvSpPr>
          <p:nvPr>
            <p:ph idx="1"/>
          </p:nvPr>
        </p:nvSpPr>
        <p:spPr>
          <a:xfrm>
            <a:off x="0" y="764704"/>
            <a:ext cx="9144000" cy="5788024"/>
          </a:xfrm>
        </p:spPr>
        <p:txBody>
          <a:bodyPr>
            <a:noAutofit/>
          </a:bodyPr>
          <a:lstStyle/>
          <a:p>
            <a:r>
              <a:rPr lang="en-US" sz="1800" dirty="0" smtClean="0"/>
              <a:t>ATLAS and CMS will ultimately constrain the TH systematic sources by using data</a:t>
            </a:r>
          </a:p>
          <a:p>
            <a:pPr lvl="1"/>
            <a:r>
              <a:rPr lang="en-US" sz="1600" dirty="0" smtClean="0"/>
              <a:t>Radiation</a:t>
            </a:r>
          </a:p>
          <a:p>
            <a:pPr lvl="2"/>
            <a:r>
              <a:rPr lang="en-US" sz="1300" dirty="0" smtClean="0"/>
              <a:t>Jet </a:t>
            </a:r>
            <a:r>
              <a:rPr lang="en-US" sz="1300" dirty="0" err="1" smtClean="0"/>
              <a:t>multiplicites</a:t>
            </a:r>
            <a:r>
              <a:rPr lang="en-US" sz="1300" dirty="0" smtClean="0"/>
              <a:t>, gap fractions (see next slide)</a:t>
            </a:r>
          </a:p>
          <a:p>
            <a:pPr lvl="2"/>
            <a:r>
              <a:rPr lang="en-US" sz="1300" dirty="0" smtClean="0"/>
              <a:t>Expand measurements as a function of pt(</a:t>
            </a:r>
            <a:r>
              <a:rPr lang="en-US" sz="1300" dirty="0" err="1" smtClean="0"/>
              <a:t>tt</a:t>
            </a:r>
            <a:r>
              <a:rPr lang="en-US" sz="1300" dirty="0" smtClean="0"/>
              <a:t>)</a:t>
            </a:r>
          </a:p>
          <a:p>
            <a:pPr lvl="1"/>
            <a:r>
              <a:rPr lang="en-US" sz="1600" dirty="0" err="1" smtClean="0"/>
              <a:t>Hadronization</a:t>
            </a:r>
            <a:endParaRPr lang="en-US" sz="1600" dirty="0" smtClean="0"/>
          </a:p>
          <a:p>
            <a:pPr lvl="2"/>
            <a:r>
              <a:rPr lang="en-US" sz="1300" dirty="0" smtClean="0"/>
              <a:t>Jet shapes?</a:t>
            </a:r>
          </a:p>
          <a:p>
            <a:pPr lvl="1"/>
            <a:r>
              <a:rPr lang="en-US" sz="1600" dirty="0" err="1" smtClean="0"/>
              <a:t>Colour</a:t>
            </a:r>
            <a:r>
              <a:rPr lang="en-US" sz="1600" dirty="0" smtClean="0"/>
              <a:t> Reconnection</a:t>
            </a:r>
          </a:p>
          <a:p>
            <a:pPr lvl="2"/>
            <a:r>
              <a:rPr lang="en-US" sz="1400" dirty="0" smtClean="0"/>
              <a:t>Top mass as a function of kinematics (pt(top), pt(jet))</a:t>
            </a:r>
          </a:p>
          <a:p>
            <a:pPr lvl="1"/>
            <a:endParaRPr lang="en-US" sz="1200" dirty="0" smtClean="0"/>
          </a:p>
          <a:p>
            <a:pPr lvl="1">
              <a:buNone/>
            </a:pPr>
            <a:endParaRPr lang="en-US" sz="1200" dirty="0" smtClean="0"/>
          </a:p>
          <a:p>
            <a:pPr lvl="1">
              <a:buNone/>
            </a:pPr>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pPr lvl="1"/>
            <a:endParaRPr lang="en-US" sz="1200" dirty="0" smtClean="0"/>
          </a:p>
          <a:p>
            <a:r>
              <a:rPr lang="en-US" sz="1800" dirty="0" smtClean="0"/>
              <a:t>Essential to agree on methods to do so</a:t>
            </a:r>
          </a:p>
          <a:p>
            <a:pPr lvl="1"/>
            <a:r>
              <a:rPr lang="en-US" sz="1600" dirty="0" smtClean="0"/>
              <a:t>We can compare on an equal footing our sensitivities to systematic </a:t>
            </a:r>
            <a:r>
              <a:rPr lang="en-US" sz="1600" dirty="0" smtClean="0"/>
              <a:t>s</a:t>
            </a:r>
            <a:endParaRPr lang="en-US" sz="1600" dirty="0" smtClean="0"/>
          </a:p>
          <a:p>
            <a:pPr lvl="1"/>
            <a:r>
              <a:rPr lang="en-US" sz="1600" dirty="0" smtClean="0"/>
              <a:t>We can easily assess our correlations for combining our measurements</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16</a:t>
            </a:fld>
            <a:endParaRPr lang="fr-FR" dirty="0" smtClean="0">
              <a:solidFill>
                <a:prstClr val="black"/>
              </a:solidFill>
            </a:endParaRPr>
          </a:p>
        </p:txBody>
      </p:sp>
      <p:pic>
        <p:nvPicPr>
          <p:cNvPr id="2052" name="Picture 4"/>
          <p:cNvPicPr>
            <a:picLocks noChangeAspect="1" noChangeArrowheads="1"/>
          </p:cNvPicPr>
          <p:nvPr/>
        </p:nvPicPr>
        <p:blipFill>
          <a:blip r:embed="rId4" cstate="print"/>
          <a:srcRect/>
          <a:stretch>
            <a:fillRect/>
          </a:stretch>
        </p:blipFill>
        <p:spPr bwMode="auto">
          <a:xfrm>
            <a:off x="49212" y="3140968"/>
            <a:ext cx="2578572" cy="270750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699792" y="3138428"/>
            <a:ext cx="2664296" cy="275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Are systematic errors on radiation conservative?</a:t>
            </a:r>
            <a:endParaRPr lang="fr-FR" dirty="0"/>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17</a:t>
            </a:fld>
            <a:endParaRPr lang="fr-FR" dirty="0" smtClean="0">
              <a:solidFill>
                <a:prstClr val="black"/>
              </a:solidFill>
            </a:endParaRPr>
          </a:p>
        </p:txBody>
      </p:sp>
      <p:pic>
        <p:nvPicPr>
          <p:cNvPr id="1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8302" y="548680"/>
            <a:ext cx="3065697"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52288"/>
          <a:stretch>
            <a:fillRect/>
          </a:stretch>
        </p:blipFill>
        <p:spPr bwMode="auto">
          <a:xfrm>
            <a:off x="6084168" y="3658780"/>
            <a:ext cx="3059832" cy="3199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Espace réservé du contenu 6"/>
          <p:cNvSpPr>
            <a:spLocks noGrp="1"/>
          </p:cNvSpPr>
          <p:nvPr>
            <p:ph idx="1"/>
          </p:nvPr>
        </p:nvSpPr>
        <p:spPr>
          <a:xfrm>
            <a:off x="0" y="692696"/>
            <a:ext cx="6300192" cy="3024336"/>
          </a:xfrm>
        </p:spPr>
        <p:txBody>
          <a:bodyPr>
            <a:noAutofit/>
          </a:bodyPr>
          <a:lstStyle/>
          <a:p>
            <a:r>
              <a:rPr lang="en-US" sz="2000" dirty="0" smtClean="0">
                <a:cs typeface="Times New Roman"/>
              </a:rPr>
              <a:t>Explicit test the extra jet production in tt events</a:t>
            </a:r>
            <a:endParaRPr lang="en-US" sz="2000" dirty="0" smtClean="0"/>
          </a:p>
          <a:p>
            <a:pPr lvl="1"/>
            <a:r>
              <a:rPr lang="en-US" sz="1800" dirty="0" smtClean="0"/>
              <a:t>Inclusive jet multiplicities, extra jet </a:t>
            </a:r>
            <a:r>
              <a:rPr lang="en-US" sz="1800" dirty="0" err="1" smtClean="0"/>
              <a:t>p</a:t>
            </a:r>
            <a:r>
              <a:rPr lang="en-US" sz="1800" baseline="-25000" dirty="0" err="1" smtClean="0"/>
              <a:t>T</a:t>
            </a:r>
            <a:r>
              <a:rPr lang="en-US" sz="1800" dirty="0" err="1" smtClean="0"/>
              <a:t>s</a:t>
            </a:r>
            <a:r>
              <a:rPr lang="en-US" sz="1800" dirty="0" smtClean="0"/>
              <a:t>, </a:t>
            </a:r>
            <a:r>
              <a:rPr lang="en-US" sz="1800" dirty="0" smtClean="0">
                <a:sym typeface="Symbol"/>
              </a:rPr>
              <a:t></a:t>
            </a:r>
            <a:r>
              <a:rPr lang="en-US" sz="1800" dirty="0" smtClean="0"/>
              <a:t>s,…</a:t>
            </a:r>
          </a:p>
          <a:p>
            <a:pPr lvl="1"/>
            <a:endParaRPr lang="en-US" sz="1800" dirty="0" smtClean="0"/>
          </a:p>
          <a:p>
            <a:pPr lvl="1"/>
            <a:r>
              <a:rPr lang="en-US" sz="1800" dirty="0" smtClean="0"/>
              <a:t>Gap fractions:</a:t>
            </a:r>
          </a:p>
          <a:p>
            <a:pPr lvl="1">
              <a:buNone/>
            </a:pPr>
            <a:endParaRPr lang="en-US" sz="1200" dirty="0" smtClean="0"/>
          </a:p>
          <a:p>
            <a:pPr lvl="2"/>
            <a:r>
              <a:rPr lang="en-US" dirty="0" smtClean="0"/>
              <a:t>Compare ATLAS and CMS on equal footing</a:t>
            </a:r>
          </a:p>
          <a:p>
            <a:pPr lvl="2"/>
            <a:endParaRPr lang="en-US" sz="1400" dirty="0" smtClean="0"/>
          </a:p>
          <a:p>
            <a:r>
              <a:rPr lang="en-US" sz="2000" dirty="0" smtClean="0"/>
              <a:t>Constrain parameters of QCD radiation models</a:t>
            </a:r>
          </a:p>
          <a:p>
            <a:pPr lvl="1"/>
            <a:r>
              <a:rPr lang="en-US" sz="1700" dirty="0" smtClean="0"/>
              <a:t>I/FSR, scales, ME-PS matching scales…</a:t>
            </a:r>
          </a:p>
          <a:p>
            <a:pPr lvl="1"/>
            <a:r>
              <a:rPr lang="en-US" sz="1700" dirty="0" smtClean="0"/>
              <a:t>Reduce the impact of systematic errors</a:t>
            </a:r>
          </a:p>
        </p:txBody>
      </p:sp>
      <p:sp>
        <p:nvSpPr>
          <p:cNvPr id="22" name="ZoneTexte 21"/>
          <p:cNvSpPr txBox="1"/>
          <p:nvPr/>
        </p:nvSpPr>
        <p:spPr>
          <a:xfrm>
            <a:off x="7092280" y="4221088"/>
            <a:ext cx="1529906" cy="276999"/>
          </a:xfrm>
          <a:prstGeom prst="rect">
            <a:avLst/>
          </a:prstGeom>
          <a:solidFill>
            <a:srgbClr val="FFC000"/>
          </a:solidFill>
        </p:spPr>
        <p:txBody>
          <a:bodyPr wrap="none" rtlCol="0">
            <a:spAutoFit/>
          </a:bodyPr>
          <a:lstStyle/>
          <a:p>
            <a:r>
              <a:rPr lang="en-US" sz="1200" dirty="0" smtClean="0">
                <a:effectLst>
                  <a:outerShdw blurRad="38100" dist="38100" dir="2700000" algn="tl">
                    <a:srgbClr val="000000">
                      <a:alpha val="43137"/>
                    </a:srgbClr>
                  </a:outerShdw>
                </a:effectLst>
              </a:rPr>
              <a:t>CMS-PAS-TOP-12-023</a:t>
            </a:r>
          </a:p>
        </p:txBody>
      </p:sp>
      <p:sp>
        <p:nvSpPr>
          <p:cNvPr id="23" name="ZoneTexte 22"/>
          <p:cNvSpPr txBox="1"/>
          <p:nvPr/>
        </p:nvSpPr>
        <p:spPr>
          <a:xfrm>
            <a:off x="6084168" y="3212976"/>
            <a:ext cx="1604350" cy="276999"/>
          </a:xfrm>
          <a:prstGeom prst="rect">
            <a:avLst/>
          </a:prstGeom>
          <a:solidFill>
            <a:srgbClr val="FFC000"/>
          </a:solidFill>
        </p:spPr>
        <p:txBody>
          <a:bodyPr wrap="none" rtlCol="0">
            <a:spAutoFit/>
          </a:bodyPr>
          <a:lstStyle/>
          <a:p>
            <a:r>
              <a:rPr lang="en-US" sz="1200" dirty="0" smtClean="0">
                <a:effectLst>
                  <a:outerShdw blurRad="38100" dist="38100" dir="2700000" algn="tl">
                    <a:srgbClr val="000000">
                      <a:alpha val="43137"/>
                    </a:srgbClr>
                  </a:outerShdw>
                </a:effectLst>
              </a:rPr>
              <a:t>ATLAS-CONF-2012-155</a:t>
            </a:r>
          </a:p>
        </p:txBody>
      </p:sp>
      <p:sp>
        <p:nvSpPr>
          <p:cNvPr id="24" name="ZoneTexte 23"/>
          <p:cNvSpPr txBox="1"/>
          <p:nvPr/>
        </p:nvSpPr>
        <p:spPr>
          <a:xfrm>
            <a:off x="7380312" y="2276872"/>
            <a:ext cx="663964" cy="338554"/>
          </a:xfrm>
          <a:prstGeom prst="rect">
            <a:avLst/>
          </a:prstGeom>
          <a:solidFill>
            <a:schemeClr val="accent1">
              <a:lumMod val="40000"/>
              <a:lumOff val="60000"/>
            </a:schemeClr>
          </a:solidFill>
        </p:spPr>
        <p:txBody>
          <a:bodyPr wrap="none" rtlCol="0">
            <a:spAutoFit/>
          </a:bodyPr>
          <a:lstStyle/>
          <a:p>
            <a:r>
              <a:rPr lang="en-US" sz="1600" dirty="0" err="1" smtClean="0">
                <a:effectLst>
                  <a:outerShdw blurRad="38100" dist="38100" dir="2700000" algn="tl">
                    <a:srgbClr val="000000">
                      <a:alpha val="43137"/>
                    </a:srgbClr>
                  </a:outerShdw>
                </a:effectLst>
                <a:latin typeface="Constantia"/>
              </a:rPr>
              <a:t>l+jets</a:t>
            </a:r>
            <a:endParaRPr lang="en-US" sz="1600" dirty="0" smtClean="0">
              <a:effectLst>
                <a:outerShdw blurRad="38100" dist="38100" dir="2700000" algn="tl">
                  <a:srgbClr val="000000">
                    <a:alpha val="43137"/>
                  </a:srgbClr>
                </a:outerShdw>
              </a:effectLst>
            </a:endParaRPr>
          </a:p>
        </p:txBody>
      </p:sp>
      <p:sp>
        <p:nvSpPr>
          <p:cNvPr id="25" name="ZoneTexte 24"/>
          <p:cNvSpPr txBox="1"/>
          <p:nvPr/>
        </p:nvSpPr>
        <p:spPr>
          <a:xfrm>
            <a:off x="7984643" y="4509120"/>
            <a:ext cx="1087349" cy="338554"/>
          </a:xfrm>
          <a:prstGeom prst="rect">
            <a:avLst/>
          </a:prstGeom>
          <a:solidFill>
            <a:schemeClr val="accent1">
              <a:lumMod val="40000"/>
              <a:lumOff val="60000"/>
            </a:schemeClr>
          </a:solidFill>
        </p:spPr>
        <p:txBody>
          <a:bodyPr wrap="none" rtlCol="0">
            <a:spAutoFit/>
          </a:bodyPr>
          <a:lstStyle/>
          <a:p>
            <a:r>
              <a:rPr lang="en-US" sz="1600" dirty="0" err="1" smtClean="0">
                <a:effectLst>
                  <a:outerShdw blurRad="38100" dist="38100" dir="2700000" algn="tl">
                    <a:srgbClr val="000000">
                      <a:alpha val="43137"/>
                    </a:srgbClr>
                  </a:outerShdw>
                </a:effectLst>
                <a:latin typeface="Constantia"/>
              </a:rPr>
              <a:t>di</a:t>
            </a:r>
            <a:r>
              <a:rPr lang="en-US" sz="1600" dirty="0" smtClean="0">
                <a:effectLst>
                  <a:outerShdw blurRad="38100" dist="38100" dir="2700000" algn="tl">
                    <a:srgbClr val="000000">
                      <a:alpha val="43137"/>
                    </a:srgbClr>
                  </a:outerShdw>
                </a:effectLst>
                <a:latin typeface="Constantia"/>
              </a:rPr>
              <a:t>-leptons</a:t>
            </a:r>
            <a:endParaRPr lang="en-US" sz="1600" dirty="0" smtClean="0">
              <a:effectLst>
                <a:outerShdw blurRad="38100" dist="38100" dir="2700000" algn="tl">
                  <a:srgbClr val="000000">
                    <a:alpha val="43137"/>
                  </a:srgbClr>
                </a:outerShdw>
              </a:effectLst>
            </a:endParaRP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35340" y="3789040"/>
            <a:ext cx="3220836" cy="306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917251"/>
            <a:ext cx="2915817" cy="294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srcRect/>
          <a:stretch>
            <a:fillRect/>
          </a:stretch>
        </p:blipFill>
        <p:spPr bwMode="auto">
          <a:xfrm>
            <a:off x="2267744" y="1412776"/>
            <a:ext cx="1551721" cy="720080"/>
          </a:xfrm>
          <a:prstGeom prst="rect">
            <a:avLst/>
          </a:prstGeom>
          <a:noFill/>
          <a:ln w="9525">
            <a:noFill/>
            <a:miter lim="800000"/>
            <a:headEnd/>
            <a:tailEnd/>
          </a:ln>
        </p:spPr>
      </p:pic>
      <p:sp>
        <p:nvSpPr>
          <p:cNvPr id="14" name="ZoneTexte 13"/>
          <p:cNvSpPr txBox="1"/>
          <p:nvPr/>
        </p:nvSpPr>
        <p:spPr>
          <a:xfrm>
            <a:off x="4427984" y="1484784"/>
            <a:ext cx="1800200" cy="738664"/>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rPr>
              <a:t>Events without extra jets with transverse momentum &gt; </a:t>
            </a:r>
            <a:r>
              <a:rPr lang="en-US" sz="1400" dirty="0" err="1" smtClean="0">
                <a:effectLst>
                  <a:outerShdw blurRad="38100" dist="38100" dir="2700000" algn="tl">
                    <a:srgbClr val="000000">
                      <a:alpha val="43137"/>
                    </a:srgbClr>
                  </a:outerShdw>
                </a:effectLst>
              </a:rPr>
              <a:t>p</a:t>
            </a:r>
            <a:r>
              <a:rPr lang="en-US" sz="1400" baseline="-25000" dirty="0" err="1" smtClean="0">
                <a:effectLst>
                  <a:outerShdw blurRad="38100" dist="38100" dir="2700000" algn="tl">
                    <a:srgbClr val="000000">
                      <a:alpha val="43137"/>
                    </a:srgbClr>
                  </a:outerShdw>
                </a:effectLst>
              </a:rPr>
              <a:t>T</a:t>
            </a:r>
            <a:r>
              <a:rPr lang="en-US" sz="1400" dirty="0" smtClean="0">
                <a:effectLst>
                  <a:outerShdw blurRad="38100" dist="38100" dir="2700000" algn="tl">
                    <a:srgbClr val="000000">
                      <a:alpha val="43137"/>
                    </a:srgbClr>
                  </a:outerShdw>
                </a:effectLst>
              </a:rPr>
              <a:t> </a:t>
            </a:r>
            <a:endParaRPr lang="fr-FR" sz="1400" dirty="0">
              <a:effectLst>
                <a:outerShdw blurRad="38100" dist="38100" dir="2700000" algn="tl">
                  <a:srgbClr val="000000">
                    <a:alpha val="43137"/>
                  </a:srgbClr>
                </a:outerShdw>
              </a:effectLst>
            </a:endParaRPr>
          </a:p>
        </p:txBody>
      </p:sp>
      <p:cxnSp>
        <p:nvCxnSpPr>
          <p:cNvPr id="16" name="Connecteur droit avec flèche 15"/>
          <p:cNvCxnSpPr/>
          <p:nvPr/>
        </p:nvCxnSpPr>
        <p:spPr>
          <a:xfrm flipH="1">
            <a:off x="3851920" y="1700808"/>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18</a:t>
            </a:fld>
            <a:endParaRPr lang="fr-FR" dirty="0" smtClean="0">
              <a:solidFill>
                <a:prstClr val="black"/>
              </a:solidFill>
            </a:endParaRPr>
          </a:p>
        </p:txBody>
      </p:sp>
      <p:sp>
        <p:nvSpPr>
          <p:cNvPr id="3" name="Titre 5"/>
          <p:cNvSpPr>
            <a:spLocks noGrp="1"/>
          </p:cNvSpPr>
          <p:nvPr>
            <p:ph type="title"/>
          </p:nvPr>
        </p:nvSpPr>
        <p:spPr>
          <a:xfrm>
            <a:off x="0" y="0"/>
            <a:ext cx="9144000" cy="764704"/>
          </a:xfrm>
        </p:spPr>
        <p:txBody>
          <a:bodyPr/>
          <a:lstStyle/>
          <a:p>
            <a:r>
              <a:rPr lang="en-US" dirty="0" smtClean="0"/>
              <a:t>Next steps (from the TOPLHCWG)</a:t>
            </a:r>
            <a:endParaRPr lang="fr-FR" dirty="0"/>
          </a:p>
        </p:txBody>
      </p:sp>
      <p:sp>
        <p:nvSpPr>
          <p:cNvPr id="5" name="Espace réservé du contenu 6"/>
          <p:cNvSpPr>
            <a:spLocks noGrp="1"/>
          </p:cNvSpPr>
          <p:nvPr>
            <p:ph idx="1"/>
          </p:nvPr>
        </p:nvSpPr>
        <p:spPr>
          <a:xfrm>
            <a:off x="0" y="980728"/>
            <a:ext cx="9144000" cy="5544616"/>
          </a:xfrm>
        </p:spPr>
        <p:txBody>
          <a:bodyPr>
            <a:normAutofit lnSpcReduction="10000"/>
          </a:bodyPr>
          <a:lstStyle/>
          <a:p>
            <a:r>
              <a:rPr lang="en-US" sz="2000" dirty="0" smtClean="0"/>
              <a:t>General agreements and discussions on measurements</a:t>
            </a:r>
          </a:p>
          <a:p>
            <a:pPr lvl="1"/>
            <a:r>
              <a:rPr lang="en-US" sz="1700" dirty="0" smtClean="0"/>
              <a:t>Define common acceptances for </a:t>
            </a:r>
            <a:r>
              <a:rPr lang="en-US" sz="1700" dirty="0" err="1" smtClean="0"/>
              <a:t>fiducial</a:t>
            </a:r>
            <a:r>
              <a:rPr lang="en-US" sz="1700" dirty="0" smtClean="0"/>
              <a:t> cross sections</a:t>
            </a:r>
          </a:p>
          <a:p>
            <a:pPr lvl="1"/>
            <a:r>
              <a:rPr lang="en-US" sz="1700" dirty="0" smtClean="0"/>
              <a:t>Agree on the definition of particle level objects</a:t>
            </a:r>
          </a:p>
          <a:p>
            <a:pPr lvl="1"/>
            <a:r>
              <a:rPr lang="en-US" sz="1700" dirty="0" smtClean="0"/>
              <a:t>Agree on splitting of systematic errors, also in view of combinations with the </a:t>
            </a:r>
            <a:r>
              <a:rPr lang="en-US" sz="1700" dirty="0" err="1" smtClean="0"/>
              <a:t>Tevatron</a:t>
            </a:r>
            <a:endParaRPr lang="en-US" sz="1700" dirty="0" smtClean="0"/>
          </a:p>
          <a:p>
            <a:pPr lvl="1"/>
            <a:endParaRPr lang="en-US" sz="1700" dirty="0" smtClean="0"/>
          </a:p>
          <a:p>
            <a:r>
              <a:rPr lang="en-US" sz="2000" dirty="0" smtClean="0"/>
              <a:t>Next questions to be attacked on experimental systematic errors…</a:t>
            </a:r>
          </a:p>
          <a:p>
            <a:pPr lvl="1"/>
            <a:r>
              <a:rPr lang="en-US" sz="1700" dirty="0" smtClean="0"/>
              <a:t>Make the splitting of JES uncertainties more standard</a:t>
            </a:r>
          </a:p>
          <a:p>
            <a:pPr lvl="1"/>
            <a:r>
              <a:rPr lang="en-US" sz="1700" dirty="0" smtClean="0"/>
              <a:t>Investigate  the treatment of the correlated part of the b-tagging uncertainties </a:t>
            </a:r>
          </a:p>
          <a:p>
            <a:pPr lvl="1"/>
            <a:endParaRPr lang="en-US" sz="1700" dirty="0" smtClean="0"/>
          </a:p>
          <a:p>
            <a:r>
              <a:rPr lang="en-US" sz="2000" dirty="0" smtClean="0"/>
              <a:t>…and theory systematic errors</a:t>
            </a:r>
          </a:p>
          <a:p>
            <a:pPr lvl="1"/>
            <a:r>
              <a:rPr lang="en-US" sz="1700" dirty="0" smtClean="0"/>
              <a:t>Use data to conclude the constraining of radiation systematic errors</a:t>
            </a:r>
          </a:p>
          <a:p>
            <a:pPr lvl="1"/>
            <a:r>
              <a:rPr lang="en-US" sz="1700" dirty="0" smtClean="0"/>
              <a:t>Use data for constraining </a:t>
            </a:r>
            <a:r>
              <a:rPr lang="en-US" sz="1700" dirty="0" err="1" smtClean="0"/>
              <a:t>colour</a:t>
            </a:r>
            <a:r>
              <a:rPr lang="en-US" sz="1700" dirty="0" smtClean="0"/>
              <a:t> reconnection effects</a:t>
            </a:r>
          </a:p>
          <a:p>
            <a:pPr lvl="1"/>
            <a:r>
              <a:rPr lang="en-US" sz="1700" dirty="0" smtClean="0"/>
              <a:t>Factorize out </a:t>
            </a:r>
            <a:r>
              <a:rPr lang="en-US" sz="1700" dirty="0" err="1" smtClean="0"/>
              <a:t>hadronization</a:t>
            </a:r>
            <a:r>
              <a:rPr lang="en-US" sz="1700" dirty="0" smtClean="0"/>
              <a:t> effects from the JES uncertainties</a:t>
            </a:r>
          </a:p>
          <a:p>
            <a:pPr lvl="1"/>
            <a:r>
              <a:rPr lang="en-US" sz="1700" dirty="0" smtClean="0"/>
              <a:t>Agree on the treatment of generator systematic (and final breakdown of TH sources) </a:t>
            </a:r>
          </a:p>
          <a:p>
            <a:pPr lvl="1"/>
            <a:endParaRPr lang="en-US" sz="1700" dirty="0" smtClean="0"/>
          </a:p>
          <a:p>
            <a:r>
              <a:rPr lang="en-US" sz="2000" dirty="0" smtClean="0"/>
              <a:t>Extend the scope of the TOPLHCWG</a:t>
            </a:r>
          </a:p>
          <a:p>
            <a:pPr lvl="1"/>
            <a:r>
              <a:rPr lang="en-US" sz="1700" dirty="0" smtClean="0"/>
              <a:t>New combinations in the pipeline </a:t>
            </a:r>
          </a:p>
          <a:p>
            <a:pPr lvl="2"/>
            <a:r>
              <a:rPr lang="en-US" sz="1400" dirty="0" smtClean="0"/>
              <a:t>Differential cross sections, Wt, </a:t>
            </a:r>
            <a:r>
              <a:rPr lang="en-US" sz="1400" dirty="0" err="1" smtClean="0"/>
              <a:t>tt+V</a:t>
            </a:r>
            <a:r>
              <a:rPr lang="en-US" sz="1400" dirty="0" smtClean="0"/>
              <a:t>, W </a:t>
            </a:r>
            <a:r>
              <a:rPr lang="en-US" sz="1400" dirty="0" err="1" smtClean="0"/>
              <a:t>helicity</a:t>
            </a:r>
            <a:r>
              <a:rPr lang="en-US" sz="1400" dirty="0" smtClean="0"/>
              <a:t> in single top, spin correlations,…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43809" y="2532335"/>
            <a:ext cx="6300192" cy="432566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99792" y="2160240"/>
            <a:ext cx="6426027" cy="4653136"/>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19</a:t>
            </a:fld>
            <a:endParaRPr lang="fr-FR" dirty="0" smtClean="0">
              <a:solidFill>
                <a:prstClr val="black"/>
              </a:solidFill>
            </a:endParaRPr>
          </a:p>
        </p:txBody>
      </p:sp>
      <p:sp>
        <p:nvSpPr>
          <p:cNvPr id="3" name="Titre 5"/>
          <p:cNvSpPr>
            <a:spLocks noGrp="1"/>
          </p:cNvSpPr>
          <p:nvPr>
            <p:ph type="title"/>
          </p:nvPr>
        </p:nvSpPr>
        <p:spPr>
          <a:xfrm>
            <a:off x="0" y="0"/>
            <a:ext cx="9144000" cy="764704"/>
          </a:xfrm>
        </p:spPr>
        <p:txBody>
          <a:bodyPr/>
          <a:lstStyle/>
          <a:p>
            <a:r>
              <a:rPr lang="en-US" dirty="0" err="1" smtClean="0"/>
              <a:t>Colour</a:t>
            </a:r>
            <a:r>
              <a:rPr lang="en-US" dirty="0" smtClean="0"/>
              <a:t> reconnection and the top mass</a:t>
            </a:r>
            <a:endParaRPr lang="fr-FR" dirty="0"/>
          </a:p>
        </p:txBody>
      </p:sp>
      <p:sp>
        <p:nvSpPr>
          <p:cNvPr id="5" name="Espace réservé du contenu 6"/>
          <p:cNvSpPr>
            <a:spLocks noGrp="1"/>
          </p:cNvSpPr>
          <p:nvPr>
            <p:ph idx="1"/>
          </p:nvPr>
        </p:nvSpPr>
        <p:spPr>
          <a:xfrm>
            <a:off x="0" y="908720"/>
            <a:ext cx="9144000" cy="5544616"/>
          </a:xfrm>
        </p:spPr>
        <p:txBody>
          <a:bodyPr>
            <a:normAutofit/>
          </a:bodyPr>
          <a:lstStyle/>
          <a:p>
            <a:r>
              <a:rPr lang="en-US" sz="2000" dirty="0" smtClean="0"/>
              <a:t>The root of the problem comes from the fact that the top does not form bound states, and it decays before </a:t>
            </a:r>
            <a:r>
              <a:rPr lang="en-US" sz="2000" dirty="0" err="1" smtClean="0"/>
              <a:t>hadronizing</a:t>
            </a:r>
            <a:endParaRPr lang="en-US" sz="2000" dirty="0" smtClean="0"/>
          </a:p>
          <a:p>
            <a:pPr lvl="1"/>
            <a:r>
              <a:rPr lang="en-US" sz="1700" dirty="0" smtClean="0"/>
              <a:t>Need to define a top mass as the </a:t>
            </a:r>
            <a:r>
              <a:rPr lang="en-US" sz="1700" dirty="0" err="1" smtClean="0"/>
              <a:t>Wb</a:t>
            </a:r>
            <a:r>
              <a:rPr lang="en-US" sz="1700" dirty="0" smtClean="0"/>
              <a:t> mass</a:t>
            </a:r>
          </a:p>
          <a:p>
            <a:pPr lvl="1"/>
            <a:r>
              <a:rPr lang="en-US" sz="1700" dirty="0" smtClean="0"/>
              <a:t>The experimental mass does not equal anymore the pole mass</a:t>
            </a:r>
          </a:p>
          <a:p>
            <a:pPr lvl="1"/>
            <a:endParaRPr lang="en-US" sz="1700" dirty="0" smtClean="0"/>
          </a:p>
          <a:p>
            <a:pPr lvl="1"/>
            <a:endParaRPr lang="en-US" sz="1700" dirty="0" smtClean="0"/>
          </a:p>
          <a:p>
            <a:r>
              <a:rPr lang="en-US" sz="2000" dirty="0" smtClean="0"/>
              <a:t>The impact of these </a:t>
            </a:r>
          </a:p>
          <a:p>
            <a:pPr>
              <a:buNone/>
            </a:pPr>
            <a:r>
              <a:rPr lang="en-US" sz="2000" dirty="0" smtClean="0"/>
              <a:t>“odd” clusters amounts </a:t>
            </a:r>
          </a:p>
          <a:p>
            <a:pPr>
              <a:buNone/>
            </a:pPr>
            <a:r>
              <a:rPr lang="en-US" sz="2000" dirty="0" smtClean="0"/>
              <a:t>to correction of O(</a:t>
            </a:r>
            <a:r>
              <a:rPr lang="en-US" sz="2000" dirty="0" err="1" smtClean="0"/>
              <a:t>GeV</a:t>
            </a:r>
            <a:r>
              <a:rPr lang="en-US" sz="2000" dirty="0" smtClean="0"/>
              <a:t>)</a:t>
            </a:r>
          </a:p>
          <a:p>
            <a:pPr>
              <a:buNone/>
            </a:pPr>
            <a:r>
              <a:rPr lang="en-US" sz="2000" dirty="0" smtClean="0"/>
              <a:t>(</a:t>
            </a:r>
            <a:r>
              <a:rPr lang="en-US" sz="1700" dirty="0" smtClean="0"/>
              <a:t>Correlated in ATLAS/CMS</a:t>
            </a:r>
          </a:p>
          <a:p>
            <a:pPr>
              <a:buNone/>
            </a:pPr>
            <a:r>
              <a:rPr lang="en-US" sz="1700" dirty="0" smtClean="0"/>
              <a:t>/</a:t>
            </a:r>
            <a:r>
              <a:rPr lang="en-US" sz="1700" dirty="0" err="1" smtClean="0"/>
              <a:t>Tevatron</a:t>
            </a:r>
            <a:r>
              <a:rPr lang="en-US" sz="1700" dirty="0" smtClean="0"/>
              <a:t>)</a:t>
            </a:r>
          </a:p>
          <a:p>
            <a:pPr>
              <a:buNone/>
            </a:pPr>
            <a:endParaRPr lang="en-US" sz="1700" dirty="0" smtClean="0"/>
          </a:p>
          <a:p>
            <a:r>
              <a:rPr lang="en-US" sz="1800" dirty="0" smtClean="0"/>
              <a:t>Constrain with data by </a:t>
            </a:r>
          </a:p>
          <a:p>
            <a:pPr>
              <a:buNone/>
            </a:pPr>
            <a:r>
              <a:rPr lang="en-US" sz="1800" dirty="0" smtClean="0"/>
              <a:t>expanding the experimental</a:t>
            </a:r>
          </a:p>
          <a:p>
            <a:pPr>
              <a:buNone/>
            </a:pPr>
            <a:r>
              <a:rPr lang="en-US" sz="1800" dirty="0" smtClean="0"/>
              <a:t>mass on kinematic variables</a:t>
            </a:r>
            <a:endParaRPr lang="en-US" sz="1700" dirty="0" smtClean="0"/>
          </a:p>
          <a:p>
            <a:pPr>
              <a:buNone/>
            </a:pPr>
            <a:endParaRPr lang="en-US" sz="1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Summary</a:t>
            </a:r>
            <a:endParaRPr lang="fr-FR" dirty="0"/>
          </a:p>
        </p:txBody>
      </p:sp>
      <p:sp>
        <p:nvSpPr>
          <p:cNvPr id="7" name="Espace réservé du contenu 6"/>
          <p:cNvSpPr>
            <a:spLocks noGrp="1"/>
          </p:cNvSpPr>
          <p:nvPr>
            <p:ph idx="1"/>
          </p:nvPr>
        </p:nvSpPr>
        <p:spPr>
          <a:xfrm>
            <a:off x="1043608" y="1196752"/>
            <a:ext cx="7488832" cy="4536504"/>
          </a:xfrm>
        </p:spPr>
        <p:txBody>
          <a:bodyPr>
            <a:noAutofit/>
          </a:bodyPr>
          <a:lstStyle/>
          <a:p>
            <a:r>
              <a:rPr lang="en-US" sz="2400" dirty="0" smtClean="0"/>
              <a:t>ATLAS </a:t>
            </a:r>
            <a:r>
              <a:rPr lang="en-US" sz="2400" dirty="0" err="1" smtClean="0"/>
              <a:t>vs</a:t>
            </a:r>
            <a:r>
              <a:rPr lang="en-US" sz="2400" dirty="0" smtClean="0"/>
              <a:t> CMS in top physics</a:t>
            </a:r>
          </a:p>
          <a:p>
            <a:pPr lvl="1"/>
            <a:r>
              <a:rPr lang="en-US" sz="2000" dirty="0" smtClean="0"/>
              <a:t>The importance of talking to each other </a:t>
            </a:r>
          </a:p>
          <a:p>
            <a:pPr lvl="1"/>
            <a:r>
              <a:rPr lang="en-US" sz="2000" dirty="0" smtClean="0"/>
              <a:t>The TOPLHCWG</a:t>
            </a:r>
          </a:p>
          <a:p>
            <a:r>
              <a:rPr lang="en-US" sz="2400" dirty="0" smtClean="0"/>
              <a:t>Comparison of main measurements for combination</a:t>
            </a:r>
          </a:p>
          <a:p>
            <a:pPr lvl="1"/>
            <a:r>
              <a:rPr lang="en-US" sz="2000" dirty="0" smtClean="0"/>
              <a:t>Status of current combinations</a:t>
            </a:r>
          </a:p>
          <a:p>
            <a:r>
              <a:rPr lang="en-US" sz="2400" dirty="0" smtClean="0"/>
              <a:t>Treatment of systematic errors</a:t>
            </a:r>
          </a:p>
          <a:p>
            <a:pPr lvl="1"/>
            <a:r>
              <a:rPr lang="en-US" sz="2000" dirty="0" smtClean="0"/>
              <a:t>Main differences and dominating systematic errors</a:t>
            </a:r>
          </a:p>
          <a:p>
            <a:pPr lvl="1"/>
            <a:r>
              <a:rPr lang="en-US" sz="2000" dirty="0" smtClean="0"/>
              <a:t>The saga of theory errors</a:t>
            </a:r>
          </a:p>
          <a:p>
            <a:r>
              <a:rPr lang="en-US" sz="2400" dirty="0" smtClean="0"/>
              <a:t>Discussion…</a:t>
            </a:r>
            <a:endParaRPr lang="en-US" sz="2000" dirty="0" smtClean="0"/>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2</a:t>
            </a:fld>
            <a:endParaRPr lang="fr-FR" dirty="0" smtClean="0">
              <a:solidFill>
                <a:prstClr val="black"/>
              </a:solidFill>
            </a:endParaRPr>
          </a:p>
        </p:txBody>
      </p:sp>
      <p:sp>
        <p:nvSpPr>
          <p:cNvPr id="5" name="ZoneTexte 4"/>
          <p:cNvSpPr txBox="1"/>
          <p:nvPr/>
        </p:nvSpPr>
        <p:spPr>
          <a:xfrm>
            <a:off x="467544" y="5229200"/>
            <a:ext cx="8424935" cy="1015663"/>
          </a:xfrm>
          <a:prstGeom prst="rect">
            <a:avLst/>
          </a:prstGeom>
          <a:solidFill>
            <a:srgbClr val="FFFFCC"/>
          </a:solidFill>
        </p:spPr>
        <p:txBody>
          <a:bodyPr wrap="square" rtlCol="0">
            <a:spAutoFit/>
          </a:bodyPr>
          <a:lstStyle/>
          <a:p>
            <a:r>
              <a:rPr lang="en-US" sz="2000" dirty="0" smtClean="0">
                <a:effectLst>
                  <a:outerShdw blurRad="38100" dist="38100" dir="2700000" algn="tl">
                    <a:srgbClr val="000000">
                      <a:alpha val="43137"/>
                    </a:srgbClr>
                  </a:outerShdw>
                </a:effectLst>
              </a:rPr>
              <a:t>This is not a review, rather a collection of </a:t>
            </a:r>
            <a:r>
              <a:rPr lang="en-US" sz="2000" dirty="0" err="1" smtClean="0">
                <a:effectLst>
                  <a:outerShdw blurRad="38100" dist="38100" dir="2700000" algn="tl">
                    <a:srgbClr val="000000">
                      <a:alpha val="43137"/>
                    </a:srgbClr>
                  </a:outerShdw>
                </a:effectLst>
              </a:rPr>
              <a:t>facts+ideas</a:t>
            </a:r>
            <a:r>
              <a:rPr lang="en-US" sz="2000" dirty="0" smtClean="0">
                <a:effectLst>
                  <a:outerShdw blurRad="38100" dist="38100" dir="2700000" algn="tl">
                    <a:srgbClr val="000000">
                      <a:alpha val="43137"/>
                    </a:srgbClr>
                  </a:outerShdw>
                </a:effectLst>
              </a:rPr>
              <a:t>+(personal) comments on the comparison of ATLAS and CMS in the way errors on top physics results are estimated. These slides are there mostly for driving the discussion…</a:t>
            </a:r>
            <a:endParaRPr lang="fr-FR"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20</a:t>
            </a:fld>
            <a:endParaRPr lang="fr-FR" dirty="0" smtClean="0">
              <a:solidFill>
                <a:prstClr val="black"/>
              </a:solidFill>
            </a:endParaRPr>
          </a:p>
        </p:txBody>
      </p:sp>
      <p:sp>
        <p:nvSpPr>
          <p:cNvPr id="3" name="Titre 5"/>
          <p:cNvSpPr>
            <a:spLocks noGrp="1"/>
          </p:cNvSpPr>
          <p:nvPr>
            <p:ph type="title"/>
          </p:nvPr>
        </p:nvSpPr>
        <p:spPr>
          <a:xfrm>
            <a:off x="0" y="0"/>
            <a:ext cx="9144000" cy="764704"/>
          </a:xfrm>
        </p:spPr>
        <p:txBody>
          <a:bodyPr/>
          <a:lstStyle/>
          <a:p>
            <a:r>
              <a:rPr lang="en-US" dirty="0" err="1" smtClean="0"/>
              <a:t>JetMET</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35496" y="1465358"/>
            <a:ext cx="9036496" cy="369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TOPLHCWG: a reminder</a:t>
            </a:r>
            <a:endParaRPr lang="fr-FR" dirty="0"/>
          </a:p>
        </p:txBody>
      </p:sp>
      <p:sp>
        <p:nvSpPr>
          <p:cNvPr id="7" name="Espace réservé du contenu 6"/>
          <p:cNvSpPr>
            <a:spLocks noGrp="1"/>
          </p:cNvSpPr>
          <p:nvPr>
            <p:ph idx="1"/>
          </p:nvPr>
        </p:nvSpPr>
        <p:spPr>
          <a:xfrm>
            <a:off x="0" y="764704"/>
            <a:ext cx="9144000" cy="5788024"/>
          </a:xfrm>
        </p:spPr>
        <p:txBody>
          <a:bodyPr>
            <a:noAutofit/>
          </a:bodyPr>
          <a:lstStyle/>
          <a:p>
            <a:r>
              <a:rPr lang="en-US" sz="1800" dirty="0" smtClean="0"/>
              <a:t>Born for combining precision measurements in top physics at the LHC</a:t>
            </a:r>
          </a:p>
          <a:p>
            <a:pPr lvl="1"/>
            <a:r>
              <a:rPr lang="en-US" sz="1600" dirty="0" smtClean="0"/>
              <a:t>To have this a success, it is important that ATLAS and CMS keep the level of communication very high, and stay in close contact with the TH community (we learn a lot from each other)</a:t>
            </a:r>
          </a:p>
          <a:p>
            <a:pPr lvl="1"/>
            <a:endParaRPr lang="en-US" sz="1200" dirty="0" smtClean="0"/>
          </a:p>
          <a:p>
            <a:r>
              <a:rPr lang="en-US" sz="1800" dirty="0" smtClean="0"/>
              <a:t>The natural forum for top measurements is the TOPLHCWG: cross experiment group to prepare/discuss/perform LHC combination s on top physics</a:t>
            </a:r>
          </a:p>
          <a:p>
            <a:pPr lvl="1"/>
            <a:r>
              <a:rPr lang="en-US" sz="1600" dirty="0" smtClean="0"/>
              <a:t>Define guidelines, observables</a:t>
            </a:r>
          </a:p>
          <a:p>
            <a:pPr lvl="1"/>
            <a:r>
              <a:rPr lang="en-US" sz="1600" dirty="0" smtClean="0"/>
              <a:t>Agree on method for performing the combination, and the way results are presented</a:t>
            </a:r>
          </a:p>
          <a:p>
            <a:pPr lvl="1"/>
            <a:r>
              <a:rPr lang="en-US" sz="1600" dirty="0" smtClean="0"/>
              <a:t>Document the work in correspondence of major updates and conferences</a:t>
            </a:r>
          </a:p>
          <a:p>
            <a:pPr lvl="1"/>
            <a:r>
              <a:rPr lang="en-US" sz="1600" dirty="0" smtClean="0"/>
              <a:t>Natural forum at the LHC for discussing ideas/issues on top physics</a:t>
            </a:r>
          </a:p>
          <a:p>
            <a:pPr lvl="1"/>
            <a:r>
              <a:rPr lang="en-US" sz="1600" dirty="0" smtClean="0"/>
              <a:t>Natural bridge to the theory community and the </a:t>
            </a:r>
            <a:r>
              <a:rPr lang="en-US" sz="1600" dirty="0" err="1" smtClean="0"/>
              <a:t>TeVEWWG</a:t>
            </a:r>
            <a:r>
              <a:rPr lang="en-US" sz="1600" dirty="0" smtClean="0"/>
              <a:t> for world averages</a:t>
            </a:r>
          </a:p>
          <a:p>
            <a:pPr lvl="1"/>
            <a:endParaRPr lang="en-US" sz="1200" dirty="0" smtClean="0"/>
          </a:p>
          <a:p>
            <a:r>
              <a:rPr lang="en-US" sz="1800" dirty="0" smtClean="0"/>
              <a:t>First combinations we agreed to perform…</a:t>
            </a:r>
          </a:p>
          <a:p>
            <a:pPr lvl="1"/>
            <a:r>
              <a:rPr lang="en-US" sz="1600" dirty="0" smtClean="0"/>
              <a:t>Top pair and single top t-channel cross sections, top mass, W </a:t>
            </a:r>
            <a:r>
              <a:rPr lang="en-US" sz="1600" dirty="0" err="1" smtClean="0"/>
              <a:t>helicities</a:t>
            </a:r>
            <a:r>
              <a:rPr lang="en-US" sz="1600" dirty="0" smtClean="0"/>
              <a:t> in top-pair</a:t>
            </a:r>
            <a:endParaRPr lang="en-US" sz="1200" dirty="0" smtClean="0"/>
          </a:p>
          <a:p>
            <a:r>
              <a:rPr lang="en-US" sz="1800" dirty="0" smtClean="0"/>
              <a:t>…and topics for discussion and common agreements</a:t>
            </a:r>
          </a:p>
          <a:p>
            <a:pPr lvl="1"/>
            <a:r>
              <a:rPr lang="en-US" sz="1600" dirty="0" smtClean="0"/>
              <a:t>Cross-experiment efforts on </a:t>
            </a:r>
            <a:r>
              <a:rPr lang="en-US" sz="1600" dirty="0" err="1" smtClean="0"/>
              <a:t>JetMET</a:t>
            </a:r>
            <a:r>
              <a:rPr lang="en-US" sz="1600" dirty="0" smtClean="0"/>
              <a:t>, radiation and b-tag </a:t>
            </a:r>
            <a:r>
              <a:rPr lang="en-US" sz="1600" dirty="0" err="1" smtClean="0"/>
              <a:t>systematics</a:t>
            </a:r>
            <a:endParaRPr lang="en-US" sz="1600" dirty="0" smtClean="0"/>
          </a:p>
          <a:p>
            <a:pPr lvl="1"/>
            <a:r>
              <a:rPr lang="en-US" sz="1600" dirty="0" smtClean="0"/>
              <a:t>Common definition of particle level quantities (leptons/jets/acceptances/top quarks!) </a:t>
            </a:r>
          </a:p>
          <a:p>
            <a:pPr lvl="1"/>
            <a:endParaRPr lang="en-US" sz="1200" dirty="0" smtClean="0">
              <a:solidFill>
                <a:srgbClr val="FF0000"/>
              </a:solidFill>
              <a:latin typeface="Times New Roman"/>
              <a:cs typeface="Times New Roman"/>
              <a:sym typeface="Symbol"/>
            </a:endParaRPr>
          </a:p>
          <a:p>
            <a:r>
              <a:rPr lang="en-US" sz="1800" dirty="0" smtClean="0"/>
              <a:t>The group is very active by now</a:t>
            </a:r>
          </a:p>
          <a:p>
            <a:pPr lvl="1"/>
            <a:r>
              <a:rPr lang="en-US" sz="1600" dirty="0" smtClean="0"/>
              <a:t>A few preparatory closed meetings, at least two open sessions per year (Next one 18-19 April !)</a:t>
            </a:r>
          </a:p>
          <a:p>
            <a:pPr lvl="1"/>
            <a:r>
              <a:rPr lang="en-US" sz="1600" dirty="0" smtClean="0"/>
              <a:t>Open mailing list: </a:t>
            </a:r>
            <a:r>
              <a:rPr lang="en-US" sz="1600" dirty="0" smtClean="0">
                <a:hlinkClick r:id="rId2"/>
              </a:rPr>
              <a:t>lhc-toplhcwg@cern.ch</a:t>
            </a:r>
            <a:r>
              <a:rPr lang="en-US" sz="1600" dirty="0" smtClean="0"/>
              <a:t>, well integrated in the LPCC CERN structure</a:t>
            </a:r>
          </a:p>
          <a:p>
            <a:pPr lvl="1">
              <a:buNone/>
            </a:pPr>
            <a:endParaRPr lang="en-US" sz="1200" dirty="0" smtClean="0"/>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3</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Representatives </a:t>
            </a:r>
            <a:endParaRPr lang="fr-FR" dirty="0"/>
          </a:p>
        </p:txBody>
      </p:sp>
      <p:sp>
        <p:nvSpPr>
          <p:cNvPr id="7" name="Espace réservé du contenu 6"/>
          <p:cNvSpPr>
            <a:spLocks noGrp="1"/>
          </p:cNvSpPr>
          <p:nvPr>
            <p:ph idx="1"/>
          </p:nvPr>
        </p:nvSpPr>
        <p:spPr>
          <a:xfrm>
            <a:off x="0" y="908720"/>
            <a:ext cx="7452320" cy="5472608"/>
          </a:xfrm>
        </p:spPr>
        <p:txBody>
          <a:bodyPr>
            <a:normAutofit fontScale="92500" lnSpcReduction="20000"/>
          </a:bodyPr>
          <a:lstStyle/>
          <a:p>
            <a:r>
              <a:rPr lang="en-US" sz="2000" dirty="0" smtClean="0"/>
              <a:t>Coordinators</a:t>
            </a:r>
          </a:p>
          <a:p>
            <a:pPr lvl="1"/>
            <a:r>
              <a:rPr lang="en-US" sz="1800" dirty="0" smtClean="0"/>
              <a:t>ATLAS(M. </a:t>
            </a:r>
            <a:r>
              <a:rPr lang="en-US" sz="1800" dirty="0" err="1" smtClean="0"/>
              <a:t>Cristinziani</a:t>
            </a:r>
            <a:r>
              <a:rPr lang="en-US" sz="1800" dirty="0" smtClean="0"/>
              <a:t>)+CMS(</a:t>
            </a:r>
            <a:r>
              <a:rPr lang="en-US" sz="1800" dirty="0" smtClean="0">
                <a:solidFill>
                  <a:srgbClr val="FF0000"/>
                </a:solidFill>
              </a:rPr>
              <a:t>R.C.</a:t>
            </a:r>
            <a:r>
              <a:rPr lang="en-US" sz="1800" dirty="0" smtClean="0"/>
              <a:t>)+TH(M. </a:t>
            </a:r>
            <a:r>
              <a:rPr lang="en-US" sz="1800" dirty="0" err="1" smtClean="0"/>
              <a:t>Mangano</a:t>
            </a:r>
            <a:r>
              <a:rPr lang="en-US" sz="1800" dirty="0" smtClean="0"/>
              <a:t>)+</a:t>
            </a:r>
            <a:r>
              <a:rPr lang="en-US" sz="1800" dirty="0" err="1" smtClean="0"/>
              <a:t>LHCb</a:t>
            </a:r>
            <a:r>
              <a:rPr lang="en-US" sz="1800" dirty="0" smtClean="0"/>
              <a:t>(later)</a:t>
            </a:r>
          </a:p>
          <a:p>
            <a:pPr lvl="1"/>
            <a:endParaRPr lang="en-US" sz="1700" dirty="0" smtClean="0"/>
          </a:p>
          <a:p>
            <a:r>
              <a:rPr lang="en-US" sz="2000" dirty="0" smtClean="0"/>
              <a:t>Physics group conveners</a:t>
            </a:r>
          </a:p>
          <a:p>
            <a:pPr lvl="1"/>
            <a:r>
              <a:rPr lang="en-US" sz="1700" dirty="0" smtClean="0"/>
              <a:t>ATLAS(M. Costa, T. </a:t>
            </a:r>
            <a:r>
              <a:rPr lang="en-US" sz="1700" dirty="0" err="1" smtClean="0"/>
              <a:t>Carli</a:t>
            </a:r>
            <a:r>
              <a:rPr lang="en-US" sz="1700" dirty="0" smtClean="0"/>
              <a:t>)+CMS(R. </a:t>
            </a:r>
            <a:r>
              <a:rPr lang="en-US" sz="1700" dirty="0" err="1" smtClean="0"/>
              <a:t>Tenchini</a:t>
            </a:r>
            <a:r>
              <a:rPr lang="en-US" sz="1700" dirty="0" smtClean="0"/>
              <a:t>, M. </a:t>
            </a:r>
            <a:r>
              <a:rPr lang="en-US" sz="1700" dirty="0" err="1" smtClean="0"/>
              <a:t>Mulders</a:t>
            </a:r>
            <a:r>
              <a:rPr lang="en-US" sz="1700" dirty="0" smtClean="0"/>
              <a:t>)</a:t>
            </a:r>
          </a:p>
          <a:p>
            <a:pPr lvl="1">
              <a:buNone/>
            </a:pPr>
            <a:endParaRPr lang="en-US" sz="1700" dirty="0" smtClean="0"/>
          </a:p>
          <a:p>
            <a:r>
              <a:rPr lang="en-US" sz="2000" dirty="0" smtClean="0"/>
              <a:t>Domain experts for each combination</a:t>
            </a:r>
          </a:p>
          <a:p>
            <a:pPr lvl="1"/>
            <a:r>
              <a:rPr lang="en-US" sz="1800" dirty="0" smtClean="0"/>
              <a:t>Top mass (G. </a:t>
            </a:r>
            <a:r>
              <a:rPr lang="en-US" sz="1800" dirty="0" err="1" smtClean="0"/>
              <a:t>Cortiana</a:t>
            </a:r>
            <a:r>
              <a:rPr lang="en-US" sz="1800" dirty="0" smtClean="0"/>
              <a:t>(ATLAS), S. </a:t>
            </a:r>
            <a:r>
              <a:rPr lang="en-US" sz="1800" dirty="0" err="1" smtClean="0"/>
              <a:t>Wimpenny</a:t>
            </a:r>
            <a:r>
              <a:rPr lang="en-US" sz="1800" dirty="0" smtClean="0"/>
              <a:t> (CMS))</a:t>
            </a:r>
          </a:p>
          <a:p>
            <a:pPr lvl="1"/>
            <a:r>
              <a:rPr lang="en-US" sz="1800" dirty="0" smtClean="0"/>
              <a:t>Top-pair cross-section (</a:t>
            </a:r>
            <a:r>
              <a:rPr lang="en-US" sz="1800" dirty="0" err="1" smtClean="0"/>
              <a:t>E.Shabalina</a:t>
            </a:r>
            <a:r>
              <a:rPr lang="en-US" sz="1800" dirty="0" smtClean="0"/>
              <a:t>(ATLAS), M. </a:t>
            </a:r>
            <a:r>
              <a:rPr lang="en-US" sz="1800" dirty="0" err="1" smtClean="0"/>
              <a:t>Aldaya</a:t>
            </a:r>
            <a:r>
              <a:rPr lang="en-US" sz="1800" dirty="0" smtClean="0"/>
              <a:t> (CMS))</a:t>
            </a:r>
          </a:p>
          <a:p>
            <a:pPr lvl="1"/>
            <a:r>
              <a:rPr lang="en-US" sz="1800" dirty="0" smtClean="0"/>
              <a:t>Single top (</a:t>
            </a:r>
            <a:r>
              <a:rPr lang="en-US" sz="1800" dirty="0" smtClean="0">
                <a:solidFill>
                  <a:srgbClr val="FF0000"/>
                </a:solidFill>
              </a:rPr>
              <a:t>J. </a:t>
            </a:r>
            <a:r>
              <a:rPr lang="en-US" sz="1800" dirty="0" err="1" smtClean="0">
                <a:solidFill>
                  <a:srgbClr val="FF0000"/>
                </a:solidFill>
              </a:rPr>
              <a:t>Donini</a:t>
            </a:r>
            <a:r>
              <a:rPr lang="en-US" sz="1800" dirty="0" smtClean="0"/>
              <a:t>(ATLAS), L. </a:t>
            </a:r>
            <a:r>
              <a:rPr lang="en-US" sz="1800" dirty="0" err="1" smtClean="0"/>
              <a:t>Lista</a:t>
            </a:r>
            <a:r>
              <a:rPr lang="en-US" sz="1800" dirty="0" smtClean="0"/>
              <a:t>(CMS))</a:t>
            </a:r>
          </a:p>
          <a:p>
            <a:pPr lvl="1"/>
            <a:r>
              <a:rPr lang="en-US" sz="1800" dirty="0" smtClean="0"/>
              <a:t>W </a:t>
            </a:r>
            <a:r>
              <a:rPr lang="en-US" sz="1800" dirty="0" err="1" smtClean="0"/>
              <a:t>helicities</a:t>
            </a:r>
            <a:r>
              <a:rPr lang="en-US" sz="1800" dirty="0" smtClean="0"/>
              <a:t> (K. </a:t>
            </a:r>
            <a:r>
              <a:rPr lang="en-US" sz="1800" dirty="0" err="1" smtClean="0"/>
              <a:t>Kroeninger</a:t>
            </a:r>
            <a:r>
              <a:rPr lang="en-US" sz="1800" dirty="0" smtClean="0"/>
              <a:t>(ATLAS), M. </a:t>
            </a:r>
            <a:r>
              <a:rPr lang="en-US" sz="1800" dirty="0" err="1" smtClean="0"/>
              <a:t>Soares</a:t>
            </a:r>
            <a:r>
              <a:rPr lang="en-US" sz="1800" dirty="0" smtClean="0"/>
              <a:t>(CMS))</a:t>
            </a:r>
          </a:p>
          <a:p>
            <a:pPr lvl="1"/>
            <a:endParaRPr lang="en-US" sz="1800" dirty="0" smtClean="0"/>
          </a:p>
          <a:p>
            <a:r>
              <a:rPr lang="en-US" sz="2000" dirty="0" smtClean="0"/>
              <a:t>Interlocutors from the various Monte Carlo tools</a:t>
            </a:r>
          </a:p>
          <a:p>
            <a:pPr lvl="1"/>
            <a:r>
              <a:rPr lang="en-US" sz="1800" dirty="0" smtClean="0"/>
              <a:t>Omni purpose generators (P. </a:t>
            </a:r>
            <a:r>
              <a:rPr lang="en-US" sz="1800" dirty="0" err="1" smtClean="0"/>
              <a:t>Skands</a:t>
            </a:r>
            <a:r>
              <a:rPr lang="en-US" sz="1800" dirty="0" smtClean="0"/>
              <a:t>, B. Webber)</a:t>
            </a:r>
          </a:p>
          <a:p>
            <a:pPr lvl="1"/>
            <a:r>
              <a:rPr lang="en-US" sz="1800" dirty="0" smtClean="0"/>
              <a:t>NLO tools (P. </a:t>
            </a:r>
            <a:r>
              <a:rPr lang="en-US" sz="1800" dirty="0" err="1" smtClean="0"/>
              <a:t>Nason</a:t>
            </a:r>
            <a:r>
              <a:rPr lang="en-US" sz="1800" dirty="0" smtClean="0"/>
              <a:t>, S. </a:t>
            </a:r>
            <a:r>
              <a:rPr lang="en-US" sz="1800" dirty="0" err="1" smtClean="0"/>
              <a:t>Frixione</a:t>
            </a:r>
            <a:r>
              <a:rPr lang="en-US" sz="1800" dirty="0" smtClean="0"/>
              <a:t>)</a:t>
            </a:r>
          </a:p>
          <a:p>
            <a:pPr lvl="1"/>
            <a:r>
              <a:rPr lang="en-US" sz="1800" dirty="0" smtClean="0"/>
              <a:t>Matched tools (M. </a:t>
            </a:r>
            <a:r>
              <a:rPr lang="en-US" sz="1800" dirty="0" err="1" smtClean="0"/>
              <a:t>Mangano</a:t>
            </a:r>
            <a:r>
              <a:rPr lang="en-US" sz="1800" dirty="0" smtClean="0"/>
              <a:t>, F. </a:t>
            </a:r>
            <a:r>
              <a:rPr lang="en-US" sz="1800" dirty="0" err="1" smtClean="0"/>
              <a:t>Maltoni</a:t>
            </a:r>
            <a:r>
              <a:rPr lang="en-US" sz="1800" dirty="0" smtClean="0"/>
              <a:t>, J. Winter)</a:t>
            </a:r>
          </a:p>
          <a:p>
            <a:pPr lvl="1"/>
            <a:endParaRPr lang="en-US" sz="1700" dirty="0" smtClean="0"/>
          </a:p>
          <a:p>
            <a:r>
              <a:rPr lang="en-US" sz="2000" dirty="0" smtClean="0"/>
              <a:t>Key persons are invited in relevant (closed) meetings</a:t>
            </a:r>
          </a:p>
          <a:p>
            <a:pPr lvl="1"/>
            <a:r>
              <a:rPr lang="en-US" sz="1800" dirty="0" smtClean="0"/>
              <a:t>Examples: generator conveners, </a:t>
            </a:r>
            <a:r>
              <a:rPr lang="en-US" sz="1800" dirty="0" err="1" smtClean="0"/>
              <a:t>TeVEWWG</a:t>
            </a:r>
            <a:r>
              <a:rPr lang="en-US" sz="1800" dirty="0" smtClean="0"/>
              <a:t> members, </a:t>
            </a:r>
            <a:r>
              <a:rPr lang="en-US" sz="1800" dirty="0" err="1" smtClean="0"/>
              <a:t>JetMET</a:t>
            </a:r>
            <a:r>
              <a:rPr lang="en-US" sz="1800" dirty="0" smtClean="0"/>
              <a:t> or b-tag experts,…</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4</a:t>
            </a:fld>
            <a:endParaRPr lang="fr-FR" dirty="0" smtClean="0">
              <a:solidFill>
                <a:prstClr val="black"/>
              </a:solidFill>
            </a:endParaRPr>
          </a:p>
        </p:txBody>
      </p:sp>
      <p:sp>
        <p:nvSpPr>
          <p:cNvPr id="17" name="Rectangle 16"/>
          <p:cNvSpPr/>
          <p:nvPr/>
        </p:nvSpPr>
        <p:spPr>
          <a:xfrm rot="16200000">
            <a:off x="6768244" y="1952836"/>
            <a:ext cx="3024336" cy="648072"/>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Experiments</a:t>
            </a:r>
            <a:endParaRPr lang="fr-FR" sz="2400" dirty="0">
              <a:solidFill>
                <a:schemeClr val="tx1"/>
              </a:solidFill>
            </a:endParaRPr>
          </a:p>
        </p:txBody>
      </p:sp>
      <p:sp>
        <p:nvSpPr>
          <p:cNvPr id="18" name="Rectangle 17"/>
          <p:cNvSpPr/>
          <p:nvPr/>
        </p:nvSpPr>
        <p:spPr>
          <a:xfrm rot="16200000">
            <a:off x="7524328" y="4221088"/>
            <a:ext cx="1512168" cy="648072"/>
          </a:xfrm>
          <a:prstGeom prst="rect">
            <a:avLst/>
          </a:prstGeom>
          <a:solidFill>
            <a:schemeClr val="accent6">
              <a:lumMod val="75000"/>
              <a:alpha val="50196"/>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Theory</a:t>
            </a:r>
            <a:endParaRPr lang="fr-FR" sz="2400" dirty="0">
              <a:solidFill>
                <a:schemeClr val="tx1"/>
              </a:solidFill>
            </a:endParaRPr>
          </a:p>
        </p:txBody>
      </p:sp>
      <p:sp>
        <p:nvSpPr>
          <p:cNvPr id="19" name="Rectangle 18"/>
          <p:cNvSpPr/>
          <p:nvPr/>
        </p:nvSpPr>
        <p:spPr>
          <a:xfrm rot="16200000">
            <a:off x="7740352" y="5517232"/>
            <a:ext cx="1080120" cy="648072"/>
          </a:xfrm>
          <a:prstGeom prst="rect">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Guests</a:t>
            </a: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5</a:t>
            </a:fld>
            <a:endParaRPr lang="fr-FR" dirty="0" smtClean="0">
              <a:solidFill>
                <a:prstClr val="black"/>
              </a:solidFill>
            </a:endParaRPr>
          </a:p>
        </p:txBody>
      </p:sp>
      <p:sp>
        <p:nvSpPr>
          <p:cNvPr id="15" name="Titre 5"/>
          <p:cNvSpPr>
            <a:spLocks noGrp="1"/>
          </p:cNvSpPr>
          <p:nvPr>
            <p:ph type="title"/>
          </p:nvPr>
        </p:nvSpPr>
        <p:spPr>
          <a:xfrm>
            <a:off x="0" y="0"/>
            <a:ext cx="9144000" cy="764704"/>
          </a:xfrm>
        </p:spPr>
        <p:txBody>
          <a:bodyPr/>
          <a:lstStyle/>
          <a:p>
            <a:r>
              <a:rPr lang="en-US" dirty="0" smtClean="0"/>
              <a:t>Some highlights</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0" y="908720"/>
            <a:ext cx="4355241" cy="289367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3933056"/>
            <a:ext cx="4427984" cy="290857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788024" y="908720"/>
            <a:ext cx="4248472" cy="296759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572000" y="3645024"/>
            <a:ext cx="2642085" cy="2016224"/>
          </a:xfrm>
          <a:prstGeom prst="rect">
            <a:avLst/>
          </a:prstGeom>
          <a:noFill/>
          <a:ln w="9525">
            <a:noFill/>
            <a:miter lim="800000"/>
            <a:headEnd/>
            <a:tailEnd/>
          </a:ln>
        </p:spPr>
      </p:pic>
      <p:sp>
        <p:nvSpPr>
          <p:cNvPr id="8" name="ZoneTexte 7"/>
          <p:cNvSpPr txBox="1"/>
          <p:nvPr/>
        </p:nvSpPr>
        <p:spPr>
          <a:xfrm>
            <a:off x="179512" y="620688"/>
            <a:ext cx="1047403" cy="369332"/>
          </a:xfrm>
          <a:prstGeom prst="rect">
            <a:avLst/>
          </a:prstGeom>
          <a:solidFill>
            <a:srgbClr val="92D050"/>
          </a:solidFill>
        </p:spPr>
        <p:txBody>
          <a:bodyPr wrap="none" rtlCol="0">
            <a:spAutoFit/>
          </a:bodyPr>
          <a:lstStyle/>
          <a:p>
            <a:r>
              <a:rPr lang="en-US" dirty="0" smtClean="0">
                <a:effectLst>
                  <a:outerShdw blurRad="38100" dist="38100" dir="2700000" algn="tl">
                    <a:srgbClr val="000000">
                      <a:alpha val="43137"/>
                    </a:srgbClr>
                  </a:outerShdw>
                </a:effectLst>
              </a:rPr>
              <a:t>Top mass</a:t>
            </a:r>
            <a:endParaRPr lang="fr-FR" dirty="0">
              <a:effectLst>
                <a:outerShdw blurRad="38100" dist="38100" dir="2700000" algn="tl">
                  <a:srgbClr val="000000">
                    <a:alpha val="43137"/>
                  </a:srgbClr>
                </a:outerShdw>
              </a:effectLst>
            </a:endParaRPr>
          </a:p>
        </p:txBody>
      </p:sp>
      <p:sp>
        <p:nvSpPr>
          <p:cNvPr id="9" name="ZoneTexte 8"/>
          <p:cNvSpPr txBox="1"/>
          <p:nvPr/>
        </p:nvSpPr>
        <p:spPr>
          <a:xfrm>
            <a:off x="7164288" y="4077072"/>
            <a:ext cx="1856598" cy="369332"/>
          </a:xfrm>
          <a:prstGeom prst="rect">
            <a:avLst/>
          </a:prstGeom>
          <a:solidFill>
            <a:srgbClr val="92D050"/>
          </a:solidFill>
        </p:spPr>
        <p:txBody>
          <a:bodyPr wrap="none" rtlCol="0">
            <a:spAutoFit/>
          </a:bodyPr>
          <a:lstStyle/>
          <a:p>
            <a:r>
              <a:rPr lang="en-US" dirty="0" smtClean="0">
                <a:effectLst>
                  <a:outerShdw blurRad="38100" dist="38100" dir="2700000" algn="tl">
                    <a:srgbClr val="000000">
                      <a:alpha val="43137"/>
                    </a:srgbClr>
                  </a:outerShdw>
                </a:effectLst>
              </a:rPr>
              <a:t>W </a:t>
            </a:r>
            <a:r>
              <a:rPr lang="en-US" dirty="0" err="1" smtClean="0">
                <a:effectLst>
                  <a:outerShdw blurRad="38100" dist="38100" dir="2700000" algn="tl">
                    <a:srgbClr val="000000">
                      <a:alpha val="43137"/>
                    </a:srgbClr>
                  </a:outerShdw>
                </a:effectLst>
              </a:rPr>
              <a:t>helicities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a:t>
            </a:r>
            <a:r>
              <a:rPr lang="en-US" baseline="-25000" dirty="0" err="1" smtClean="0">
                <a:effectLst>
                  <a:outerShdw blurRad="38100" dist="38100" dir="2700000" algn="tl">
                    <a:srgbClr val="000000">
                      <a:alpha val="43137"/>
                    </a:srgbClr>
                  </a:outerShdw>
                </a:effectLst>
              </a:rPr>
              <a:t>tb</a:t>
            </a:r>
            <a:endParaRPr lang="fr-FR" baseline="-25000" dirty="0">
              <a:effectLst>
                <a:outerShdw blurRad="38100" dist="38100" dir="2700000" algn="tl">
                  <a:srgbClr val="000000">
                    <a:alpha val="43137"/>
                  </a:srgbClr>
                </a:outerShdw>
              </a:effectLst>
            </a:endParaRPr>
          </a:p>
        </p:txBody>
      </p:sp>
      <p:sp>
        <p:nvSpPr>
          <p:cNvPr id="11" name="ZoneTexte 10"/>
          <p:cNvSpPr txBox="1"/>
          <p:nvPr/>
        </p:nvSpPr>
        <p:spPr>
          <a:xfrm>
            <a:off x="1979712" y="3645024"/>
            <a:ext cx="1593128" cy="369332"/>
          </a:xfrm>
          <a:prstGeom prst="rect">
            <a:avLst/>
          </a:prstGeom>
          <a:solidFill>
            <a:srgbClr val="92D050"/>
          </a:solidFill>
        </p:spPr>
        <p:txBody>
          <a:bodyPr wrap="none" rtlCol="0">
            <a:spAutoFit/>
          </a:bodyPr>
          <a:lstStyle/>
          <a:p>
            <a:r>
              <a:rPr lang="en-US" dirty="0" err="1" smtClean="0">
                <a:effectLst>
                  <a:outerShdw blurRad="38100" dist="38100" dir="2700000" algn="tl">
                    <a:srgbClr val="000000">
                      <a:alpha val="43137"/>
                    </a:srgbClr>
                  </a:outerShdw>
                </a:effectLst>
              </a:rPr>
              <a:t>tt</a:t>
            </a:r>
            <a:r>
              <a:rPr lang="en-US" dirty="0" smtClean="0">
                <a:effectLst>
                  <a:outerShdw blurRad="38100" dist="38100" dir="2700000" algn="tl">
                    <a:srgbClr val="000000">
                      <a:alpha val="43137"/>
                    </a:srgbClr>
                  </a:outerShdw>
                </a:effectLst>
              </a:rPr>
              <a:t> cross section</a:t>
            </a:r>
            <a:endParaRPr lang="fr-FR" dirty="0">
              <a:effectLst>
                <a:outerShdw blurRad="38100" dist="38100" dir="2700000" algn="tl">
                  <a:srgbClr val="000000">
                    <a:alpha val="43137"/>
                  </a:srgbClr>
                </a:outerShdw>
              </a:effectLst>
            </a:endParaRPr>
          </a:p>
        </p:txBody>
      </p:sp>
      <p:sp>
        <p:nvSpPr>
          <p:cNvPr id="12" name="ZoneTexte 11"/>
          <p:cNvSpPr txBox="1"/>
          <p:nvPr/>
        </p:nvSpPr>
        <p:spPr>
          <a:xfrm>
            <a:off x="5220072" y="5661248"/>
            <a:ext cx="3477170" cy="369332"/>
          </a:xfrm>
          <a:prstGeom prst="rect">
            <a:avLst/>
          </a:prstGeom>
          <a:solidFill>
            <a:srgbClr val="92D050"/>
          </a:solidFill>
        </p:spPr>
        <p:txBody>
          <a:bodyPr wrap="none" rtlCol="0">
            <a:spAutoFit/>
          </a:bodyPr>
          <a:lstStyle/>
          <a:p>
            <a:r>
              <a:rPr lang="en-US" dirty="0" smtClean="0">
                <a:effectLst>
                  <a:outerShdw blurRad="38100" dist="38100" dir="2700000" algn="tl">
                    <a:srgbClr val="000000">
                      <a:alpha val="43137"/>
                    </a:srgbClr>
                  </a:outerShdw>
                </a:effectLst>
              </a:rPr>
              <a:t>Single top t-channel in the works….</a:t>
            </a:r>
            <a:endParaRPr lang="fr-FR" baseline="-25000" dirty="0">
              <a:effectLst>
                <a:outerShdw blurRad="38100" dist="38100" dir="2700000" algn="tl">
                  <a:srgbClr val="000000">
                    <a:alpha val="43137"/>
                  </a:srgbClr>
                </a:outerShdw>
              </a:effectLst>
            </a:endParaRPr>
          </a:p>
        </p:txBody>
      </p:sp>
      <p:sp>
        <p:nvSpPr>
          <p:cNvPr id="13" name="ZoneTexte 12"/>
          <p:cNvSpPr txBox="1"/>
          <p:nvPr/>
        </p:nvSpPr>
        <p:spPr>
          <a:xfrm>
            <a:off x="8364619" y="1700808"/>
            <a:ext cx="779381" cy="369332"/>
          </a:xfrm>
          <a:prstGeom prst="rect">
            <a:avLst/>
          </a:prstGeom>
          <a:solidFill>
            <a:srgbClr val="FFC000"/>
          </a:solidFill>
        </p:spPr>
        <p:txBody>
          <a:bodyPr wrap="none" rtlCol="0">
            <a:spAutoFit/>
          </a:bodyPr>
          <a:lstStyle/>
          <a:p>
            <a:r>
              <a:rPr lang="en-US" dirty="0" smtClean="0">
                <a:effectLst>
                  <a:outerShdw blurRad="38100" dist="38100" dir="2700000" algn="tl">
                    <a:srgbClr val="000000">
                      <a:alpha val="43137"/>
                    </a:srgbClr>
                  </a:outerShdw>
                </a:effectLst>
              </a:rPr>
              <a:t>NEW !</a:t>
            </a:r>
            <a:endParaRPr lang="fr-FR" dirty="0">
              <a:effectLst>
                <a:outerShdw blurRad="38100" dist="38100" dir="2700000" algn="tl">
                  <a:srgbClr val="000000">
                    <a:alpha val="43137"/>
                  </a:srgbClr>
                </a:outerShdw>
              </a:effectLst>
            </a:endParaRPr>
          </a:p>
        </p:txBody>
      </p:sp>
      <p:sp>
        <p:nvSpPr>
          <p:cNvPr id="14" name="ZoneTexte 13"/>
          <p:cNvSpPr txBox="1"/>
          <p:nvPr/>
        </p:nvSpPr>
        <p:spPr>
          <a:xfrm>
            <a:off x="4572000" y="6021288"/>
            <a:ext cx="4320480" cy="800219"/>
          </a:xfrm>
          <a:prstGeom prst="rect">
            <a:avLst/>
          </a:prstGeom>
          <a:solidFill>
            <a:srgbClr val="FFFF00"/>
          </a:solidFill>
        </p:spPr>
        <p:txBody>
          <a:bodyPr wrap="square" rtlCol="0">
            <a:spAutoFit/>
          </a:bodyPr>
          <a:lstStyle/>
          <a:p>
            <a:r>
              <a:rPr lang="en-US" dirty="0" smtClean="0">
                <a:effectLst>
                  <a:outerShdw blurRad="38100" dist="38100" dir="2700000" algn="tl">
                    <a:srgbClr val="000000">
                      <a:alpha val="43137"/>
                    </a:srgbClr>
                  </a:outerShdw>
                </a:effectLst>
              </a:rPr>
              <a:t>Other quantities under discussion and study</a:t>
            </a:r>
          </a:p>
          <a:p>
            <a:r>
              <a:rPr lang="en-US" sz="1400" dirty="0" smtClean="0">
                <a:effectLst>
                  <a:outerShdw blurRad="38100" dist="38100" dir="2700000" algn="tl">
                    <a:srgbClr val="000000">
                      <a:alpha val="43137"/>
                    </a:srgbClr>
                  </a:outerShdw>
                </a:effectLst>
              </a:rPr>
              <a:t>(differential distributions, spin correlation, </a:t>
            </a:r>
            <a:r>
              <a:rPr lang="en-US" sz="1400" dirty="0" err="1" smtClean="0">
                <a:effectLst>
                  <a:outerShdw blurRad="38100" dist="38100" dir="2700000" algn="tl">
                    <a:srgbClr val="000000">
                      <a:alpha val="43137"/>
                    </a:srgbClr>
                  </a:outerShdw>
                </a:effectLst>
              </a:rPr>
              <a:t>tt+V</a:t>
            </a:r>
            <a:r>
              <a:rPr lang="en-US" sz="1400" dirty="0" smtClean="0">
                <a:effectLst>
                  <a:outerShdw blurRad="38100" dist="38100" dir="2700000" algn="tl">
                    <a:srgbClr val="000000">
                      <a:alpha val="43137"/>
                    </a:srgbClr>
                  </a:outerShdw>
                </a:effectLst>
              </a:rPr>
              <a:t>, Wt channel, </a:t>
            </a:r>
            <a:r>
              <a:rPr lang="en-US" sz="1400" dirty="0" err="1" smtClean="0">
                <a:effectLst>
                  <a:outerShdw blurRad="38100" dist="38100" dir="2700000" algn="tl">
                    <a:srgbClr val="000000">
                      <a:alpha val="43137"/>
                    </a:srgbClr>
                  </a:outerShdw>
                </a:effectLst>
              </a:rPr>
              <a:t>helicities</a:t>
            </a:r>
            <a:r>
              <a:rPr lang="en-US" sz="1400" dirty="0" smtClean="0">
                <a:effectLst>
                  <a:outerShdw blurRad="38100" dist="38100" dir="2700000" algn="tl">
                    <a:srgbClr val="000000">
                      <a:alpha val="43137"/>
                    </a:srgbClr>
                  </a:outerShdw>
                </a:effectLst>
              </a:rPr>
              <a:t> in single top,….)</a:t>
            </a:r>
            <a:endParaRPr lang="fr-FR" sz="1400" baseline="-25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Treatment of systematic errors</a:t>
            </a:r>
            <a:endParaRPr lang="fr-FR" dirty="0"/>
          </a:p>
        </p:txBody>
      </p:sp>
      <p:sp>
        <p:nvSpPr>
          <p:cNvPr id="7" name="Espace réservé du contenu 6"/>
          <p:cNvSpPr>
            <a:spLocks noGrp="1"/>
          </p:cNvSpPr>
          <p:nvPr>
            <p:ph idx="1"/>
          </p:nvPr>
        </p:nvSpPr>
        <p:spPr>
          <a:xfrm>
            <a:off x="0" y="764704"/>
            <a:ext cx="9144000" cy="5544616"/>
          </a:xfrm>
        </p:spPr>
        <p:txBody>
          <a:bodyPr>
            <a:noAutofit/>
          </a:bodyPr>
          <a:lstStyle/>
          <a:p>
            <a:r>
              <a:rPr lang="en-US" sz="2000" dirty="0" smtClean="0"/>
              <a:t>Largely dominating our precision measurements in top physics</a:t>
            </a:r>
          </a:p>
          <a:p>
            <a:endParaRPr lang="en-US" sz="1400" dirty="0" smtClean="0"/>
          </a:p>
          <a:p>
            <a:r>
              <a:rPr lang="en-US" sz="2000" dirty="0" smtClean="0"/>
              <a:t>Understanding how they are determined is a key point for the comparison of our measurements/techniques/sensitivities </a:t>
            </a:r>
          </a:p>
          <a:p>
            <a:endParaRPr lang="en-US" sz="1400" dirty="0" smtClean="0"/>
          </a:p>
          <a:p>
            <a:r>
              <a:rPr lang="en-US" sz="2000" dirty="0" smtClean="0"/>
              <a:t>Typical grouping of systematic errors </a:t>
            </a:r>
          </a:p>
          <a:p>
            <a:pPr lvl="1"/>
            <a:r>
              <a:rPr lang="en-US" sz="1800" dirty="0" smtClean="0"/>
              <a:t>Experimental </a:t>
            </a:r>
          </a:p>
          <a:p>
            <a:pPr lvl="2"/>
            <a:r>
              <a:rPr lang="en-US" dirty="0" smtClean="0"/>
              <a:t>Correctness of detector (+trigger) simulation  </a:t>
            </a:r>
          </a:p>
          <a:p>
            <a:pPr lvl="2"/>
            <a:r>
              <a:rPr lang="en-US" dirty="0" smtClean="0"/>
              <a:t>Luminosity</a:t>
            </a:r>
          </a:p>
          <a:p>
            <a:pPr lvl="1"/>
            <a:r>
              <a:rPr lang="en-US" sz="1800" dirty="0" smtClean="0"/>
              <a:t>Theory/</a:t>
            </a:r>
            <a:r>
              <a:rPr lang="en-US" sz="1800" dirty="0" err="1" smtClean="0"/>
              <a:t>modelling</a:t>
            </a:r>
            <a:endParaRPr lang="en-US" sz="1800" dirty="0" smtClean="0"/>
          </a:p>
          <a:p>
            <a:pPr lvl="2"/>
            <a:r>
              <a:rPr lang="en-US" dirty="0" err="1" smtClean="0"/>
              <a:t>Modelling</a:t>
            </a:r>
            <a:r>
              <a:rPr lang="en-US" dirty="0" smtClean="0"/>
              <a:t> of signals and background</a:t>
            </a:r>
            <a:br>
              <a:rPr lang="en-US" dirty="0" smtClean="0"/>
            </a:br>
            <a:endParaRPr lang="en-US" dirty="0" smtClean="0"/>
          </a:p>
          <a:p>
            <a:r>
              <a:rPr lang="en-US" sz="2000" dirty="0" smtClean="0"/>
              <a:t>In the following slides I will review some key discussion points</a:t>
            </a:r>
          </a:p>
          <a:p>
            <a:pPr lvl="1"/>
            <a:r>
              <a:rPr lang="en-US" sz="1800" dirty="0" smtClean="0"/>
              <a:t>Most important systematic errors are (generally) from TH and JES</a:t>
            </a:r>
          </a:p>
          <a:p>
            <a:pPr lvl="2"/>
            <a:r>
              <a:rPr lang="en-US" dirty="0" smtClean="0"/>
              <a:t>Focus on TH systematic errors, where approaches ATLAS/CMS mostly differ</a:t>
            </a:r>
          </a:p>
          <a:p>
            <a:pPr lvl="2"/>
            <a:r>
              <a:rPr lang="en-US" dirty="0" smtClean="0"/>
              <a:t>See talk later on for Jet/MET</a:t>
            </a:r>
          </a:p>
          <a:p>
            <a:pPr lvl="1"/>
            <a:r>
              <a:rPr lang="en-US" sz="1800" dirty="0" smtClean="0"/>
              <a:t>Discuss what is made in a different way in CMS and ATLAS</a:t>
            </a:r>
          </a:p>
          <a:p>
            <a:pPr lvl="1"/>
            <a:r>
              <a:rPr lang="en-US" sz="1800" dirty="0" smtClean="0"/>
              <a:t>Add some personal (sometimes provocative) thoughts about our current conventions</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6</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Systematic errors: general comments</a:t>
            </a:r>
            <a:endParaRPr lang="fr-FR" dirty="0"/>
          </a:p>
        </p:txBody>
      </p:sp>
      <p:sp>
        <p:nvSpPr>
          <p:cNvPr id="7" name="Espace réservé du contenu 6"/>
          <p:cNvSpPr>
            <a:spLocks noGrp="1"/>
          </p:cNvSpPr>
          <p:nvPr>
            <p:ph idx="1"/>
          </p:nvPr>
        </p:nvSpPr>
        <p:spPr>
          <a:xfrm>
            <a:off x="0" y="809328"/>
            <a:ext cx="9144000" cy="5860032"/>
          </a:xfrm>
        </p:spPr>
        <p:txBody>
          <a:bodyPr>
            <a:noAutofit/>
          </a:bodyPr>
          <a:lstStyle/>
          <a:p>
            <a:r>
              <a:rPr lang="en-US" sz="1800" dirty="0" smtClean="0"/>
              <a:t>Not only the recipes to assess a systematic error are different in ATLAS and CMS, but likely the perception of what a systematic error is, is also different</a:t>
            </a:r>
            <a:r>
              <a:rPr lang="en-US" sz="1500" dirty="0" smtClean="0"/>
              <a:t/>
            </a:r>
            <a:br>
              <a:rPr lang="en-US" sz="1500" dirty="0" smtClean="0"/>
            </a:br>
            <a:endParaRPr lang="en-US" sz="1200" dirty="0" smtClean="0"/>
          </a:p>
          <a:p>
            <a:r>
              <a:rPr lang="en-US" sz="1800" dirty="0" smtClean="0"/>
              <a:t>“…Systematic errors are biases in a measurement which lead to the situation where the mean of the result differs from the actual value of the measured attribute…”</a:t>
            </a:r>
          </a:p>
          <a:p>
            <a:pPr lvl="1"/>
            <a:r>
              <a:rPr lang="en-US" sz="1600" dirty="0" smtClean="0"/>
              <a:t>Known systematic errors can be corrected for. We discuss about </a:t>
            </a:r>
            <a:r>
              <a:rPr lang="en-US" sz="1600" dirty="0" smtClean="0">
                <a:solidFill>
                  <a:srgbClr val="FF0000"/>
                </a:solidFill>
              </a:rPr>
              <a:t>unknown</a:t>
            </a:r>
            <a:r>
              <a:rPr lang="en-US" sz="1600" dirty="0" smtClean="0"/>
              <a:t> systematic errors.</a:t>
            </a:r>
          </a:p>
          <a:p>
            <a:pPr lvl="1"/>
            <a:r>
              <a:rPr lang="en-US" sz="1600" dirty="0" smtClean="0"/>
              <a:t>An unknown systematic error needs to be (conservatively) </a:t>
            </a:r>
            <a:r>
              <a:rPr lang="en-US" sz="1600" dirty="0" smtClean="0">
                <a:solidFill>
                  <a:srgbClr val="FF0000"/>
                </a:solidFill>
              </a:rPr>
              <a:t>estimated</a:t>
            </a:r>
            <a:r>
              <a:rPr lang="en-US" sz="1600" dirty="0" smtClean="0"/>
              <a:t>. First step being to identify the potential sources of systematic errors</a:t>
            </a:r>
          </a:p>
          <a:p>
            <a:pPr lvl="1"/>
            <a:r>
              <a:rPr lang="en-US" sz="1600" dirty="0" smtClean="0"/>
              <a:t>The previous step implies judgment and some level of arbitrariness. A finite estimation of an impossible systematic source should not be quoted. </a:t>
            </a:r>
          </a:p>
          <a:p>
            <a:pPr lvl="1"/>
            <a:endParaRPr lang="en-US" sz="1200" dirty="0" smtClean="0"/>
          </a:p>
          <a:p>
            <a:r>
              <a:rPr lang="en-US" sz="1800" dirty="0" smtClean="0"/>
              <a:t>More specifically what happens in HEP:</a:t>
            </a:r>
          </a:p>
          <a:p>
            <a:pPr lvl="1"/>
            <a:r>
              <a:rPr lang="en-US" sz="1600" dirty="0" smtClean="0"/>
              <a:t>Systematic errors are driven by imperfect knowledge of the detector/accelerator (EXP systematic), or the </a:t>
            </a:r>
            <a:r>
              <a:rPr lang="en-US" sz="1600" dirty="0" err="1" smtClean="0"/>
              <a:t>modelling</a:t>
            </a:r>
            <a:r>
              <a:rPr lang="en-US" sz="1600" dirty="0" smtClean="0"/>
              <a:t> of the underlying physics (TH systematic). Both enter the measurement because of the heavy use of </a:t>
            </a:r>
            <a:r>
              <a:rPr lang="en-US" sz="1600" dirty="0" smtClean="0">
                <a:solidFill>
                  <a:srgbClr val="FF0000"/>
                </a:solidFill>
              </a:rPr>
              <a:t>MC simulations</a:t>
            </a:r>
            <a:r>
              <a:rPr lang="en-US" sz="1600" dirty="0" smtClean="0"/>
              <a:t>.</a:t>
            </a:r>
          </a:p>
          <a:p>
            <a:pPr lvl="1"/>
            <a:r>
              <a:rPr lang="en-US" sz="1600" dirty="0" smtClean="0"/>
              <a:t>Identifying the (independent, to avoid double counting) sources is a key job. Examples:</a:t>
            </a:r>
          </a:p>
          <a:p>
            <a:pPr lvl="2"/>
            <a:r>
              <a:rPr lang="en-US" sz="1400" dirty="0" smtClean="0"/>
              <a:t>The approximate knowledge of the response of a calorimeter is a systematic source</a:t>
            </a:r>
          </a:p>
          <a:p>
            <a:pPr lvl="2"/>
            <a:r>
              <a:rPr lang="en-US" sz="1400" dirty="0" smtClean="0"/>
              <a:t>The imperfect description of the proton density functions is a systematic source</a:t>
            </a:r>
          </a:p>
          <a:p>
            <a:pPr lvl="2"/>
            <a:r>
              <a:rPr lang="en-US" sz="1400" dirty="0" smtClean="0"/>
              <a:t>The imperfect description of radiation in top-pair events is a systematic source</a:t>
            </a:r>
          </a:p>
          <a:p>
            <a:pPr lvl="2"/>
            <a:r>
              <a:rPr lang="en-US" sz="1400" dirty="0" smtClean="0"/>
              <a:t>Using a method rather than another to do something (jet algorithms, fitting functions) is NOT a systematic source, provided the same thing is done in MC and data  </a:t>
            </a:r>
          </a:p>
          <a:p>
            <a:pPr lvl="3">
              <a:buNone/>
            </a:pPr>
            <a:r>
              <a:rPr lang="en-US" sz="1400" dirty="0" smtClean="0"/>
              <a:t>A method may be more or less sensitive to a certain systematic source, but it is not a source by itself </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7</a:t>
            </a:fld>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85213"/>
            <a:ext cx="7668344" cy="6072787"/>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8</a:t>
            </a:fld>
            <a:endParaRPr lang="fr-FR" dirty="0" smtClean="0">
              <a:solidFill>
                <a:prstClr val="black"/>
              </a:solidFill>
            </a:endParaRPr>
          </a:p>
        </p:txBody>
      </p:sp>
      <p:sp>
        <p:nvSpPr>
          <p:cNvPr id="4" name="Titre 5"/>
          <p:cNvSpPr>
            <a:spLocks noGrp="1"/>
          </p:cNvSpPr>
          <p:nvPr>
            <p:ph type="title"/>
          </p:nvPr>
        </p:nvSpPr>
        <p:spPr>
          <a:xfrm>
            <a:off x="0" y="0"/>
            <a:ext cx="9144000" cy="764704"/>
          </a:xfrm>
        </p:spPr>
        <p:txBody>
          <a:bodyPr>
            <a:normAutofit/>
          </a:bodyPr>
          <a:lstStyle/>
          <a:p>
            <a:r>
              <a:rPr lang="en-US" dirty="0" smtClean="0"/>
              <a:t>Top mass: systematic errors</a:t>
            </a:r>
            <a:endParaRPr lang="fr-FR" dirty="0"/>
          </a:p>
        </p:txBody>
      </p:sp>
      <p:sp>
        <p:nvSpPr>
          <p:cNvPr id="5" name="Rectangle 4"/>
          <p:cNvSpPr/>
          <p:nvPr/>
        </p:nvSpPr>
        <p:spPr>
          <a:xfrm>
            <a:off x="755576" y="2708920"/>
            <a:ext cx="6912768" cy="1440160"/>
          </a:xfrm>
          <a:prstGeom prst="rect">
            <a:avLst/>
          </a:prstGeom>
          <a:solidFill>
            <a:srgbClr val="4F81BD">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5576" y="1592920"/>
            <a:ext cx="6912768" cy="971984"/>
          </a:xfrm>
          <a:prstGeom prst="rect">
            <a:avLst/>
          </a:prstGeom>
          <a:solidFill>
            <a:srgbClr val="FF7C80">
              <a:alpha val="2705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782730" y="1556792"/>
            <a:ext cx="1361270" cy="1077218"/>
          </a:xfrm>
          <a:prstGeom prst="rect">
            <a:avLst/>
          </a:prstGeom>
          <a:noFill/>
        </p:spPr>
        <p:txBody>
          <a:bodyPr wrap="none" rtlCol="0">
            <a:spAutoFit/>
          </a:bodyPr>
          <a:lstStyle/>
          <a:p>
            <a:r>
              <a:rPr lang="en-US" sz="1600" dirty="0" smtClean="0">
                <a:solidFill>
                  <a:srgbClr val="FF0000"/>
                </a:solidFill>
                <a:effectLst>
                  <a:outerShdw blurRad="38100" dist="38100" dir="2700000" algn="tl">
                    <a:srgbClr val="000000">
                      <a:alpha val="43137"/>
                    </a:srgbClr>
                  </a:outerShdw>
                </a:effectLst>
              </a:rPr>
              <a:t>JES </a:t>
            </a:r>
            <a:r>
              <a:rPr lang="en-US" sz="1600" dirty="0" err="1" smtClean="0">
                <a:solidFill>
                  <a:srgbClr val="FF0000"/>
                </a:solidFill>
                <a:effectLst>
                  <a:outerShdw blurRad="38100" dist="38100" dir="2700000" algn="tl">
                    <a:srgbClr val="000000">
                      <a:alpha val="43137"/>
                    </a:srgbClr>
                  </a:outerShdw>
                </a:effectLst>
              </a:rPr>
              <a:t>uncert.s</a:t>
            </a:r>
            <a:r>
              <a:rPr lang="en-US" sz="1600" dirty="0" smtClean="0">
                <a:solidFill>
                  <a:srgbClr val="FF0000"/>
                </a:solidFill>
                <a:effectLst>
                  <a:outerShdw blurRad="38100" dist="38100" dir="2700000" algn="tl">
                    <a:srgbClr val="000000">
                      <a:alpha val="43137"/>
                    </a:srgbClr>
                  </a:outerShdw>
                </a:effectLst>
              </a:rPr>
              <a:t>:</a:t>
            </a:r>
          </a:p>
          <a:p>
            <a:r>
              <a:rPr lang="en-US" sz="1600" dirty="0" smtClean="0">
                <a:solidFill>
                  <a:srgbClr val="FF0000"/>
                </a:solidFill>
                <a:effectLst>
                  <a:outerShdw blurRad="38100" dist="38100" dir="2700000" algn="tl">
                    <a:srgbClr val="000000">
                      <a:alpha val="43137"/>
                    </a:srgbClr>
                  </a:outerShdw>
                </a:effectLst>
              </a:rPr>
              <a:t>use the same </a:t>
            </a:r>
          </a:p>
          <a:p>
            <a:r>
              <a:rPr lang="en-US" sz="1600" dirty="0" smtClean="0">
                <a:solidFill>
                  <a:srgbClr val="FF0000"/>
                </a:solidFill>
                <a:effectLst>
                  <a:outerShdw blurRad="38100" dist="38100" dir="2700000" algn="tl">
                    <a:srgbClr val="000000">
                      <a:alpha val="43137"/>
                    </a:srgbClr>
                  </a:outerShdw>
                </a:effectLst>
              </a:rPr>
              <a:t>classification</a:t>
            </a:r>
          </a:p>
          <a:p>
            <a:r>
              <a:rPr lang="en-US" sz="1600" dirty="0" err="1" smtClean="0">
                <a:solidFill>
                  <a:srgbClr val="FF0000"/>
                </a:solidFill>
                <a:effectLst>
                  <a:outerShdw blurRad="38100" dist="38100" dir="2700000" algn="tl">
                    <a:srgbClr val="000000">
                      <a:alpha val="43137"/>
                    </a:srgbClr>
                  </a:outerShdw>
                </a:effectLst>
              </a:rPr>
              <a:t>Tevatron</a:t>
            </a:r>
            <a:r>
              <a:rPr lang="en-US" sz="1600" dirty="0" smtClean="0">
                <a:solidFill>
                  <a:srgbClr val="FF0000"/>
                </a:solidFill>
                <a:effectLst>
                  <a:outerShdw blurRad="38100" dist="38100" dir="2700000" algn="tl">
                    <a:srgbClr val="000000">
                      <a:alpha val="43137"/>
                    </a:srgbClr>
                  </a:outerShdw>
                </a:effectLst>
              </a:rPr>
              <a:t> used</a:t>
            </a:r>
            <a:endParaRPr lang="fr-FR" sz="1600" dirty="0">
              <a:solidFill>
                <a:srgbClr val="FF0000"/>
              </a:solidFill>
              <a:effectLst>
                <a:outerShdw blurRad="38100" dist="38100" dir="2700000" algn="tl">
                  <a:srgbClr val="000000">
                    <a:alpha val="43137"/>
                  </a:srgbClr>
                </a:outerShdw>
              </a:effectLst>
            </a:endParaRPr>
          </a:p>
        </p:txBody>
      </p:sp>
      <p:sp>
        <p:nvSpPr>
          <p:cNvPr id="8" name="ZoneTexte 7"/>
          <p:cNvSpPr txBox="1"/>
          <p:nvPr/>
        </p:nvSpPr>
        <p:spPr>
          <a:xfrm>
            <a:off x="7884368" y="2852936"/>
            <a:ext cx="1135247" cy="338554"/>
          </a:xfrm>
          <a:prstGeom prst="rect">
            <a:avLst/>
          </a:prstGeom>
          <a:noFill/>
        </p:spPr>
        <p:txBody>
          <a:bodyPr wrap="none" rtlCol="0">
            <a:spAutoFit/>
          </a:bodyPr>
          <a:lstStyle/>
          <a:p>
            <a:r>
              <a:rPr lang="en-US" sz="1600" dirty="0" smtClean="0">
                <a:solidFill>
                  <a:srgbClr val="4F81BD"/>
                </a:solidFill>
                <a:effectLst>
                  <a:outerShdw blurRad="38100" dist="38100" dir="2700000" algn="tl">
                    <a:srgbClr val="000000">
                      <a:alpha val="43137"/>
                    </a:srgbClr>
                  </a:outerShdw>
                </a:effectLst>
              </a:rPr>
              <a:t>TH </a:t>
            </a:r>
            <a:r>
              <a:rPr lang="en-US" sz="1600" dirty="0" err="1" smtClean="0">
                <a:solidFill>
                  <a:srgbClr val="4F81BD"/>
                </a:solidFill>
                <a:effectLst>
                  <a:outerShdw blurRad="38100" dist="38100" dir="2700000" algn="tl">
                    <a:srgbClr val="000000">
                      <a:alpha val="43137"/>
                    </a:srgbClr>
                  </a:outerShdw>
                </a:effectLst>
              </a:rPr>
              <a:t>uncert.s</a:t>
            </a:r>
            <a:endParaRPr lang="fr-FR" sz="1600" dirty="0">
              <a:solidFill>
                <a:srgbClr val="4F81BD"/>
              </a:solidFill>
              <a:effectLst>
                <a:outerShdw blurRad="38100" dist="38100" dir="2700000" algn="tl">
                  <a:srgbClr val="000000">
                    <a:alpha val="43137"/>
                  </a:srgbClr>
                </a:outerShdw>
              </a:effectLst>
            </a:endParaRPr>
          </a:p>
        </p:txBody>
      </p:sp>
      <p:sp>
        <p:nvSpPr>
          <p:cNvPr id="9" name="Ellipse 8"/>
          <p:cNvSpPr/>
          <p:nvPr/>
        </p:nvSpPr>
        <p:spPr>
          <a:xfrm>
            <a:off x="3635896" y="184482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228184" y="184482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635896" y="299695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491880" y="1124744"/>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084168" y="1124744"/>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228184" y="299695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596336" y="4581128"/>
            <a:ext cx="1512168" cy="830997"/>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Method specific differences are acceptable</a:t>
            </a:r>
            <a:endParaRPr lang="fr-FR"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Another example: </a:t>
            </a:r>
            <a:r>
              <a:rPr lang="en-US" dirty="0" err="1" smtClean="0"/>
              <a:t>tt</a:t>
            </a:r>
            <a:r>
              <a:rPr lang="en-US" dirty="0" smtClean="0"/>
              <a:t> cross section</a:t>
            </a:r>
            <a:endParaRPr lang="fr-FR" dirty="0"/>
          </a:p>
        </p:txBody>
      </p:sp>
      <p:sp>
        <p:nvSpPr>
          <p:cNvPr id="7" name="Espace réservé du contenu 6"/>
          <p:cNvSpPr>
            <a:spLocks noGrp="1"/>
          </p:cNvSpPr>
          <p:nvPr>
            <p:ph idx="1"/>
          </p:nvPr>
        </p:nvSpPr>
        <p:spPr>
          <a:xfrm>
            <a:off x="0" y="836712"/>
            <a:ext cx="9144000" cy="2016224"/>
          </a:xfrm>
        </p:spPr>
        <p:txBody>
          <a:bodyPr>
            <a:normAutofit/>
          </a:bodyPr>
          <a:lstStyle/>
          <a:p>
            <a:r>
              <a:rPr lang="en-US" sz="2000" dirty="0" smtClean="0"/>
              <a:t>As for the top mass, it is difficult to match the TH errors in ATLAS and CMS</a:t>
            </a:r>
          </a:p>
          <a:p>
            <a:pPr lvl="1"/>
            <a:r>
              <a:rPr lang="en-US" sz="1700" dirty="0" smtClean="0"/>
              <a:t>Also the pattern is not the same as for the top mass</a:t>
            </a:r>
          </a:p>
          <a:p>
            <a:r>
              <a:rPr lang="en-US" sz="2000" dirty="0" smtClean="0"/>
              <a:t>Make assumptions for the correlations of the systematic for the combination</a:t>
            </a:r>
          </a:p>
          <a:p>
            <a:pPr lvl="1"/>
            <a:r>
              <a:rPr lang="en-US" sz="1700" dirty="0" smtClean="0"/>
              <a:t>In high correlation regimes assuming </a:t>
            </a:r>
            <a:r>
              <a:rPr lang="en-US" sz="1700" dirty="0" smtClean="0">
                <a:sym typeface="Symbol"/>
              </a:rPr>
              <a:t>=100% </a:t>
            </a:r>
            <a:r>
              <a:rPr lang="en-US" sz="1700" dirty="0" smtClean="0"/>
              <a:t>is not necessarily conservative !</a:t>
            </a:r>
          </a:p>
          <a:p>
            <a:pPr lvl="1"/>
            <a:r>
              <a:rPr lang="en-US" sz="1700" dirty="0" smtClean="0"/>
              <a:t>In those cases make a study as a function of the correlation itself</a:t>
            </a:r>
          </a:p>
        </p:txBody>
      </p:sp>
      <p:sp>
        <p:nvSpPr>
          <p:cNvPr id="10" name="Espace réservé du numéro de diapositive 9"/>
          <p:cNvSpPr>
            <a:spLocks noGrp="1"/>
          </p:cNvSpPr>
          <p:nvPr>
            <p:ph type="sldNum" sz="quarter" idx="12"/>
          </p:nvPr>
        </p:nvSpPr>
        <p:spPr/>
        <p:txBody>
          <a:bodyPr/>
          <a:lstStyle/>
          <a:p>
            <a:fld id="{360EF71B-7A8A-41E4-8407-C267272BC337}" type="slidenum">
              <a:rPr lang="fr-FR" smtClean="0">
                <a:solidFill>
                  <a:prstClr val="black"/>
                </a:solidFill>
              </a:rPr>
              <a:pPr/>
              <a:t>9</a:t>
            </a:fld>
            <a:endParaRPr lang="fr-FR" dirty="0" smtClean="0">
              <a:solidFill>
                <a:prstClr val="black"/>
              </a:solidFill>
            </a:endParaRPr>
          </a:p>
        </p:txBody>
      </p:sp>
      <p:pic>
        <p:nvPicPr>
          <p:cNvPr id="3075" name="Picture 3"/>
          <p:cNvPicPr>
            <a:picLocks noChangeAspect="1" noChangeArrowheads="1"/>
          </p:cNvPicPr>
          <p:nvPr/>
        </p:nvPicPr>
        <p:blipFill>
          <a:blip r:embed="rId2" cstate="print"/>
          <a:srcRect/>
          <a:stretch>
            <a:fillRect/>
          </a:stretch>
        </p:blipFill>
        <p:spPr bwMode="auto">
          <a:xfrm>
            <a:off x="0" y="2852936"/>
            <a:ext cx="6156177" cy="4005064"/>
          </a:xfrm>
          <a:prstGeom prst="rect">
            <a:avLst/>
          </a:prstGeom>
          <a:noFill/>
          <a:ln w="9525">
            <a:noFill/>
            <a:miter lim="800000"/>
            <a:headEnd/>
            <a:tailEnd/>
          </a:ln>
        </p:spPr>
      </p:pic>
      <p:sp>
        <p:nvSpPr>
          <p:cNvPr id="8" name="Ellipse 7"/>
          <p:cNvSpPr/>
          <p:nvPr/>
        </p:nvSpPr>
        <p:spPr>
          <a:xfrm>
            <a:off x="2483768" y="4221088"/>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131840" y="4221088"/>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483768" y="3645024"/>
            <a:ext cx="288032"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12" name="Ellipse 11"/>
          <p:cNvSpPr/>
          <p:nvPr/>
        </p:nvSpPr>
        <p:spPr>
          <a:xfrm>
            <a:off x="3131840" y="3645024"/>
            <a:ext cx="288032"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13" name="ZoneTexte 12"/>
          <p:cNvSpPr txBox="1"/>
          <p:nvPr/>
        </p:nvSpPr>
        <p:spPr>
          <a:xfrm>
            <a:off x="6300192" y="4293096"/>
            <a:ext cx="2736304" cy="584775"/>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Apparently different grouping of the systematic errors?</a:t>
            </a:r>
            <a:endParaRPr lang="fr-FR" sz="1600" dirty="0">
              <a:effectLst>
                <a:outerShdw blurRad="38100" dist="38100" dir="2700000" algn="tl">
                  <a:srgbClr val="000000">
                    <a:alpha val="43137"/>
                  </a:srgbClr>
                </a:outerShdw>
              </a:effectLst>
            </a:endParaRPr>
          </a:p>
        </p:txBody>
      </p:sp>
      <p:sp>
        <p:nvSpPr>
          <p:cNvPr id="14" name="Ellipse 13"/>
          <p:cNvSpPr/>
          <p:nvPr/>
        </p:nvSpPr>
        <p:spPr>
          <a:xfrm>
            <a:off x="2483768" y="465313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131840" y="465313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2483768" y="479715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131840" y="479715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mmaso">
  <a:themeElements>
    <a:clrScheme name="Tommaso 2">
      <a:dk1>
        <a:srgbClr val="000000"/>
      </a:dk1>
      <a:lt1>
        <a:srgbClr val="FFFFFF"/>
      </a:lt1>
      <a:dk2>
        <a:srgbClr val="000000"/>
      </a:dk2>
      <a:lt2>
        <a:srgbClr val="777777"/>
      </a:lt2>
      <a:accent1>
        <a:srgbClr val="00CC00"/>
      </a:accent1>
      <a:accent2>
        <a:srgbClr val="FF822D"/>
      </a:accent2>
      <a:accent3>
        <a:srgbClr val="FFFFFF"/>
      </a:accent3>
      <a:accent4>
        <a:srgbClr val="000000"/>
      </a:accent4>
      <a:accent5>
        <a:srgbClr val="AAE2AA"/>
      </a:accent5>
      <a:accent6>
        <a:srgbClr val="E77528"/>
      </a:accent6>
      <a:hlink>
        <a:srgbClr val="FF63B1"/>
      </a:hlink>
      <a:folHlink>
        <a:srgbClr val="B2B2B2"/>
      </a:folHlink>
    </a:clrScheme>
    <a:fontScheme name="Tommas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ommaso 1">
        <a:dk1>
          <a:srgbClr val="FC6600"/>
        </a:dk1>
        <a:lt1>
          <a:srgbClr val="C6FE82"/>
        </a:lt1>
        <a:dk2>
          <a:srgbClr val="FFFFFF"/>
        </a:dk2>
        <a:lt2>
          <a:srgbClr val="000000"/>
        </a:lt2>
        <a:accent1>
          <a:srgbClr val="00CC00"/>
        </a:accent1>
        <a:accent2>
          <a:srgbClr val="FF822D"/>
        </a:accent2>
        <a:accent3>
          <a:srgbClr val="DFFEC1"/>
        </a:accent3>
        <a:accent4>
          <a:srgbClr val="D75600"/>
        </a:accent4>
        <a:accent5>
          <a:srgbClr val="AAE2AA"/>
        </a:accent5>
        <a:accent6>
          <a:srgbClr val="E77528"/>
        </a:accent6>
        <a:hlink>
          <a:srgbClr val="FF63B1"/>
        </a:hlink>
        <a:folHlink>
          <a:srgbClr val="DDDDDD"/>
        </a:folHlink>
      </a:clrScheme>
      <a:clrMap bg1="lt1" tx1="dk1" bg2="lt2" tx2="dk2" accent1="accent1" accent2="accent2" accent3="accent3" accent4="accent4" accent5="accent5" accent6="accent6" hlink="hlink" folHlink="folHlink"/>
    </a:extraClrScheme>
    <a:extraClrScheme>
      <a:clrScheme name="Tommaso 2">
        <a:dk1>
          <a:srgbClr val="000000"/>
        </a:dk1>
        <a:lt1>
          <a:srgbClr val="FFFFFF"/>
        </a:lt1>
        <a:dk2>
          <a:srgbClr val="000000"/>
        </a:dk2>
        <a:lt2>
          <a:srgbClr val="777777"/>
        </a:lt2>
        <a:accent1>
          <a:srgbClr val="00CC00"/>
        </a:accent1>
        <a:accent2>
          <a:srgbClr val="FF822D"/>
        </a:accent2>
        <a:accent3>
          <a:srgbClr val="FFFFFF"/>
        </a:accent3>
        <a:accent4>
          <a:srgbClr val="000000"/>
        </a:accent4>
        <a:accent5>
          <a:srgbClr val="AAE2AA"/>
        </a:accent5>
        <a:accent6>
          <a:srgbClr val="E77528"/>
        </a:accent6>
        <a:hlink>
          <a:srgbClr val="FF63B1"/>
        </a:hlink>
        <a:folHlink>
          <a:srgbClr val="B2B2B2"/>
        </a:folHlink>
      </a:clrScheme>
      <a:clrMap bg1="lt1" tx1="dk1" bg2="lt2" tx2="dk2" accent1="accent1" accent2="accent2" accent3="accent3" accent4="accent4" accent5="accent5" accent6="accent6" hlink="hlink" folHlink="folHlink"/>
    </a:extraClrScheme>
    <a:extraClrScheme>
      <a:clrScheme name="Tommaso 3">
        <a:dk1>
          <a:srgbClr val="000000"/>
        </a:dk1>
        <a:lt1>
          <a:srgbClr val="FFFFFF"/>
        </a:lt1>
        <a:dk2>
          <a:srgbClr val="000000"/>
        </a:dk2>
        <a:lt2>
          <a:srgbClr val="4D4D4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maso 4">
        <a:dk1>
          <a:srgbClr val="000000"/>
        </a:dk1>
        <a:lt1>
          <a:srgbClr val="FFFFFF"/>
        </a:lt1>
        <a:dk2>
          <a:srgbClr val="000000"/>
        </a:dk2>
        <a:lt2>
          <a:srgbClr val="777777"/>
        </a:lt2>
        <a:accent1>
          <a:srgbClr val="72CE86"/>
        </a:accent1>
        <a:accent2>
          <a:srgbClr val="F6B070"/>
        </a:accent2>
        <a:accent3>
          <a:srgbClr val="FFFFFF"/>
        </a:accent3>
        <a:accent4>
          <a:srgbClr val="000000"/>
        </a:accent4>
        <a:accent5>
          <a:srgbClr val="BCE3C3"/>
        </a:accent5>
        <a:accent6>
          <a:srgbClr val="DF9F65"/>
        </a:accent6>
        <a:hlink>
          <a:srgbClr val="EB9DC4"/>
        </a:hlink>
        <a:folHlink>
          <a:srgbClr val="B2B2B2"/>
        </a:folHlink>
      </a:clrScheme>
      <a:clrMap bg1="lt1" tx1="dk1" bg2="lt2" tx2="dk2" accent1="accent1" accent2="accent2" accent3="accent3" accent4="accent4" accent5="accent5" accent6="accent6" hlink="hlink" folHlink="folHlink"/>
    </a:extraClrScheme>
    <a:extraClrScheme>
      <a:clrScheme name="Tommaso 5">
        <a:dk1>
          <a:srgbClr val="000000"/>
        </a:dk1>
        <a:lt1>
          <a:srgbClr val="FFFFFF"/>
        </a:lt1>
        <a:dk2>
          <a:srgbClr val="000000"/>
        </a:dk2>
        <a:lt2>
          <a:srgbClr val="777777"/>
        </a:lt2>
        <a:accent1>
          <a:srgbClr val="F58F91"/>
        </a:accent1>
        <a:accent2>
          <a:srgbClr val="CE7162"/>
        </a:accent2>
        <a:accent3>
          <a:srgbClr val="FFFFFF"/>
        </a:accent3>
        <a:accent4>
          <a:srgbClr val="000000"/>
        </a:accent4>
        <a:accent5>
          <a:srgbClr val="F9C6C7"/>
        </a:accent5>
        <a:accent6>
          <a:srgbClr val="BA6658"/>
        </a:accent6>
        <a:hlink>
          <a:srgbClr val="F6CA7C"/>
        </a:hlink>
        <a:folHlink>
          <a:srgbClr val="C0C0C0"/>
        </a:folHlink>
      </a:clrScheme>
      <a:clrMap bg1="lt1" tx1="dk1" bg2="lt2" tx2="dk2" accent1="accent1" accent2="accent2" accent3="accent3" accent4="accent4" accent5="accent5" accent6="accent6" hlink="hlink" folHlink="folHlink"/>
    </a:extraClrScheme>
    <a:extraClrScheme>
      <a:clrScheme name="Tommaso 6">
        <a:dk1>
          <a:srgbClr val="000000"/>
        </a:dk1>
        <a:lt1>
          <a:srgbClr val="FFFFFF"/>
        </a:lt1>
        <a:dk2>
          <a:srgbClr val="000000"/>
        </a:dk2>
        <a:lt2>
          <a:srgbClr val="777777"/>
        </a:lt2>
        <a:accent1>
          <a:srgbClr val="FAB774"/>
        </a:accent1>
        <a:accent2>
          <a:srgbClr val="CBACD4"/>
        </a:accent2>
        <a:accent3>
          <a:srgbClr val="FFFFFF"/>
        </a:accent3>
        <a:accent4>
          <a:srgbClr val="000000"/>
        </a:accent4>
        <a:accent5>
          <a:srgbClr val="FCD8BC"/>
        </a:accent5>
        <a:accent6>
          <a:srgbClr val="B89BC0"/>
        </a:accent6>
        <a:hlink>
          <a:srgbClr val="C2EB77"/>
        </a:hlink>
        <a:folHlink>
          <a:srgbClr val="C0C0C0"/>
        </a:folHlink>
      </a:clrScheme>
      <a:clrMap bg1="lt1" tx1="dk1" bg2="lt2" tx2="dk2" accent1="accent1" accent2="accent2" accent3="accent3" accent4="accent4" accent5="accent5" accent6="accent6" hlink="hlink" folHlink="folHlink"/>
    </a:extraClrScheme>
    <a:extraClrScheme>
      <a:clrScheme name="Tommaso 7">
        <a:dk1>
          <a:srgbClr val="3B6147"/>
        </a:dk1>
        <a:lt1>
          <a:srgbClr val="CED5E8"/>
        </a:lt1>
        <a:dk2>
          <a:srgbClr val="FFFFFF"/>
        </a:dk2>
        <a:lt2>
          <a:srgbClr val="777777"/>
        </a:lt2>
        <a:accent1>
          <a:srgbClr val="FEA868"/>
        </a:accent1>
        <a:accent2>
          <a:srgbClr val="9AA8D0"/>
        </a:accent2>
        <a:accent3>
          <a:srgbClr val="E3E7F2"/>
        </a:accent3>
        <a:accent4>
          <a:srgbClr val="31523B"/>
        </a:accent4>
        <a:accent5>
          <a:srgbClr val="FED1B9"/>
        </a:accent5>
        <a:accent6>
          <a:srgbClr val="8B98BC"/>
        </a:accent6>
        <a:hlink>
          <a:srgbClr val="9CE157"/>
        </a:hlink>
        <a:folHlink>
          <a:srgbClr val="969696"/>
        </a:folHlink>
      </a:clrScheme>
      <a:clrMap bg1="lt1" tx1="dk1" bg2="lt2" tx2="dk2" accent1="accent1" accent2="accent2" accent3="accent3" accent4="accent4" accent5="accent5" accent6="accent6" hlink="hlink" folHlink="folHlink"/>
    </a:extraClrScheme>
    <a:extraClrScheme>
      <a:clrScheme name="Tommaso 8">
        <a:dk1>
          <a:srgbClr val="2C395E"/>
        </a:dk1>
        <a:lt1>
          <a:srgbClr val="8798C7"/>
        </a:lt1>
        <a:dk2>
          <a:srgbClr val="FFFFFF"/>
        </a:dk2>
        <a:lt2>
          <a:srgbClr val="000000"/>
        </a:lt2>
        <a:accent1>
          <a:srgbClr val="FEE168"/>
        </a:accent1>
        <a:accent2>
          <a:srgbClr val="BAE482"/>
        </a:accent2>
        <a:accent3>
          <a:srgbClr val="C3CAE0"/>
        </a:accent3>
        <a:accent4>
          <a:srgbClr val="242F4F"/>
        </a:accent4>
        <a:accent5>
          <a:srgbClr val="FEEEB9"/>
        </a:accent5>
        <a:accent6>
          <a:srgbClr val="A8CF75"/>
        </a:accent6>
        <a:hlink>
          <a:srgbClr val="EFAD6B"/>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34802</TotalTime>
  <Words>2188</Words>
  <Application>Microsoft Office PowerPoint</Application>
  <PresentationFormat>Affichage à l'écran (4:3)</PresentationFormat>
  <Paragraphs>305</Paragraphs>
  <Slides>20</Slides>
  <Notes>1</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Tommaso</vt:lpstr>
      <vt:lpstr>1_Thème Office</vt:lpstr>
      <vt:lpstr>Roberto Chierici CNRS/IPNL</vt:lpstr>
      <vt:lpstr>Summary</vt:lpstr>
      <vt:lpstr>TOPLHCWG: a reminder</vt:lpstr>
      <vt:lpstr>Representatives </vt:lpstr>
      <vt:lpstr>Some highlights</vt:lpstr>
      <vt:lpstr>Treatment of systematic errors</vt:lpstr>
      <vt:lpstr>Systematic errors: general comments</vt:lpstr>
      <vt:lpstr>Top mass: systematic errors</vt:lpstr>
      <vt:lpstr>Another example: tt cross section</vt:lpstr>
      <vt:lpstr>Most spectacularly: single top cross section</vt:lpstr>
      <vt:lpstr>TH systematic errors</vt:lpstr>
      <vt:lpstr>Generator setup </vt:lpstr>
      <vt:lpstr>Current choices to define the TH systematic</vt:lpstr>
      <vt:lpstr>Harmonization of TH signal uncertainties</vt:lpstr>
      <vt:lpstr>TH systematic errors: personal (top-CMS) comments</vt:lpstr>
      <vt:lpstr>Constraining TH systematic errors with data</vt:lpstr>
      <vt:lpstr>Are systematic errors on radiation conservative?</vt:lpstr>
      <vt:lpstr>Next steps (from the TOPLHCWG)</vt:lpstr>
      <vt:lpstr>Colour reconnection and the top mass</vt:lpstr>
      <vt:lpstr>JetMET</vt:lpstr>
    </vt:vector>
  </TitlesOfParts>
  <Company>IN2P3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chierici</dc:creator>
  <cp:lastModifiedBy>chierici</cp:lastModifiedBy>
  <cp:revision>641</cp:revision>
  <dcterms:created xsi:type="dcterms:W3CDTF">2010-11-15T11:40:11Z</dcterms:created>
  <dcterms:modified xsi:type="dcterms:W3CDTF">2013-03-21T09:30:33Z</dcterms:modified>
</cp:coreProperties>
</file>