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video/unknow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65" r:id="rId4"/>
    <p:sldId id="260" r:id="rId5"/>
    <p:sldId id="269" r:id="rId6"/>
    <p:sldId id="273" r:id="rId7"/>
    <p:sldId id="259" r:id="rId8"/>
    <p:sldId id="287" r:id="rId9"/>
    <p:sldId id="300" r:id="rId10"/>
    <p:sldId id="301" r:id="rId11"/>
    <p:sldId id="303" r:id="rId12"/>
    <p:sldId id="304" r:id="rId13"/>
    <p:sldId id="291" r:id="rId14"/>
    <p:sldId id="290" r:id="rId15"/>
    <p:sldId id="292" r:id="rId16"/>
    <p:sldId id="293" r:id="rId17"/>
    <p:sldId id="294" r:id="rId18"/>
    <p:sldId id="295" r:id="rId19"/>
    <p:sldId id="297" r:id="rId20"/>
    <p:sldId id="299" r:id="rId21"/>
    <p:sldId id="30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76"/>
    <a:srgbClr val="FADA8A"/>
    <a:srgbClr val="3D5036"/>
    <a:srgbClr val="4B5C29"/>
    <a:srgbClr val="5C0426"/>
    <a:srgbClr val="DE00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40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slide footer_gray_4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04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slide header_gray_4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52999" y="152400"/>
            <a:ext cx="1903413" cy="3048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18B65-4CBA-DB46-9D73-AD0C58E7BE22}" type="datetime1">
              <a:rPr lang="en-US" smtClean="0"/>
              <a:pPr/>
              <a:t>4/22/2013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62000" y="8610601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24599" y="8685213"/>
            <a:ext cx="53181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1259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69693-4B73-3F4B-BE08-27CE2957F7EB}" type="datetime1">
              <a:rPr lang="en-US" smtClean="0"/>
              <a:pPr/>
              <a:t>4/22/2013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5779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254168-E9F5-4DE0-BED9-25176EB9FE74}" type="slidenum">
              <a:rPr lang="en-US"/>
              <a:pPr/>
              <a:t>9</a:t>
            </a:fld>
            <a:endParaRPr lang="en-US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7763" y="693738"/>
            <a:ext cx="4540250" cy="34067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51662" cy="407843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A123C91-3634-4D8B-A3B6-6F6D45F15FD6}" type="slidenum">
              <a:rPr lang="en-US"/>
              <a:pPr/>
              <a:t>10</a:t>
            </a:fld>
            <a:endParaRPr lang="en-US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7763" y="693738"/>
            <a:ext cx="4538662" cy="34051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51662" cy="407843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EE8F79-416B-48E0-AFB3-7F256F771A6B}" type="slidenum">
              <a:rPr lang="en-US"/>
              <a:pPr/>
              <a:t>11</a:t>
            </a:fld>
            <a:endParaRPr lang="en-US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7763" y="693738"/>
            <a:ext cx="4538662" cy="34051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51662" cy="407843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title header_gray_417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title footer_gray_417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B7591E-1255-4E83-817A-3CFBD4AA231C}" type="datetime1">
              <a:rPr lang="en-US" smtClean="0"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J.Repond DHCAL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F3D29B-CA09-4E13-9638-917787A05937}" type="datetime1">
              <a:rPr lang="en-US" smtClean="0"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J.Repond DHCAL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BE5EFD-3811-4774-B906-0CDF14AC2E0B}" type="datetime1">
              <a:rPr lang="en-US" smtClean="0"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J.Repond DHCAL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D90EA2-2F61-4670-9ECC-AD9461C21B81}" type="datetime1">
              <a:rPr lang="en-US" smtClean="0"/>
              <a:t>4/22/2013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J.Repond DHCAL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BADCD0-9082-4D3A-ACCD-B944753AD573}" type="datetime1">
              <a:rPr lang="en-US" smtClean="0"/>
              <a:t>4/22/2013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J.Repond DHCAL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2FBFAF-106A-4F09-9642-38274249F082}" type="datetime1">
              <a:rPr lang="en-US" smtClean="0"/>
              <a:t>4/22/2013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J.Repond DHCAL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0EF3E8-98DE-4275-8798-71B5BA9CB7E9}" type="datetime1">
              <a:rPr lang="en-US" smtClean="0"/>
              <a:t>4/22/2013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J.Repond DHCAL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89431E-4712-44EA-909B-1E6004318765}" type="datetime1">
              <a:rPr lang="en-US" smtClean="0"/>
              <a:t>4/22/2013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J.Repond DHCAL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5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5D7C45-2156-41DB-AF6E-84E8A7C15C84}" type="datetime1">
              <a:rPr lang="en-US" smtClean="0"/>
              <a:t>4/22/2013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J.Repond DHCAL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E48255-8C46-43F1-B4FF-04563ECDEA83}" type="datetime1">
              <a:rPr lang="en-US" smtClean="0"/>
              <a:t>4/22/2013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J.Repond DHCAL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lide footer_gray_41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C0B1D35B-8847-4A9C-A1D2-D26C6F05D521}" type="datetime1">
              <a:rPr lang="en-US" smtClean="0"/>
              <a:t>4/22/2013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J.Repond DHCAL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4" descr="slide header_gray_417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14400" y="1219200"/>
            <a:ext cx="7696200" cy="1069975"/>
          </a:xfrm>
        </p:spPr>
        <p:txBody>
          <a:bodyPr/>
          <a:lstStyle/>
          <a:p>
            <a:pPr algn="ctr"/>
            <a:r>
              <a:rPr lang="en-US" dirty="0" smtClean="0"/>
              <a:t>First Results from the CALICE </a:t>
            </a:r>
            <a:br>
              <a:rPr lang="en-US" dirty="0" smtClean="0"/>
            </a:br>
            <a:r>
              <a:rPr lang="en-US" dirty="0" smtClean="0"/>
              <a:t>Digital Hadron Calorimetry (DHCAL)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724400" y="3176708"/>
            <a:ext cx="4114800" cy="1752600"/>
          </a:xfrm>
        </p:spPr>
        <p:txBody>
          <a:bodyPr/>
          <a:lstStyle/>
          <a:p>
            <a:pPr algn="r"/>
            <a:r>
              <a:rPr lang="en-US" sz="2400" b="1" dirty="0" smtClean="0"/>
              <a:t>José </a:t>
            </a:r>
            <a:r>
              <a:rPr lang="en-US" sz="2400" b="1" dirty="0" err="1" smtClean="0"/>
              <a:t>Repond</a:t>
            </a:r>
            <a:endParaRPr lang="en-US" sz="2400" b="1" dirty="0" smtClean="0"/>
          </a:p>
          <a:p>
            <a:pPr algn="r"/>
            <a:r>
              <a:rPr lang="en-US" sz="2400" b="1" dirty="0" smtClean="0"/>
              <a:t>Argonne National Laboratory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150496" y="5782270"/>
            <a:ext cx="5010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Calorimetry for the High Energy Frontier CHEF 2013</a:t>
            </a:r>
          </a:p>
          <a:p>
            <a:pPr algn="ctr"/>
            <a:r>
              <a:rPr lang="en-US" dirty="0" smtClean="0"/>
              <a:t> April 22 - 25, 2013</a:t>
            </a:r>
          </a:p>
          <a:p>
            <a:pPr algn="ctr"/>
            <a:r>
              <a:rPr lang="en-US" dirty="0" smtClean="0"/>
              <a:t>Paris, France</a:t>
            </a:r>
            <a:endParaRPr lang="en-US" dirty="0"/>
          </a:p>
        </p:txBody>
      </p:sp>
      <p:pic>
        <p:nvPicPr>
          <p:cNvPr id="6" name="Picture 13" descr="t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4495800"/>
            <a:ext cx="1676400" cy="789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50GevP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2331795"/>
            <a:ext cx="3558004" cy="2885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125D231-6B4A-45B2-8E2F-5341CB6B42CA}" type="slidenum">
              <a:rPr lang="en-US"/>
              <a:pPr/>
              <a:t>10</a:t>
            </a:fld>
            <a:endParaRPr lang="en-US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560" y="992265"/>
            <a:ext cx="4147200" cy="39488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09600" y="304800"/>
            <a:ext cx="4953000" cy="5126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algn="ctr">
              <a:lnSpc>
                <a:spcPct val="101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b="1" dirty="0" smtClean="0">
                <a:solidFill>
                  <a:srgbClr val="404040"/>
                </a:solidFill>
                <a:latin typeface="Bitstream Charter" pitchFamily="16" charset="0"/>
              </a:rPr>
              <a:t>Fe-DHCAL - Pion Selection</a:t>
            </a:r>
            <a:endParaRPr lang="en-US" sz="2800" b="1" dirty="0">
              <a:solidFill>
                <a:srgbClr val="404040"/>
              </a:solidFill>
              <a:latin typeface="Bitstream Charter" pitchFamily="16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5391360" y="5373205"/>
            <a:ext cx="3317760" cy="10275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lnSpc>
                <a:spcPct val="101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b="1" dirty="0">
                <a:solidFill>
                  <a:srgbClr val="FF0000"/>
                </a:solidFill>
                <a:latin typeface="Bitstream Charter" pitchFamily="16" charset="0"/>
              </a:rPr>
              <a:t>Standard pion selection</a:t>
            </a:r>
          </a:p>
          <a:p>
            <a:pPr>
              <a:lnSpc>
                <a:spcPct val="101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b="1" dirty="0">
                <a:solidFill>
                  <a:srgbClr val="0000FF"/>
                </a:solidFill>
                <a:latin typeface="Bitstream Charter" pitchFamily="16" charset="0"/>
              </a:rPr>
              <a:t>+ No hits in last two </a:t>
            </a:r>
            <a:r>
              <a:rPr lang="en-US" b="1" dirty="0" smtClean="0">
                <a:solidFill>
                  <a:srgbClr val="0000FF"/>
                </a:solidFill>
                <a:latin typeface="Bitstream Charter" pitchFamily="16" charset="0"/>
              </a:rPr>
              <a:t>layers</a:t>
            </a:r>
          </a:p>
          <a:p>
            <a:pPr>
              <a:lnSpc>
                <a:spcPct val="101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b="1" dirty="0" smtClean="0">
                <a:solidFill>
                  <a:srgbClr val="0000FF"/>
                </a:solidFill>
                <a:latin typeface="Bitstream Charter" pitchFamily="16" charset="0"/>
              </a:rPr>
              <a:t>  (longitudinal containment   </a:t>
            </a:r>
            <a:endParaRPr lang="en-US" b="1" dirty="0">
              <a:solidFill>
                <a:srgbClr val="0000FF"/>
              </a:solidFill>
              <a:latin typeface="Bitstream Charter" pitchFamily="16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09600" y="5374645"/>
            <a:ext cx="4038600" cy="5689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lnSpc>
                <a:spcPct val="101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Bitstream Charter" pitchFamily="16" charset="0"/>
              </a:rPr>
              <a:t>16 (off), 32 GeV/c (effects of saturation expected)</a:t>
            </a:r>
          </a:p>
          <a:p>
            <a:pPr>
              <a:lnSpc>
                <a:spcPct val="101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Bitstream Charter" pitchFamily="16" charset="0"/>
              </a:rPr>
              <a:t>  data points are </a:t>
            </a:r>
            <a:r>
              <a:rPr lang="en-US" sz="1400" dirty="0">
                <a:solidFill>
                  <a:srgbClr val="000000"/>
                </a:solidFill>
                <a:latin typeface="Bitstream Charter" pitchFamily="16" charset="0"/>
              </a:rPr>
              <a:t>not included in the </a:t>
            </a:r>
            <a:r>
              <a:rPr lang="en-US" sz="1400" dirty="0" smtClean="0">
                <a:solidFill>
                  <a:srgbClr val="000000"/>
                </a:solidFill>
                <a:latin typeface="Bitstream Charter" pitchFamily="16" charset="0"/>
              </a:rPr>
              <a:t>fit.</a:t>
            </a:r>
            <a:endParaRPr lang="en-US" sz="1400" dirty="0">
              <a:solidFill>
                <a:srgbClr val="000000"/>
              </a:solidFill>
              <a:latin typeface="Bitstream Charter" pitchFamily="16" charset="0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580480" y="2953751"/>
            <a:ext cx="1152000" cy="3643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000" b="1" dirty="0">
                <a:solidFill>
                  <a:srgbClr val="000000"/>
                </a:solidFill>
                <a:latin typeface="Bitstream Charter" pitchFamily="16" charset="0"/>
              </a:rPr>
              <a:t>N=</a:t>
            </a:r>
            <a:r>
              <a:rPr lang="en-US" sz="2000" b="1" dirty="0" err="1">
                <a:solidFill>
                  <a:srgbClr val="000000"/>
                </a:solidFill>
                <a:latin typeface="Bitstream Charter" pitchFamily="16" charset="0"/>
              </a:rPr>
              <a:t>aE</a:t>
            </a:r>
            <a:endParaRPr lang="en-US" sz="2000" b="1" dirty="0">
              <a:solidFill>
                <a:srgbClr val="000000"/>
              </a:solidFill>
              <a:latin typeface="Bitstream Charter" pitchFamily="16" charset="0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867400" y="214430"/>
            <a:ext cx="3091419" cy="1807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lnSpc>
                <a:spcPct val="90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itstream Charter;Times New Rom" pitchFamily="16" charset="0"/>
              </a:rPr>
              <a:t>CALICE 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itstream Charter;Times New Rom" pitchFamily="16" charset="0"/>
              </a:rPr>
              <a:t>Preliminary</a:t>
            </a:r>
          </a:p>
          <a:p>
            <a:pPr>
              <a:lnSpc>
                <a:spcPct val="90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itstream Charter;Times New Rom" pitchFamily="16" charset="0"/>
              </a:rPr>
              <a:t>(response not calibrated)</a:t>
            </a: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itstream Charter;Times New Rom" pitchFamily="16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7720" y="977025"/>
            <a:ext cx="3731499" cy="35622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83282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29DE381-6A8E-4728-BC0B-8BDA07582707}" type="slidenum">
              <a:rPr lang="en-US"/>
              <a:pPr/>
              <a:t>11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580742"/>
            <a:ext cx="3617674" cy="34484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172200" y="817494"/>
            <a:ext cx="2819400" cy="4421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lnSpc>
                <a:spcPct val="90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itstream Charter;Times New Rom" pitchFamily="16" charset="0"/>
              </a:rPr>
              <a:t>CALICE 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itstream Charter;Times New Rom" pitchFamily="16" charset="0"/>
              </a:rPr>
              <a:t>Preliminary</a:t>
            </a:r>
          </a:p>
          <a:p>
            <a:pPr>
              <a:lnSpc>
                <a:spcPct val="90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itstream Charter;Times New Rom" pitchFamily="16" charset="0"/>
              </a:rPr>
              <a:t>(response not yet calibrated)</a:t>
            </a: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itstream Charter;Times New Rom" pitchFamily="16" charset="0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63120" y="5234534"/>
            <a:ext cx="4366080" cy="10138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Bitstream Charter" pitchFamily="16" charset="0"/>
              </a:rPr>
              <a:t>Correction for non-linearity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1400" dirty="0" smtClean="0">
              <a:solidFill>
                <a:srgbClr val="000000"/>
              </a:solidFill>
              <a:latin typeface="Bitstream Charter" pitchFamily="16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Bitstream Charter" pitchFamily="16" charset="0"/>
              </a:rPr>
              <a:t>    Needed to establish resolution</a:t>
            </a: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Bitstream Charter" pitchFamily="16" charset="0"/>
              </a:rPr>
              <a:t>    Correction on an event-by-event basis</a:t>
            </a:r>
            <a:endParaRPr lang="en-US" sz="1400" dirty="0">
              <a:solidFill>
                <a:srgbClr val="000000"/>
              </a:solidFill>
              <a:latin typeface="Bitstream Charter" pitchFamily="16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777760" y="3110726"/>
            <a:ext cx="165888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000" b="1" dirty="0">
                <a:solidFill>
                  <a:srgbClr val="000000"/>
                </a:solidFill>
                <a:latin typeface="Bitstream Charter" pitchFamily="16" charset="0"/>
              </a:rPr>
              <a:t>N=</a:t>
            </a:r>
            <a:r>
              <a:rPr lang="en-US" sz="2000" b="1" dirty="0" err="1">
                <a:solidFill>
                  <a:srgbClr val="000000"/>
                </a:solidFill>
                <a:latin typeface="Bitstream Charter" pitchFamily="16" charset="0"/>
              </a:rPr>
              <a:t>a+bE</a:t>
            </a:r>
            <a:r>
              <a:rPr lang="en-US" sz="2000" b="1" baseline="33000" dirty="0" err="1">
                <a:solidFill>
                  <a:srgbClr val="000000"/>
                </a:solidFill>
                <a:latin typeface="Bitstream Charter" pitchFamily="16" charset="0"/>
              </a:rPr>
              <a:t>m</a:t>
            </a:r>
            <a:endParaRPr lang="en-US" sz="2000" b="1" baseline="33000" dirty="0">
              <a:solidFill>
                <a:srgbClr val="000000"/>
              </a:solidFill>
              <a:latin typeface="Bitstream Charter" pitchFamily="16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09600" y="304800"/>
            <a:ext cx="6400800" cy="5126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algn="ctr">
              <a:lnSpc>
                <a:spcPct val="101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b="1" dirty="0" smtClean="0">
                <a:solidFill>
                  <a:srgbClr val="404040"/>
                </a:solidFill>
                <a:latin typeface="Bitstream Charter" pitchFamily="16" charset="0"/>
              </a:rPr>
              <a:t>Fe-DHCAL – Positron  Selection</a:t>
            </a:r>
            <a:endParaRPr lang="en-US" sz="2800" b="1" dirty="0">
              <a:solidFill>
                <a:srgbClr val="404040"/>
              </a:solidFill>
              <a:latin typeface="Bitstream Charter" pitchFamily="16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7004" y="1524000"/>
            <a:ext cx="3893029" cy="35961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4976640" y="5574105"/>
            <a:ext cx="3317760" cy="6408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lnSpc>
                <a:spcPct val="101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b="1" dirty="0">
                <a:solidFill>
                  <a:srgbClr val="FF0000"/>
                </a:solidFill>
                <a:latin typeface="Bitstream Charter" pitchFamily="16" charset="0"/>
              </a:rPr>
              <a:t>Uncorrected for non-linearity</a:t>
            </a:r>
          </a:p>
          <a:p>
            <a:pPr>
              <a:lnSpc>
                <a:spcPct val="101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b="1" dirty="0">
                <a:solidFill>
                  <a:srgbClr val="0000FF"/>
                </a:solidFill>
                <a:latin typeface="Bitstream Charter" pitchFamily="16" charset="0"/>
              </a:rPr>
              <a:t>Corrected for non-linearity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167367"/>
              </p:ext>
            </p:extLst>
          </p:nvPr>
        </p:nvGraphicFramePr>
        <p:xfrm>
          <a:off x="5486400" y="1752600"/>
          <a:ext cx="1073150" cy="51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6" imgW="850531" imgH="406224" progId="Equation.3">
                  <p:embed/>
                </p:oleObj>
              </mc:Choice>
              <mc:Fallback>
                <p:oleObj name="Equation" r:id="rId6" imgW="850531" imgH="406224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752600"/>
                        <a:ext cx="1073150" cy="51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73959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J.Repond DHCAL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47642" y="1263484"/>
            <a:ext cx="4857758" cy="4832516"/>
            <a:chOff x="405850" y="838199"/>
            <a:chExt cx="4857758" cy="48325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50" y="838199"/>
              <a:ext cx="4699551" cy="483251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36624" y="2871546"/>
              <a:ext cx="2126984" cy="886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Over-</a:t>
              </a:r>
            </a:p>
            <a:p>
              <a:r>
                <a:rPr lang="en-US" sz="1100" b="1" dirty="0">
                  <a:solidFill>
                    <a:schemeClr val="bg1"/>
                  </a:solidFill>
                </a:rPr>
                <a:t> </a:t>
              </a:r>
              <a:r>
                <a:rPr lang="en-US" sz="1100" b="1" dirty="0" smtClean="0">
                  <a:solidFill>
                    <a:schemeClr val="bg1"/>
                  </a:solidFill>
                </a:rPr>
                <a:t>Compensation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09600" y="477906"/>
            <a:ext cx="6400800" cy="5126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algn="ctr">
              <a:lnSpc>
                <a:spcPct val="101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b="1" dirty="0" smtClean="0">
                <a:solidFill>
                  <a:srgbClr val="404040"/>
                </a:solidFill>
                <a:latin typeface="Bitstream Charter" pitchFamily="16" charset="0"/>
              </a:rPr>
              <a:t>Fe-DHCAL – Response</a:t>
            </a:r>
            <a:endParaRPr lang="en-US" sz="2800" b="1" dirty="0">
              <a:solidFill>
                <a:srgbClr val="404040"/>
              </a:solidFill>
              <a:latin typeface="Bitstream Charter" pitchFamily="1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2637472"/>
            <a:ext cx="35997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</a:t>
            </a:r>
            <a:r>
              <a:rPr lang="en-US" b="1" dirty="0" smtClean="0"/>
              <a:t> DHCAL </a:t>
            </a:r>
            <a:r>
              <a:rPr lang="en-US" dirty="0" smtClean="0"/>
              <a:t>is different…</a:t>
            </a:r>
          </a:p>
          <a:p>
            <a:endParaRPr lang="en-US" dirty="0"/>
          </a:p>
          <a:p>
            <a:r>
              <a:rPr lang="en-US" dirty="0" smtClean="0"/>
              <a:t>Higher order corrections </a:t>
            </a:r>
          </a:p>
          <a:p>
            <a:r>
              <a:rPr lang="en-US" dirty="0"/>
              <a:t> </a:t>
            </a:r>
            <a:r>
              <a:rPr lang="en-US" dirty="0" smtClean="0"/>
              <a:t>(Software compensation) might</a:t>
            </a:r>
          </a:p>
          <a:p>
            <a:r>
              <a:rPr lang="en-US" dirty="0"/>
              <a:t> </a:t>
            </a:r>
            <a:r>
              <a:rPr lang="en-US" dirty="0" smtClean="0"/>
              <a:t>increase the </a:t>
            </a:r>
            <a:r>
              <a:rPr lang="en-US" b="1" dirty="0" smtClean="0"/>
              <a:t>range of compensation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03197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5057" y="282583"/>
            <a:ext cx="3671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W-DHCAL at CERN</a:t>
            </a:r>
            <a:endParaRPr lang="en-US" sz="36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40693"/>
            <a:ext cx="6107189" cy="231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0101" y="838200"/>
            <a:ext cx="4528099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PS</a:t>
            </a:r>
          </a:p>
          <a:p>
            <a:endParaRPr lang="en-US" sz="1000" dirty="0"/>
          </a:p>
          <a:p>
            <a:r>
              <a:rPr lang="en-US" sz="1400" dirty="0" smtClean="0"/>
              <a:t>  Covers 1 – 10 GeV/c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Mixture of pions, electrons, protons, (</a:t>
            </a:r>
            <a:r>
              <a:rPr lang="en-US" sz="1400" dirty="0" err="1"/>
              <a:t>K</a:t>
            </a:r>
            <a:r>
              <a:rPr lang="en-US" sz="1400" dirty="0" err="1" smtClean="0"/>
              <a:t>aons</a:t>
            </a:r>
            <a:r>
              <a:rPr lang="en-US" sz="1400" dirty="0" smtClean="0"/>
              <a:t>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Two Cerenkov counters for particle ID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1-3 400-ms-spills every 45 second (RPC rate capability OK)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Data taking with ~500 triggers/spill</a:t>
            </a:r>
          </a:p>
          <a:p>
            <a:endParaRPr lang="en-US" dirty="0"/>
          </a:p>
          <a:p>
            <a:r>
              <a:rPr lang="en-US" b="1" dirty="0" smtClean="0"/>
              <a:t>SPS</a:t>
            </a:r>
          </a:p>
          <a:p>
            <a:endParaRPr lang="en-US" sz="1000" dirty="0"/>
          </a:p>
          <a:p>
            <a:r>
              <a:rPr lang="en-US" sz="1400" dirty="0" smtClean="0"/>
              <a:t>  Covers 12 – 300 GeV/c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Mostly set-up to either have electrons or pions (18 </a:t>
            </a:r>
            <a:r>
              <a:rPr lang="en-US" sz="1400" dirty="0" err="1" smtClean="0"/>
              <a:t>Pb</a:t>
            </a:r>
            <a:r>
              <a:rPr lang="en-US" sz="1400" dirty="0" smtClean="0"/>
              <a:t> foil)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Two Cerenkov counters for particle ID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9.7-s-spills every 45 – 60 seconds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RPC rate capability a problem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(running with limited rate: 250 – 500 triggers/spill)</a:t>
            </a:r>
            <a:endParaRPr lang="en-US" sz="14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1" y="2057400"/>
            <a:ext cx="3886200" cy="214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85586" y="2438637"/>
            <a:ext cx="976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300 GeV/c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418332" y="826294"/>
            <a:ext cx="292682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RPC rate limitations</a:t>
            </a:r>
          </a:p>
          <a:p>
            <a:endParaRPr lang="en-US" sz="1400" dirty="0"/>
          </a:p>
          <a:p>
            <a:r>
              <a:rPr lang="en-US" sz="1400" dirty="0" smtClean="0"/>
              <a:t>   ~6 % loss of hits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(in the following not yet corrected)</a:t>
            </a:r>
          </a:p>
          <a:p>
            <a:r>
              <a:rPr lang="en-US" sz="1400" dirty="0" smtClean="0"/>
              <a:t>    Time constant ~ 1 second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7115-9E16-4355-A412-8CC1E511BD8A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13" descr="t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9247" y="4916808"/>
            <a:ext cx="1205524" cy="56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3445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74771" y="728990"/>
            <a:ext cx="3374835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Electron selection</a:t>
            </a:r>
          </a:p>
          <a:p>
            <a:endParaRPr lang="en-US" dirty="0"/>
          </a:p>
          <a:p>
            <a:r>
              <a:rPr lang="en-US" dirty="0" smtClean="0"/>
              <a:t>Through-going </a:t>
            </a:r>
            <a:r>
              <a:rPr lang="en-US" b="1" dirty="0" smtClean="0">
                <a:solidFill>
                  <a:srgbClr val="00B050"/>
                </a:solidFill>
              </a:rPr>
              <a:t>muon selection</a:t>
            </a:r>
          </a:p>
          <a:p>
            <a:endParaRPr lang="en-US" dirty="0"/>
          </a:p>
          <a:p>
            <a:r>
              <a:rPr lang="en-US" b="1" dirty="0" smtClean="0"/>
              <a:t>Pion selection</a:t>
            </a:r>
          </a:p>
          <a:p>
            <a:endParaRPr lang="en-US" sz="1400" dirty="0"/>
          </a:p>
          <a:p>
            <a:r>
              <a:rPr lang="en-US" sz="1400" dirty="0" smtClean="0"/>
              <a:t>  Double peak structure due to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2 GeV/c muons and pions</a:t>
            </a:r>
          </a:p>
          <a:p>
            <a:endParaRPr lang="en-US" sz="1400" dirty="0"/>
          </a:p>
          <a:p>
            <a:r>
              <a:rPr lang="en-US" sz="1400" dirty="0" smtClean="0"/>
              <a:t>  Both range out in the DHCAL</a:t>
            </a:r>
          </a:p>
          <a:p>
            <a:endParaRPr lang="en-US" sz="1400" dirty="0"/>
          </a:p>
          <a:p>
            <a:r>
              <a:rPr lang="en-US" sz="1400" dirty="0" smtClean="0"/>
              <a:t>   2 component fit adequate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(muon response  sensitive to distribution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of angle of incidence)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(pion response adjusted by 10%)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3601" y="817134"/>
            <a:ext cx="1371600" cy="478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13757" y="467380"/>
            <a:ext cx="3041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Spectra at -2 GeV/c</a:t>
            </a:r>
            <a:endParaRPr lang="en-US" sz="2800" b="1" dirty="0"/>
          </a:p>
        </p:txBody>
      </p:sp>
      <p:pic>
        <p:nvPicPr>
          <p:cNvPr id="11266" name="Picture 2" descr="C:\Users\repond.D346755\Documents\RPC\DHCAL_notes\fig_1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93954"/>
            <a:ext cx="4396988" cy="42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repond.D346755\Documents\RPC\DHCAL_notes\fig_12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86" y="4495800"/>
            <a:ext cx="3607914" cy="184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8310" y="5321508"/>
            <a:ext cx="39001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Simulated spectra fit with modified Gaussian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or vice versa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7" y="5715000"/>
            <a:ext cx="1952624" cy="53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B2EB7115-9E16-4355-A412-8CC1E511BD8A}" type="slidenum">
              <a:rPr lang="en-US" smtClean="0"/>
              <a:t>14</a:t>
            </a:fld>
            <a:endParaRPr lang="en-US"/>
          </a:p>
        </p:txBody>
      </p:sp>
      <p:pic>
        <p:nvPicPr>
          <p:cNvPr id="12" name="Picture 13" descr="t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6844" y="423217"/>
            <a:ext cx="1205524" cy="56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356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1852" y="381000"/>
            <a:ext cx="6838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 – DHCAL Response at the PS  (1 – 10 GeV)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1600200"/>
            <a:ext cx="3611053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Fluctuations in </a:t>
            </a:r>
            <a:r>
              <a:rPr lang="en-US" b="1" dirty="0" smtClean="0">
                <a:solidFill>
                  <a:srgbClr val="00B050"/>
                </a:solidFill>
              </a:rPr>
              <a:t>muon </a:t>
            </a:r>
            <a:r>
              <a:rPr lang="en-US" b="1" dirty="0" smtClean="0"/>
              <a:t>peak</a:t>
            </a:r>
          </a:p>
          <a:p>
            <a:endParaRPr lang="en-US" sz="1600" dirty="0"/>
          </a:p>
          <a:p>
            <a:r>
              <a:rPr lang="en-US" sz="1600" dirty="0" smtClean="0"/>
              <a:t>  Data not yet calibrated</a:t>
            </a:r>
          </a:p>
          <a:p>
            <a:endParaRPr lang="en-US" sz="1600" dirty="0"/>
          </a:p>
          <a:p>
            <a:r>
              <a:rPr lang="en-US" b="1" dirty="0" smtClean="0"/>
              <a:t>Response non-linear</a:t>
            </a:r>
          </a:p>
          <a:p>
            <a:endParaRPr lang="en-US" sz="1600" dirty="0"/>
          </a:p>
          <a:p>
            <a:r>
              <a:rPr lang="en-US" sz="1600" dirty="0" smtClean="0"/>
              <a:t>  Data fit empirically with </a:t>
            </a:r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en-US" sz="1600" dirty="0" smtClean="0">
                <a:latin typeface="Times New Roman"/>
                <a:cs typeface="Times New Roman"/>
              </a:rPr>
              <a:t>E</a:t>
            </a:r>
            <a:r>
              <a:rPr lang="el-GR" sz="1600" baseline="30000" dirty="0" smtClean="0">
                <a:latin typeface="Times New Roman"/>
                <a:cs typeface="Times New Roman"/>
              </a:rPr>
              <a:t>β</a:t>
            </a:r>
            <a:endParaRPr lang="en-US" sz="1600" baseline="30000" dirty="0" smtClean="0">
              <a:latin typeface="Times New Roman"/>
              <a:cs typeface="Times New Roman"/>
            </a:endParaRPr>
          </a:p>
          <a:p>
            <a:r>
              <a:rPr lang="en-US" sz="1600" dirty="0" smtClean="0">
                <a:latin typeface="Times New Roman"/>
                <a:cs typeface="Times New Roman"/>
              </a:rPr>
              <a:t>  </a:t>
            </a:r>
            <a:r>
              <a:rPr lang="el-GR" sz="1600" dirty="0" smtClean="0">
                <a:latin typeface="Times New Roman"/>
                <a:cs typeface="Times New Roman"/>
              </a:rPr>
              <a:t>β</a:t>
            </a:r>
            <a:r>
              <a:rPr lang="en-US" sz="1600" dirty="0" smtClean="0">
                <a:latin typeface="Times New Roman"/>
                <a:cs typeface="Times New Roman"/>
              </a:rPr>
              <a:t>= 0.90  (</a:t>
            </a:r>
            <a:r>
              <a:rPr lang="en-US" sz="1600" b="1" dirty="0" smtClean="0">
                <a:latin typeface="Times New Roman"/>
                <a:cs typeface="Times New Roman"/>
              </a:rPr>
              <a:t>hadrons</a:t>
            </a:r>
            <a:r>
              <a:rPr lang="en-US" sz="1600" dirty="0" smtClean="0">
                <a:latin typeface="Times New Roman"/>
                <a:cs typeface="Times New Roman"/>
              </a:rPr>
              <a:t>), 0.78 (</a:t>
            </a:r>
            <a:r>
              <a:rPr lang="en-US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electrons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r>
              <a:rPr lang="en-US" b="1" dirty="0" smtClean="0"/>
              <a:t>W-DHCAL with 1 x 1 cm</a:t>
            </a:r>
            <a:r>
              <a:rPr lang="en-US" b="1" baseline="30000" dirty="0" smtClean="0"/>
              <a:t>2</a:t>
            </a:r>
            <a:r>
              <a:rPr lang="en-US" b="1" dirty="0" smtClean="0"/>
              <a:t> </a:t>
            </a:r>
          </a:p>
          <a:p>
            <a:endParaRPr lang="en-US" sz="1600" dirty="0"/>
          </a:p>
          <a:p>
            <a:r>
              <a:rPr lang="en-US" sz="1600" dirty="0" smtClean="0"/>
              <a:t>   Highly over-compensating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(smaller pads would increase the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electron response more than the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hadron response)</a:t>
            </a:r>
          </a:p>
          <a:p>
            <a:endParaRPr lang="en-US" sz="1600" dirty="0"/>
          </a:p>
          <a:p>
            <a:r>
              <a:rPr lang="en-US" sz="1600" dirty="0" smtClean="0"/>
              <a:t>   Remember: W-AHCAL is compensating!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" y="1219200"/>
            <a:ext cx="5133975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7115-9E16-4355-A412-8CC1E511BD8A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Picture 13" descr="t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11318"/>
            <a:ext cx="1205524" cy="56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452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0880" y="271790"/>
            <a:ext cx="692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 – DHCAL Resolution at the PS  (1 – 10 GeV)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509719" y="1825188"/>
            <a:ext cx="29781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Resolutions corrected for</a:t>
            </a:r>
          </a:p>
          <a:p>
            <a:r>
              <a:rPr lang="en-US" dirty="0"/>
              <a:t> </a:t>
            </a:r>
            <a:r>
              <a:rPr lang="en-US" dirty="0" smtClean="0"/>
              <a:t>non-linear response</a:t>
            </a:r>
          </a:p>
          <a:p>
            <a:endParaRPr lang="en-US" dirty="0"/>
          </a:p>
          <a:p>
            <a:r>
              <a:rPr lang="en-US" dirty="0" smtClean="0"/>
              <a:t>   </a:t>
            </a:r>
          </a:p>
          <a:p>
            <a:endParaRPr lang="en-US" dirty="0"/>
          </a:p>
          <a:p>
            <a:r>
              <a:rPr lang="en-US" dirty="0" smtClean="0"/>
              <a:t>Data fit with quadratic sum of</a:t>
            </a:r>
          </a:p>
          <a:p>
            <a:r>
              <a:rPr lang="en-US" dirty="0" smtClean="0"/>
              <a:t>  constant and stochastic term</a:t>
            </a:r>
          </a:p>
          <a:p>
            <a:endParaRPr lang="en-US" dirty="0"/>
          </a:p>
          <a:p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048293"/>
              </p:ext>
            </p:extLst>
          </p:nvPr>
        </p:nvGraphicFramePr>
        <p:xfrm>
          <a:off x="6307898" y="4065070"/>
          <a:ext cx="1381764" cy="690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Equation" r:id="rId3" imgW="838200" imgH="419100" progId="Equation.3">
                  <p:embed/>
                </p:oleObj>
              </mc:Choice>
              <mc:Fallback>
                <p:oleObj name="Equation" r:id="rId3" imgW="8382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7898" y="4065070"/>
                        <a:ext cx="1381764" cy="690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633" y="2549525"/>
            <a:ext cx="11525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979381"/>
              </p:ext>
            </p:extLst>
          </p:nvPr>
        </p:nvGraphicFramePr>
        <p:xfrm>
          <a:off x="5710770" y="5105400"/>
          <a:ext cx="3058553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630"/>
                <a:gridCol w="1066800"/>
                <a:gridCol w="1073123"/>
              </a:tblGrid>
              <a:tr h="1524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Particle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smtClean="0">
                          <a:latin typeface="Times New Roman"/>
                          <a:cs typeface="Times New Roman"/>
                        </a:rPr>
                        <a:t>α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</a:t>
                      </a:r>
                      <a:endParaRPr lang="en-US" sz="1400" dirty="0"/>
                    </a:p>
                  </a:txBody>
                  <a:tcPr/>
                </a:tc>
              </a:tr>
              <a:tr h="20955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+mn-cs"/>
                        </a:rPr>
                        <a:t>(68.0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±0.4</a:t>
                      </a:r>
                      <a:r>
                        <a:rPr lang="en-US" sz="1400" dirty="0" smtClean="0">
                          <a:latin typeface="+mn-lt"/>
                          <a:cs typeface="+mn-cs"/>
                        </a:rPr>
                        <a:t>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+mn-cs"/>
                        </a:rPr>
                        <a:t>(5.4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±0.7)</a:t>
                      </a:r>
                      <a:r>
                        <a:rPr lang="en-US" sz="1400" dirty="0" smtClean="0">
                          <a:latin typeface="+mn-lt"/>
                          <a:cs typeface="+mn-cs"/>
                        </a:rPr>
                        <a:t>%</a:t>
                      </a:r>
                      <a:endParaRPr lang="en-US" sz="1400" dirty="0"/>
                    </a:p>
                  </a:txBody>
                  <a:tcPr/>
                </a:tc>
              </a:tr>
              <a:tr h="20955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Electrons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(29.4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±0.3)</a:t>
                      </a:r>
                      <a:r>
                        <a:rPr lang="en-US" sz="1400" dirty="0" smtClean="0"/>
                        <a:t>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16.6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±0.3)</a:t>
                      </a:r>
                      <a:r>
                        <a:rPr lang="en-US" sz="1400" dirty="0" smtClean="0"/>
                        <a:t>%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00800" y="6169223"/>
            <a:ext cx="1653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(No systematics yet)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7115-9E16-4355-A412-8CC1E511BD8A}" type="slidenum">
              <a:rPr lang="en-US" smtClean="0"/>
              <a:t>16</a:t>
            </a:fld>
            <a:endParaRPr lang="en-US"/>
          </a:p>
        </p:txBody>
      </p:sp>
      <p:pic>
        <p:nvPicPr>
          <p:cNvPr id="13332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11448"/>
            <a:ext cx="5019675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 descr="t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28623" y="1032817"/>
            <a:ext cx="1205524" cy="56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6957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304800"/>
            <a:ext cx="6629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Comparison with Simulation – SPS energies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14338" name="Picture 2" descr="C:\Users\repond.D346755\Documents\RPC\DHCAL_notes\fig_1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6" y="990600"/>
            <a:ext cx="5743644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3600" y="2057400"/>
            <a:ext cx="28211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Data </a:t>
            </a:r>
          </a:p>
          <a:p>
            <a:endParaRPr lang="en-US" sz="1400" dirty="0"/>
          </a:p>
          <a:p>
            <a:r>
              <a:rPr lang="en-US" sz="1400" dirty="0" smtClean="0"/>
              <a:t>  </a:t>
            </a:r>
            <a:r>
              <a:rPr lang="en-US" sz="1400" dirty="0" err="1" smtClean="0"/>
              <a:t>Uncalibrated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Tails toward lower 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hit</a:t>
            </a:r>
            <a:endParaRPr lang="en-US" sz="1400" dirty="0" smtClean="0"/>
          </a:p>
          <a:p>
            <a:endParaRPr lang="en-US" dirty="0"/>
          </a:p>
          <a:p>
            <a:r>
              <a:rPr lang="en-US" b="1" dirty="0" smtClean="0"/>
              <a:t>Simulation</a:t>
            </a:r>
          </a:p>
          <a:p>
            <a:endParaRPr lang="en-US" sz="1400" dirty="0"/>
          </a:p>
          <a:p>
            <a:r>
              <a:rPr lang="en-US" sz="1400" dirty="0" smtClean="0"/>
              <a:t>  Rescaled to match peaks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Shape surprisingly well reproduced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7115-9E16-4355-A412-8CC1E511BD8A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13" descr="t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9233" y="990600"/>
            <a:ext cx="1205524" cy="56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344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391180"/>
            <a:ext cx="7222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 – DHCAL Response at the SPS (12 – 300 GeV) 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1600200"/>
            <a:ext cx="3307893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Fluctuations in </a:t>
            </a:r>
            <a:r>
              <a:rPr lang="en-US" b="1" dirty="0" smtClean="0">
                <a:solidFill>
                  <a:srgbClr val="00B050"/>
                </a:solidFill>
              </a:rPr>
              <a:t>muon</a:t>
            </a:r>
            <a:r>
              <a:rPr lang="en-US" b="1" dirty="0" smtClean="0"/>
              <a:t> peak</a:t>
            </a:r>
          </a:p>
          <a:p>
            <a:endParaRPr lang="en-US" sz="1600" dirty="0"/>
          </a:p>
          <a:p>
            <a:r>
              <a:rPr lang="en-US" sz="1600" dirty="0" smtClean="0"/>
              <a:t>  Data not yet calibrated</a:t>
            </a:r>
          </a:p>
          <a:p>
            <a:endParaRPr lang="en-US" sz="1600" dirty="0"/>
          </a:p>
          <a:p>
            <a:r>
              <a:rPr lang="en-US" b="1" dirty="0" smtClean="0"/>
              <a:t>Response non-linear</a:t>
            </a:r>
          </a:p>
          <a:p>
            <a:endParaRPr lang="en-US" sz="1600" dirty="0"/>
          </a:p>
          <a:p>
            <a:r>
              <a:rPr lang="en-US" sz="1600" dirty="0" smtClean="0"/>
              <a:t>  Data fit empirically with </a:t>
            </a:r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en-US" sz="1600" dirty="0" smtClean="0">
                <a:latin typeface="Times New Roman"/>
                <a:cs typeface="Times New Roman"/>
              </a:rPr>
              <a:t>E</a:t>
            </a:r>
            <a:r>
              <a:rPr lang="el-GR" sz="1600" baseline="30000" dirty="0" smtClean="0">
                <a:latin typeface="Times New Roman"/>
                <a:cs typeface="Times New Roman"/>
              </a:rPr>
              <a:t>β</a:t>
            </a:r>
            <a:endParaRPr lang="en-US" sz="1600" baseline="30000" dirty="0" smtClean="0">
              <a:latin typeface="Times New Roman"/>
              <a:cs typeface="Times New Roman"/>
            </a:endParaRPr>
          </a:p>
          <a:p>
            <a:r>
              <a:rPr lang="en-US" sz="1600" dirty="0" smtClean="0">
                <a:latin typeface="Times New Roman"/>
                <a:cs typeface="Times New Roman"/>
              </a:rPr>
              <a:t>  </a:t>
            </a:r>
            <a:r>
              <a:rPr lang="el-GR" sz="1600" dirty="0" smtClean="0">
                <a:latin typeface="Times New Roman"/>
                <a:cs typeface="Times New Roman"/>
              </a:rPr>
              <a:t>β</a:t>
            </a:r>
            <a:r>
              <a:rPr lang="en-US" sz="1600" dirty="0" smtClean="0">
                <a:latin typeface="Times New Roman"/>
                <a:cs typeface="Times New Roman"/>
              </a:rPr>
              <a:t>= 0.85  (</a:t>
            </a:r>
            <a:r>
              <a:rPr lang="en-US" sz="1600" b="1" dirty="0" smtClean="0">
                <a:latin typeface="Times New Roman"/>
                <a:cs typeface="Times New Roman"/>
              </a:rPr>
              <a:t>hadrons</a:t>
            </a:r>
            <a:r>
              <a:rPr lang="en-US" sz="1600" dirty="0" smtClean="0">
                <a:latin typeface="Times New Roman"/>
                <a:cs typeface="Times New Roman"/>
              </a:rPr>
              <a:t>), 0.70 (</a:t>
            </a:r>
            <a:r>
              <a:rPr lang="en-US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electrons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r>
              <a:rPr lang="en-US" b="1" dirty="0" smtClean="0"/>
              <a:t>W-DHCAL with 1 x 1 cm</a:t>
            </a:r>
            <a:r>
              <a:rPr lang="en-US" b="1" baseline="30000" dirty="0" smtClean="0"/>
              <a:t>2</a:t>
            </a:r>
            <a:r>
              <a:rPr lang="en-US" b="1" dirty="0" smtClean="0"/>
              <a:t> </a:t>
            </a:r>
          </a:p>
          <a:p>
            <a:endParaRPr lang="en-US" sz="1600" dirty="0"/>
          </a:p>
          <a:p>
            <a:r>
              <a:rPr lang="en-US" sz="1600" dirty="0" smtClean="0"/>
              <a:t>   Highly over-compensating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(smaller pads would increase the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electron response more than the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hadron response)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1143000"/>
            <a:ext cx="51435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7115-9E16-4355-A412-8CC1E511BD8A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13" descr="t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7313" y="5791200"/>
            <a:ext cx="1205524" cy="56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207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6600" y="1111508"/>
            <a:ext cx="8923853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High-rate RPCs</a:t>
            </a:r>
          </a:p>
          <a:p>
            <a:endParaRPr lang="en-US" sz="1200" dirty="0" smtClean="0"/>
          </a:p>
          <a:p>
            <a:r>
              <a:rPr lang="en-US" sz="1600" dirty="0" smtClean="0"/>
              <a:t>    RPCs loose efficiency at high particle rates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Controlling parameter is the bulk resistivity of the plates</a:t>
            </a:r>
          </a:p>
          <a:p>
            <a:endParaRPr lang="en-US" sz="1600" dirty="0"/>
          </a:p>
          <a:p>
            <a:r>
              <a:rPr lang="en-US" sz="1600" dirty="0" smtClean="0"/>
              <a:t>       </a:t>
            </a:r>
            <a:r>
              <a:rPr lang="en-US" sz="1600" dirty="0" smtClean="0">
                <a:latin typeface="Times New Roman"/>
                <a:cs typeface="Times New Roman"/>
              </a:rPr>
              <a:t>→</a:t>
            </a:r>
            <a:r>
              <a:rPr lang="en-US" sz="1600" dirty="0" smtClean="0"/>
              <a:t>  Low resistivity Bakelite (together with University of Michigan and USCT)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</a:t>
            </a:r>
            <a:r>
              <a:rPr lang="en-US" sz="1600" dirty="0" smtClean="0">
                <a:latin typeface="Times New Roman"/>
                <a:cs typeface="Times New Roman"/>
              </a:rPr>
              <a:t>→</a:t>
            </a:r>
            <a:r>
              <a:rPr lang="en-US" sz="1600" dirty="0" smtClean="0"/>
              <a:t>  Low resistivity glass (together with COE college)</a:t>
            </a:r>
            <a:endParaRPr lang="en-US" sz="1600" dirty="0"/>
          </a:p>
          <a:p>
            <a:endParaRPr lang="en-US" sz="1600" dirty="0"/>
          </a:p>
          <a:p>
            <a:r>
              <a:rPr lang="en-US" b="1" dirty="0" smtClean="0"/>
              <a:t>1-glass RPCs</a:t>
            </a:r>
          </a:p>
          <a:p>
            <a:endParaRPr lang="en-US" sz="1200" dirty="0" smtClean="0"/>
          </a:p>
          <a:p>
            <a:r>
              <a:rPr lang="en-US" sz="1600" dirty="0" smtClean="0"/>
              <a:t>      Offers many advantages: pad multiplicity close to one, thinner, higher rate capability…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Built several large chambers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Tests with Cosmic rays very successful</a:t>
            </a:r>
            <a:endParaRPr lang="en-US" sz="1600" dirty="0"/>
          </a:p>
          <a:p>
            <a:endParaRPr lang="en-US" sz="2000" dirty="0"/>
          </a:p>
          <a:p>
            <a:r>
              <a:rPr lang="en-US" b="1" dirty="0" smtClean="0"/>
              <a:t>		HV distribution system</a:t>
            </a:r>
          </a:p>
          <a:p>
            <a:endParaRPr lang="en-US" sz="1200" dirty="0"/>
          </a:p>
          <a:p>
            <a:r>
              <a:rPr lang="en-US" sz="1600" dirty="0" smtClean="0"/>
              <a:t>		      Needed for gaseous HCAL </a:t>
            </a:r>
          </a:p>
          <a:p>
            <a:r>
              <a:rPr lang="en-US" sz="1600" dirty="0" smtClean="0"/>
              <a:t>		      Development of system to control layers individually and </a:t>
            </a:r>
            <a:r>
              <a:rPr lang="en-US" sz="1600" smtClean="0"/>
              <a:t>monitor their </a:t>
            </a:r>
            <a:r>
              <a:rPr lang="en-US" sz="1600" dirty="0" smtClean="0"/>
              <a:t>currents</a:t>
            </a:r>
          </a:p>
          <a:p>
            <a:r>
              <a:rPr lang="en-US" sz="1600" dirty="0" smtClean="0"/>
              <a:t>		      Work done at University of Iowa </a:t>
            </a:r>
            <a:endParaRPr lang="en-US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J.Repond DHCAL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304800"/>
            <a:ext cx="4389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Current/Future activities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914400"/>
            <a:ext cx="2700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While waiting for the ILC…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4" descr="C:\Users\repond.D346755\Documents\My Photos\d_102812a\P101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86362"/>
            <a:ext cx="1676400" cy="125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C:\Documents and Settings\repond\My Documents\RPC\Electronics\6.5KVSwitch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65892" y="4737892"/>
            <a:ext cx="1987551" cy="1490664"/>
          </a:xfrm>
          <a:prstGeom prst="rect">
            <a:avLst/>
          </a:prstGeom>
          <a:noFill/>
        </p:spPr>
      </p:pic>
      <p:pic>
        <p:nvPicPr>
          <p:cNvPr id="9" name="Picture 13" descr="t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9889" y="5659908"/>
            <a:ext cx="1205524" cy="56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08352"/>
            <a:ext cx="1090886" cy="121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04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J.Repond DHCAL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5400" y="533400"/>
            <a:ext cx="4857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Introduction: PFAs, Calorimetry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2433" y="1295400"/>
            <a:ext cx="655416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Particle Flow Algorithms (PFAs)</a:t>
            </a:r>
          </a:p>
          <a:p>
            <a:endParaRPr lang="en-US" sz="1600" dirty="0"/>
          </a:p>
          <a:p>
            <a:r>
              <a:rPr lang="en-US" sz="1600" dirty="0" smtClean="0"/>
              <a:t>   Applied to reconstruct jet energies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Optimal combination of information from all sub-detectors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Measurement of particles individually </a:t>
            </a:r>
          </a:p>
          <a:p>
            <a:endParaRPr lang="en-US" sz="1600" dirty="0"/>
          </a:p>
          <a:p>
            <a:r>
              <a:rPr lang="en-US" sz="1600" dirty="0" smtClean="0"/>
              <a:t>   Standard tool in CMS ( </a:t>
            </a:r>
            <a:r>
              <a:rPr lang="en-US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←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 smtClean="0"/>
              <a:t>detector not optimized for PFAs)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Future lepton collider (</a:t>
            </a:r>
            <a:r>
              <a:rPr lang="en-US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→</a:t>
            </a:r>
            <a:r>
              <a:rPr lang="en-US" sz="1600" dirty="0" smtClean="0"/>
              <a:t> detectors to be optimized for PFAs)</a:t>
            </a:r>
          </a:p>
          <a:p>
            <a:endParaRPr lang="en-US" sz="1600" dirty="0" smtClean="0"/>
          </a:p>
          <a:p>
            <a:r>
              <a:rPr lang="en-US" sz="1600" dirty="0" smtClean="0"/>
              <a:t>  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Major challenge</a:t>
            </a:r>
            <a:r>
              <a:rPr lang="en-US" sz="1600" dirty="0" smtClean="0"/>
              <a:t>: classification of calorimeter deposits (charged vs. neutral)</a:t>
            </a:r>
            <a:endParaRPr lang="en-US" sz="1600" dirty="0"/>
          </a:p>
          <a:p>
            <a:endParaRPr lang="en-US" sz="2800" dirty="0"/>
          </a:p>
          <a:p>
            <a:r>
              <a:rPr lang="en-US" b="1" dirty="0" smtClean="0"/>
              <a:t>PFA requirements on calorimeters</a:t>
            </a:r>
          </a:p>
          <a:p>
            <a:endParaRPr lang="en-US" sz="1600" dirty="0"/>
          </a:p>
          <a:p>
            <a:r>
              <a:rPr lang="en-US" sz="1600" dirty="0" smtClean="0"/>
              <a:t>   Largest possible inner radius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Finest possible segmentation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Operation within magnetic field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For CLIC: ns-timing resolution (to reject 2-</a:t>
            </a:r>
            <a:r>
              <a:rPr lang="el-GR" sz="1600" dirty="0" smtClean="0">
                <a:latin typeface="Times New Roman"/>
                <a:cs typeface="Times New Roman"/>
              </a:rPr>
              <a:t>γ</a:t>
            </a:r>
            <a:r>
              <a:rPr lang="en-US" sz="1600" dirty="0" smtClean="0"/>
              <a:t> backgrounds)</a:t>
            </a:r>
            <a:endParaRPr lang="en-US" sz="1600" dirty="0"/>
          </a:p>
        </p:txBody>
      </p: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5649913" y="457200"/>
            <a:ext cx="3113087" cy="2133600"/>
            <a:chOff x="3490" y="576"/>
            <a:chExt cx="1961" cy="1344"/>
          </a:xfrm>
        </p:grpSpPr>
        <p:sp>
          <p:nvSpPr>
            <p:cNvPr id="11" name="Rectangle 38"/>
            <p:cNvSpPr>
              <a:spLocks noChangeArrowheads="1"/>
            </p:cNvSpPr>
            <p:nvPr/>
          </p:nvSpPr>
          <p:spPr bwMode="auto">
            <a:xfrm rot="3667166">
              <a:off x="3945" y="1203"/>
              <a:ext cx="891" cy="310"/>
            </a:xfrm>
            <a:prstGeom prst="rect">
              <a:avLst/>
            </a:prstGeom>
            <a:solidFill>
              <a:srgbClr val="333333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rc 40"/>
            <p:cNvSpPr>
              <a:spLocks/>
            </p:cNvSpPr>
            <p:nvPr/>
          </p:nvSpPr>
          <p:spPr bwMode="auto">
            <a:xfrm rot="20731229" flipV="1">
              <a:off x="3490" y="1490"/>
              <a:ext cx="1040" cy="382"/>
            </a:xfrm>
            <a:custGeom>
              <a:avLst/>
              <a:gdLst>
                <a:gd name="T0" fmla="*/ 0 w 27321"/>
                <a:gd name="T1" fmla="*/ 0 h 21600"/>
                <a:gd name="T2" fmla="*/ 2 w 27321"/>
                <a:gd name="T3" fmla="*/ 0 h 21600"/>
                <a:gd name="T4" fmla="*/ 1 w 27321"/>
                <a:gd name="T5" fmla="*/ 0 h 21600"/>
                <a:gd name="T6" fmla="*/ 0 60000 65536"/>
                <a:gd name="T7" fmla="*/ 0 60000 65536"/>
                <a:gd name="T8" fmla="*/ 0 60000 65536"/>
                <a:gd name="T9" fmla="*/ 0 w 27321"/>
                <a:gd name="T10" fmla="*/ 0 h 21600"/>
                <a:gd name="T11" fmla="*/ 27321 w 2732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321" h="21600" fill="none" extrusionOk="0">
                  <a:moveTo>
                    <a:pt x="-1" y="3481"/>
                  </a:moveTo>
                  <a:cubicBezTo>
                    <a:pt x="3501" y="1209"/>
                    <a:pt x="7585" y="-1"/>
                    <a:pt x="11760" y="0"/>
                  </a:cubicBezTo>
                  <a:cubicBezTo>
                    <a:pt x="17630" y="0"/>
                    <a:pt x="23248" y="2389"/>
                    <a:pt x="27320" y="6619"/>
                  </a:cubicBezTo>
                </a:path>
                <a:path w="27321" h="21600" stroke="0" extrusionOk="0">
                  <a:moveTo>
                    <a:pt x="-1" y="3481"/>
                  </a:moveTo>
                  <a:cubicBezTo>
                    <a:pt x="3501" y="1209"/>
                    <a:pt x="7585" y="-1"/>
                    <a:pt x="11760" y="0"/>
                  </a:cubicBezTo>
                  <a:cubicBezTo>
                    <a:pt x="17630" y="0"/>
                    <a:pt x="23248" y="2389"/>
                    <a:pt x="27320" y="6619"/>
                  </a:cubicBezTo>
                  <a:lnTo>
                    <a:pt x="11760" y="21600"/>
                  </a:lnTo>
                  <a:close/>
                </a:path>
              </a:pathLst>
            </a:custGeom>
            <a:noFill/>
            <a:ln w="19050">
              <a:solidFill>
                <a:srgbClr val="15151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41"/>
            <p:cNvSpPr>
              <a:spLocks noChangeArrowheads="1"/>
            </p:cNvSpPr>
            <p:nvPr/>
          </p:nvSpPr>
          <p:spPr bwMode="auto">
            <a:xfrm rot="3256338">
              <a:off x="4546" y="1056"/>
              <a:ext cx="528" cy="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1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2 w 21600"/>
                <a:gd name="T13" fmla="*/ 2280 h 21600"/>
                <a:gd name="T14" fmla="*/ 16568 w 21600"/>
                <a:gd name="T15" fmla="*/ 136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42"/>
            <p:cNvSpPr>
              <a:spLocks noChangeArrowheads="1"/>
            </p:cNvSpPr>
            <p:nvPr/>
          </p:nvSpPr>
          <p:spPr bwMode="auto">
            <a:xfrm>
              <a:off x="4834" y="1008"/>
              <a:ext cx="528" cy="432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43"/>
            <p:cNvSpPr>
              <a:spLocks noChangeShapeType="1"/>
            </p:cNvSpPr>
            <p:nvPr/>
          </p:nvSpPr>
          <p:spPr bwMode="auto">
            <a:xfrm flipV="1">
              <a:off x="3538" y="1440"/>
              <a:ext cx="768" cy="480"/>
            </a:xfrm>
            <a:prstGeom prst="line">
              <a:avLst/>
            </a:prstGeom>
            <a:noFill/>
            <a:ln w="19050">
              <a:solidFill>
                <a:srgbClr val="151515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AutoShape 44"/>
            <p:cNvSpPr>
              <a:spLocks noChangeArrowheads="1"/>
            </p:cNvSpPr>
            <p:nvPr/>
          </p:nvSpPr>
          <p:spPr bwMode="auto">
            <a:xfrm rot="3431582">
              <a:off x="4310" y="1196"/>
              <a:ext cx="220" cy="32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07 w 21600"/>
                <a:gd name="T13" fmla="*/ 2274 h 21600"/>
                <a:gd name="T14" fmla="*/ 16593 w 21600"/>
                <a:gd name="T15" fmla="*/ 137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45"/>
            <p:cNvSpPr>
              <a:spLocks noChangeArrowheads="1"/>
            </p:cNvSpPr>
            <p:nvPr/>
          </p:nvSpPr>
          <p:spPr bwMode="auto">
            <a:xfrm>
              <a:off x="4450" y="1152"/>
              <a:ext cx="144" cy="144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46"/>
            <p:cNvSpPr>
              <a:spLocks noChangeShapeType="1"/>
            </p:cNvSpPr>
            <p:nvPr/>
          </p:nvSpPr>
          <p:spPr bwMode="auto">
            <a:xfrm flipV="1">
              <a:off x="3538" y="960"/>
              <a:ext cx="1104" cy="960"/>
            </a:xfrm>
            <a:prstGeom prst="line">
              <a:avLst/>
            </a:prstGeom>
            <a:noFill/>
            <a:ln w="19050">
              <a:solidFill>
                <a:srgbClr val="151515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AutoShape 47"/>
            <p:cNvSpPr>
              <a:spLocks noChangeArrowheads="1"/>
            </p:cNvSpPr>
            <p:nvPr/>
          </p:nvSpPr>
          <p:spPr bwMode="auto">
            <a:xfrm rot="3161621">
              <a:off x="4600" y="666"/>
              <a:ext cx="372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52 w 21600"/>
                <a:gd name="T13" fmla="*/ 2250 h 21600"/>
                <a:gd name="T14" fmla="*/ 16548 w 21600"/>
                <a:gd name="T15" fmla="*/ 136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33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48"/>
            <p:cNvSpPr>
              <a:spLocks noChangeArrowheads="1"/>
            </p:cNvSpPr>
            <p:nvPr/>
          </p:nvSpPr>
          <p:spPr bwMode="auto">
            <a:xfrm rot="4158273">
              <a:off x="4714" y="648"/>
              <a:ext cx="336" cy="192"/>
            </a:xfrm>
            <a:prstGeom prst="ellipse">
              <a:avLst/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49"/>
            <p:cNvSpPr txBox="1">
              <a:spLocks noChangeArrowheads="1"/>
            </p:cNvSpPr>
            <p:nvPr/>
          </p:nvSpPr>
          <p:spPr bwMode="auto">
            <a:xfrm>
              <a:off x="4066" y="1008"/>
              <a:ext cx="3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</a:rPr>
                <a:t>ECAL</a:t>
              </a:r>
            </a:p>
          </p:txBody>
        </p:sp>
        <p:sp>
          <p:nvSpPr>
            <p:cNvPr id="22" name="Text Box 50"/>
            <p:cNvSpPr txBox="1">
              <a:spLocks noChangeArrowheads="1"/>
            </p:cNvSpPr>
            <p:nvPr/>
          </p:nvSpPr>
          <p:spPr bwMode="auto">
            <a:xfrm>
              <a:off x="5122" y="816"/>
              <a:ext cx="32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</a:rPr>
                <a:t>HCAL</a:t>
              </a:r>
            </a:p>
          </p:txBody>
        </p:sp>
        <p:sp>
          <p:nvSpPr>
            <p:cNvPr id="23" name="Text Box 51"/>
            <p:cNvSpPr txBox="1">
              <a:spLocks noChangeArrowheads="1"/>
            </p:cNvSpPr>
            <p:nvPr/>
          </p:nvSpPr>
          <p:spPr bwMode="auto">
            <a:xfrm>
              <a:off x="4354" y="1200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151515"/>
                  </a:solidFill>
                  <a:latin typeface="Times New Roman" pitchFamily="18" charset="0"/>
                  <a:cs typeface="Times New Roman" pitchFamily="18" charset="0"/>
                </a:rPr>
                <a:t>γ</a:t>
              </a:r>
            </a:p>
          </p:txBody>
        </p:sp>
        <p:sp>
          <p:nvSpPr>
            <p:cNvPr id="24" name="Text Box 52"/>
            <p:cNvSpPr txBox="1">
              <a:spLocks noChangeArrowheads="1"/>
            </p:cNvSpPr>
            <p:nvPr/>
          </p:nvSpPr>
          <p:spPr bwMode="auto">
            <a:xfrm>
              <a:off x="4882" y="1152"/>
              <a:ext cx="31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151515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sz="1800" baseline="30000">
                  <a:solidFill>
                    <a:srgbClr val="151515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l-GR" sz="1800">
                <a:solidFill>
                  <a:srgbClr val="15151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 Box 53"/>
            <p:cNvSpPr txBox="1">
              <a:spLocks noChangeArrowheads="1"/>
            </p:cNvSpPr>
            <p:nvPr/>
          </p:nvSpPr>
          <p:spPr bwMode="auto">
            <a:xfrm>
              <a:off x="4713" y="700"/>
              <a:ext cx="2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666B66"/>
                  </a:solidFill>
                </a:rPr>
                <a:t>K</a:t>
              </a:r>
              <a:r>
                <a:rPr lang="en-US" sz="1800" baseline="-25000">
                  <a:solidFill>
                    <a:srgbClr val="666B66"/>
                  </a:solidFill>
                </a:rPr>
                <a:t>L</a:t>
              </a:r>
              <a:endParaRPr lang="en-US" sz="1800">
                <a:solidFill>
                  <a:srgbClr val="666B66"/>
                </a:solidFill>
              </a:endParaRPr>
            </a:p>
          </p:txBody>
        </p:sp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6113" y="4006657"/>
            <a:ext cx="3314700" cy="240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1600" y="344269"/>
            <a:ext cx="2460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Conclusions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4330" y="1295400"/>
            <a:ext cx="7791813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Fe-DHCAL</a:t>
            </a:r>
            <a:r>
              <a:rPr lang="en-US" dirty="0" smtClean="0"/>
              <a:t>: Great data set with 24 Million events spanning 1 – 120 GeV in energy</a:t>
            </a:r>
          </a:p>
          <a:p>
            <a:r>
              <a:rPr lang="en-US" b="1" dirty="0" smtClean="0"/>
              <a:t>W-DHCAL</a:t>
            </a:r>
            <a:r>
              <a:rPr lang="en-US" dirty="0" smtClean="0"/>
              <a:t>: Great data set with 39 Million events spanning 1 – 300 GeV in energy</a:t>
            </a:r>
          </a:p>
          <a:p>
            <a:endParaRPr lang="en-US" dirty="0"/>
          </a:p>
          <a:p>
            <a:r>
              <a:rPr lang="en-US" dirty="0" smtClean="0"/>
              <a:t>Detailed </a:t>
            </a:r>
            <a:r>
              <a:rPr lang="en-US" b="1" dirty="0" smtClean="0"/>
              <a:t>systematic studies </a:t>
            </a:r>
            <a:r>
              <a:rPr lang="en-US" dirty="0" smtClean="0"/>
              <a:t>of the data have begun</a:t>
            </a:r>
          </a:p>
          <a:p>
            <a:endParaRPr lang="en-US" sz="1000" dirty="0" smtClean="0"/>
          </a:p>
          <a:p>
            <a:r>
              <a:rPr lang="en-US" sz="1600" dirty="0" smtClean="0"/>
              <a:t> </a:t>
            </a:r>
            <a:r>
              <a:rPr lang="en-US" sz="1600" dirty="0"/>
              <a:t> </a:t>
            </a:r>
            <a:r>
              <a:rPr lang="en-US" sz="1600" dirty="0" smtClean="0"/>
              <a:t>      </a:t>
            </a:r>
            <a:r>
              <a:rPr lang="en-US" sz="1600" dirty="0" smtClean="0">
                <a:latin typeface="Times New Roman"/>
                <a:cs typeface="Times New Roman"/>
              </a:rPr>
              <a:t>→ </a:t>
            </a:r>
            <a:r>
              <a:rPr lang="en-US" sz="1600" dirty="0" smtClean="0"/>
              <a:t>There is a lot to do and understand</a:t>
            </a:r>
          </a:p>
          <a:p>
            <a:endParaRPr lang="en-US" sz="1000" dirty="0" smtClean="0"/>
          </a:p>
          <a:p>
            <a:r>
              <a:rPr lang="en-US" dirty="0" smtClean="0"/>
              <a:t>Presented </a:t>
            </a:r>
            <a:r>
              <a:rPr lang="en-US" b="1" dirty="0" smtClean="0"/>
              <a:t>preliminary look </a:t>
            </a:r>
            <a:r>
              <a:rPr lang="en-US" dirty="0" smtClean="0"/>
              <a:t>at the Fe-DHCAL and W-DHCAL data</a:t>
            </a:r>
          </a:p>
          <a:p>
            <a:endParaRPr lang="en-US" sz="1400" dirty="0" smtClean="0"/>
          </a:p>
          <a:p>
            <a:r>
              <a:rPr lang="en-US" dirty="0">
                <a:cs typeface="Times New Roman"/>
              </a:rPr>
              <a:t> </a:t>
            </a:r>
            <a:r>
              <a:rPr lang="en-US" dirty="0" smtClean="0">
                <a:cs typeface="Times New Roman"/>
              </a:rPr>
              <a:t>   </a:t>
            </a:r>
            <a:r>
              <a:rPr lang="en-US" dirty="0" smtClean="0">
                <a:latin typeface="Times New Roman"/>
                <a:cs typeface="Times New Roman"/>
              </a:rPr>
              <a:t>● </a:t>
            </a:r>
            <a:r>
              <a:rPr lang="en-US" dirty="0" smtClean="0">
                <a:cs typeface="Times New Roman"/>
              </a:rPr>
              <a:t>Noise rate (almost) negligible</a:t>
            </a:r>
          </a:p>
          <a:p>
            <a:r>
              <a:rPr lang="en-US" dirty="0">
                <a:cs typeface="Times New Roman"/>
              </a:rPr>
              <a:t> </a:t>
            </a:r>
            <a:r>
              <a:rPr lang="en-US" dirty="0" smtClean="0">
                <a:cs typeface="Times New Roman"/>
              </a:rPr>
              <a:t>   </a:t>
            </a:r>
            <a:r>
              <a:rPr lang="en-US" dirty="0" smtClean="0">
                <a:latin typeface="Times New Roman"/>
                <a:cs typeface="Times New Roman"/>
              </a:rPr>
              <a:t>●</a:t>
            </a:r>
            <a:r>
              <a:rPr lang="en-US" dirty="0" smtClean="0">
                <a:cs typeface="Times New Roman"/>
              </a:rPr>
              <a:t> Response to muons uniform and well simulated</a:t>
            </a:r>
          </a:p>
          <a:p>
            <a:r>
              <a:rPr lang="en-US" dirty="0" smtClean="0">
                <a:cs typeface="Times New Roman"/>
              </a:rPr>
              <a:t>    </a:t>
            </a:r>
            <a:r>
              <a:rPr lang="en-US" dirty="0" smtClean="0">
                <a:latin typeface="Times New Roman"/>
                <a:cs typeface="Times New Roman"/>
              </a:rPr>
              <a:t>● </a:t>
            </a:r>
            <a:r>
              <a:rPr lang="en-US" dirty="0" smtClean="0">
                <a:cs typeface="Times New Roman"/>
              </a:rPr>
              <a:t>Fe-DHCAL response and resolution as expected (compensating around 8 GeV)</a:t>
            </a:r>
          </a:p>
          <a:p>
            <a:r>
              <a:rPr lang="en-US" dirty="0" smtClean="0">
                <a:cs typeface="Times New Roman"/>
              </a:rPr>
              <a:t>    </a:t>
            </a:r>
            <a:r>
              <a:rPr lang="en-US" dirty="0" smtClean="0">
                <a:latin typeface="Times New Roman"/>
                <a:cs typeface="Times New Roman"/>
              </a:rPr>
              <a:t>● </a:t>
            </a:r>
            <a:r>
              <a:rPr lang="en-US" dirty="0" smtClean="0"/>
              <a:t>W-DHCAL response  non-linear for both pions and electrons</a:t>
            </a:r>
          </a:p>
          <a:p>
            <a:endParaRPr lang="en-US" sz="1000" dirty="0"/>
          </a:p>
          <a:p>
            <a:r>
              <a:rPr lang="en-US" sz="1600" dirty="0" smtClean="0"/>
              <a:t>          </a:t>
            </a:r>
            <a:r>
              <a:rPr lang="en-US" sz="1600" dirty="0" smtClean="0">
                <a:latin typeface="Times New Roman"/>
                <a:cs typeface="Times New Roman"/>
              </a:rPr>
              <a:t>→ </a:t>
            </a:r>
            <a:r>
              <a:rPr lang="en-US" sz="1600" dirty="0" smtClean="0">
                <a:cs typeface="Times New Roman"/>
              </a:rPr>
              <a:t>Smaller readout pads needed for Tungsten absorbers</a:t>
            </a:r>
            <a:endParaRPr lang="en-US" sz="1600" dirty="0"/>
          </a:p>
          <a:p>
            <a:endParaRPr lang="en-US" sz="1000" dirty="0" smtClean="0"/>
          </a:p>
          <a:p>
            <a:r>
              <a:rPr lang="en-US" dirty="0" smtClean="0"/>
              <a:t>    </a:t>
            </a:r>
            <a:r>
              <a:rPr lang="en-US" dirty="0" smtClean="0">
                <a:latin typeface="Times New Roman"/>
                <a:cs typeface="Times New Roman"/>
              </a:rPr>
              <a:t>● </a:t>
            </a:r>
            <a:r>
              <a:rPr lang="en-US" dirty="0" smtClean="0"/>
              <a:t>Approximately 50% more hits with Steel than Tungsten absorbers</a:t>
            </a:r>
            <a:endParaRPr lang="en-US" dirty="0"/>
          </a:p>
          <a:p>
            <a:r>
              <a:rPr lang="en-US" dirty="0" smtClean="0"/>
              <a:t>    </a:t>
            </a:r>
            <a:r>
              <a:rPr lang="en-US" dirty="0">
                <a:latin typeface="Times New Roman"/>
                <a:cs typeface="Times New Roman"/>
              </a:rPr>
              <a:t>●</a:t>
            </a:r>
            <a:r>
              <a:rPr lang="en-US" dirty="0"/>
              <a:t> Simulations start to look like the </a:t>
            </a:r>
            <a:r>
              <a:rPr lang="en-US" dirty="0" smtClean="0"/>
              <a:t>data</a:t>
            </a:r>
          </a:p>
          <a:p>
            <a:endParaRPr lang="en-US" sz="1000" dirty="0"/>
          </a:p>
          <a:p>
            <a:r>
              <a:rPr lang="en-US" sz="1600" dirty="0" smtClean="0"/>
              <a:t>          </a:t>
            </a:r>
            <a:r>
              <a:rPr lang="en-US" sz="1600" dirty="0" smtClean="0">
                <a:latin typeface="Times New Roman"/>
                <a:cs typeface="Times New Roman"/>
              </a:rPr>
              <a:t>→</a:t>
            </a:r>
            <a:r>
              <a:rPr lang="en-US" sz="1600" dirty="0" smtClean="0"/>
              <a:t>  Major features of data understood</a:t>
            </a:r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7115-9E16-4355-A412-8CC1E511BD8A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13" descr="t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465895"/>
            <a:ext cx="1205524" cy="56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343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J.Repond DHCAL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155724"/>
              </p:ext>
            </p:extLst>
          </p:nvPr>
        </p:nvGraphicFramePr>
        <p:xfrm>
          <a:off x="1981200" y="1219200"/>
          <a:ext cx="60960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22328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Institute</a:t>
                      </a:r>
                      <a:endParaRPr lang="en-US" sz="1200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Contribution</a:t>
                      </a:r>
                      <a:endParaRPr lang="en-US" sz="1200" dirty="0"/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27527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Argonne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RPC</a:t>
                      </a:r>
                      <a:r>
                        <a:rPr lang="en-US" sz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construction</a:t>
                      </a:r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; Electronic  system coordination; Front-end boards; LV Power supply; Data taking; Data analysis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2328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Boston University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Data collectors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2328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CERN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Tungsten stack; Test beam;</a:t>
                      </a:r>
                      <a:r>
                        <a:rPr lang="en-US" sz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Data taking; Data analysis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2328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COE College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Development of semi-conductive</a:t>
                      </a:r>
                      <a:r>
                        <a:rPr lang="en-US" sz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glass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7527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Fermilab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DCAL ASIC design</a:t>
                      </a:r>
                      <a:r>
                        <a:rPr lang="en-US" sz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, production and testing; Timing and trigger module; Test beam 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2328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IHEP Beijing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DHCAL construction;</a:t>
                      </a:r>
                      <a:r>
                        <a:rPr lang="en-US" sz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Data taking; D</a:t>
                      </a:r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ata analysis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2328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IIT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Data</a:t>
                      </a:r>
                      <a:r>
                        <a:rPr lang="en-US" sz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taking; </a:t>
                      </a:r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Data</a:t>
                      </a:r>
                      <a:r>
                        <a:rPr lang="en-US" sz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analysis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2328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University</a:t>
                      </a:r>
                      <a:r>
                        <a:rPr lang="en-US" sz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of Iowa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HV system; Gas mixer; Gas distribution; Data taking; Data analysis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2328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McGill University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Glass spraying; cassette assembly; Data taking; Data analysis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2328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Northwestern University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Gluing of electronics boards; Cassette construction; Data taking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2328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University of Oregon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Data analysis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2328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University of Texas</a:t>
                      </a:r>
                      <a:r>
                        <a:rPr lang="en-US" sz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at Arlington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Glass spraying;</a:t>
                      </a:r>
                      <a:r>
                        <a:rPr lang="en-US" sz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Data taking; Data analysis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5800" y="439430"/>
            <a:ext cx="3927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DHCAL Collaboration</a:t>
            </a:r>
            <a:endParaRPr lang="en-US" sz="2800" b="1" dirty="0"/>
          </a:p>
        </p:txBody>
      </p:sp>
      <p:pic>
        <p:nvPicPr>
          <p:cNvPr id="8" name="Picture 13" descr="t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491827"/>
            <a:ext cx="1205524" cy="56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1975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616161"/>
                </a:solidFill>
              </a:rPr>
              <a:t>J.Repond</a:t>
            </a:r>
            <a:r>
              <a:rPr lang="en-US" dirty="0" smtClean="0">
                <a:solidFill>
                  <a:srgbClr val="616161"/>
                </a:solidFill>
              </a:rPr>
              <a:t> DHCAL</a:t>
            </a:r>
            <a:endParaRPr lang="en-US" dirty="0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3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314980"/>
            <a:ext cx="6391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Digital Hadron Calorimeter  (DHCAL)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7199" y="867905"/>
            <a:ext cx="364625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Active element</a:t>
            </a:r>
          </a:p>
          <a:p>
            <a:endParaRPr lang="en-US" sz="1000" dirty="0"/>
          </a:p>
          <a:p>
            <a:r>
              <a:rPr lang="en-US" sz="1600" dirty="0" smtClean="0"/>
              <a:t>   Thin Resistive Plate Chambers (RPCs)</a:t>
            </a:r>
          </a:p>
          <a:p>
            <a:endParaRPr lang="en-US" sz="1000" dirty="0"/>
          </a:p>
          <a:p>
            <a:r>
              <a:rPr lang="en-US" sz="1600" dirty="0" smtClean="0"/>
              <a:t>       Glass as resistive plates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Single 1.15 mm thick gas gap</a:t>
            </a:r>
          </a:p>
          <a:p>
            <a:endParaRPr lang="en-US" sz="1400" dirty="0"/>
          </a:p>
          <a:p>
            <a:r>
              <a:rPr lang="en-US" b="1" dirty="0" smtClean="0"/>
              <a:t>Readout</a:t>
            </a:r>
          </a:p>
          <a:p>
            <a:endParaRPr lang="en-US" sz="1000" dirty="0"/>
          </a:p>
          <a:p>
            <a:r>
              <a:rPr lang="en-US" sz="1600" dirty="0" smtClean="0"/>
              <a:t>   1 x 1 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pads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1-bit per pad/channel </a:t>
            </a:r>
            <a:r>
              <a:rPr lang="en-US" sz="1600" dirty="0" smtClean="0">
                <a:latin typeface="Times New Roman"/>
                <a:cs typeface="Times New Roman"/>
              </a:rPr>
              <a:t>→</a:t>
            </a:r>
            <a:r>
              <a:rPr lang="en-US" sz="1600" dirty="0" smtClean="0"/>
              <a:t> digital readout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100-ns level time-stamping</a:t>
            </a:r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219200"/>
            <a:ext cx="3505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Documents and Settings\repond\My Documents\My Photos\d_050111a\P10100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86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115919" y="4030920"/>
            <a:ext cx="4723281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Calorimeter</a:t>
            </a:r>
          </a:p>
          <a:p>
            <a:endParaRPr lang="en-US" sz="1200" dirty="0"/>
          </a:p>
          <a:p>
            <a:r>
              <a:rPr lang="en-US" sz="1600" dirty="0" smtClean="0"/>
              <a:t>   54 active layers</a:t>
            </a:r>
          </a:p>
          <a:p>
            <a:endParaRPr lang="en-US" sz="1000" dirty="0"/>
          </a:p>
          <a:p>
            <a:r>
              <a:rPr lang="en-US" sz="1600" dirty="0" smtClean="0"/>
              <a:t>         1 x 1 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planes with each 9,216 readout channels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3 RPCs (32 x 96 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 per plane </a:t>
            </a:r>
          </a:p>
          <a:p>
            <a:endParaRPr lang="en-US" sz="1200" dirty="0"/>
          </a:p>
          <a:p>
            <a:r>
              <a:rPr lang="en-US" sz="1600" dirty="0" smtClean="0"/>
              <a:t>   Absorber</a:t>
            </a:r>
          </a:p>
          <a:p>
            <a:endParaRPr lang="en-US" sz="1600" dirty="0"/>
          </a:p>
          <a:p>
            <a:r>
              <a:rPr lang="en-US" sz="1600" dirty="0" smtClean="0"/>
              <a:t>          Either Steel or  Tungsten</a:t>
            </a:r>
          </a:p>
        </p:txBody>
      </p:sp>
      <p:pic>
        <p:nvPicPr>
          <p:cNvPr id="10" name="Picture 13" descr="t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5604817"/>
            <a:ext cx="1205524" cy="56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841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tx1">
                <a:lumMod val="50000"/>
              </a:schemeClr>
            </a:gs>
            <a:gs pos="67000">
              <a:schemeClr val="tx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 DHCAL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4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515" y="255722"/>
            <a:ext cx="2666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Testing in Beams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914400"/>
            <a:ext cx="3039422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Fermilab MT6 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October 2010 – November 2011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  1 – 120 GeV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Steel absorber (CALICE structure)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CERN PS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  May 2012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1 – 10 GeV/c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Tungsten absorber 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(structure provided by CERN)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CERN SPS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   June - </a:t>
            </a:r>
            <a:r>
              <a:rPr lang="en-US" sz="1600" dirty="0">
                <a:solidFill>
                  <a:schemeClr val="bg1"/>
                </a:solidFill>
              </a:rPr>
              <a:t>N</a:t>
            </a:r>
            <a:r>
              <a:rPr lang="en-US" sz="1600" dirty="0" smtClean="0">
                <a:solidFill>
                  <a:schemeClr val="bg1"/>
                </a:solidFill>
              </a:rPr>
              <a:t>ovember 2012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10 – 180 GeV/c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Tungsten absorber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297029"/>
              </p:ext>
            </p:extLst>
          </p:nvPr>
        </p:nvGraphicFramePr>
        <p:xfrm>
          <a:off x="3505200" y="4688840"/>
          <a:ext cx="499144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848"/>
                <a:gridCol w="16002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Beam</a:t>
                      </a:r>
                      <a:endParaRPr 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Muon</a:t>
                      </a:r>
                      <a:r>
                        <a:rPr lang="en-US" dirty="0" smtClean="0"/>
                        <a:t> events</a:t>
                      </a:r>
                      <a:endParaRPr 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Secondary beam</a:t>
                      </a:r>
                      <a:endParaRPr lang="en-US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Fermilab</a:t>
                      </a:r>
                      <a:endParaRPr lang="en-US" dirty="0"/>
                    </a:p>
                  </a:txBody>
                  <a:tcPr>
                    <a:solidFill>
                      <a:srgbClr val="FFFE7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9.4 M</a:t>
                      </a:r>
                      <a:endParaRPr lang="en-US" dirty="0"/>
                    </a:p>
                  </a:txBody>
                  <a:tcPr>
                    <a:solidFill>
                      <a:srgbClr val="FFFE7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14.3 M</a:t>
                      </a:r>
                      <a:endParaRPr lang="en-US" dirty="0"/>
                    </a:p>
                  </a:txBody>
                  <a:tcPr>
                    <a:solidFill>
                      <a:srgbClr val="FFFE7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CERN</a:t>
                      </a:r>
                      <a:endParaRPr lang="en-US" dirty="0"/>
                    </a:p>
                  </a:txBody>
                  <a:tcPr>
                    <a:solidFill>
                      <a:srgbClr val="FFFE7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10.0M</a:t>
                      </a:r>
                      <a:endParaRPr lang="en-US" dirty="0"/>
                    </a:p>
                  </a:txBody>
                  <a:tcPr>
                    <a:solidFill>
                      <a:srgbClr val="FFFE7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28.8 M</a:t>
                      </a:r>
                      <a:endParaRPr lang="en-US" dirty="0"/>
                    </a:p>
                  </a:txBody>
                  <a:tcPr>
                    <a:solidFill>
                      <a:srgbClr val="FFFE7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19.4 M</a:t>
                      </a:r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43.1 M</a:t>
                      </a:r>
                      <a:endParaRPr lang="en-US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60078" y="4039434"/>
            <a:ext cx="2961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  <a:r>
              <a:rPr lang="en-US" sz="2400" b="1" dirty="0" smtClean="0">
                <a:solidFill>
                  <a:srgbClr val="FF0000"/>
                </a:solidFill>
              </a:rPr>
              <a:t> unique data sample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46" y="490210"/>
            <a:ext cx="4617746" cy="179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Brace 7"/>
          <p:cNvSpPr/>
          <p:nvPr/>
        </p:nvSpPr>
        <p:spPr bwMode="auto">
          <a:xfrm>
            <a:off x="2976090" y="2514600"/>
            <a:ext cx="224310" cy="2819400"/>
          </a:xfrm>
          <a:prstGeom prst="rightBrace">
            <a:avLst/>
          </a:prstGeom>
          <a:noFill/>
          <a:ln w="285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429000" y="2667000"/>
            <a:ext cx="4038600" cy="1052484"/>
          </a:xfrm>
          <a:prstGeom prst="roundRect">
            <a:avLst/>
          </a:prstGeom>
          <a:gradFill>
            <a:gsLst>
              <a:gs pos="0">
                <a:srgbClr val="C00000"/>
              </a:gs>
              <a:gs pos="100000">
                <a:srgbClr val="FFC000"/>
              </a:gs>
              <a:gs pos="67000">
                <a:srgbClr val="FFC00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RPCs flown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 to Geneva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aseline="0" dirty="0" smtClean="0">
                <a:solidFill>
                  <a:schemeClr val="bg1"/>
                </a:solidFill>
                <a:latin typeface="Calibri" pitchFamily="34" charset="0"/>
              </a:rPr>
              <a:t>All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survived transportation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Received financial support from CERN</a:t>
            </a:r>
            <a:endParaRPr kumimoji="0" lang="en-US" sz="1800" b="0" i="0" u="none" strike="noStrike" cap="none" normalizeH="0" baseline="3000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pic>
        <p:nvPicPr>
          <p:cNvPr id="13" name="Picture 13" descr="t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491827"/>
            <a:ext cx="1205524" cy="56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841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tx1">
                <a:lumMod val="50000"/>
              </a:schemeClr>
            </a:gs>
            <a:gs pos="67000">
              <a:schemeClr val="tx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epond.D346755\Documents\RPC\Events\Run_630098_Event_1189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91" y="990600"/>
            <a:ext cx="2869655" cy="263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Documents and Settings\repond\My Documents\RPC\Events\Run_650265_Event_19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90592" y="990600"/>
            <a:ext cx="2886418" cy="2651112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 DHCAL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5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605" y="304800"/>
            <a:ext cx="7004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First R&amp;W Digital Photos of Hadronic Showers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C:\Documents and Settings\repond\My Documents\RPC\Events\Run_630197_Event_11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5898" y="990600"/>
            <a:ext cx="2804714" cy="2647627"/>
          </a:xfrm>
          <a:prstGeom prst="rect">
            <a:avLst/>
          </a:prstGeom>
          <a:noFill/>
        </p:spPr>
      </p:pic>
      <p:pic>
        <p:nvPicPr>
          <p:cNvPr id="11" name="Picture 3" descr="C:\Documents and Settings\repond\My Documents\RPC\Events\Run_650415_Event_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3657600"/>
            <a:ext cx="2819400" cy="2596936"/>
          </a:xfrm>
          <a:prstGeom prst="rect">
            <a:avLst/>
          </a:prstGeom>
          <a:noFill/>
        </p:spPr>
      </p:pic>
      <p:pic>
        <p:nvPicPr>
          <p:cNvPr id="12" name="Picture 5" descr="C:\Documents and Settings\repond\My Documents\RPC\Events\Run_650340_Event_38136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0791" y="3657600"/>
            <a:ext cx="2864609" cy="2597684"/>
          </a:xfrm>
          <a:prstGeom prst="rect">
            <a:avLst/>
          </a:prstGeom>
          <a:noFill/>
        </p:spPr>
      </p:pic>
      <p:sp>
        <p:nvSpPr>
          <p:cNvPr id="13" name="Pentagon 12"/>
          <p:cNvSpPr/>
          <p:nvPr/>
        </p:nvSpPr>
        <p:spPr>
          <a:xfrm>
            <a:off x="1295400" y="5257800"/>
            <a:ext cx="1752600" cy="838200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Configuration with minimal absorber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41652" y="30480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410200" y="19050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772400" y="1905000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 GeV </a:t>
            </a:r>
            <a:r>
              <a:rPr lang="en-US" dirty="0">
                <a:latin typeface="Calibri"/>
              </a:rPr>
              <a:t>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51021" y="59436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GeV e</a:t>
            </a:r>
            <a:r>
              <a:rPr lang="en-US" baseline="30000" dirty="0" smtClean="0"/>
              <a:t>+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848600" y="5955268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 GeV </a:t>
            </a:r>
            <a:r>
              <a:rPr lang="el-GR" dirty="0" smtClean="0">
                <a:latin typeface="Calibri"/>
              </a:rPr>
              <a:t>π</a:t>
            </a:r>
            <a:r>
              <a:rPr lang="en-US" baseline="30000" dirty="0" smtClean="0">
                <a:latin typeface="Calibri"/>
              </a:rPr>
              <a:t>+</a:t>
            </a:r>
            <a:endParaRPr lang="en-US" dirty="0"/>
          </a:p>
        </p:txBody>
      </p:sp>
      <p:sp>
        <p:nvSpPr>
          <p:cNvPr id="2" name="Pentagon 1"/>
          <p:cNvSpPr/>
          <p:nvPr/>
        </p:nvSpPr>
        <p:spPr bwMode="auto">
          <a:xfrm rot="16200000">
            <a:off x="1101853" y="3329940"/>
            <a:ext cx="978408" cy="1962912"/>
          </a:xfrm>
          <a:prstGeom prst="homePlate">
            <a:avLst>
              <a:gd name="adj" fmla="val 34160"/>
            </a:avLst>
          </a:prstGeom>
          <a:solidFill>
            <a:schemeClr val="bg2">
              <a:lumMod val="75000"/>
            </a:schemeClr>
          </a:solidFill>
          <a:ln w="190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/>
        </p:spPr>
        <p:txBody>
          <a:bodyPr vert="vert" wrap="square" lIns="91440" tIns="45720" rIns="91440" bIns="45720" numCol="1" rtlCol="0" anchor="t" anchorCtr="0" compatLnSpc="1">
            <a:prstTxWarp prst="textNoShape">
              <a:avLst/>
            </a:prstTxWarp>
            <a:flatTx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 Note: absence of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i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solated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 noise hits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pic>
        <p:nvPicPr>
          <p:cNvPr id="20" name="Picture 13" descr="t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74726" y="304800"/>
            <a:ext cx="1205524" cy="56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17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tx1">
                <a:lumMod val="50000"/>
              </a:schemeClr>
            </a:gs>
            <a:gs pos="67000">
              <a:schemeClr val="tx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 DHCAL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6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501834"/>
            <a:ext cx="245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Noise studies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234619"/>
            <a:ext cx="428604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Several data sets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  Random trigger runs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Trigger-less runs (all hits recorded)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Triggered data (first 2/7 time bins)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Average noise rate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   Depends on temperature and ambient pressure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Impact on analyses/measurements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   Noise rate negligible for linearity/resolution 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Possible effect on shower shape measurements</a:t>
            </a:r>
          </a:p>
          <a:p>
            <a:endParaRPr lang="en-US" sz="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         </a:t>
            </a:r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→ </a:t>
            </a:r>
            <a:r>
              <a:rPr lang="en-US" sz="1600" dirty="0" smtClean="0">
                <a:solidFill>
                  <a:schemeClr val="bg1"/>
                </a:solidFill>
              </a:rPr>
              <a:t>Requires detailed studies 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94222"/>
            <a:ext cx="4164918" cy="2175704"/>
          </a:xfrm>
          <a:prstGeom prst="rect">
            <a:avLst/>
          </a:prstGeom>
        </p:spPr>
      </p:pic>
      <p:pic>
        <p:nvPicPr>
          <p:cNvPr id="7" name="Picture 2" descr="C:\Users\Guang\Desktop\138 2nd half 30to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63" y="4114800"/>
            <a:ext cx="3044637" cy="20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93733" y="5839556"/>
            <a:ext cx="2061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Time distribution of</a:t>
            </a:r>
          </a:p>
          <a:p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hits far from shower axis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35517" y="2712204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Time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Times New Roman"/>
                <a:cs typeface="Times New Roman"/>
              </a:rPr>
              <a:t>→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638800" y="1752600"/>
            <a:ext cx="1012207" cy="990600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2" name="Straight Arrow Connector 11"/>
          <p:cNvCxnSpPr>
            <a:endCxn id="10" idx="2"/>
          </p:cNvCxnSpPr>
          <p:nvPr/>
        </p:nvCxnSpPr>
        <p:spPr bwMode="auto">
          <a:xfrm flipV="1">
            <a:off x="3723979" y="2247900"/>
            <a:ext cx="1914821" cy="1905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ounded Rectangle 12"/>
          <p:cNvSpPr/>
          <p:nvPr/>
        </p:nvSpPr>
        <p:spPr bwMode="auto">
          <a:xfrm>
            <a:off x="577790" y="3551695"/>
            <a:ext cx="4984810" cy="746501"/>
          </a:xfrm>
          <a:prstGeom prst="roundRect">
            <a:avLst/>
          </a:prstGeom>
          <a:gradFill>
            <a:gsLst>
              <a:gs pos="47000">
                <a:srgbClr val="C00000"/>
              </a:gs>
              <a:gs pos="100000">
                <a:srgbClr val="FFC000"/>
              </a:gs>
              <a:gs pos="100000">
                <a:srgbClr val="FFC00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N</a:t>
            </a:r>
            <a:r>
              <a:rPr kumimoji="0" lang="en-US" sz="1800" b="1" i="0" u="none" strike="noStrike" cap="none" normalizeH="0" baseline="-2500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noise</a:t>
            </a:r>
            <a:r>
              <a:rPr kumimoji="0" lang="en-US" sz="1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 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 =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0.01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/>
                <a:cs typeface="Times New Roman"/>
              </a:rPr>
              <a:t>÷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0.1 hits/event in the entire DHCAL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15 hits correspond to 1 GeV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pic>
        <p:nvPicPr>
          <p:cNvPr id="14" name="Picture 13" descr="t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6550" y="3305417"/>
            <a:ext cx="1205524" cy="56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17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tx1">
                <a:lumMod val="50000"/>
              </a:schemeClr>
            </a:gs>
            <a:gs pos="63000">
              <a:schemeClr val="tx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616161"/>
                </a:solidFill>
              </a:rPr>
              <a:t>J.Repond DHCAL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7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277109"/>
            <a:ext cx="4298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Measurements with Muons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9746" y="1154430"/>
            <a:ext cx="50932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Performance of the chambers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    Established through measurement of response to muons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Simulation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    RPC response tuned to reproduce signal from muons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56" y="809038"/>
            <a:ext cx="271145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3800"/>
            <a:ext cx="3043237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63110"/>
            <a:ext cx="3711575" cy="266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t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0503" y="381000"/>
            <a:ext cx="1205524" cy="56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841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65000"/>
              </a:schemeClr>
            </a:gs>
            <a:gs pos="100000">
              <a:schemeClr val="tx1">
                <a:lumMod val="50000"/>
              </a:schemeClr>
            </a:gs>
            <a:gs pos="67000">
              <a:schemeClr val="tx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J.Repond DHCAL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2012" y="314980"/>
            <a:ext cx="5088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Scan across a single 1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×</a:t>
            </a:r>
            <a:r>
              <a:rPr lang="en-US" sz="2800" b="1" dirty="0" smtClean="0">
                <a:solidFill>
                  <a:schemeClr val="bg1"/>
                </a:solidFill>
              </a:rPr>
              <a:t> 1 cm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</a:rPr>
              <a:t> pad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tmp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141811"/>
            <a:ext cx="4191000" cy="4125594"/>
          </a:xfrm>
          <a:prstGeom prst="rect">
            <a:avLst/>
          </a:prstGeom>
        </p:spPr>
      </p:pic>
      <p:pic>
        <p:nvPicPr>
          <p:cNvPr id="8" name="Picture 3" descr="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43000"/>
            <a:ext cx="3828836" cy="412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839929" y="381000"/>
            <a:ext cx="2867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x</a:t>
            </a:r>
            <a:r>
              <a:rPr lang="en-US" sz="1400" dirty="0" smtClean="0">
                <a:solidFill>
                  <a:schemeClr val="bg1"/>
                </a:solidFill>
              </a:rPr>
              <a:t> = Mod(x</a:t>
            </a:r>
            <a:r>
              <a:rPr lang="en-US" sz="1400" baseline="-25000" dirty="0" smtClean="0">
                <a:solidFill>
                  <a:schemeClr val="bg1"/>
                </a:solidFill>
              </a:rPr>
              <a:t>track</a:t>
            </a:r>
            <a:r>
              <a:rPr lang="en-US" sz="1400" dirty="0" smtClean="0">
                <a:solidFill>
                  <a:schemeClr val="bg1"/>
                </a:solidFill>
              </a:rPr>
              <a:t>,1.0)  for 0.25 &lt; y &lt; 0.75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y = Mod(y</a:t>
            </a:r>
            <a:r>
              <a:rPr lang="en-US" sz="1400" baseline="-25000" dirty="0" smtClean="0">
                <a:solidFill>
                  <a:schemeClr val="bg1"/>
                </a:solidFill>
              </a:rPr>
              <a:t>track</a:t>
            </a:r>
            <a:r>
              <a:rPr lang="en-US" sz="1400" dirty="0" smtClean="0">
                <a:solidFill>
                  <a:schemeClr val="bg1"/>
                </a:solidFill>
              </a:rPr>
              <a:t>,1.0) for 0.25 &lt; x &lt; 0.75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611279" y="5410200"/>
            <a:ext cx="6780121" cy="746501"/>
          </a:xfrm>
          <a:prstGeom prst="roundRect">
            <a:avLst/>
          </a:prstGeom>
          <a:gradFill>
            <a:gsLst>
              <a:gs pos="47000">
                <a:srgbClr val="C00000"/>
              </a:gs>
              <a:gs pos="100000">
                <a:srgbClr val="FFC000"/>
              </a:gs>
              <a:gs pos="100000">
                <a:srgbClr val="FFC000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Note: these features not explicitly implemented into simulation. Result of properly distributing charge over surface  of readout pads</a:t>
            </a:r>
          </a:p>
        </p:txBody>
      </p:sp>
      <p:pic>
        <p:nvPicPr>
          <p:cNvPr id="10" name="Picture 13" descr="t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5491827"/>
            <a:ext cx="1205524" cy="56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578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9536696-DC49-4A90-B37E-CF478A594583}" type="slidenum">
              <a:rPr lang="en-US"/>
              <a:pPr/>
              <a:t>9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228600" y="206998"/>
            <a:ext cx="7162800" cy="40260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algn="ctr">
              <a:lnSpc>
                <a:spcPct val="101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800" b="1" dirty="0" smtClean="0">
                <a:solidFill>
                  <a:srgbClr val="000000"/>
                </a:solidFill>
                <a:latin typeface="Bitstream Charter" pitchFamily="16" charset="0"/>
              </a:rPr>
              <a:t>FNAL Fe-DHCAL – Secondary Beam </a:t>
            </a:r>
            <a:endParaRPr lang="en-US" sz="2800" b="1" dirty="0">
              <a:solidFill>
                <a:srgbClr val="000000"/>
              </a:solidFill>
              <a:latin typeface="Bitstream Charter" pitchFamily="1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894110"/>
            <a:ext cx="2723542" cy="27634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6454" y="914400"/>
            <a:ext cx="2703546" cy="2743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6758940" y="2590800"/>
            <a:ext cx="2301120" cy="64662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600" dirty="0">
                <a:solidFill>
                  <a:srgbClr val="000000"/>
                </a:solidFill>
                <a:latin typeface="Bitstream Charter" pitchFamily="16" charset="0"/>
              </a:rPr>
              <a:t>Gaussian fits </a:t>
            </a:r>
            <a:r>
              <a:rPr lang="en-US" sz="1600" dirty="0" smtClean="0">
                <a:solidFill>
                  <a:srgbClr val="000000"/>
                </a:solidFill>
                <a:latin typeface="Bitstream Charter" pitchFamily="16" charset="0"/>
              </a:rPr>
              <a:t>over </a:t>
            </a:r>
            <a:r>
              <a:rPr lang="en-US" sz="1600" dirty="0">
                <a:solidFill>
                  <a:srgbClr val="000000"/>
                </a:solidFill>
                <a:latin typeface="Bitstream Charter" pitchFamily="16" charset="0"/>
              </a:rPr>
              <a:t>the full </a:t>
            </a:r>
            <a:r>
              <a:rPr lang="en-US" sz="1600" dirty="0" smtClean="0">
                <a:solidFill>
                  <a:srgbClr val="000000"/>
                </a:solidFill>
                <a:latin typeface="Bitstream Charter" pitchFamily="16" charset="0"/>
              </a:rPr>
              <a:t>response curve</a:t>
            </a:r>
            <a:endParaRPr lang="en-US" sz="1600" dirty="0">
              <a:solidFill>
                <a:srgbClr val="000000"/>
              </a:solidFill>
              <a:latin typeface="Bitstream Charter" pitchFamily="16" charset="0"/>
            </a:endParaRPr>
          </a:p>
        </p:txBody>
      </p:sp>
      <p:sp>
        <p:nvSpPr>
          <p:cNvPr id="13323" name="Oval 11"/>
          <p:cNvSpPr>
            <a:spLocks noChangeArrowheads="1"/>
          </p:cNvSpPr>
          <p:nvPr/>
        </p:nvSpPr>
        <p:spPr bwMode="auto">
          <a:xfrm>
            <a:off x="1981200" y="3200400"/>
            <a:ext cx="457200" cy="304800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228600" y="2438400"/>
            <a:ext cx="1451520" cy="46827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200" dirty="0">
                <a:solidFill>
                  <a:srgbClr val="000000"/>
                </a:solidFill>
                <a:latin typeface="Bitstream Charter" pitchFamily="16" charset="0"/>
              </a:rPr>
              <a:t>Unidentified </a:t>
            </a:r>
            <a:r>
              <a:rPr lang="en-US" sz="1200" dirty="0" err="1" smtClean="0">
                <a:solidFill>
                  <a:srgbClr val="000000"/>
                </a:solidFill>
                <a:latin typeface="Bitstream Charter" pitchFamily="16" charset="0"/>
              </a:rPr>
              <a:t>μ's</a:t>
            </a:r>
            <a:r>
              <a:rPr lang="en-US" sz="1200" dirty="0" smtClean="0">
                <a:solidFill>
                  <a:srgbClr val="000000"/>
                </a:solidFill>
                <a:latin typeface="Bitstream Charter" pitchFamily="16" charset="0"/>
              </a:rPr>
              <a:t>, punch through</a:t>
            </a:r>
            <a:endParaRPr lang="en-US" sz="1200" dirty="0">
              <a:solidFill>
                <a:srgbClr val="000000"/>
              </a:solidFill>
              <a:latin typeface="Bitstream Charter" pitchFamily="16" charset="0"/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H="1" flipV="1">
            <a:off x="1143000" y="2895600"/>
            <a:ext cx="856440" cy="399306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3886200"/>
            <a:ext cx="2819400" cy="28607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7556" y="3886200"/>
            <a:ext cx="2778644" cy="281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209800" y="1219200"/>
            <a:ext cx="114300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lnSpc>
                <a:spcPct val="90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itstream Charter;Times New Rom" pitchFamily="16" charset="0"/>
              </a:rPr>
              <a:t>CALICE Preliminary</a:t>
            </a: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itstream Charter;Times New Rom" pitchFamily="16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096000" y="2078618"/>
            <a:ext cx="114300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lnSpc>
                <a:spcPct val="90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itstream Charter;Times New Rom" pitchFamily="16" charset="0"/>
              </a:rPr>
              <a:t>CALICE Preliminary</a:t>
            </a: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itstream Charter;Times New Rom" pitchFamily="16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156960" y="5109195"/>
            <a:ext cx="114300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lnSpc>
                <a:spcPct val="90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itstream Charter;Times New Rom" pitchFamily="16" charset="0"/>
              </a:rPr>
              <a:t>CALICE Preliminary</a:t>
            </a: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itstream Charter;Times New Rom" pitchFamily="16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238500" y="5088518"/>
            <a:ext cx="114300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lnSpc>
                <a:spcPct val="90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itstream Charter;Times New Rom" pitchFamily="16" charset="0"/>
              </a:rPr>
              <a:t>CALICE Preliminary</a:t>
            </a: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itstream Charter;Times New Rom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4502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y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gray_2007</Template>
  <TotalTime>6788</TotalTime>
  <Words>1487</Words>
  <Application>Microsoft Office PowerPoint</Application>
  <PresentationFormat>On-screen Show (4:3)</PresentationFormat>
  <Paragraphs>379</Paragraphs>
  <Slides>21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gray_2007</vt:lpstr>
      <vt:lpstr>Equation</vt:lpstr>
      <vt:lpstr>First Results from the CALICE  Digital Hadron Calorimetry (DHCAL)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repond</dc:creator>
  <cp:lastModifiedBy>repond</cp:lastModifiedBy>
  <cp:revision>143</cp:revision>
  <dcterms:created xsi:type="dcterms:W3CDTF">2010-10-30T09:54:02Z</dcterms:created>
  <dcterms:modified xsi:type="dcterms:W3CDTF">2013-04-22T15:13:14Z</dcterms:modified>
</cp:coreProperties>
</file>