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25"/>
  </p:notesMasterIdLst>
  <p:sldIdLst>
    <p:sldId id="256" r:id="rId3"/>
    <p:sldId id="257" r:id="rId4"/>
    <p:sldId id="285" r:id="rId5"/>
    <p:sldId id="259" r:id="rId6"/>
    <p:sldId id="260" r:id="rId7"/>
    <p:sldId id="276" r:id="rId8"/>
    <p:sldId id="261" r:id="rId9"/>
    <p:sldId id="266" r:id="rId10"/>
    <p:sldId id="267" r:id="rId11"/>
    <p:sldId id="269" r:id="rId12"/>
    <p:sldId id="270" r:id="rId13"/>
    <p:sldId id="273" r:id="rId14"/>
    <p:sldId id="274" r:id="rId15"/>
    <p:sldId id="265" r:id="rId16"/>
    <p:sldId id="262" r:id="rId17"/>
    <p:sldId id="279" r:id="rId18"/>
    <p:sldId id="283" r:id="rId19"/>
    <p:sldId id="263" r:id="rId20"/>
    <p:sldId id="264" r:id="rId21"/>
    <p:sldId id="280" r:id="rId22"/>
    <p:sldId id="286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22" autoAdjust="0"/>
  </p:normalViewPr>
  <p:slideViewPr>
    <p:cSldViewPr>
      <p:cViewPr>
        <p:scale>
          <a:sx n="75" d="100"/>
          <a:sy n="75" d="100"/>
        </p:scale>
        <p:origin x="-115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5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830E59-25AD-442C-AB91-0BE3DF679383}" type="datetimeFigureOut">
              <a:rPr lang="en-US"/>
              <a:pPr>
                <a:defRPr/>
              </a:pPr>
              <a:t>1/28/2013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10F6DF-E9E5-4628-B8D6-A83D4C54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18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899E1-474E-4B04-81A6-651DF9BAD6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0F6DF-E9E5-4628-B8D6-A83D4C54479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3" y="28575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jwschmel\Desktop\km3net_marseille\km3_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736600"/>
            <a:ext cx="990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04800"/>
            <a:ext cx="7406640" cy="612882"/>
          </a:xfrm>
        </p:spPr>
        <p:txBody>
          <a:bodyPr anchor="b"/>
          <a:lstStyle>
            <a:lvl1pPr algn="l"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 hasCustomPrompt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</a:t>
            </a:r>
            <a:r>
              <a:rPr lang="en-US" dirty="0" err="1" smtClean="0"/>
              <a:t>edrtyrtyrtyit</a:t>
            </a:r>
            <a:r>
              <a:rPr lang="en-US" dirty="0" smtClean="0"/>
              <a:t> Master subtitle style</a:t>
            </a:r>
            <a:endParaRPr lang="en-US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>
          <a:xfrm>
            <a:off x="1143000" y="6305550"/>
            <a:ext cx="2633662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E7B6-E863-438C-AE43-A2E73AA84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572000" y="6305550"/>
            <a:ext cx="3886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KM3NeT Collaboration meeting Marseille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615C-E939-4740-A2D1-5A51747AA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A3F9-8C23-497A-949E-F6849761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19FD-F62C-48E1-92C6-2B3351A61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F97E-78D2-439C-82C5-3DE04307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invGray">
          <a:xfrm>
            <a:off x="2286000" y="285750"/>
            <a:ext cx="71438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CE44-8B13-4E53-8C4A-7351C38B8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D262-B2DD-4C94-A007-8E762496B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64AB-F0B0-4105-B374-DA161E4EB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145E-484C-4C28-B500-428A4BD92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5754-5BE3-4E73-AEBF-E9307F082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9802-9C72-4569-AD9E-867B3EB6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29-31 of January 2013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CA8044-742A-48F9-92B4-1016D2EF7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57150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04800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072063"/>
            <a:ext cx="1562100" cy="1047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C00000"/>
                </a:solidFill>
                <a:latin typeface="+mn-lt"/>
              </a:rPr>
              <a:t>J-W </a:t>
            </a:r>
            <a:r>
              <a:rPr lang="en-US" sz="1200" dirty="0" err="1">
                <a:solidFill>
                  <a:srgbClr val="C00000"/>
                </a:solidFill>
                <a:latin typeface="+mn-lt"/>
              </a:rPr>
              <a:t>Schmelling</a:t>
            </a:r>
            <a:endParaRPr lang="en-US" sz="1200" dirty="0">
              <a:solidFill>
                <a:srgbClr val="C0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C00000"/>
                </a:solidFill>
                <a:latin typeface="+mn-lt"/>
              </a:rPr>
              <a:t>Nikhef</a:t>
            </a:r>
            <a:r>
              <a:rPr lang="en-US" sz="120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1200" dirty="0">
                <a:solidFill>
                  <a:srgbClr val="C00000"/>
                </a:solidFill>
                <a:latin typeface="+mn-lt"/>
              </a:rPr>
            </a:br>
            <a:r>
              <a:rPr lang="en-US" sz="1200" dirty="0">
                <a:solidFill>
                  <a:srgbClr val="C00000"/>
                </a:solidFill>
                <a:latin typeface="+mn-lt"/>
              </a:rPr>
              <a:t>Amsterdam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</a:rPr>
              <a:t>Electronics-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solidFill>
                  <a:srgbClr val="C00000"/>
                </a:solidFill>
                <a:latin typeface="+mn-lt"/>
              </a:rPr>
              <a:t>    Technology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3" name="Picture 12" descr="nikhef_logo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500" y="6215063"/>
            <a:ext cx="10080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0" y="6305550"/>
            <a:ext cx="38880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 dirty="0" smtClean="0"/>
              <a:t>KM3NeT Collaboration meeting Marseille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B7C1FB2-4F41-437A-85D3-279607D2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144800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</a:defRPr>
            </a:lvl1pPr>
            <a:extLst/>
          </a:lstStyle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69975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8"/>
          <p:cNvSpPr/>
          <p:nvPr/>
        </p:nvSpPr>
        <p:spPr>
          <a:xfrm>
            <a:off x="1012117" y="13446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7"/>
          <p:cNvSpPr/>
          <p:nvPr/>
        </p:nvSpPr>
        <p:spPr>
          <a:xfrm>
            <a:off x="928662" y="1566202"/>
            <a:ext cx="210312" cy="210312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8"/>
          <p:cNvSpPr/>
          <p:nvPr/>
        </p:nvSpPr>
        <p:spPr>
          <a:xfrm>
            <a:off x="1164517" y="1497013"/>
            <a:ext cx="63500" cy="65087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3" y="285750"/>
            <a:ext cx="4905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jwschmel\Desktop\km3net_marseille\km3_logo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225" y="736600"/>
            <a:ext cx="990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9" r:id="rId2"/>
    <p:sldLayoutId id="214748375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60" r:id="rId9"/>
    <p:sldLayoutId id="2147483755" r:id="rId10"/>
    <p:sldLayoutId id="2147483756" r:id="rId11"/>
    <p:sldLayoutId id="214748375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131.188.192.25/MaKaC/conferenceDisplay.py?confId=123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131.188.192.25/MaKaC/conferenceDisplay.py?confId=12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431925" y="304800"/>
            <a:ext cx="7407275" cy="612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PPM-DOM</a:t>
            </a:r>
            <a:r>
              <a:rPr lang="en-US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PPM-DOM for KM3NeT Collaboration meeting Marseille 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29-31 of January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BE7B6-E863-438C-AE43-A2E73AA845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5632" y="2127546"/>
            <a:ext cx="8465496" cy="2977854"/>
            <a:chOff x="365219" y="595162"/>
            <a:chExt cx="8465496" cy="2977854"/>
          </a:xfrm>
          <a:noFill/>
        </p:grpSpPr>
        <p:sp>
          <p:nvSpPr>
            <p:cNvPr id="8" name="Rounded Rectangle 7"/>
            <p:cNvSpPr/>
            <p:nvPr/>
          </p:nvSpPr>
          <p:spPr>
            <a:xfrm>
              <a:off x="7545210" y="1297944"/>
              <a:ext cx="1131246" cy="1296145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67350" y="765312"/>
              <a:ext cx="1906698" cy="2612887"/>
            </a:xfrm>
            <a:prstGeom prst="roundRect">
              <a:avLst>
                <a:gd name="adj" fmla="val 7833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65219" y="595162"/>
              <a:ext cx="3330881" cy="2977854"/>
            </a:xfrm>
            <a:prstGeom prst="roundRect">
              <a:avLst>
                <a:gd name="adj" fmla="val 5556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377088" y="642938"/>
              <a:ext cx="143948" cy="2855636"/>
            </a:xfrm>
            <a:prstGeom prst="roundRect">
              <a:avLst>
                <a:gd name="adj" fmla="val 7428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60032" y="702635"/>
              <a:ext cx="432048" cy="2726365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70123" y="706582"/>
              <a:ext cx="421757" cy="2722418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endCxn id="148" idx="5"/>
            </p:cNvCxnSpPr>
            <p:nvPr/>
          </p:nvCxnSpPr>
          <p:spPr>
            <a:xfrm flipH="1" flipV="1">
              <a:off x="7028819" y="2526804"/>
              <a:ext cx="161043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52" idx="6"/>
              <a:endCxn id="194" idx="2"/>
            </p:cNvCxnSpPr>
            <p:nvPr/>
          </p:nvCxnSpPr>
          <p:spPr>
            <a:xfrm flipV="1">
              <a:off x="7142822" y="2128953"/>
              <a:ext cx="904621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18552" y="1488232"/>
              <a:ext cx="0" cy="1291382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50" idx="5"/>
              <a:endCxn id="176" idx="2"/>
            </p:cNvCxnSpPr>
            <p:nvPr/>
          </p:nvCxnSpPr>
          <p:spPr>
            <a:xfrm>
              <a:off x="7029379" y="1597375"/>
              <a:ext cx="1018067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364088" y="1282467"/>
              <a:ext cx="1626372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376464" y="2886250"/>
              <a:ext cx="1585418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376465" y="1200200"/>
              <a:ext cx="1584175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5088005" y="1280687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79501" y="2935964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750668" y="2825260"/>
              <a:ext cx="471487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177120" y="2826086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720187" y="1442922"/>
              <a:ext cx="865851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763050" y="1154890"/>
              <a:ext cx="1620000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60" idx="2"/>
            </p:cNvCxnSpPr>
            <p:nvPr/>
          </p:nvCxnSpPr>
          <p:spPr>
            <a:xfrm flipV="1">
              <a:off x="5804760" y="1966930"/>
              <a:ext cx="0" cy="765019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3" idx="1"/>
            </p:cNvCxnSpPr>
            <p:nvPr/>
          </p:nvCxnSpPr>
          <p:spPr>
            <a:xfrm flipH="1">
              <a:off x="1084006" y="1149718"/>
              <a:ext cx="338546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4681888" y="606287"/>
              <a:ext cx="4066576" cy="2961861"/>
            </a:xfrm>
            <a:prstGeom prst="roundRect">
              <a:avLst>
                <a:gd name="adj" fmla="val 7428"/>
              </a:avLst>
            </a:prstGeom>
            <a:grpFill/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161"/>
            <p:cNvSpPr txBox="1">
              <a:spLocks noChangeArrowheads="1"/>
            </p:cNvSpPr>
            <p:nvPr/>
          </p:nvSpPr>
          <p:spPr bwMode="auto">
            <a:xfrm>
              <a:off x="3803576" y="3227429"/>
              <a:ext cx="609600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40 </a:t>
              </a:r>
              <a:r>
                <a:rPr lang="en-US" sz="800" dirty="0">
                  <a:latin typeface="Arial" pitchFamily="34" charset="0"/>
                  <a:cs typeface="Arial" pitchFamily="34" charset="0"/>
                </a:rPr>
                <a:t>km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422552" y="1073518"/>
              <a:ext cx="381000" cy="152400"/>
            </a:xfrm>
            <a:prstGeom prst="rect">
              <a:avLst/>
            </a:prstGeom>
            <a:grp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141"/>
            <p:cNvSpPr txBox="1">
              <a:spLocks noChangeArrowheads="1"/>
            </p:cNvSpPr>
            <p:nvPr/>
          </p:nvSpPr>
          <p:spPr bwMode="auto">
            <a:xfrm>
              <a:off x="467544" y="3140968"/>
              <a:ext cx="1224136" cy="307756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SS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-part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239"/>
            <p:cNvSpPr/>
            <p:nvPr/>
          </p:nvSpPr>
          <p:spPr>
            <a:xfrm>
              <a:off x="4605688" y="1103162"/>
              <a:ext cx="152400" cy="15240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158"/>
            <p:cNvSpPr txBox="1">
              <a:spLocks noChangeArrowheads="1"/>
            </p:cNvSpPr>
            <p:nvPr/>
          </p:nvSpPr>
          <p:spPr bwMode="auto">
            <a:xfrm>
              <a:off x="1323105" y="743322"/>
              <a:ext cx="633360" cy="338534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ctr"/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MODU-LATORS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239"/>
            <p:cNvSpPr/>
            <p:nvPr/>
          </p:nvSpPr>
          <p:spPr>
            <a:xfrm>
              <a:off x="3627788" y="2811312"/>
              <a:ext cx="152400" cy="15240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8" name="Group 291"/>
            <p:cNvGrpSpPr>
              <a:grpSpLocks/>
            </p:cNvGrpSpPr>
            <p:nvPr/>
          </p:nvGrpSpPr>
          <p:grpSpPr bwMode="auto">
            <a:xfrm>
              <a:off x="8023595" y="1947077"/>
              <a:ext cx="533401" cy="363751"/>
              <a:chOff x="6814276" y="4880769"/>
              <a:chExt cx="977968" cy="431800"/>
            </a:xfrm>
            <a:grpFill/>
          </p:grpSpPr>
          <p:sp>
            <p:nvSpPr>
              <p:cNvPr id="194" name="Rectangle 9"/>
              <p:cNvSpPr>
                <a:spLocks noChangeArrowheads="1"/>
              </p:cNvSpPr>
              <p:nvPr/>
            </p:nvSpPr>
            <p:spPr bwMode="auto">
              <a:xfrm rot="5400000">
                <a:off x="7109222" y="4629547"/>
                <a:ext cx="431800" cy="934244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TextBox 108"/>
              <p:cNvSpPr txBox="1">
                <a:spLocks noChangeArrowheads="1"/>
              </p:cNvSpPr>
              <p:nvPr/>
            </p:nvSpPr>
            <p:spPr bwMode="auto">
              <a:xfrm>
                <a:off x="6814276" y="4971223"/>
                <a:ext cx="913716" cy="255748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REAM</a:t>
                </a:r>
                <a:endParaRPr lang="en-US" sz="800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TextBox 183"/>
            <p:cNvSpPr txBox="1">
              <a:spLocks noChangeArrowheads="1"/>
            </p:cNvSpPr>
            <p:nvPr/>
          </p:nvSpPr>
          <p:spPr bwMode="auto">
            <a:xfrm>
              <a:off x="3534115" y="818835"/>
              <a:ext cx="990600" cy="338534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 CW+1</a:t>
              </a: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 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AC</a:t>
              </a:r>
            </a:p>
            <a:p>
              <a:pPr algn="ctr">
                <a:spcBef>
                  <a:spcPct val="0"/>
                </a:spcBef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@</a:t>
              </a:r>
              <a:r>
                <a:rPr lang="en-US" sz="800" dirty="0">
                  <a:latin typeface="Arial" pitchFamily="34" charset="0"/>
                  <a:cs typeface="Arial" pitchFamily="34" charset="0"/>
                </a:rPr>
                <a:t>1.25Gbps)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3881788" y="2811312"/>
              <a:ext cx="381000" cy="152400"/>
            </a:xfrm>
            <a:prstGeom prst="rightArrow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447830" y="2290668"/>
              <a:ext cx="304800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447830" y="2443068"/>
              <a:ext cx="304800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48"/>
            <p:cNvSpPr txBox="1">
              <a:spLocks noChangeArrowheads="1"/>
            </p:cNvSpPr>
            <p:nvPr/>
          </p:nvSpPr>
          <p:spPr bwMode="auto">
            <a:xfrm>
              <a:off x="7521357" y="2253252"/>
              <a:ext cx="609600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r>
                <a:rPr lang="en-US" sz="800" dirty="0">
                  <a:latin typeface="Arial" pitchFamily="34" charset="0"/>
                  <a:cs typeface="Arial" pitchFamily="34" charset="0"/>
                </a:rPr>
                <a:t>2xCu</a:t>
              </a:r>
            </a:p>
          </p:txBody>
        </p:sp>
        <p:sp>
          <p:nvSpPr>
            <p:cNvPr id="44" name="Isosceles Triangle 43"/>
            <p:cNvSpPr>
              <a:spLocks noChangeArrowheads="1"/>
            </p:cNvSpPr>
            <p:nvPr/>
          </p:nvSpPr>
          <p:spPr bwMode="auto">
            <a:xfrm rot="5400000">
              <a:off x="6322976" y="1127074"/>
              <a:ext cx="457200" cy="304800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10800000" vert="eaVert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44"/>
            <p:cNvCxnSpPr>
              <a:stCxn id="152" idx="4"/>
            </p:cNvCxnSpPr>
            <p:nvPr/>
          </p:nvCxnSpPr>
          <p:spPr>
            <a:xfrm>
              <a:off x="6989596" y="2281461"/>
              <a:ext cx="0" cy="548691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52" idx="0"/>
            </p:cNvCxnSpPr>
            <p:nvPr/>
          </p:nvCxnSpPr>
          <p:spPr>
            <a:xfrm flipV="1">
              <a:off x="6989596" y="1281906"/>
              <a:ext cx="0" cy="694755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ight Arrow 46"/>
            <p:cNvSpPr/>
            <p:nvPr/>
          </p:nvSpPr>
          <p:spPr>
            <a:xfrm rot="16200000">
              <a:off x="5692254" y="2181176"/>
              <a:ext cx="228600" cy="152400"/>
            </a:xfrm>
            <a:prstGeom prst="rightArrow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239"/>
            <p:cNvSpPr/>
            <p:nvPr/>
          </p:nvSpPr>
          <p:spPr>
            <a:xfrm>
              <a:off x="3615088" y="1123037"/>
              <a:ext cx="152400" cy="15240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3705225" y="3434036"/>
              <a:ext cx="645071" cy="0"/>
            </a:xfrm>
            <a:prstGeom prst="straightConnector1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84"/>
            <p:cNvSpPr txBox="1">
              <a:spLocks noChangeArrowheads="1"/>
            </p:cNvSpPr>
            <p:nvPr/>
          </p:nvSpPr>
          <p:spPr bwMode="auto">
            <a:xfrm>
              <a:off x="5805128" y="1096711"/>
              <a:ext cx="491480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50/50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3889788" y="1126054"/>
              <a:ext cx="381000" cy="152400"/>
            </a:xfrm>
            <a:prstGeom prst="rightArrow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 Box 138"/>
            <p:cNvSpPr txBox="1">
              <a:spLocks noChangeArrowheads="1"/>
            </p:cNvSpPr>
            <p:nvPr/>
          </p:nvSpPr>
          <p:spPr bwMode="auto">
            <a:xfrm>
              <a:off x="8092568" y="2265240"/>
              <a:ext cx="738147" cy="307756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DOM</a:t>
              </a:r>
              <a:endParaRPr lang="en-US" sz="1400" b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08"/>
            <p:cNvSpPr txBox="1">
              <a:spLocks noChangeArrowheads="1"/>
            </p:cNvSpPr>
            <p:nvPr/>
          </p:nvSpPr>
          <p:spPr bwMode="auto">
            <a:xfrm>
              <a:off x="1629427" y="2470424"/>
              <a:ext cx="533398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APD</a:t>
              </a:r>
              <a:endParaRPr lang="en-US" sz="800" baseline="300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4" name="Group 55"/>
            <p:cNvGrpSpPr/>
            <p:nvPr/>
          </p:nvGrpSpPr>
          <p:grpSpPr>
            <a:xfrm>
              <a:off x="1686650" y="2495417"/>
              <a:ext cx="381000" cy="661195"/>
              <a:chOff x="259553" y="2734630"/>
              <a:chExt cx="381000" cy="661194"/>
            </a:xfrm>
            <a:grpFill/>
          </p:grpSpPr>
          <p:sp>
            <p:nvSpPr>
              <p:cNvPr id="185" name="Rectangle 5"/>
              <p:cNvSpPr>
                <a:spLocks noChangeArrowheads="1"/>
              </p:cNvSpPr>
              <p:nvPr/>
            </p:nvSpPr>
            <p:spPr bwMode="auto">
              <a:xfrm rot="5400000">
                <a:off x="119456" y="2874727"/>
                <a:ext cx="661194" cy="381000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6" name="Group 361"/>
              <p:cNvGrpSpPr/>
              <p:nvPr/>
            </p:nvGrpSpPr>
            <p:grpSpPr>
              <a:xfrm>
                <a:off x="283362" y="2963231"/>
                <a:ext cx="319086" cy="431800"/>
                <a:chOff x="304800" y="990600"/>
                <a:chExt cx="319086" cy="431800"/>
              </a:xfrm>
              <a:grpFill/>
            </p:grpSpPr>
            <p:grpSp>
              <p:nvGrpSpPr>
                <p:cNvPr id="187" name="Group 321"/>
                <p:cNvGrpSpPr>
                  <a:grpSpLocks/>
                </p:cNvGrpSpPr>
                <p:nvPr/>
              </p:nvGrpSpPr>
              <p:grpSpPr bwMode="auto">
                <a:xfrm>
                  <a:off x="304800" y="990600"/>
                  <a:ext cx="144463" cy="431800"/>
                  <a:chOff x="7502525" y="2720975"/>
                  <a:chExt cx="144463" cy="431800"/>
                </a:xfrm>
                <a:grpFill/>
              </p:grpSpPr>
              <p:sp>
                <p:nvSpPr>
                  <p:cNvPr id="190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7502525" y="2865437"/>
                    <a:ext cx="144463" cy="1444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502525" y="2865437"/>
                    <a:ext cx="144463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2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75550" y="2720975"/>
                    <a:ext cx="0" cy="144463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3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575550" y="3009900"/>
                    <a:ext cx="0" cy="142875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88" name="Straight Arrow Connector 63"/>
                <p:cNvCxnSpPr/>
                <p:nvPr/>
              </p:nvCxnSpPr>
              <p:spPr>
                <a:xfrm rot="10800000" flipV="1">
                  <a:off x="438152" y="1112039"/>
                  <a:ext cx="152400" cy="76200"/>
                </a:xfrm>
                <a:prstGeom prst="straightConnector1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/>
                <p:nvPr/>
              </p:nvCxnSpPr>
              <p:spPr>
                <a:xfrm rot="10800000" flipV="1">
                  <a:off x="471486" y="1178723"/>
                  <a:ext cx="152400" cy="76200"/>
                </a:xfrm>
                <a:prstGeom prst="straightConnector1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65"/>
            <p:cNvGrpSpPr/>
            <p:nvPr/>
          </p:nvGrpSpPr>
          <p:grpSpPr>
            <a:xfrm>
              <a:off x="8047446" y="1403196"/>
              <a:ext cx="509547" cy="388197"/>
              <a:chOff x="8101053" y="258762"/>
              <a:chExt cx="609599" cy="434235"/>
            </a:xfrm>
            <a:grpFill/>
          </p:grpSpPr>
          <p:sp>
            <p:nvSpPr>
              <p:cNvPr id="176" name="Rectangle 5"/>
              <p:cNvSpPr>
                <a:spLocks noChangeArrowheads="1"/>
              </p:cNvSpPr>
              <p:nvPr/>
            </p:nvSpPr>
            <p:spPr bwMode="auto">
              <a:xfrm rot="5400000">
                <a:off x="8189556" y="171901"/>
                <a:ext cx="432593" cy="609599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77" name="Group 389"/>
              <p:cNvGrpSpPr/>
              <p:nvPr/>
            </p:nvGrpSpPr>
            <p:grpSpPr>
              <a:xfrm flipH="1">
                <a:off x="8122447" y="258762"/>
                <a:ext cx="319086" cy="431800"/>
                <a:chOff x="304800" y="990600"/>
                <a:chExt cx="319086" cy="431800"/>
              </a:xfrm>
              <a:grpFill/>
            </p:grpSpPr>
            <p:grpSp>
              <p:nvGrpSpPr>
                <p:cNvPr id="178" name="Group 321"/>
                <p:cNvGrpSpPr>
                  <a:grpSpLocks/>
                </p:cNvGrpSpPr>
                <p:nvPr/>
              </p:nvGrpSpPr>
              <p:grpSpPr bwMode="auto">
                <a:xfrm>
                  <a:off x="304800" y="990600"/>
                  <a:ext cx="144463" cy="431800"/>
                  <a:chOff x="7502525" y="2720975"/>
                  <a:chExt cx="144463" cy="431800"/>
                </a:xfrm>
                <a:grpFill/>
              </p:grpSpPr>
              <p:sp>
                <p:nvSpPr>
                  <p:cNvPr id="181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7502525" y="2865437"/>
                    <a:ext cx="144463" cy="1444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502525" y="2865437"/>
                    <a:ext cx="144463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75550" y="2720975"/>
                    <a:ext cx="0" cy="144463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575550" y="3009900"/>
                    <a:ext cx="0" cy="142875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79" name="Straight Arrow Connector 178"/>
                <p:cNvCxnSpPr/>
                <p:nvPr/>
              </p:nvCxnSpPr>
              <p:spPr>
                <a:xfrm rot="10800000" flipV="1">
                  <a:off x="438152" y="1112039"/>
                  <a:ext cx="152400" cy="76200"/>
                </a:xfrm>
                <a:prstGeom prst="straightConnector1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74"/>
                <p:cNvCxnSpPr/>
                <p:nvPr/>
              </p:nvCxnSpPr>
              <p:spPr>
                <a:xfrm rot="10800000" flipV="1">
                  <a:off x="471486" y="1178723"/>
                  <a:ext cx="152400" cy="76200"/>
                </a:xfrm>
                <a:prstGeom prst="straightConnector1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Group 75"/>
            <p:cNvGrpSpPr/>
            <p:nvPr/>
          </p:nvGrpSpPr>
          <p:grpSpPr>
            <a:xfrm>
              <a:off x="622835" y="1030598"/>
              <a:ext cx="381000" cy="510139"/>
              <a:chOff x="6189089" y="8354728"/>
              <a:chExt cx="381000" cy="510139"/>
            </a:xfrm>
            <a:grpFill/>
          </p:grpSpPr>
          <p:grpSp>
            <p:nvGrpSpPr>
              <p:cNvPr id="167" name="Group 414"/>
              <p:cNvGrpSpPr/>
              <p:nvPr/>
            </p:nvGrpSpPr>
            <p:grpSpPr>
              <a:xfrm>
                <a:off x="6210518" y="8396105"/>
                <a:ext cx="319086" cy="431800"/>
                <a:chOff x="228600" y="381000"/>
                <a:chExt cx="319086" cy="431800"/>
              </a:xfrm>
              <a:grpFill/>
            </p:grpSpPr>
            <p:grpSp>
              <p:nvGrpSpPr>
                <p:cNvPr id="169" name="Group 321"/>
                <p:cNvGrpSpPr>
                  <a:grpSpLocks/>
                </p:cNvGrpSpPr>
                <p:nvPr/>
              </p:nvGrpSpPr>
              <p:grpSpPr bwMode="auto">
                <a:xfrm>
                  <a:off x="228600" y="381000"/>
                  <a:ext cx="144463" cy="431800"/>
                  <a:chOff x="7502525" y="2720975"/>
                  <a:chExt cx="144463" cy="431800"/>
                </a:xfrm>
                <a:grpFill/>
              </p:grpSpPr>
              <p:sp>
                <p:nvSpPr>
                  <p:cNvPr id="172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7502525" y="2865437"/>
                    <a:ext cx="144463" cy="1444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502525" y="2865437"/>
                    <a:ext cx="144463" cy="0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4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75550" y="2720975"/>
                    <a:ext cx="0" cy="144463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7575550" y="3009900"/>
                    <a:ext cx="0" cy="142875"/>
                  </a:xfrm>
                  <a:prstGeom prst="line">
                    <a:avLst/>
                  </a:prstGeom>
                  <a:grpFill/>
                  <a:ln w="9525">
                    <a:solidFill>
                      <a:schemeClr val="bg1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cxnSp>
              <p:nvCxnSpPr>
                <p:cNvPr id="170" name="Straight Arrow Connector 169"/>
                <p:cNvCxnSpPr/>
                <p:nvPr/>
              </p:nvCxnSpPr>
              <p:spPr>
                <a:xfrm flipV="1">
                  <a:off x="361952" y="502439"/>
                  <a:ext cx="152400" cy="76200"/>
                </a:xfrm>
                <a:prstGeom prst="straightConnector1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Arrow Connector 170"/>
                <p:cNvCxnSpPr/>
                <p:nvPr/>
              </p:nvCxnSpPr>
              <p:spPr>
                <a:xfrm flipV="1">
                  <a:off x="395286" y="569123"/>
                  <a:ext cx="152400" cy="76200"/>
                </a:xfrm>
                <a:prstGeom prst="straightConnector1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8" name="Rectangle 167"/>
              <p:cNvSpPr/>
              <p:nvPr/>
            </p:nvSpPr>
            <p:spPr>
              <a:xfrm>
                <a:off x="6189089" y="8354728"/>
                <a:ext cx="381000" cy="510139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45874" y="726343"/>
              <a:ext cx="580608" cy="338554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2 Lasers</a:t>
              </a:r>
              <a:br>
                <a:rPr lang="en-US" sz="8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tunable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TextBox 108"/>
            <p:cNvSpPr txBox="1">
              <a:spLocks noChangeArrowheads="1"/>
            </p:cNvSpPr>
            <p:nvPr/>
          </p:nvSpPr>
          <p:spPr bwMode="auto">
            <a:xfrm>
              <a:off x="8252194" y="1510836"/>
              <a:ext cx="387421" cy="215444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PIN</a:t>
              </a:r>
              <a:endParaRPr lang="en-US" sz="800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>
              <a:endCxn id="131" idx="7"/>
            </p:cNvCxnSpPr>
            <p:nvPr/>
          </p:nvCxnSpPr>
          <p:spPr>
            <a:xfrm flipV="1">
              <a:off x="5805497" y="1258234"/>
              <a:ext cx="131011" cy="72897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577954" y="1662130"/>
              <a:ext cx="457200" cy="304800"/>
            </a:xfrm>
            <a:prstGeom prst="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en-US" sz="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VOA</a:t>
              </a:r>
              <a:endPara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" name="Straight Connector 60"/>
            <p:cNvCxnSpPr>
              <a:stCxn id="60" idx="0"/>
            </p:cNvCxnSpPr>
            <p:nvPr/>
          </p:nvCxnSpPr>
          <p:spPr>
            <a:xfrm flipV="1">
              <a:off x="5806554" y="1326606"/>
              <a:ext cx="0" cy="335524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60" idx="3"/>
            </p:cNvCxnSpPr>
            <p:nvPr/>
          </p:nvCxnSpPr>
          <p:spPr>
            <a:xfrm flipH="1">
              <a:off x="6035154" y="1814530"/>
              <a:ext cx="127806" cy="0"/>
            </a:xfrm>
            <a:prstGeom prst="straightConnector1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239"/>
            <p:cNvSpPr/>
            <p:nvPr/>
          </p:nvSpPr>
          <p:spPr>
            <a:xfrm>
              <a:off x="4612038" y="2811312"/>
              <a:ext cx="152400" cy="152400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34591" y="2038056"/>
              <a:ext cx="284052" cy="18466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C1</a:t>
              </a:r>
              <a:endParaRPr lang="en-US" sz="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5" name="Group 100"/>
            <p:cNvGrpSpPr/>
            <p:nvPr/>
          </p:nvGrpSpPr>
          <p:grpSpPr>
            <a:xfrm rot="5400000">
              <a:off x="2223766" y="1013892"/>
              <a:ext cx="76200" cy="304800"/>
              <a:chOff x="7010400" y="381000"/>
              <a:chExt cx="76200" cy="304800"/>
            </a:xfrm>
            <a:grpFill/>
          </p:grpSpPr>
          <p:sp>
            <p:nvSpPr>
              <p:cNvPr id="165" name="Rectangle 164"/>
              <p:cNvSpPr/>
              <p:nvPr/>
            </p:nvSpPr>
            <p:spPr>
              <a:xfrm>
                <a:off x="7010400" y="381000"/>
                <a:ext cx="76200" cy="304800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5400000">
                <a:off x="6932613" y="523080"/>
                <a:ext cx="228600" cy="158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103"/>
            <p:cNvGrpSpPr/>
            <p:nvPr/>
          </p:nvGrpSpPr>
          <p:grpSpPr>
            <a:xfrm rot="5400000">
              <a:off x="7760503" y="1444700"/>
              <a:ext cx="76200" cy="304800"/>
              <a:chOff x="7010400" y="381000"/>
              <a:chExt cx="76200" cy="304800"/>
            </a:xfrm>
            <a:grpFill/>
          </p:grpSpPr>
          <p:sp>
            <p:nvSpPr>
              <p:cNvPr id="163" name="Rectangle 162"/>
              <p:cNvSpPr/>
              <p:nvPr/>
            </p:nvSpPr>
            <p:spPr>
              <a:xfrm>
                <a:off x="7010400" y="381000"/>
                <a:ext cx="76200" cy="304800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4" name="Straight Arrow Connector 163"/>
              <p:cNvCxnSpPr/>
              <p:nvPr/>
            </p:nvCxnSpPr>
            <p:spPr>
              <a:xfrm rot="5400000">
                <a:off x="6936027" y="523874"/>
                <a:ext cx="228600" cy="0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1378875" y="1052736"/>
              <a:ext cx="468354" cy="18464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LiNbO3 </a:t>
              </a:r>
              <a:endParaRPr lang="en-US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3954873" y="2232402"/>
              <a:ext cx="990600" cy="215444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91418" tIns="45710" rIns="91418" bIns="45710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Junction Box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52"/>
            <p:cNvSpPr txBox="1">
              <a:spLocks noChangeArrowheads="1"/>
            </p:cNvSpPr>
            <p:nvPr/>
          </p:nvSpPr>
          <p:spPr bwMode="auto">
            <a:xfrm>
              <a:off x="1851803" y="2971928"/>
              <a:ext cx="306416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179501" y="1483208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80101" y="830065"/>
              <a:ext cx="762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79501" y="1265493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179501" y="938922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79501" y="1047780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179501" y="1374350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179501" y="1592065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rapezoid 76"/>
            <p:cNvSpPr/>
            <p:nvPr/>
          </p:nvSpPr>
          <p:spPr>
            <a:xfrm rot="5400000">
              <a:off x="2851448" y="1134865"/>
              <a:ext cx="914400" cy="152400"/>
            </a:xfrm>
            <a:prstGeom prst="trapezoid">
              <a:avLst>
                <a:gd name="adj" fmla="val 59000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465845" y="769374"/>
              <a:ext cx="720080" cy="983406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422552" y="1361550"/>
              <a:ext cx="381000" cy="152400"/>
            </a:xfrm>
            <a:prstGeom prst="rect">
              <a:avLst/>
            </a:prstGeom>
            <a:grp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78875" y="1340768"/>
              <a:ext cx="468354" cy="18464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600" dirty="0" smtClean="0">
                  <a:latin typeface="Arial" pitchFamily="34" charset="0"/>
                  <a:cs typeface="Arial" pitchFamily="34" charset="0"/>
                </a:rPr>
                <a:t>LiNbO3 </a:t>
              </a:r>
              <a:endParaRPr lang="en-US" sz="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1321811" y="766916"/>
              <a:ext cx="585894" cy="1005900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130"/>
            <p:cNvGrpSpPr/>
            <p:nvPr/>
          </p:nvGrpSpPr>
          <p:grpSpPr>
            <a:xfrm rot="5400000">
              <a:off x="2223766" y="1301924"/>
              <a:ext cx="76200" cy="304800"/>
              <a:chOff x="7010400" y="381000"/>
              <a:chExt cx="76200" cy="304800"/>
            </a:xfrm>
            <a:grpFill/>
          </p:grpSpPr>
          <p:sp>
            <p:nvSpPr>
              <p:cNvPr id="161" name="Rectangle 119"/>
              <p:cNvSpPr/>
              <p:nvPr/>
            </p:nvSpPr>
            <p:spPr>
              <a:xfrm>
                <a:off x="7010400" y="381000"/>
                <a:ext cx="76200" cy="304800"/>
              </a:xfrm>
              <a:prstGeom prst="rect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2" name="Straight Arrow Connector 120"/>
              <p:cNvCxnSpPr/>
              <p:nvPr/>
            </p:nvCxnSpPr>
            <p:spPr>
              <a:xfrm rot="5400000">
                <a:off x="6932613" y="523080"/>
                <a:ext cx="228600" cy="1588"/>
              </a:xfrm>
              <a:prstGeom prst="straightConnector1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133"/>
            <p:cNvGrpSpPr/>
            <p:nvPr/>
          </p:nvGrpSpPr>
          <p:grpSpPr>
            <a:xfrm>
              <a:off x="2576559" y="1390339"/>
              <a:ext cx="154285" cy="115530"/>
              <a:chOff x="2540555" y="750888"/>
              <a:chExt cx="422115" cy="343153"/>
            </a:xfrm>
            <a:grpFill/>
          </p:grpSpPr>
          <p:sp>
            <p:nvSpPr>
              <p:cNvPr id="157" name="Oval 122"/>
              <p:cNvSpPr>
                <a:spLocks noChangeArrowheads="1"/>
              </p:cNvSpPr>
              <p:nvPr/>
            </p:nvSpPr>
            <p:spPr bwMode="auto">
              <a:xfrm rot="-5400000">
                <a:off x="2536586" y="880269"/>
                <a:ext cx="76200" cy="68262"/>
              </a:xfrm>
              <a:prstGeom prst="ellipse">
                <a:avLst/>
              </a:prstGeom>
              <a:grpFill/>
              <a:ln w="12700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eaVert"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8" name="Straight Connector 157"/>
              <p:cNvCxnSpPr/>
              <p:nvPr/>
            </p:nvCxnSpPr>
            <p:spPr>
              <a:xfrm>
                <a:off x="2590800" y="914400"/>
                <a:ext cx="304800" cy="15240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V="1">
                <a:off x="2608817" y="750888"/>
                <a:ext cx="312183" cy="163512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Isosceles Triangle 159"/>
              <p:cNvSpPr>
                <a:spLocks noChangeArrowheads="1"/>
              </p:cNvSpPr>
              <p:nvPr/>
            </p:nvSpPr>
            <p:spPr bwMode="auto">
              <a:xfrm rot="10800000" flipV="1">
                <a:off x="2892821" y="1017842"/>
                <a:ext cx="69849" cy="76199"/>
              </a:xfrm>
              <a:prstGeom prst="triangle">
                <a:avLst>
                  <a:gd name="adj" fmla="val 50000"/>
                </a:avLst>
              </a:prstGeom>
              <a:grpFill/>
              <a:ln w="12700" algn="ctr">
                <a:solidFill>
                  <a:schemeClr val="bg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4" name="Straight Connector 83"/>
            <p:cNvCxnSpPr/>
            <p:nvPr/>
          </p:nvCxnSpPr>
          <p:spPr>
            <a:xfrm>
              <a:off x="2719390" y="1196752"/>
              <a:ext cx="0" cy="17719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2497138" y="1289050"/>
              <a:ext cx="323850" cy="330200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179501" y="3153679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180101" y="2500536"/>
              <a:ext cx="762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79501" y="2609393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179501" y="2718251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179501" y="3044821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179501" y="3262536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rapezoid 91"/>
            <p:cNvSpPr/>
            <p:nvPr/>
          </p:nvSpPr>
          <p:spPr>
            <a:xfrm rot="5400000">
              <a:off x="2851448" y="2805336"/>
              <a:ext cx="914400" cy="152400"/>
            </a:xfrm>
            <a:prstGeom prst="trapezoid">
              <a:avLst>
                <a:gd name="adj" fmla="val 59000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Straight Connector 92"/>
            <p:cNvCxnSpPr>
              <a:stCxn id="155" idx="2"/>
            </p:cNvCxnSpPr>
            <p:nvPr/>
          </p:nvCxnSpPr>
          <p:spPr>
            <a:xfrm flipH="1">
              <a:off x="2067651" y="2824061"/>
              <a:ext cx="500380" cy="1955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93"/>
            <p:cNvSpPr>
              <a:spLocks noChangeArrowheads="1"/>
            </p:cNvSpPr>
            <p:nvPr/>
          </p:nvSpPr>
          <p:spPr bwMode="auto">
            <a:xfrm rot="16200000">
              <a:off x="2081974" y="2671625"/>
              <a:ext cx="457200" cy="304800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10800000" vert="eaVert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10800000">
              <a:off x="5090387" y="953209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5089187" y="1606352"/>
              <a:ext cx="762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090387" y="1170924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0800000">
              <a:off x="5090387" y="1497495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5090387" y="1388637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>
              <a:off x="5090387" y="1062067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0800000">
              <a:off x="5090387" y="844352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rapezoid 101"/>
            <p:cNvSpPr/>
            <p:nvPr/>
          </p:nvSpPr>
          <p:spPr>
            <a:xfrm rot="16200000">
              <a:off x="4579640" y="1149152"/>
              <a:ext cx="914400" cy="152400"/>
            </a:xfrm>
            <a:prstGeom prst="trapezoid">
              <a:avLst>
                <a:gd name="adj" fmla="val 59000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rot="10800000">
              <a:off x="5088005" y="2943617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>
              <a:off x="5090387" y="2616139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0800000">
              <a:off x="5089187" y="3269282"/>
              <a:ext cx="762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>
              <a:off x="5090387" y="2833854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0800000">
              <a:off x="5090387" y="3160425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0800000">
              <a:off x="5090387" y="3051567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0800000">
              <a:off x="5090387" y="2724997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5090387" y="2507282"/>
              <a:ext cx="75600" cy="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rapezoid 110"/>
            <p:cNvSpPr/>
            <p:nvPr/>
          </p:nvSpPr>
          <p:spPr>
            <a:xfrm rot="16200000">
              <a:off x="4579640" y="2812082"/>
              <a:ext cx="914400" cy="152400"/>
            </a:xfrm>
            <a:prstGeom prst="trapezoid">
              <a:avLst>
                <a:gd name="adj" fmla="val 59000"/>
              </a:avLst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051720" y="768152"/>
              <a:ext cx="835654" cy="1004664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53"/>
            <p:cNvSpPr txBox="1">
              <a:spLocks noChangeArrowheads="1"/>
            </p:cNvSpPr>
            <p:nvPr/>
          </p:nvSpPr>
          <p:spPr bwMode="auto">
            <a:xfrm>
              <a:off x="7805852" y="1960020"/>
              <a:ext cx="365098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TextBox 53"/>
            <p:cNvSpPr txBox="1">
              <a:spLocks noChangeArrowheads="1"/>
            </p:cNvSpPr>
            <p:nvPr/>
          </p:nvSpPr>
          <p:spPr bwMode="auto">
            <a:xfrm>
              <a:off x="966723" y="1276381"/>
              <a:ext cx="365098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TextBox 53"/>
            <p:cNvSpPr txBox="1">
              <a:spLocks noChangeArrowheads="1"/>
            </p:cNvSpPr>
            <p:nvPr/>
          </p:nvSpPr>
          <p:spPr bwMode="auto">
            <a:xfrm>
              <a:off x="964572" y="987376"/>
              <a:ext cx="365098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53"/>
            <p:cNvSpPr txBox="1">
              <a:spLocks noChangeArrowheads="1"/>
            </p:cNvSpPr>
            <p:nvPr/>
          </p:nvSpPr>
          <p:spPr bwMode="auto">
            <a:xfrm>
              <a:off x="6943741" y="1546778"/>
              <a:ext cx="365098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622377" y="2384943"/>
              <a:ext cx="1316192" cy="864096"/>
            </a:xfrm>
            <a:prstGeom prst="round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794294" y="1884216"/>
              <a:ext cx="574152" cy="30775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nl-NL" sz="1400" b="1" dirty="0" smtClean="0">
                  <a:latin typeface="Arial" pitchFamily="34" charset="0"/>
                  <a:cs typeface="Arial" pitchFamily="34" charset="0"/>
                </a:rPr>
                <a:t>SPM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999958" y="1788966"/>
              <a:ext cx="557169" cy="461645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91418" tIns="45710" rIns="91418" bIns="45710" rtlCol="0">
              <a:spAutoFit/>
            </a:bodyPr>
            <a:lstStyle/>
            <a:p>
              <a:pPr algn="ctr"/>
              <a:r>
                <a:rPr lang="nl-NL" sz="800" dirty="0" err="1" smtClean="0">
                  <a:latin typeface="Arial" pitchFamily="34" charset="0"/>
                  <a:cs typeface="Arial" pitchFamily="34" charset="0"/>
                </a:rPr>
                <a:t>Antares</a:t>
              </a:r>
              <a:r>
                <a:rPr lang="nl-NL" sz="800" dirty="0" smtClean="0">
                  <a:latin typeface="Arial" pitchFamily="34" charset="0"/>
                  <a:cs typeface="Arial" pitchFamily="34" charset="0"/>
                </a:rPr>
                <a:t> DWDM </a:t>
              </a:r>
              <a:r>
                <a:rPr lang="nl-NL" sz="800" dirty="0" err="1" smtClean="0">
                  <a:latin typeface="Arial" pitchFamily="34" charset="0"/>
                  <a:cs typeface="Arial" pitchFamily="34" charset="0"/>
                </a:rPr>
                <a:t>crate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Box 53"/>
            <p:cNvSpPr txBox="1">
              <a:spLocks noChangeArrowheads="1"/>
            </p:cNvSpPr>
            <p:nvPr/>
          </p:nvSpPr>
          <p:spPr bwMode="auto">
            <a:xfrm>
              <a:off x="6951113" y="2358210"/>
              <a:ext cx="365098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l-GR" sz="800" dirty="0" smtClean="0">
                  <a:latin typeface="Arial" pitchFamily="34" charset="0"/>
                  <a:cs typeface="Arial" pitchFamily="34" charset="0"/>
                </a:rPr>
                <a:t>λ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7189944" y="1652897"/>
              <a:ext cx="0" cy="873810"/>
            </a:xfrm>
            <a:prstGeom prst="lin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53"/>
            <p:cNvSpPr txBox="1">
              <a:spLocks noChangeArrowheads="1"/>
            </p:cNvSpPr>
            <p:nvPr/>
          </p:nvSpPr>
          <p:spPr bwMode="auto">
            <a:xfrm>
              <a:off x="7010544" y="1387216"/>
              <a:ext cx="686986" cy="215423"/>
            </a:xfrm>
            <a:prstGeom prst="rect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91418" tIns="45710" rIns="91418" bIns="45710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GB" sz="800" dirty="0" smtClean="0">
                  <a:latin typeface="Arial" pitchFamily="34" charset="0"/>
                  <a:cs typeface="Arial" pitchFamily="34" charset="0"/>
                </a:rPr>
                <a:t>80/20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3" name="Straight Connector 122"/>
            <p:cNvCxnSpPr>
              <a:stCxn id="79" idx="1"/>
            </p:cNvCxnSpPr>
            <p:nvPr/>
          </p:nvCxnSpPr>
          <p:spPr>
            <a:xfrm flipH="1">
              <a:off x="1082936" y="1437750"/>
              <a:ext cx="339616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Isosceles Triangle 123"/>
            <p:cNvSpPr>
              <a:spLocks noChangeArrowheads="1"/>
            </p:cNvSpPr>
            <p:nvPr/>
          </p:nvSpPr>
          <p:spPr bwMode="auto">
            <a:xfrm rot="10800000">
              <a:off x="2702852" y="1364684"/>
              <a:ext cx="25530" cy="25654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25" name="Group 152"/>
            <p:cNvGrpSpPr/>
            <p:nvPr/>
          </p:nvGrpSpPr>
          <p:grpSpPr>
            <a:xfrm>
              <a:off x="2568031" y="2671661"/>
              <a:ext cx="325122" cy="318550"/>
              <a:chOff x="5420627" y="3964004"/>
              <a:chExt cx="325122" cy="318550"/>
            </a:xfrm>
            <a:grpFill/>
          </p:grpSpPr>
          <p:sp>
            <p:nvSpPr>
              <p:cNvPr id="154" name="TextBox 168"/>
              <p:cNvSpPr txBox="1"/>
              <p:nvPr/>
            </p:nvSpPr>
            <p:spPr>
              <a:xfrm>
                <a:off x="5429681" y="4067131"/>
                <a:ext cx="316068" cy="215423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91418" tIns="45710" rIns="91418" bIns="45710" rtlCol="0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C2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420627" y="3964004"/>
                <a:ext cx="306452" cy="30480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" name="Arc 153"/>
              <p:cNvSpPr>
                <a:spLocks/>
              </p:cNvSpPr>
              <p:nvPr/>
            </p:nvSpPr>
            <p:spPr bwMode="auto">
              <a:xfrm>
                <a:off x="5481652" y="4024968"/>
                <a:ext cx="175502" cy="179071"/>
              </a:xfrm>
              <a:custGeom>
                <a:avLst/>
                <a:gdLst>
                  <a:gd name="T0" fmla="*/ 2147483647 w 43200"/>
                  <a:gd name="T1" fmla="*/ 2147483647 h 41505"/>
                  <a:gd name="T2" fmla="*/ 2147483647 w 43200"/>
                  <a:gd name="T3" fmla="*/ 2147483647 h 41505"/>
                  <a:gd name="T4" fmla="*/ 2147483647 w 43200"/>
                  <a:gd name="T5" fmla="*/ 2147483647 h 4150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505"/>
                  <a:gd name="T11" fmla="*/ 43200 w 43200"/>
                  <a:gd name="T12" fmla="*/ 41505 h 415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505" fill="none" extrusionOk="0">
                    <a:moveTo>
                      <a:pt x="13212" y="41504"/>
                    </a:moveTo>
                    <a:cubicBezTo>
                      <a:pt x="5205" y="38130"/>
                      <a:pt x="0" y="3028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66"/>
                      <a:pt x="42983" y="25125"/>
                      <a:pt x="42555" y="26839"/>
                    </a:cubicBezTo>
                  </a:path>
                  <a:path w="43200" h="41505" stroke="0" extrusionOk="0">
                    <a:moveTo>
                      <a:pt x="13212" y="41504"/>
                    </a:moveTo>
                    <a:cubicBezTo>
                      <a:pt x="5205" y="38130"/>
                      <a:pt x="0" y="3028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66"/>
                      <a:pt x="42983" y="25125"/>
                      <a:pt x="42555" y="268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lIns="91418" tIns="45710" rIns="91418" bIns="45710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6" name="Group 112"/>
            <p:cNvGrpSpPr/>
            <p:nvPr/>
          </p:nvGrpSpPr>
          <p:grpSpPr>
            <a:xfrm>
              <a:off x="6836370" y="1976661"/>
              <a:ext cx="325122" cy="318550"/>
              <a:chOff x="5420627" y="3964004"/>
              <a:chExt cx="325122" cy="318550"/>
            </a:xfrm>
            <a:grpFill/>
          </p:grpSpPr>
          <p:sp>
            <p:nvSpPr>
              <p:cNvPr id="151" name="TextBox 150"/>
              <p:cNvSpPr txBox="1"/>
              <p:nvPr/>
            </p:nvSpPr>
            <p:spPr>
              <a:xfrm>
                <a:off x="5429681" y="4067131"/>
                <a:ext cx="316068" cy="215423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91418" tIns="45710" rIns="91418" bIns="45710" rtlCol="0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C2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420627" y="3964004"/>
                <a:ext cx="306452" cy="30480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Arc 153"/>
              <p:cNvSpPr>
                <a:spLocks/>
              </p:cNvSpPr>
              <p:nvPr/>
            </p:nvSpPr>
            <p:spPr bwMode="auto">
              <a:xfrm>
                <a:off x="5481652" y="4024968"/>
                <a:ext cx="175502" cy="179071"/>
              </a:xfrm>
              <a:custGeom>
                <a:avLst/>
                <a:gdLst>
                  <a:gd name="T0" fmla="*/ 2147483647 w 43200"/>
                  <a:gd name="T1" fmla="*/ 2147483647 h 41505"/>
                  <a:gd name="T2" fmla="*/ 2147483647 w 43200"/>
                  <a:gd name="T3" fmla="*/ 2147483647 h 41505"/>
                  <a:gd name="T4" fmla="*/ 2147483647 w 43200"/>
                  <a:gd name="T5" fmla="*/ 2147483647 h 4150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505"/>
                  <a:gd name="T11" fmla="*/ 43200 w 43200"/>
                  <a:gd name="T12" fmla="*/ 41505 h 415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505" fill="none" extrusionOk="0">
                    <a:moveTo>
                      <a:pt x="13212" y="41504"/>
                    </a:moveTo>
                    <a:cubicBezTo>
                      <a:pt x="5205" y="38130"/>
                      <a:pt x="0" y="3028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66"/>
                      <a:pt x="42983" y="25125"/>
                      <a:pt x="42555" y="26839"/>
                    </a:cubicBezTo>
                  </a:path>
                  <a:path w="43200" h="41505" stroke="0" extrusionOk="0">
                    <a:moveTo>
                      <a:pt x="13212" y="41504"/>
                    </a:moveTo>
                    <a:cubicBezTo>
                      <a:pt x="5205" y="38130"/>
                      <a:pt x="0" y="3028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66"/>
                      <a:pt x="42983" y="25125"/>
                      <a:pt x="42555" y="268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lIns="91418" tIns="45710" rIns="91418" bIns="45710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7" name="Group 295"/>
            <p:cNvGrpSpPr/>
            <p:nvPr/>
          </p:nvGrpSpPr>
          <p:grpSpPr>
            <a:xfrm>
              <a:off x="6953179" y="1559275"/>
              <a:ext cx="76200" cy="76200"/>
              <a:chOff x="6876256" y="1394033"/>
              <a:chExt cx="76200" cy="76200"/>
            </a:xfrm>
            <a:grpFill/>
          </p:grpSpPr>
          <p:sp>
            <p:nvSpPr>
              <p:cNvPr id="149" name="Rectangle 148"/>
              <p:cNvSpPr/>
              <p:nvPr/>
            </p:nvSpPr>
            <p:spPr>
              <a:xfrm>
                <a:off x="6876256" y="1394033"/>
                <a:ext cx="76200" cy="76200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Isosceles Triangle 149"/>
              <p:cNvSpPr/>
              <p:nvPr/>
            </p:nvSpPr>
            <p:spPr>
              <a:xfrm>
                <a:off x="6876256" y="1394033"/>
                <a:ext cx="76200" cy="76200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28" name="Straight Connector 127"/>
            <p:cNvCxnSpPr/>
            <p:nvPr/>
          </p:nvCxnSpPr>
          <p:spPr>
            <a:xfrm flipV="1">
              <a:off x="7188204" y="1606008"/>
              <a:ext cx="85912" cy="49029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179977" y="1561723"/>
              <a:ext cx="162383" cy="62684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0" name="Group 302"/>
            <p:cNvGrpSpPr/>
            <p:nvPr/>
          </p:nvGrpSpPr>
          <p:grpSpPr>
            <a:xfrm>
              <a:off x="6952619" y="2488704"/>
              <a:ext cx="76200" cy="76200"/>
              <a:chOff x="6876256" y="1394033"/>
              <a:chExt cx="76200" cy="76200"/>
            </a:xfrm>
            <a:grpFill/>
          </p:grpSpPr>
          <p:sp>
            <p:nvSpPr>
              <p:cNvPr id="147" name="Rectangle 146"/>
              <p:cNvSpPr/>
              <p:nvPr/>
            </p:nvSpPr>
            <p:spPr>
              <a:xfrm>
                <a:off x="6876256" y="1394033"/>
                <a:ext cx="76200" cy="76200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Isosceles Triangle 147"/>
              <p:cNvSpPr/>
              <p:nvPr/>
            </p:nvSpPr>
            <p:spPr>
              <a:xfrm>
                <a:off x="6876256" y="1394033"/>
                <a:ext cx="76200" cy="76200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1" name="Oval 130"/>
            <p:cNvSpPr/>
            <p:nvPr/>
          </p:nvSpPr>
          <p:spPr>
            <a:xfrm>
              <a:off x="5797905" y="1249054"/>
              <a:ext cx="162383" cy="62684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5118957" y="2832955"/>
              <a:ext cx="1876483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Isosceles Triangle 132"/>
            <p:cNvSpPr>
              <a:spLocks noChangeArrowheads="1"/>
            </p:cNvSpPr>
            <p:nvPr/>
          </p:nvSpPr>
          <p:spPr bwMode="auto">
            <a:xfrm rot="16200000">
              <a:off x="6532526" y="2688354"/>
              <a:ext cx="457200" cy="304800"/>
            </a:xfrm>
            <a:prstGeom prst="triangle">
              <a:avLst>
                <a:gd name="adj" fmla="val 50000"/>
              </a:avLst>
            </a:prstGeom>
            <a:grpFill/>
            <a:ln w="127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10800000" vert="eaVert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59464" y="3068960"/>
              <a:ext cx="572548" cy="30775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nl-NL" sz="1400" b="1" dirty="0" smtClean="0">
                  <a:latin typeface="Arial" pitchFamily="34" charset="0"/>
                  <a:cs typeface="Arial" pitchFamily="34" charset="0"/>
                </a:rPr>
                <a:t>LCM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ight Arrow 134"/>
            <p:cNvSpPr/>
            <p:nvPr/>
          </p:nvSpPr>
          <p:spPr>
            <a:xfrm rot="10800000">
              <a:off x="6075326" y="2760823"/>
              <a:ext cx="381000" cy="152400"/>
            </a:xfrm>
            <a:prstGeom prst="rightArrow">
              <a:avLst/>
            </a:prstGeom>
            <a:grp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6" name="Group 112"/>
            <p:cNvGrpSpPr/>
            <p:nvPr/>
          </p:nvGrpSpPr>
          <p:grpSpPr>
            <a:xfrm>
              <a:off x="5651534" y="2681459"/>
              <a:ext cx="325122" cy="318550"/>
              <a:chOff x="5420627" y="3964004"/>
              <a:chExt cx="325122" cy="318550"/>
            </a:xfrm>
            <a:grpFill/>
          </p:grpSpPr>
          <p:sp>
            <p:nvSpPr>
              <p:cNvPr id="144" name="TextBox 143"/>
              <p:cNvSpPr txBox="1"/>
              <p:nvPr/>
            </p:nvSpPr>
            <p:spPr>
              <a:xfrm>
                <a:off x="5429681" y="4067131"/>
                <a:ext cx="316068" cy="215423"/>
              </a:xfrm>
              <a:prstGeom prst="rect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wrap="none" lIns="91418" tIns="45710" rIns="91418" bIns="45710" rtlCol="0">
                <a:spAutoFit/>
              </a:bodyPr>
              <a:lstStyle/>
              <a:p>
                <a:r>
                  <a:rPr lang="en-US" sz="800" dirty="0" smtClean="0">
                    <a:latin typeface="Arial" pitchFamily="34" charset="0"/>
                    <a:cs typeface="Arial" pitchFamily="34" charset="0"/>
                  </a:rPr>
                  <a:t>C2</a:t>
                </a:r>
                <a:endParaRPr lang="en-US" sz="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5420627" y="3964004"/>
                <a:ext cx="306452" cy="30480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Arc 153"/>
              <p:cNvSpPr>
                <a:spLocks/>
              </p:cNvSpPr>
              <p:nvPr/>
            </p:nvSpPr>
            <p:spPr bwMode="auto">
              <a:xfrm>
                <a:off x="5481652" y="4024968"/>
                <a:ext cx="175502" cy="179071"/>
              </a:xfrm>
              <a:custGeom>
                <a:avLst/>
                <a:gdLst>
                  <a:gd name="T0" fmla="*/ 2147483647 w 43200"/>
                  <a:gd name="T1" fmla="*/ 2147483647 h 41505"/>
                  <a:gd name="T2" fmla="*/ 2147483647 w 43200"/>
                  <a:gd name="T3" fmla="*/ 2147483647 h 41505"/>
                  <a:gd name="T4" fmla="*/ 2147483647 w 43200"/>
                  <a:gd name="T5" fmla="*/ 2147483647 h 4150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1505"/>
                  <a:gd name="T11" fmla="*/ 43200 w 43200"/>
                  <a:gd name="T12" fmla="*/ 41505 h 415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1505" fill="none" extrusionOk="0">
                    <a:moveTo>
                      <a:pt x="13212" y="41504"/>
                    </a:moveTo>
                    <a:cubicBezTo>
                      <a:pt x="5205" y="38130"/>
                      <a:pt x="0" y="3028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66"/>
                      <a:pt x="42983" y="25125"/>
                      <a:pt x="42555" y="26839"/>
                    </a:cubicBezTo>
                  </a:path>
                  <a:path w="43200" h="41505" stroke="0" extrusionOk="0">
                    <a:moveTo>
                      <a:pt x="13212" y="41504"/>
                    </a:moveTo>
                    <a:cubicBezTo>
                      <a:pt x="5205" y="38130"/>
                      <a:pt x="0" y="3028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3366"/>
                      <a:pt x="42983" y="25125"/>
                      <a:pt x="42555" y="268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 type="none" w="med" len="med"/>
                <a:tailEnd type="triangle" w="med" len="med"/>
              </a:ln>
            </p:spPr>
            <p:txBody>
              <a:bodyPr wrap="none" lIns="91418" tIns="45710" rIns="91418" bIns="45710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7" name="TextBox 229"/>
            <p:cNvSpPr txBox="1"/>
            <p:nvPr/>
          </p:nvSpPr>
          <p:spPr>
            <a:xfrm>
              <a:off x="8028384" y="3212976"/>
              <a:ext cx="542092" cy="307756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nl-NL" sz="1400" b="1" dirty="0" err="1" smtClean="0">
                  <a:latin typeface="Arial" pitchFamily="34" charset="0"/>
                  <a:cs typeface="Arial" pitchFamily="34" charset="0"/>
                </a:rPr>
                <a:t>ILxx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ectangle 230"/>
            <p:cNvSpPr/>
            <p:nvPr/>
          </p:nvSpPr>
          <p:spPr>
            <a:xfrm>
              <a:off x="6162960" y="1712228"/>
              <a:ext cx="381000" cy="204604"/>
            </a:xfrm>
            <a:prstGeom prst="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1" tIns="45710" rIns="35991" bIns="45710" rtlCol="0" anchor="ctr"/>
            <a:lstStyle/>
            <a:p>
              <a:pPr algn="ctr"/>
              <a:r>
                <a:rPr lang="en-US" sz="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on/off</a:t>
              </a:r>
              <a:endParaRPr lang="en-US" sz="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9" name="Group 302"/>
            <p:cNvGrpSpPr/>
            <p:nvPr/>
          </p:nvGrpSpPr>
          <p:grpSpPr>
            <a:xfrm>
              <a:off x="2686066" y="1119981"/>
              <a:ext cx="76200" cy="76200"/>
              <a:chOff x="6876256" y="1394033"/>
              <a:chExt cx="76200" cy="76200"/>
            </a:xfrm>
            <a:grpFill/>
          </p:grpSpPr>
          <p:sp>
            <p:nvSpPr>
              <p:cNvPr id="142" name="Rectangle 141"/>
              <p:cNvSpPr/>
              <p:nvPr/>
            </p:nvSpPr>
            <p:spPr>
              <a:xfrm>
                <a:off x="6876256" y="1394033"/>
                <a:ext cx="76200" cy="76200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Isosceles Triangle 142"/>
              <p:cNvSpPr/>
              <p:nvPr/>
            </p:nvSpPr>
            <p:spPr>
              <a:xfrm>
                <a:off x="6876256" y="1394033"/>
                <a:ext cx="76200" cy="76200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40" name="Straight Connector 139"/>
            <p:cNvCxnSpPr/>
            <p:nvPr/>
          </p:nvCxnSpPr>
          <p:spPr>
            <a:xfrm flipV="1">
              <a:off x="5364088" y="1172374"/>
              <a:ext cx="0" cy="11160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5114723" y="1172937"/>
              <a:ext cx="252000" cy="0"/>
            </a:xfrm>
            <a:prstGeom prst="line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Content Placeholder 15"/>
          <p:cNvSpPr txBox="1">
            <a:spLocks/>
          </p:cNvSpPr>
          <p:nvPr/>
        </p:nvSpPr>
        <p:spPr bwMode="auto">
          <a:xfrm>
            <a:off x="1447800" y="1447800"/>
            <a:ext cx="7499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Jan-Willem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Schmelling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behalf of the optical team.</a:t>
            </a:r>
          </a:p>
          <a:p>
            <a:pPr marL="27432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 2" pitchFamily="18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90" y="1295400"/>
            <a:ext cx="1890210" cy="190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2" descr="H:\KM3Net\General_meeting_Catania_20-23-2012\afbeeldingen\118_Antares_trip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295400"/>
            <a:ext cx="2072665" cy="3259138"/>
          </a:xfrm>
          <a:prstGeom prst="rect">
            <a:avLst/>
          </a:prstGeom>
          <a:noFill/>
        </p:spPr>
      </p:pic>
      <p:pic>
        <p:nvPicPr>
          <p:cNvPr id="199" name="Picture 3" descr="H:\KM3Net\General_meeting_Catania_20-23-2012\afbeeldingen\km3net-geometry-cylinder-exam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462" y="1295400"/>
            <a:ext cx="2295738" cy="32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/>
              <a:t>Problems with breakout Box (BOB).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678" y="1593850"/>
            <a:ext cx="2135086" cy="24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165" y="1567498"/>
            <a:ext cx="3094545" cy="337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4206240"/>
            <a:ext cx="245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Close up of glue connection with “one second” glue.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2780" y="5013960"/>
            <a:ext cx="245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Final BOB. Glued with 3M DP8010 2-component glue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1539240"/>
            <a:ext cx="3009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Gluing of the tubes to the BOB was not easy. Both the BOB and tubes are made from polyethylene (PE). This is very hard to glue.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First attempt with primer and “one second” glue.</a:t>
            </a:r>
          </a:p>
          <a:p>
            <a:r>
              <a:rPr lang="en-US" dirty="0" smtClean="0">
                <a:latin typeface="+mn-lt"/>
              </a:rPr>
              <a:t>This failed a dry pressure test at 3 bar. Adding extra glue did not make it leak tight.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3M DP8010 2-component glue did work very good. Despite the strange appearance on the outside.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completed BEOC.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368" y="1191894"/>
            <a:ext cx="7236205" cy="48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/>
              <a:t>BEOC connected to the DOM.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802" y="1144748"/>
            <a:ext cx="4838838" cy="510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/>
              <a:t>BEOC: Main problems encountered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1100" y="1834277"/>
            <a:ext cx="7886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After the DOM had been closed the fast fuse inside the BEOC DC/DC converter 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  blew during tests. This resulted in: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The BOB had to be drained of oil and opened.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The fuse is now short circuited by a wire to prevent this from happening in </a:t>
            </a:r>
          </a:p>
          <a:p>
            <a:pPr lvl="1"/>
            <a:r>
              <a:rPr lang="en-US" dirty="0" smtClean="0">
                <a:latin typeface="+mn-lt"/>
                <a:cs typeface="Arial" pitchFamily="34" charset="0"/>
              </a:rPr>
              <a:t>  the future.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Because the 400V supply from the SPM itself has a limiter, shorting of the fuse </a:t>
            </a:r>
          </a:p>
          <a:p>
            <a:r>
              <a:rPr lang="en-US" dirty="0" smtClean="0">
                <a:latin typeface="+mn-lt"/>
                <a:cs typeface="Arial" pitchFamily="34" charset="0"/>
              </a:rPr>
              <a:t>  should  no problem in-situ.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DOM electronics integration.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19200"/>
            <a:ext cx="72940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Integration of the electronics: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Various problems due to mechanical misalignment.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Power board: no problems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CLB: various mounting problems for different reasons. CLB is important ref.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FPGA: cooling major issue, problem to produce a good thermal contact.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Instrumentation: positioning /mounting needs improvement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Octopus board: sliding parts causing a short circuit.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PMT numbering: a consistent way throughout the collaboration is needed. </a:t>
            </a:r>
            <a:endParaRPr lang="en-US" dirty="0">
              <a:latin typeface="+mn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086" y="3506400"/>
            <a:ext cx="4316627" cy="2880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400" y="3506400"/>
            <a:ext cx="4316627" cy="2880000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400" y="3506400"/>
            <a:ext cx="4316627" cy="2880000"/>
          </a:xfrm>
          <a:prstGeom prst="rect">
            <a:avLst/>
          </a:prstGeom>
          <a:noFill/>
        </p:spPr>
      </p:pic>
      <p:pic>
        <p:nvPicPr>
          <p:cNvPr id="29701" name="Picture 5" descr="C:\Documents and Settings\jwschmel\Desktop\marseille_picturesr\_MG_1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00" y="3505200"/>
            <a:ext cx="3780000" cy="2520000"/>
          </a:xfrm>
          <a:prstGeom prst="rect">
            <a:avLst/>
          </a:prstGeom>
          <a:noFill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400" y="3506400"/>
            <a:ext cx="4316627" cy="2880000"/>
          </a:xfrm>
          <a:prstGeom prst="rect">
            <a:avLst/>
          </a:prstGeom>
          <a:noFill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475" y="3506400"/>
            <a:ext cx="3777049" cy="2520000"/>
          </a:xfrm>
          <a:prstGeom prst="rect">
            <a:avLst/>
          </a:prstGeom>
          <a:noFill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0400" y="3506400"/>
            <a:ext cx="4316627" cy="2880000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200400"/>
            <a:ext cx="3276600" cy="31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DOM optics integration.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19200"/>
            <a:ext cx="78145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Integration of the optics inside the DOM: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PIN diode fiber: too close to heat shield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REAM: mounting no problem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Fiber routing inside the DOM: more support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Penetrator connection: troublesome as a result of the assembly order.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Penetrator fixed to the glass at the last possible moment, risk of damage during 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handling/DOM test.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086" y="3506400"/>
            <a:ext cx="4316627" cy="2880000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000" y="3506400"/>
            <a:ext cx="4316627" cy="2880000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000" y="3506400"/>
            <a:ext cx="4316627" cy="2880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000" y="3506400"/>
            <a:ext cx="192149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386395" y="469111"/>
            <a:ext cx="759676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parts integration in LCM.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" y="1287214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1993" y="1268760"/>
            <a:ext cx="4444207" cy="333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84"/>
          <p:cNvSpPr txBox="1">
            <a:spLocks noChangeArrowheads="1"/>
          </p:cNvSpPr>
          <p:nvPr/>
        </p:nvSpPr>
        <p:spPr bwMode="auto">
          <a:xfrm>
            <a:off x="1187624" y="5085184"/>
            <a:ext cx="3384376" cy="52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EDFA’s mounted on cooling plate, together with a part of the optics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4148" y="1268760"/>
            <a:ext cx="3063036" cy="246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1386396" y="469111"/>
            <a:ext cx="759676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parts integration in LCM.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281113"/>
            <a:ext cx="49371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9371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DOM integration @ CPPM.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20400"/>
            <a:ext cx="402982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Shore station equipment: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Build and/or bought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Shore station lasers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Shore station modulators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Shore station receiver (ordered)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Shore station receiver (build) as backup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Shore station optical timing switch crate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+mn-lt"/>
              </a:rPr>
              <a:t>The shore station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086" y="3506400"/>
            <a:ext cx="4316627" cy="2880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000" y="3506400"/>
            <a:ext cx="5436280" cy="28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841" r="2661" b="2841"/>
          <a:stretch/>
        </p:blipFill>
        <p:spPr bwMode="auto">
          <a:xfrm>
            <a:off x="1223999" y="3506400"/>
            <a:ext cx="4314713" cy="287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000" y="3506400"/>
            <a:ext cx="3701204" cy="2880000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136" y="1585800"/>
            <a:ext cx="7195278" cy="48006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DOM integration @ CPPM, results.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4000" y="1220400"/>
            <a:ext cx="76851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Normal communication no problem.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Problems with optical timing calibration.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Optical margin NOT sufficient for time calibration, receiver sensitivity low.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EDFA slow control not available (would provide more flexibility).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Shore station receiver.</a:t>
            </a:r>
          </a:p>
        </p:txBody>
      </p:sp>
      <p:pic>
        <p:nvPicPr>
          <p:cNvPr id="32770" name="Picture 2" descr="C:\Documents and Settings\jwschmel\Desktop\marseille_picturesr\_MG_1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0400" y="3506400"/>
            <a:ext cx="4320000" cy="288000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044" y="2717632"/>
            <a:ext cx="3852428" cy="309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9514228">
            <a:off x="964967" y="4592457"/>
            <a:ext cx="4836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The DOM is </a:t>
            </a:r>
            <a:r>
              <a:rPr lang="nl-NL" sz="4000" dirty="0" err="1" smtClean="0"/>
              <a:t>alive</a:t>
            </a:r>
            <a:r>
              <a:rPr lang="nl-NL" sz="4000" dirty="0" smtClean="0"/>
              <a:t>! </a:t>
            </a:r>
            <a:r>
              <a:rPr lang="nl-NL" sz="4000" dirty="0" smtClean="0">
                <a:sym typeface="Wingdings" pitchFamily="2" charset="2"/>
              </a:rPr>
              <a:t></a:t>
            </a:r>
            <a:endParaRPr lang="nl-NL" sz="4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56" y="2753636"/>
            <a:ext cx="3861620" cy="309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31925" y="304800"/>
            <a:ext cx="7407275" cy="612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Contents.</a:t>
            </a:r>
            <a:endParaRPr lang="en-US" dirty="0"/>
          </a:p>
        </p:txBody>
      </p:sp>
      <p:sp>
        <p:nvSpPr>
          <p:cNvPr id="6146" name="Content Placeholder 1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An overview of the items showed during the DOM-</a:t>
            </a:r>
            <a:r>
              <a:rPr lang="en-US" sz="2800" dirty="0" err="1" smtClean="0"/>
              <a:t>ReX</a:t>
            </a:r>
            <a:r>
              <a:rPr lang="en-US" sz="2800" dirty="0" smtClean="0"/>
              <a:t> related to optics and integration.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Optical network.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dirty="0" smtClean="0"/>
              <a:t>BEOC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DOM </a:t>
            </a:r>
            <a:r>
              <a:rPr lang="en-US" dirty="0" smtClean="0"/>
              <a:t>integration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General </a:t>
            </a:r>
            <a:r>
              <a:rPr lang="en-US" dirty="0" err="1" smtClean="0"/>
              <a:t>conslusions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Questions?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29-31 of January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BE7B6-E863-438C-AE43-A2E73AA845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conclusions: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6507" y="1600200"/>
            <a:ext cx="80043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Optical network is working. However little has been learned for KM3NeT phase 1.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The DOM integration was successful.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Optical time calibration needs a different/modified approach compared to the lab</a:t>
            </a:r>
          </a:p>
          <a:p>
            <a:r>
              <a:rPr lang="en-US" dirty="0" smtClean="0">
                <a:latin typeface="+mn-lt"/>
              </a:rPr>
              <a:t>  as it worked in the lab setup, but not in-situ.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During DOM/BEOC assembly a lot of mechanical inconsistencies showed up.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Designs are different from KM3NeT phase-1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mezzanine board approach works very </a:t>
            </a:r>
            <a:r>
              <a:rPr lang="en-US" dirty="0" smtClean="0">
                <a:latin typeface="+mn-lt"/>
              </a:rPr>
              <a:t>well in a prototype manner.</a:t>
            </a: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The electronics are well tested but their mounting needs to be improved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4659868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Bottom line:</a:t>
            </a:r>
            <a:endParaRPr lang="en-US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736068"/>
            <a:ext cx="228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we have </a:t>
            </a:r>
            <a:r>
              <a:rPr lang="en-US" b="1" dirty="0" smtClean="0">
                <a:latin typeface="+mn-lt"/>
              </a:rPr>
              <a:t>learned</a:t>
            </a:r>
            <a:r>
              <a:rPr lang="en-US" dirty="0" smtClean="0">
                <a:latin typeface="+mn-lt"/>
              </a:rPr>
              <a:t> a lot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5117068"/>
            <a:ext cx="2450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We have </a:t>
            </a:r>
            <a:r>
              <a:rPr lang="en-US" b="1" dirty="0" smtClean="0">
                <a:latin typeface="+mn-lt"/>
              </a:rPr>
              <a:t>realized</a:t>
            </a:r>
            <a:r>
              <a:rPr lang="en-US" dirty="0" smtClean="0">
                <a:latin typeface="+mn-lt"/>
              </a:rPr>
              <a:t> a lot </a:t>
            </a:r>
            <a:endParaRPr lang="en-US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1816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ut……..</a:t>
            </a:r>
            <a:endParaRPr 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5715000"/>
            <a:ext cx="461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+mn-lt"/>
              </a:rPr>
              <a:t>There’s also still a lot </a:t>
            </a:r>
            <a:r>
              <a:rPr lang="en-US" sz="2400" b="1" u="sng" dirty="0" smtClean="0">
                <a:latin typeface="+mn-lt"/>
              </a:rPr>
              <a:t>to be done</a:t>
            </a:r>
            <a:r>
              <a:rPr lang="en-US" sz="2400" u="sng" dirty="0" smtClean="0">
                <a:latin typeface="+mn-lt"/>
              </a:rPr>
              <a:t>!</a:t>
            </a:r>
            <a:endParaRPr lang="en-US" sz="2400" u="sng" dirty="0">
              <a:latin typeface="+mn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A more detailed overview of the PPM-DOM can be found on:</a:t>
            </a: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http://131.188.192.25/MaKaC/conferenceDisplay.py?confId=123</a:t>
            </a:r>
            <a:r>
              <a:rPr lang="en-US" dirty="0" smtClean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29-31 of January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BE7B6-E863-438C-AE43-A2E73AA845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1447800" y="1447800"/>
            <a:ext cx="7499350" cy="4800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en-US" dirty="0" smtClean="0"/>
              <a:t>The END.</a:t>
            </a:r>
            <a:endParaRPr lang="en-US" dirty="0"/>
          </a:p>
        </p:txBody>
      </p:sp>
      <p:pic>
        <p:nvPicPr>
          <p:cNvPr id="8" name="Picture 3" descr="H:\KM3Net\General_meeting_Catania_20-23-2012\afbeeldingen\5471047557_4dc13f5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4705" y="2153653"/>
            <a:ext cx="4013200" cy="40132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31925" y="304800"/>
            <a:ext cx="7407275" cy="6127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Contents.</a:t>
            </a:r>
            <a:endParaRPr lang="en-US" dirty="0"/>
          </a:p>
        </p:txBody>
      </p:sp>
      <p:sp>
        <p:nvSpPr>
          <p:cNvPr id="6146" name="Content Placeholder 1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For more information and the detailed presentations as given during the DOM-</a:t>
            </a:r>
            <a:r>
              <a:rPr lang="en-US" sz="1800" dirty="0" err="1" smtClean="0"/>
              <a:t>ReX</a:t>
            </a:r>
            <a:r>
              <a:rPr lang="en-US" sz="1800" dirty="0" smtClean="0"/>
              <a:t>  meeting on the 18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December 2012 at </a:t>
            </a:r>
            <a:r>
              <a:rPr lang="en-US" sz="1800" dirty="0" err="1" smtClean="0"/>
              <a:t>Nikhef</a:t>
            </a:r>
            <a:r>
              <a:rPr lang="en-US" sz="1800" dirty="0" smtClean="0"/>
              <a:t> see:</a:t>
            </a:r>
          </a:p>
          <a:p>
            <a:pPr eaLnBrk="1" hangingPunct="1">
              <a:defRPr/>
            </a:pPr>
            <a:r>
              <a:rPr lang="en-US" dirty="0" smtClean="0">
                <a:hlinkClick r:id="rId2"/>
              </a:rPr>
              <a:t>http://131.188.192.25/MaKaC/conferenceDisplay.py?confId=123</a:t>
            </a:r>
            <a:r>
              <a:rPr lang="en-US" dirty="0" smtClean="0"/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29-31 of January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BE7B6-E863-438C-AE43-A2E73AA845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Optical network.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cxnSp>
        <p:nvCxnSpPr>
          <p:cNvPr id="312" name="Connecteur droit 2"/>
          <p:cNvCxnSpPr>
            <a:stCxn id="577" idx="1"/>
          </p:cNvCxnSpPr>
          <p:nvPr/>
        </p:nvCxnSpPr>
        <p:spPr>
          <a:xfrm>
            <a:off x="6631929" y="3568335"/>
            <a:ext cx="0" cy="256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247"/>
          <p:cNvCxnSpPr>
            <a:endCxn id="512" idx="5"/>
          </p:cNvCxnSpPr>
          <p:nvPr/>
        </p:nvCxnSpPr>
        <p:spPr>
          <a:xfrm flipH="1" flipV="1">
            <a:off x="7206963" y="3261285"/>
            <a:ext cx="161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6"/>
          <p:cNvCxnSpPr>
            <a:stCxn id="503" idx="6"/>
            <a:endCxn id="339" idx="2"/>
          </p:cNvCxnSpPr>
          <p:nvPr/>
        </p:nvCxnSpPr>
        <p:spPr>
          <a:xfrm flipV="1">
            <a:off x="7320966" y="2863434"/>
            <a:ext cx="90462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"/>
          <p:cNvCxnSpPr/>
          <p:nvPr/>
        </p:nvCxnSpPr>
        <p:spPr>
          <a:xfrm>
            <a:off x="2896696" y="2222713"/>
            <a:ext cx="0" cy="1291382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4"/>
          <p:cNvCxnSpPr>
            <a:stCxn id="507" idx="5"/>
            <a:endCxn id="370" idx="2"/>
          </p:cNvCxnSpPr>
          <p:nvPr/>
        </p:nvCxnSpPr>
        <p:spPr>
          <a:xfrm>
            <a:off x="7207523" y="2331856"/>
            <a:ext cx="1018067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5"/>
          <p:cNvCxnSpPr/>
          <p:nvPr/>
        </p:nvCxnSpPr>
        <p:spPr>
          <a:xfrm>
            <a:off x="5210792" y="2016948"/>
            <a:ext cx="195781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7"/>
          <p:cNvCxnSpPr/>
          <p:nvPr/>
        </p:nvCxnSpPr>
        <p:spPr>
          <a:xfrm flipV="1">
            <a:off x="3554608" y="3620731"/>
            <a:ext cx="158541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8"/>
          <p:cNvCxnSpPr/>
          <p:nvPr/>
        </p:nvCxnSpPr>
        <p:spPr>
          <a:xfrm flipH="1">
            <a:off x="3554609" y="1934681"/>
            <a:ext cx="158417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9"/>
          <p:cNvCxnSpPr/>
          <p:nvPr/>
        </p:nvCxnSpPr>
        <p:spPr>
          <a:xfrm rot="10800000">
            <a:off x="5266149" y="201516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10"/>
          <p:cNvCxnSpPr/>
          <p:nvPr/>
        </p:nvCxnSpPr>
        <p:spPr>
          <a:xfrm>
            <a:off x="3357645" y="3670445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11"/>
          <p:cNvCxnSpPr/>
          <p:nvPr/>
        </p:nvCxnSpPr>
        <p:spPr>
          <a:xfrm flipH="1">
            <a:off x="2928812" y="3559741"/>
            <a:ext cx="471487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12"/>
          <p:cNvCxnSpPr/>
          <p:nvPr/>
        </p:nvCxnSpPr>
        <p:spPr>
          <a:xfrm>
            <a:off x="3355264" y="3560567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13"/>
          <p:cNvCxnSpPr/>
          <p:nvPr/>
        </p:nvCxnSpPr>
        <p:spPr>
          <a:xfrm flipH="1">
            <a:off x="1577872" y="2177403"/>
            <a:ext cx="1157924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14"/>
          <p:cNvCxnSpPr/>
          <p:nvPr/>
        </p:nvCxnSpPr>
        <p:spPr>
          <a:xfrm flipH="1">
            <a:off x="1503219" y="1889371"/>
            <a:ext cx="94454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15"/>
          <p:cNvCxnSpPr>
            <a:endCxn id="392" idx="2"/>
          </p:cNvCxnSpPr>
          <p:nvPr/>
        </p:nvCxnSpPr>
        <p:spPr>
          <a:xfrm flipV="1">
            <a:off x="5982904" y="2701411"/>
            <a:ext cx="1794" cy="86400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16"/>
          <p:cNvCxnSpPr>
            <a:stCxn id="331" idx="1"/>
          </p:cNvCxnSpPr>
          <p:nvPr/>
        </p:nvCxnSpPr>
        <p:spPr>
          <a:xfrm flipH="1">
            <a:off x="941689" y="1884199"/>
            <a:ext cx="33854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ounded Rectangle 18"/>
          <p:cNvSpPr/>
          <p:nvPr/>
        </p:nvSpPr>
        <p:spPr>
          <a:xfrm>
            <a:off x="4860032" y="1304764"/>
            <a:ext cx="4066576" cy="2997865"/>
          </a:xfrm>
          <a:prstGeom prst="roundRect">
            <a:avLst>
              <a:gd name="adj" fmla="val 7428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Rounded Rectangle 19"/>
          <p:cNvSpPr/>
          <p:nvPr/>
        </p:nvSpPr>
        <p:spPr>
          <a:xfrm>
            <a:off x="179513" y="1268760"/>
            <a:ext cx="3694732" cy="3038737"/>
          </a:xfrm>
          <a:prstGeom prst="roundRect">
            <a:avLst>
              <a:gd name="adj" fmla="val 5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TextBox 161"/>
          <p:cNvSpPr txBox="1">
            <a:spLocks noChangeArrowheads="1"/>
          </p:cNvSpPr>
          <p:nvPr/>
        </p:nvSpPr>
        <p:spPr bwMode="auto">
          <a:xfrm>
            <a:off x="3981720" y="3961910"/>
            <a:ext cx="60960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km</a:t>
            </a:r>
          </a:p>
        </p:txBody>
      </p:sp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1280235" y="1807999"/>
            <a:ext cx="381000" cy="152400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Text Box 141"/>
          <p:cNvSpPr txBox="1">
            <a:spLocks noChangeArrowheads="1"/>
          </p:cNvSpPr>
          <p:nvPr/>
        </p:nvSpPr>
        <p:spPr bwMode="auto">
          <a:xfrm>
            <a:off x="645688" y="3875449"/>
            <a:ext cx="1224136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-part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Oval 239"/>
          <p:cNvSpPr/>
          <p:nvPr/>
        </p:nvSpPr>
        <p:spPr>
          <a:xfrm>
            <a:off x="4783832" y="183764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Text Box 158"/>
          <p:cNvSpPr txBox="1">
            <a:spLocks noChangeArrowheads="1"/>
          </p:cNvSpPr>
          <p:nvPr/>
        </p:nvSpPr>
        <p:spPr bwMode="auto">
          <a:xfrm>
            <a:off x="1204035" y="1477803"/>
            <a:ext cx="533400" cy="3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l"/>
            <a:r>
              <a:rPr lang="en-US" sz="800" dirty="0" smtClean="0">
                <a:latin typeface="Arial" pitchFamily="34" charset="0"/>
                <a:cs typeface="Arial" pitchFamily="34" charset="0"/>
              </a:rPr>
              <a:t>MOD + Drivers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Oval 239"/>
          <p:cNvSpPr/>
          <p:nvPr/>
        </p:nvSpPr>
        <p:spPr>
          <a:xfrm>
            <a:off x="3805932" y="35457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52"/>
          <p:cNvSpPr txBox="1">
            <a:spLocks noChangeArrowheads="1"/>
          </p:cNvSpPr>
          <p:nvPr/>
        </p:nvSpPr>
        <p:spPr bwMode="auto">
          <a:xfrm>
            <a:off x="3182630" y="2167794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TextBox 53"/>
          <p:cNvSpPr txBox="1">
            <a:spLocks noChangeArrowheads="1"/>
          </p:cNvSpPr>
          <p:nvPr/>
        </p:nvSpPr>
        <p:spPr bwMode="auto">
          <a:xfrm>
            <a:off x="3199013" y="1396955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291"/>
          <p:cNvGrpSpPr>
            <a:grpSpLocks/>
          </p:cNvGrpSpPr>
          <p:nvPr/>
        </p:nvGrpSpPr>
        <p:grpSpPr bwMode="auto">
          <a:xfrm>
            <a:off x="8201739" y="2681558"/>
            <a:ext cx="533401" cy="363751"/>
            <a:chOff x="6814276" y="4880769"/>
            <a:chExt cx="977968" cy="431800"/>
          </a:xfrm>
        </p:grpSpPr>
        <p:sp>
          <p:nvSpPr>
            <p:cNvPr id="339" name="Rectangle 9"/>
            <p:cNvSpPr>
              <a:spLocks noChangeArrowheads="1"/>
            </p:cNvSpPr>
            <p:nvPr/>
          </p:nvSpPr>
          <p:spPr bwMode="auto">
            <a:xfrm rot="5400000">
              <a:off x="7109222" y="4629547"/>
              <a:ext cx="431800" cy="934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TextBox 108"/>
            <p:cNvSpPr txBox="1">
              <a:spLocks noChangeArrowheads="1"/>
            </p:cNvSpPr>
            <p:nvPr/>
          </p:nvSpPr>
          <p:spPr bwMode="auto">
            <a:xfrm>
              <a:off x="6814276" y="4971223"/>
              <a:ext cx="913716" cy="25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REAM</a:t>
              </a:r>
              <a:endParaRPr lang="en-US" sz="800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1" name="TextBox 183"/>
          <p:cNvSpPr txBox="1">
            <a:spLocks noChangeArrowheads="1"/>
          </p:cNvSpPr>
          <p:nvPr/>
        </p:nvSpPr>
        <p:spPr bwMode="auto">
          <a:xfrm>
            <a:off x="3712259" y="1553316"/>
            <a:ext cx="990600" cy="3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CW+1</a:t>
            </a:r>
            <a:r>
              <a:rPr lang="el-GR" sz="800" dirty="0" smtClean="0">
                <a:latin typeface="Arial" pitchFamily="34" charset="0"/>
                <a:cs typeface="Arial" pitchFamily="34" charset="0"/>
              </a:rPr>
              <a:t>λ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AC</a:t>
            </a:r>
          </a:p>
          <a:p>
            <a:pPr algn="ctr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1.25Gbps)</a:t>
            </a:r>
          </a:p>
        </p:txBody>
      </p:sp>
      <p:sp>
        <p:nvSpPr>
          <p:cNvPr id="342" name="Rounded Rectangle 32"/>
          <p:cNvSpPr/>
          <p:nvPr/>
        </p:nvSpPr>
        <p:spPr>
          <a:xfrm>
            <a:off x="7723354" y="2032425"/>
            <a:ext cx="1131246" cy="129614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Right Arrow 33"/>
          <p:cNvSpPr/>
          <p:nvPr/>
        </p:nvSpPr>
        <p:spPr>
          <a:xfrm rot="10800000">
            <a:off x="4059932" y="3545793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4" name="Straight Connector 34"/>
          <p:cNvCxnSpPr/>
          <p:nvPr/>
        </p:nvCxnSpPr>
        <p:spPr>
          <a:xfrm>
            <a:off x="7625974" y="3025149"/>
            <a:ext cx="304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5"/>
          <p:cNvCxnSpPr/>
          <p:nvPr/>
        </p:nvCxnSpPr>
        <p:spPr>
          <a:xfrm>
            <a:off x="7625974" y="3177549"/>
            <a:ext cx="304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448"/>
          <p:cNvSpPr txBox="1">
            <a:spLocks noChangeArrowheads="1"/>
          </p:cNvSpPr>
          <p:nvPr/>
        </p:nvSpPr>
        <p:spPr bwMode="auto">
          <a:xfrm>
            <a:off x="7699501" y="2987733"/>
            <a:ext cx="60960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2xCu</a:t>
            </a:r>
          </a:p>
        </p:txBody>
      </p:sp>
      <p:sp>
        <p:nvSpPr>
          <p:cNvPr id="347" name="Isosceles Triangle 37"/>
          <p:cNvSpPr>
            <a:spLocks noChangeArrowheads="1"/>
          </p:cNvSpPr>
          <p:nvPr/>
        </p:nvSpPr>
        <p:spPr bwMode="auto">
          <a:xfrm rot="5400000">
            <a:off x="6501120" y="1861555"/>
            <a:ext cx="457200" cy="3048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8" name="Straight Connector 39"/>
          <p:cNvCxnSpPr>
            <a:stCxn id="503" idx="4"/>
          </p:cNvCxnSpPr>
          <p:nvPr/>
        </p:nvCxnSpPr>
        <p:spPr>
          <a:xfrm>
            <a:off x="7167740" y="3015942"/>
            <a:ext cx="0" cy="548691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40"/>
          <p:cNvCxnSpPr>
            <a:stCxn id="503" idx="0"/>
          </p:cNvCxnSpPr>
          <p:nvPr/>
        </p:nvCxnSpPr>
        <p:spPr>
          <a:xfrm flipV="1">
            <a:off x="7167740" y="2016387"/>
            <a:ext cx="0" cy="694755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ight Arrow 42"/>
          <p:cNvSpPr/>
          <p:nvPr/>
        </p:nvSpPr>
        <p:spPr>
          <a:xfrm rot="16200000">
            <a:off x="5870398" y="2915657"/>
            <a:ext cx="228600" cy="152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Oval 239"/>
          <p:cNvSpPr/>
          <p:nvPr/>
        </p:nvSpPr>
        <p:spPr>
          <a:xfrm>
            <a:off x="3793232" y="185751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2" name="Straight Arrow Connector 44"/>
          <p:cNvCxnSpPr/>
          <p:nvPr/>
        </p:nvCxnSpPr>
        <p:spPr>
          <a:xfrm>
            <a:off x="3883369" y="4168517"/>
            <a:ext cx="64507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484"/>
          <p:cNvSpPr txBox="1">
            <a:spLocks noChangeArrowheads="1"/>
          </p:cNvSpPr>
          <p:nvPr/>
        </p:nvSpPr>
        <p:spPr bwMode="auto">
          <a:xfrm>
            <a:off x="5983272" y="1831192"/>
            <a:ext cx="49148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50/50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Right Arrow 46"/>
          <p:cNvSpPr/>
          <p:nvPr/>
        </p:nvSpPr>
        <p:spPr>
          <a:xfrm>
            <a:off x="4067932" y="1860535"/>
            <a:ext cx="381000" cy="152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Text Box 205"/>
          <p:cNvSpPr txBox="1">
            <a:spLocks noChangeArrowheads="1"/>
          </p:cNvSpPr>
          <p:nvPr/>
        </p:nvSpPr>
        <p:spPr bwMode="auto">
          <a:xfrm>
            <a:off x="6643545" y="1742024"/>
            <a:ext cx="533400" cy="215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EDFA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Text Box 138"/>
          <p:cNvSpPr txBox="1">
            <a:spLocks noChangeArrowheads="1"/>
          </p:cNvSpPr>
          <p:nvPr/>
        </p:nvSpPr>
        <p:spPr bwMode="auto">
          <a:xfrm>
            <a:off x="8270712" y="2999721"/>
            <a:ext cx="738147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DOM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Text Box 205"/>
          <p:cNvSpPr txBox="1">
            <a:spLocks noChangeArrowheads="1"/>
          </p:cNvSpPr>
          <p:nvPr/>
        </p:nvSpPr>
        <p:spPr bwMode="auto">
          <a:xfrm>
            <a:off x="6793220" y="3831713"/>
            <a:ext cx="533400" cy="215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EDFA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TextBox 108"/>
          <p:cNvSpPr txBox="1">
            <a:spLocks noChangeArrowheads="1"/>
          </p:cNvSpPr>
          <p:nvPr/>
        </p:nvSpPr>
        <p:spPr bwMode="auto">
          <a:xfrm>
            <a:off x="1807571" y="3204905"/>
            <a:ext cx="5333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APD</a:t>
            </a:r>
            <a:endParaRPr lang="en-US" sz="800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1864794" y="3229898"/>
            <a:ext cx="381000" cy="661195"/>
            <a:chOff x="259553" y="2734630"/>
            <a:chExt cx="381000" cy="661194"/>
          </a:xfrm>
        </p:grpSpPr>
        <p:sp>
          <p:nvSpPr>
            <p:cNvPr id="360" name="Rectangle 5"/>
            <p:cNvSpPr>
              <a:spLocks noChangeArrowheads="1"/>
            </p:cNvSpPr>
            <p:nvPr/>
          </p:nvSpPr>
          <p:spPr bwMode="auto">
            <a:xfrm rot="5400000">
              <a:off x="119456" y="2874727"/>
              <a:ext cx="661194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361"/>
            <p:cNvGrpSpPr/>
            <p:nvPr/>
          </p:nvGrpSpPr>
          <p:grpSpPr>
            <a:xfrm>
              <a:off x="283362" y="2963231"/>
              <a:ext cx="319086" cy="431800"/>
              <a:chOff x="304800" y="990600"/>
              <a:chExt cx="319086" cy="431800"/>
            </a:xfrm>
          </p:grpSpPr>
          <p:grpSp>
            <p:nvGrpSpPr>
              <p:cNvPr id="8" name="Group 321"/>
              <p:cNvGrpSpPr>
                <a:grpSpLocks/>
              </p:cNvGrpSpPr>
              <p:nvPr/>
            </p:nvGrpSpPr>
            <p:grpSpPr bwMode="auto">
              <a:xfrm>
                <a:off x="304800" y="990600"/>
                <a:ext cx="144463" cy="431800"/>
                <a:chOff x="7502525" y="2720975"/>
                <a:chExt cx="144463" cy="431800"/>
              </a:xfrm>
            </p:grpSpPr>
            <p:sp>
              <p:nvSpPr>
                <p:cNvPr id="36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63" name="Straight Arrow Connector 59"/>
              <p:cNvCxnSpPr/>
              <p:nvPr/>
            </p:nvCxnSpPr>
            <p:spPr>
              <a:xfrm rot="10800000" flipV="1">
                <a:off x="438152" y="11120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60"/>
              <p:cNvCxnSpPr/>
              <p:nvPr/>
            </p:nvCxnSpPr>
            <p:spPr>
              <a:xfrm rot="10800000" flipV="1">
                <a:off x="471486" y="11787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65"/>
          <p:cNvGrpSpPr/>
          <p:nvPr/>
        </p:nvGrpSpPr>
        <p:grpSpPr>
          <a:xfrm>
            <a:off x="8225590" y="2137677"/>
            <a:ext cx="509547" cy="388197"/>
            <a:chOff x="8101053" y="258762"/>
            <a:chExt cx="609599" cy="434235"/>
          </a:xfrm>
        </p:grpSpPr>
        <p:sp>
          <p:nvSpPr>
            <p:cNvPr id="370" name="Rectangle 5"/>
            <p:cNvSpPr>
              <a:spLocks noChangeArrowheads="1"/>
            </p:cNvSpPr>
            <p:nvPr/>
          </p:nvSpPr>
          <p:spPr bwMode="auto">
            <a:xfrm rot="5400000">
              <a:off x="8189556" y="171901"/>
              <a:ext cx="432593" cy="609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389"/>
            <p:cNvGrpSpPr/>
            <p:nvPr/>
          </p:nvGrpSpPr>
          <p:grpSpPr>
            <a:xfrm flipH="1">
              <a:off x="8122447" y="258762"/>
              <a:ext cx="319086" cy="431800"/>
              <a:chOff x="304800" y="990600"/>
              <a:chExt cx="319086" cy="431800"/>
            </a:xfrm>
          </p:grpSpPr>
          <p:grpSp>
            <p:nvGrpSpPr>
              <p:cNvPr id="11" name="Group 321"/>
              <p:cNvGrpSpPr>
                <a:grpSpLocks/>
              </p:cNvGrpSpPr>
              <p:nvPr/>
            </p:nvGrpSpPr>
            <p:grpSpPr bwMode="auto">
              <a:xfrm>
                <a:off x="304800" y="990600"/>
                <a:ext cx="144463" cy="431800"/>
                <a:chOff x="7502525" y="2720975"/>
                <a:chExt cx="144463" cy="431800"/>
              </a:xfrm>
            </p:grpSpPr>
            <p:sp>
              <p:nvSpPr>
                <p:cNvPr id="37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73" name="Straight Arrow Connector 69"/>
              <p:cNvCxnSpPr/>
              <p:nvPr/>
            </p:nvCxnSpPr>
            <p:spPr>
              <a:xfrm rot="10800000" flipV="1">
                <a:off x="438152" y="11120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70"/>
              <p:cNvCxnSpPr/>
              <p:nvPr/>
            </p:nvCxnSpPr>
            <p:spPr>
              <a:xfrm rot="10800000" flipV="1">
                <a:off x="471486" y="11787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75"/>
          <p:cNvGrpSpPr/>
          <p:nvPr/>
        </p:nvGrpSpPr>
        <p:grpSpPr>
          <a:xfrm>
            <a:off x="480518" y="1765079"/>
            <a:ext cx="381000" cy="510139"/>
            <a:chOff x="6189089" y="8354728"/>
            <a:chExt cx="381000" cy="510139"/>
          </a:xfrm>
        </p:grpSpPr>
        <p:grpSp>
          <p:nvGrpSpPr>
            <p:cNvPr id="13" name="Group 414"/>
            <p:cNvGrpSpPr/>
            <p:nvPr/>
          </p:nvGrpSpPr>
          <p:grpSpPr>
            <a:xfrm>
              <a:off x="6210518" y="8396105"/>
              <a:ext cx="319086" cy="431800"/>
              <a:chOff x="228600" y="381000"/>
              <a:chExt cx="319086" cy="431800"/>
            </a:xfrm>
          </p:grpSpPr>
          <p:grpSp>
            <p:nvGrpSpPr>
              <p:cNvPr id="14" name="Group 321"/>
              <p:cNvGrpSpPr>
                <a:grpSpLocks/>
              </p:cNvGrpSpPr>
              <p:nvPr/>
            </p:nvGrpSpPr>
            <p:grpSpPr bwMode="auto">
              <a:xfrm>
                <a:off x="228600" y="381000"/>
                <a:ext cx="144463" cy="431800"/>
                <a:chOff x="7502525" y="2720975"/>
                <a:chExt cx="144463" cy="431800"/>
              </a:xfrm>
            </p:grpSpPr>
            <p:sp>
              <p:nvSpPr>
                <p:cNvPr id="38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83" name="Straight Arrow Connector 79"/>
              <p:cNvCxnSpPr/>
              <p:nvPr/>
            </p:nvCxnSpPr>
            <p:spPr>
              <a:xfrm flipV="1">
                <a:off x="361952" y="5024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80"/>
              <p:cNvCxnSpPr/>
              <p:nvPr/>
            </p:nvCxnSpPr>
            <p:spPr>
              <a:xfrm flipV="1">
                <a:off x="395286" y="5691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1" name="Rectangle 380"/>
            <p:cNvSpPr/>
            <p:nvPr/>
          </p:nvSpPr>
          <p:spPr>
            <a:xfrm>
              <a:off x="6189089" y="8354728"/>
              <a:ext cx="381000" cy="510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TextBox 85"/>
          <p:cNvSpPr txBox="1"/>
          <p:nvPr/>
        </p:nvSpPr>
        <p:spPr>
          <a:xfrm>
            <a:off x="403557" y="1460824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2 Lasers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tunable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TextBox 108"/>
          <p:cNvSpPr txBox="1">
            <a:spLocks noChangeArrowheads="1"/>
          </p:cNvSpPr>
          <p:nvPr/>
        </p:nvSpPr>
        <p:spPr bwMode="auto">
          <a:xfrm>
            <a:off x="8430338" y="2245317"/>
            <a:ext cx="3874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PIN</a:t>
            </a:r>
            <a:endParaRPr lang="en-US" sz="8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1" name="Straight Connector 89"/>
          <p:cNvCxnSpPr>
            <a:endCxn id="513" idx="7"/>
          </p:cNvCxnSpPr>
          <p:nvPr/>
        </p:nvCxnSpPr>
        <p:spPr>
          <a:xfrm flipV="1">
            <a:off x="5983641" y="1992715"/>
            <a:ext cx="131011" cy="7289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/>
          <p:cNvSpPr/>
          <p:nvPr/>
        </p:nvSpPr>
        <p:spPr>
          <a:xfrm>
            <a:off x="5756098" y="2396611"/>
            <a:ext cx="457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VOA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3" name="Straight Connector 91"/>
          <p:cNvCxnSpPr>
            <a:stCxn id="392" idx="0"/>
          </p:cNvCxnSpPr>
          <p:nvPr/>
        </p:nvCxnSpPr>
        <p:spPr>
          <a:xfrm flipV="1">
            <a:off x="5984698" y="2061087"/>
            <a:ext cx="0" cy="3355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92"/>
          <p:cNvCxnSpPr>
            <a:stCxn id="396" idx="1"/>
            <a:endCxn id="392" idx="3"/>
          </p:cNvCxnSpPr>
          <p:nvPr/>
        </p:nvCxnSpPr>
        <p:spPr>
          <a:xfrm flipH="1">
            <a:off x="6213298" y="2549011"/>
            <a:ext cx="127806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94"/>
          <p:cNvSpPr txBox="1"/>
          <p:nvPr/>
        </p:nvSpPr>
        <p:spPr>
          <a:xfrm>
            <a:off x="6533583" y="1896194"/>
            <a:ext cx="311259" cy="215423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A1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341104" y="2446709"/>
            <a:ext cx="381000" cy="2046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45710" rIns="35991" bIns="45710" rtlCol="0" anchor="ctr"/>
          <a:lstStyle/>
          <a:p>
            <a:pPr algn="ctr"/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on/off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" name="Oval 239"/>
          <p:cNvSpPr/>
          <p:nvPr/>
        </p:nvSpPr>
        <p:spPr>
          <a:xfrm>
            <a:off x="4790182" y="35457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8" name="TextBox 99"/>
          <p:cNvSpPr txBox="1"/>
          <p:nvPr/>
        </p:nvSpPr>
        <p:spPr>
          <a:xfrm>
            <a:off x="6812735" y="2772537"/>
            <a:ext cx="284052" cy="18466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00"/>
          <p:cNvGrpSpPr/>
          <p:nvPr/>
        </p:nvGrpSpPr>
        <p:grpSpPr>
          <a:xfrm rot="5400000">
            <a:off x="2022004" y="1748373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400" name="Rectangle 399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1" name="Straight Arrow Connector 102"/>
            <p:cNvCxnSpPr/>
            <p:nvPr/>
          </p:nvCxnSpPr>
          <p:spPr>
            <a:xfrm rot="5400000">
              <a:off x="6932613" y="523080"/>
              <a:ext cx="228600" cy="1588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3"/>
          <p:cNvGrpSpPr/>
          <p:nvPr/>
        </p:nvGrpSpPr>
        <p:grpSpPr>
          <a:xfrm rot="5400000">
            <a:off x="7938647" y="2179181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403" name="Rectangle 402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4" name="Straight Arrow Connector 105"/>
            <p:cNvCxnSpPr/>
            <p:nvPr/>
          </p:nvCxnSpPr>
          <p:spPr>
            <a:xfrm rot="5400000">
              <a:off x="6936027" y="523874"/>
              <a:ext cx="228600" cy="0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TextBox 107"/>
          <p:cNvSpPr txBox="1"/>
          <p:nvPr/>
        </p:nvSpPr>
        <p:spPr>
          <a:xfrm>
            <a:off x="1236558" y="1787217"/>
            <a:ext cx="468354" cy="18464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LiNbO3 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6" name="TextBox 109"/>
          <p:cNvSpPr txBox="1"/>
          <p:nvPr/>
        </p:nvSpPr>
        <p:spPr>
          <a:xfrm rot="16200000">
            <a:off x="4133017" y="2966883"/>
            <a:ext cx="990600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Junction Box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7" name="Rounded Rectangle 110"/>
          <p:cNvSpPr/>
          <p:nvPr/>
        </p:nvSpPr>
        <p:spPr>
          <a:xfrm>
            <a:off x="4572000" y="1376772"/>
            <a:ext cx="127180" cy="2856283"/>
          </a:xfrm>
          <a:prstGeom prst="roundRect">
            <a:avLst>
              <a:gd name="adj" fmla="val 7428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8" name="TextBox 52"/>
          <p:cNvSpPr txBox="1">
            <a:spLocks noChangeArrowheads="1"/>
          </p:cNvSpPr>
          <p:nvPr/>
        </p:nvSpPr>
        <p:spPr bwMode="auto">
          <a:xfrm>
            <a:off x="2029947" y="3706409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9" name="Straight Connector 116"/>
          <p:cNvCxnSpPr/>
          <p:nvPr/>
        </p:nvCxnSpPr>
        <p:spPr>
          <a:xfrm>
            <a:off x="3357645" y="2217689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117"/>
          <p:cNvCxnSpPr/>
          <p:nvPr/>
        </p:nvCxnSpPr>
        <p:spPr>
          <a:xfrm>
            <a:off x="3358245" y="1564546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118"/>
          <p:cNvCxnSpPr/>
          <p:nvPr/>
        </p:nvCxnSpPr>
        <p:spPr>
          <a:xfrm>
            <a:off x="3357645" y="1999974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119"/>
          <p:cNvCxnSpPr/>
          <p:nvPr/>
        </p:nvCxnSpPr>
        <p:spPr>
          <a:xfrm>
            <a:off x="3357645" y="1673403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120"/>
          <p:cNvCxnSpPr/>
          <p:nvPr/>
        </p:nvCxnSpPr>
        <p:spPr>
          <a:xfrm>
            <a:off x="3357645" y="1782261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121"/>
          <p:cNvCxnSpPr/>
          <p:nvPr/>
        </p:nvCxnSpPr>
        <p:spPr>
          <a:xfrm>
            <a:off x="3357645" y="2108831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122"/>
          <p:cNvCxnSpPr/>
          <p:nvPr/>
        </p:nvCxnSpPr>
        <p:spPr>
          <a:xfrm>
            <a:off x="3357645" y="2326546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rapezoid 123"/>
          <p:cNvSpPr/>
          <p:nvPr/>
        </p:nvSpPr>
        <p:spPr>
          <a:xfrm rot="5400000">
            <a:off x="3029592" y="1869346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7" name="TextBox 124"/>
          <p:cNvSpPr txBox="1"/>
          <p:nvPr/>
        </p:nvSpPr>
        <p:spPr>
          <a:xfrm rot="5400000">
            <a:off x="3317871" y="1857517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8" name="Rounded Rectangle 125"/>
          <p:cNvSpPr/>
          <p:nvPr/>
        </p:nvSpPr>
        <p:spPr>
          <a:xfrm>
            <a:off x="323528" y="1503855"/>
            <a:ext cx="720080" cy="9834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30"/>
          <p:cNvGrpSpPr/>
          <p:nvPr/>
        </p:nvGrpSpPr>
        <p:grpSpPr>
          <a:xfrm rot="5400000">
            <a:off x="2022004" y="2036405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420" name="Rectangle 419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1" name="Straight Arrow Connector 132"/>
            <p:cNvCxnSpPr/>
            <p:nvPr/>
          </p:nvCxnSpPr>
          <p:spPr>
            <a:xfrm rot="5400000">
              <a:off x="6932613" y="523080"/>
              <a:ext cx="228600" cy="1588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3"/>
          <p:cNvGrpSpPr/>
          <p:nvPr/>
        </p:nvGrpSpPr>
        <p:grpSpPr>
          <a:xfrm>
            <a:off x="2735796" y="2124820"/>
            <a:ext cx="154285" cy="115530"/>
            <a:chOff x="2540555" y="750888"/>
            <a:chExt cx="422115" cy="343153"/>
          </a:xfrm>
        </p:grpSpPr>
        <p:sp>
          <p:nvSpPr>
            <p:cNvPr id="423" name="Oval 134"/>
            <p:cNvSpPr>
              <a:spLocks noChangeArrowheads="1"/>
            </p:cNvSpPr>
            <p:nvPr/>
          </p:nvSpPr>
          <p:spPr bwMode="auto">
            <a:xfrm rot="-5400000">
              <a:off x="2536586" y="880269"/>
              <a:ext cx="76200" cy="6826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4" name="Straight Connector 135"/>
            <p:cNvCxnSpPr/>
            <p:nvPr/>
          </p:nvCxnSpPr>
          <p:spPr>
            <a:xfrm>
              <a:off x="2590800" y="914400"/>
              <a:ext cx="304800" cy="15240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138"/>
            <p:cNvCxnSpPr>
              <a:stCxn id="423" idx="4"/>
            </p:cNvCxnSpPr>
            <p:nvPr/>
          </p:nvCxnSpPr>
          <p:spPr>
            <a:xfrm flipV="1">
              <a:off x="2608817" y="750888"/>
              <a:ext cx="312183" cy="163512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Isosceles Triangle 269"/>
            <p:cNvSpPr>
              <a:spLocks noChangeArrowheads="1"/>
            </p:cNvSpPr>
            <p:nvPr/>
          </p:nvSpPr>
          <p:spPr bwMode="auto">
            <a:xfrm rot="10800000" flipV="1">
              <a:off x="2892821" y="1017842"/>
              <a:ext cx="69849" cy="76199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7" name="Straight Connector 139"/>
          <p:cNvCxnSpPr/>
          <p:nvPr/>
        </p:nvCxnSpPr>
        <p:spPr>
          <a:xfrm flipH="1">
            <a:off x="2897532" y="1998886"/>
            <a:ext cx="519113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140"/>
          <p:cNvCxnSpPr/>
          <p:nvPr/>
        </p:nvCxnSpPr>
        <p:spPr>
          <a:xfrm flipH="1">
            <a:off x="2878627" y="1992180"/>
            <a:ext cx="48" cy="11624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Rounded Rectangle 141"/>
          <p:cNvSpPr/>
          <p:nvPr/>
        </p:nvSpPr>
        <p:spPr>
          <a:xfrm>
            <a:off x="2656375" y="2023531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TextBox 52"/>
          <p:cNvSpPr txBox="1">
            <a:spLocks noChangeArrowheads="1"/>
          </p:cNvSpPr>
          <p:nvPr/>
        </p:nvSpPr>
        <p:spPr bwMode="auto">
          <a:xfrm>
            <a:off x="3188980" y="3834373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1" name="TextBox 53"/>
          <p:cNvSpPr txBox="1">
            <a:spLocks noChangeArrowheads="1"/>
          </p:cNvSpPr>
          <p:nvPr/>
        </p:nvSpPr>
        <p:spPr bwMode="auto">
          <a:xfrm>
            <a:off x="3195464" y="3063697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32" name="Straight Connector 144"/>
          <p:cNvCxnSpPr/>
          <p:nvPr/>
        </p:nvCxnSpPr>
        <p:spPr>
          <a:xfrm>
            <a:off x="3357645" y="388816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145"/>
          <p:cNvCxnSpPr/>
          <p:nvPr/>
        </p:nvCxnSpPr>
        <p:spPr>
          <a:xfrm>
            <a:off x="3358245" y="3235017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146"/>
          <p:cNvCxnSpPr/>
          <p:nvPr/>
        </p:nvCxnSpPr>
        <p:spPr>
          <a:xfrm>
            <a:off x="3357645" y="3343874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147"/>
          <p:cNvCxnSpPr/>
          <p:nvPr/>
        </p:nvCxnSpPr>
        <p:spPr>
          <a:xfrm>
            <a:off x="3357645" y="3452732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148"/>
          <p:cNvCxnSpPr/>
          <p:nvPr/>
        </p:nvCxnSpPr>
        <p:spPr>
          <a:xfrm>
            <a:off x="3357645" y="3779302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149"/>
          <p:cNvCxnSpPr/>
          <p:nvPr/>
        </p:nvCxnSpPr>
        <p:spPr>
          <a:xfrm>
            <a:off x="3357645" y="3997017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rapezoid 150"/>
          <p:cNvSpPr/>
          <p:nvPr/>
        </p:nvSpPr>
        <p:spPr>
          <a:xfrm rot="5400000">
            <a:off x="3029592" y="3539817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TextBox 151"/>
          <p:cNvSpPr txBox="1"/>
          <p:nvPr/>
        </p:nvSpPr>
        <p:spPr>
          <a:xfrm rot="5400000">
            <a:off x="3317871" y="3527988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0" name="Straight Connector 156"/>
          <p:cNvCxnSpPr>
            <a:stCxn id="497" idx="2"/>
            <a:endCxn id="360" idx="0"/>
          </p:cNvCxnSpPr>
          <p:nvPr/>
        </p:nvCxnSpPr>
        <p:spPr>
          <a:xfrm flipH="1">
            <a:off x="2245795" y="3558542"/>
            <a:ext cx="500380" cy="1955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160"/>
          <p:cNvCxnSpPr/>
          <p:nvPr/>
        </p:nvCxnSpPr>
        <p:spPr>
          <a:xfrm rot="10800000">
            <a:off x="5268531" y="168769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161"/>
          <p:cNvCxnSpPr/>
          <p:nvPr/>
        </p:nvCxnSpPr>
        <p:spPr>
          <a:xfrm rot="10800000">
            <a:off x="5267331" y="2340833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162"/>
          <p:cNvCxnSpPr/>
          <p:nvPr/>
        </p:nvCxnSpPr>
        <p:spPr>
          <a:xfrm rot="10800000">
            <a:off x="5268531" y="1905405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163"/>
          <p:cNvCxnSpPr/>
          <p:nvPr/>
        </p:nvCxnSpPr>
        <p:spPr>
          <a:xfrm rot="10800000">
            <a:off x="5268531" y="2231976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164"/>
          <p:cNvCxnSpPr/>
          <p:nvPr/>
        </p:nvCxnSpPr>
        <p:spPr>
          <a:xfrm rot="10800000">
            <a:off x="5268531" y="212311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165"/>
          <p:cNvCxnSpPr/>
          <p:nvPr/>
        </p:nvCxnSpPr>
        <p:spPr>
          <a:xfrm rot="10800000">
            <a:off x="5268531" y="179654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166"/>
          <p:cNvCxnSpPr/>
          <p:nvPr/>
        </p:nvCxnSpPr>
        <p:spPr>
          <a:xfrm rot="10800000">
            <a:off x="5268531" y="1578833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rapezoid 167"/>
          <p:cNvSpPr/>
          <p:nvPr/>
        </p:nvSpPr>
        <p:spPr>
          <a:xfrm rot="16200000">
            <a:off x="4757784" y="1883633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TextBox 168"/>
          <p:cNvSpPr txBox="1"/>
          <p:nvPr/>
        </p:nvSpPr>
        <p:spPr>
          <a:xfrm rot="16200000">
            <a:off x="5039722" y="1832418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3" name="Straight Connector 169"/>
          <p:cNvCxnSpPr/>
          <p:nvPr/>
        </p:nvCxnSpPr>
        <p:spPr>
          <a:xfrm>
            <a:off x="5472101" y="1903428"/>
            <a:ext cx="0" cy="10859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453"/>
          <p:cNvSpPr/>
          <p:nvPr/>
        </p:nvSpPr>
        <p:spPr>
          <a:xfrm>
            <a:off x="5436096" y="1976114"/>
            <a:ext cx="76200" cy="7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5" name="Isosceles Triangle 171"/>
          <p:cNvSpPr/>
          <p:nvPr/>
        </p:nvSpPr>
        <p:spPr>
          <a:xfrm>
            <a:off x="5436096" y="1976114"/>
            <a:ext cx="76200" cy="76200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6" name="Straight Connector 172"/>
          <p:cNvCxnSpPr/>
          <p:nvPr/>
        </p:nvCxnSpPr>
        <p:spPr>
          <a:xfrm>
            <a:off x="5293914" y="1904788"/>
            <a:ext cx="17343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TextBox 176"/>
          <p:cNvSpPr txBox="1"/>
          <p:nvPr/>
        </p:nvSpPr>
        <p:spPr>
          <a:xfrm>
            <a:off x="5364088" y="2024844"/>
            <a:ext cx="396218" cy="215423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A&amp;D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TextBox 53"/>
          <p:cNvSpPr txBox="1">
            <a:spLocks noChangeArrowheads="1"/>
          </p:cNvSpPr>
          <p:nvPr/>
        </p:nvSpPr>
        <p:spPr bwMode="auto">
          <a:xfrm>
            <a:off x="5215924" y="1410378"/>
            <a:ext cx="33090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9" name="TextBox 52"/>
          <p:cNvSpPr txBox="1">
            <a:spLocks noChangeArrowheads="1"/>
          </p:cNvSpPr>
          <p:nvPr/>
        </p:nvSpPr>
        <p:spPr bwMode="auto">
          <a:xfrm>
            <a:off x="5219598" y="2183457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0" name="Straight Connector 180"/>
          <p:cNvCxnSpPr/>
          <p:nvPr/>
        </p:nvCxnSpPr>
        <p:spPr>
          <a:xfrm rot="10800000">
            <a:off x="5266149" y="367809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181"/>
          <p:cNvCxnSpPr/>
          <p:nvPr/>
        </p:nvCxnSpPr>
        <p:spPr>
          <a:xfrm rot="10800000">
            <a:off x="5268531" y="335062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182"/>
          <p:cNvCxnSpPr/>
          <p:nvPr/>
        </p:nvCxnSpPr>
        <p:spPr>
          <a:xfrm rot="10800000">
            <a:off x="5267331" y="4003763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183"/>
          <p:cNvCxnSpPr/>
          <p:nvPr/>
        </p:nvCxnSpPr>
        <p:spPr>
          <a:xfrm rot="10800000">
            <a:off x="5268531" y="3568335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184"/>
          <p:cNvCxnSpPr/>
          <p:nvPr/>
        </p:nvCxnSpPr>
        <p:spPr>
          <a:xfrm rot="10800000">
            <a:off x="5268531" y="3894906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185"/>
          <p:cNvCxnSpPr/>
          <p:nvPr/>
        </p:nvCxnSpPr>
        <p:spPr>
          <a:xfrm rot="10800000">
            <a:off x="5268531" y="378604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186"/>
          <p:cNvCxnSpPr/>
          <p:nvPr/>
        </p:nvCxnSpPr>
        <p:spPr>
          <a:xfrm rot="10800000">
            <a:off x="5268531" y="345947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187"/>
          <p:cNvCxnSpPr/>
          <p:nvPr/>
        </p:nvCxnSpPr>
        <p:spPr>
          <a:xfrm rot="10800000">
            <a:off x="5268531" y="3241763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Trapezoid 188"/>
          <p:cNvSpPr/>
          <p:nvPr/>
        </p:nvSpPr>
        <p:spPr>
          <a:xfrm rot="16200000">
            <a:off x="4757784" y="3546563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TextBox 189"/>
          <p:cNvSpPr txBox="1"/>
          <p:nvPr/>
        </p:nvSpPr>
        <p:spPr>
          <a:xfrm rot="16200000">
            <a:off x="5039722" y="3495348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D3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Rounded Rectangle 192"/>
          <p:cNvSpPr/>
          <p:nvPr/>
        </p:nvSpPr>
        <p:spPr>
          <a:xfrm>
            <a:off x="1871700" y="1376772"/>
            <a:ext cx="1260139" cy="1130525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TextBox 53"/>
          <p:cNvSpPr txBox="1">
            <a:spLocks noChangeArrowheads="1"/>
          </p:cNvSpPr>
          <p:nvPr/>
        </p:nvSpPr>
        <p:spPr bwMode="auto">
          <a:xfrm>
            <a:off x="7983996" y="2694501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TextBox 53"/>
          <p:cNvSpPr txBox="1">
            <a:spLocks noChangeArrowheads="1"/>
          </p:cNvSpPr>
          <p:nvPr/>
        </p:nvSpPr>
        <p:spPr bwMode="auto">
          <a:xfrm>
            <a:off x="824406" y="2010862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TextBox 53"/>
          <p:cNvSpPr txBox="1">
            <a:spLocks noChangeArrowheads="1"/>
          </p:cNvSpPr>
          <p:nvPr/>
        </p:nvSpPr>
        <p:spPr bwMode="auto">
          <a:xfrm>
            <a:off x="822255" y="1721857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TextBox 53"/>
          <p:cNvSpPr txBox="1">
            <a:spLocks noChangeArrowheads="1"/>
          </p:cNvSpPr>
          <p:nvPr/>
        </p:nvSpPr>
        <p:spPr bwMode="auto">
          <a:xfrm>
            <a:off x="7121885" y="2281259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Rounded Rectangle 201"/>
          <p:cNvSpPr/>
          <p:nvPr/>
        </p:nvSpPr>
        <p:spPr>
          <a:xfrm>
            <a:off x="3248267" y="1441063"/>
            <a:ext cx="421757" cy="272241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ounded Rectangle 202"/>
          <p:cNvSpPr/>
          <p:nvPr/>
        </p:nvSpPr>
        <p:spPr>
          <a:xfrm>
            <a:off x="1800521" y="3119424"/>
            <a:ext cx="1316192" cy="864096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ounded Rectangle 221"/>
          <p:cNvSpPr/>
          <p:nvPr/>
        </p:nvSpPr>
        <p:spPr>
          <a:xfrm>
            <a:off x="5038176" y="1437116"/>
            <a:ext cx="541936" cy="272636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TextBox 222"/>
          <p:cNvSpPr txBox="1"/>
          <p:nvPr/>
        </p:nvSpPr>
        <p:spPr>
          <a:xfrm>
            <a:off x="5040052" y="2636912"/>
            <a:ext cx="583770" cy="30775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nl-NL" sz="1400" b="1" dirty="0" smtClean="0">
                <a:latin typeface="Arial" pitchFamily="34" charset="0"/>
                <a:cs typeface="Arial" pitchFamily="34" charset="0"/>
              </a:rPr>
              <a:t>SCM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" name="Rounded Rectangle 224"/>
          <p:cNvSpPr/>
          <p:nvPr/>
        </p:nvSpPr>
        <p:spPr>
          <a:xfrm>
            <a:off x="5688124" y="1499793"/>
            <a:ext cx="1864068" cy="2612887"/>
          </a:xfrm>
          <a:prstGeom prst="roundRect">
            <a:avLst>
              <a:gd name="adj" fmla="val 783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TextBox 233"/>
          <p:cNvSpPr txBox="1"/>
          <p:nvPr/>
        </p:nvSpPr>
        <p:spPr>
          <a:xfrm>
            <a:off x="3178102" y="2523447"/>
            <a:ext cx="557169" cy="461645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nl-NL" sz="800" dirty="0" err="1" smtClean="0">
                <a:latin typeface="Arial" pitchFamily="34" charset="0"/>
                <a:cs typeface="Arial" pitchFamily="34" charset="0"/>
              </a:rPr>
              <a:t>Antares</a:t>
            </a:r>
            <a:r>
              <a:rPr lang="nl-NL" sz="800" dirty="0" smtClean="0">
                <a:latin typeface="Arial" pitchFamily="34" charset="0"/>
                <a:cs typeface="Arial" pitchFamily="34" charset="0"/>
              </a:rPr>
              <a:t> DWDM </a:t>
            </a:r>
            <a:r>
              <a:rPr lang="nl-NL" sz="800" dirty="0" err="1" smtClean="0">
                <a:latin typeface="Arial" pitchFamily="34" charset="0"/>
                <a:cs typeface="Arial" pitchFamily="34" charset="0"/>
              </a:rPr>
              <a:t>crate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3" name="TextBox 53"/>
          <p:cNvSpPr txBox="1">
            <a:spLocks noChangeArrowheads="1"/>
          </p:cNvSpPr>
          <p:nvPr/>
        </p:nvSpPr>
        <p:spPr bwMode="auto">
          <a:xfrm>
            <a:off x="7129257" y="3092691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4" name="Straight Connector 243"/>
          <p:cNvCxnSpPr/>
          <p:nvPr/>
        </p:nvCxnSpPr>
        <p:spPr>
          <a:xfrm>
            <a:off x="7368088" y="2387378"/>
            <a:ext cx="0" cy="87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TextBox 53"/>
          <p:cNvSpPr txBox="1">
            <a:spLocks noChangeArrowheads="1"/>
          </p:cNvSpPr>
          <p:nvPr/>
        </p:nvSpPr>
        <p:spPr bwMode="auto">
          <a:xfrm>
            <a:off x="7188688" y="2121697"/>
            <a:ext cx="68698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  <a:cs typeface="Arial" pitchFamily="34" charset="0"/>
              </a:rPr>
              <a:t>80/20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3" name="Straight Connector 265"/>
          <p:cNvCxnSpPr/>
          <p:nvPr/>
        </p:nvCxnSpPr>
        <p:spPr>
          <a:xfrm flipH="1">
            <a:off x="940619" y="2172231"/>
            <a:ext cx="3396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Isosceles Triangle 270"/>
          <p:cNvSpPr>
            <a:spLocks noChangeArrowheads="1"/>
          </p:cNvSpPr>
          <p:nvPr/>
        </p:nvSpPr>
        <p:spPr bwMode="auto">
          <a:xfrm rot="10800000">
            <a:off x="2862089" y="2099165"/>
            <a:ext cx="25530" cy="25654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52"/>
          <p:cNvGrpSpPr/>
          <p:nvPr/>
        </p:nvGrpSpPr>
        <p:grpSpPr>
          <a:xfrm>
            <a:off x="2746175" y="3406142"/>
            <a:ext cx="325122" cy="318550"/>
            <a:chOff x="5420627" y="3964004"/>
            <a:chExt cx="325122" cy="318550"/>
          </a:xfrm>
        </p:grpSpPr>
        <p:sp>
          <p:nvSpPr>
            <p:cNvPr id="496" name="TextBox 272"/>
            <p:cNvSpPr txBox="1"/>
            <p:nvPr/>
          </p:nvSpPr>
          <p:spPr>
            <a:xfrm>
              <a:off x="5429681" y="4067131"/>
              <a:ext cx="316068" cy="215423"/>
            </a:xfrm>
            <a:prstGeom prst="rect">
              <a:avLst/>
            </a:prstGeom>
            <a:noFill/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C2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Oval 273"/>
            <p:cNvSpPr/>
            <p:nvPr/>
          </p:nvSpPr>
          <p:spPr>
            <a:xfrm>
              <a:off x="5420627" y="3964004"/>
              <a:ext cx="306452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8" name="Arc 153"/>
            <p:cNvSpPr>
              <a:spLocks/>
            </p:cNvSpPr>
            <p:nvPr/>
          </p:nvSpPr>
          <p:spPr bwMode="auto">
            <a:xfrm>
              <a:off x="5481652" y="4024968"/>
              <a:ext cx="175502" cy="179071"/>
            </a:xfrm>
            <a:custGeom>
              <a:avLst/>
              <a:gdLst>
                <a:gd name="T0" fmla="*/ 2147483647 w 43200"/>
                <a:gd name="T1" fmla="*/ 2147483647 h 41505"/>
                <a:gd name="T2" fmla="*/ 2147483647 w 43200"/>
                <a:gd name="T3" fmla="*/ 2147483647 h 41505"/>
                <a:gd name="T4" fmla="*/ 2147483647 w 43200"/>
                <a:gd name="T5" fmla="*/ 2147483647 h 415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505"/>
                <a:gd name="T11" fmla="*/ 43200 w 43200"/>
                <a:gd name="T12" fmla="*/ 41505 h 4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505" fill="none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</a:path>
                <a:path w="43200" h="41505" stroke="0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1418" tIns="45710" rIns="91418" bIns="4571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9" name="TextBox 53"/>
          <p:cNvSpPr txBox="1">
            <a:spLocks noChangeArrowheads="1"/>
          </p:cNvSpPr>
          <p:nvPr/>
        </p:nvSpPr>
        <p:spPr bwMode="auto">
          <a:xfrm>
            <a:off x="5220012" y="3043450"/>
            <a:ext cx="33090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00" name="TextBox 52"/>
          <p:cNvSpPr txBox="1">
            <a:spLocks noChangeArrowheads="1"/>
          </p:cNvSpPr>
          <p:nvPr/>
        </p:nvSpPr>
        <p:spPr bwMode="auto">
          <a:xfrm>
            <a:off x="5223686" y="3824389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12"/>
          <p:cNvGrpSpPr/>
          <p:nvPr/>
        </p:nvGrpSpPr>
        <p:grpSpPr>
          <a:xfrm>
            <a:off x="7014514" y="2711142"/>
            <a:ext cx="325122" cy="318550"/>
            <a:chOff x="5420627" y="3964004"/>
            <a:chExt cx="325122" cy="318550"/>
          </a:xfrm>
        </p:grpSpPr>
        <p:sp>
          <p:nvSpPr>
            <p:cNvPr id="502" name="TextBox 285"/>
            <p:cNvSpPr txBox="1"/>
            <p:nvPr/>
          </p:nvSpPr>
          <p:spPr>
            <a:xfrm>
              <a:off x="5429681" y="4067131"/>
              <a:ext cx="316068" cy="215423"/>
            </a:xfrm>
            <a:prstGeom prst="rect">
              <a:avLst/>
            </a:prstGeom>
            <a:noFill/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C2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3" name="Oval 286"/>
            <p:cNvSpPr/>
            <p:nvPr/>
          </p:nvSpPr>
          <p:spPr>
            <a:xfrm>
              <a:off x="5420627" y="3964004"/>
              <a:ext cx="306452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4" name="Arc 153"/>
            <p:cNvSpPr>
              <a:spLocks/>
            </p:cNvSpPr>
            <p:nvPr/>
          </p:nvSpPr>
          <p:spPr bwMode="auto">
            <a:xfrm>
              <a:off x="5481652" y="4024968"/>
              <a:ext cx="175502" cy="179071"/>
            </a:xfrm>
            <a:custGeom>
              <a:avLst/>
              <a:gdLst>
                <a:gd name="T0" fmla="*/ 2147483647 w 43200"/>
                <a:gd name="T1" fmla="*/ 2147483647 h 41505"/>
                <a:gd name="T2" fmla="*/ 2147483647 w 43200"/>
                <a:gd name="T3" fmla="*/ 2147483647 h 41505"/>
                <a:gd name="T4" fmla="*/ 2147483647 w 43200"/>
                <a:gd name="T5" fmla="*/ 2147483647 h 415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505"/>
                <a:gd name="T11" fmla="*/ 43200 w 43200"/>
                <a:gd name="T12" fmla="*/ 41505 h 4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505" fill="none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</a:path>
                <a:path w="43200" h="41505" stroke="0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1418" tIns="45710" rIns="91418" bIns="4571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95"/>
          <p:cNvGrpSpPr/>
          <p:nvPr/>
        </p:nvGrpSpPr>
        <p:grpSpPr>
          <a:xfrm>
            <a:off x="7131323" y="2293756"/>
            <a:ext cx="76200" cy="76200"/>
            <a:chOff x="6876256" y="1394033"/>
            <a:chExt cx="76200" cy="76200"/>
          </a:xfrm>
        </p:grpSpPr>
        <p:sp>
          <p:nvSpPr>
            <p:cNvPr id="506" name="Rectangle 505"/>
            <p:cNvSpPr/>
            <p:nvPr/>
          </p:nvSpPr>
          <p:spPr>
            <a:xfrm>
              <a:off x="6876256" y="1394033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7" name="Isosceles Triangle 294"/>
            <p:cNvSpPr/>
            <p:nvPr/>
          </p:nvSpPr>
          <p:spPr>
            <a:xfrm>
              <a:off x="6876256" y="1394033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08" name="Straight Connector 297"/>
          <p:cNvCxnSpPr/>
          <p:nvPr/>
        </p:nvCxnSpPr>
        <p:spPr>
          <a:xfrm flipV="1">
            <a:off x="7366348" y="2340489"/>
            <a:ext cx="85912" cy="4902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Oval 299"/>
          <p:cNvSpPr/>
          <p:nvPr/>
        </p:nvSpPr>
        <p:spPr>
          <a:xfrm>
            <a:off x="7358121" y="2296204"/>
            <a:ext cx="162383" cy="6268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302"/>
          <p:cNvGrpSpPr/>
          <p:nvPr/>
        </p:nvGrpSpPr>
        <p:grpSpPr>
          <a:xfrm>
            <a:off x="7130763" y="3223185"/>
            <a:ext cx="76200" cy="76200"/>
            <a:chOff x="6876256" y="1394033"/>
            <a:chExt cx="76200" cy="76200"/>
          </a:xfrm>
        </p:grpSpPr>
        <p:sp>
          <p:nvSpPr>
            <p:cNvPr id="511" name="Rectangle 510"/>
            <p:cNvSpPr/>
            <p:nvPr/>
          </p:nvSpPr>
          <p:spPr>
            <a:xfrm>
              <a:off x="6876256" y="1394033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" name="Isosceles Triangle 304"/>
            <p:cNvSpPr/>
            <p:nvPr/>
          </p:nvSpPr>
          <p:spPr>
            <a:xfrm>
              <a:off x="6876256" y="1394033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3" name="Oval 313"/>
          <p:cNvSpPr/>
          <p:nvPr/>
        </p:nvSpPr>
        <p:spPr>
          <a:xfrm>
            <a:off x="5976049" y="1983535"/>
            <a:ext cx="162383" cy="6268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4" name="Straight Connector 320"/>
          <p:cNvCxnSpPr/>
          <p:nvPr/>
        </p:nvCxnSpPr>
        <p:spPr>
          <a:xfrm>
            <a:off x="5297101" y="3567436"/>
            <a:ext cx="1876483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Isosceles Triangle 326"/>
          <p:cNvSpPr>
            <a:spLocks noChangeArrowheads="1"/>
          </p:cNvSpPr>
          <p:nvPr/>
        </p:nvSpPr>
        <p:spPr bwMode="auto">
          <a:xfrm rot="16200000">
            <a:off x="6710670" y="3422835"/>
            <a:ext cx="457200" cy="3048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TextBox 327"/>
          <p:cNvSpPr txBox="1"/>
          <p:nvPr/>
        </p:nvSpPr>
        <p:spPr>
          <a:xfrm>
            <a:off x="5637608" y="3803441"/>
            <a:ext cx="572548" cy="30775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nl-NL" sz="1400" b="1" dirty="0" smtClean="0">
                <a:latin typeface="Arial" pitchFamily="34" charset="0"/>
                <a:cs typeface="Arial" pitchFamily="34" charset="0"/>
              </a:rPr>
              <a:t>LCM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Right Arrow 328"/>
          <p:cNvSpPr/>
          <p:nvPr/>
        </p:nvSpPr>
        <p:spPr>
          <a:xfrm rot="10800000">
            <a:off x="6158134" y="3495304"/>
            <a:ext cx="291679" cy="13147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8" name="TextBox 329"/>
          <p:cNvSpPr txBox="1"/>
          <p:nvPr/>
        </p:nvSpPr>
        <p:spPr>
          <a:xfrm>
            <a:off x="6817686" y="3440071"/>
            <a:ext cx="311259" cy="215423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A2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TextBox 338"/>
          <p:cNvSpPr txBox="1"/>
          <p:nvPr/>
        </p:nvSpPr>
        <p:spPr>
          <a:xfrm>
            <a:off x="8206528" y="3947457"/>
            <a:ext cx="542092" cy="30775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nl-NL" sz="1400" b="1" dirty="0" err="1" smtClean="0">
                <a:latin typeface="Arial" pitchFamily="34" charset="0"/>
                <a:cs typeface="Arial" pitchFamily="34" charset="0"/>
              </a:rPr>
              <a:t>ILxx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300"/>
          <p:cNvGrpSpPr/>
          <p:nvPr/>
        </p:nvGrpSpPr>
        <p:grpSpPr>
          <a:xfrm>
            <a:off x="6916648" y="2131597"/>
            <a:ext cx="287258" cy="215444"/>
            <a:chOff x="3430042" y="4042648"/>
            <a:chExt cx="287258" cy="215444"/>
          </a:xfrm>
        </p:grpSpPr>
        <p:sp>
          <p:nvSpPr>
            <p:cNvPr id="554" name="Heptagon 301"/>
            <p:cNvSpPr/>
            <p:nvPr/>
          </p:nvSpPr>
          <p:spPr>
            <a:xfrm>
              <a:off x="3491880" y="4077072"/>
              <a:ext cx="144016" cy="144016"/>
            </a:xfrm>
            <a:prstGeom prst="heptagon">
              <a:avLst/>
            </a:prstGeom>
            <a:solidFill>
              <a:schemeClr val="accent5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5" name="TextBox 302"/>
            <p:cNvSpPr txBox="1"/>
            <p:nvPr/>
          </p:nvSpPr>
          <p:spPr>
            <a:xfrm>
              <a:off x="3430042" y="404264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chemeClr val="bg2"/>
                  </a:solidFill>
                </a:rPr>
                <a:t>14</a:t>
              </a:r>
              <a:endParaRPr lang="nl-NL" sz="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4" name="Group 322"/>
          <p:cNvGrpSpPr/>
          <p:nvPr/>
        </p:nvGrpSpPr>
        <p:grpSpPr>
          <a:xfrm>
            <a:off x="5705012" y="2197369"/>
            <a:ext cx="287258" cy="215444"/>
            <a:chOff x="3417514" y="4042648"/>
            <a:chExt cx="287258" cy="215444"/>
          </a:xfrm>
        </p:grpSpPr>
        <p:sp>
          <p:nvSpPr>
            <p:cNvPr id="569" name="Heptagon 323"/>
            <p:cNvSpPr/>
            <p:nvPr/>
          </p:nvSpPr>
          <p:spPr>
            <a:xfrm>
              <a:off x="3491880" y="4077072"/>
              <a:ext cx="144016" cy="144016"/>
            </a:xfrm>
            <a:prstGeom prst="heptagon">
              <a:avLst/>
            </a:prstGeom>
            <a:solidFill>
              <a:schemeClr val="accent5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0" name="TextBox 324"/>
            <p:cNvSpPr txBox="1"/>
            <p:nvPr/>
          </p:nvSpPr>
          <p:spPr>
            <a:xfrm>
              <a:off x="3417514" y="4042648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800" dirty="0" smtClean="0">
                  <a:solidFill>
                    <a:schemeClr val="bg2"/>
                  </a:solidFill>
                </a:rPr>
                <a:t>20</a:t>
              </a:r>
              <a:endParaRPr lang="nl-NL" sz="800" dirty="0">
                <a:solidFill>
                  <a:schemeClr val="bg2"/>
                </a:solidFill>
              </a:endParaRPr>
            </a:p>
          </p:txBody>
        </p:sp>
      </p:grpSp>
      <p:sp>
        <p:nvSpPr>
          <p:cNvPr id="574" name="TextBox 53"/>
          <p:cNvSpPr txBox="1">
            <a:spLocks noChangeArrowheads="1"/>
          </p:cNvSpPr>
          <p:nvPr/>
        </p:nvSpPr>
        <p:spPr bwMode="auto">
          <a:xfrm>
            <a:off x="6394771" y="3592379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302"/>
          <p:cNvGrpSpPr/>
          <p:nvPr/>
        </p:nvGrpSpPr>
        <p:grpSpPr>
          <a:xfrm>
            <a:off x="6593829" y="3530235"/>
            <a:ext cx="76200" cy="76200"/>
            <a:chOff x="6876256" y="1394033"/>
            <a:chExt cx="76200" cy="76200"/>
          </a:xfrm>
        </p:grpSpPr>
        <p:sp>
          <p:nvSpPr>
            <p:cNvPr id="576" name="Rectangle 575"/>
            <p:cNvSpPr/>
            <p:nvPr/>
          </p:nvSpPr>
          <p:spPr>
            <a:xfrm>
              <a:off x="6876256" y="1394033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7" name="Isosceles Triangle 304"/>
            <p:cNvSpPr/>
            <p:nvPr/>
          </p:nvSpPr>
          <p:spPr>
            <a:xfrm>
              <a:off x="6876256" y="1394033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8" name="Connecteur droit 4"/>
          <p:cNvCxnSpPr/>
          <p:nvPr/>
        </p:nvCxnSpPr>
        <p:spPr>
          <a:xfrm flipH="1">
            <a:off x="6521821" y="3824389"/>
            <a:ext cx="11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TextBox 484"/>
          <p:cNvSpPr txBox="1">
            <a:spLocks noChangeArrowheads="1"/>
          </p:cNvSpPr>
          <p:nvPr/>
        </p:nvSpPr>
        <p:spPr bwMode="auto">
          <a:xfrm>
            <a:off x="5827342" y="3566798"/>
            <a:ext cx="49148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20/80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5894523" y="3532934"/>
            <a:ext cx="162383" cy="6268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5894523" y="3230005"/>
            <a:ext cx="162383" cy="162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TextBox 484"/>
          <p:cNvSpPr txBox="1">
            <a:spLocks noChangeArrowheads="1"/>
          </p:cNvSpPr>
          <p:nvPr/>
        </p:nvSpPr>
        <p:spPr bwMode="auto">
          <a:xfrm>
            <a:off x="5611318" y="3206758"/>
            <a:ext cx="49148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6dB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9" name="Rounded Rectangle 588"/>
          <p:cNvSpPr/>
          <p:nvPr/>
        </p:nvSpPr>
        <p:spPr>
          <a:xfrm>
            <a:off x="1179494" y="1501157"/>
            <a:ext cx="585894" cy="122192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2" name="Straight Connector 591"/>
          <p:cNvCxnSpPr/>
          <p:nvPr/>
        </p:nvCxnSpPr>
        <p:spPr>
          <a:xfrm flipH="1">
            <a:off x="993723" y="2171991"/>
            <a:ext cx="3396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 flipH="1">
            <a:off x="1225327" y="2543061"/>
            <a:ext cx="50405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Rectangle 593"/>
          <p:cNvSpPr>
            <a:spLocks noChangeArrowheads="1"/>
          </p:cNvSpPr>
          <p:nvPr/>
        </p:nvSpPr>
        <p:spPr bwMode="auto">
          <a:xfrm>
            <a:off x="1287306" y="2458607"/>
            <a:ext cx="381000" cy="152400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5" name="TextBox 594"/>
          <p:cNvSpPr txBox="1"/>
          <p:nvPr/>
        </p:nvSpPr>
        <p:spPr>
          <a:xfrm>
            <a:off x="1251807" y="2446485"/>
            <a:ext cx="468354" cy="18464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LiNbO3 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Rounded Rectangle 595"/>
          <p:cNvSpPr/>
          <p:nvPr/>
        </p:nvSpPr>
        <p:spPr>
          <a:xfrm>
            <a:off x="1321358" y="2089966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7" name="Straight Connector 596"/>
          <p:cNvCxnSpPr/>
          <p:nvPr/>
        </p:nvCxnSpPr>
        <p:spPr>
          <a:xfrm flipH="1">
            <a:off x="1225327" y="2327037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flipH="1">
            <a:off x="1585367" y="2327037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flipV="1">
            <a:off x="1729383" y="2327037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flipV="1">
            <a:off x="1225327" y="2327037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Oval 600"/>
          <p:cNvSpPr>
            <a:spLocks noChangeArrowheads="1"/>
          </p:cNvSpPr>
          <p:nvPr/>
        </p:nvSpPr>
        <p:spPr bwMode="auto">
          <a:xfrm rot="16200000">
            <a:off x="1363919" y="2168741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Oval 601"/>
          <p:cNvSpPr>
            <a:spLocks noChangeArrowheads="1"/>
          </p:cNvSpPr>
          <p:nvPr/>
        </p:nvSpPr>
        <p:spPr bwMode="auto">
          <a:xfrm rot="16200000">
            <a:off x="1573469" y="2168741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3" name="Oval 602"/>
          <p:cNvSpPr>
            <a:spLocks noChangeArrowheads="1"/>
          </p:cNvSpPr>
          <p:nvPr/>
        </p:nvSpPr>
        <p:spPr bwMode="auto">
          <a:xfrm rot="16200000">
            <a:off x="1359156" y="2316379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" name="Oval 603"/>
          <p:cNvSpPr>
            <a:spLocks noChangeArrowheads="1"/>
          </p:cNvSpPr>
          <p:nvPr/>
        </p:nvSpPr>
        <p:spPr bwMode="auto">
          <a:xfrm rot="16200000">
            <a:off x="1568706" y="2316379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5" name="Straight Connector 604"/>
          <p:cNvCxnSpPr/>
          <p:nvPr/>
        </p:nvCxnSpPr>
        <p:spPr>
          <a:xfrm flipH="1">
            <a:off x="1413446" y="2181781"/>
            <a:ext cx="14401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 flipH="1" flipV="1">
            <a:off x="1415021" y="2196329"/>
            <a:ext cx="142875" cy="116682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/>
          <p:nvPr/>
        </p:nvCxnSpPr>
        <p:spPr>
          <a:xfrm flipH="1">
            <a:off x="1400734" y="2205854"/>
            <a:ext cx="154780" cy="107156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14"/>
          <p:cNvCxnSpPr/>
          <p:nvPr/>
        </p:nvCxnSpPr>
        <p:spPr>
          <a:xfrm flipH="1">
            <a:off x="2663788" y="1880828"/>
            <a:ext cx="76452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/>
          <p:cNvCxnSpPr/>
          <p:nvPr/>
        </p:nvCxnSpPr>
        <p:spPr>
          <a:xfrm>
            <a:off x="2303748" y="1520788"/>
            <a:ext cx="50405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Rounded Rectangle 619"/>
          <p:cNvSpPr/>
          <p:nvPr/>
        </p:nvSpPr>
        <p:spPr>
          <a:xfrm rot="10800000">
            <a:off x="2387923" y="1655119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1" name="Straight Connector 620"/>
          <p:cNvCxnSpPr/>
          <p:nvPr/>
        </p:nvCxnSpPr>
        <p:spPr>
          <a:xfrm rot="10800000" flipH="1">
            <a:off x="2663788" y="1748248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rot="10800000" flipH="1">
            <a:off x="2303748" y="1748248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/>
          <p:cNvCxnSpPr/>
          <p:nvPr/>
        </p:nvCxnSpPr>
        <p:spPr>
          <a:xfrm>
            <a:off x="2303748" y="1520788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>
            <a:off x="2807804" y="1520788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" name="Oval 624"/>
          <p:cNvSpPr>
            <a:spLocks noChangeArrowheads="1"/>
          </p:cNvSpPr>
          <p:nvPr/>
        </p:nvSpPr>
        <p:spPr bwMode="auto">
          <a:xfrm rot="5400000">
            <a:off x="2643558" y="1881594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6" name="Oval 625"/>
          <p:cNvSpPr>
            <a:spLocks noChangeArrowheads="1"/>
          </p:cNvSpPr>
          <p:nvPr/>
        </p:nvSpPr>
        <p:spPr bwMode="auto">
          <a:xfrm rot="5400000">
            <a:off x="2434008" y="1881594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7" name="Oval 626"/>
          <p:cNvSpPr>
            <a:spLocks noChangeArrowheads="1"/>
          </p:cNvSpPr>
          <p:nvPr/>
        </p:nvSpPr>
        <p:spPr bwMode="auto">
          <a:xfrm rot="5400000">
            <a:off x="2648321" y="1733956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8" name="Oval 627"/>
          <p:cNvSpPr>
            <a:spLocks noChangeArrowheads="1"/>
          </p:cNvSpPr>
          <p:nvPr/>
        </p:nvSpPr>
        <p:spPr bwMode="auto">
          <a:xfrm rot="5400000">
            <a:off x="2438771" y="1733956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9" name="Straight Connector 628"/>
          <p:cNvCxnSpPr/>
          <p:nvPr/>
        </p:nvCxnSpPr>
        <p:spPr>
          <a:xfrm rot="10800000" flipH="1">
            <a:off x="2475669" y="1893504"/>
            <a:ext cx="14401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 rot="10800000" flipH="1" flipV="1">
            <a:off x="2475235" y="1762274"/>
            <a:ext cx="142875" cy="116682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/>
          <p:nvPr/>
        </p:nvCxnSpPr>
        <p:spPr>
          <a:xfrm rot="10800000" flipH="1">
            <a:off x="2477617" y="1762275"/>
            <a:ext cx="154780" cy="107156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2" name="Oval 631"/>
          <p:cNvSpPr/>
          <p:nvPr/>
        </p:nvSpPr>
        <p:spPr>
          <a:xfrm rot="10800000">
            <a:off x="2483768" y="1448780"/>
            <a:ext cx="144016" cy="14401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3" name="Straight Arrow Connector 632"/>
          <p:cNvCxnSpPr/>
          <p:nvPr/>
        </p:nvCxnSpPr>
        <p:spPr>
          <a:xfrm flipV="1">
            <a:off x="2447764" y="1412776"/>
            <a:ext cx="216024" cy="216024"/>
          </a:xfrm>
          <a:prstGeom prst="straightConnector1">
            <a:avLst/>
          </a:prstGeom>
          <a:ln w="9525"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1220400" y="4572000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Downstream</a:t>
            </a:r>
            <a:r>
              <a:rPr lang="en-US" dirty="0" smtClean="0">
                <a:latin typeface="+mn-lt"/>
              </a:rPr>
              <a:t> path (shore to DOM)</a:t>
            </a:r>
            <a:endParaRPr lang="en-US" dirty="0">
              <a:latin typeface="+mn-lt"/>
            </a:endParaRPr>
          </a:p>
        </p:txBody>
      </p:sp>
      <p:sp>
        <p:nvSpPr>
          <p:cNvPr id="253" name="Freeform 252"/>
          <p:cNvSpPr/>
          <p:nvPr/>
        </p:nvSpPr>
        <p:spPr>
          <a:xfrm>
            <a:off x="709684" y="1815152"/>
            <a:ext cx="7779223" cy="620067"/>
          </a:xfrm>
          <a:custGeom>
            <a:avLst/>
            <a:gdLst>
              <a:gd name="connsiteX0" fmla="*/ 0 w 7779223"/>
              <a:gd name="connsiteY0" fmla="*/ 27296 h 620067"/>
              <a:gd name="connsiteX1" fmla="*/ 286603 w 7779223"/>
              <a:gd name="connsiteY1" fmla="*/ 68239 h 620067"/>
              <a:gd name="connsiteX2" fmla="*/ 641444 w 7779223"/>
              <a:gd name="connsiteY2" fmla="*/ 81887 h 620067"/>
              <a:gd name="connsiteX3" fmla="*/ 941695 w 7779223"/>
              <a:gd name="connsiteY3" fmla="*/ 109182 h 620067"/>
              <a:gd name="connsiteX4" fmla="*/ 1050877 w 7779223"/>
              <a:gd name="connsiteY4" fmla="*/ 122830 h 620067"/>
              <a:gd name="connsiteX5" fmla="*/ 1201003 w 7779223"/>
              <a:gd name="connsiteY5" fmla="*/ 136478 h 620067"/>
              <a:gd name="connsiteX6" fmla="*/ 1733265 w 7779223"/>
              <a:gd name="connsiteY6" fmla="*/ 191069 h 620067"/>
              <a:gd name="connsiteX7" fmla="*/ 2197289 w 7779223"/>
              <a:gd name="connsiteY7" fmla="*/ 150126 h 620067"/>
              <a:gd name="connsiteX8" fmla="*/ 2661313 w 7779223"/>
              <a:gd name="connsiteY8" fmla="*/ 54591 h 620067"/>
              <a:gd name="connsiteX9" fmla="*/ 2743200 w 7779223"/>
              <a:gd name="connsiteY9" fmla="*/ 27296 h 620067"/>
              <a:gd name="connsiteX10" fmla="*/ 2879677 w 7779223"/>
              <a:gd name="connsiteY10" fmla="*/ 13648 h 620067"/>
              <a:gd name="connsiteX11" fmla="*/ 2988859 w 7779223"/>
              <a:gd name="connsiteY11" fmla="*/ 0 h 620067"/>
              <a:gd name="connsiteX12" fmla="*/ 3207223 w 7779223"/>
              <a:gd name="connsiteY12" fmla="*/ 81887 h 620067"/>
              <a:gd name="connsiteX13" fmla="*/ 3302758 w 7779223"/>
              <a:gd name="connsiteY13" fmla="*/ 95535 h 620067"/>
              <a:gd name="connsiteX14" fmla="*/ 3425588 w 7779223"/>
              <a:gd name="connsiteY14" fmla="*/ 122830 h 620067"/>
              <a:gd name="connsiteX15" fmla="*/ 3603009 w 7779223"/>
              <a:gd name="connsiteY15" fmla="*/ 109182 h 620067"/>
              <a:gd name="connsiteX16" fmla="*/ 3671247 w 7779223"/>
              <a:gd name="connsiteY16" fmla="*/ 95535 h 620067"/>
              <a:gd name="connsiteX17" fmla="*/ 3957850 w 7779223"/>
              <a:gd name="connsiteY17" fmla="*/ 122830 h 620067"/>
              <a:gd name="connsiteX18" fmla="*/ 4135271 w 7779223"/>
              <a:gd name="connsiteY18" fmla="*/ 136478 h 620067"/>
              <a:gd name="connsiteX19" fmla="*/ 4353635 w 7779223"/>
              <a:gd name="connsiteY19" fmla="*/ 122830 h 620067"/>
              <a:gd name="connsiteX20" fmla="*/ 4858603 w 7779223"/>
              <a:gd name="connsiteY20" fmla="*/ 136478 h 620067"/>
              <a:gd name="connsiteX21" fmla="*/ 4872250 w 7779223"/>
              <a:gd name="connsiteY21" fmla="*/ 177421 h 620067"/>
              <a:gd name="connsiteX22" fmla="*/ 5063319 w 7779223"/>
              <a:gd name="connsiteY22" fmla="*/ 232012 h 620067"/>
              <a:gd name="connsiteX23" fmla="*/ 5813946 w 7779223"/>
              <a:gd name="connsiteY23" fmla="*/ 204717 h 620067"/>
              <a:gd name="connsiteX24" fmla="*/ 6318913 w 7779223"/>
              <a:gd name="connsiteY24" fmla="*/ 218364 h 620067"/>
              <a:gd name="connsiteX25" fmla="*/ 6578220 w 7779223"/>
              <a:gd name="connsiteY25" fmla="*/ 313899 h 620067"/>
              <a:gd name="connsiteX26" fmla="*/ 6550925 w 7779223"/>
              <a:gd name="connsiteY26" fmla="*/ 450376 h 620067"/>
              <a:gd name="connsiteX27" fmla="*/ 6564573 w 7779223"/>
              <a:gd name="connsiteY27" fmla="*/ 586854 h 620067"/>
              <a:gd name="connsiteX28" fmla="*/ 6878471 w 7779223"/>
              <a:gd name="connsiteY28" fmla="*/ 559558 h 620067"/>
              <a:gd name="connsiteX29" fmla="*/ 7642746 w 7779223"/>
              <a:gd name="connsiteY29" fmla="*/ 573206 h 620067"/>
              <a:gd name="connsiteX30" fmla="*/ 7751928 w 7779223"/>
              <a:gd name="connsiteY30" fmla="*/ 559558 h 620067"/>
              <a:gd name="connsiteX31" fmla="*/ 7779223 w 7779223"/>
              <a:gd name="connsiteY31" fmla="*/ 559558 h 62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779223" h="620067">
                <a:moveTo>
                  <a:pt x="0" y="27296"/>
                </a:moveTo>
                <a:cubicBezTo>
                  <a:pt x="108367" y="48970"/>
                  <a:pt x="145787" y="58181"/>
                  <a:pt x="286603" y="68239"/>
                </a:cubicBezTo>
                <a:cubicBezTo>
                  <a:pt x="404670" y="76672"/>
                  <a:pt x="523164" y="77338"/>
                  <a:pt x="641444" y="81887"/>
                </a:cubicBezTo>
                <a:cubicBezTo>
                  <a:pt x="888708" y="112796"/>
                  <a:pt x="583955" y="76661"/>
                  <a:pt x="941695" y="109182"/>
                </a:cubicBezTo>
                <a:cubicBezTo>
                  <a:pt x="978222" y="112503"/>
                  <a:pt x="1014401" y="118990"/>
                  <a:pt x="1050877" y="122830"/>
                </a:cubicBezTo>
                <a:cubicBezTo>
                  <a:pt x="1100849" y="128090"/>
                  <a:pt x="1151004" y="131478"/>
                  <a:pt x="1201003" y="136478"/>
                </a:cubicBezTo>
                <a:lnTo>
                  <a:pt x="1733265" y="191069"/>
                </a:lnTo>
                <a:cubicBezTo>
                  <a:pt x="1979170" y="150084"/>
                  <a:pt x="1611945" y="208660"/>
                  <a:pt x="2197289" y="150126"/>
                </a:cubicBezTo>
                <a:cubicBezTo>
                  <a:pt x="2315574" y="138298"/>
                  <a:pt x="2579202" y="75119"/>
                  <a:pt x="2661313" y="54591"/>
                </a:cubicBezTo>
                <a:cubicBezTo>
                  <a:pt x="2689226" y="47613"/>
                  <a:pt x="2714921" y="32598"/>
                  <a:pt x="2743200" y="27296"/>
                </a:cubicBezTo>
                <a:cubicBezTo>
                  <a:pt x="2788136" y="18871"/>
                  <a:pt x="2834237" y="18697"/>
                  <a:pt x="2879677" y="13648"/>
                </a:cubicBezTo>
                <a:cubicBezTo>
                  <a:pt x="2916130" y="9598"/>
                  <a:pt x="2952465" y="4549"/>
                  <a:pt x="2988859" y="0"/>
                </a:cubicBezTo>
                <a:cubicBezTo>
                  <a:pt x="3061647" y="27296"/>
                  <a:pt x="3132853" y="59253"/>
                  <a:pt x="3207223" y="81887"/>
                </a:cubicBezTo>
                <a:cubicBezTo>
                  <a:pt x="3237998" y="91253"/>
                  <a:pt x="3271141" y="89607"/>
                  <a:pt x="3302758" y="95535"/>
                </a:cubicBezTo>
                <a:cubicBezTo>
                  <a:pt x="3343982" y="103264"/>
                  <a:pt x="3384645" y="113732"/>
                  <a:pt x="3425588" y="122830"/>
                </a:cubicBezTo>
                <a:cubicBezTo>
                  <a:pt x="3484728" y="118281"/>
                  <a:pt x="3544057" y="115732"/>
                  <a:pt x="3603009" y="109182"/>
                </a:cubicBezTo>
                <a:cubicBezTo>
                  <a:pt x="3626064" y="106620"/>
                  <a:pt x="3648068" y="94643"/>
                  <a:pt x="3671247" y="95535"/>
                </a:cubicBezTo>
                <a:cubicBezTo>
                  <a:pt x="3767143" y="99223"/>
                  <a:pt x="3862255" y="114395"/>
                  <a:pt x="3957850" y="122830"/>
                </a:cubicBezTo>
                <a:cubicBezTo>
                  <a:pt x="4016935" y="128043"/>
                  <a:pt x="4076131" y="131929"/>
                  <a:pt x="4135271" y="136478"/>
                </a:cubicBezTo>
                <a:cubicBezTo>
                  <a:pt x="4208059" y="131929"/>
                  <a:pt x="4280768" y="125866"/>
                  <a:pt x="4353635" y="122830"/>
                </a:cubicBezTo>
                <a:cubicBezTo>
                  <a:pt x="4803973" y="104066"/>
                  <a:pt x="4656964" y="55821"/>
                  <a:pt x="4858603" y="136478"/>
                </a:cubicBezTo>
                <a:cubicBezTo>
                  <a:pt x="4863152" y="150126"/>
                  <a:pt x="4868761" y="163465"/>
                  <a:pt x="4872250" y="177421"/>
                </a:cubicBezTo>
                <a:cubicBezTo>
                  <a:pt x="4903731" y="303346"/>
                  <a:pt x="4846916" y="248659"/>
                  <a:pt x="5063319" y="232012"/>
                </a:cubicBezTo>
                <a:cubicBezTo>
                  <a:pt x="5347454" y="175184"/>
                  <a:pt x="5178919" y="204717"/>
                  <a:pt x="5813946" y="204717"/>
                </a:cubicBezTo>
                <a:cubicBezTo>
                  <a:pt x="5982330" y="204717"/>
                  <a:pt x="6150591" y="213815"/>
                  <a:pt x="6318913" y="218364"/>
                </a:cubicBezTo>
                <a:cubicBezTo>
                  <a:pt x="6381274" y="227958"/>
                  <a:pt x="6539542" y="221073"/>
                  <a:pt x="6578220" y="313899"/>
                </a:cubicBezTo>
                <a:cubicBezTo>
                  <a:pt x="6589837" y="341780"/>
                  <a:pt x="6562537" y="415540"/>
                  <a:pt x="6550925" y="450376"/>
                </a:cubicBezTo>
                <a:cubicBezTo>
                  <a:pt x="6555474" y="495869"/>
                  <a:pt x="6521200" y="572396"/>
                  <a:pt x="6564573" y="586854"/>
                </a:cubicBezTo>
                <a:cubicBezTo>
                  <a:pt x="6664211" y="620067"/>
                  <a:pt x="6878471" y="559558"/>
                  <a:pt x="6878471" y="559558"/>
                </a:cubicBezTo>
                <a:lnTo>
                  <a:pt x="7642746" y="573206"/>
                </a:lnTo>
                <a:cubicBezTo>
                  <a:pt x="7679423" y="573206"/>
                  <a:pt x="7715433" y="563208"/>
                  <a:pt x="7751928" y="559558"/>
                </a:cubicBezTo>
                <a:cubicBezTo>
                  <a:pt x="7760981" y="558653"/>
                  <a:pt x="7770125" y="559558"/>
                  <a:pt x="7779223" y="559558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2224585" y="3057099"/>
            <a:ext cx="6496334" cy="696035"/>
          </a:xfrm>
          <a:custGeom>
            <a:avLst/>
            <a:gdLst>
              <a:gd name="connsiteX0" fmla="*/ 6496334 w 6496334"/>
              <a:gd name="connsiteY0" fmla="*/ 68238 h 696035"/>
              <a:gd name="connsiteX1" fmla="*/ 6005015 w 6496334"/>
              <a:gd name="connsiteY1" fmla="*/ 95534 h 696035"/>
              <a:gd name="connsiteX2" fmla="*/ 5882185 w 6496334"/>
              <a:gd name="connsiteY2" fmla="*/ 81886 h 696035"/>
              <a:gd name="connsiteX3" fmla="*/ 5827594 w 6496334"/>
              <a:gd name="connsiteY3" fmla="*/ 68238 h 696035"/>
              <a:gd name="connsiteX4" fmla="*/ 5773003 w 6496334"/>
              <a:gd name="connsiteY4" fmla="*/ 40943 h 696035"/>
              <a:gd name="connsiteX5" fmla="*/ 5336275 w 6496334"/>
              <a:gd name="connsiteY5" fmla="*/ 0 h 696035"/>
              <a:gd name="connsiteX6" fmla="*/ 4995081 w 6496334"/>
              <a:gd name="connsiteY6" fmla="*/ 54591 h 696035"/>
              <a:gd name="connsiteX7" fmla="*/ 4940490 w 6496334"/>
              <a:gd name="connsiteY7" fmla="*/ 109182 h 696035"/>
              <a:gd name="connsiteX8" fmla="*/ 4899546 w 6496334"/>
              <a:gd name="connsiteY8" fmla="*/ 204716 h 696035"/>
              <a:gd name="connsiteX9" fmla="*/ 4885899 w 6496334"/>
              <a:gd name="connsiteY9" fmla="*/ 450376 h 696035"/>
              <a:gd name="connsiteX10" fmla="*/ 4872251 w 6496334"/>
              <a:gd name="connsiteY10" fmla="*/ 559558 h 696035"/>
              <a:gd name="connsiteX11" fmla="*/ 4722125 w 6496334"/>
              <a:gd name="connsiteY11" fmla="*/ 518614 h 696035"/>
              <a:gd name="connsiteX12" fmla="*/ 4681182 w 6496334"/>
              <a:gd name="connsiteY12" fmla="*/ 504967 h 696035"/>
              <a:gd name="connsiteX13" fmla="*/ 4244454 w 6496334"/>
              <a:gd name="connsiteY13" fmla="*/ 532262 h 696035"/>
              <a:gd name="connsiteX14" fmla="*/ 3370997 w 6496334"/>
              <a:gd name="connsiteY14" fmla="*/ 559558 h 696035"/>
              <a:gd name="connsiteX15" fmla="*/ 3179928 w 6496334"/>
              <a:gd name="connsiteY15" fmla="*/ 573205 h 696035"/>
              <a:gd name="connsiteX16" fmla="*/ 2756848 w 6496334"/>
              <a:gd name="connsiteY16" fmla="*/ 559558 h 696035"/>
              <a:gd name="connsiteX17" fmla="*/ 2470245 w 6496334"/>
              <a:gd name="connsiteY17" fmla="*/ 532262 h 696035"/>
              <a:gd name="connsiteX18" fmla="*/ 2279176 w 6496334"/>
              <a:gd name="connsiteY18" fmla="*/ 518614 h 696035"/>
              <a:gd name="connsiteX19" fmla="*/ 2060812 w 6496334"/>
              <a:gd name="connsiteY19" fmla="*/ 491319 h 696035"/>
              <a:gd name="connsiteX20" fmla="*/ 1787857 w 6496334"/>
              <a:gd name="connsiteY20" fmla="*/ 464023 h 696035"/>
              <a:gd name="connsiteX21" fmla="*/ 1405719 w 6496334"/>
              <a:gd name="connsiteY21" fmla="*/ 477671 h 696035"/>
              <a:gd name="connsiteX22" fmla="*/ 941696 w 6496334"/>
              <a:gd name="connsiteY22" fmla="*/ 491319 h 696035"/>
              <a:gd name="connsiteX23" fmla="*/ 914400 w 6496334"/>
              <a:gd name="connsiteY23" fmla="*/ 545910 h 696035"/>
              <a:gd name="connsiteX24" fmla="*/ 832514 w 6496334"/>
              <a:gd name="connsiteY24" fmla="*/ 655092 h 696035"/>
              <a:gd name="connsiteX25" fmla="*/ 668740 w 6496334"/>
              <a:gd name="connsiteY25" fmla="*/ 696035 h 696035"/>
              <a:gd name="connsiteX26" fmla="*/ 368490 w 6496334"/>
              <a:gd name="connsiteY26" fmla="*/ 586853 h 696035"/>
              <a:gd name="connsiteX27" fmla="*/ 354842 w 6496334"/>
              <a:gd name="connsiteY27" fmla="*/ 545910 h 696035"/>
              <a:gd name="connsiteX28" fmla="*/ 0 w 6496334"/>
              <a:gd name="connsiteY28" fmla="*/ 532262 h 69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496334" h="696035">
                <a:moveTo>
                  <a:pt x="6496334" y="68238"/>
                </a:moveTo>
                <a:cubicBezTo>
                  <a:pt x="6319480" y="82976"/>
                  <a:pt x="6196154" y="95534"/>
                  <a:pt x="6005015" y="95534"/>
                </a:cubicBezTo>
                <a:cubicBezTo>
                  <a:pt x="5963820" y="95534"/>
                  <a:pt x="5923128" y="86435"/>
                  <a:pt x="5882185" y="81886"/>
                </a:cubicBezTo>
                <a:cubicBezTo>
                  <a:pt x="5863988" y="77337"/>
                  <a:pt x="5845157" y="74824"/>
                  <a:pt x="5827594" y="68238"/>
                </a:cubicBezTo>
                <a:cubicBezTo>
                  <a:pt x="5808545" y="61095"/>
                  <a:pt x="5793020" y="44582"/>
                  <a:pt x="5773003" y="40943"/>
                </a:cubicBezTo>
                <a:cubicBezTo>
                  <a:pt x="5661869" y="20737"/>
                  <a:pt x="5456087" y="8558"/>
                  <a:pt x="5336275" y="0"/>
                </a:cubicBezTo>
                <a:cubicBezTo>
                  <a:pt x="5229856" y="9674"/>
                  <a:pt x="5094540" y="15912"/>
                  <a:pt x="4995081" y="54591"/>
                </a:cubicBezTo>
                <a:cubicBezTo>
                  <a:pt x="4971096" y="63918"/>
                  <a:pt x="4958687" y="90985"/>
                  <a:pt x="4940490" y="109182"/>
                </a:cubicBezTo>
                <a:cubicBezTo>
                  <a:pt x="4926842" y="141027"/>
                  <a:pt x="4905020" y="170505"/>
                  <a:pt x="4899546" y="204716"/>
                </a:cubicBezTo>
                <a:cubicBezTo>
                  <a:pt x="4886589" y="285699"/>
                  <a:pt x="4892189" y="368605"/>
                  <a:pt x="4885899" y="450376"/>
                </a:cubicBezTo>
                <a:cubicBezTo>
                  <a:pt x="4883086" y="486945"/>
                  <a:pt x="4876800" y="523164"/>
                  <a:pt x="4872251" y="559558"/>
                </a:cubicBezTo>
                <a:lnTo>
                  <a:pt x="4722125" y="518614"/>
                </a:lnTo>
                <a:cubicBezTo>
                  <a:pt x="4708293" y="514662"/>
                  <a:pt x="4695568" y="504967"/>
                  <a:pt x="4681182" y="504967"/>
                </a:cubicBezTo>
                <a:cubicBezTo>
                  <a:pt x="4455626" y="504967"/>
                  <a:pt x="4437609" y="520900"/>
                  <a:pt x="4244454" y="532262"/>
                </a:cubicBezTo>
                <a:cubicBezTo>
                  <a:pt x="3940818" y="550123"/>
                  <a:pt x="3686598" y="552044"/>
                  <a:pt x="3370997" y="559558"/>
                </a:cubicBezTo>
                <a:cubicBezTo>
                  <a:pt x="3307307" y="564107"/>
                  <a:pt x="3243780" y="573205"/>
                  <a:pt x="3179928" y="573205"/>
                </a:cubicBezTo>
                <a:cubicBezTo>
                  <a:pt x="3038828" y="573205"/>
                  <a:pt x="2897788" y="566269"/>
                  <a:pt x="2756848" y="559558"/>
                </a:cubicBezTo>
                <a:cubicBezTo>
                  <a:pt x="2702706" y="556980"/>
                  <a:pt x="2527961" y="537072"/>
                  <a:pt x="2470245" y="532262"/>
                </a:cubicBezTo>
                <a:cubicBezTo>
                  <a:pt x="2406614" y="526959"/>
                  <a:pt x="2342711" y="524967"/>
                  <a:pt x="2279176" y="518614"/>
                </a:cubicBezTo>
                <a:cubicBezTo>
                  <a:pt x="2206186" y="511315"/>
                  <a:pt x="2133718" y="499420"/>
                  <a:pt x="2060812" y="491319"/>
                </a:cubicBezTo>
                <a:cubicBezTo>
                  <a:pt x="1969932" y="481221"/>
                  <a:pt x="1878842" y="473122"/>
                  <a:pt x="1787857" y="464023"/>
                </a:cubicBezTo>
                <a:cubicBezTo>
                  <a:pt x="1660478" y="468572"/>
                  <a:pt x="1533180" y="477671"/>
                  <a:pt x="1405719" y="477671"/>
                </a:cubicBezTo>
                <a:cubicBezTo>
                  <a:pt x="953659" y="477671"/>
                  <a:pt x="1201047" y="433684"/>
                  <a:pt x="941696" y="491319"/>
                </a:cubicBezTo>
                <a:cubicBezTo>
                  <a:pt x="932597" y="509516"/>
                  <a:pt x="922663" y="527319"/>
                  <a:pt x="914400" y="545910"/>
                </a:cubicBezTo>
                <a:cubicBezTo>
                  <a:pt x="889872" y="601099"/>
                  <a:pt x="896292" y="631176"/>
                  <a:pt x="832514" y="655092"/>
                </a:cubicBezTo>
                <a:cubicBezTo>
                  <a:pt x="779825" y="674850"/>
                  <a:pt x="723331" y="682387"/>
                  <a:pt x="668740" y="696035"/>
                </a:cubicBezTo>
                <a:cubicBezTo>
                  <a:pt x="568657" y="659641"/>
                  <a:pt x="464563" y="632801"/>
                  <a:pt x="368490" y="586853"/>
                </a:cubicBezTo>
                <a:cubicBezTo>
                  <a:pt x="355512" y="580646"/>
                  <a:pt x="369061" y="548097"/>
                  <a:pt x="354842" y="545910"/>
                </a:cubicBezTo>
                <a:cubicBezTo>
                  <a:pt x="264948" y="532080"/>
                  <a:pt x="117244" y="532262"/>
                  <a:pt x="0" y="532262"/>
                </a:cubicBezTo>
              </a:path>
            </a:pathLst>
          </a:cu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TextBox 256"/>
          <p:cNvSpPr txBox="1"/>
          <p:nvPr/>
        </p:nvSpPr>
        <p:spPr>
          <a:xfrm>
            <a:off x="1220400" y="45720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+mn-lt"/>
              </a:rPr>
              <a:t>Upstream</a:t>
            </a:r>
            <a:r>
              <a:rPr lang="en-US" b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path</a:t>
            </a:r>
            <a:r>
              <a:rPr lang="en-US" b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(DOM to shore)</a:t>
            </a:r>
            <a:endParaRPr lang="en-US" dirty="0">
              <a:latin typeface="+mn-lt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220400" y="4572000"/>
            <a:ext cx="302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Time calibration: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round trip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62" name="Group 261"/>
          <p:cNvGrpSpPr/>
          <p:nvPr/>
        </p:nvGrpSpPr>
        <p:grpSpPr>
          <a:xfrm>
            <a:off x="699448" y="1828801"/>
            <a:ext cx="8020334" cy="1915234"/>
            <a:chOff x="699448" y="1828801"/>
            <a:chExt cx="8020334" cy="1915234"/>
          </a:xfrm>
        </p:grpSpPr>
        <p:sp>
          <p:nvSpPr>
            <p:cNvPr id="260" name="Freeform 259"/>
            <p:cNvSpPr/>
            <p:nvPr/>
          </p:nvSpPr>
          <p:spPr>
            <a:xfrm>
              <a:off x="699448" y="1828801"/>
              <a:ext cx="7760981" cy="1371600"/>
            </a:xfrm>
            <a:custGeom>
              <a:avLst/>
              <a:gdLst>
                <a:gd name="connsiteX0" fmla="*/ 0 w 7779223"/>
                <a:gd name="connsiteY0" fmla="*/ 27296 h 620067"/>
                <a:gd name="connsiteX1" fmla="*/ 286603 w 7779223"/>
                <a:gd name="connsiteY1" fmla="*/ 68239 h 620067"/>
                <a:gd name="connsiteX2" fmla="*/ 641444 w 7779223"/>
                <a:gd name="connsiteY2" fmla="*/ 81887 h 620067"/>
                <a:gd name="connsiteX3" fmla="*/ 941695 w 7779223"/>
                <a:gd name="connsiteY3" fmla="*/ 109182 h 620067"/>
                <a:gd name="connsiteX4" fmla="*/ 1050877 w 7779223"/>
                <a:gd name="connsiteY4" fmla="*/ 122830 h 620067"/>
                <a:gd name="connsiteX5" fmla="*/ 1201003 w 7779223"/>
                <a:gd name="connsiteY5" fmla="*/ 136478 h 620067"/>
                <a:gd name="connsiteX6" fmla="*/ 1733265 w 7779223"/>
                <a:gd name="connsiteY6" fmla="*/ 191069 h 620067"/>
                <a:gd name="connsiteX7" fmla="*/ 2197289 w 7779223"/>
                <a:gd name="connsiteY7" fmla="*/ 150126 h 620067"/>
                <a:gd name="connsiteX8" fmla="*/ 2661313 w 7779223"/>
                <a:gd name="connsiteY8" fmla="*/ 54591 h 620067"/>
                <a:gd name="connsiteX9" fmla="*/ 2743200 w 7779223"/>
                <a:gd name="connsiteY9" fmla="*/ 27296 h 620067"/>
                <a:gd name="connsiteX10" fmla="*/ 2879677 w 7779223"/>
                <a:gd name="connsiteY10" fmla="*/ 13648 h 620067"/>
                <a:gd name="connsiteX11" fmla="*/ 2988859 w 7779223"/>
                <a:gd name="connsiteY11" fmla="*/ 0 h 620067"/>
                <a:gd name="connsiteX12" fmla="*/ 3207223 w 7779223"/>
                <a:gd name="connsiteY12" fmla="*/ 81887 h 620067"/>
                <a:gd name="connsiteX13" fmla="*/ 3302758 w 7779223"/>
                <a:gd name="connsiteY13" fmla="*/ 95535 h 620067"/>
                <a:gd name="connsiteX14" fmla="*/ 3425588 w 7779223"/>
                <a:gd name="connsiteY14" fmla="*/ 122830 h 620067"/>
                <a:gd name="connsiteX15" fmla="*/ 3603009 w 7779223"/>
                <a:gd name="connsiteY15" fmla="*/ 109182 h 620067"/>
                <a:gd name="connsiteX16" fmla="*/ 3671247 w 7779223"/>
                <a:gd name="connsiteY16" fmla="*/ 95535 h 620067"/>
                <a:gd name="connsiteX17" fmla="*/ 3957850 w 7779223"/>
                <a:gd name="connsiteY17" fmla="*/ 122830 h 620067"/>
                <a:gd name="connsiteX18" fmla="*/ 4135271 w 7779223"/>
                <a:gd name="connsiteY18" fmla="*/ 136478 h 620067"/>
                <a:gd name="connsiteX19" fmla="*/ 4353635 w 7779223"/>
                <a:gd name="connsiteY19" fmla="*/ 122830 h 620067"/>
                <a:gd name="connsiteX20" fmla="*/ 4858603 w 7779223"/>
                <a:gd name="connsiteY20" fmla="*/ 136478 h 620067"/>
                <a:gd name="connsiteX21" fmla="*/ 4872250 w 7779223"/>
                <a:gd name="connsiteY21" fmla="*/ 177421 h 620067"/>
                <a:gd name="connsiteX22" fmla="*/ 5063319 w 7779223"/>
                <a:gd name="connsiteY22" fmla="*/ 232012 h 620067"/>
                <a:gd name="connsiteX23" fmla="*/ 5813946 w 7779223"/>
                <a:gd name="connsiteY23" fmla="*/ 204717 h 620067"/>
                <a:gd name="connsiteX24" fmla="*/ 6318913 w 7779223"/>
                <a:gd name="connsiteY24" fmla="*/ 218364 h 620067"/>
                <a:gd name="connsiteX25" fmla="*/ 6578220 w 7779223"/>
                <a:gd name="connsiteY25" fmla="*/ 313899 h 620067"/>
                <a:gd name="connsiteX26" fmla="*/ 6550925 w 7779223"/>
                <a:gd name="connsiteY26" fmla="*/ 450376 h 620067"/>
                <a:gd name="connsiteX27" fmla="*/ 6564573 w 7779223"/>
                <a:gd name="connsiteY27" fmla="*/ 586854 h 620067"/>
                <a:gd name="connsiteX28" fmla="*/ 6878471 w 7779223"/>
                <a:gd name="connsiteY28" fmla="*/ 559558 h 620067"/>
                <a:gd name="connsiteX29" fmla="*/ 7642746 w 7779223"/>
                <a:gd name="connsiteY29" fmla="*/ 573206 h 620067"/>
                <a:gd name="connsiteX30" fmla="*/ 7751928 w 7779223"/>
                <a:gd name="connsiteY30" fmla="*/ 559558 h 620067"/>
                <a:gd name="connsiteX31" fmla="*/ 7779223 w 7779223"/>
                <a:gd name="connsiteY31" fmla="*/ 559558 h 620067"/>
                <a:gd name="connsiteX0" fmla="*/ 0 w 7779223"/>
                <a:gd name="connsiteY0" fmla="*/ 27296 h 620067"/>
                <a:gd name="connsiteX1" fmla="*/ 286603 w 7779223"/>
                <a:gd name="connsiteY1" fmla="*/ 68239 h 620067"/>
                <a:gd name="connsiteX2" fmla="*/ 641444 w 7779223"/>
                <a:gd name="connsiteY2" fmla="*/ 81887 h 620067"/>
                <a:gd name="connsiteX3" fmla="*/ 941695 w 7779223"/>
                <a:gd name="connsiteY3" fmla="*/ 109182 h 620067"/>
                <a:gd name="connsiteX4" fmla="*/ 1050877 w 7779223"/>
                <a:gd name="connsiteY4" fmla="*/ 122830 h 620067"/>
                <a:gd name="connsiteX5" fmla="*/ 1201003 w 7779223"/>
                <a:gd name="connsiteY5" fmla="*/ 136478 h 620067"/>
                <a:gd name="connsiteX6" fmla="*/ 1733265 w 7779223"/>
                <a:gd name="connsiteY6" fmla="*/ 191069 h 620067"/>
                <a:gd name="connsiteX7" fmla="*/ 2197289 w 7779223"/>
                <a:gd name="connsiteY7" fmla="*/ 150126 h 620067"/>
                <a:gd name="connsiteX8" fmla="*/ 2661313 w 7779223"/>
                <a:gd name="connsiteY8" fmla="*/ 54591 h 620067"/>
                <a:gd name="connsiteX9" fmla="*/ 2743200 w 7779223"/>
                <a:gd name="connsiteY9" fmla="*/ 27296 h 620067"/>
                <a:gd name="connsiteX10" fmla="*/ 2879677 w 7779223"/>
                <a:gd name="connsiteY10" fmla="*/ 13648 h 620067"/>
                <a:gd name="connsiteX11" fmla="*/ 2988859 w 7779223"/>
                <a:gd name="connsiteY11" fmla="*/ 0 h 620067"/>
                <a:gd name="connsiteX12" fmla="*/ 3207223 w 7779223"/>
                <a:gd name="connsiteY12" fmla="*/ 81887 h 620067"/>
                <a:gd name="connsiteX13" fmla="*/ 3302758 w 7779223"/>
                <a:gd name="connsiteY13" fmla="*/ 95535 h 620067"/>
                <a:gd name="connsiteX14" fmla="*/ 3425588 w 7779223"/>
                <a:gd name="connsiteY14" fmla="*/ 122830 h 620067"/>
                <a:gd name="connsiteX15" fmla="*/ 3603009 w 7779223"/>
                <a:gd name="connsiteY15" fmla="*/ 109182 h 620067"/>
                <a:gd name="connsiteX16" fmla="*/ 3671247 w 7779223"/>
                <a:gd name="connsiteY16" fmla="*/ 95535 h 620067"/>
                <a:gd name="connsiteX17" fmla="*/ 3957850 w 7779223"/>
                <a:gd name="connsiteY17" fmla="*/ 122830 h 620067"/>
                <a:gd name="connsiteX18" fmla="*/ 4135271 w 7779223"/>
                <a:gd name="connsiteY18" fmla="*/ 136478 h 620067"/>
                <a:gd name="connsiteX19" fmla="*/ 4353635 w 7779223"/>
                <a:gd name="connsiteY19" fmla="*/ 122830 h 620067"/>
                <a:gd name="connsiteX20" fmla="*/ 4858603 w 7779223"/>
                <a:gd name="connsiteY20" fmla="*/ 136478 h 620067"/>
                <a:gd name="connsiteX21" fmla="*/ 4872250 w 7779223"/>
                <a:gd name="connsiteY21" fmla="*/ 177421 h 620067"/>
                <a:gd name="connsiteX22" fmla="*/ 5063319 w 7779223"/>
                <a:gd name="connsiteY22" fmla="*/ 232012 h 620067"/>
                <a:gd name="connsiteX23" fmla="*/ 5813946 w 7779223"/>
                <a:gd name="connsiteY23" fmla="*/ 204717 h 620067"/>
                <a:gd name="connsiteX24" fmla="*/ 6318913 w 7779223"/>
                <a:gd name="connsiteY24" fmla="*/ 218364 h 620067"/>
                <a:gd name="connsiteX25" fmla="*/ 6578220 w 7779223"/>
                <a:gd name="connsiteY25" fmla="*/ 313899 h 620067"/>
                <a:gd name="connsiteX26" fmla="*/ 6550925 w 7779223"/>
                <a:gd name="connsiteY26" fmla="*/ 450376 h 620067"/>
                <a:gd name="connsiteX27" fmla="*/ 6564573 w 7779223"/>
                <a:gd name="connsiteY27" fmla="*/ 586854 h 620067"/>
                <a:gd name="connsiteX28" fmla="*/ 6878471 w 7779223"/>
                <a:gd name="connsiteY28" fmla="*/ 559558 h 620067"/>
                <a:gd name="connsiteX29" fmla="*/ 7380027 w 7779223"/>
                <a:gd name="connsiteY29" fmla="*/ 573206 h 620067"/>
                <a:gd name="connsiteX30" fmla="*/ 7642746 w 7779223"/>
                <a:gd name="connsiteY30" fmla="*/ 573206 h 620067"/>
                <a:gd name="connsiteX31" fmla="*/ 7751928 w 7779223"/>
                <a:gd name="connsiteY31" fmla="*/ 559558 h 620067"/>
                <a:gd name="connsiteX32" fmla="*/ 7779223 w 7779223"/>
                <a:gd name="connsiteY32" fmla="*/ 559558 h 620067"/>
                <a:gd name="connsiteX0" fmla="*/ 0 w 7760981"/>
                <a:gd name="connsiteY0" fmla="*/ 27296 h 1371600"/>
                <a:gd name="connsiteX1" fmla="*/ 286603 w 7760981"/>
                <a:gd name="connsiteY1" fmla="*/ 68239 h 1371600"/>
                <a:gd name="connsiteX2" fmla="*/ 641444 w 7760981"/>
                <a:gd name="connsiteY2" fmla="*/ 81887 h 1371600"/>
                <a:gd name="connsiteX3" fmla="*/ 941695 w 7760981"/>
                <a:gd name="connsiteY3" fmla="*/ 109182 h 1371600"/>
                <a:gd name="connsiteX4" fmla="*/ 1050877 w 7760981"/>
                <a:gd name="connsiteY4" fmla="*/ 122830 h 1371600"/>
                <a:gd name="connsiteX5" fmla="*/ 1201003 w 7760981"/>
                <a:gd name="connsiteY5" fmla="*/ 136478 h 1371600"/>
                <a:gd name="connsiteX6" fmla="*/ 1733265 w 7760981"/>
                <a:gd name="connsiteY6" fmla="*/ 191069 h 1371600"/>
                <a:gd name="connsiteX7" fmla="*/ 2197289 w 7760981"/>
                <a:gd name="connsiteY7" fmla="*/ 150126 h 1371600"/>
                <a:gd name="connsiteX8" fmla="*/ 2661313 w 7760981"/>
                <a:gd name="connsiteY8" fmla="*/ 54591 h 1371600"/>
                <a:gd name="connsiteX9" fmla="*/ 2743200 w 7760981"/>
                <a:gd name="connsiteY9" fmla="*/ 27296 h 1371600"/>
                <a:gd name="connsiteX10" fmla="*/ 2879677 w 7760981"/>
                <a:gd name="connsiteY10" fmla="*/ 13648 h 1371600"/>
                <a:gd name="connsiteX11" fmla="*/ 2988859 w 7760981"/>
                <a:gd name="connsiteY11" fmla="*/ 0 h 1371600"/>
                <a:gd name="connsiteX12" fmla="*/ 3207223 w 7760981"/>
                <a:gd name="connsiteY12" fmla="*/ 81887 h 1371600"/>
                <a:gd name="connsiteX13" fmla="*/ 3302758 w 7760981"/>
                <a:gd name="connsiteY13" fmla="*/ 95535 h 1371600"/>
                <a:gd name="connsiteX14" fmla="*/ 3425588 w 7760981"/>
                <a:gd name="connsiteY14" fmla="*/ 122830 h 1371600"/>
                <a:gd name="connsiteX15" fmla="*/ 3603009 w 7760981"/>
                <a:gd name="connsiteY15" fmla="*/ 109182 h 1371600"/>
                <a:gd name="connsiteX16" fmla="*/ 3671247 w 7760981"/>
                <a:gd name="connsiteY16" fmla="*/ 95535 h 1371600"/>
                <a:gd name="connsiteX17" fmla="*/ 3957850 w 7760981"/>
                <a:gd name="connsiteY17" fmla="*/ 122830 h 1371600"/>
                <a:gd name="connsiteX18" fmla="*/ 4135271 w 7760981"/>
                <a:gd name="connsiteY18" fmla="*/ 136478 h 1371600"/>
                <a:gd name="connsiteX19" fmla="*/ 4353635 w 7760981"/>
                <a:gd name="connsiteY19" fmla="*/ 122830 h 1371600"/>
                <a:gd name="connsiteX20" fmla="*/ 4858603 w 7760981"/>
                <a:gd name="connsiteY20" fmla="*/ 136478 h 1371600"/>
                <a:gd name="connsiteX21" fmla="*/ 4872250 w 7760981"/>
                <a:gd name="connsiteY21" fmla="*/ 177421 h 1371600"/>
                <a:gd name="connsiteX22" fmla="*/ 5063319 w 7760981"/>
                <a:gd name="connsiteY22" fmla="*/ 232012 h 1371600"/>
                <a:gd name="connsiteX23" fmla="*/ 5813946 w 7760981"/>
                <a:gd name="connsiteY23" fmla="*/ 204717 h 1371600"/>
                <a:gd name="connsiteX24" fmla="*/ 6318913 w 7760981"/>
                <a:gd name="connsiteY24" fmla="*/ 218364 h 1371600"/>
                <a:gd name="connsiteX25" fmla="*/ 6578220 w 7760981"/>
                <a:gd name="connsiteY25" fmla="*/ 313899 h 1371600"/>
                <a:gd name="connsiteX26" fmla="*/ 6550925 w 7760981"/>
                <a:gd name="connsiteY26" fmla="*/ 450376 h 1371600"/>
                <a:gd name="connsiteX27" fmla="*/ 6564573 w 7760981"/>
                <a:gd name="connsiteY27" fmla="*/ 586854 h 1371600"/>
                <a:gd name="connsiteX28" fmla="*/ 6878471 w 7760981"/>
                <a:gd name="connsiteY28" fmla="*/ 559558 h 1371600"/>
                <a:gd name="connsiteX29" fmla="*/ 7380027 w 7760981"/>
                <a:gd name="connsiteY29" fmla="*/ 573206 h 1371600"/>
                <a:gd name="connsiteX30" fmla="*/ 7642746 w 7760981"/>
                <a:gd name="connsiteY30" fmla="*/ 573206 h 1371600"/>
                <a:gd name="connsiteX31" fmla="*/ 7751928 w 7760981"/>
                <a:gd name="connsiteY31" fmla="*/ 559558 h 1371600"/>
                <a:gd name="connsiteX32" fmla="*/ 7758752 w 7760981"/>
                <a:gd name="connsiteY32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60981" h="1371600">
                  <a:moveTo>
                    <a:pt x="0" y="27296"/>
                  </a:moveTo>
                  <a:cubicBezTo>
                    <a:pt x="108367" y="48970"/>
                    <a:pt x="145787" y="58181"/>
                    <a:pt x="286603" y="68239"/>
                  </a:cubicBezTo>
                  <a:cubicBezTo>
                    <a:pt x="404670" y="76672"/>
                    <a:pt x="523164" y="77338"/>
                    <a:pt x="641444" y="81887"/>
                  </a:cubicBezTo>
                  <a:cubicBezTo>
                    <a:pt x="888708" y="112796"/>
                    <a:pt x="583955" y="76661"/>
                    <a:pt x="941695" y="109182"/>
                  </a:cubicBezTo>
                  <a:cubicBezTo>
                    <a:pt x="978222" y="112503"/>
                    <a:pt x="1014401" y="118990"/>
                    <a:pt x="1050877" y="122830"/>
                  </a:cubicBezTo>
                  <a:cubicBezTo>
                    <a:pt x="1100849" y="128090"/>
                    <a:pt x="1151004" y="131478"/>
                    <a:pt x="1201003" y="136478"/>
                  </a:cubicBezTo>
                  <a:lnTo>
                    <a:pt x="1733265" y="191069"/>
                  </a:lnTo>
                  <a:cubicBezTo>
                    <a:pt x="1979170" y="150084"/>
                    <a:pt x="1611945" y="208660"/>
                    <a:pt x="2197289" y="150126"/>
                  </a:cubicBezTo>
                  <a:cubicBezTo>
                    <a:pt x="2315574" y="138298"/>
                    <a:pt x="2579202" y="75119"/>
                    <a:pt x="2661313" y="54591"/>
                  </a:cubicBezTo>
                  <a:cubicBezTo>
                    <a:pt x="2689226" y="47613"/>
                    <a:pt x="2714921" y="32598"/>
                    <a:pt x="2743200" y="27296"/>
                  </a:cubicBezTo>
                  <a:cubicBezTo>
                    <a:pt x="2788136" y="18871"/>
                    <a:pt x="2834237" y="18697"/>
                    <a:pt x="2879677" y="13648"/>
                  </a:cubicBezTo>
                  <a:cubicBezTo>
                    <a:pt x="2916130" y="9598"/>
                    <a:pt x="2952465" y="4549"/>
                    <a:pt x="2988859" y="0"/>
                  </a:cubicBezTo>
                  <a:cubicBezTo>
                    <a:pt x="3061647" y="27296"/>
                    <a:pt x="3132853" y="59253"/>
                    <a:pt x="3207223" y="81887"/>
                  </a:cubicBezTo>
                  <a:cubicBezTo>
                    <a:pt x="3237998" y="91253"/>
                    <a:pt x="3271141" y="89607"/>
                    <a:pt x="3302758" y="95535"/>
                  </a:cubicBezTo>
                  <a:cubicBezTo>
                    <a:pt x="3343982" y="103264"/>
                    <a:pt x="3384645" y="113732"/>
                    <a:pt x="3425588" y="122830"/>
                  </a:cubicBezTo>
                  <a:cubicBezTo>
                    <a:pt x="3484728" y="118281"/>
                    <a:pt x="3544057" y="115732"/>
                    <a:pt x="3603009" y="109182"/>
                  </a:cubicBezTo>
                  <a:cubicBezTo>
                    <a:pt x="3626064" y="106620"/>
                    <a:pt x="3648068" y="94643"/>
                    <a:pt x="3671247" y="95535"/>
                  </a:cubicBezTo>
                  <a:cubicBezTo>
                    <a:pt x="3767143" y="99223"/>
                    <a:pt x="3862255" y="114395"/>
                    <a:pt x="3957850" y="122830"/>
                  </a:cubicBezTo>
                  <a:cubicBezTo>
                    <a:pt x="4016935" y="128043"/>
                    <a:pt x="4076131" y="131929"/>
                    <a:pt x="4135271" y="136478"/>
                  </a:cubicBezTo>
                  <a:cubicBezTo>
                    <a:pt x="4208059" y="131929"/>
                    <a:pt x="4280768" y="125866"/>
                    <a:pt x="4353635" y="122830"/>
                  </a:cubicBezTo>
                  <a:cubicBezTo>
                    <a:pt x="4803973" y="104066"/>
                    <a:pt x="4656964" y="55821"/>
                    <a:pt x="4858603" y="136478"/>
                  </a:cubicBezTo>
                  <a:cubicBezTo>
                    <a:pt x="4863152" y="150126"/>
                    <a:pt x="4868761" y="163465"/>
                    <a:pt x="4872250" y="177421"/>
                  </a:cubicBezTo>
                  <a:cubicBezTo>
                    <a:pt x="4903731" y="303346"/>
                    <a:pt x="4846916" y="248659"/>
                    <a:pt x="5063319" y="232012"/>
                  </a:cubicBezTo>
                  <a:cubicBezTo>
                    <a:pt x="5347454" y="175184"/>
                    <a:pt x="5178919" y="204717"/>
                    <a:pt x="5813946" y="204717"/>
                  </a:cubicBezTo>
                  <a:cubicBezTo>
                    <a:pt x="5982330" y="204717"/>
                    <a:pt x="6150591" y="213815"/>
                    <a:pt x="6318913" y="218364"/>
                  </a:cubicBezTo>
                  <a:cubicBezTo>
                    <a:pt x="6381274" y="227958"/>
                    <a:pt x="6539542" y="221073"/>
                    <a:pt x="6578220" y="313899"/>
                  </a:cubicBezTo>
                  <a:cubicBezTo>
                    <a:pt x="6589837" y="341780"/>
                    <a:pt x="6562537" y="415540"/>
                    <a:pt x="6550925" y="450376"/>
                  </a:cubicBezTo>
                  <a:cubicBezTo>
                    <a:pt x="6555474" y="495869"/>
                    <a:pt x="6521200" y="572396"/>
                    <a:pt x="6564573" y="586854"/>
                  </a:cubicBezTo>
                  <a:cubicBezTo>
                    <a:pt x="6664211" y="620067"/>
                    <a:pt x="6878471" y="559558"/>
                    <a:pt x="6878471" y="559558"/>
                  </a:cubicBezTo>
                  <a:lnTo>
                    <a:pt x="7380027" y="573206"/>
                  </a:lnTo>
                  <a:lnTo>
                    <a:pt x="7642746" y="573206"/>
                  </a:lnTo>
                  <a:cubicBezTo>
                    <a:pt x="7679423" y="573206"/>
                    <a:pt x="7715433" y="563208"/>
                    <a:pt x="7751928" y="559558"/>
                  </a:cubicBezTo>
                  <a:cubicBezTo>
                    <a:pt x="7760981" y="558653"/>
                    <a:pt x="7749654" y="1371600"/>
                    <a:pt x="7758752" y="1371600"/>
                  </a:cubicBezTo>
                </a:path>
              </a:pathLst>
            </a:custGeom>
            <a:ln w="412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2223448" y="3048000"/>
              <a:ext cx="6496334" cy="696035"/>
            </a:xfrm>
            <a:custGeom>
              <a:avLst/>
              <a:gdLst>
                <a:gd name="connsiteX0" fmla="*/ 6496334 w 6496334"/>
                <a:gd name="connsiteY0" fmla="*/ 68238 h 696035"/>
                <a:gd name="connsiteX1" fmla="*/ 6005015 w 6496334"/>
                <a:gd name="connsiteY1" fmla="*/ 95534 h 696035"/>
                <a:gd name="connsiteX2" fmla="*/ 5882185 w 6496334"/>
                <a:gd name="connsiteY2" fmla="*/ 81886 h 696035"/>
                <a:gd name="connsiteX3" fmla="*/ 5827594 w 6496334"/>
                <a:gd name="connsiteY3" fmla="*/ 68238 h 696035"/>
                <a:gd name="connsiteX4" fmla="*/ 5773003 w 6496334"/>
                <a:gd name="connsiteY4" fmla="*/ 40943 h 696035"/>
                <a:gd name="connsiteX5" fmla="*/ 5336275 w 6496334"/>
                <a:gd name="connsiteY5" fmla="*/ 0 h 696035"/>
                <a:gd name="connsiteX6" fmla="*/ 4995081 w 6496334"/>
                <a:gd name="connsiteY6" fmla="*/ 54591 h 696035"/>
                <a:gd name="connsiteX7" fmla="*/ 4940490 w 6496334"/>
                <a:gd name="connsiteY7" fmla="*/ 109182 h 696035"/>
                <a:gd name="connsiteX8" fmla="*/ 4899546 w 6496334"/>
                <a:gd name="connsiteY8" fmla="*/ 204716 h 696035"/>
                <a:gd name="connsiteX9" fmla="*/ 4885899 w 6496334"/>
                <a:gd name="connsiteY9" fmla="*/ 450376 h 696035"/>
                <a:gd name="connsiteX10" fmla="*/ 4872251 w 6496334"/>
                <a:gd name="connsiteY10" fmla="*/ 559558 h 696035"/>
                <a:gd name="connsiteX11" fmla="*/ 4722125 w 6496334"/>
                <a:gd name="connsiteY11" fmla="*/ 518614 h 696035"/>
                <a:gd name="connsiteX12" fmla="*/ 4681182 w 6496334"/>
                <a:gd name="connsiteY12" fmla="*/ 504967 h 696035"/>
                <a:gd name="connsiteX13" fmla="*/ 4244454 w 6496334"/>
                <a:gd name="connsiteY13" fmla="*/ 532262 h 696035"/>
                <a:gd name="connsiteX14" fmla="*/ 3370997 w 6496334"/>
                <a:gd name="connsiteY14" fmla="*/ 559558 h 696035"/>
                <a:gd name="connsiteX15" fmla="*/ 3179928 w 6496334"/>
                <a:gd name="connsiteY15" fmla="*/ 573205 h 696035"/>
                <a:gd name="connsiteX16" fmla="*/ 2756848 w 6496334"/>
                <a:gd name="connsiteY16" fmla="*/ 559558 h 696035"/>
                <a:gd name="connsiteX17" fmla="*/ 2470245 w 6496334"/>
                <a:gd name="connsiteY17" fmla="*/ 532262 h 696035"/>
                <a:gd name="connsiteX18" fmla="*/ 2279176 w 6496334"/>
                <a:gd name="connsiteY18" fmla="*/ 518614 h 696035"/>
                <a:gd name="connsiteX19" fmla="*/ 2060812 w 6496334"/>
                <a:gd name="connsiteY19" fmla="*/ 491319 h 696035"/>
                <a:gd name="connsiteX20" fmla="*/ 1787857 w 6496334"/>
                <a:gd name="connsiteY20" fmla="*/ 464023 h 696035"/>
                <a:gd name="connsiteX21" fmla="*/ 1405719 w 6496334"/>
                <a:gd name="connsiteY21" fmla="*/ 477671 h 696035"/>
                <a:gd name="connsiteX22" fmla="*/ 941696 w 6496334"/>
                <a:gd name="connsiteY22" fmla="*/ 491319 h 696035"/>
                <a:gd name="connsiteX23" fmla="*/ 914400 w 6496334"/>
                <a:gd name="connsiteY23" fmla="*/ 545910 h 696035"/>
                <a:gd name="connsiteX24" fmla="*/ 832514 w 6496334"/>
                <a:gd name="connsiteY24" fmla="*/ 655092 h 696035"/>
                <a:gd name="connsiteX25" fmla="*/ 668740 w 6496334"/>
                <a:gd name="connsiteY25" fmla="*/ 696035 h 696035"/>
                <a:gd name="connsiteX26" fmla="*/ 368490 w 6496334"/>
                <a:gd name="connsiteY26" fmla="*/ 586853 h 696035"/>
                <a:gd name="connsiteX27" fmla="*/ 354842 w 6496334"/>
                <a:gd name="connsiteY27" fmla="*/ 545910 h 696035"/>
                <a:gd name="connsiteX28" fmla="*/ 0 w 6496334"/>
                <a:gd name="connsiteY28" fmla="*/ 532262 h 69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496334" h="696035">
                  <a:moveTo>
                    <a:pt x="6496334" y="68238"/>
                  </a:moveTo>
                  <a:cubicBezTo>
                    <a:pt x="6319480" y="82976"/>
                    <a:pt x="6196154" y="95534"/>
                    <a:pt x="6005015" y="95534"/>
                  </a:cubicBezTo>
                  <a:cubicBezTo>
                    <a:pt x="5963820" y="95534"/>
                    <a:pt x="5923128" y="86435"/>
                    <a:pt x="5882185" y="81886"/>
                  </a:cubicBezTo>
                  <a:cubicBezTo>
                    <a:pt x="5863988" y="77337"/>
                    <a:pt x="5845157" y="74824"/>
                    <a:pt x="5827594" y="68238"/>
                  </a:cubicBezTo>
                  <a:cubicBezTo>
                    <a:pt x="5808545" y="61095"/>
                    <a:pt x="5793020" y="44582"/>
                    <a:pt x="5773003" y="40943"/>
                  </a:cubicBezTo>
                  <a:cubicBezTo>
                    <a:pt x="5661869" y="20737"/>
                    <a:pt x="5456087" y="8558"/>
                    <a:pt x="5336275" y="0"/>
                  </a:cubicBezTo>
                  <a:cubicBezTo>
                    <a:pt x="5229856" y="9674"/>
                    <a:pt x="5094540" y="15912"/>
                    <a:pt x="4995081" y="54591"/>
                  </a:cubicBezTo>
                  <a:cubicBezTo>
                    <a:pt x="4971096" y="63918"/>
                    <a:pt x="4958687" y="90985"/>
                    <a:pt x="4940490" y="109182"/>
                  </a:cubicBezTo>
                  <a:cubicBezTo>
                    <a:pt x="4926842" y="141027"/>
                    <a:pt x="4905020" y="170505"/>
                    <a:pt x="4899546" y="204716"/>
                  </a:cubicBezTo>
                  <a:cubicBezTo>
                    <a:pt x="4886589" y="285699"/>
                    <a:pt x="4892189" y="368605"/>
                    <a:pt x="4885899" y="450376"/>
                  </a:cubicBezTo>
                  <a:cubicBezTo>
                    <a:pt x="4883086" y="486945"/>
                    <a:pt x="4876800" y="523164"/>
                    <a:pt x="4872251" y="559558"/>
                  </a:cubicBezTo>
                  <a:lnTo>
                    <a:pt x="4722125" y="518614"/>
                  </a:lnTo>
                  <a:cubicBezTo>
                    <a:pt x="4708293" y="514662"/>
                    <a:pt x="4695568" y="504967"/>
                    <a:pt x="4681182" y="504967"/>
                  </a:cubicBezTo>
                  <a:cubicBezTo>
                    <a:pt x="4455626" y="504967"/>
                    <a:pt x="4437609" y="520900"/>
                    <a:pt x="4244454" y="532262"/>
                  </a:cubicBezTo>
                  <a:cubicBezTo>
                    <a:pt x="3940818" y="550123"/>
                    <a:pt x="3686598" y="552044"/>
                    <a:pt x="3370997" y="559558"/>
                  </a:cubicBezTo>
                  <a:cubicBezTo>
                    <a:pt x="3307307" y="564107"/>
                    <a:pt x="3243780" y="573205"/>
                    <a:pt x="3179928" y="573205"/>
                  </a:cubicBezTo>
                  <a:cubicBezTo>
                    <a:pt x="3038828" y="573205"/>
                    <a:pt x="2897788" y="566269"/>
                    <a:pt x="2756848" y="559558"/>
                  </a:cubicBezTo>
                  <a:cubicBezTo>
                    <a:pt x="2702706" y="556980"/>
                    <a:pt x="2527961" y="537072"/>
                    <a:pt x="2470245" y="532262"/>
                  </a:cubicBezTo>
                  <a:cubicBezTo>
                    <a:pt x="2406614" y="526959"/>
                    <a:pt x="2342711" y="524967"/>
                    <a:pt x="2279176" y="518614"/>
                  </a:cubicBezTo>
                  <a:cubicBezTo>
                    <a:pt x="2206186" y="511315"/>
                    <a:pt x="2133718" y="499420"/>
                    <a:pt x="2060812" y="491319"/>
                  </a:cubicBezTo>
                  <a:cubicBezTo>
                    <a:pt x="1969932" y="481221"/>
                    <a:pt x="1878842" y="473122"/>
                    <a:pt x="1787857" y="464023"/>
                  </a:cubicBezTo>
                  <a:cubicBezTo>
                    <a:pt x="1660478" y="468572"/>
                    <a:pt x="1533180" y="477671"/>
                    <a:pt x="1405719" y="477671"/>
                  </a:cubicBezTo>
                  <a:cubicBezTo>
                    <a:pt x="953659" y="477671"/>
                    <a:pt x="1201047" y="433684"/>
                    <a:pt x="941696" y="491319"/>
                  </a:cubicBezTo>
                  <a:cubicBezTo>
                    <a:pt x="932597" y="509516"/>
                    <a:pt x="922663" y="527319"/>
                    <a:pt x="914400" y="545910"/>
                  </a:cubicBezTo>
                  <a:cubicBezTo>
                    <a:pt x="889872" y="601099"/>
                    <a:pt x="896292" y="631176"/>
                    <a:pt x="832514" y="655092"/>
                  </a:cubicBezTo>
                  <a:cubicBezTo>
                    <a:pt x="779825" y="674850"/>
                    <a:pt x="723331" y="682387"/>
                    <a:pt x="668740" y="696035"/>
                  </a:cubicBezTo>
                  <a:cubicBezTo>
                    <a:pt x="568657" y="659641"/>
                    <a:pt x="464563" y="632801"/>
                    <a:pt x="368490" y="586853"/>
                  </a:cubicBezTo>
                  <a:cubicBezTo>
                    <a:pt x="355512" y="580646"/>
                    <a:pt x="369061" y="548097"/>
                    <a:pt x="354842" y="545910"/>
                  </a:cubicBezTo>
                  <a:cubicBezTo>
                    <a:pt x="264948" y="532080"/>
                    <a:pt x="117244" y="532262"/>
                    <a:pt x="0" y="532262"/>
                  </a:cubicBezTo>
                </a:path>
              </a:pathLst>
            </a:custGeom>
            <a:ln w="412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Slide Number Placeholder 2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1" grpId="1"/>
      <p:bldP spid="253" grpId="0" animBg="1"/>
      <p:bldP spid="253" grpId="1" animBg="1"/>
      <p:bldP spid="256" grpId="0" animBg="1"/>
      <p:bldP spid="257" grpId="0"/>
      <p:bldP spid="257" grpId="1"/>
      <p:bldP spid="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Optical network.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cxnSp>
        <p:nvCxnSpPr>
          <p:cNvPr id="312" name="Connecteur droit 2"/>
          <p:cNvCxnSpPr>
            <a:stCxn id="577" idx="1"/>
          </p:cNvCxnSpPr>
          <p:nvPr/>
        </p:nvCxnSpPr>
        <p:spPr>
          <a:xfrm>
            <a:off x="6631929" y="3568335"/>
            <a:ext cx="0" cy="256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247"/>
          <p:cNvCxnSpPr>
            <a:endCxn id="512" idx="5"/>
          </p:cNvCxnSpPr>
          <p:nvPr/>
        </p:nvCxnSpPr>
        <p:spPr>
          <a:xfrm flipH="1" flipV="1">
            <a:off x="7206963" y="3261285"/>
            <a:ext cx="161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6"/>
          <p:cNvCxnSpPr>
            <a:stCxn id="503" idx="6"/>
            <a:endCxn id="339" idx="2"/>
          </p:cNvCxnSpPr>
          <p:nvPr/>
        </p:nvCxnSpPr>
        <p:spPr>
          <a:xfrm flipV="1">
            <a:off x="7320966" y="2863434"/>
            <a:ext cx="904621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"/>
          <p:cNvCxnSpPr/>
          <p:nvPr/>
        </p:nvCxnSpPr>
        <p:spPr>
          <a:xfrm>
            <a:off x="2896696" y="2222713"/>
            <a:ext cx="0" cy="1291382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4"/>
          <p:cNvCxnSpPr>
            <a:stCxn id="507" idx="5"/>
            <a:endCxn id="370" idx="2"/>
          </p:cNvCxnSpPr>
          <p:nvPr/>
        </p:nvCxnSpPr>
        <p:spPr>
          <a:xfrm>
            <a:off x="7207523" y="2331856"/>
            <a:ext cx="1018067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5"/>
          <p:cNvCxnSpPr/>
          <p:nvPr/>
        </p:nvCxnSpPr>
        <p:spPr>
          <a:xfrm>
            <a:off x="5210792" y="2016948"/>
            <a:ext cx="1957812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7"/>
          <p:cNvCxnSpPr/>
          <p:nvPr/>
        </p:nvCxnSpPr>
        <p:spPr>
          <a:xfrm flipV="1">
            <a:off x="3554608" y="3620731"/>
            <a:ext cx="158541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8"/>
          <p:cNvCxnSpPr/>
          <p:nvPr/>
        </p:nvCxnSpPr>
        <p:spPr>
          <a:xfrm flipH="1">
            <a:off x="3554609" y="1934681"/>
            <a:ext cx="158417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9"/>
          <p:cNvCxnSpPr/>
          <p:nvPr/>
        </p:nvCxnSpPr>
        <p:spPr>
          <a:xfrm rot="10800000">
            <a:off x="5266149" y="201516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10"/>
          <p:cNvCxnSpPr/>
          <p:nvPr/>
        </p:nvCxnSpPr>
        <p:spPr>
          <a:xfrm>
            <a:off x="3357645" y="3670445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11"/>
          <p:cNvCxnSpPr/>
          <p:nvPr/>
        </p:nvCxnSpPr>
        <p:spPr>
          <a:xfrm flipH="1">
            <a:off x="2928812" y="3559741"/>
            <a:ext cx="471487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12"/>
          <p:cNvCxnSpPr/>
          <p:nvPr/>
        </p:nvCxnSpPr>
        <p:spPr>
          <a:xfrm>
            <a:off x="3355264" y="3560567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13"/>
          <p:cNvCxnSpPr/>
          <p:nvPr/>
        </p:nvCxnSpPr>
        <p:spPr>
          <a:xfrm flipH="1">
            <a:off x="1577872" y="2177403"/>
            <a:ext cx="1157924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14"/>
          <p:cNvCxnSpPr/>
          <p:nvPr/>
        </p:nvCxnSpPr>
        <p:spPr>
          <a:xfrm flipH="1">
            <a:off x="1503219" y="1889371"/>
            <a:ext cx="944545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15"/>
          <p:cNvCxnSpPr>
            <a:endCxn id="392" idx="2"/>
          </p:cNvCxnSpPr>
          <p:nvPr/>
        </p:nvCxnSpPr>
        <p:spPr>
          <a:xfrm flipV="1">
            <a:off x="5982904" y="2701411"/>
            <a:ext cx="1794" cy="86400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16"/>
          <p:cNvCxnSpPr>
            <a:stCxn id="331" idx="1"/>
          </p:cNvCxnSpPr>
          <p:nvPr/>
        </p:nvCxnSpPr>
        <p:spPr>
          <a:xfrm flipH="1">
            <a:off x="941689" y="1884199"/>
            <a:ext cx="33854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ounded Rectangle 18"/>
          <p:cNvSpPr/>
          <p:nvPr/>
        </p:nvSpPr>
        <p:spPr>
          <a:xfrm>
            <a:off x="4860032" y="1304764"/>
            <a:ext cx="4066576" cy="2997865"/>
          </a:xfrm>
          <a:prstGeom prst="roundRect">
            <a:avLst>
              <a:gd name="adj" fmla="val 7428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Rounded Rectangle 19"/>
          <p:cNvSpPr/>
          <p:nvPr/>
        </p:nvSpPr>
        <p:spPr>
          <a:xfrm>
            <a:off x="179513" y="1268760"/>
            <a:ext cx="3694732" cy="3038737"/>
          </a:xfrm>
          <a:prstGeom prst="roundRect">
            <a:avLst>
              <a:gd name="adj" fmla="val 55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TextBox 161"/>
          <p:cNvSpPr txBox="1">
            <a:spLocks noChangeArrowheads="1"/>
          </p:cNvSpPr>
          <p:nvPr/>
        </p:nvSpPr>
        <p:spPr bwMode="auto">
          <a:xfrm>
            <a:off x="3981720" y="3961910"/>
            <a:ext cx="60960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km</a:t>
            </a:r>
          </a:p>
        </p:txBody>
      </p:sp>
      <p:sp>
        <p:nvSpPr>
          <p:cNvPr id="331" name="Rectangle 330"/>
          <p:cNvSpPr>
            <a:spLocks noChangeArrowheads="1"/>
          </p:cNvSpPr>
          <p:nvPr/>
        </p:nvSpPr>
        <p:spPr bwMode="auto">
          <a:xfrm>
            <a:off x="1280235" y="1807999"/>
            <a:ext cx="381000" cy="152400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Text Box 141"/>
          <p:cNvSpPr txBox="1">
            <a:spLocks noChangeArrowheads="1"/>
          </p:cNvSpPr>
          <p:nvPr/>
        </p:nvSpPr>
        <p:spPr bwMode="auto">
          <a:xfrm>
            <a:off x="645688" y="3875449"/>
            <a:ext cx="1224136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-part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Oval 239"/>
          <p:cNvSpPr/>
          <p:nvPr/>
        </p:nvSpPr>
        <p:spPr>
          <a:xfrm>
            <a:off x="4783832" y="183764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Text Box 158"/>
          <p:cNvSpPr txBox="1">
            <a:spLocks noChangeArrowheads="1"/>
          </p:cNvSpPr>
          <p:nvPr/>
        </p:nvSpPr>
        <p:spPr bwMode="auto">
          <a:xfrm>
            <a:off x="1204035" y="1477803"/>
            <a:ext cx="533400" cy="3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l"/>
            <a:r>
              <a:rPr lang="en-US" sz="800" dirty="0" smtClean="0">
                <a:latin typeface="Arial" pitchFamily="34" charset="0"/>
                <a:cs typeface="Arial" pitchFamily="34" charset="0"/>
              </a:rPr>
              <a:t>MOD + Drivers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Oval 239"/>
          <p:cNvSpPr/>
          <p:nvPr/>
        </p:nvSpPr>
        <p:spPr>
          <a:xfrm>
            <a:off x="3805932" y="35457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52"/>
          <p:cNvSpPr txBox="1">
            <a:spLocks noChangeArrowheads="1"/>
          </p:cNvSpPr>
          <p:nvPr/>
        </p:nvSpPr>
        <p:spPr bwMode="auto">
          <a:xfrm>
            <a:off x="3182630" y="2167794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TextBox 53"/>
          <p:cNvSpPr txBox="1">
            <a:spLocks noChangeArrowheads="1"/>
          </p:cNvSpPr>
          <p:nvPr/>
        </p:nvSpPr>
        <p:spPr bwMode="auto">
          <a:xfrm>
            <a:off x="3199013" y="1396955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291"/>
          <p:cNvGrpSpPr>
            <a:grpSpLocks/>
          </p:cNvGrpSpPr>
          <p:nvPr/>
        </p:nvGrpSpPr>
        <p:grpSpPr bwMode="auto">
          <a:xfrm>
            <a:off x="8201739" y="2681558"/>
            <a:ext cx="533401" cy="363751"/>
            <a:chOff x="6814276" y="4880769"/>
            <a:chExt cx="977968" cy="431800"/>
          </a:xfrm>
        </p:grpSpPr>
        <p:sp>
          <p:nvSpPr>
            <p:cNvPr id="339" name="Rectangle 9"/>
            <p:cNvSpPr>
              <a:spLocks noChangeArrowheads="1"/>
            </p:cNvSpPr>
            <p:nvPr/>
          </p:nvSpPr>
          <p:spPr bwMode="auto">
            <a:xfrm rot="5400000">
              <a:off x="7109222" y="4629547"/>
              <a:ext cx="431800" cy="934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TextBox 108"/>
            <p:cNvSpPr txBox="1">
              <a:spLocks noChangeArrowheads="1"/>
            </p:cNvSpPr>
            <p:nvPr/>
          </p:nvSpPr>
          <p:spPr bwMode="auto">
            <a:xfrm>
              <a:off x="6814276" y="4971223"/>
              <a:ext cx="913716" cy="255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REAM</a:t>
              </a:r>
              <a:endParaRPr lang="en-US" sz="800" baseline="30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1" name="TextBox 183"/>
          <p:cNvSpPr txBox="1">
            <a:spLocks noChangeArrowheads="1"/>
          </p:cNvSpPr>
          <p:nvPr/>
        </p:nvSpPr>
        <p:spPr bwMode="auto">
          <a:xfrm>
            <a:off x="3712259" y="1553316"/>
            <a:ext cx="990600" cy="33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CW+1</a:t>
            </a:r>
            <a:r>
              <a:rPr lang="el-GR" sz="800" dirty="0" smtClean="0">
                <a:latin typeface="Arial" pitchFamily="34" charset="0"/>
                <a:cs typeface="Arial" pitchFamily="34" charset="0"/>
              </a:rPr>
              <a:t>λ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AC</a:t>
            </a:r>
          </a:p>
          <a:p>
            <a:pPr algn="ctr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1.25Gbps)</a:t>
            </a:r>
          </a:p>
        </p:txBody>
      </p:sp>
      <p:sp>
        <p:nvSpPr>
          <p:cNvPr id="342" name="Rounded Rectangle 32"/>
          <p:cNvSpPr/>
          <p:nvPr/>
        </p:nvSpPr>
        <p:spPr>
          <a:xfrm>
            <a:off x="7723354" y="2032425"/>
            <a:ext cx="1131246" cy="1296145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Right Arrow 33"/>
          <p:cNvSpPr/>
          <p:nvPr/>
        </p:nvSpPr>
        <p:spPr>
          <a:xfrm rot="10800000">
            <a:off x="4059932" y="3545793"/>
            <a:ext cx="381000" cy="1524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4" name="Straight Connector 34"/>
          <p:cNvCxnSpPr/>
          <p:nvPr/>
        </p:nvCxnSpPr>
        <p:spPr>
          <a:xfrm>
            <a:off x="7625974" y="3025149"/>
            <a:ext cx="304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5"/>
          <p:cNvCxnSpPr/>
          <p:nvPr/>
        </p:nvCxnSpPr>
        <p:spPr>
          <a:xfrm>
            <a:off x="7625974" y="3177549"/>
            <a:ext cx="3048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448"/>
          <p:cNvSpPr txBox="1">
            <a:spLocks noChangeArrowheads="1"/>
          </p:cNvSpPr>
          <p:nvPr/>
        </p:nvSpPr>
        <p:spPr bwMode="auto">
          <a:xfrm>
            <a:off x="7699501" y="2987733"/>
            <a:ext cx="60960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</a:rPr>
              <a:t>2xCu</a:t>
            </a:r>
          </a:p>
        </p:txBody>
      </p:sp>
      <p:sp>
        <p:nvSpPr>
          <p:cNvPr id="347" name="Isosceles Triangle 37"/>
          <p:cNvSpPr>
            <a:spLocks noChangeArrowheads="1"/>
          </p:cNvSpPr>
          <p:nvPr/>
        </p:nvSpPr>
        <p:spPr bwMode="auto">
          <a:xfrm rot="5400000">
            <a:off x="6501120" y="1861555"/>
            <a:ext cx="457200" cy="3048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8" name="Straight Connector 39"/>
          <p:cNvCxnSpPr>
            <a:stCxn id="503" idx="4"/>
          </p:cNvCxnSpPr>
          <p:nvPr/>
        </p:nvCxnSpPr>
        <p:spPr>
          <a:xfrm>
            <a:off x="7167740" y="3015942"/>
            <a:ext cx="0" cy="548691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40"/>
          <p:cNvCxnSpPr>
            <a:stCxn id="503" idx="0"/>
          </p:cNvCxnSpPr>
          <p:nvPr/>
        </p:nvCxnSpPr>
        <p:spPr>
          <a:xfrm flipV="1">
            <a:off x="7167740" y="2016387"/>
            <a:ext cx="0" cy="694755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Right Arrow 42"/>
          <p:cNvSpPr/>
          <p:nvPr/>
        </p:nvSpPr>
        <p:spPr>
          <a:xfrm rot="16200000">
            <a:off x="5870398" y="2915657"/>
            <a:ext cx="228600" cy="152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Oval 239"/>
          <p:cNvSpPr/>
          <p:nvPr/>
        </p:nvSpPr>
        <p:spPr>
          <a:xfrm>
            <a:off x="3793232" y="185751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2" name="Straight Arrow Connector 44"/>
          <p:cNvCxnSpPr/>
          <p:nvPr/>
        </p:nvCxnSpPr>
        <p:spPr>
          <a:xfrm>
            <a:off x="3883369" y="4168517"/>
            <a:ext cx="64507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xtBox 484"/>
          <p:cNvSpPr txBox="1">
            <a:spLocks noChangeArrowheads="1"/>
          </p:cNvSpPr>
          <p:nvPr/>
        </p:nvSpPr>
        <p:spPr bwMode="auto">
          <a:xfrm>
            <a:off x="5983272" y="1831192"/>
            <a:ext cx="49148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50/50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Right Arrow 46"/>
          <p:cNvSpPr/>
          <p:nvPr/>
        </p:nvSpPr>
        <p:spPr>
          <a:xfrm>
            <a:off x="4067932" y="1860535"/>
            <a:ext cx="381000" cy="15240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Text Box 205"/>
          <p:cNvSpPr txBox="1">
            <a:spLocks noChangeArrowheads="1"/>
          </p:cNvSpPr>
          <p:nvPr/>
        </p:nvSpPr>
        <p:spPr bwMode="auto">
          <a:xfrm>
            <a:off x="6643545" y="1742024"/>
            <a:ext cx="533400" cy="215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EDFA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Text Box 138"/>
          <p:cNvSpPr txBox="1">
            <a:spLocks noChangeArrowheads="1"/>
          </p:cNvSpPr>
          <p:nvPr/>
        </p:nvSpPr>
        <p:spPr bwMode="auto">
          <a:xfrm>
            <a:off x="8270712" y="2999721"/>
            <a:ext cx="738147" cy="30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DOM</a:t>
            </a:r>
            <a:endParaRPr lang="en-US" sz="14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Text Box 205"/>
          <p:cNvSpPr txBox="1">
            <a:spLocks noChangeArrowheads="1"/>
          </p:cNvSpPr>
          <p:nvPr/>
        </p:nvSpPr>
        <p:spPr bwMode="auto">
          <a:xfrm>
            <a:off x="6793220" y="3831713"/>
            <a:ext cx="533400" cy="2154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EDFA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TextBox 108"/>
          <p:cNvSpPr txBox="1">
            <a:spLocks noChangeArrowheads="1"/>
          </p:cNvSpPr>
          <p:nvPr/>
        </p:nvSpPr>
        <p:spPr bwMode="auto">
          <a:xfrm>
            <a:off x="1807571" y="3204905"/>
            <a:ext cx="5333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APD</a:t>
            </a:r>
            <a:endParaRPr lang="en-US" sz="800" baseline="30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1864794" y="3229898"/>
            <a:ext cx="381000" cy="661195"/>
            <a:chOff x="259553" y="2734630"/>
            <a:chExt cx="381000" cy="661194"/>
          </a:xfrm>
        </p:grpSpPr>
        <p:sp>
          <p:nvSpPr>
            <p:cNvPr id="360" name="Rectangle 5"/>
            <p:cNvSpPr>
              <a:spLocks noChangeArrowheads="1"/>
            </p:cNvSpPr>
            <p:nvPr/>
          </p:nvSpPr>
          <p:spPr bwMode="auto">
            <a:xfrm rot="5400000">
              <a:off x="119456" y="2874727"/>
              <a:ext cx="661194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361"/>
            <p:cNvGrpSpPr/>
            <p:nvPr/>
          </p:nvGrpSpPr>
          <p:grpSpPr>
            <a:xfrm>
              <a:off x="283362" y="2963231"/>
              <a:ext cx="319086" cy="431800"/>
              <a:chOff x="304800" y="990600"/>
              <a:chExt cx="319086" cy="431800"/>
            </a:xfrm>
          </p:grpSpPr>
          <p:grpSp>
            <p:nvGrpSpPr>
              <p:cNvPr id="8" name="Group 321"/>
              <p:cNvGrpSpPr>
                <a:grpSpLocks/>
              </p:cNvGrpSpPr>
              <p:nvPr/>
            </p:nvGrpSpPr>
            <p:grpSpPr bwMode="auto">
              <a:xfrm>
                <a:off x="304800" y="990600"/>
                <a:ext cx="144463" cy="431800"/>
                <a:chOff x="7502525" y="2720975"/>
                <a:chExt cx="144463" cy="431800"/>
              </a:xfrm>
            </p:grpSpPr>
            <p:sp>
              <p:nvSpPr>
                <p:cNvPr id="36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63" name="Straight Arrow Connector 59"/>
              <p:cNvCxnSpPr/>
              <p:nvPr/>
            </p:nvCxnSpPr>
            <p:spPr>
              <a:xfrm rot="10800000" flipV="1">
                <a:off x="438152" y="11120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Arrow Connector 60"/>
              <p:cNvCxnSpPr/>
              <p:nvPr/>
            </p:nvCxnSpPr>
            <p:spPr>
              <a:xfrm rot="10800000" flipV="1">
                <a:off x="471486" y="11787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65"/>
          <p:cNvGrpSpPr/>
          <p:nvPr/>
        </p:nvGrpSpPr>
        <p:grpSpPr>
          <a:xfrm>
            <a:off x="8225590" y="2137677"/>
            <a:ext cx="509547" cy="388197"/>
            <a:chOff x="8101053" y="258762"/>
            <a:chExt cx="609599" cy="434235"/>
          </a:xfrm>
        </p:grpSpPr>
        <p:sp>
          <p:nvSpPr>
            <p:cNvPr id="370" name="Rectangle 5"/>
            <p:cNvSpPr>
              <a:spLocks noChangeArrowheads="1"/>
            </p:cNvSpPr>
            <p:nvPr/>
          </p:nvSpPr>
          <p:spPr bwMode="auto">
            <a:xfrm rot="5400000">
              <a:off x="8189556" y="171901"/>
              <a:ext cx="432593" cy="6095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389"/>
            <p:cNvGrpSpPr/>
            <p:nvPr/>
          </p:nvGrpSpPr>
          <p:grpSpPr>
            <a:xfrm flipH="1">
              <a:off x="8122447" y="258762"/>
              <a:ext cx="319086" cy="431800"/>
              <a:chOff x="304800" y="990600"/>
              <a:chExt cx="319086" cy="431800"/>
            </a:xfrm>
          </p:grpSpPr>
          <p:grpSp>
            <p:nvGrpSpPr>
              <p:cNvPr id="11" name="Group 321"/>
              <p:cNvGrpSpPr>
                <a:grpSpLocks/>
              </p:cNvGrpSpPr>
              <p:nvPr/>
            </p:nvGrpSpPr>
            <p:grpSpPr bwMode="auto">
              <a:xfrm>
                <a:off x="304800" y="990600"/>
                <a:ext cx="144463" cy="431800"/>
                <a:chOff x="7502525" y="2720975"/>
                <a:chExt cx="144463" cy="431800"/>
              </a:xfrm>
            </p:grpSpPr>
            <p:sp>
              <p:nvSpPr>
                <p:cNvPr id="37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73" name="Straight Arrow Connector 69"/>
              <p:cNvCxnSpPr/>
              <p:nvPr/>
            </p:nvCxnSpPr>
            <p:spPr>
              <a:xfrm rot="10800000" flipV="1">
                <a:off x="438152" y="11120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Arrow Connector 70"/>
              <p:cNvCxnSpPr/>
              <p:nvPr/>
            </p:nvCxnSpPr>
            <p:spPr>
              <a:xfrm rot="10800000" flipV="1">
                <a:off x="471486" y="11787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75"/>
          <p:cNvGrpSpPr/>
          <p:nvPr/>
        </p:nvGrpSpPr>
        <p:grpSpPr>
          <a:xfrm>
            <a:off x="480518" y="1765079"/>
            <a:ext cx="381000" cy="510139"/>
            <a:chOff x="6189089" y="8354728"/>
            <a:chExt cx="381000" cy="510139"/>
          </a:xfrm>
        </p:grpSpPr>
        <p:grpSp>
          <p:nvGrpSpPr>
            <p:cNvPr id="13" name="Group 414"/>
            <p:cNvGrpSpPr/>
            <p:nvPr/>
          </p:nvGrpSpPr>
          <p:grpSpPr>
            <a:xfrm>
              <a:off x="6210518" y="8396105"/>
              <a:ext cx="319086" cy="431800"/>
              <a:chOff x="228600" y="381000"/>
              <a:chExt cx="319086" cy="431800"/>
            </a:xfrm>
          </p:grpSpPr>
          <p:grpSp>
            <p:nvGrpSpPr>
              <p:cNvPr id="14" name="Group 321"/>
              <p:cNvGrpSpPr>
                <a:grpSpLocks/>
              </p:cNvGrpSpPr>
              <p:nvPr/>
            </p:nvGrpSpPr>
            <p:grpSpPr bwMode="auto">
              <a:xfrm>
                <a:off x="228600" y="381000"/>
                <a:ext cx="144463" cy="431800"/>
                <a:chOff x="7502525" y="2720975"/>
                <a:chExt cx="144463" cy="431800"/>
              </a:xfrm>
            </p:grpSpPr>
            <p:sp>
              <p:nvSpPr>
                <p:cNvPr id="385" name="AutoShape 14"/>
                <p:cNvSpPr>
                  <a:spLocks noChangeArrowheads="1"/>
                </p:cNvSpPr>
                <p:nvPr/>
              </p:nvSpPr>
              <p:spPr bwMode="auto">
                <a:xfrm>
                  <a:off x="7502525" y="2865437"/>
                  <a:ext cx="144463" cy="1444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6" name="Line 15"/>
                <p:cNvSpPr>
                  <a:spLocks noChangeShapeType="1"/>
                </p:cNvSpPr>
                <p:nvPr/>
              </p:nvSpPr>
              <p:spPr bwMode="auto">
                <a:xfrm>
                  <a:off x="7502525" y="2865437"/>
                  <a:ext cx="14446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575550" y="2720975"/>
                  <a:ext cx="0" cy="144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"/>
                <p:cNvSpPr>
                  <a:spLocks noChangeShapeType="1"/>
                </p:cNvSpPr>
                <p:nvPr/>
              </p:nvSpPr>
              <p:spPr bwMode="auto">
                <a:xfrm>
                  <a:off x="7575550" y="3009900"/>
                  <a:ext cx="0" cy="1428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83" name="Straight Arrow Connector 79"/>
              <p:cNvCxnSpPr/>
              <p:nvPr/>
            </p:nvCxnSpPr>
            <p:spPr>
              <a:xfrm flipV="1">
                <a:off x="361952" y="502439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Arrow Connector 80"/>
              <p:cNvCxnSpPr/>
              <p:nvPr/>
            </p:nvCxnSpPr>
            <p:spPr>
              <a:xfrm flipV="1">
                <a:off x="395286" y="569123"/>
                <a:ext cx="15240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1" name="Rectangle 380"/>
            <p:cNvSpPr/>
            <p:nvPr/>
          </p:nvSpPr>
          <p:spPr>
            <a:xfrm>
              <a:off x="6189089" y="8354728"/>
              <a:ext cx="381000" cy="5101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9" name="TextBox 85"/>
          <p:cNvSpPr txBox="1"/>
          <p:nvPr/>
        </p:nvSpPr>
        <p:spPr>
          <a:xfrm>
            <a:off x="403557" y="1460824"/>
            <a:ext cx="580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2 Lasers</a:t>
            </a:r>
            <a:br>
              <a:rPr lang="en-US" sz="800" dirty="0" smtClean="0">
                <a:latin typeface="Arial" pitchFamily="34" charset="0"/>
                <a:cs typeface="Arial" pitchFamily="34" charset="0"/>
              </a:rPr>
            </a:br>
            <a:r>
              <a:rPr lang="en-US" sz="800" dirty="0" smtClean="0">
                <a:latin typeface="Arial" pitchFamily="34" charset="0"/>
                <a:cs typeface="Arial" pitchFamily="34" charset="0"/>
              </a:rPr>
              <a:t>tunable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TextBox 108"/>
          <p:cNvSpPr txBox="1">
            <a:spLocks noChangeArrowheads="1"/>
          </p:cNvSpPr>
          <p:nvPr/>
        </p:nvSpPr>
        <p:spPr bwMode="auto">
          <a:xfrm>
            <a:off x="8430338" y="2245317"/>
            <a:ext cx="38742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PIN</a:t>
            </a:r>
            <a:endParaRPr lang="en-US" sz="8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1" name="Straight Connector 89"/>
          <p:cNvCxnSpPr>
            <a:endCxn id="513" idx="7"/>
          </p:cNvCxnSpPr>
          <p:nvPr/>
        </p:nvCxnSpPr>
        <p:spPr>
          <a:xfrm flipV="1">
            <a:off x="5983641" y="1992715"/>
            <a:ext cx="131011" cy="72897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Rectangle 391"/>
          <p:cNvSpPr/>
          <p:nvPr/>
        </p:nvSpPr>
        <p:spPr>
          <a:xfrm>
            <a:off x="5756098" y="2396611"/>
            <a:ext cx="457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VOA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3" name="Straight Connector 91"/>
          <p:cNvCxnSpPr>
            <a:stCxn id="392" idx="0"/>
          </p:cNvCxnSpPr>
          <p:nvPr/>
        </p:nvCxnSpPr>
        <p:spPr>
          <a:xfrm flipV="1">
            <a:off x="5984698" y="2061087"/>
            <a:ext cx="0" cy="3355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Arrow Connector 92"/>
          <p:cNvCxnSpPr>
            <a:stCxn id="396" idx="1"/>
            <a:endCxn id="392" idx="3"/>
          </p:cNvCxnSpPr>
          <p:nvPr/>
        </p:nvCxnSpPr>
        <p:spPr>
          <a:xfrm flipH="1">
            <a:off x="6213298" y="2549011"/>
            <a:ext cx="127806" cy="0"/>
          </a:xfrm>
          <a:prstGeom prst="straightConnector1">
            <a:avLst/>
          </a:prstGeom>
          <a:ln w="127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94"/>
          <p:cNvSpPr txBox="1"/>
          <p:nvPr/>
        </p:nvSpPr>
        <p:spPr>
          <a:xfrm>
            <a:off x="6533583" y="1896194"/>
            <a:ext cx="311259" cy="215423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A1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341104" y="2446709"/>
            <a:ext cx="381000" cy="2046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45710" rIns="35991" bIns="45710" rtlCol="0" anchor="ctr"/>
          <a:lstStyle/>
          <a:p>
            <a:pPr algn="ctr"/>
            <a:r>
              <a:rPr lang="en-US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on/off</a:t>
            </a:r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" name="Oval 239"/>
          <p:cNvSpPr/>
          <p:nvPr/>
        </p:nvSpPr>
        <p:spPr>
          <a:xfrm>
            <a:off x="4790182" y="3545793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8" name="TextBox 99"/>
          <p:cNvSpPr txBox="1"/>
          <p:nvPr/>
        </p:nvSpPr>
        <p:spPr>
          <a:xfrm>
            <a:off x="6812735" y="2772537"/>
            <a:ext cx="284052" cy="18466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C1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00"/>
          <p:cNvGrpSpPr/>
          <p:nvPr/>
        </p:nvGrpSpPr>
        <p:grpSpPr>
          <a:xfrm rot="5400000">
            <a:off x="2022004" y="1748373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400" name="Rectangle 399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1" name="Straight Arrow Connector 102"/>
            <p:cNvCxnSpPr/>
            <p:nvPr/>
          </p:nvCxnSpPr>
          <p:spPr>
            <a:xfrm rot="5400000">
              <a:off x="6932613" y="523080"/>
              <a:ext cx="228600" cy="1588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03"/>
          <p:cNvGrpSpPr/>
          <p:nvPr/>
        </p:nvGrpSpPr>
        <p:grpSpPr>
          <a:xfrm rot="5400000">
            <a:off x="7938647" y="2179181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403" name="Rectangle 402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4" name="Straight Arrow Connector 105"/>
            <p:cNvCxnSpPr/>
            <p:nvPr/>
          </p:nvCxnSpPr>
          <p:spPr>
            <a:xfrm rot="5400000">
              <a:off x="6936027" y="523874"/>
              <a:ext cx="228600" cy="0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TextBox 107"/>
          <p:cNvSpPr txBox="1"/>
          <p:nvPr/>
        </p:nvSpPr>
        <p:spPr>
          <a:xfrm>
            <a:off x="1236558" y="1787217"/>
            <a:ext cx="468354" cy="18464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LiNbO3 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6" name="TextBox 109"/>
          <p:cNvSpPr txBox="1"/>
          <p:nvPr/>
        </p:nvSpPr>
        <p:spPr>
          <a:xfrm rot="16200000">
            <a:off x="4133017" y="2966883"/>
            <a:ext cx="990600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Junction Box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7" name="Rounded Rectangle 110"/>
          <p:cNvSpPr/>
          <p:nvPr/>
        </p:nvSpPr>
        <p:spPr>
          <a:xfrm>
            <a:off x="4572000" y="1376772"/>
            <a:ext cx="127180" cy="2856283"/>
          </a:xfrm>
          <a:prstGeom prst="roundRect">
            <a:avLst>
              <a:gd name="adj" fmla="val 7428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8" name="TextBox 52"/>
          <p:cNvSpPr txBox="1">
            <a:spLocks noChangeArrowheads="1"/>
          </p:cNvSpPr>
          <p:nvPr/>
        </p:nvSpPr>
        <p:spPr bwMode="auto">
          <a:xfrm>
            <a:off x="2029947" y="3706409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9" name="Straight Connector 116"/>
          <p:cNvCxnSpPr/>
          <p:nvPr/>
        </p:nvCxnSpPr>
        <p:spPr>
          <a:xfrm>
            <a:off x="3357645" y="2217689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117"/>
          <p:cNvCxnSpPr/>
          <p:nvPr/>
        </p:nvCxnSpPr>
        <p:spPr>
          <a:xfrm>
            <a:off x="3358245" y="1564546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118"/>
          <p:cNvCxnSpPr/>
          <p:nvPr/>
        </p:nvCxnSpPr>
        <p:spPr>
          <a:xfrm>
            <a:off x="3357645" y="1999974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119"/>
          <p:cNvCxnSpPr/>
          <p:nvPr/>
        </p:nvCxnSpPr>
        <p:spPr>
          <a:xfrm>
            <a:off x="3357645" y="1673403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120"/>
          <p:cNvCxnSpPr/>
          <p:nvPr/>
        </p:nvCxnSpPr>
        <p:spPr>
          <a:xfrm>
            <a:off x="3357645" y="1782261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121"/>
          <p:cNvCxnSpPr/>
          <p:nvPr/>
        </p:nvCxnSpPr>
        <p:spPr>
          <a:xfrm>
            <a:off x="3357645" y="2108831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122"/>
          <p:cNvCxnSpPr/>
          <p:nvPr/>
        </p:nvCxnSpPr>
        <p:spPr>
          <a:xfrm>
            <a:off x="3357645" y="2326546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" name="Trapezoid 123"/>
          <p:cNvSpPr/>
          <p:nvPr/>
        </p:nvSpPr>
        <p:spPr>
          <a:xfrm rot="5400000">
            <a:off x="3029592" y="1869346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7" name="TextBox 124"/>
          <p:cNvSpPr txBox="1"/>
          <p:nvPr/>
        </p:nvSpPr>
        <p:spPr>
          <a:xfrm rot="5400000">
            <a:off x="3317871" y="1857517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D1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8" name="Rounded Rectangle 125"/>
          <p:cNvSpPr/>
          <p:nvPr/>
        </p:nvSpPr>
        <p:spPr>
          <a:xfrm>
            <a:off x="323528" y="1503855"/>
            <a:ext cx="720080" cy="983406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30"/>
          <p:cNvGrpSpPr/>
          <p:nvPr/>
        </p:nvGrpSpPr>
        <p:grpSpPr>
          <a:xfrm rot="5400000">
            <a:off x="2022004" y="2036405"/>
            <a:ext cx="76200" cy="304800"/>
            <a:chOff x="7010400" y="381000"/>
            <a:chExt cx="76200" cy="304800"/>
          </a:xfrm>
          <a:solidFill>
            <a:schemeClr val="bg1"/>
          </a:solidFill>
        </p:grpSpPr>
        <p:sp>
          <p:nvSpPr>
            <p:cNvPr id="420" name="Rectangle 419"/>
            <p:cNvSpPr/>
            <p:nvPr/>
          </p:nvSpPr>
          <p:spPr>
            <a:xfrm>
              <a:off x="7010400" y="381000"/>
              <a:ext cx="76200" cy="3048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1" name="Straight Arrow Connector 132"/>
            <p:cNvCxnSpPr/>
            <p:nvPr/>
          </p:nvCxnSpPr>
          <p:spPr>
            <a:xfrm rot="5400000">
              <a:off x="6932613" y="523080"/>
              <a:ext cx="228600" cy="1588"/>
            </a:xfrm>
            <a:prstGeom prst="straightConnector1">
              <a:avLst/>
            </a:prstGeom>
            <a:grpFill/>
            <a:ln w="12700">
              <a:headEnd type="triangle" w="sm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3"/>
          <p:cNvGrpSpPr/>
          <p:nvPr/>
        </p:nvGrpSpPr>
        <p:grpSpPr>
          <a:xfrm>
            <a:off x="2735796" y="2124820"/>
            <a:ext cx="154285" cy="115530"/>
            <a:chOff x="2540555" y="750888"/>
            <a:chExt cx="422115" cy="343153"/>
          </a:xfrm>
        </p:grpSpPr>
        <p:sp>
          <p:nvSpPr>
            <p:cNvPr id="423" name="Oval 134"/>
            <p:cNvSpPr>
              <a:spLocks noChangeArrowheads="1"/>
            </p:cNvSpPr>
            <p:nvPr/>
          </p:nvSpPr>
          <p:spPr bwMode="auto">
            <a:xfrm rot="-5400000">
              <a:off x="2536586" y="880269"/>
              <a:ext cx="76200" cy="68262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4" name="Straight Connector 135"/>
            <p:cNvCxnSpPr/>
            <p:nvPr/>
          </p:nvCxnSpPr>
          <p:spPr>
            <a:xfrm>
              <a:off x="2590800" y="914400"/>
              <a:ext cx="304800" cy="15240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138"/>
            <p:cNvCxnSpPr>
              <a:stCxn id="423" idx="4"/>
            </p:cNvCxnSpPr>
            <p:nvPr/>
          </p:nvCxnSpPr>
          <p:spPr>
            <a:xfrm flipV="1">
              <a:off x="2608817" y="750888"/>
              <a:ext cx="312183" cy="163512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Isosceles Triangle 269"/>
            <p:cNvSpPr>
              <a:spLocks noChangeArrowheads="1"/>
            </p:cNvSpPr>
            <p:nvPr/>
          </p:nvSpPr>
          <p:spPr bwMode="auto">
            <a:xfrm rot="10800000" flipV="1">
              <a:off x="2892821" y="1017842"/>
              <a:ext cx="69849" cy="76199"/>
            </a:xfrm>
            <a:prstGeom prst="triangle">
              <a:avLst>
                <a:gd name="adj" fmla="val 500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7" name="Straight Connector 139"/>
          <p:cNvCxnSpPr/>
          <p:nvPr/>
        </p:nvCxnSpPr>
        <p:spPr>
          <a:xfrm flipH="1">
            <a:off x="2897532" y="1998886"/>
            <a:ext cx="519113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140"/>
          <p:cNvCxnSpPr/>
          <p:nvPr/>
        </p:nvCxnSpPr>
        <p:spPr>
          <a:xfrm flipH="1">
            <a:off x="2878627" y="1992180"/>
            <a:ext cx="48" cy="11624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Rounded Rectangle 141"/>
          <p:cNvSpPr/>
          <p:nvPr/>
        </p:nvSpPr>
        <p:spPr>
          <a:xfrm>
            <a:off x="2656375" y="2023531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TextBox 52"/>
          <p:cNvSpPr txBox="1">
            <a:spLocks noChangeArrowheads="1"/>
          </p:cNvSpPr>
          <p:nvPr/>
        </p:nvSpPr>
        <p:spPr bwMode="auto">
          <a:xfrm>
            <a:off x="3188980" y="3834373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1" name="TextBox 53"/>
          <p:cNvSpPr txBox="1">
            <a:spLocks noChangeArrowheads="1"/>
          </p:cNvSpPr>
          <p:nvPr/>
        </p:nvSpPr>
        <p:spPr bwMode="auto">
          <a:xfrm>
            <a:off x="3195464" y="3063697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432" name="Straight Connector 144"/>
          <p:cNvCxnSpPr/>
          <p:nvPr/>
        </p:nvCxnSpPr>
        <p:spPr>
          <a:xfrm>
            <a:off x="3357645" y="388816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145"/>
          <p:cNvCxnSpPr/>
          <p:nvPr/>
        </p:nvCxnSpPr>
        <p:spPr>
          <a:xfrm>
            <a:off x="3358245" y="3235017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146"/>
          <p:cNvCxnSpPr/>
          <p:nvPr/>
        </p:nvCxnSpPr>
        <p:spPr>
          <a:xfrm>
            <a:off x="3357645" y="3343874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147"/>
          <p:cNvCxnSpPr/>
          <p:nvPr/>
        </p:nvCxnSpPr>
        <p:spPr>
          <a:xfrm>
            <a:off x="3357645" y="3452732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148"/>
          <p:cNvCxnSpPr/>
          <p:nvPr/>
        </p:nvCxnSpPr>
        <p:spPr>
          <a:xfrm>
            <a:off x="3357645" y="3779302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149"/>
          <p:cNvCxnSpPr/>
          <p:nvPr/>
        </p:nvCxnSpPr>
        <p:spPr>
          <a:xfrm>
            <a:off x="3357645" y="3997017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rapezoid 150"/>
          <p:cNvSpPr/>
          <p:nvPr/>
        </p:nvSpPr>
        <p:spPr>
          <a:xfrm rot="5400000">
            <a:off x="3029592" y="3539817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TextBox 151"/>
          <p:cNvSpPr txBox="1"/>
          <p:nvPr/>
        </p:nvSpPr>
        <p:spPr>
          <a:xfrm rot="5400000">
            <a:off x="3317871" y="3527988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0" name="Straight Connector 156"/>
          <p:cNvCxnSpPr>
            <a:stCxn id="497" idx="2"/>
            <a:endCxn id="360" idx="0"/>
          </p:cNvCxnSpPr>
          <p:nvPr/>
        </p:nvCxnSpPr>
        <p:spPr>
          <a:xfrm flipH="1">
            <a:off x="2245795" y="3558542"/>
            <a:ext cx="500380" cy="1955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160"/>
          <p:cNvCxnSpPr/>
          <p:nvPr/>
        </p:nvCxnSpPr>
        <p:spPr>
          <a:xfrm rot="10800000">
            <a:off x="5268531" y="168769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161"/>
          <p:cNvCxnSpPr/>
          <p:nvPr/>
        </p:nvCxnSpPr>
        <p:spPr>
          <a:xfrm rot="10800000">
            <a:off x="5267331" y="2340833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162"/>
          <p:cNvCxnSpPr/>
          <p:nvPr/>
        </p:nvCxnSpPr>
        <p:spPr>
          <a:xfrm rot="10800000">
            <a:off x="5268531" y="1905405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163"/>
          <p:cNvCxnSpPr/>
          <p:nvPr/>
        </p:nvCxnSpPr>
        <p:spPr>
          <a:xfrm rot="10800000">
            <a:off x="5268531" y="2231976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164"/>
          <p:cNvCxnSpPr/>
          <p:nvPr/>
        </p:nvCxnSpPr>
        <p:spPr>
          <a:xfrm rot="10800000">
            <a:off x="5268531" y="212311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165"/>
          <p:cNvCxnSpPr/>
          <p:nvPr/>
        </p:nvCxnSpPr>
        <p:spPr>
          <a:xfrm rot="10800000">
            <a:off x="5268531" y="179654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166"/>
          <p:cNvCxnSpPr/>
          <p:nvPr/>
        </p:nvCxnSpPr>
        <p:spPr>
          <a:xfrm rot="10800000">
            <a:off x="5268531" y="1578833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rapezoid 167"/>
          <p:cNvSpPr/>
          <p:nvPr/>
        </p:nvSpPr>
        <p:spPr>
          <a:xfrm rot="16200000">
            <a:off x="4757784" y="1883633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TextBox 168"/>
          <p:cNvSpPr txBox="1"/>
          <p:nvPr/>
        </p:nvSpPr>
        <p:spPr>
          <a:xfrm rot="16200000">
            <a:off x="5039722" y="1832418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3" name="Straight Connector 169"/>
          <p:cNvCxnSpPr/>
          <p:nvPr/>
        </p:nvCxnSpPr>
        <p:spPr>
          <a:xfrm>
            <a:off x="5472101" y="1903428"/>
            <a:ext cx="0" cy="108593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Rectangle 453"/>
          <p:cNvSpPr/>
          <p:nvPr/>
        </p:nvSpPr>
        <p:spPr>
          <a:xfrm>
            <a:off x="5436096" y="1976114"/>
            <a:ext cx="76200" cy="76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5" name="Isosceles Triangle 171"/>
          <p:cNvSpPr/>
          <p:nvPr/>
        </p:nvSpPr>
        <p:spPr>
          <a:xfrm>
            <a:off x="5436096" y="1976114"/>
            <a:ext cx="76200" cy="76200"/>
          </a:xfrm>
          <a:prstGeom prst="triangle">
            <a:avLst>
              <a:gd name="adj" fmla="val 100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6" name="Straight Connector 172"/>
          <p:cNvCxnSpPr/>
          <p:nvPr/>
        </p:nvCxnSpPr>
        <p:spPr>
          <a:xfrm>
            <a:off x="5293914" y="1904788"/>
            <a:ext cx="17343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TextBox 176"/>
          <p:cNvSpPr txBox="1"/>
          <p:nvPr/>
        </p:nvSpPr>
        <p:spPr>
          <a:xfrm>
            <a:off x="5364088" y="2024844"/>
            <a:ext cx="396218" cy="215423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A&amp;D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TextBox 53"/>
          <p:cNvSpPr txBox="1">
            <a:spLocks noChangeArrowheads="1"/>
          </p:cNvSpPr>
          <p:nvPr/>
        </p:nvSpPr>
        <p:spPr bwMode="auto">
          <a:xfrm>
            <a:off x="5215924" y="1410378"/>
            <a:ext cx="33090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59" name="TextBox 52"/>
          <p:cNvSpPr txBox="1">
            <a:spLocks noChangeArrowheads="1"/>
          </p:cNvSpPr>
          <p:nvPr/>
        </p:nvSpPr>
        <p:spPr bwMode="auto">
          <a:xfrm>
            <a:off x="5219598" y="2183457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0" name="Straight Connector 180"/>
          <p:cNvCxnSpPr/>
          <p:nvPr/>
        </p:nvCxnSpPr>
        <p:spPr>
          <a:xfrm rot="10800000">
            <a:off x="5266149" y="367809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181"/>
          <p:cNvCxnSpPr/>
          <p:nvPr/>
        </p:nvCxnSpPr>
        <p:spPr>
          <a:xfrm rot="10800000">
            <a:off x="5268531" y="3350620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182"/>
          <p:cNvCxnSpPr/>
          <p:nvPr/>
        </p:nvCxnSpPr>
        <p:spPr>
          <a:xfrm rot="10800000">
            <a:off x="5267331" y="4003763"/>
            <a:ext cx="762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183"/>
          <p:cNvCxnSpPr/>
          <p:nvPr/>
        </p:nvCxnSpPr>
        <p:spPr>
          <a:xfrm rot="10800000">
            <a:off x="5268531" y="3568335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184"/>
          <p:cNvCxnSpPr/>
          <p:nvPr/>
        </p:nvCxnSpPr>
        <p:spPr>
          <a:xfrm rot="10800000">
            <a:off x="5268531" y="3894906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185"/>
          <p:cNvCxnSpPr/>
          <p:nvPr/>
        </p:nvCxnSpPr>
        <p:spPr>
          <a:xfrm rot="10800000">
            <a:off x="5268531" y="378604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186"/>
          <p:cNvCxnSpPr/>
          <p:nvPr/>
        </p:nvCxnSpPr>
        <p:spPr>
          <a:xfrm rot="10800000">
            <a:off x="5268531" y="3459478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Connector 187"/>
          <p:cNvCxnSpPr/>
          <p:nvPr/>
        </p:nvCxnSpPr>
        <p:spPr>
          <a:xfrm rot="10800000">
            <a:off x="5268531" y="3241763"/>
            <a:ext cx="756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" name="Trapezoid 188"/>
          <p:cNvSpPr/>
          <p:nvPr/>
        </p:nvSpPr>
        <p:spPr>
          <a:xfrm rot="16200000">
            <a:off x="4757784" y="3546563"/>
            <a:ext cx="914400" cy="152400"/>
          </a:xfrm>
          <a:prstGeom prst="trapezoid">
            <a:avLst>
              <a:gd name="adj" fmla="val 59000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TextBox 189"/>
          <p:cNvSpPr txBox="1"/>
          <p:nvPr/>
        </p:nvSpPr>
        <p:spPr>
          <a:xfrm rot="16200000">
            <a:off x="5039722" y="3495348"/>
            <a:ext cx="344183" cy="21544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D3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Rounded Rectangle 192"/>
          <p:cNvSpPr/>
          <p:nvPr/>
        </p:nvSpPr>
        <p:spPr>
          <a:xfrm>
            <a:off x="1871700" y="1376772"/>
            <a:ext cx="1260139" cy="1130525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TextBox 53"/>
          <p:cNvSpPr txBox="1">
            <a:spLocks noChangeArrowheads="1"/>
          </p:cNvSpPr>
          <p:nvPr/>
        </p:nvSpPr>
        <p:spPr bwMode="auto">
          <a:xfrm>
            <a:off x="7983996" y="2694501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TextBox 53"/>
          <p:cNvSpPr txBox="1">
            <a:spLocks noChangeArrowheads="1"/>
          </p:cNvSpPr>
          <p:nvPr/>
        </p:nvSpPr>
        <p:spPr bwMode="auto">
          <a:xfrm>
            <a:off x="824406" y="2010862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4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TextBox 53"/>
          <p:cNvSpPr txBox="1">
            <a:spLocks noChangeArrowheads="1"/>
          </p:cNvSpPr>
          <p:nvPr/>
        </p:nvSpPr>
        <p:spPr bwMode="auto">
          <a:xfrm>
            <a:off x="822255" y="1721857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TextBox 53"/>
          <p:cNvSpPr txBox="1">
            <a:spLocks noChangeArrowheads="1"/>
          </p:cNvSpPr>
          <p:nvPr/>
        </p:nvSpPr>
        <p:spPr bwMode="auto">
          <a:xfrm>
            <a:off x="7121885" y="2281259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Rounded Rectangle 201"/>
          <p:cNvSpPr/>
          <p:nvPr/>
        </p:nvSpPr>
        <p:spPr>
          <a:xfrm>
            <a:off x="3248267" y="1441063"/>
            <a:ext cx="421757" cy="272241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ounded Rectangle 202"/>
          <p:cNvSpPr/>
          <p:nvPr/>
        </p:nvSpPr>
        <p:spPr>
          <a:xfrm>
            <a:off x="1800521" y="3119424"/>
            <a:ext cx="1316192" cy="864096"/>
          </a:xfrm>
          <a:prstGeom prst="roundRect">
            <a:avLst/>
          </a:prstGeom>
          <a:noFill/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ounded Rectangle 221"/>
          <p:cNvSpPr/>
          <p:nvPr/>
        </p:nvSpPr>
        <p:spPr>
          <a:xfrm>
            <a:off x="5038176" y="1437116"/>
            <a:ext cx="541936" cy="272636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TextBox 222"/>
          <p:cNvSpPr txBox="1"/>
          <p:nvPr/>
        </p:nvSpPr>
        <p:spPr>
          <a:xfrm>
            <a:off x="5040052" y="2636912"/>
            <a:ext cx="583770" cy="30775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nl-NL" sz="1400" b="1" dirty="0" smtClean="0">
                <a:latin typeface="Arial" pitchFamily="34" charset="0"/>
                <a:cs typeface="Arial" pitchFamily="34" charset="0"/>
              </a:rPr>
              <a:t>SCM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" name="Rounded Rectangle 224"/>
          <p:cNvSpPr/>
          <p:nvPr/>
        </p:nvSpPr>
        <p:spPr>
          <a:xfrm>
            <a:off x="5688124" y="1499793"/>
            <a:ext cx="1864068" cy="2612887"/>
          </a:xfrm>
          <a:prstGeom prst="roundRect">
            <a:avLst>
              <a:gd name="adj" fmla="val 7833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TextBox 233"/>
          <p:cNvSpPr txBox="1"/>
          <p:nvPr/>
        </p:nvSpPr>
        <p:spPr>
          <a:xfrm>
            <a:off x="3178102" y="2523447"/>
            <a:ext cx="557169" cy="461645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ctr"/>
            <a:r>
              <a:rPr lang="nl-NL" sz="800" dirty="0" err="1" smtClean="0">
                <a:latin typeface="Arial" pitchFamily="34" charset="0"/>
                <a:cs typeface="Arial" pitchFamily="34" charset="0"/>
              </a:rPr>
              <a:t>Antares</a:t>
            </a:r>
            <a:r>
              <a:rPr lang="nl-NL" sz="800" dirty="0" smtClean="0">
                <a:latin typeface="Arial" pitchFamily="34" charset="0"/>
                <a:cs typeface="Arial" pitchFamily="34" charset="0"/>
              </a:rPr>
              <a:t> DWDM </a:t>
            </a:r>
            <a:r>
              <a:rPr lang="nl-NL" sz="800" dirty="0" err="1" smtClean="0">
                <a:latin typeface="Arial" pitchFamily="34" charset="0"/>
                <a:cs typeface="Arial" pitchFamily="34" charset="0"/>
              </a:rPr>
              <a:t>crate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3" name="TextBox 53"/>
          <p:cNvSpPr txBox="1">
            <a:spLocks noChangeArrowheads="1"/>
          </p:cNvSpPr>
          <p:nvPr/>
        </p:nvSpPr>
        <p:spPr bwMode="auto">
          <a:xfrm>
            <a:off x="7129257" y="3092691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4" name="Straight Connector 243"/>
          <p:cNvCxnSpPr/>
          <p:nvPr/>
        </p:nvCxnSpPr>
        <p:spPr>
          <a:xfrm>
            <a:off x="7368088" y="2387378"/>
            <a:ext cx="0" cy="87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TextBox 53"/>
          <p:cNvSpPr txBox="1">
            <a:spLocks noChangeArrowheads="1"/>
          </p:cNvSpPr>
          <p:nvPr/>
        </p:nvSpPr>
        <p:spPr bwMode="auto">
          <a:xfrm>
            <a:off x="7188688" y="2121697"/>
            <a:ext cx="68698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sz="800" dirty="0" smtClean="0">
                <a:latin typeface="Arial" pitchFamily="34" charset="0"/>
                <a:cs typeface="Arial" pitchFamily="34" charset="0"/>
              </a:rPr>
              <a:t>80/20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3" name="Straight Connector 265"/>
          <p:cNvCxnSpPr/>
          <p:nvPr/>
        </p:nvCxnSpPr>
        <p:spPr>
          <a:xfrm flipH="1">
            <a:off x="940619" y="2172231"/>
            <a:ext cx="3396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Isosceles Triangle 270"/>
          <p:cNvSpPr>
            <a:spLocks noChangeArrowheads="1"/>
          </p:cNvSpPr>
          <p:nvPr/>
        </p:nvSpPr>
        <p:spPr bwMode="auto">
          <a:xfrm rot="10800000">
            <a:off x="2862089" y="2099165"/>
            <a:ext cx="25530" cy="25654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52"/>
          <p:cNvGrpSpPr/>
          <p:nvPr/>
        </p:nvGrpSpPr>
        <p:grpSpPr>
          <a:xfrm>
            <a:off x="2746175" y="3406142"/>
            <a:ext cx="325122" cy="318550"/>
            <a:chOff x="5420627" y="3964004"/>
            <a:chExt cx="325122" cy="318550"/>
          </a:xfrm>
        </p:grpSpPr>
        <p:sp>
          <p:nvSpPr>
            <p:cNvPr id="496" name="TextBox 272"/>
            <p:cNvSpPr txBox="1"/>
            <p:nvPr/>
          </p:nvSpPr>
          <p:spPr>
            <a:xfrm>
              <a:off x="5429681" y="4067131"/>
              <a:ext cx="316068" cy="215423"/>
            </a:xfrm>
            <a:prstGeom prst="rect">
              <a:avLst/>
            </a:prstGeom>
            <a:noFill/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C2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Oval 273"/>
            <p:cNvSpPr/>
            <p:nvPr/>
          </p:nvSpPr>
          <p:spPr>
            <a:xfrm>
              <a:off x="5420627" y="3964004"/>
              <a:ext cx="306452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8" name="Arc 153"/>
            <p:cNvSpPr>
              <a:spLocks/>
            </p:cNvSpPr>
            <p:nvPr/>
          </p:nvSpPr>
          <p:spPr bwMode="auto">
            <a:xfrm>
              <a:off x="5481652" y="4024968"/>
              <a:ext cx="175502" cy="179071"/>
            </a:xfrm>
            <a:custGeom>
              <a:avLst/>
              <a:gdLst>
                <a:gd name="T0" fmla="*/ 2147483647 w 43200"/>
                <a:gd name="T1" fmla="*/ 2147483647 h 41505"/>
                <a:gd name="T2" fmla="*/ 2147483647 w 43200"/>
                <a:gd name="T3" fmla="*/ 2147483647 h 41505"/>
                <a:gd name="T4" fmla="*/ 2147483647 w 43200"/>
                <a:gd name="T5" fmla="*/ 2147483647 h 415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505"/>
                <a:gd name="T11" fmla="*/ 43200 w 43200"/>
                <a:gd name="T12" fmla="*/ 41505 h 4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505" fill="none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</a:path>
                <a:path w="43200" h="41505" stroke="0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1418" tIns="45710" rIns="91418" bIns="4571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9" name="TextBox 53"/>
          <p:cNvSpPr txBox="1">
            <a:spLocks noChangeArrowheads="1"/>
          </p:cNvSpPr>
          <p:nvPr/>
        </p:nvSpPr>
        <p:spPr bwMode="auto">
          <a:xfrm>
            <a:off x="5220012" y="3043450"/>
            <a:ext cx="330905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00" name="TextBox 52"/>
          <p:cNvSpPr txBox="1">
            <a:spLocks noChangeArrowheads="1"/>
          </p:cNvSpPr>
          <p:nvPr/>
        </p:nvSpPr>
        <p:spPr bwMode="auto">
          <a:xfrm>
            <a:off x="5223686" y="3824389"/>
            <a:ext cx="306416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12"/>
          <p:cNvGrpSpPr/>
          <p:nvPr/>
        </p:nvGrpSpPr>
        <p:grpSpPr>
          <a:xfrm>
            <a:off x="7014514" y="2711142"/>
            <a:ext cx="325122" cy="318550"/>
            <a:chOff x="5420627" y="3964004"/>
            <a:chExt cx="325122" cy="318550"/>
          </a:xfrm>
        </p:grpSpPr>
        <p:sp>
          <p:nvSpPr>
            <p:cNvPr id="502" name="TextBox 285"/>
            <p:cNvSpPr txBox="1"/>
            <p:nvPr/>
          </p:nvSpPr>
          <p:spPr>
            <a:xfrm>
              <a:off x="5429681" y="4067131"/>
              <a:ext cx="316068" cy="215423"/>
            </a:xfrm>
            <a:prstGeom prst="rect">
              <a:avLst/>
            </a:prstGeom>
            <a:noFill/>
          </p:spPr>
          <p:txBody>
            <a:bodyPr wrap="none" lIns="91418" tIns="45710" rIns="91418" bIns="45710" rtlCol="0">
              <a:spAutoFit/>
            </a:bodyPr>
            <a:lstStyle/>
            <a:p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C2</a:t>
              </a:r>
              <a:endParaRPr lang="en-US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3" name="Oval 286"/>
            <p:cNvSpPr/>
            <p:nvPr/>
          </p:nvSpPr>
          <p:spPr>
            <a:xfrm>
              <a:off x="5420627" y="3964004"/>
              <a:ext cx="306452" cy="3048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4" name="Arc 153"/>
            <p:cNvSpPr>
              <a:spLocks/>
            </p:cNvSpPr>
            <p:nvPr/>
          </p:nvSpPr>
          <p:spPr bwMode="auto">
            <a:xfrm>
              <a:off x="5481652" y="4024968"/>
              <a:ext cx="175502" cy="179071"/>
            </a:xfrm>
            <a:custGeom>
              <a:avLst/>
              <a:gdLst>
                <a:gd name="T0" fmla="*/ 2147483647 w 43200"/>
                <a:gd name="T1" fmla="*/ 2147483647 h 41505"/>
                <a:gd name="T2" fmla="*/ 2147483647 w 43200"/>
                <a:gd name="T3" fmla="*/ 2147483647 h 41505"/>
                <a:gd name="T4" fmla="*/ 2147483647 w 43200"/>
                <a:gd name="T5" fmla="*/ 2147483647 h 4150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1505"/>
                <a:gd name="T11" fmla="*/ 43200 w 43200"/>
                <a:gd name="T12" fmla="*/ 41505 h 415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1505" fill="none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</a:path>
                <a:path w="43200" h="41505" stroke="0" extrusionOk="0">
                  <a:moveTo>
                    <a:pt x="13212" y="41504"/>
                  </a:moveTo>
                  <a:cubicBezTo>
                    <a:pt x="5205" y="38130"/>
                    <a:pt x="0" y="3028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366"/>
                    <a:pt x="42983" y="25125"/>
                    <a:pt x="42555" y="2683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 wrap="none" lIns="91418" tIns="45710" rIns="91418" bIns="45710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95"/>
          <p:cNvGrpSpPr/>
          <p:nvPr/>
        </p:nvGrpSpPr>
        <p:grpSpPr>
          <a:xfrm>
            <a:off x="7131323" y="2293756"/>
            <a:ext cx="76200" cy="76200"/>
            <a:chOff x="6876256" y="1394033"/>
            <a:chExt cx="76200" cy="76200"/>
          </a:xfrm>
        </p:grpSpPr>
        <p:sp>
          <p:nvSpPr>
            <p:cNvPr id="506" name="Rectangle 505"/>
            <p:cNvSpPr/>
            <p:nvPr/>
          </p:nvSpPr>
          <p:spPr>
            <a:xfrm>
              <a:off x="6876256" y="1394033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7" name="Isosceles Triangle 294"/>
            <p:cNvSpPr/>
            <p:nvPr/>
          </p:nvSpPr>
          <p:spPr>
            <a:xfrm>
              <a:off x="6876256" y="1394033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08" name="Straight Connector 297"/>
          <p:cNvCxnSpPr/>
          <p:nvPr/>
        </p:nvCxnSpPr>
        <p:spPr>
          <a:xfrm flipV="1">
            <a:off x="7366348" y="2340489"/>
            <a:ext cx="85912" cy="4902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Oval 299"/>
          <p:cNvSpPr/>
          <p:nvPr/>
        </p:nvSpPr>
        <p:spPr>
          <a:xfrm>
            <a:off x="7358121" y="2296204"/>
            <a:ext cx="162383" cy="6268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302"/>
          <p:cNvGrpSpPr/>
          <p:nvPr/>
        </p:nvGrpSpPr>
        <p:grpSpPr>
          <a:xfrm>
            <a:off x="7130763" y="3223185"/>
            <a:ext cx="76200" cy="76200"/>
            <a:chOff x="6876256" y="1394033"/>
            <a:chExt cx="76200" cy="76200"/>
          </a:xfrm>
        </p:grpSpPr>
        <p:sp>
          <p:nvSpPr>
            <p:cNvPr id="511" name="Rectangle 510"/>
            <p:cNvSpPr/>
            <p:nvPr/>
          </p:nvSpPr>
          <p:spPr>
            <a:xfrm>
              <a:off x="6876256" y="1394033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" name="Isosceles Triangle 304"/>
            <p:cNvSpPr/>
            <p:nvPr/>
          </p:nvSpPr>
          <p:spPr>
            <a:xfrm>
              <a:off x="6876256" y="1394033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3" name="Oval 313"/>
          <p:cNvSpPr/>
          <p:nvPr/>
        </p:nvSpPr>
        <p:spPr>
          <a:xfrm>
            <a:off x="5976049" y="1983535"/>
            <a:ext cx="162383" cy="6268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4" name="Straight Connector 320"/>
          <p:cNvCxnSpPr/>
          <p:nvPr/>
        </p:nvCxnSpPr>
        <p:spPr>
          <a:xfrm>
            <a:off x="5297101" y="3567436"/>
            <a:ext cx="1876483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" name="Isosceles Triangle 326"/>
          <p:cNvSpPr>
            <a:spLocks noChangeArrowheads="1"/>
          </p:cNvSpPr>
          <p:nvPr/>
        </p:nvSpPr>
        <p:spPr bwMode="auto">
          <a:xfrm rot="16200000">
            <a:off x="6710670" y="3422835"/>
            <a:ext cx="457200" cy="3048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127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TextBox 327"/>
          <p:cNvSpPr txBox="1"/>
          <p:nvPr/>
        </p:nvSpPr>
        <p:spPr>
          <a:xfrm>
            <a:off x="5637608" y="3803441"/>
            <a:ext cx="572548" cy="30775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nl-NL" sz="1400" b="1" dirty="0" smtClean="0">
                <a:latin typeface="Arial" pitchFamily="34" charset="0"/>
                <a:cs typeface="Arial" pitchFamily="34" charset="0"/>
              </a:rPr>
              <a:t>LCM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Right Arrow 328"/>
          <p:cNvSpPr/>
          <p:nvPr/>
        </p:nvSpPr>
        <p:spPr>
          <a:xfrm rot="10800000">
            <a:off x="6158134" y="3495304"/>
            <a:ext cx="291679" cy="13147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8" name="TextBox 329"/>
          <p:cNvSpPr txBox="1"/>
          <p:nvPr/>
        </p:nvSpPr>
        <p:spPr>
          <a:xfrm>
            <a:off x="6817686" y="3440071"/>
            <a:ext cx="311259" cy="215423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A2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TextBox 338"/>
          <p:cNvSpPr txBox="1"/>
          <p:nvPr/>
        </p:nvSpPr>
        <p:spPr>
          <a:xfrm>
            <a:off x="8206528" y="3947457"/>
            <a:ext cx="542092" cy="30775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nl-NL" sz="1400" b="1" dirty="0" err="1" smtClean="0">
                <a:latin typeface="Arial" pitchFamily="34" charset="0"/>
                <a:cs typeface="Arial" pitchFamily="34" charset="0"/>
              </a:rPr>
              <a:t>ILxx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4" name="TextBox 53"/>
          <p:cNvSpPr txBox="1">
            <a:spLocks noChangeArrowheads="1"/>
          </p:cNvSpPr>
          <p:nvPr/>
        </p:nvSpPr>
        <p:spPr bwMode="auto">
          <a:xfrm>
            <a:off x="6394771" y="3592379"/>
            <a:ext cx="365098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l">
              <a:spcBef>
                <a:spcPct val="0"/>
              </a:spcBef>
            </a:pPr>
            <a:r>
              <a:rPr lang="el-GR" sz="8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5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302"/>
          <p:cNvGrpSpPr/>
          <p:nvPr/>
        </p:nvGrpSpPr>
        <p:grpSpPr>
          <a:xfrm>
            <a:off x="6593829" y="3530235"/>
            <a:ext cx="76200" cy="76200"/>
            <a:chOff x="6876256" y="1394033"/>
            <a:chExt cx="76200" cy="76200"/>
          </a:xfrm>
        </p:grpSpPr>
        <p:sp>
          <p:nvSpPr>
            <p:cNvPr id="576" name="Rectangle 575"/>
            <p:cNvSpPr/>
            <p:nvPr/>
          </p:nvSpPr>
          <p:spPr>
            <a:xfrm>
              <a:off x="6876256" y="1394033"/>
              <a:ext cx="76200" cy="762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7" name="Isosceles Triangle 304"/>
            <p:cNvSpPr/>
            <p:nvPr/>
          </p:nvSpPr>
          <p:spPr>
            <a:xfrm>
              <a:off x="6876256" y="1394033"/>
              <a:ext cx="76200" cy="76200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78" name="Connecteur droit 4"/>
          <p:cNvCxnSpPr/>
          <p:nvPr/>
        </p:nvCxnSpPr>
        <p:spPr>
          <a:xfrm flipH="1">
            <a:off x="6521821" y="3824389"/>
            <a:ext cx="110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2" name="TextBox 484"/>
          <p:cNvSpPr txBox="1">
            <a:spLocks noChangeArrowheads="1"/>
          </p:cNvSpPr>
          <p:nvPr/>
        </p:nvSpPr>
        <p:spPr bwMode="auto">
          <a:xfrm>
            <a:off x="5827342" y="3566798"/>
            <a:ext cx="49148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20/80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" name="Oval 582"/>
          <p:cNvSpPr/>
          <p:nvPr/>
        </p:nvSpPr>
        <p:spPr>
          <a:xfrm>
            <a:off x="5894523" y="3532934"/>
            <a:ext cx="162383" cy="62684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4" name="Oval 583"/>
          <p:cNvSpPr/>
          <p:nvPr/>
        </p:nvSpPr>
        <p:spPr>
          <a:xfrm>
            <a:off x="5894523" y="3230005"/>
            <a:ext cx="162383" cy="1620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TextBox 484"/>
          <p:cNvSpPr txBox="1">
            <a:spLocks noChangeArrowheads="1"/>
          </p:cNvSpPr>
          <p:nvPr/>
        </p:nvSpPr>
        <p:spPr bwMode="auto">
          <a:xfrm>
            <a:off x="5611318" y="3206758"/>
            <a:ext cx="491480" cy="21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6dB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9" name="Rounded Rectangle 588"/>
          <p:cNvSpPr/>
          <p:nvPr/>
        </p:nvSpPr>
        <p:spPr>
          <a:xfrm>
            <a:off x="1179494" y="1501157"/>
            <a:ext cx="585894" cy="1221924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2" name="Straight Connector 591"/>
          <p:cNvCxnSpPr/>
          <p:nvPr/>
        </p:nvCxnSpPr>
        <p:spPr>
          <a:xfrm flipH="1">
            <a:off x="993723" y="2171991"/>
            <a:ext cx="3396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/>
          <p:cNvCxnSpPr/>
          <p:nvPr/>
        </p:nvCxnSpPr>
        <p:spPr>
          <a:xfrm flipH="1">
            <a:off x="1225327" y="2543061"/>
            <a:ext cx="50405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Rectangle 593"/>
          <p:cNvSpPr>
            <a:spLocks noChangeArrowheads="1"/>
          </p:cNvSpPr>
          <p:nvPr/>
        </p:nvSpPr>
        <p:spPr bwMode="auto">
          <a:xfrm>
            <a:off x="1287306" y="2458607"/>
            <a:ext cx="381000" cy="152400"/>
          </a:xfrm>
          <a:prstGeom prst="rect">
            <a:avLst/>
          </a:prstGeom>
          <a:solidFill>
            <a:srgbClr val="00FF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91418" tIns="45710" rIns="91418" bIns="4571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5" name="TextBox 594"/>
          <p:cNvSpPr txBox="1"/>
          <p:nvPr/>
        </p:nvSpPr>
        <p:spPr>
          <a:xfrm>
            <a:off x="1251807" y="2446485"/>
            <a:ext cx="468354" cy="184646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600" dirty="0" smtClean="0">
                <a:latin typeface="Arial" pitchFamily="34" charset="0"/>
                <a:cs typeface="Arial" pitchFamily="34" charset="0"/>
              </a:rPr>
              <a:t>LiNbO3 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Rounded Rectangle 595"/>
          <p:cNvSpPr/>
          <p:nvPr/>
        </p:nvSpPr>
        <p:spPr>
          <a:xfrm>
            <a:off x="1321358" y="2089966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7" name="Straight Connector 596"/>
          <p:cNvCxnSpPr/>
          <p:nvPr/>
        </p:nvCxnSpPr>
        <p:spPr>
          <a:xfrm flipH="1">
            <a:off x="1225327" y="2327037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flipH="1">
            <a:off x="1585367" y="2327037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flipV="1">
            <a:off x="1729383" y="2327037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 flipV="1">
            <a:off x="1225327" y="2327037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Oval 600"/>
          <p:cNvSpPr>
            <a:spLocks noChangeArrowheads="1"/>
          </p:cNvSpPr>
          <p:nvPr/>
        </p:nvSpPr>
        <p:spPr bwMode="auto">
          <a:xfrm rot="16200000">
            <a:off x="1363919" y="2168741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Oval 601"/>
          <p:cNvSpPr>
            <a:spLocks noChangeArrowheads="1"/>
          </p:cNvSpPr>
          <p:nvPr/>
        </p:nvSpPr>
        <p:spPr bwMode="auto">
          <a:xfrm rot="16200000">
            <a:off x="1573469" y="2168741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3" name="Oval 602"/>
          <p:cNvSpPr>
            <a:spLocks noChangeArrowheads="1"/>
          </p:cNvSpPr>
          <p:nvPr/>
        </p:nvSpPr>
        <p:spPr bwMode="auto">
          <a:xfrm rot="16200000">
            <a:off x="1359156" y="2316379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" name="Oval 603"/>
          <p:cNvSpPr>
            <a:spLocks noChangeArrowheads="1"/>
          </p:cNvSpPr>
          <p:nvPr/>
        </p:nvSpPr>
        <p:spPr bwMode="auto">
          <a:xfrm rot="16200000">
            <a:off x="1568706" y="2316379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5" name="Straight Connector 604"/>
          <p:cNvCxnSpPr/>
          <p:nvPr/>
        </p:nvCxnSpPr>
        <p:spPr>
          <a:xfrm flipH="1">
            <a:off x="1413446" y="2181781"/>
            <a:ext cx="14401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/>
          <p:nvPr/>
        </p:nvCxnSpPr>
        <p:spPr>
          <a:xfrm flipH="1" flipV="1">
            <a:off x="1415021" y="2196329"/>
            <a:ext cx="142875" cy="116682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/>
          <p:nvPr/>
        </p:nvCxnSpPr>
        <p:spPr>
          <a:xfrm flipH="1">
            <a:off x="1400734" y="2205854"/>
            <a:ext cx="154780" cy="107156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Connector 14"/>
          <p:cNvCxnSpPr/>
          <p:nvPr/>
        </p:nvCxnSpPr>
        <p:spPr>
          <a:xfrm flipH="1">
            <a:off x="2663788" y="1880828"/>
            <a:ext cx="76452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/>
          <p:cNvCxnSpPr/>
          <p:nvPr/>
        </p:nvCxnSpPr>
        <p:spPr>
          <a:xfrm>
            <a:off x="2303748" y="1520788"/>
            <a:ext cx="50405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Rounded Rectangle 619"/>
          <p:cNvSpPr/>
          <p:nvPr/>
        </p:nvSpPr>
        <p:spPr>
          <a:xfrm rot="10800000">
            <a:off x="2387923" y="1655119"/>
            <a:ext cx="323850" cy="3302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1" name="Straight Connector 620"/>
          <p:cNvCxnSpPr/>
          <p:nvPr/>
        </p:nvCxnSpPr>
        <p:spPr>
          <a:xfrm rot="10800000" flipH="1">
            <a:off x="2663788" y="1748248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/>
          <p:nvPr/>
        </p:nvCxnSpPr>
        <p:spPr>
          <a:xfrm rot="10800000" flipH="1">
            <a:off x="2303748" y="1748248"/>
            <a:ext cx="144016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/>
          <p:cNvCxnSpPr/>
          <p:nvPr/>
        </p:nvCxnSpPr>
        <p:spPr>
          <a:xfrm>
            <a:off x="2303748" y="1520788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/>
          <p:nvPr/>
        </p:nvCxnSpPr>
        <p:spPr>
          <a:xfrm>
            <a:off x="2807804" y="1520788"/>
            <a:ext cx="0" cy="216024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" name="Oval 624"/>
          <p:cNvSpPr>
            <a:spLocks noChangeArrowheads="1"/>
          </p:cNvSpPr>
          <p:nvPr/>
        </p:nvSpPr>
        <p:spPr bwMode="auto">
          <a:xfrm rot="5400000">
            <a:off x="2643558" y="1881594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6" name="Oval 625"/>
          <p:cNvSpPr>
            <a:spLocks noChangeArrowheads="1"/>
          </p:cNvSpPr>
          <p:nvPr/>
        </p:nvSpPr>
        <p:spPr bwMode="auto">
          <a:xfrm rot="5400000">
            <a:off x="2434008" y="1881594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7" name="Oval 626"/>
          <p:cNvSpPr>
            <a:spLocks noChangeArrowheads="1"/>
          </p:cNvSpPr>
          <p:nvPr/>
        </p:nvSpPr>
        <p:spPr bwMode="auto">
          <a:xfrm rot="5400000">
            <a:off x="2648321" y="1733956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8" name="Oval 627"/>
          <p:cNvSpPr>
            <a:spLocks noChangeArrowheads="1"/>
          </p:cNvSpPr>
          <p:nvPr/>
        </p:nvSpPr>
        <p:spPr bwMode="auto">
          <a:xfrm rot="5400000">
            <a:off x="2438771" y="1733956"/>
            <a:ext cx="25654" cy="2495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eaVert"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9" name="Straight Connector 628"/>
          <p:cNvCxnSpPr/>
          <p:nvPr/>
        </p:nvCxnSpPr>
        <p:spPr>
          <a:xfrm rot="10800000" flipH="1">
            <a:off x="2475669" y="1893504"/>
            <a:ext cx="14401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/>
          <p:nvPr/>
        </p:nvCxnSpPr>
        <p:spPr>
          <a:xfrm rot="10800000" flipH="1" flipV="1">
            <a:off x="2475235" y="1762274"/>
            <a:ext cx="142875" cy="116682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/>
          <p:cNvCxnSpPr/>
          <p:nvPr/>
        </p:nvCxnSpPr>
        <p:spPr>
          <a:xfrm rot="10800000" flipH="1">
            <a:off x="2477617" y="1762275"/>
            <a:ext cx="154780" cy="107156"/>
          </a:xfrm>
          <a:prstGeom prst="line">
            <a:avLst/>
          </a:prstGeom>
          <a:ln w="127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2" name="Oval 631"/>
          <p:cNvSpPr/>
          <p:nvPr/>
        </p:nvSpPr>
        <p:spPr>
          <a:xfrm rot="10800000">
            <a:off x="2483768" y="1448780"/>
            <a:ext cx="144016" cy="14401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3" name="Straight Arrow Connector 632"/>
          <p:cNvCxnSpPr/>
          <p:nvPr/>
        </p:nvCxnSpPr>
        <p:spPr>
          <a:xfrm flipV="1">
            <a:off x="2447764" y="1412776"/>
            <a:ext cx="216024" cy="216024"/>
          </a:xfrm>
          <a:prstGeom prst="straightConnector1">
            <a:avLst/>
          </a:prstGeom>
          <a:ln w="9525"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1220400" y="4572000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Time calibration: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optical pulse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52" name="Freeform 251"/>
          <p:cNvSpPr/>
          <p:nvPr/>
        </p:nvSpPr>
        <p:spPr>
          <a:xfrm>
            <a:off x="996287" y="2033516"/>
            <a:ext cx="7235011" cy="1760562"/>
          </a:xfrm>
          <a:custGeom>
            <a:avLst/>
            <a:gdLst>
              <a:gd name="connsiteX0" fmla="*/ 0 w 7235011"/>
              <a:gd name="connsiteY0" fmla="*/ 68239 h 1760562"/>
              <a:gd name="connsiteX1" fmla="*/ 436728 w 7235011"/>
              <a:gd name="connsiteY1" fmla="*/ 81887 h 1760562"/>
              <a:gd name="connsiteX2" fmla="*/ 477671 w 7235011"/>
              <a:gd name="connsiteY2" fmla="*/ 68239 h 1760562"/>
              <a:gd name="connsiteX3" fmla="*/ 873456 w 7235011"/>
              <a:gd name="connsiteY3" fmla="*/ 40944 h 1760562"/>
              <a:gd name="connsiteX4" fmla="*/ 1487606 w 7235011"/>
              <a:gd name="connsiteY4" fmla="*/ 68239 h 1760562"/>
              <a:gd name="connsiteX5" fmla="*/ 1774209 w 7235011"/>
              <a:gd name="connsiteY5" fmla="*/ 95535 h 1760562"/>
              <a:gd name="connsiteX6" fmla="*/ 1842447 w 7235011"/>
              <a:gd name="connsiteY6" fmla="*/ 109183 h 1760562"/>
              <a:gd name="connsiteX7" fmla="*/ 2074459 w 7235011"/>
              <a:gd name="connsiteY7" fmla="*/ 382138 h 1760562"/>
              <a:gd name="connsiteX8" fmla="*/ 2047164 w 7235011"/>
              <a:gd name="connsiteY8" fmla="*/ 805218 h 1760562"/>
              <a:gd name="connsiteX9" fmla="*/ 2019868 w 7235011"/>
              <a:gd name="connsiteY9" fmla="*/ 1064526 h 1760562"/>
              <a:gd name="connsiteX10" fmla="*/ 2033516 w 7235011"/>
              <a:gd name="connsiteY10" fmla="*/ 1255594 h 1760562"/>
              <a:gd name="connsiteX11" fmla="*/ 2074459 w 7235011"/>
              <a:gd name="connsiteY11" fmla="*/ 1296538 h 1760562"/>
              <a:gd name="connsiteX12" fmla="*/ 2101755 w 7235011"/>
              <a:gd name="connsiteY12" fmla="*/ 1378424 h 1760562"/>
              <a:gd name="connsiteX13" fmla="*/ 2197289 w 7235011"/>
              <a:gd name="connsiteY13" fmla="*/ 1419368 h 1760562"/>
              <a:gd name="connsiteX14" fmla="*/ 2429301 w 7235011"/>
              <a:gd name="connsiteY14" fmla="*/ 1446663 h 1760562"/>
              <a:gd name="connsiteX15" fmla="*/ 2797791 w 7235011"/>
              <a:gd name="connsiteY15" fmla="*/ 1419368 h 1760562"/>
              <a:gd name="connsiteX16" fmla="*/ 3207223 w 7235011"/>
              <a:gd name="connsiteY16" fmla="*/ 1446663 h 1760562"/>
              <a:gd name="connsiteX17" fmla="*/ 3575713 w 7235011"/>
              <a:gd name="connsiteY17" fmla="*/ 1460311 h 1760562"/>
              <a:gd name="connsiteX18" fmla="*/ 4012441 w 7235011"/>
              <a:gd name="connsiteY18" fmla="*/ 1487606 h 1760562"/>
              <a:gd name="connsiteX19" fmla="*/ 4203510 w 7235011"/>
              <a:gd name="connsiteY19" fmla="*/ 1473959 h 1760562"/>
              <a:gd name="connsiteX20" fmla="*/ 4653886 w 7235011"/>
              <a:gd name="connsiteY20" fmla="*/ 1487606 h 1760562"/>
              <a:gd name="connsiteX21" fmla="*/ 4804012 w 7235011"/>
              <a:gd name="connsiteY21" fmla="*/ 1460311 h 1760562"/>
              <a:gd name="connsiteX22" fmla="*/ 4872250 w 7235011"/>
              <a:gd name="connsiteY22" fmla="*/ 1405720 h 1760562"/>
              <a:gd name="connsiteX23" fmla="*/ 4913194 w 7235011"/>
              <a:gd name="connsiteY23" fmla="*/ 1364777 h 1760562"/>
              <a:gd name="connsiteX24" fmla="*/ 4967785 w 7235011"/>
              <a:gd name="connsiteY24" fmla="*/ 1091821 h 1760562"/>
              <a:gd name="connsiteX25" fmla="*/ 4954137 w 7235011"/>
              <a:gd name="connsiteY25" fmla="*/ 668741 h 1760562"/>
              <a:gd name="connsiteX26" fmla="*/ 4940489 w 7235011"/>
              <a:gd name="connsiteY26" fmla="*/ 368490 h 1760562"/>
              <a:gd name="connsiteX27" fmla="*/ 5022376 w 7235011"/>
              <a:gd name="connsiteY27" fmla="*/ 0 h 1760562"/>
              <a:gd name="connsiteX28" fmla="*/ 6100549 w 7235011"/>
              <a:gd name="connsiteY28" fmla="*/ 27296 h 1760562"/>
              <a:gd name="connsiteX29" fmla="*/ 6223379 w 7235011"/>
              <a:gd name="connsiteY29" fmla="*/ 40944 h 1760562"/>
              <a:gd name="connsiteX30" fmla="*/ 6359856 w 7235011"/>
              <a:gd name="connsiteY30" fmla="*/ 122830 h 1760562"/>
              <a:gd name="connsiteX31" fmla="*/ 6400800 w 7235011"/>
              <a:gd name="connsiteY31" fmla="*/ 382138 h 1760562"/>
              <a:gd name="connsiteX32" fmla="*/ 6373504 w 7235011"/>
              <a:gd name="connsiteY32" fmla="*/ 600502 h 1760562"/>
              <a:gd name="connsiteX33" fmla="*/ 6496334 w 7235011"/>
              <a:gd name="connsiteY33" fmla="*/ 709684 h 1760562"/>
              <a:gd name="connsiteX34" fmla="*/ 6537277 w 7235011"/>
              <a:gd name="connsiteY34" fmla="*/ 764275 h 1760562"/>
              <a:gd name="connsiteX35" fmla="*/ 6714698 w 7235011"/>
              <a:gd name="connsiteY35" fmla="*/ 750627 h 1760562"/>
              <a:gd name="connsiteX36" fmla="*/ 7151426 w 7235011"/>
              <a:gd name="connsiteY36" fmla="*/ 777923 h 1760562"/>
              <a:gd name="connsiteX37" fmla="*/ 7219665 w 7235011"/>
              <a:gd name="connsiteY37" fmla="*/ 805218 h 1760562"/>
              <a:gd name="connsiteX38" fmla="*/ 7233313 w 7235011"/>
              <a:gd name="connsiteY38" fmla="*/ 859809 h 1760562"/>
              <a:gd name="connsiteX39" fmla="*/ 7151426 w 7235011"/>
              <a:gd name="connsiteY39" fmla="*/ 996287 h 1760562"/>
              <a:gd name="connsiteX40" fmla="*/ 7069540 w 7235011"/>
              <a:gd name="connsiteY40" fmla="*/ 1009935 h 1760562"/>
              <a:gd name="connsiteX41" fmla="*/ 6851176 w 7235011"/>
              <a:gd name="connsiteY41" fmla="*/ 996287 h 1760562"/>
              <a:gd name="connsiteX42" fmla="*/ 6714698 w 7235011"/>
              <a:gd name="connsiteY42" fmla="*/ 968991 h 1760562"/>
              <a:gd name="connsiteX43" fmla="*/ 6591868 w 7235011"/>
              <a:gd name="connsiteY43" fmla="*/ 955344 h 1760562"/>
              <a:gd name="connsiteX44" fmla="*/ 6482686 w 7235011"/>
              <a:gd name="connsiteY44" fmla="*/ 982639 h 1760562"/>
              <a:gd name="connsiteX45" fmla="*/ 6387152 w 7235011"/>
              <a:gd name="connsiteY45" fmla="*/ 996287 h 1760562"/>
              <a:gd name="connsiteX46" fmla="*/ 6223379 w 7235011"/>
              <a:gd name="connsiteY46" fmla="*/ 1037230 h 1760562"/>
              <a:gd name="connsiteX47" fmla="*/ 6168788 w 7235011"/>
              <a:gd name="connsiteY47" fmla="*/ 1091821 h 1760562"/>
              <a:gd name="connsiteX48" fmla="*/ 6141492 w 7235011"/>
              <a:gd name="connsiteY48" fmla="*/ 1501254 h 1760562"/>
              <a:gd name="connsiteX49" fmla="*/ 6114197 w 7235011"/>
              <a:gd name="connsiteY49" fmla="*/ 1555845 h 1760562"/>
              <a:gd name="connsiteX50" fmla="*/ 5882185 w 7235011"/>
              <a:gd name="connsiteY50" fmla="*/ 1637732 h 1760562"/>
              <a:gd name="connsiteX51" fmla="*/ 5663820 w 7235011"/>
              <a:gd name="connsiteY51" fmla="*/ 1624084 h 1760562"/>
              <a:gd name="connsiteX52" fmla="*/ 5513695 w 7235011"/>
              <a:gd name="connsiteY52" fmla="*/ 1583141 h 1760562"/>
              <a:gd name="connsiteX53" fmla="*/ 5281683 w 7235011"/>
              <a:gd name="connsiteY53" fmla="*/ 1555845 h 1760562"/>
              <a:gd name="connsiteX54" fmla="*/ 5117910 w 7235011"/>
              <a:gd name="connsiteY54" fmla="*/ 1569493 h 1760562"/>
              <a:gd name="connsiteX55" fmla="*/ 4995080 w 7235011"/>
              <a:gd name="connsiteY55" fmla="*/ 1583141 h 1760562"/>
              <a:gd name="connsiteX56" fmla="*/ 4899546 w 7235011"/>
              <a:gd name="connsiteY56" fmla="*/ 1569493 h 1760562"/>
              <a:gd name="connsiteX57" fmla="*/ 4790364 w 7235011"/>
              <a:gd name="connsiteY57" fmla="*/ 1555845 h 1760562"/>
              <a:gd name="connsiteX58" fmla="*/ 4299044 w 7235011"/>
              <a:gd name="connsiteY58" fmla="*/ 1528550 h 1760562"/>
              <a:gd name="connsiteX59" fmla="*/ 4176214 w 7235011"/>
              <a:gd name="connsiteY59" fmla="*/ 1542197 h 1760562"/>
              <a:gd name="connsiteX60" fmla="*/ 3971498 w 7235011"/>
              <a:gd name="connsiteY60" fmla="*/ 1583141 h 1760562"/>
              <a:gd name="connsiteX61" fmla="*/ 3657600 w 7235011"/>
              <a:gd name="connsiteY61" fmla="*/ 1596788 h 1760562"/>
              <a:gd name="connsiteX62" fmla="*/ 2893325 w 7235011"/>
              <a:gd name="connsiteY62" fmla="*/ 1583141 h 1760562"/>
              <a:gd name="connsiteX63" fmla="*/ 2647665 w 7235011"/>
              <a:gd name="connsiteY63" fmla="*/ 1555845 h 1760562"/>
              <a:gd name="connsiteX64" fmla="*/ 2429301 w 7235011"/>
              <a:gd name="connsiteY64" fmla="*/ 1542197 h 1760562"/>
              <a:gd name="connsiteX65" fmla="*/ 2101755 w 7235011"/>
              <a:gd name="connsiteY65" fmla="*/ 1610436 h 1760562"/>
              <a:gd name="connsiteX66" fmla="*/ 2074459 w 7235011"/>
              <a:gd name="connsiteY66" fmla="*/ 1705971 h 1760562"/>
              <a:gd name="connsiteX67" fmla="*/ 2006220 w 7235011"/>
              <a:gd name="connsiteY67" fmla="*/ 1733266 h 1760562"/>
              <a:gd name="connsiteX68" fmla="*/ 1774209 w 7235011"/>
              <a:gd name="connsiteY68" fmla="*/ 1760562 h 1760562"/>
              <a:gd name="connsiteX69" fmla="*/ 1542197 w 7235011"/>
              <a:gd name="connsiteY69" fmla="*/ 1692323 h 1760562"/>
              <a:gd name="connsiteX70" fmla="*/ 1378423 w 7235011"/>
              <a:gd name="connsiteY70" fmla="*/ 1678675 h 1760562"/>
              <a:gd name="connsiteX71" fmla="*/ 1310185 w 7235011"/>
              <a:gd name="connsiteY71" fmla="*/ 1637732 h 1760562"/>
              <a:gd name="connsiteX72" fmla="*/ 1201003 w 7235011"/>
              <a:gd name="connsiteY72" fmla="*/ 1610436 h 17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235011" h="1760562">
                <a:moveTo>
                  <a:pt x="0" y="68239"/>
                </a:moveTo>
                <a:cubicBezTo>
                  <a:pt x="145576" y="72788"/>
                  <a:pt x="291081" y="81887"/>
                  <a:pt x="436728" y="81887"/>
                </a:cubicBezTo>
                <a:cubicBezTo>
                  <a:pt x="451114" y="81887"/>
                  <a:pt x="463396" y="70023"/>
                  <a:pt x="477671" y="68239"/>
                </a:cubicBezTo>
                <a:cubicBezTo>
                  <a:pt x="535408" y="61022"/>
                  <a:pt x="832454" y="43507"/>
                  <a:pt x="873456" y="40944"/>
                </a:cubicBezTo>
                <a:cubicBezTo>
                  <a:pt x="1212209" y="51529"/>
                  <a:pt x="1229012" y="45421"/>
                  <a:pt x="1487606" y="68239"/>
                </a:cubicBezTo>
                <a:lnTo>
                  <a:pt x="1774209" y="95535"/>
                </a:lnTo>
                <a:cubicBezTo>
                  <a:pt x="1796955" y="100084"/>
                  <a:pt x="1819943" y="103557"/>
                  <a:pt x="1842447" y="109183"/>
                </a:cubicBezTo>
                <a:cubicBezTo>
                  <a:pt x="2023777" y="154515"/>
                  <a:pt x="1933992" y="129296"/>
                  <a:pt x="2074459" y="382138"/>
                </a:cubicBezTo>
                <a:cubicBezTo>
                  <a:pt x="2098922" y="651223"/>
                  <a:pt x="2091011" y="432521"/>
                  <a:pt x="2047164" y="805218"/>
                </a:cubicBezTo>
                <a:cubicBezTo>
                  <a:pt x="2007821" y="1139635"/>
                  <a:pt x="2054773" y="890004"/>
                  <a:pt x="2019868" y="1064526"/>
                </a:cubicBezTo>
                <a:cubicBezTo>
                  <a:pt x="2024417" y="1128215"/>
                  <a:pt x="2018891" y="1193440"/>
                  <a:pt x="2033516" y="1255594"/>
                </a:cubicBezTo>
                <a:cubicBezTo>
                  <a:pt x="2037937" y="1274382"/>
                  <a:pt x="2065086" y="1279666"/>
                  <a:pt x="2074459" y="1296538"/>
                </a:cubicBezTo>
                <a:cubicBezTo>
                  <a:pt x="2088432" y="1321689"/>
                  <a:pt x="2075310" y="1367090"/>
                  <a:pt x="2101755" y="1378424"/>
                </a:cubicBezTo>
                <a:cubicBezTo>
                  <a:pt x="2133600" y="1392072"/>
                  <a:pt x="2163813" y="1410441"/>
                  <a:pt x="2197289" y="1419368"/>
                </a:cubicBezTo>
                <a:cubicBezTo>
                  <a:pt x="2210679" y="1422939"/>
                  <a:pt x="2423523" y="1446021"/>
                  <a:pt x="2429301" y="1446663"/>
                </a:cubicBezTo>
                <a:cubicBezTo>
                  <a:pt x="2552131" y="1437565"/>
                  <a:pt x="2675130" y="1408218"/>
                  <a:pt x="2797791" y="1419368"/>
                </a:cubicBezTo>
                <a:cubicBezTo>
                  <a:pt x="2999438" y="1437699"/>
                  <a:pt x="2957471" y="1435804"/>
                  <a:pt x="3207223" y="1446663"/>
                </a:cubicBezTo>
                <a:lnTo>
                  <a:pt x="3575713" y="1460311"/>
                </a:lnTo>
                <a:cubicBezTo>
                  <a:pt x="3721385" y="1467718"/>
                  <a:pt x="3866865" y="1478508"/>
                  <a:pt x="4012441" y="1487606"/>
                </a:cubicBezTo>
                <a:cubicBezTo>
                  <a:pt x="4076131" y="1483057"/>
                  <a:pt x="4139658" y="1473959"/>
                  <a:pt x="4203510" y="1473959"/>
                </a:cubicBezTo>
                <a:cubicBezTo>
                  <a:pt x="4353704" y="1473959"/>
                  <a:pt x="4503731" y="1491019"/>
                  <a:pt x="4653886" y="1487606"/>
                </a:cubicBezTo>
                <a:cubicBezTo>
                  <a:pt x="4704735" y="1486450"/>
                  <a:pt x="4753970" y="1469409"/>
                  <a:pt x="4804012" y="1460311"/>
                </a:cubicBezTo>
                <a:cubicBezTo>
                  <a:pt x="4826758" y="1442114"/>
                  <a:pt x="4850328" y="1424902"/>
                  <a:pt x="4872250" y="1405720"/>
                </a:cubicBezTo>
                <a:cubicBezTo>
                  <a:pt x="4886775" y="1393010"/>
                  <a:pt x="4906770" y="1382978"/>
                  <a:pt x="4913194" y="1364777"/>
                </a:cubicBezTo>
                <a:cubicBezTo>
                  <a:pt x="4932873" y="1309020"/>
                  <a:pt x="4954926" y="1168976"/>
                  <a:pt x="4967785" y="1091821"/>
                </a:cubicBezTo>
                <a:cubicBezTo>
                  <a:pt x="4963236" y="950794"/>
                  <a:pt x="4959458" y="809741"/>
                  <a:pt x="4954137" y="668741"/>
                </a:cubicBezTo>
                <a:cubicBezTo>
                  <a:pt x="4950359" y="568625"/>
                  <a:pt x="4940489" y="468677"/>
                  <a:pt x="4940489" y="368490"/>
                </a:cubicBezTo>
                <a:cubicBezTo>
                  <a:pt x="4940489" y="23292"/>
                  <a:pt x="4864014" y="95018"/>
                  <a:pt x="5022376" y="0"/>
                </a:cubicBezTo>
                <a:lnTo>
                  <a:pt x="6100549" y="27296"/>
                </a:lnTo>
                <a:cubicBezTo>
                  <a:pt x="6141720" y="28700"/>
                  <a:pt x="6184724" y="26703"/>
                  <a:pt x="6223379" y="40944"/>
                </a:cubicBezTo>
                <a:cubicBezTo>
                  <a:pt x="6273161" y="59285"/>
                  <a:pt x="6314364" y="95535"/>
                  <a:pt x="6359856" y="122830"/>
                </a:cubicBezTo>
                <a:cubicBezTo>
                  <a:pt x="6392287" y="236338"/>
                  <a:pt x="6400800" y="242754"/>
                  <a:pt x="6400800" y="382138"/>
                </a:cubicBezTo>
                <a:cubicBezTo>
                  <a:pt x="6400800" y="416539"/>
                  <a:pt x="6379547" y="558203"/>
                  <a:pt x="6373504" y="600502"/>
                </a:cubicBezTo>
                <a:cubicBezTo>
                  <a:pt x="6414447" y="636896"/>
                  <a:pt x="6457598" y="670948"/>
                  <a:pt x="6496334" y="709684"/>
                </a:cubicBezTo>
                <a:cubicBezTo>
                  <a:pt x="6512418" y="725768"/>
                  <a:pt x="6514920" y="760083"/>
                  <a:pt x="6537277" y="764275"/>
                </a:cubicBezTo>
                <a:cubicBezTo>
                  <a:pt x="6595576" y="775206"/>
                  <a:pt x="6655558" y="755176"/>
                  <a:pt x="6714698" y="750627"/>
                </a:cubicBezTo>
                <a:cubicBezTo>
                  <a:pt x="6728990" y="751308"/>
                  <a:pt x="7075485" y="763684"/>
                  <a:pt x="7151426" y="777923"/>
                </a:cubicBezTo>
                <a:cubicBezTo>
                  <a:pt x="7175505" y="782438"/>
                  <a:pt x="7196919" y="796120"/>
                  <a:pt x="7219665" y="805218"/>
                </a:cubicBezTo>
                <a:cubicBezTo>
                  <a:pt x="7224214" y="823415"/>
                  <a:pt x="7235011" y="841129"/>
                  <a:pt x="7233313" y="859809"/>
                </a:cubicBezTo>
                <a:cubicBezTo>
                  <a:pt x="7227401" y="924840"/>
                  <a:pt x="7213534" y="971444"/>
                  <a:pt x="7151426" y="996287"/>
                </a:cubicBezTo>
                <a:cubicBezTo>
                  <a:pt x="7125733" y="1006564"/>
                  <a:pt x="7096835" y="1005386"/>
                  <a:pt x="7069540" y="1009935"/>
                </a:cubicBezTo>
                <a:cubicBezTo>
                  <a:pt x="6996752" y="1005386"/>
                  <a:pt x="6923625" y="1004647"/>
                  <a:pt x="6851176" y="996287"/>
                </a:cubicBezTo>
                <a:cubicBezTo>
                  <a:pt x="6805088" y="990969"/>
                  <a:pt x="6760524" y="976227"/>
                  <a:pt x="6714698" y="968991"/>
                </a:cubicBezTo>
                <a:cubicBezTo>
                  <a:pt x="6674007" y="962566"/>
                  <a:pt x="6632811" y="959893"/>
                  <a:pt x="6591868" y="955344"/>
                </a:cubicBezTo>
                <a:cubicBezTo>
                  <a:pt x="6555474" y="964442"/>
                  <a:pt x="6519472" y="975282"/>
                  <a:pt x="6482686" y="982639"/>
                </a:cubicBezTo>
                <a:cubicBezTo>
                  <a:pt x="6451143" y="988948"/>
                  <a:pt x="6418359" y="988485"/>
                  <a:pt x="6387152" y="996287"/>
                </a:cubicBezTo>
                <a:cubicBezTo>
                  <a:pt x="6151712" y="1055148"/>
                  <a:pt x="6523492" y="994359"/>
                  <a:pt x="6223379" y="1037230"/>
                </a:cubicBezTo>
                <a:cubicBezTo>
                  <a:pt x="6205182" y="1055427"/>
                  <a:pt x="6178115" y="1067836"/>
                  <a:pt x="6168788" y="1091821"/>
                </a:cubicBezTo>
                <a:cubicBezTo>
                  <a:pt x="6106220" y="1252710"/>
                  <a:pt x="6130883" y="1331517"/>
                  <a:pt x="6141492" y="1501254"/>
                </a:cubicBezTo>
                <a:cubicBezTo>
                  <a:pt x="6132394" y="1519451"/>
                  <a:pt x="6127713" y="1540639"/>
                  <a:pt x="6114197" y="1555845"/>
                </a:cubicBezTo>
                <a:cubicBezTo>
                  <a:pt x="6027693" y="1653162"/>
                  <a:pt x="6019634" y="1625236"/>
                  <a:pt x="5882185" y="1637732"/>
                </a:cubicBezTo>
                <a:cubicBezTo>
                  <a:pt x="5809397" y="1633183"/>
                  <a:pt x="5735963" y="1634772"/>
                  <a:pt x="5663820" y="1624084"/>
                </a:cubicBezTo>
                <a:cubicBezTo>
                  <a:pt x="5612511" y="1616483"/>
                  <a:pt x="5564452" y="1593827"/>
                  <a:pt x="5513695" y="1583141"/>
                </a:cubicBezTo>
                <a:cubicBezTo>
                  <a:pt x="5492730" y="1578727"/>
                  <a:pt x="5295970" y="1557432"/>
                  <a:pt x="5281683" y="1555845"/>
                </a:cubicBezTo>
                <a:lnTo>
                  <a:pt x="5117910" y="1569493"/>
                </a:lnTo>
                <a:cubicBezTo>
                  <a:pt x="5076900" y="1573399"/>
                  <a:pt x="5036275" y="1583141"/>
                  <a:pt x="4995080" y="1583141"/>
                </a:cubicBezTo>
                <a:cubicBezTo>
                  <a:pt x="4962912" y="1583141"/>
                  <a:pt x="4931432" y="1573745"/>
                  <a:pt x="4899546" y="1569493"/>
                </a:cubicBezTo>
                <a:cubicBezTo>
                  <a:pt x="4863191" y="1564646"/>
                  <a:pt x="4826956" y="1558340"/>
                  <a:pt x="4790364" y="1555845"/>
                </a:cubicBezTo>
                <a:cubicBezTo>
                  <a:pt x="4626718" y="1544687"/>
                  <a:pt x="4299044" y="1528550"/>
                  <a:pt x="4299044" y="1528550"/>
                </a:cubicBezTo>
                <a:cubicBezTo>
                  <a:pt x="4258101" y="1533099"/>
                  <a:pt x="4216849" y="1535425"/>
                  <a:pt x="4176214" y="1542197"/>
                </a:cubicBezTo>
                <a:cubicBezTo>
                  <a:pt x="4107571" y="1553638"/>
                  <a:pt x="4040706" y="1575856"/>
                  <a:pt x="3971498" y="1583141"/>
                </a:cubicBezTo>
                <a:cubicBezTo>
                  <a:pt x="3867342" y="1594105"/>
                  <a:pt x="3762233" y="1592239"/>
                  <a:pt x="3657600" y="1596788"/>
                </a:cubicBezTo>
                <a:cubicBezTo>
                  <a:pt x="3249537" y="1528779"/>
                  <a:pt x="3718445" y="1596450"/>
                  <a:pt x="2893325" y="1583141"/>
                </a:cubicBezTo>
                <a:cubicBezTo>
                  <a:pt x="2810945" y="1581812"/>
                  <a:pt x="2729737" y="1563087"/>
                  <a:pt x="2647665" y="1555845"/>
                </a:cubicBezTo>
                <a:cubicBezTo>
                  <a:pt x="2575017" y="1549435"/>
                  <a:pt x="2502089" y="1546746"/>
                  <a:pt x="2429301" y="1542197"/>
                </a:cubicBezTo>
                <a:cubicBezTo>
                  <a:pt x="2320119" y="1564943"/>
                  <a:pt x="2203016" y="1563700"/>
                  <a:pt x="2101755" y="1610436"/>
                </a:cubicBezTo>
                <a:cubicBezTo>
                  <a:pt x="2071684" y="1624315"/>
                  <a:pt x="2094792" y="1679828"/>
                  <a:pt x="2074459" y="1705971"/>
                </a:cubicBezTo>
                <a:cubicBezTo>
                  <a:pt x="2059418" y="1725309"/>
                  <a:pt x="2030323" y="1728884"/>
                  <a:pt x="2006220" y="1733266"/>
                </a:cubicBezTo>
                <a:cubicBezTo>
                  <a:pt x="1929606" y="1747196"/>
                  <a:pt x="1851546" y="1751463"/>
                  <a:pt x="1774209" y="1760562"/>
                </a:cubicBezTo>
                <a:cubicBezTo>
                  <a:pt x="1696872" y="1737816"/>
                  <a:pt x="1621138" y="1708656"/>
                  <a:pt x="1542197" y="1692323"/>
                </a:cubicBezTo>
                <a:cubicBezTo>
                  <a:pt x="1488553" y="1681224"/>
                  <a:pt x="1431747" y="1691222"/>
                  <a:pt x="1378423" y="1678675"/>
                </a:cubicBezTo>
                <a:cubicBezTo>
                  <a:pt x="1352602" y="1672599"/>
                  <a:pt x="1335350" y="1646120"/>
                  <a:pt x="1310185" y="1637732"/>
                </a:cubicBezTo>
                <a:cubicBezTo>
                  <a:pt x="1179169" y="1594060"/>
                  <a:pt x="1243218" y="1652654"/>
                  <a:pt x="1201003" y="1610436"/>
                </a:cubicBezTo>
              </a:path>
            </a:pathLst>
          </a:cu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/>
          <p:cNvSpPr txBox="1"/>
          <p:nvPr/>
        </p:nvSpPr>
        <p:spPr>
          <a:xfrm>
            <a:off x="4648200" y="45720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&gt; Lab test: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54" name="Slide Number Placeholder 2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52" grpId="0" animBg="1"/>
      <p:bldP spid="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Lab test of optical time calibration.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sp>
        <p:nvSpPr>
          <p:cNvPr id="251" name="TextBox 250"/>
          <p:cNvSpPr txBox="1"/>
          <p:nvPr/>
        </p:nvSpPr>
        <p:spPr>
          <a:xfrm>
            <a:off x="1295400" y="1196876"/>
            <a:ext cx="64581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During lab test it has shown that the optical time calibration: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 principle works very well!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Is sensitive for reflections (for example wet </a:t>
            </a:r>
            <a:r>
              <a:rPr lang="en-US" dirty="0" err="1" smtClean="0">
                <a:latin typeface="+mn-lt"/>
              </a:rPr>
              <a:t>mateable</a:t>
            </a:r>
            <a:r>
              <a:rPr lang="en-US" dirty="0" smtClean="0">
                <a:latin typeface="+mn-lt"/>
              </a:rPr>
              <a:t> connectors).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Has a low average optical power (small pulse width).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Components show un-expected behavior (reflections).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A long fiber length can measure temperature very accurately. </a:t>
            </a:r>
            <a:r>
              <a:rPr lang="en-US" dirty="0" smtClean="0">
                <a:latin typeface="+mn-lt"/>
                <a:sym typeface="Wingdings" pitchFamily="2" charset="2"/>
              </a:rPr>
              <a:t>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1026" name="Picture 2" descr="C:\Documents and Settings\jwschmel\Desktop\marseille_picturesr\timing_da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2971360"/>
            <a:ext cx="5981700" cy="3250083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BEOC.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pic>
        <p:nvPicPr>
          <p:cNvPr id="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942" y="1447800"/>
            <a:ext cx="3542858" cy="337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4572806" cy="25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1" name="Picture 3" descr="C:\Documents and Settings\jwschmel\Desktop\marseille_picturesr\beoc\P1020519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200" y="3657600"/>
            <a:ext cx="2039152" cy="304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BEOC.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489140" y="2956736"/>
            <a:ext cx="348295" cy="0"/>
          </a:xfrm>
          <a:prstGeom prst="line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5018" y="1759803"/>
            <a:ext cx="3169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rial" pitchFamily="34" charset="0"/>
              </a:rPr>
              <a:t>Penetrator into Optical Module </a:t>
            </a:r>
            <a:br>
              <a:rPr lang="en-US" sz="1600" dirty="0" smtClean="0">
                <a:latin typeface="+mn-lt"/>
                <a:cs typeface="Arial" pitchFamily="34" charset="0"/>
              </a:rPr>
            </a:br>
            <a:r>
              <a:rPr lang="en-US" sz="1600" dirty="0" smtClean="0">
                <a:latin typeface="+mn-lt"/>
                <a:cs typeface="Arial" pitchFamily="34" charset="0"/>
              </a:rPr>
              <a:t>6 electrical wires (1xpower, 2xUTP)</a:t>
            </a:r>
          </a:p>
          <a:p>
            <a:r>
              <a:rPr lang="en-US" sz="1600" dirty="0" smtClean="0">
                <a:latin typeface="+mn-lt"/>
                <a:cs typeface="Arial" pitchFamily="34" charset="0"/>
              </a:rPr>
              <a:t>2 </a:t>
            </a:r>
            <a:r>
              <a:rPr lang="en-US" sz="1600" dirty="0" err="1" smtClean="0">
                <a:latin typeface="+mn-lt"/>
                <a:cs typeface="Arial" pitchFamily="34" charset="0"/>
              </a:rPr>
              <a:t>fibres</a:t>
            </a:r>
            <a:r>
              <a:rPr lang="en-US" sz="1600" dirty="0" smtClean="0">
                <a:latin typeface="+mn-lt"/>
                <a:cs typeface="Arial" pitchFamily="34" charset="0"/>
              </a:rPr>
              <a:t> </a:t>
            </a:r>
            <a:r>
              <a:rPr lang="en-US" sz="1600" dirty="0" err="1" smtClean="0">
                <a:latin typeface="+mn-lt"/>
                <a:cs typeface="Arial" pitchFamily="34" charset="0"/>
              </a:rPr>
              <a:t>BendBright</a:t>
            </a:r>
            <a:endParaRPr 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7197" y="1624682"/>
            <a:ext cx="2944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rial" pitchFamily="34" charset="0"/>
              </a:rPr>
              <a:t>Dry mateable connector to LCM</a:t>
            </a:r>
            <a:br>
              <a:rPr lang="en-US" sz="1600" dirty="0" smtClean="0">
                <a:latin typeface="+mn-lt"/>
                <a:cs typeface="Arial" pitchFamily="34" charset="0"/>
              </a:rPr>
            </a:br>
            <a:r>
              <a:rPr lang="en-US" sz="1600" dirty="0" smtClean="0">
                <a:latin typeface="+mn-lt"/>
                <a:cs typeface="Arial" pitchFamily="34" charset="0"/>
              </a:rPr>
              <a:t>2 electrical wires (1 x power)</a:t>
            </a:r>
          </a:p>
          <a:p>
            <a:r>
              <a:rPr lang="en-US" sz="1600" dirty="0" smtClean="0">
                <a:latin typeface="+mn-lt"/>
                <a:cs typeface="Arial" pitchFamily="34" charset="0"/>
              </a:rPr>
              <a:t>2 </a:t>
            </a:r>
            <a:r>
              <a:rPr lang="en-US" sz="1600" dirty="0" err="1" smtClean="0">
                <a:latin typeface="+mn-lt"/>
                <a:cs typeface="Arial" pitchFamily="34" charset="0"/>
              </a:rPr>
              <a:t>fibres</a:t>
            </a:r>
            <a:r>
              <a:rPr lang="en-US" sz="1600" dirty="0" smtClean="0">
                <a:latin typeface="+mn-lt"/>
                <a:cs typeface="Arial" pitchFamily="34" charset="0"/>
              </a:rPr>
              <a:t> </a:t>
            </a:r>
            <a:r>
              <a:rPr lang="en-US" sz="1600" dirty="0" err="1" smtClean="0">
                <a:latin typeface="+mn-lt"/>
                <a:cs typeface="Arial" pitchFamily="34" charset="0"/>
              </a:rPr>
              <a:t>BendBright</a:t>
            </a:r>
            <a:endParaRPr lang="en-US" sz="1600" dirty="0">
              <a:latin typeface="+mn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7588" y="2965442"/>
            <a:ext cx="5342313" cy="252574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2095430" y="3095182"/>
            <a:ext cx="223157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110767" y="3124453"/>
            <a:ext cx="223157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110769" y="3153724"/>
            <a:ext cx="223157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103103" y="3182994"/>
            <a:ext cx="2231579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1942074" y="3065911"/>
            <a:ext cx="473804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74"/>
          <p:cNvGrpSpPr/>
          <p:nvPr/>
        </p:nvGrpSpPr>
        <p:grpSpPr>
          <a:xfrm>
            <a:off x="6192259" y="3047488"/>
            <a:ext cx="409989" cy="159171"/>
            <a:chOff x="6236295" y="2733754"/>
            <a:chExt cx="407439" cy="159171"/>
          </a:xfrm>
        </p:grpSpPr>
        <p:cxnSp>
          <p:nvCxnSpPr>
            <p:cNvPr id="18" name="Straight Connector 17"/>
            <p:cNvCxnSpPr/>
            <p:nvPr/>
          </p:nvCxnSpPr>
          <p:spPr>
            <a:xfrm rot="16200000" flipH="1">
              <a:off x="6222525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6291477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6360429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6429381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6498333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6287009" y="2746939"/>
              <a:ext cx="119181" cy="9281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6316557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6385509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6454461" y="2747524"/>
              <a:ext cx="159171" cy="1316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6527554" y="2788646"/>
              <a:ext cx="106867" cy="9693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52"/>
          <p:cNvGrpSpPr/>
          <p:nvPr/>
        </p:nvGrpSpPr>
        <p:grpSpPr>
          <a:xfrm>
            <a:off x="8492111" y="3053712"/>
            <a:ext cx="355264" cy="201835"/>
            <a:chOff x="8495172" y="2743788"/>
            <a:chExt cx="353054" cy="20183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495172" y="2743788"/>
              <a:ext cx="346128" cy="0"/>
            </a:xfrm>
            <a:prstGeom prst="line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503698" y="2945623"/>
              <a:ext cx="344528" cy="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498301" y="2848263"/>
              <a:ext cx="345860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10800000">
            <a:off x="2040860" y="3036640"/>
            <a:ext cx="47399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2108598" y="3007369"/>
            <a:ext cx="463386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flipH="1" flipV="1">
            <a:off x="6638862" y="2876534"/>
            <a:ext cx="1788753" cy="410841"/>
          </a:xfrm>
          <a:custGeom>
            <a:avLst/>
            <a:gdLst>
              <a:gd name="connsiteX0" fmla="*/ 0 w 847725"/>
              <a:gd name="connsiteY0" fmla="*/ 0 h 185737"/>
              <a:gd name="connsiteX1" fmla="*/ 359569 w 847725"/>
              <a:gd name="connsiteY1" fmla="*/ 0 h 185737"/>
              <a:gd name="connsiteX2" fmla="*/ 847725 w 847725"/>
              <a:gd name="connsiteY2" fmla="*/ 35719 h 185737"/>
              <a:gd name="connsiteX3" fmla="*/ 847725 w 847725"/>
              <a:gd name="connsiteY3" fmla="*/ 142875 h 185737"/>
              <a:gd name="connsiteX4" fmla="*/ 357188 w 847725"/>
              <a:gd name="connsiteY4" fmla="*/ 185737 h 185737"/>
              <a:gd name="connsiteX5" fmla="*/ 0 w 847725"/>
              <a:gd name="connsiteY5" fmla="*/ 176212 h 185737"/>
              <a:gd name="connsiteX6" fmla="*/ 0 w 847725"/>
              <a:gd name="connsiteY6" fmla="*/ 0 h 185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7725" h="185737">
                <a:moveTo>
                  <a:pt x="0" y="0"/>
                </a:moveTo>
                <a:lnTo>
                  <a:pt x="359569" y="0"/>
                </a:lnTo>
                <a:lnTo>
                  <a:pt x="847725" y="35719"/>
                </a:lnTo>
                <a:lnTo>
                  <a:pt x="847725" y="142875"/>
                </a:lnTo>
                <a:lnTo>
                  <a:pt x="357188" y="185737"/>
                </a:lnTo>
                <a:lnTo>
                  <a:pt x="0" y="1762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31275" y="2872083"/>
            <a:ext cx="808959" cy="421019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86"/>
          <p:cNvGrpSpPr/>
          <p:nvPr/>
        </p:nvGrpSpPr>
        <p:grpSpPr>
          <a:xfrm>
            <a:off x="7641310" y="2872116"/>
            <a:ext cx="549757" cy="355298"/>
            <a:chOff x="4957763" y="2181225"/>
            <a:chExt cx="343374" cy="217169"/>
          </a:xfrm>
        </p:grpSpPr>
        <p:sp>
          <p:nvSpPr>
            <p:cNvPr id="37" name="Rectangle 36"/>
            <p:cNvSpPr/>
            <p:nvPr/>
          </p:nvSpPr>
          <p:spPr>
            <a:xfrm>
              <a:off x="4957763" y="21812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17294" y="21812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076825" y="21812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36356" y="21812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95887" y="21812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55418" y="21812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57763" y="22383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17294" y="22383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076825" y="22383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136356" y="22383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195887" y="22383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957763" y="22955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17294" y="22955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076825" y="22955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136356" y="229552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957763" y="23526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17294" y="23526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76825" y="2352675"/>
              <a:ext cx="45719" cy="457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179"/>
          <p:cNvGrpSpPr/>
          <p:nvPr/>
        </p:nvGrpSpPr>
        <p:grpSpPr>
          <a:xfrm>
            <a:off x="4723329" y="2553163"/>
            <a:ext cx="2120962" cy="307777"/>
            <a:chOff x="4466052" y="3809281"/>
            <a:chExt cx="2107770" cy="307777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4466052" y="3986495"/>
              <a:ext cx="210777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252909" y="3809281"/>
              <a:ext cx="4304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178"/>
          <p:cNvGrpSpPr/>
          <p:nvPr/>
        </p:nvGrpSpPr>
        <p:grpSpPr>
          <a:xfrm>
            <a:off x="2198006" y="2569508"/>
            <a:ext cx="1614370" cy="307777"/>
            <a:chOff x="1588576" y="3867666"/>
            <a:chExt cx="1604329" cy="307777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1588576" y="4009227"/>
              <a:ext cx="1604329" cy="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116999" y="3867666"/>
              <a:ext cx="67735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1.20m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112"/>
          <p:cNvGrpSpPr/>
          <p:nvPr/>
        </p:nvGrpSpPr>
        <p:grpSpPr>
          <a:xfrm>
            <a:off x="5488581" y="3054320"/>
            <a:ext cx="592900" cy="159171"/>
            <a:chOff x="2824163" y="2462215"/>
            <a:chExt cx="223844" cy="69056"/>
          </a:xfrm>
        </p:grpSpPr>
        <p:cxnSp>
          <p:nvCxnSpPr>
            <p:cNvPr id="62" name="Straight Connector 61"/>
            <p:cNvCxnSpPr/>
            <p:nvPr/>
          </p:nvCxnSpPr>
          <p:spPr>
            <a:xfrm rot="16200000" flipH="1">
              <a:off x="283130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2857501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288369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2909891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293608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2962281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298847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281463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2840834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286702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2893224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291941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2945614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297180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Parallelogram 75"/>
          <p:cNvSpPr/>
          <p:nvPr/>
        </p:nvSpPr>
        <p:spPr>
          <a:xfrm flipH="1">
            <a:off x="6022255" y="2968574"/>
            <a:ext cx="252089" cy="297493"/>
          </a:xfrm>
          <a:prstGeom prst="parallelogram">
            <a:avLst>
              <a:gd name="adj" fmla="val 5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rapezoid 76"/>
          <p:cNvSpPr/>
          <p:nvPr/>
        </p:nvSpPr>
        <p:spPr>
          <a:xfrm rot="5400000">
            <a:off x="1531010" y="2762293"/>
            <a:ext cx="571849" cy="643847"/>
          </a:xfrm>
          <a:prstGeom prst="trapezoid">
            <a:avLst>
              <a:gd name="adj" fmla="val 25114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 175"/>
          <p:cNvGrpSpPr/>
          <p:nvPr/>
        </p:nvGrpSpPr>
        <p:grpSpPr>
          <a:xfrm>
            <a:off x="3855726" y="2824899"/>
            <a:ext cx="1191638" cy="1413791"/>
            <a:chOff x="4257195" y="2240655"/>
            <a:chExt cx="1184226" cy="1413791"/>
          </a:xfrm>
        </p:grpSpPr>
        <p:sp>
          <p:nvSpPr>
            <p:cNvPr id="79" name="Oval 78"/>
            <p:cNvSpPr/>
            <p:nvPr/>
          </p:nvSpPr>
          <p:spPr>
            <a:xfrm>
              <a:off x="4257195" y="2240655"/>
              <a:ext cx="1094282" cy="10942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18991493">
              <a:off x="4946746" y="3140080"/>
              <a:ext cx="494675" cy="1798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1" name="Group 151"/>
            <p:cNvGrpSpPr/>
            <p:nvPr/>
          </p:nvGrpSpPr>
          <p:grpSpPr>
            <a:xfrm rot="2700000">
              <a:off x="5163342" y="3434978"/>
              <a:ext cx="346129" cy="92808"/>
              <a:chOff x="5444852" y="3438938"/>
              <a:chExt cx="346129" cy="92808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>
                <a:off x="5444852" y="3438938"/>
                <a:ext cx="346129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5444852" y="3531746"/>
                <a:ext cx="34612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127"/>
          <p:cNvGrpSpPr/>
          <p:nvPr/>
        </p:nvGrpSpPr>
        <p:grpSpPr>
          <a:xfrm rot="16200000">
            <a:off x="716210" y="3481951"/>
            <a:ext cx="1033480" cy="741218"/>
            <a:chOff x="519552" y="2396061"/>
            <a:chExt cx="1033480" cy="736608"/>
          </a:xfrm>
        </p:grpSpPr>
        <p:sp>
          <p:nvSpPr>
            <p:cNvPr id="85" name="Trapezoid 84"/>
            <p:cNvSpPr/>
            <p:nvPr/>
          </p:nvSpPr>
          <p:spPr>
            <a:xfrm rot="16200000">
              <a:off x="864807" y="2444444"/>
              <a:ext cx="736608" cy="639842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26694" y="3029056"/>
              <a:ext cx="346129" cy="0"/>
            </a:xfrm>
            <a:prstGeom prst="line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26694" y="3117632"/>
              <a:ext cx="34612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21932" y="2670362"/>
              <a:ext cx="344528" cy="0"/>
            </a:xfrm>
            <a:prstGeom prst="line">
              <a:avLst/>
            </a:prstGeom>
            <a:ln w="12700">
              <a:solidFill>
                <a:schemeClr val="accent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21932" y="2758936"/>
              <a:ext cx="345860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19552" y="2497279"/>
              <a:ext cx="346129" cy="0"/>
            </a:xfrm>
            <a:prstGeom prst="line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102"/>
          <p:cNvGrpSpPr/>
          <p:nvPr/>
        </p:nvGrpSpPr>
        <p:grpSpPr>
          <a:xfrm>
            <a:off x="2163953" y="2970500"/>
            <a:ext cx="592903" cy="159171"/>
            <a:chOff x="2824163" y="2462215"/>
            <a:chExt cx="223844" cy="69056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283130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2857501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>
              <a:off x="288369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2909891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293608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H="1">
              <a:off x="2962281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2988476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281463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840834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286702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893224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291941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2945614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2971809" y="2471739"/>
              <a:ext cx="69056" cy="5000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rapezoid 105"/>
          <p:cNvSpPr/>
          <p:nvPr/>
        </p:nvSpPr>
        <p:spPr>
          <a:xfrm rot="16200000">
            <a:off x="3813741" y="2771599"/>
            <a:ext cx="537997" cy="643847"/>
          </a:xfrm>
          <a:prstGeom prst="trapezoid">
            <a:avLst>
              <a:gd name="adj" fmla="val 25114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rapezoid 106"/>
          <p:cNvSpPr/>
          <p:nvPr/>
        </p:nvSpPr>
        <p:spPr>
          <a:xfrm rot="5400000" flipH="1">
            <a:off x="4457827" y="2771599"/>
            <a:ext cx="537997" cy="643847"/>
          </a:xfrm>
          <a:prstGeom prst="trapezoid">
            <a:avLst>
              <a:gd name="adj" fmla="val 25114"/>
            </a:avLst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67986" y="3131951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DC/DC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Parallelogram 108"/>
          <p:cNvSpPr/>
          <p:nvPr/>
        </p:nvSpPr>
        <p:spPr>
          <a:xfrm flipH="1">
            <a:off x="2998993" y="2979459"/>
            <a:ext cx="252089" cy="297493"/>
          </a:xfrm>
          <a:prstGeom prst="parallelogram">
            <a:avLst>
              <a:gd name="adj" fmla="val 55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451059" y="4198203"/>
            <a:ext cx="3210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rial" pitchFamily="34" charset="0"/>
              </a:rPr>
              <a:t>Dry </a:t>
            </a:r>
            <a:r>
              <a:rPr lang="en-US" sz="1600" dirty="0" err="1" smtClean="0">
                <a:latin typeface="+mn-lt"/>
                <a:cs typeface="Arial" pitchFamily="34" charset="0"/>
              </a:rPr>
              <a:t>mateable</a:t>
            </a:r>
            <a:r>
              <a:rPr lang="en-US" sz="1600" dirty="0" smtClean="0">
                <a:latin typeface="+mn-lt"/>
                <a:cs typeface="Arial" pitchFamily="34" charset="0"/>
              </a:rPr>
              <a:t> bulkhead to a </a:t>
            </a:r>
            <a:r>
              <a:rPr lang="en-US" sz="1600" dirty="0" err="1" smtClean="0">
                <a:latin typeface="+mn-lt"/>
                <a:cs typeface="Arial" pitchFamily="34" charset="0"/>
              </a:rPr>
              <a:t>satelite</a:t>
            </a:r>
            <a:r>
              <a:rPr lang="en-US" sz="1600" dirty="0" smtClean="0">
                <a:latin typeface="+mn-lt"/>
                <a:cs typeface="Arial" pitchFamily="34" charset="0"/>
              </a:rPr>
              <a:t> </a:t>
            </a:r>
          </a:p>
          <a:p>
            <a:r>
              <a:rPr lang="en-US" sz="1600" dirty="0" smtClean="0">
                <a:latin typeface="+mn-lt"/>
                <a:cs typeface="Arial" pitchFamily="34" charset="0"/>
              </a:rPr>
              <a:t>4 electrical wires (2xUTP)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endParaRPr lang="en-US" sz="16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3063" y="2802820"/>
            <a:ext cx="498400" cy="5297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048797" y="5432369"/>
            <a:ext cx="4800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PBOF = Pressure Balanced Oil Filled over pressure test  60 </a:t>
            </a:r>
            <a:r>
              <a:rPr lang="en-US" sz="1400" dirty="0" err="1" smtClean="0">
                <a:latin typeface="+mn-lt"/>
                <a:cs typeface="Arial" pitchFamily="34" charset="0"/>
              </a:rPr>
              <a:t>kPa</a:t>
            </a:r>
            <a:endParaRPr lang="en-US" sz="1400" dirty="0" smtClean="0">
              <a:latin typeface="+mn-lt"/>
              <a:cs typeface="Arial" pitchFamily="34" charset="0"/>
            </a:endParaRPr>
          </a:p>
        </p:txBody>
      </p:sp>
      <p:cxnSp>
        <p:nvCxnSpPr>
          <p:cNvPr id="113" name="Straight Arrow Connector 112"/>
          <p:cNvCxnSpPr>
            <a:stCxn id="10" idx="2"/>
          </p:cNvCxnSpPr>
          <p:nvPr/>
        </p:nvCxnSpPr>
        <p:spPr>
          <a:xfrm>
            <a:off x="7209556" y="2455679"/>
            <a:ext cx="362230" cy="265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1715858" y="2582695"/>
            <a:ext cx="492243" cy="153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>
            <a:off x="879117" y="4194407"/>
            <a:ext cx="346129" cy="0"/>
          </a:xfrm>
          <a:prstGeom prst="line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>
            <a:off x="1145552" y="4190321"/>
            <a:ext cx="34612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>
            <a:off x="1237066" y="4187464"/>
            <a:ext cx="346129" cy="0"/>
          </a:xfrm>
          <a:prstGeom prst="line">
            <a:avLst/>
          </a:prstGeom>
          <a:ln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2700000">
            <a:off x="4938804" y="3907270"/>
            <a:ext cx="346129" cy="0"/>
          </a:xfrm>
          <a:prstGeom prst="line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2700000">
            <a:off x="4872768" y="3973306"/>
            <a:ext cx="346129" cy="0"/>
          </a:xfrm>
          <a:prstGeom prst="line">
            <a:avLst/>
          </a:prstGeom>
          <a:ln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127813" y="35013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C1</a:t>
            </a: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915836" y="241663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C2</a:t>
            </a:r>
            <a:endParaRPr lang="nl-NL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Slide Number Placeholder 1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49935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/>
              <a:t>BEOC: Penetrator gluing of the pressure barrier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PPM-DOM for KM3NeT Collaboration meeting Marseille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29-31 of January 2013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33" y="1440180"/>
            <a:ext cx="3871745" cy="25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961" y="1892934"/>
            <a:ext cx="4734989" cy="315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78" y="4763668"/>
            <a:ext cx="1808162" cy="120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4053840"/>
            <a:ext cx="1965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First attempt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920" y="4564380"/>
            <a:ext cx="2293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Tight buffered </a:t>
            </a:r>
            <a:r>
              <a:rPr lang="en-US" sz="1400" dirty="0" err="1" smtClean="0">
                <a:latin typeface="+mn-lt"/>
                <a:cs typeface="Arial" pitchFamily="34" charset="0"/>
              </a:rPr>
              <a:t>fibres</a:t>
            </a:r>
            <a:r>
              <a:rPr 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latin typeface="+mn-lt"/>
                <a:cs typeface="Arial" pitchFamily="34" charset="0"/>
              </a:rPr>
              <a:t>(SEACON standard type of </a:t>
            </a:r>
            <a:r>
              <a:rPr lang="en-US" sz="1000" dirty="0" err="1" smtClean="0">
                <a:latin typeface="+mn-lt"/>
                <a:cs typeface="Arial" pitchFamily="34" charset="0"/>
              </a:rPr>
              <a:t>fibre</a:t>
            </a:r>
            <a:r>
              <a:rPr lang="en-US" sz="1000" dirty="0" smtClean="0">
                <a:latin typeface="+mn-lt"/>
                <a:cs typeface="Arial" pitchFamily="34" charset="0"/>
              </a:rPr>
              <a:t>) </a:t>
            </a:r>
            <a:r>
              <a:rPr lang="en-US" sz="1400" dirty="0" smtClean="0">
                <a:latin typeface="+mn-lt"/>
                <a:cs typeface="Arial" pitchFamily="34" charset="0"/>
              </a:rPr>
              <a:t>are very fragile when stripped down and glued. </a:t>
            </a:r>
            <a:endParaRPr lang="en-US" sz="1200" dirty="0" smtClean="0">
              <a:latin typeface="+mn-lt"/>
              <a:cs typeface="Arial" pitchFamily="34" charset="0"/>
            </a:endParaRPr>
          </a:p>
          <a:p>
            <a:r>
              <a:rPr lang="en-US" sz="1400" dirty="0" smtClean="0">
                <a:latin typeface="+mn-lt"/>
                <a:cs typeface="Arial" pitchFamily="34" charset="0"/>
              </a:rPr>
              <a:t>This is caused by scratches due to mechanical stripping of the tight buffer.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5360" y="5151120"/>
            <a:ext cx="36499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  <a:cs typeface="Arial" pitchFamily="34" charset="0"/>
              </a:rPr>
              <a:t>Solution: use 2 </a:t>
            </a:r>
            <a:r>
              <a:rPr lang="en-US" sz="1400" dirty="0" err="1" smtClean="0">
                <a:latin typeface="+mn-lt"/>
                <a:cs typeface="Arial" pitchFamily="34" charset="0"/>
              </a:rPr>
              <a:t>BendBright</a:t>
            </a:r>
            <a:r>
              <a:rPr lang="en-US" sz="1400" dirty="0" smtClean="0">
                <a:latin typeface="+mn-lt"/>
                <a:cs typeface="Arial" pitchFamily="34" charset="0"/>
              </a:rPr>
              <a:t> </a:t>
            </a:r>
            <a:r>
              <a:rPr lang="en-US" sz="1400" dirty="0" err="1" smtClean="0">
                <a:latin typeface="+mn-lt"/>
                <a:cs typeface="Arial" pitchFamily="34" charset="0"/>
              </a:rPr>
              <a:t>fibres</a:t>
            </a:r>
            <a:r>
              <a:rPr lang="en-US" sz="1400" dirty="0" smtClean="0">
                <a:latin typeface="+mn-lt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latin typeface="+mn-lt"/>
                <a:cs typeface="Arial" pitchFamily="34" charset="0"/>
              </a:rPr>
              <a:t>The coating can be chemically stripped so there is minimal damage to the </a:t>
            </a:r>
            <a:r>
              <a:rPr lang="en-US" sz="1400" dirty="0" err="1" smtClean="0">
                <a:latin typeface="+mn-lt"/>
                <a:cs typeface="Arial" pitchFamily="34" charset="0"/>
              </a:rPr>
              <a:t>fibre</a:t>
            </a:r>
            <a:r>
              <a:rPr lang="en-US" sz="1400" dirty="0" smtClean="0">
                <a:latin typeface="+mn-lt"/>
                <a:cs typeface="Arial" pitchFamily="34" charset="0"/>
              </a:rPr>
              <a:t>.</a:t>
            </a:r>
            <a:endParaRPr lang="en-US" sz="1400" dirty="0">
              <a:latin typeface="+mn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" y="1455420"/>
            <a:ext cx="914400" cy="30777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Fibres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27760" y="1790700"/>
            <a:ext cx="807720" cy="8915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0640" y="2209800"/>
            <a:ext cx="1562100" cy="30777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Fibres</a:t>
            </a: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tube</a:t>
            </a:r>
            <a:endParaRPr lang="en-US" sz="1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74080" y="2552700"/>
            <a:ext cx="632460" cy="8229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75F97E-78D2-439C-82C5-3DE04307B0B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uudNik_hor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true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C91BAAD7-E1A1-4DB6-B22E-6629564085C3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RuudNik_hor-1</Template>
  <TotalTime>2188</TotalTime>
  <Words>1322</Words>
  <Application>Microsoft Office PowerPoint</Application>
  <PresentationFormat>On-screen Show (4:3)</PresentationFormat>
  <Paragraphs>344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RuudNik_hor-1</vt:lpstr>
      <vt:lpstr>PPM-DOM.</vt:lpstr>
      <vt:lpstr>Contents.</vt:lpstr>
      <vt:lpstr>Contents.</vt:lpstr>
      <vt:lpstr>Optical network.</vt:lpstr>
      <vt:lpstr>Optical network.</vt:lpstr>
      <vt:lpstr>Lab test of optical time calibration.</vt:lpstr>
      <vt:lpstr>BEOC.</vt:lpstr>
      <vt:lpstr>BEOC.</vt:lpstr>
      <vt:lpstr>BEOC: Penetrator gluing of the pressure barrier</vt:lpstr>
      <vt:lpstr>Problems with breakout Box (BOB).</vt:lpstr>
      <vt:lpstr>The completed BEOC.</vt:lpstr>
      <vt:lpstr>BEOC connected to the DOM.</vt:lpstr>
      <vt:lpstr>BEOC: Main problems encountered</vt:lpstr>
      <vt:lpstr>DOM electronics integration.</vt:lpstr>
      <vt:lpstr>DOM optics integration.</vt:lpstr>
      <vt:lpstr>Optical parts integration in LCM.</vt:lpstr>
      <vt:lpstr>Optical parts integration in LCM.</vt:lpstr>
      <vt:lpstr>DOM integration @ CPPM.</vt:lpstr>
      <vt:lpstr>DOM integration @ CPPM, results.</vt:lpstr>
      <vt:lpstr>General conclusions:</vt:lpstr>
      <vt:lpstr>PowerPoint Presentation</vt:lpstr>
      <vt:lpstr>The END.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J-W Schmelling</dc:creator>
  <dc:description>Nikhef horizontal template</dc:description>
  <cp:lastModifiedBy>Deepak</cp:lastModifiedBy>
  <cp:revision>152</cp:revision>
  <dcterms:created xsi:type="dcterms:W3CDTF">2009-03-19T10:57:53Z</dcterms:created>
  <dcterms:modified xsi:type="dcterms:W3CDTF">2013-01-28T08:52:32Z</dcterms:modified>
</cp:coreProperties>
</file>