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64" r:id="rId2"/>
    <p:sldMasterId id="2147483876" r:id="rId3"/>
    <p:sldMasterId id="2147483888" r:id="rId4"/>
    <p:sldMasterId id="2147483900" r:id="rId5"/>
    <p:sldMasterId id="2147483913" r:id="rId6"/>
    <p:sldMasterId id="2147483925" r:id="rId7"/>
    <p:sldMasterId id="2147483938" r:id="rId8"/>
    <p:sldMasterId id="2147483951" r:id="rId9"/>
    <p:sldMasterId id="2147483964" r:id="rId10"/>
    <p:sldMasterId id="2147483977" r:id="rId11"/>
    <p:sldMasterId id="2147483989" r:id="rId12"/>
    <p:sldMasterId id="2147484001" r:id="rId13"/>
  </p:sldMasterIdLst>
  <p:notesMasterIdLst>
    <p:notesMasterId r:id="rId33"/>
  </p:notesMasterIdLst>
  <p:sldIdLst>
    <p:sldId id="256" r:id="rId14"/>
    <p:sldId id="259" r:id="rId15"/>
    <p:sldId id="262" r:id="rId16"/>
    <p:sldId id="264" r:id="rId17"/>
    <p:sldId id="263" r:id="rId18"/>
    <p:sldId id="266" r:id="rId19"/>
    <p:sldId id="270" r:id="rId20"/>
    <p:sldId id="267" r:id="rId21"/>
    <p:sldId id="265" r:id="rId22"/>
    <p:sldId id="268" r:id="rId23"/>
    <p:sldId id="271" r:id="rId24"/>
    <p:sldId id="272" r:id="rId25"/>
    <p:sldId id="273" r:id="rId26"/>
    <p:sldId id="276" r:id="rId27"/>
    <p:sldId id="277" r:id="rId28"/>
    <p:sldId id="278" r:id="rId29"/>
    <p:sldId id="274" r:id="rId30"/>
    <p:sldId id="257" r:id="rId31"/>
    <p:sldId id="260" r:id="rId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840" y="-104"/>
      </p:cViewPr>
      <p:guideLst>
        <p:guide orient="horz" pos="252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1BF0-2A21-D240-890A-B4EAC3C3A861}" type="datetimeFigureOut">
              <a:rPr lang="en-US" smtClean="0"/>
              <a:t>1/31/13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D74A7-3432-FA40-8E15-579C47012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3 Marcador de número de diapositiva"/>
          <p:cNvSpPr txBox="1">
            <a:spLocks noGrp="1"/>
          </p:cNvSpPr>
          <p:nvPr/>
        </p:nvSpPr>
        <p:spPr bwMode="auto">
          <a:xfrm>
            <a:off x="3884122" y="8685080"/>
            <a:ext cx="2972320" cy="4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AAC857-A402-4E70-839C-B56525825D96}" type="slidenum">
              <a:rPr lang="en-US" sz="120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pPr algn="r" eaLnBrk="1" hangingPunct="1"/>
              <a:t>3</a:t>
            </a:fld>
            <a:endParaRPr lang="en-US" sz="120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33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9264" indent="-272568" defTabSz="8733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739" indent="-218348" defTabSz="8733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435" indent="-218348" defTabSz="8733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5130" indent="-218348" defTabSz="8733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87172" indent="-218348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09213" indent="-218348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1254" indent="-218348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3296" indent="-218348" defTabSz="8733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B9C9F3-FAEC-0846-8BD3-9DF5399B8BAA}" type="slidenum">
              <a:rPr lang="fr-FR"/>
              <a:pPr eaLnBrk="1" hangingPunct="1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3 Marcador de número de diapositiva"/>
          <p:cNvSpPr txBox="1">
            <a:spLocks noGrp="1"/>
          </p:cNvSpPr>
          <p:nvPr/>
        </p:nvSpPr>
        <p:spPr bwMode="auto">
          <a:xfrm>
            <a:off x="3884122" y="8685080"/>
            <a:ext cx="2972320" cy="4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3633D96-6C54-49D3-85D1-63775DD6E33A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42203A-5F92-45B6-9669-C55B2284CC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30C6D-CDF8-4011-9DAF-893742AAB26C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CE35-7A1A-4F7D-A93B-A7377BA716D5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26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3EB9-4AB5-4B18-AF94-EAF4EF9F9E1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3EB9-4AB5-4B18-AF94-EAF4EF9F9E1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3EB9-4AB5-4B18-AF94-EAF4EF9F9E1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3EB9-4AB5-4B18-AF94-EAF4EF9F9E1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cap pp start c 27_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ESS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09" y="1439863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0" y="2698750"/>
            <a:ext cx="5757863" cy="2698750"/>
          </a:xfrm>
        </p:spPr>
        <p:txBody>
          <a:bodyPr anchor="t"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78138" y="5900738"/>
            <a:ext cx="5938837" cy="576262"/>
          </a:xfrm>
        </p:spPr>
        <p:txBody>
          <a:bodyPr/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68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3F9E-2DB8-154E-B8B6-419960F48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332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D705FE3-F621-4766-875A-637BE3D6A3E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128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411D77-9667-401B-B2F4-67184BB81AA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984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A6CA7-2487-43B1-9A2A-7280C7EA7AC9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873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1942DE-C1D9-4581-A9D7-59C741FE485C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9953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07B5540-F80F-48A8-AAFA-8E719CC05F2E}" type="datetimeFigureOut"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85D7BD-49A1-4A8D-B0EA-88D3CD613A44}" type="slidenum"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276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                                                                 KM3NeT Meeting – Marseille, December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0216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/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KM3NeT Meeting                                  Marseille - January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2085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4C146F-FE2E-48A8-8D99-94F15EBC7B10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0391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0BE770-1308-4B5D-862D-B8123A4744B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455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BA7311-894D-446A-914A-C805EA01A702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4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6663" y="1357298"/>
            <a:ext cx="1744662" cy="4975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58775"/>
            <a:ext cx="5084763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04A5-DD6D-D84E-AD55-A2154FB03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00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B7BC24D-FEFA-4330-B27F-644FC9F63FBC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4809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4CE149-2D7F-41CF-97DE-30E4C0E704D9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635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D705FE3-F621-4766-875A-637BE3D6A3E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1448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411D77-9667-401B-B2F4-67184BB81AA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05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A6CA7-2487-43B1-9A2A-7280C7EA7AC9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184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1942DE-C1D9-4581-A9D7-59C741FE485C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7286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07B5540-F80F-48A8-AAFA-8E719CC05F2E}" type="datetimeFigureOut"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85D7BD-49A1-4A8D-B0EA-88D3CD613A44}" type="slidenum"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2653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900ED-F896-124B-AF38-D86DD1CA6EEE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179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98940-73CF-4C43-9A3B-69370CB56D34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265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54487-0B2E-7D4D-816E-69C292F8A5B4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MBF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BF-Gef-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5281613"/>
            <a:ext cx="153035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E7E077-7351-A547-A23D-4701313FB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620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A6698-F40A-6F42-8EAC-47AE03EB3601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081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05A1A-FC22-644A-8BEE-330613A3F31D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554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9C281-30AE-314B-8286-319DDF563CC2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49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6C2A0-C634-F248-A8AC-275712146FEC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069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E7B9D-58C9-0142-93CC-F7D45F5BDABE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20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7CFBF-8810-4240-A723-7513B895A1B0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630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D86E2-1B53-564E-BC2F-65FC39BFC343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970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AA5F8-F253-0E45-9F59-7C7BBB0A4EEF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165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900ED-F896-124B-AF38-D86DD1CA6EEE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02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98940-73CF-4C43-9A3B-69370CB56D34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0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B958-9EA6-432E-B225-41B5D96FA592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86ED-188C-4B5E-90E8-56E8CD02299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1052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54487-0B2E-7D4D-816E-69C292F8A5B4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209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A6698-F40A-6F42-8EAC-47AE03EB3601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748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05A1A-FC22-644A-8BEE-330613A3F31D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06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9C281-30AE-314B-8286-319DDF563CC2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089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6C2A0-C634-F248-A8AC-275712146FEC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813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E7B9D-58C9-0142-93CC-F7D45F5BDABE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637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7CFBF-8810-4240-A723-7513B895A1B0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857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D86E2-1B53-564E-BC2F-65FC39BFC343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97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AA5F8-F253-0E45-9F59-7C7BBB0A4EEF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942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900ED-F896-124B-AF38-D86DD1CA6EEE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2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84DD-76AE-4E9C-8971-B58D9C5CA39E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E8F1-42CA-484B-9303-B5C2D4AF6C6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2207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98940-73CF-4C43-9A3B-69370CB56D34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7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54487-0B2E-7D4D-816E-69C292F8A5B4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816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A6698-F40A-6F42-8EAC-47AE03EB3601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138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05A1A-FC22-644A-8BEE-330613A3F31D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454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9C281-30AE-314B-8286-319DDF563CC2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6779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6C2A0-C634-F248-A8AC-275712146FEC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675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E7B9D-58C9-0142-93CC-F7D45F5BDABE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722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7CFBF-8810-4240-A723-7513B895A1B0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231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D86E2-1B53-564E-BC2F-65FC39BFC343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454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AA5F8-F253-0E45-9F59-7C7BBB0A4EEF}" type="slidenum">
              <a:rPr lang="fr-FR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1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B8D5-8130-4F87-B8F0-91CF665395C5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D026-4053-484B-AFFC-24309493944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63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891B-8A0D-4316-B8AF-3985381062C0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6C59-EAE9-48B6-A6DE-885CC79A3F9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8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9D36-F668-45EC-958F-5CD8DDD359CA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2E0A-5FBD-420C-AF9A-3AF841CECCE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861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61EE-1D70-4356-B056-BB3DB779E867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70CF-9AE5-4BCD-9849-3A2862680AF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841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3AD-2A7A-4220-BA8B-E79ADA5B031C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F5F1-8236-49D0-8620-0998E1AF8F7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5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AED6-79AB-0B43-AEDB-A9500459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2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A67D-D07A-4AAC-B616-084905D0045E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7D37-195F-440F-9EFB-6A060806420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17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5381-63E8-4192-B7D3-B33AFE0B8FBF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0B40-43E1-4E20-9EE3-E9E882BAB5B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171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5A05-C299-40E3-993A-BC9D4B385761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4783-1992-4694-9CC1-66F04CD9AF9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920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96EC-79BF-47E2-B61C-FBC50A9FF8C7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5455-4BEB-40DA-A02E-0FC6CA04C54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344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B958-9EA6-432E-B225-41B5D96FA592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86ED-188C-4B5E-90E8-56E8CD02299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019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84DD-76AE-4E9C-8971-B58D9C5CA39E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E8F1-42CA-484B-9303-B5C2D4AF6C6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34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B8D5-8130-4F87-B8F0-91CF665395C5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D026-4053-484B-AFFC-24309493944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41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891B-8A0D-4316-B8AF-3985381062C0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6C59-EAE9-48B6-A6DE-885CC79A3F9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663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9D36-F668-45EC-958F-5CD8DDD359CA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2E0A-5FBD-420C-AF9A-3AF841CECCE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391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61EE-1D70-4356-B056-BB3DB779E867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70CF-9AE5-4BCD-9849-3A2862680AF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04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4406900"/>
            <a:ext cx="7052400" cy="1362075"/>
          </a:xfrm>
        </p:spPr>
        <p:txBody>
          <a:bodyPr/>
          <a:lstStyle>
            <a:lvl1pPr algn="l">
              <a:lnSpc>
                <a:spcPts val="4200"/>
              </a:lnSpc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906713"/>
            <a:ext cx="705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487E-ED0E-764C-A31F-4C0E61037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5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3AD-2A7A-4220-BA8B-E79ADA5B031C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F5F1-8236-49D0-8620-0998E1AF8F7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409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A67D-D07A-4AAC-B616-084905D0045E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7D37-195F-440F-9EFB-6A060806420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568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5381-63E8-4192-B7D3-B33AFE0B8FBF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0B40-43E1-4E20-9EE3-E9E882BAB5B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28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5A05-C299-40E3-993A-BC9D4B385761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4783-1992-4694-9CC1-66F04CD9AF9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886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96EC-79BF-47E2-B61C-FBC50A9FF8C7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5455-4BEB-40DA-A02E-0FC6CA04C54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108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79709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22552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828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91022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74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582738"/>
            <a:ext cx="3414713" cy="4749800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82738"/>
            <a:ext cx="3414712" cy="4749800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8A4D-769E-414E-B30A-CD37FA249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05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2770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90547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96837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301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63058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29114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cap pp start c 27_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ESS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09" y="1439863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0" y="2698750"/>
            <a:ext cx="5757863" cy="2698750"/>
          </a:xfrm>
        </p:spPr>
        <p:txBody>
          <a:bodyPr anchor="t"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78138" y="5900738"/>
            <a:ext cx="5938837" cy="576262"/>
          </a:xfrm>
        </p:spPr>
        <p:txBody>
          <a:bodyPr/>
          <a:lstStyle>
            <a:lvl1pPr marL="0" indent="0">
              <a:lnSpc>
                <a:spcPts val="22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6675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AED6-79AB-0B43-AEDB-A95004598A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4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4406900"/>
            <a:ext cx="7052400" cy="1362075"/>
          </a:xfrm>
        </p:spPr>
        <p:txBody>
          <a:bodyPr/>
          <a:lstStyle>
            <a:lvl1pPr algn="l">
              <a:lnSpc>
                <a:spcPts val="4200"/>
              </a:lnSpc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906713"/>
            <a:ext cx="705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487E-ED0E-764C-A31F-4C0E610372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11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582738"/>
            <a:ext cx="3414713" cy="4749800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82738"/>
            <a:ext cx="3414712" cy="4749800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8A4D-769E-414E-B30A-CD37FA249F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548438"/>
            <a:ext cx="7900988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58188" y="6551613"/>
            <a:ext cx="306387" cy="3063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DAE9E9-A236-5B43-8B62-0EF9393B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621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548438"/>
            <a:ext cx="7900988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58188" y="6551613"/>
            <a:ext cx="306387" cy="3063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DAE9E9-A236-5B43-8B62-0EF9393B23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55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B76B-FC65-F34E-83E0-3C825DD28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46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80580-D1C7-8440-8B8E-46B174700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14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548438"/>
            <a:ext cx="7900988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58188" y="6551613"/>
            <a:ext cx="306387" cy="3063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93A2-74CC-E64F-BD69-414C7675C9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22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8EDC-B289-B44A-B6C5-D14D6BB8C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97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3F9E-2DB8-154E-B8B6-419960F48C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35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6663" y="1357298"/>
            <a:ext cx="1744662" cy="4975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58775"/>
            <a:ext cx="5084763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04A5-DD6D-D84E-AD55-A2154FB03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14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MBF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BF-Gef-Log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5281613"/>
            <a:ext cx="153035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E7E077-7351-A547-A23D-4701313FB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92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3004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9504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B76B-FC65-F34E-83E0-3C825DD28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8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560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73279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96404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5805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15199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87937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656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008599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1737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                                                                 KM3NeT Meeting – Marseille, December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12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80580-D1C7-8440-8B8E-46B17470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51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/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KM3NeT Meeting                                  Marseille - January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614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4C146F-FE2E-48A8-8D99-94F15EBC7B10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142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0BE770-1308-4B5D-862D-B8123A4744B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2812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BA7311-894D-446A-914A-C805EA01A702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293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B7BC24D-FEFA-4330-B27F-644FC9F63FBC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164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4CE149-2D7F-41CF-97DE-30E4C0E704D9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19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D705FE3-F621-4766-875A-637BE3D6A3E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067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411D77-9667-401B-B2F4-67184BB81AA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81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A6CA7-2487-43B1-9A2A-7280C7EA7AC9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780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1942DE-C1D9-4581-A9D7-59C741FE485C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4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548438"/>
            <a:ext cx="7900988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58188" y="6551613"/>
            <a:ext cx="306387" cy="3063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93A2-74CC-E64F-BD69-414C7675C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66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07B5540-F80F-48A8-AAFA-8E719CC05F2E}" type="datetimeFigureOut"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85D7BD-49A1-4A8D-B0EA-88D3CD613A44}" type="slidenum"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224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                                                                 KM3NeT Meeting – Marseille, December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864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/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KM3NeT Meeting                                  Marseille - January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655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4C146F-FE2E-48A8-8D99-94F15EBC7B10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808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0BE770-1308-4B5D-862D-B8123A4744B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0323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BA7311-894D-446A-914A-C805EA01A702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167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B7BC24D-FEFA-4330-B27F-644FC9F63FBC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1577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4CE149-2D7F-41CF-97DE-30E4C0E704D9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1752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D705FE3-F621-4766-875A-637BE3D6A3E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1858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411D77-9667-401B-B2F4-67184BB81AA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8EDC-B289-B44A-B6C5-D14D6BB8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06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CA6CA7-2487-43B1-9A2A-7280C7EA7AC9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7192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1942DE-C1D9-4581-A9D7-59C741FE485C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712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07B5540-F80F-48A8-AAFA-8E719CC05F2E}" type="datetimeFigureOut"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85D7BD-49A1-4A8D-B0EA-88D3CD613A44}" type="slidenum"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700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                                                                 KM3NeT Meeting – Marseille, December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970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/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KM3NeT Meeting                                  Marseille - January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2236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14C146F-FE2E-48A8-8D99-94F15EBC7B10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4083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C0BE770-1308-4B5D-862D-B8123A4744B8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845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EBA7311-894D-446A-914A-C805EA01A702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669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B7BC24D-FEFA-4330-B27F-644FC9F63FBC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331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660232" y="616530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4CE149-2D7F-41CF-97DE-30E4C0E704D9}" type="datetime1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A014CD-AC3E-4B15-851B-9259AFF92F9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27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ap pp folge bc 27_2_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58775"/>
            <a:ext cx="59388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582738"/>
            <a:ext cx="69818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Textbeispiel normal</a:t>
            </a:r>
          </a:p>
          <a:p>
            <a:pPr lvl="1"/>
            <a:r>
              <a:rPr lang="en-US"/>
              <a:t>Textbeispiel klein</a:t>
            </a:r>
          </a:p>
          <a:p>
            <a:pPr lvl="2"/>
            <a:r>
              <a:rPr lang="en-US"/>
              <a:t>Textbeispiel eingerückt</a:t>
            </a:r>
          </a:p>
          <a:p>
            <a:pPr lvl="3"/>
            <a:r>
              <a:rPr lang="en-US"/>
              <a:t>Textbeispiel weiter eingerückt</a:t>
            </a:r>
          </a:p>
          <a:p>
            <a:pPr lvl="4"/>
            <a:r>
              <a:rPr lang="en-US"/>
              <a:t>Textbeispiel noch weiter eingerückt</a:t>
            </a:r>
            <a:endParaRPr lang="de-DE"/>
          </a:p>
          <a:p>
            <a:pPr lvl="2"/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0" y="6548438"/>
            <a:ext cx="66754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66"/>
                </a:solidFill>
                <a:latin typeface="Helvetica Neue"/>
                <a:ea typeface="+mn-ea"/>
                <a:cs typeface="Helvetica Neue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51613"/>
            <a:ext cx="306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1F2336DD-3672-7449-AEC4-614BCF526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0" r:id="rId2"/>
    <p:sldLayoutId id="2147483841" r:id="rId3"/>
    <p:sldLayoutId id="2147483842" r:id="rId4"/>
    <p:sldLayoutId id="2147483849" r:id="rId5"/>
    <p:sldLayoutId id="2147483843" r:id="rId6"/>
    <p:sldLayoutId id="2147483844" r:id="rId7"/>
    <p:sldLayoutId id="2147483850" r:id="rId8"/>
    <p:sldLayoutId id="2147483845" r:id="rId9"/>
    <p:sldLayoutId id="2147483846" r:id="rId10"/>
    <p:sldLayoutId id="2147483847" r:id="rId11"/>
    <p:sldLayoutId id="2147483851" r:id="rId12"/>
  </p:sldLayoutIdLst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/>
          <a:ea typeface="ＭＳ Ｐゴシック" charset="-128"/>
          <a:cs typeface="Helvetica Neue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1pPr>
      <a:lvl2pPr marL="358775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2pPr>
      <a:lvl3pPr marL="719138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3pPr>
      <a:lvl4pPr marL="10795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4pPr>
      <a:lvl5pPr marL="14398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0" y="6520259"/>
            <a:ext cx="9144000" cy="36512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0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ED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702EE8-A1A4-424F-85EA-90F12C355206}" type="slidenum">
              <a:rPr lang="fr-FR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48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ED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702EE8-A1A4-424F-85EA-90F12C355206}" type="slidenum">
              <a:rPr lang="fr-FR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29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EDF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702EE8-A1A4-424F-85EA-90F12C355206}" type="slidenum">
              <a:rPr lang="fr-FR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78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A50973-F476-4429-A634-430D4EDD8854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D27F92-6482-42B9-B751-D358394231D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16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A50973-F476-4429-A634-430D4EDD8854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defRPr/>
              </a:pPr>
              <a:t>1/31/13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D27F92-6482-42B9-B751-D358394231D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92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ap pp folge bc 27_2_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58775"/>
            <a:ext cx="59388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582738"/>
            <a:ext cx="69818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Textbeispiel normal</a:t>
            </a:r>
          </a:p>
          <a:p>
            <a:pPr lvl="1"/>
            <a:r>
              <a:rPr lang="en-US"/>
              <a:t>Textbeispiel klein</a:t>
            </a:r>
          </a:p>
          <a:p>
            <a:pPr lvl="2"/>
            <a:r>
              <a:rPr lang="en-US"/>
              <a:t>Textbeispiel eingerückt</a:t>
            </a:r>
          </a:p>
          <a:p>
            <a:pPr lvl="3"/>
            <a:r>
              <a:rPr lang="en-US"/>
              <a:t>Textbeispiel weiter eingerückt</a:t>
            </a:r>
          </a:p>
          <a:p>
            <a:pPr lvl="4"/>
            <a:r>
              <a:rPr lang="en-US"/>
              <a:t>Textbeispiel noch weiter eingerückt</a:t>
            </a:r>
            <a:endParaRPr lang="de-DE"/>
          </a:p>
          <a:p>
            <a:pPr lvl="2"/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0" y="6548438"/>
            <a:ext cx="66754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66"/>
                </a:solidFill>
                <a:latin typeface="Helvetica Neue"/>
                <a:ea typeface="+mn-ea"/>
                <a:cs typeface="Helvetica Neue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51613"/>
            <a:ext cx="306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Helvetica Neue" charset="0"/>
                <a:cs typeface="Helvetica Neue" charset="0"/>
              </a:defRPr>
            </a:lvl1pPr>
          </a:lstStyle>
          <a:p>
            <a:pPr>
              <a:defRPr/>
            </a:pPr>
            <a:fld id="{1F2336DD-3672-7449-AEC4-614BCF5260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4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/>
          <a:ea typeface="ＭＳ Ｐゴシック" charset="-128"/>
          <a:cs typeface="Helvetica Neue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1pPr>
      <a:lvl2pPr marL="358775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2pPr>
      <a:lvl3pPr marL="719138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3pPr>
      <a:lvl4pPr marL="10795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4pPr>
      <a:lvl5pPr marL="14398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7F54E4-3FEC-41D3-84A9-650AF0C38400}" type="datetimeFigureOut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1/31/13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F33F90-5848-4F62-AC12-29E60080E247}" type="slidenum">
              <a:rPr lang="es-ES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71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0" y="6520259"/>
            <a:ext cx="9144000" cy="36512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0" y="6520259"/>
            <a:ext cx="9144000" cy="36512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8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0" y="6520259"/>
            <a:ext cx="9144000" cy="36512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84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0" y="2698750"/>
            <a:ext cx="7668964" cy="26987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 Neue" charset="0"/>
                <a:ea typeface="ＭＳ Ｐゴシック" charset="0"/>
              </a:rPr>
              <a:t>Summary of </a:t>
            </a:r>
            <a:br>
              <a:rPr lang="en-US" dirty="0" smtClean="0">
                <a:latin typeface="Helvetica Neue" charset="0"/>
                <a:ea typeface="ＭＳ Ｐゴシック" charset="0"/>
              </a:rPr>
            </a:br>
            <a:r>
              <a:rPr lang="en-US" dirty="0" smtClean="0">
                <a:latin typeface="Helvetica Neue" charset="0"/>
                <a:ea typeface="ＭＳ Ｐゴシック" charset="0"/>
              </a:rPr>
              <a:t>Calibration and Instrumentation Session</a:t>
            </a:r>
            <a:endParaRPr lang="en-US" dirty="0">
              <a:latin typeface="Helvetica Neue" charset="0"/>
              <a:ea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Neue" charset="0"/>
                <a:ea typeface="ＭＳ Ｐゴシック" charset="0"/>
              </a:rPr>
              <a:t>Robert Lahmann</a:t>
            </a:r>
            <a:br>
              <a:rPr lang="en-US" dirty="0" smtClean="0">
                <a:latin typeface="Helvetica Neue" charset="0"/>
                <a:ea typeface="ＭＳ Ｐゴシック" charset="0"/>
              </a:rPr>
            </a:br>
            <a:r>
              <a:rPr lang="en-US" dirty="0" smtClean="0">
                <a:latin typeface="Helvetica Neue" charset="0"/>
                <a:ea typeface="ＭＳ Ｐゴシック" charset="0"/>
              </a:rPr>
              <a:t>KM3NeT Collaboration Meeting, CPPM, 31-Jan-2013</a:t>
            </a:r>
            <a:endParaRPr lang="en-US" dirty="0">
              <a:latin typeface="Helvetica Neue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sensors in PPM-DOM and PPM-DU</a:t>
            </a:r>
            <a:endParaRPr lang="en-US" dirty="0"/>
          </a:p>
        </p:txBody>
      </p:sp>
      <p:grpSp>
        <p:nvGrpSpPr>
          <p:cNvPr id="6" name="Gruppo 5"/>
          <p:cNvGrpSpPr/>
          <p:nvPr/>
        </p:nvGrpSpPr>
        <p:grpSpPr>
          <a:xfrm>
            <a:off x="1428728" y="1074060"/>
            <a:ext cx="4285527" cy="2997882"/>
            <a:chOff x="6203849" y="838281"/>
            <a:chExt cx="5289190" cy="305077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03849" y="1296451"/>
              <a:ext cx="5154584" cy="259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695007" y="838281"/>
              <a:ext cx="4798032" cy="72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Hydrophone +preamplifier calibrated </a:t>
              </a:r>
              <a:r>
                <a:rPr lang="en-US" sz="14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at </a:t>
              </a:r>
              <a:r>
                <a:rPr lang="en-US" sz="14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NATO - URC </a:t>
              </a:r>
              <a:r>
                <a:rPr lang="en-US" sz="14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(40 </a:t>
              </a:r>
              <a:r>
                <a:rPr lang="en-US" sz="14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sensitivity hydrophones</a:t>
              </a:r>
              <a:r>
                <a:rPr lang="en-US" sz="12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)   </a:t>
              </a:r>
            </a:p>
          </p:txBody>
        </p:sp>
        <p:sp>
          <p:nvSpPr>
            <p:cNvPr id="9" name="Rectangle 1177"/>
            <p:cNvSpPr/>
            <p:nvPr/>
          </p:nvSpPr>
          <p:spPr>
            <a:xfrm>
              <a:off x="6912198" y="3214686"/>
              <a:ext cx="2836702" cy="270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Measured differences ≤ ±2 </a:t>
              </a:r>
              <a:r>
                <a:rPr lang="en-US" sz="14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dB</a:t>
              </a:r>
              <a:endParaRPr lang="en-US" sz="1400" b="1" i="1" kern="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533185" y="1107026"/>
            <a:ext cx="3672408" cy="2945750"/>
            <a:chOff x="6269259" y="3763808"/>
            <a:chExt cx="4884002" cy="259415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5329" y="4149935"/>
              <a:ext cx="4510637" cy="220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269259" y="3763808"/>
              <a:ext cx="4884002" cy="53495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Relative Hydrophone sensitivity variation with hydrostatic pressure at 20 kHz</a:t>
              </a:r>
            </a:p>
          </p:txBody>
        </p:sp>
        <p:sp>
          <p:nvSpPr>
            <p:cNvPr id="13" name="TextBox 1180"/>
            <p:cNvSpPr txBox="1"/>
            <p:nvPr/>
          </p:nvSpPr>
          <p:spPr>
            <a:xfrm>
              <a:off x="9055337" y="4655588"/>
              <a:ext cx="940079" cy="283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300 Bar</a:t>
              </a:r>
              <a:endParaRPr lang="en-US" sz="1400" b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TextBox 1181"/>
            <p:cNvSpPr txBox="1"/>
            <p:nvPr/>
          </p:nvSpPr>
          <p:spPr>
            <a:xfrm>
              <a:off x="9779199" y="5428155"/>
              <a:ext cx="940079" cy="283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400 Bar</a:t>
              </a:r>
              <a:endPara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1182"/>
            <p:cNvSpPr/>
            <p:nvPr/>
          </p:nvSpPr>
          <p:spPr>
            <a:xfrm>
              <a:off x="7126510" y="5643578"/>
              <a:ext cx="2933583" cy="283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Measured variations ≤ ±1 </a:t>
              </a:r>
              <a:r>
                <a:rPr lang="en-US" sz="1400" b="1" i="1" kern="0" dirty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dB</a:t>
              </a:r>
              <a:endParaRPr lang="en-US" sz="1400" b="1" i="1" kern="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625684" y="1641908"/>
            <a:ext cx="3240360" cy="1053903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714480" y="571480"/>
            <a:ext cx="7286676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Large bandwidth hydrophone (100 Hz – 70 kHz) developed by SMID and NEMO</a:t>
            </a:r>
            <a:endParaRPr lang="it-IT" sz="1700" b="1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677812" y="4077072"/>
            <a:ext cx="7286676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Custom piezoelectric acoustic sensor developed by ECAP</a:t>
            </a:r>
            <a:endParaRPr lang="it-IT" sz="1700" b="1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KM3NeT Meeting                                  Marseille - January 29, 2013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Picture 2" descr="piezo_in_dome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8272" y="4523625"/>
            <a:ext cx="4644008" cy="192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66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Nikhef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6-9 August</a:t>
            </a:r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KM3NeT Meeting                                  Marseille - January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47522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31215" y="1477192"/>
            <a:ext cx="4782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Hydro and </a:t>
            </a:r>
            <a:r>
              <a:rPr lang="en-US" sz="2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Piezo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connected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Noise Floor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PMT HV off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33087" y="3108408"/>
            <a:ext cx="85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Piezo</a:t>
            </a:r>
            <a:endParaRPr lang="en-US" sz="240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96136" y="4797152"/>
            <a:ext cx="276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Hydro (shielded box)</a:t>
            </a:r>
            <a:endParaRPr lang="en-US" sz="240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20389721">
            <a:off x="1156666" y="4065436"/>
            <a:ext cx="21117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Preliminary</a:t>
            </a:r>
            <a:endParaRPr lang="en-US" sz="2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-834418" y="3353518"/>
            <a:ext cx="194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PSD dB re 1V</a:t>
            </a:r>
            <a:r>
              <a:rPr lang="en-US" b="1" baseline="300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US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/ Hz</a:t>
            </a:r>
            <a:endParaRPr lang="en-US" b="1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47864" y="54452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Frequency (Hz )             </a:t>
            </a:r>
            <a:endParaRPr lang="en-US" b="1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1438" y="5786454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SMID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+preamp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sensitivity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-172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dB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 1 V/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uPa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Piezo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+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preamp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sensitivity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- 145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dB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 1 V/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uPa</a:t>
            </a:r>
            <a:endParaRPr lang="en-GB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35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Nikhef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6-9 August</a:t>
            </a:r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KM3NeT Meeting                                  Marseille - January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0000"/>
            <a:ext cx="9144000" cy="46072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31215" y="1477192"/>
            <a:ext cx="478286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Hydro and Piezo Mounted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Noise Floor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PMT HV on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333087" y="1661858"/>
            <a:ext cx="85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Piezo</a:t>
            </a:r>
            <a:endParaRPr lang="en-US" sz="240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35177" y="3536727"/>
            <a:ext cx="289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Hydro in shielded box</a:t>
            </a:r>
            <a:endParaRPr lang="en-US" sz="240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20389721">
            <a:off x="3110483" y="3275117"/>
            <a:ext cx="21117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Preliminary</a:t>
            </a:r>
            <a:endParaRPr lang="en-US" sz="2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834418" y="3353518"/>
            <a:ext cx="194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PSD dB re 1V</a:t>
            </a:r>
            <a:r>
              <a:rPr lang="en-US" b="1" baseline="300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US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/ Hz</a:t>
            </a:r>
            <a:endParaRPr lang="en-US" b="1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347864" y="54452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Frequency (Hz )             </a:t>
            </a:r>
            <a:endParaRPr lang="en-US" b="1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438" y="5786454"/>
            <a:ext cx="45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SMID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+preamp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sensitivity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-172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dB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 1 V/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uPa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Piezo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+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preamp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sensitivity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- 145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dB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 1 V/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uPa</a:t>
            </a:r>
            <a:endParaRPr lang="en-GB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6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KM3NeT Meeting                                  Marseille - January 29, 2013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48680"/>
            <a:ext cx="9144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AcouPlug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on-board PPM-DOM fully functional and compliant with DAQ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Three (+2 spare) 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AcouPlugs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ready for PPM-DU (2 tested @ 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Saclay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Results and improvements: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Read-out (after PPM-DU) new ADC under-test (low noise &gt; 50 kHz)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Hydrophones: reliable technology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    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e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.m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noise reduction:  Guard ring implemented for PPM-DU 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hydros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(…if any…!)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Low cost hydrophones under test for positioning + cetaceans (after PPM-DU)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Piezo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: promising technology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Noise is too high:  improve signal and power lines coupling (e.g. results in NEMO-Phase II)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Transfer function in deep sea not well known: DOM and Phase II will be test benches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 Long Base Line: Missing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Must be installed. UPV and CPPM efforts in Km3NeT DS (but test only in NEMO- Phase II)</a:t>
            </a:r>
          </a:p>
        </p:txBody>
      </p:sp>
    </p:spTree>
    <p:extLst>
      <p:ext uri="{BB962C8B-B14F-4D97-AF65-F5344CB8AC3E}">
        <p14:creationId xmlns:p14="http://schemas.microsoft.com/office/powerpoint/2010/main" val="429270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0" y="2673494"/>
            <a:ext cx="82089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="1" dirty="0">
                <a:solidFill>
                  <a:srgbClr val="000000"/>
                </a:solidFill>
                <a:latin typeface="Comic Sans MS" charset="0"/>
                <a:cs typeface="+mn-cs"/>
              </a:rPr>
              <a:t>Plan :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 sz="2400" b="1" dirty="0" err="1">
                <a:solidFill>
                  <a:srgbClr val="0070C0"/>
                </a:solidFill>
                <a:latin typeface="Comic Sans MS" charset="0"/>
                <a:cs typeface="+mn-cs"/>
              </a:rPr>
              <a:t>Resume</a:t>
            </a:r>
            <a:r>
              <a:rPr lang="fr-FR" sz="2400" b="1" dirty="0">
                <a:solidFill>
                  <a:srgbClr val="0070C0"/>
                </a:solidFill>
                <a:latin typeface="Comic Sans MS" charset="0"/>
                <a:cs typeface="+mn-cs"/>
              </a:rPr>
              <a:t> on DOM instrumentation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Comic Sans MS" charset="0"/>
                <a:cs typeface="+mn-cs"/>
              </a:rPr>
              <a:t>Possible instruments for Calibration </a:t>
            </a:r>
            <a:r>
              <a:rPr lang="fr-FR" sz="2400" b="1" dirty="0" err="1">
                <a:solidFill>
                  <a:srgbClr val="0070C0"/>
                </a:solidFill>
                <a:latin typeface="Comic Sans MS" charset="0"/>
                <a:cs typeface="+mn-cs"/>
              </a:rPr>
              <a:t>Units</a:t>
            </a:r>
            <a:r>
              <a:rPr lang="fr-FR" sz="2400" b="1" dirty="0">
                <a:solidFill>
                  <a:srgbClr val="0070C0"/>
                </a:solidFill>
                <a:latin typeface="Comic Sans MS" charset="0"/>
                <a:cs typeface="+mn-cs"/>
              </a:rPr>
              <a:t> ?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 sz="2400" b="1" dirty="0" err="1">
                <a:solidFill>
                  <a:srgbClr val="0070C0"/>
                </a:solidFill>
                <a:latin typeface="Comic Sans MS" charset="0"/>
                <a:cs typeface="+mn-cs"/>
              </a:rPr>
              <a:t>Some</a:t>
            </a:r>
            <a:r>
              <a:rPr lang="fr-FR" sz="2400" b="1" dirty="0">
                <a:solidFill>
                  <a:srgbClr val="0070C0"/>
                </a:solidFill>
                <a:latin typeface="Comic Sans MS" charset="0"/>
                <a:cs typeface="+mn-cs"/>
              </a:rPr>
              <a:t> open questions </a:t>
            </a:r>
          </a:p>
        </p:txBody>
      </p:sp>
      <p:sp>
        <p:nvSpPr>
          <p:cNvPr id="307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988175" y="63896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76C1CF-88A1-3546-97E5-D7952F2CBF6B}" type="slidenum">
              <a:rPr lang="fr-FR">
                <a:solidFill>
                  <a:srgbClr val="000000"/>
                </a:solidFill>
              </a:rPr>
              <a:pPr eaLnBrk="1" hangingPunct="1"/>
              <a:t>14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722908"/>
            <a:ext cx="9144000" cy="9779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CC"/>
              </a:gs>
            </a:gsLst>
            <a:lin ang="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000000"/>
                </a:solidFill>
                <a:latin typeface="Comic Sans MS" charset="0"/>
                <a:cs typeface="+mn-cs"/>
              </a:rPr>
              <a:t>INSTRUMENTATION NEEDS FOR THE CALIBRATION UNIT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000000"/>
                </a:solidFill>
                <a:latin typeface="Comic Sans MS" charset="0"/>
                <a:cs typeface="+mn-cs"/>
              </a:rPr>
              <a:t>…AS A WORK DOCUMENT</a:t>
            </a:r>
            <a:r>
              <a:rPr lang="en-US" sz="2300" b="1">
                <a:solidFill>
                  <a:srgbClr val="000000"/>
                </a:solidFill>
                <a:latin typeface="Comic Sans MS" charset="0"/>
                <a:cs typeface="+mn-cs"/>
              </a:rPr>
              <a:t> </a:t>
            </a:r>
            <a:r>
              <a:rPr lang="en-US" sz="2300" b="1" u="sng">
                <a:solidFill>
                  <a:srgbClr val="000000"/>
                </a:solidFill>
                <a:latin typeface="Tahoma" charset="0"/>
                <a:cs typeface="+mn-cs"/>
              </a:rPr>
              <a:t>                                        </a:t>
            </a:r>
            <a:endParaRPr lang="fr-FR" sz="2300" b="1" u="sng">
              <a:solidFill>
                <a:srgbClr val="000000"/>
              </a:solidFill>
              <a:latin typeface="Tahoma" charset="0"/>
              <a:cs typeface="+mn-cs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6093296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>
                <a:solidFill>
                  <a:srgbClr val="000000"/>
                </a:solidFill>
                <a:cs typeface="+mn-cs"/>
              </a:rPr>
              <a:t>Pascale Keller 				KM3Net Meeting CPPM, 29-31 </a:t>
            </a:r>
            <a:r>
              <a:rPr lang="en-US" sz="1700" dirty="0" err="1">
                <a:solidFill>
                  <a:srgbClr val="000000"/>
                </a:solidFill>
                <a:cs typeface="+mn-cs"/>
              </a:rPr>
              <a:t>january</a:t>
            </a:r>
            <a:r>
              <a:rPr lang="en-US" sz="17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cs typeface="+mn-cs"/>
              </a:rPr>
              <a:t>2013</a:t>
            </a:r>
          </a:p>
          <a:p>
            <a:pPr eaLnBrk="1" hangingPunct="1"/>
            <a:endParaRPr lang="en-US" sz="1700" dirty="0">
              <a:solidFill>
                <a:srgbClr val="000000"/>
              </a:solidFill>
              <a:latin typeface="Comic Sans M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Lucida Console" charset="0"/>
              </a:rPr>
              <a:t> Status on DOM instrumentation </a:t>
            </a:r>
            <a:r>
              <a:rPr lang="en-US" sz="2000" b="1">
                <a:latin typeface="Lucida Console" charset="0"/>
              </a:rPr>
              <a:t>(for info)</a:t>
            </a:r>
            <a:endParaRPr lang="fr-FR" sz="2000" b="1" u="sng">
              <a:latin typeface="Tahoma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-414338" y="522288"/>
            <a:ext cx="95583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Font typeface="Wingdings" charset="0"/>
              <a:buChar char="Ø"/>
            </a:pPr>
            <a:r>
              <a:rPr lang="en-US" b="1">
                <a:solidFill>
                  <a:schemeClr val="accent2"/>
                </a:solidFill>
              </a:rPr>
              <a:t>  </a:t>
            </a:r>
            <a:r>
              <a:rPr lang="en-US" sz="2400" b="1">
                <a:solidFill>
                  <a:srgbClr val="0070C0"/>
                </a:solidFill>
                <a:latin typeface="Comic Sans MS" charset="0"/>
              </a:rPr>
              <a:t>Orientation : Tiltmeter and compass </a:t>
            </a:r>
            <a:r>
              <a:rPr lang="en-US" b="1">
                <a:solidFill>
                  <a:srgbClr val="0070C0"/>
                </a:solidFill>
                <a:latin typeface="Comic Sans MS" charset="0"/>
              </a:rPr>
              <a:t>(from Tassos)</a:t>
            </a:r>
          </a:p>
          <a:p>
            <a:pPr lvl="1">
              <a:buFontTx/>
              <a:buChar char="-"/>
            </a:pPr>
            <a:endParaRPr lang="en-US" sz="2400" b="1">
              <a:solidFill>
                <a:schemeClr val="accent2"/>
              </a:solidFill>
              <a:latin typeface="Comic Sans MS" charset="0"/>
            </a:endParaRPr>
          </a:p>
          <a:p>
            <a:pPr lvl="1"/>
            <a:endParaRPr lang="en-US" b="1"/>
          </a:p>
        </p:txBody>
      </p:sp>
      <p:sp>
        <p:nvSpPr>
          <p:cNvPr id="4100" name="ZoneTexte 6"/>
          <p:cNvSpPr txBox="1">
            <a:spLocks noChangeArrowheads="1"/>
          </p:cNvSpPr>
          <p:nvPr/>
        </p:nvSpPr>
        <p:spPr bwMode="auto">
          <a:xfrm>
            <a:off x="4029075" y="955675"/>
            <a:ext cx="53276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fr-FR" b="1"/>
              <a:t>Measurement Technology, </a:t>
            </a:r>
            <a:r>
              <a:rPr lang="el-GR" b="1"/>
              <a:t>NS-25/DQL2-IXA</a:t>
            </a:r>
            <a:endParaRPr lang="fr-FR" b="1"/>
          </a:p>
          <a:p>
            <a:pPr eaLnBrk="1" hangingPunct="1">
              <a:buFontTx/>
              <a:buChar char="•"/>
            </a:pPr>
            <a:r>
              <a:rPr lang="fr-FR">
                <a:solidFill>
                  <a:srgbClr val="000000"/>
                </a:solidFill>
              </a:rPr>
              <a:t> tilts a</a:t>
            </a:r>
            <a:r>
              <a:rPr lang="el-GR">
                <a:solidFill>
                  <a:srgbClr val="000000"/>
                </a:solidFill>
              </a:rPr>
              <a:t>ccuracy </a:t>
            </a:r>
            <a:r>
              <a:rPr lang="fr-FR">
                <a:solidFill>
                  <a:srgbClr val="000000"/>
                </a:solidFill>
              </a:rPr>
              <a:t>: </a:t>
            </a:r>
            <a:r>
              <a:rPr lang="el-GR">
                <a:solidFill>
                  <a:srgbClr val="000000"/>
                </a:solidFill>
              </a:rPr>
              <a:t>±0.1°</a:t>
            </a:r>
            <a:r>
              <a:rPr lang="fr-FR">
                <a:solidFill>
                  <a:srgbClr val="000000"/>
                </a:solidFill>
              </a:rPr>
              <a:t> r</a:t>
            </a:r>
            <a:r>
              <a:rPr lang="el-GR">
                <a:solidFill>
                  <a:srgbClr val="000000"/>
                </a:solidFill>
              </a:rPr>
              <a:t>esolution 0.02°</a:t>
            </a:r>
          </a:p>
          <a:p>
            <a:pPr eaLnBrk="1" hangingPunct="1">
              <a:buFontTx/>
              <a:buChar char="•"/>
            </a:pPr>
            <a:r>
              <a:rPr lang="fr-FR">
                <a:solidFill>
                  <a:srgbClr val="000000"/>
                </a:solidFill>
              </a:rPr>
              <a:t> d</a:t>
            </a:r>
            <a:r>
              <a:rPr lang="el-GR">
                <a:solidFill>
                  <a:srgbClr val="000000"/>
                </a:solidFill>
              </a:rPr>
              <a:t>imensions </a:t>
            </a:r>
            <a:r>
              <a:rPr lang="fr-FR">
                <a:solidFill>
                  <a:srgbClr val="000000"/>
                </a:solidFill>
              </a:rPr>
              <a:t>: w</a:t>
            </a:r>
            <a:r>
              <a:rPr lang="el-GR">
                <a:solidFill>
                  <a:srgbClr val="000000"/>
                </a:solidFill>
              </a:rPr>
              <a:t> x </a:t>
            </a:r>
            <a:r>
              <a:rPr lang="fr-FR">
                <a:solidFill>
                  <a:srgbClr val="000000"/>
                </a:solidFill>
              </a:rPr>
              <a:t>d</a:t>
            </a:r>
            <a:r>
              <a:rPr lang="el-GR">
                <a:solidFill>
                  <a:srgbClr val="000000"/>
                </a:solidFill>
              </a:rPr>
              <a:t> x </a:t>
            </a:r>
            <a:r>
              <a:rPr lang="fr-FR">
                <a:solidFill>
                  <a:srgbClr val="000000"/>
                </a:solidFill>
              </a:rPr>
              <a:t>h</a:t>
            </a:r>
            <a:r>
              <a:rPr lang="el-GR">
                <a:solidFill>
                  <a:srgbClr val="000000"/>
                </a:solidFill>
              </a:rPr>
              <a:t> 25 x 25 x 16 mm</a:t>
            </a:r>
          </a:p>
          <a:p>
            <a:pPr eaLnBrk="1" hangingPunct="1">
              <a:buFont typeface="Arial" charset="0"/>
              <a:buChar char="•"/>
            </a:pPr>
            <a:r>
              <a:rPr lang="fr-FR"/>
              <a:t> 5 VDC, I = 10 mA</a:t>
            </a:r>
          </a:p>
          <a:p>
            <a:pPr eaLnBrk="1" hangingPunct="1">
              <a:buFont typeface="Arial" charset="0"/>
              <a:buChar char="•"/>
            </a:pPr>
            <a:r>
              <a:rPr lang="fr-FR"/>
              <a:t> I2C serial link </a:t>
            </a:r>
          </a:p>
          <a:p>
            <a:pPr eaLnBrk="1" hangingPunct="1">
              <a:buFont typeface="Arial" charset="0"/>
              <a:buChar char="•"/>
            </a:pPr>
            <a:endParaRPr lang="fr-FR"/>
          </a:p>
          <a:p>
            <a:pPr eaLnBrk="1" hangingPunct="1">
              <a:buFont typeface="Arial" charset="0"/>
              <a:buChar char="•"/>
            </a:pPr>
            <a:r>
              <a:rPr lang="fr-FR"/>
              <a:t> 1 in PPM-DOM</a:t>
            </a:r>
          </a:p>
          <a:p>
            <a:pPr eaLnBrk="1" hangingPunct="1">
              <a:buFont typeface="Arial" charset="0"/>
              <a:buChar char="•"/>
            </a:pPr>
            <a:r>
              <a:rPr lang="fr-FR"/>
              <a:t> 1 per DOM (</a:t>
            </a:r>
            <a:r>
              <a:rPr lang="fr-FR" sz="1600"/>
              <a:t>or perhaps the one of the Ocean Server compas will be accurate enough )</a:t>
            </a:r>
          </a:p>
        </p:txBody>
      </p:sp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2698750" cy="2187575"/>
          </a:xfrm>
          <a:prstGeom prst="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17963"/>
            <a:ext cx="2959100" cy="24923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059238" y="4092575"/>
            <a:ext cx="56880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</a:rPr>
              <a:t>OceanServer Technology, OS4000-T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</a:rPr>
              <a:t> heading accuracy : </a:t>
            </a:r>
            <a:r>
              <a:rPr lang="el-GR">
                <a:solidFill>
                  <a:srgbClr val="000000"/>
                </a:solidFill>
              </a:rPr>
              <a:t>0.5 degrees</a:t>
            </a:r>
            <a:r>
              <a:rPr lang="fr-FR">
                <a:solidFill>
                  <a:srgbClr val="000000"/>
                </a:solidFill>
              </a:rPr>
              <a:t>, </a:t>
            </a:r>
            <a:r>
              <a:rPr lang="el-GR">
                <a:solidFill>
                  <a:srgbClr val="000000"/>
                </a:solidFill>
              </a:rPr>
              <a:t>0.1 resolution 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  <a:r>
              <a:rPr lang="el-GR">
                <a:solidFill>
                  <a:srgbClr val="000000"/>
                </a:solidFill>
              </a:rPr>
              <a:t>Roll &amp; Pitch full rotation (&lt;1 </a:t>
            </a:r>
            <a:r>
              <a:rPr lang="fr-FR">
                <a:solidFill>
                  <a:srgbClr val="000000"/>
                </a:solidFill>
              </a:rPr>
              <a:t>°</a:t>
            </a:r>
            <a:r>
              <a:rPr lang="el-GR">
                <a:solidFill>
                  <a:srgbClr val="000000"/>
                </a:solidFill>
              </a:rPr>
              <a:t>) </a:t>
            </a:r>
            <a:endParaRPr lang="fr-FR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</a:rPr>
              <a:t> dimensions : 15</a:t>
            </a:r>
            <a:r>
              <a:rPr lang="el-GR">
                <a:solidFill>
                  <a:srgbClr val="000000"/>
                </a:solidFill>
              </a:rPr>
              <a:t> x </a:t>
            </a:r>
            <a:r>
              <a:rPr lang="fr-FR">
                <a:solidFill>
                  <a:srgbClr val="000000"/>
                </a:solidFill>
              </a:rPr>
              <a:t>15</a:t>
            </a:r>
            <a:r>
              <a:rPr lang="el-GR">
                <a:solidFill>
                  <a:srgbClr val="000000"/>
                </a:solidFill>
              </a:rPr>
              <a:t> x </a:t>
            </a:r>
            <a:r>
              <a:rPr lang="fr-FR">
                <a:solidFill>
                  <a:srgbClr val="000000"/>
                </a:solidFill>
              </a:rPr>
              <a:t>3 </a:t>
            </a:r>
            <a:r>
              <a:rPr lang="el-GR">
                <a:solidFill>
                  <a:srgbClr val="000000"/>
                </a:solidFill>
              </a:rPr>
              <a:t>mm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  <a:r>
              <a:rPr lang="el-GR">
                <a:solidFill>
                  <a:srgbClr val="000000"/>
                </a:solidFill>
              </a:rPr>
              <a:t>3.3V</a:t>
            </a:r>
            <a:r>
              <a:rPr lang="en-US">
                <a:solidFill>
                  <a:srgbClr val="000000"/>
                </a:solidFill>
              </a:rPr>
              <a:t>-</a:t>
            </a:r>
            <a:r>
              <a:rPr lang="el-GR">
                <a:solidFill>
                  <a:srgbClr val="000000"/>
                </a:solidFill>
              </a:rPr>
              <a:t>5V</a:t>
            </a:r>
            <a:r>
              <a:rPr lang="fr-FR">
                <a:solidFill>
                  <a:srgbClr val="000000"/>
                </a:solidFill>
              </a:rPr>
              <a:t>,</a:t>
            </a:r>
            <a:r>
              <a:rPr lang="el-GR">
                <a:solidFill>
                  <a:srgbClr val="000000"/>
                </a:solidFill>
              </a:rPr>
              <a:t> </a:t>
            </a:r>
            <a:r>
              <a:rPr lang="fr-FR">
                <a:solidFill>
                  <a:srgbClr val="000000"/>
                </a:solidFill>
              </a:rPr>
              <a:t>I</a:t>
            </a:r>
            <a:r>
              <a:rPr lang="el-GR">
                <a:solidFill>
                  <a:srgbClr val="000000"/>
                </a:solidFill>
              </a:rPr>
              <a:t> &lt;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el-GR">
                <a:solidFill>
                  <a:srgbClr val="000000"/>
                </a:solidFill>
              </a:rPr>
              <a:t>30</a:t>
            </a:r>
            <a:r>
              <a:rPr lang="fr-FR">
                <a:solidFill>
                  <a:srgbClr val="000000"/>
                </a:solidFill>
              </a:rPr>
              <a:t> </a:t>
            </a:r>
            <a:r>
              <a:rPr lang="el-GR">
                <a:solidFill>
                  <a:srgbClr val="000000"/>
                </a:solidFill>
              </a:rPr>
              <a:t>m</a:t>
            </a:r>
            <a:r>
              <a:rPr lang="fr-FR">
                <a:solidFill>
                  <a:srgbClr val="000000"/>
                </a:solidFill>
              </a:rPr>
              <a:t>A</a:t>
            </a:r>
            <a:r>
              <a:rPr lang="el-GR">
                <a:solidFill>
                  <a:srgbClr val="000000"/>
                </a:solidFill>
              </a:rPr>
              <a:t> </a:t>
            </a:r>
            <a:endParaRPr lang="fr-FR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</a:rPr>
              <a:t> TTL serial communication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</a:rPr>
              <a:t> 1 in PPM-DOM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</a:rPr>
              <a:t> 1 per DOM</a:t>
            </a:r>
            <a:endParaRPr lang="el-GR">
              <a:solidFill>
                <a:srgbClr val="000000"/>
              </a:solidFill>
            </a:endParaRPr>
          </a:p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104" name="ZoneTexte 7"/>
          <p:cNvSpPr txBox="1">
            <a:spLocks noChangeArrowheads="1"/>
          </p:cNvSpPr>
          <p:nvPr/>
        </p:nvSpPr>
        <p:spPr bwMode="auto">
          <a:xfrm>
            <a:off x="1403350" y="328453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i="1"/>
              <a:t>tiltmeter</a:t>
            </a:r>
          </a:p>
        </p:txBody>
      </p:sp>
      <p:sp>
        <p:nvSpPr>
          <p:cNvPr id="4105" name="ZoneTexte 8"/>
          <p:cNvSpPr txBox="1">
            <a:spLocks noChangeArrowheads="1"/>
          </p:cNvSpPr>
          <p:nvPr/>
        </p:nvSpPr>
        <p:spPr bwMode="auto">
          <a:xfrm>
            <a:off x="1389063" y="650240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i="1"/>
              <a:t>heading</a:t>
            </a:r>
          </a:p>
        </p:txBody>
      </p:sp>
      <p:sp>
        <p:nvSpPr>
          <p:cNvPr id="4106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8175" y="64055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8B2369-4279-B14D-9FD8-265258138BA2}" type="slidenum">
              <a:rPr lang="fr-FR"/>
              <a:pPr eaLnBrk="1" hangingPunct="1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48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Lucida Console" charset="0"/>
                <a:cs typeface="+mn-cs"/>
              </a:rPr>
              <a:t> Status on DOM instrumentation </a:t>
            </a:r>
            <a:r>
              <a:rPr lang="en-US" sz="2000" b="1">
                <a:solidFill>
                  <a:srgbClr val="000000"/>
                </a:solidFill>
                <a:latin typeface="Lucida Console" charset="0"/>
                <a:cs typeface="+mn-cs"/>
              </a:rPr>
              <a:t>(for info)</a:t>
            </a:r>
            <a:endParaRPr lang="fr-FR" sz="2000" b="1">
              <a:solidFill>
                <a:srgbClr val="000000"/>
              </a:solidFill>
              <a:latin typeface="Lucida Console" charset="0"/>
              <a:cs typeface="+mn-cs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-414338" y="522288"/>
            <a:ext cx="95583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Font typeface="Wingdings" charset="0"/>
              <a:buChar char="Ø"/>
            </a:pPr>
            <a:r>
              <a:rPr lang="en-US" sz="2400" b="1">
                <a:solidFill>
                  <a:srgbClr val="333399"/>
                </a:solidFill>
                <a:latin typeface="Comic Sans MS" charset="0"/>
                <a:cs typeface="+mn-cs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Comic Sans MS" charset="0"/>
                <a:cs typeface="+mn-cs"/>
              </a:rPr>
              <a:t>Relative Humidity and temperature sensors </a:t>
            </a:r>
            <a:r>
              <a:rPr lang="en-US" b="1">
                <a:solidFill>
                  <a:srgbClr val="0070C0"/>
                </a:solidFill>
                <a:latin typeface="Comic Sans MS" charset="0"/>
                <a:cs typeface="+mn-cs"/>
              </a:rPr>
              <a:t>(from Diego)</a:t>
            </a:r>
          </a:p>
          <a:p>
            <a:pPr lvl="1"/>
            <a:endParaRPr lang="en-US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ZoneTexte 6"/>
          <p:cNvSpPr txBox="1">
            <a:spLocks noChangeArrowheads="1"/>
          </p:cNvSpPr>
          <p:nvPr/>
        </p:nvSpPr>
        <p:spPr bwMode="auto">
          <a:xfrm>
            <a:off x="4572000" y="1196975"/>
            <a:ext cx="44640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fr-FR" b="1">
                <a:solidFill>
                  <a:srgbClr val="000000"/>
                </a:solidFill>
                <a:cs typeface="+mn-cs"/>
              </a:rPr>
              <a:t>IST DigiPicco Basic I2C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  <a:cs typeface="+mn-cs"/>
              </a:rPr>
              <a:t> accuracy : ± 3%RH ; ± 0.5 °C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cs typeface="+mn-cs"/>
              </a:rPr>
              <a:t> dimensions : </a:t>
            </a:r>
            <a:r>
              <a:rPr lang="fr-FR">
                <a:solidFill>
                  <a:srgbClr val="000000"/>
                </a:solidFill>
                <a:cs typeface="+mn-cs"/>
              </a:rPr>
              <a:t>10x47x2,8 mm</a:t>
            </a:r>
            <a:endParaRPr lang="fr-FR">
              <a:solidFill>
                <a:srgbClr val="3366FF"/>
              </a:solidFill>
              <a:cs typeface="+mn-cs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cs typeface="+mn-cs"/>
              </a:rPr>
              <a:t> </a:t>
            </a:r>
            <a:r>
              <a:rPr lang="fr-FR">
                <a:solidFill>
                  <a:srgbClr val="000000"/>
                </a:solidFill>
                <a:cs typeface="+mn-cs"/>
              </a:rPr>
              <a:t>5 VDC, I &lt; 3 mA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  <a:cs typeface="+mn-cs"/>
              </a:rPr>
              <a:t> I2C serial link</a:t>
            </a:r>
          </a:p>
        </p:txBody>
      </p:sp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1" t="49133" r="17848" b="8820"/>
          <a:stretch>
            <a:fillRect/>
          </a:stretch>
        </p:blipFill>
        <p:spPr bwMode="auto">
          <a:xfrm>
            <a:off x="179388" y="1371600"/>
            <a:ext cx="4002087" cy="25193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ZoneTexte 6"/>
          <p:cNvSpPr txBox="1">
            <a:spLocks noChangeArrowheads="1"/>
          </p:cNvSpPr>
          <p:nvPr/>
        </p:nvSpPr>
        <p:spPr bwMode="auto">
          <a:xfrm>
            <a:off x="4679950" y="3933825"/>
            <a:ext cx="44640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fr-FR">
                <a:solidFill>
                  <a:srgbClr val="000000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  <a:cs typeface="+mn-cs"/>
              </a:rPr>
              <a:t> 1 in PPM-DOM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fr-FR">
                <a:solidFill>
                  <a:srgbClr val="000000"/>
                </a:solidFill>
                <a:cs typeface="+mn-cs"/>
              </a:rPr>
              <a:t> needed  in each DOM ?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fr-FR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150000"/>
              </a:lnSpc>
            </a:pPr>
            <a:r>
              <a:rPr lang="fr-FR">
                <a:solidFill>
                  <a:srgbClr val="000000"/>
                </a:solidFill>
                <a:cs typeface="+mn-cs"/>
                <a:sym typeface="Wingdings" charset="0"/>
              </a:rPr>
              <a:t> </a:t>
            </a:r>
            <a:r>
              <a:rPr lang="fr-FR">
                <a:solidFill>
                  <a:srgbClr val="000000"/>
                </a:solidFill>
                <a:cs typeface="+mn-cs"/>
              </a:rPr>
              <a:t>needed in any container (CU) ?</a:t>
            </a:r>
          </a:p>
        </p:txBody>
      </p:sp>
      <p:sp>
        <p:nvSpPr>
          <p:cNvPr id="7175" name="ZoneTexte 11"/>
          <p:cNvSpPr txBox="1">
            <a:spLocks noChangeArrowheads="1"/>
          </p:cNvSpPr>
          <p:nvPr/>
        </p:nvSpPr>
        <p:spPr bwMode="auto">
          <a:xfrm>
            <a:off x="611188" y="3916363"/>
            <a:ext cx="424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i="1">
                <a:solidFill>
                  <a:srgbClr val="000000"/>
                </a:solidFill>
                <a:cs typeface="+mn-cs"/>
              </a:rPr>
              <a:t>RH and temperature board</a:t>
            </a:r>
          </a:p>
        </p:txBody>
      </p:sp>
      <p:sp>
        <p:nvSpPr>
          <p:cNvPr id="7176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959600" y="64198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E85894-3754-C54F-BA3A-D12FE25E5CDF}" type="slidenum">
              <a:rPr lang="fr-FR">
                <a:solidFill>
                  <a:srgbClr val="000000"/>
                </a:solidFill>
              </a:rPr>
              <a:pPr eaLnBrk="1" hangingPunct="1"/>
              <a:t>16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3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Lucida Console" charset="0"/>
                <a:cs typeface="+mn-cs"/>
              </a:rPr>
              <a:t> Resume of instrument needs in CU</a:t>
            </a:r>
            <a:endParaRPr lang="fr-FR" sz="2400" b="1" u="sng">
              <a:solidFill>
                <a:srgbClr val="000000"/>
              </a:solidFill>
              <a:latin typeface="Tahoma" charset="0"/>
              <a:cs typeface="+mn-cs"/>
            </a:endParaRPr>
          </a:p>
        </p:txBody>
      </p:sp>
      <p:graphicFrame>
        <p:nvGraphicFramePr>
          <p:cNvPr id="15433" name="Group 73"/>
          <p:cNvGraphicFramePr>
            <a:graphicFrameLocks noGrp="1"/>
          </p:cNvGraphicFramePr>
          <p:nvPr/>
        </p:nvGraphicFramePr>
        <p:xfrm>
          <a:off x="0" y="533400"/>
          <a:ext cx="9144000" cy="6324600"/>
        </p:xfrm>
        <a:graphic>
          <a:graphicData uri="http://schemas.openxmlformats.org/drawingml/2006/table">
            <a:tbl>
              <a:tblPr/>
              <a:tblGrid>
                <a:gridCol w="1619250"/>
                <a:gridCol w="1252538"/>
                <a:gridCol w="1662112"/>
                <a:gridCol w="1333500"/>
                <a:gridCol w="3276600"/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Device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Fonction needed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Device available for CU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Need continuous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Backup 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Acoustic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E/R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Currentmeter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LaserBeacon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Velocimeter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Use CTD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sensors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SV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from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 constant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Travel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times on a short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known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distance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Pressure sensor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Extra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measurement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from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independant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device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Light transmissivity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Analyses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from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light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Beacons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turbidimeter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oceanographic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line ?)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Compass/tilt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Extra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measurement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from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independant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device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RH/Temp.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543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BE95E6-5CF5-4746-B890-2B66667EA035}" type="slidenum">
              <a:rPr lang="fr-FR">
                <a:solidFill>
                  <a:srgbClr val="000000"/>
                </a:solidFill>
              </a:rPr>
              <a:pPr eaLnBrk="1" hangingPunct="1"/>
              <a:t>17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7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Neue" charset="0"/>
                <a:ea typeface="ＭＳ Ｐゴシック" charset="0"/>
              </a:rPr>
              <a:t>Summary of Discussion (preliminary)</a:t>
            </a:r>
            <a:endParaRPr lang="en-US" dirty="0">
              <a:latin typeface="Helvetica Neue" charset="0"/>
              <a:ea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703536"/>
            <a:ext cx="6981825" cy="474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Helvetica Neue" charset="0"/>
                <a:ea typeface="ＭＳ Ｐゴシック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484784"/>
            <a:ext cx="7920880" cy="5157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i="1" dirty="0" smtClean="0"/>
              <a:t>Optical Calibration:</a:t>
            </a:r>
          </a:p>
          <a:p>
            <a:r>
              <a:rPr lang="en-US" dirty="0" smtClean="0"/>
              <a:t>JJH: Depending on available power per node, one could have more and less powerful lasers or fewer but more powerful lasers</a:t>
            </a:r>
          </a:p>
          <a:p>
            <a:r>
              <a:rPr lang="en-US" i="1" dirty="0" smtClean="0"/>
              <a:t>Acoustics: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MdJ</a:t>
            </a:r>
            <a:r>
              <a:rPr lang="en-US" dirty="0" smtClean="0"/>
              <a:t>: Encourage simulations of acoustic reconstruction and </a:t>
            </a:r>
            <a:r>
              <a:rPr lang="en-US" dirty="0" err="1" smtClean="0"/>
              <a:t>lineshape</a:t>
            </a:r>
            <a:r>
              <a:rPr lang="en-US" dirty="0" smtClean="0"/>
              <a:t> fits</a:t>
            </a:r>
          </a:p>
          <a:p>
            <a:r>
              <a:rPr lang="en-US" dirty="0" err="1" smtClean="0"/>
              <a:t>MdJ</a:t>
            </a:r>
            <a:r>
              <a:rPr lang="en-US" dirty="0" smtClean="0"/>
              <a:t>: If </a:t>
            </a:r>
            <a:r>
              <a:rPr lang="en-US" dirty="0" err="1" smtClean="0"/>
              <a:t>piezos</a:t>
            </a:r>
            <a:r>
              <a:rPr lang="en-US" dirty="0" smtClean="0"/>
              <a:t> are “good enough” for positioning, they should be the choice for KM3NeT</a:t>
            </a:r>
            <a:endParaRPr lang="en-US" dirty="0" smtClean="0"/>
          </a:p>
          <a:p>
            <a:r>
              <a:rPr lang="en-US" i="1" dirty="0" smtClean="0"/>
              <a:t>General:</a:t>
            </a:r>
          </a:p>
          <a:p>
            <a:r>
              <a:rPr lang="en-US" dirty="0" err="1" smtClean="0"/>
              <a:t>MdJ</a:t>
            </a:r>
            <a:r>
              <a:rPr lang="en-US" dirty="0" smtClean="0"/>
              <a:t>: Need to know footprint (i.e. density) of emitters (optical/acoustic) soon!</a:t>
            </a:r>
          </a:p>
          <a:p>
            <a:r>
              <a:rPr lang="en-US" dirty="0" err="1" smtClean="0"/>
              <a:t>MdJ</a:t>
            </a:r>
            <a:r>
              <a:rPr lang="en-US" dirty="0" smtClean="0"/>
              <a:t>: Could consider equipping CUs with extra instruments for “associated projects” (e.g. acoustic neutrino detection, marine science) might be easier than “one device for all applications” approach. </a:t>
            </a:r>
          </a:p>
          <a:p>
            <a:r>
              <a:rPr lang="en-US" dirty="0" smtClean="0"/>
              <a:t>EH: Power consumption is a critical issue, defines e.g. the cross section of power cables! Have to make difference between peak and average power.</a:t>
            </a:r>
          </a:p>
          <a:p>
            <a:r>
              <a:rPr lang="en-US" dirty="0" smtClean="0"/>
              <a:t>PL: Need to know system parameters soon</a:t>
            </a:r>
          </a:p>
          <a:p>
            <a:r>
              <a:rPr lang="en-US" dirty="0" smtClean="0"/>
              <a:t>JJH: Dedicated Calibration Units could make things more complex than necessary, should also consider installing instruments on DUs(emitters optical/acoustic at the base)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Individual components fairly well defined and developed, work required for:</a:t>
            </a:r>
          </a:p>
          <a:p>
            <a:r>
              <a:rPr lang="en-US" dirty="0" smtClean="0"/>
              <a:t>Readout/analysis of data from PPM-DOM (and PPM-DU)</a:t>
            </a:r>
          </a:p>
          <a:p>
            <a:r>
              <a:rPr lang="en-US" dirty="0" smtClean="0"/>
              <a:t>Which instruments to use in the future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piezo</a:t>
            </a:r>
            <a:r>
              <a:rPr lang="en-US" dirty="0" smtClean="0"/>
              <a:t> &lt;-&gt; hydrophones,</a:t>
            </a:r>
            <a:br>
              <a:rPr lang="en-US" dirty="0" smtClean="0"/>
            </a:br>
            <a:r>
              <a:rPr lang="en-US" dirty="0" smtClean="0"/>
              <a:t> which environmental parameters need to be</a:t>
            </a:r>
            <a:br>
              <a:rPr lang="en-US" dirty="0" smtClean="0"/>
            </a:br>
            <a:r>
              <a:rPr lang="en-US" dirty="0" smtClean="0"/>
              <a:t> monitored?)</a:t>
            </a:r>
          </a:p>
          <a:p>
            <a:r>
              <a:rPr lang="en-US" dirty="0" smtClean="0"/>
              <a:t>Planning complete system (seafloor layout)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…and as for the other tasks: </a:t>
            </a:r>
            <a:br>
              <a:rPr lang="en-US" i="1" dirty="0" smtClean="0"/>
            </a:br>
            <a:r>
              <a:rPr lang="en-US" i="1" dirty="0" smtClean="0"/>
              <a:t>	More person power welcome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098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Neue" charset="0"/>
                <a:ea typeface="ＭＳ Ｐゴシック" charset="0"/>
              </a:rPr>
              <a:t>Instrumentation Session</a:t>
            </a:r>
            <a:endParaRPr lang="en-US" dirty="0">
              <a:latin typeface="Helvetica Neue" charset="0"/>
              <a:ea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Helvetica Neue" charset="0"/>
                <a:ea typeface="ＭＳ Ｐゴシック" charset="0"/>
              </a:rPr>
              <a:t>Four talks in the session (Tue, Jan 29</a:t>
            </a:r>
            <a:r>
              <a:rPr lang="en-US" baseline="30000" dirty="0" smtClean="0">
                <a:latin typeface="Helvetica Neue" charset="0"/>
                <a:ea typeface="ＭＳ Ｐゴシック" charset="0"/>
              </a:rPr>
              <a:t>th</a:t>
            </a:r>
            <a:r>
              <a:rPr lang="en-US" dirty="0" smtClean="0">
                <a:latin typeface="Helvetica Neue" charset="0"/>
                <a:ea typeface="ＭＳ Ｐゴシック" charset="0"/>
              </a:rPr>
              <a:t> 16:30):</a:t>
            </a:r>
            <a:endParaRPr lang="en-US" dirty="0">
              <a:latin typeface="Helvetica Neue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Helvetica Neue" charset="0"/>
              <a:ea typeface="ＭＳ Ｐゴシック" charset="0"/>
            </a:endParaRPr>
          </a:p>
          <a:p>
            <a:r>
              <a:rPr lang="en-US" dirty="0" smtClean="0">
                <a:latin typeface="Helvetica Neue" charset="0"/>
                <a:ea typeface="ＭＳ Ｐゴシック" charset="0"/>
              </a:rPr>
              <a:t>Instrumentation for Optical Calibration: Laser Beacon and </a:t>
            </a:r>
            <a:r>
              <a:rPr lang="en-US" dirty="0" err="1" smtClean="0">
                <a:latin typeface="Helvetica Neue" charset="0"/>
                <a:ea typeface="ＭＳ Ｐゴシック" charset="0"/>
              </a:rPr>
              <a:t>Nanobeacon</a:t>
            </a:r>
            <a:r>
              <a:rPr lang="en-US" dirty="0" smtClean="0">
                <a:latin typeface="Helvetica Neue" charset="0"/>
                <a:ea typeface="ＭＳ Ｐゴシック" charset="0"/>
              </a:rPr>
              <a:t> 	</a:t>
            </a:r>
            <a:r>
              <a:rPr lang="en-US" i="1" dirty="0" smtClean="0">
                <a:latin typeface="Helvetica Neue" charset="0"/>
                <a:ea typeface="ＭＳ Ｐゴシック" charset="0"/>
              </a:rPr>
              <a:t>(Diego Real)</a:t>
            </a:r>
          </a:p>
          <a:p>
            <a:r>
              <a:rPr lang="en-US" dirty="0" smtClean="0">
                <a:ea typeface="ＭＳ Ｐゴシック" pitchFamily="34" charset="-128"/>
              </a:rPr>
              <a:t>Acoustic transceivers for the KM3NeT positioning system		 </a:t>
            </a:r>
            <a:r>
              <a:rPr lang="en-US" i="1" dirty="0" smtClean="0">
                <a:ea typeface="ＭＳ Ｐゴシック" pitchFamily="34" charset="-128"/>
              </a:rPr>
              <a:t>(</a:t>
            </a:r>
            <a:r>
              <a:rPr lang="en-US" i="1" dirty="0" err="1" smtClean="0">
                <a:ea typeface="ＭＳ Ｐゴシック" pitchFamily="34" charset="-128"/>
              </a:rPr>
              <a:t>Mique</a:t>
            </a:r>
            <a:r>
              <a:rPr lang="en-US" i="1" dirty="0" err="1" smtClean="0">
                <a:ea typeface="ＭＳ Ｐゴシック" pitchFamily="34" charset="-128"/>
              </a:rPr>
              <a:t>l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i="1" dirty="0" err="1" smtClean="0">
                <a:ea typeface="ＭＳ Ｐゴシック" pitchFamily="34" charset="-128"/>
              </a:rPr>
              <a:t>Ardid</a:t>
            </a:r>
            <a:r>
              <a:rPr lang="en-US" i="1" dirty="0" smtClean="0">
                <a:ea typeface="ＭＳ Ｐゴシック" pitchFamily="34" charset="-128"/>
              </a:rPr>
              <a:t>)</a:t>
            </a:r>
            <a:endParaRPr lang="en-US" i="1" dirty="0" smtClean="0"/>
          </a:p>
          <a:p>
            <a:r>
              <a:rPr lang="en-US" dirty="0" smtClean="0"/>
              <a:t>Tests on the acoustic positioning system of the PPM-DOM			</a:t>
            </a:r>
            <a:r>
              <a:rPr lang="en-US" dirty="0" smtClean="0">
                <a:latin typeface="Helvetica Neue" charset="0"/>
                <a:ea typeface="ＭＳ Ｐゴシック" charset="0"/>
              </a:rPr>
              <a:t> </a:t>
            </a:r>
            <a:r>
              <a:rPr lang="en-US" i="1" dirty="0" smtClean="0">
                <a:latin typeface="Helvetica Neue" charset="0"/>
                <a:ea typeface="ＭＳ Ｐゴシック" charset="0"/>
              </a:rPr>
              <a:t>(Salvo Viola)</a:t>
            </a:r>
          </a:p>
          <a:p>
            <a:r>
              <a:rPr lang="en-US" dirty="0" smtClean="0">
                <a:latin typeface="Helvetica Neue" charset="0"/>
                <a:ea typeface="ＭＳ Ｐゴシック" charset="0"/>
              </a:rPr>
              <a:t>Instrumentation Needs for the Calibration Unit 					</a:t>
            </a:r>
            <a:r>
              <a:rPr lang="en-US" i="1" dirty="0" smtClean="0">
                <a:latin typeface="Helvetica Neue" charset="0"/>
                <a:ea typeface="ＭＳ Ｐゴシック" charset="0"/>
              </a:rPr>
              <a:t>(Pascale Keller)</a:t>
            </a:r>
          </a:p>
          <a:p>
            <a:endParaRPr lang="en-US" dirty="0" smtClean="0">
              <a:latin typeface="Helvetica Neue" charset="0"/>
              <a:ea typeface="ＭＳ Ｐゴシック" charset="0"/>
            </a:endParaRPr>
          </a:p>
          <a:p>
            <a:endParaRPr lang="en-US" dirty="0"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6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2 CuadroTexto"/>
          <p:cNvSpPr txBox="1">
            <a:spLocks noChangeArrowheads="1"/>
          </p:cNvSpPr>
          <p:nvPr/>
        </p:nvSpPr>
        <p:spPr bwMode="auto">
          <a:xfrm>
            <a:off x="1117600" y="3933825"/>
            <a:ext cx="75326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800" b="1">
                <a:solidFill>
                  <a:srgbClr val="087625"/>
                </a:solidFill>
                <a:latin typeface="Arial Narrow" pitchFamily="34" charset="0"/>
                <a:ea typeface="+mn-ea"/>
                <a:cs typeface="+mn-cs"/>
              </a:rPr>
              <a:t>INTER D.U. Calibration</a:t>
            </a:r>
            <a:r>
              <a:rPr lang="en-US" sz="3200" b="1">
                <a:solidFill>
                  <a:srgbClr val="087625"/>
                </a:solidFill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eaLnBrk="1" hangingPunct="1"/>
            <a:r>
              <a:rPr lang="en-US" sz="800" b="1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              </a:t>
            </a:r>
            <a:endParaRPr lang="en-US" sz="200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000" b="1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Laser Beacons @ </a:t>
            </a:r>
            <a:r>
              <a:rPr lang="en-US" sz="2000" b="1">
                <a:solidFill>
                  <a:srgbClr val="0DC33D"/>
                </a:solidFill>
                <a:latin typeface="Arial Narrow" pitchFamily="34" charset="0"/>
                <a:ea typeface="+mn-ea"/>
                <a:cs typeface="+mn-cs"/>
              </a:rPr>
              <a:t>532</a:t>
            </a:r>
            <a:r>
              <a:rPr lang="en-US" sz="2000" b="1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nm  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Higher in  intensity and shorter pulses &lt; 1 ns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No synchronization needed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More expensive but less redundancy required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Tunable by Liquid Crystal Optical attenuator </a:t>
            </a:r>
          </a:p>
          <a:p>
            <a:pPr lvl="1" eaLnBrk="1" hangingPunct="1">
              <a:buFontTx/>
              <a:buChar char="-"/>
            </a:pPr>
            <a:r>
              <a:rPr lang="en-US" sz="200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Collimated beam -&gt; Diffusion device needed</a:t>
            </a:r>
            <a:endParaRPr lang="en-US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48" name="7 CuadroTexto"/>
          <p:cNvSpPr txBox="1">
            <a:spLocks noChangeArrowheads="1"/>
          </p:cNvSpPr>
          <p:nvPr/>
        </p:nvSpPr>
        <p:spPr bwMode="auto">
          <a:xfrm>
            <a:off x="0" y="214313"/>
            <a:ext cx="8643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TIME  CALIBRATION SYSTEM</a:t>
            </a:r>
            <a:endParaRPr lang="en-US" sz="3600" b="1">
              <a:solidFill>
                <a:srgbClr val="0505B7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50" name="Line 45"/>
          <p:cNvSpPr>
            <a:spLocks noChangeShapeType="1"/>
          </p:cNvSpPr>
          <p:nvPr/>
        </p:nvSpPr>
        <p:spPr bwMode="auto">
          <a:xfrm flipV="1">
            <a:off x="642938" y="1928813"/>
            <a:ext cx="571500" cy="1076325"/>
          </a:xfrm>
          <a:prstGeom prst="line">
            <a:avLst/>
          </a:prstGeom>
          <a:noFill/>
          <a:ln w="38100">
            <a:solidFill>
              <a:srgbClr val="00FF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152" name="12 CuadroTexto"/>
          <p:cNvSpPr txBox="1">
            <a:spLocks noChangeArrowheads="1"/>
          </p:cNvSpPr>
          <p:nvPr/>
        </p:nvSpPr>
        <p:spPr bwMode="auto">
          <a:xfrm>
            <a:off x="1143000" y="1143000"/>
            <a:ext cx="8001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Decoupling inter-intra D.U. Calibration systems</a:t>
            </a:r>
          </a:p>
          <a:p>
            <a:pPr eaLnBrk="1" hangingPunct="1"/>
            <a:r>
              <a:rPr lang="en-US" sz="3200" b="1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087625"/>
                </a:solidFill>
                <a:latin typeface="Arial Narrow" pitchFamily="34" charset="0"/>
                <a:ea typeface="+mn-ea"/>
                <a:cs typeface="+mn-cs"/>
              </a:rPr>
              <a:t>INTRA D.U. Calibration</a:t>
            </a:r>
            <a:r>
              <a:rPr lang="en-US" sz="3200" b="1" dirty="0">
                <a:solidFill>
                  <a:srgbClr val="087625"/>
                </a:solidFill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eaLnBrk="1" hangingPunct="1"/>
            <a:r>
              <a:rPr lang="en-US" sz="800" b="1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              </a:t>
            </a:r>
            <a:endParaRPr lang="en-US" sz="2000" dirty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Nano-Beacon    Upward single 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LED </a:t>
            </a: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housed inside </a:t>
            </a:r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all DOMs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lvl="1" eaLnBrk="1" hangingPunct="1"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Less expensive and high redundancy </a:t>
            </a:r>
          </a:p>
          <a:p>
            <a:pPr lvl="1" eaLnBrk="1" hangingPunct="1"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Can be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triggered internally to avoid electronic </a:t>
            </a:r>
            <a:r>
              <a:rPr lang="en-GB" sz="2000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noise</a:t>
            </a:r>
            <a:endParaRPr lang="en-GB" sz="2000" dirty="0">
              <a:solidFill>
                <a:prstClr val="black"/>
              </a:solidFill>
              <a:latin typeface="Arial Narrow" pitchFamily="34" charset="0"/>
              <a:ea typeface="+mn-ea"/>
              <a:cs typeface="+mn-cs"/>
            </a:endParaRPr>
          </a:p>
          <a:p>
            <a:pPr lvl="1" eaLnBrk="1" hangingPunct="1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Frequency of several kHz depending on the DAQ system </a:t>
            </a:r>
            <a:r>
              <a:rPr lang="en-GB" b="1" dirty="0">
                <a:solidFill>
                  <a:srgbClr val="FF3300"/>
                </a:solidFill>
                <a:latin typeface="Arial Narrow" pitchFamily="34" charset="0"/>
                <a:ea typeface="+mn-ea"/>
                <a:cs typeface="+mn-cs"/>
              </a:rPr>
              <a:t>(300 Hz @ ANTARES)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  - Avoid cumbersome synchronization process, only </a:t>
            </a:r>
            <a:r>
              <a:rPr lang="en-GB" sz="2000" dirty="0" smtClean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one 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rPr>
              <a:t>LED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153" name="19 Grupo"/>
          <p:cNvGrpSpPr>
            <a:grpSpLocks/>
          </p:cNvGrpSpPr>
          <p:nvPr/>
        </p:nvGrpSpPr>
        <p:grpSpPr bwMode="auto">
          <a:xfrm>
            <a:off x="7164388" y="4137025"/>
            <a:ext cx="1550987" cy="2492375"/>
            <a:chOff x="5572132" y="2462212"/>
            <a:chExt cx="2071670" cy="4395788"/>
          </a:xfrm>
        </p:grpSpPr>
        <p:sp>
          <p:nvSpPr>
            <p:cNvPr id="6154" name="Line 45"/>
            <p:cNvSpPr>
              <a:spLocks noChangeShapeType="1"/>
            </p:cNvSpPr>
            <p:nvPr/>
          </p:nvSpPr>
          <p:spPr bwMode="auto">
            <a:xfrm flipH="1" flipV="1">
              <a:off x="6072198" y="5643578"/>
              <a:ext cx="1071570" cy="500066"/>
            </a:xfrm>
            <a:prstGeom prst="line">
              <a:avLst/>
            </a:prstGeom>
            <a:noFill/>
            <a:ln w="38100">
              <a:solidFill>
                <a:srgbClr val="0AF02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6155" name="18 Grupo"/>
            <p:cNvGrpSpPr>
              <a:grpSpLocks/>
            </p:cNvGrpSpPr>
            <p:nvPr/>
          </p:nvGrpSpPr>
          <p:grpSpPr bwMode="auto">
            <a:xfrm>
              <a:off x="5572132" y="2462212"/>
              <a:ext cx="2071670" cy="4395788"/>
              <a:chOff x="7072330" y="2143116"/>
              <a:chExt cx="2071670" cy="4395788"/>
            </a:xfrm>
          </p:grpSpPr>
          <p:pic>
            <p:nvPicPr>
              <p:cNvPr id="615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7225" y="2143116"/>
                <a:ext cx="866775" cy="432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2330" y="2214554"/>
                <a:ext cx="866775" cy="432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80 Rectángulo"/>
              <p:cNvSpPr/>
              <p:nvPr/>
            </p:nvSpPr>
            <p:spPr>
              <a:xfrm>
                <a:off x="8643576" y="5785741"/>
                <a:ext cx="144190" cy="571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59" name="Line 45"/>
              <p:cNvSpPr>
                <a:spLocks noChangeShapeType="1"/>
              </p:cNvSpPr>
              <p:nvPr/>
            </p:nvSpPr>
            <p:spPr bwMode="auto">
              <a:xfrm flipH="1" flipV="1">
                <a:off x="7643834" y="3000372"/>
                <a:ext cx="1071570" cy="2857520"/>
              </a:xfrm>
              <a:prstGeom prst="line">
                <a:avLst/>
              </a:prstGeom>
              <a:noFill/>
              <a:ln w="38100">
                <a:solidFill>
                  <a:srgbClr val="0AF02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6160" name="AutoShape 46"/>
              <p:cNvGrpSpPr>
                <a:grpSpLocks/>
              </p:cNvGrpSpPr>
              <p:nvPr/>
            </p:nvGrpSpPr>
            <p:grpSpPr bwMode="auto">
              <a:xfrm>
                <a:off x="7420740" y="4600376"/>
                <a:ext cx="1298448" cy="1267968"/>
                <a:chOff x="6992112" y="4919472"/>
                <a:chExt cx="1298448" cy="1267968"/>
              </a:xfrm>
            </p:grpSpPr>
            <p:pic>
              <p:nvPicPr>
                <p:cNvPr id="6161" name="AutoShape 46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92112" y="4919472"/>
                  <a:ext cx="1298448" cy="12679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62" name="Text Box 25"/>
                <p:cNvSpPr txBox="1">
                  <a:spLocks noChangeArrowheads="1"/>
                </p:cNvSpPr>
                <p:nvPr/>
              </p:nvSpPr>
              <p:spPr bwMode="auto">
                <a:xfrm rot="8406561">
                  <a:off x="7378819" y="5168545"/>
                  <a:ext cx="537248" cy="628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5F5F1-8236-49D0-8620-0998E1AF8F7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4" name="17 Grupo"/>
          <p:cNvGrpSpPr>
            <a:grpSpLocks/>
          </p:cNvGrpSpPr>
          <p:nvPr/>
        </p:nvGrpSpPr>
        <p:grpSpPr bwMode="auto">
          <a:xfrm>
            <a:off x="0" y="1071563"/>
            <a:ext cx="1214438" cy="4324350"/>
            <a:chOff x="0" y="1857364"/>
            <a:chExt cx="1214446" cy="432435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1857364"/>
              <a:ext cx="866775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46"/>
            <p:cNvSpPr>
              <a:spLocks noChangeArrowheads="1"/>
            </p:cNvSpPr>
            <p:nvPr/>
          </p:nvSpPr>
          <p:spPr bwMode="auto">
            <a:xfrm rot="10800000">
              <a:off x="0" y="2786058"/>
              <a:ext cx="1214446" cy="10763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14000">
                  <a:srgbClr val="00FFFF"/>
                </a:gs>
                <a:gs pos="100000">
                  <a:srgbClr val="00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45"/>
            <p:cNvSpPr>
              <a:spLocks noChangeShapeType="1"/>
            </p:cNvSpPr>
            <p:nvPr/>
          </p:nvSpPr>
          <p:spPr bwMode="auto">
            <a:xfrm flipH="1" flipV="1">
              <a:off x="0" y="2857496"/>
              <a:ext cx="571504" cy="92869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 rot="1232421">
            <a:off x="6888856" y="407403"/>
            <a:ext cx="2151551" cy="4616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Optics (Diego)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6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2 CuadroTexto"/>
          <p:cNvSpPr txBox="1">
            <a:spLocks noChangeArrowheads="1"/>
          </p:cNvSpPr>
          <p:nvPr/>
        </p:nvSpPr>
        <p:spPr bwMode="auto">
          <a:xfrm>
            <a:off x="117475" y="1341438"/>
            <a:ext cx="84248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One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Nanobeacon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already integrated on the PPM DOM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Three already produced and ready for 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integration at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the    PPM DU (@470 nm)</a:t>
            </a:r>
          </a:p>
          <a:p>
            <a:pPr eaLnBrk="1" hangingPunct="1">
              <a:defRPr/>
            </a:pPr>
            <a:r>
              <a:rPr lang="en-US" sz="800" b="1" dirty="0" smtClean="0">
                <a:latin typeface="Arial Narrow" pitchFamily="34" charset="0"/>
              </a:rPr>
              <a:t>               </a:t>
            </a: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96" name="7 CuadroTexto"/>
          <p:cNvSpPr txBox="1">
            <a:spLocks noChangeArrowheads="1"/>
          </p:cNvSpPr>
          <p:nvPr/>
        </p:nvSpPr>
        <p:spPr bwMode="auto">
          <a:xfrm>
            <a:off x="0" y="214313"/>
            <a:ext cx="864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>
                <a:solidFill>
                  <a:srgbClr val="000000"/>
                </a:solidFill>
                <a:latin typeface="Calibri" pitchFamily="34" charset="0"/>
              </a:rPr>
              <a:t>NANOBEACON STATUS - PPM</a:t>
            </a:r>
            <a:endParaRPr lang="en-US" sz="3600" b="1">
              <a:solidFill>
                <a:srgbClr val="0505B7"/>
              </a:solidFill>
              <a:latin typeface="Calibri" pitchFamily="34" charset="0"/>
            </a:endParaRPr>
          </a:p>
          <a:p>
            <a:pPr algn="ctr" eaLnBrk="1" hangingPunct="1"/>
            <a:endParaRPr lang="en-US" sz="3600" b="1">
              <a:solidFill>
                <a:srgbClr val="0505B7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19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" y="2853854"/>
            <a:ext cx="3708401" cy="309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852936"/>
            <a:ext cx="5359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5F5F1-8236-49D0-8620-0998E1AF8F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KM3NeT Collaboration meeting, Marseille 29 January 2013</a:t>
            </a:r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4932040" y="3789040"/>
            <a:ext cx="1080120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1">
            <a:gsLst>
              <a:gs pos="0">
                <a:srgbClr val="D66754"/>
              </a:gs>
              <a:gs pos="100000">
                <a:srgbClr val="F2F2C6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0" y="1000125"/>
            <a:ext cx="9144000" cy="46038"/>
          </a:xfrm>
          <a:prstGeom prst="rect">
            <a:avLst/>
          </a:prstGeom>
          <a:gradFill rotWithShape="1">
            <a:gsLst>
              <a:gs pos="0">
                <a:srgbClr val="A80000"/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0" y="214313"/>
            <a:ext cx="8643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 SUMMARY</a:t>
            </a:r>
            <a:endParaRPr lang="en-US" sz="3600" b="1" dirty="0">
              <a:solidFill>
                <a:srgbClr val="0505B7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385311"/>
            <a:ext cx="8104386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1</a:t>
            </a: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000" b="1" u="sng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Nanobeacon</a:t>
            </a: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integrated on the PPM DOM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3 </a:t>
            </a:r>
            <a:r>
              <a:rPr lang="en-US" sz="2000" b="1" u="sng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Nanobeacons</a:t>
            </a: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already produced and ready for integration in the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PPM DU DOMs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8 upwards-orientated LED </a:t>
            </a:r>
            <a:r>
              <a:rPr lang="en-US" sz="2000" b="1" u="sng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Nanobeacons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of different wavelengths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(@ 470-440-400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nm) have been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integrated in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“</a:t>
            </a: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Nemo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Tower Phase II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”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 </a:t>
            </a: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1 </a:t>
            </a: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laser beacon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integrated in the ANTARES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IL11 </a:t>
            </a: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(3.5 µJ)</a:t>
            </a:r>
            <a:endParaRPr lang="en-US" sz="2000" b="1" dirty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  <a:ea typeface="+mn-ea"/>
              <a:cs typeface="+mn-cs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 </a:t>
            </a: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1 </a:t>
            </a: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laser beacon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integrated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in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“</a:t>
            </a: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Nemo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Tower Phase II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” </a:t>
            </a: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(3.5 µJ)</a:t>
            </a:r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  <a:ea typeface="+mn-ea"/>
              <a:cs typeface="+mn-cs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   Proposal to use a new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laser head. More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powerful with </a:t>
            </a:r>
            <a:r>
              <a:rPr lang="en-GB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25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µ</a:t>
            </a:r>
            <a:r>
              <a:rPr lang="en-GB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J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per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pulse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Before star the development of the electronics it has to be chosen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:</a:t>
            </a: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  <a:ea typeface="+mn-ea"/>
              <a:cs typeface="+mn-cs"/>
            </a:endParaRP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Connector</a:t>
            </a:r>
            <a:endParaRPr lang="en-GB" sz="2000" b="1" u="sng" dirty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  <a:ea typeface="+mn-ea"/>
              <a:cs typeface="+mn-cs"/>
            </a:endParaRP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Power Supply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itchFamily="34" charset="0"/>
                <a:ea typeface="+mn-ea"/>
                <a:cs typeface="+mn-cs"/>
              </a:rPr>
              <a:t>Communications</a:t>
            </a:r>
            <a:endParaRPr lang="en-US" sz="2000" b="1" u="sng" dirty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  <a:ea typeface="+mn-ea"/>
              <a:cs typeface="+mn-cs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  <a:ea typeface="+mn-ea"/>
              <a:cs typeface="+mn-cs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C75F5F1-8236-49D0-8620-0998E1AF8F7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KM3NeT Collaboration meeting, Marseille 29 January 2013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41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Neue" charset="0"/>
                <a:ea typeface="ＭＳ Ｐゴシック" charset="0"/>
              </a:rPr>
              <a:t>Acoustic Position System</a:t>
            </a:r>
            <a:endParaRPr lang="en-US" dirty="0">
              <a:latin typeface="Helvetica Neue" charset="0"/>
              <a:ea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Helvetica Neue" charset="0"/>
                <a:ea typeface="ＭＳ Ｐゴシック" charset="0"/>
              </a:rPr>
              <a:t>Talk by </a:t>
            </a:r>
            <a:r>
              <a:rPr lang="en-US" dirty="0" err="1" smtClean="0">
                <a:latin typeface="Helvetica Neue" charset="0"/>
                <a:ea typeface="ＭＳ Ｐゴシック" charset="0"/>
              </a:rPr>
              <a:t>Miquel</a:t>
            </a:r>
            <a:r>
              <a:rPr lang="en-US" dirty="0" smtClean="0">
                <a:latin typeface="Helvetica Neue" charset="0"/>
                <a:ea typeface="ＭＳ Ｐゴシック" charset="0"/>
              </a:rPr>
              <a:t> </a:t>
            </a:r>
            <a:r>
              <a:rPr lang="en-US" dirty="0" err="1" smtClean="0">
                <a:latin typeface="Helvetica Neue" charset="0"/>
                <a:ea typeface="ＭＳ Ｐゴシック" charset="0"/>
              </a:rPr>
              <a:t>Ardid</a:t>
            </a:r>
            <a:r>
              <a:rPr lang="en-US" dirty="0" smtClean="0">
                <a:latin typeface="Helvetica Neue" charset="0"/>
                <a:ea typeface="ＭＳ Ｐゴシック" charset="0"/>
              </a:rPr>
              <a:t> on emitter part	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Helvetica Neue" charset="0"/>
                <a:ea typeface="ＭＳ Ｐゴシック" charset="0"/>
              </a:rPr>
              <a:t>	Development at UPV (Valencia)</a:t>
            </a:r>
          </a:p>
          <a:p>
            <a:pPr eaLnBrk="1" hangingPunct="1">
              <a:buFontTx/>
              <a:buNone/>
            </a:pPr>
            <a:endParaRPr lang="en-US" dirty="0">
              <a:latin typeface="Helvetica Neue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Helvetica Neue" charset="0"/>
                <a:ea typeface="ＭＳ Ｐゴシック" charset="0"/>
              </a:rPr>
              <a:t>Talk by Salvo Viola on receiver part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Helvetica Neue" charset="0"/>
                <a:ea typeface="ＭＳ Ｐゴシック" charset="0"/>
              </a:rPr>
              <a:t>	Development at INFN (external hydrophones)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Helvetica Neue" charset="0"/>
                <a:ea typeface="ＭＳ Ｐゴシック" charset="0"/>
              </a:rPr>
              <a:t>	Development at ECAP (internal hydrophones/</a:t>
            </a:r>
            <a:r>
              <a:rPr lang="en-US" dirty="0" err="1" smtClean="0">
                <a:latin typeface="Helvetica Neue" charset="0"/>
                <a:ea typeface="ＭＳ Ｐゴシック" charset="0"/>
              </a:rPr>
              <a:t>piezo</a:t>
            </a:r>
            <a:r>
              <a:rPr lang="en-US" dirty="0" smtClean="0">
                <a:latin typeface="Helvetica Neue" charset="0"/>
                <a:ea typeface="ＭＳ Ｐゴシック" charset="0"/>
              </a:rPr>
              <a:t> sensors)</a:t>
            </a:r>
            <a:endParaRPr lang="en-US" dirty="0"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4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Acoustic positioning system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620688"/>
            <a:ext cx="856895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The acoustic positioning system (APS) is a mandatory subsystem for the detector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i="1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KM3NeT  APS goals: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  relative positioning accuracy : &lt; 10 cm (less than DOM </a:t>
            </a:r>
            <a:r>
              <a:rPr lang="en-US" b="1" i="1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diametre</a:t>
            </a:r>
            <a:r>
              <a:rPr lang="en-US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  absolute positioning accuracy: &lt; 1 m to optimize pointing resolution</a:t>
            </a:r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767365"/>
            <a:ext cx="179338" cy="572024"/>
          </a:xfrm>
          <a:prstGeom prst="rect">
            <a:avLst/>
          </a:prstGeom>
          <a:noFill/>
        </p:spPr>
      </p:pic>
      <p:grpSp>
        <p:nvGrpSpPr>
          <p:cNvPr id="3" name="Gruppo 82"/>
          <p:cNvGrpSpPr/>
          <p:nvPr/>
        </p:nvGrpSpPr>
        <p:grpSpPr>
          <a:xfrm>
            <a:off x="3874072" y="2636912"/>
            <a:ext cx="5018405" cy="3529634"/>
            <a:chOff x="4276119" y="3140968"/>
            <a:chExt cx="4112305" cy="3169594"/>
          </a:xfrm>
        </p:grpSpPr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13620" t="1929" r="45581"/>
            <a:stretch>
              <a:fillRect/>
            </a:stretch>
          </p:blipFill>
          <p:spPr bwMode="auto">
            <a:xfrm>
              <a:off x="6257258" y="3140968"/>
              <a:ext cx="697302" cy="2393084"/>
            </a:xfrm>
            <a:prstGeom prst="rect">
              <a:avLst/>
            </a:prstGeom>
            <a:noFill/>
            <a:ln w="12700">
              <a:solidFill>
                <a:srgbClr val="FFFFFF">
                  <a:alpha val="0"/>
                </a:srgbClr>
              </a:solidFill>
              <a:miter lim="800000"/>
              <a:headEnd/>
              <a:tailEnd/>
            </a:ln>
          </p:spPr>
        </p:pic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810282" y="3573015"/>
              <a:ext cx="14536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Acoustic receivers at both end of each floor</a:t>
              </a:r>
              <a:endParaRPr lang="en-US" sz="10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09086" y="4077071"/>
              <a:ext cx="179338" cy="572024"/>
            </a:xfrm>
            <a:prstGeom prst="rect">
              <a:avLst/>
            </a:prstGeom>
            <a:noFill/>
          </p:spPr>
        </p:pic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14742" y="5738538"/>
              <a:ext cx="179338" cy="572024"/>
            </a:xfrm>
            <a:prstGeom prst="rect">
              <a:avLst/>
            </a:prstGeom>
            <a:noFill/>
          </p:spPr>
        </p:pic>
        <p:pic>
          <p:nvPicPr>
            <p:cNvPr id="2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02678" y="5521271"/>
              <a:ext cx="179338" cy="572024"/>
            </a:xfrm>
            <a:prstGeom prst="rect">
              <a:avLst/>
            </a:prstGeom>
            <a:noFill/>
          </p:spPr>
        </p:pic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4889389" y="5563778"/>
              <a:ext cx="404346" cy="326999"/>
              <a:chOff x="748" y="3158"/>
              <a:chExt cx="363" cy="363"/>
            </a:xfrm>
          </p:grpSpPr>
          <p:sp>
            <p:nvSpPr>
              <p:cNvPr id="30" name="Arc 28"/>
              <p:cNvSpPr>
                <a:spLocks/>
              </p:cNvSpPr>
              <p:nvPr/>
            </p:nvSpPr>
            <p:spPr bwMode="auto">
              <a:xfrm>
                <a:off x="785" y="3270"/>
                <a:ext cx="227" cy="2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Arc 29"/>
              <p:cNvSpPr>
                <a:spLocks/>
              </p:cNvSpPr>
              <p:nvPr/>
            </p:nvSpPr>
            <p:spPr bwMode="auto">
              <a:xfrm>
                <a:off x="748" y="3158"/>
                <a:ext cx="363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 rot="15724887">
              <a:off x="7605879" y="5525105"/>
              <a:ext cx="326999" cy="404346"/>
              <a:chOff x="748" y="3158"/>
              <a:chExt cx="363" cy="363"/>
            </a:xfrm>
          </p:grpSpPr>
          <p:sp>
            <p:nvSpPr>
              <p:cNvPr id="33" name="Arc 31"/>
              <p:cNvSpPr>
                <a:spLocks/>
              </p:cNvSpPr>
              <p:nvPr/>
            </p:nvSpPr>
            <p:spPr bwMode="auto">
              <a:xfrm>
                <a:off x="785" y="3270"/>
                <a:ext cx="227" cy="2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Arc 32"/>
              <p:cNvSpPr>
                <a:spLocks/>
              </p:cNvSpPr>
              <p:nvPr/>
            </p:nvSpPr>
            <p:spPr bwMode="auto">
              <a:xfrm>
                <a:off x="748" y="3158"/>
                <a:ext cx="363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 rot="15159137">
              <a:off x="7804740" y="3924577"/>
              <a:ext cx="404346" cy="326999"/>
              <a:chOff x="748" y="3158"/>
              <a:chExt cx="363" cy="363"/>
            </a:xfrm>
          </p:grpSpPr>
          <p:sp>
            <p:nvSpPr>
              <p:cNvPr id="36" name="Arc 34"/>
              <p:cNvSpPr>
                <a:spLocks/>
              </p:cNvSpPr>
              <p:nvPr/>
            </p:nvSpPr>
            <p:spPr bwMode="auto">
              <a:xfrm>
                <a:off x="785" y="3270"/>
                <a:ext cx="227" cy="2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c 35"/>
              <p:cNvSpPr>
                <a:spLocks/>
              </p:cNvSpPr>
              <p:nvPr/>
            </p:nvSpPr>
            <p:spPr bwMode="auto">
              <a:xfrm>
                <a:off x="748" y="3158"/>
                <a:ext cx="363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rot="20016560">
              <a:off x="6102427" y="5194272"/>
              <a:ext cx="404346" cy="326999"/>
              <a:chOff x="748" y="3158"/>
              <a:chExt cx="363" cy="363"/>
            </a:xfrm>
          </p:grpSpPr>
          <p:sp>
            <p:nvSpPr>
              <p:cNvPr id="39" name="Arc 37"/>
              <p:cNvSpPr>
                <a:spLocks/>
              </p:cNvSpPr>
              <p:nvPr/>
            </p:nvSpPr>
            <p:spPr bwMode="auto">
              <a:xfrm>
                <a:off x="785" y="3270"/>
                <a:ext cx="227" cy="2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c 38"/>
              <p:cNvSpPr>
                <a:spLocks/>
              </p:cNvSpPr>
              <p:nvPr/>
            </p:nvSpPr>
            <p:spPr bwMode="auto">
              <a:xfrm>
                <a:off x="748" y="3158"/>
                <a:ext cx="363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4276119" y="5274841"/>
              <a:ext cx="1516018" cy="2211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Acoustic Beacon</a:t>
              </a:r>
              <a:endParaRPr lang="en-US" sz="10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" name="Connettore 2 56"/>
            <p:cNvCxnSpPr/>
            <p:nvPr/>
          </p:nvCxnSpPr>
          <p:spPr>
            <a:xfrm rot="5400000" flipH="1" flipV="1">
              <a:off x="4752020" y="3753035"/>
              <a:ext cx="2160240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2 57"/>
            <p:cNvCxnSpPr/>
            <p:nvPr/>
          </p:nvCxnSpPr>
          <p:spPr>
            <a:xfrm rot="10800000">
              <a:off x="6516216" y="3356991"/>
              <a:ext cx="1584176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/>
            <p:cNvCxnSpPr/>
            <p:nvPr/>
          </p:nvCxnSpPr>
          <p:spPr>
            <a:xfrm rot="16200000" flipV="1">
              <a:off x="6141411" y="3731796"/>
              <a:ext cx="2180494" cy="14308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/>
            <p:cNvCxnSpPr/>
            <p:nvPr/>
          </p:nvCxnSpPr>
          <p:spPr>
            <a:xfrm rot="5400000" flipH="1" flipV="1">
              <a:off x="5328084" y="4257091"/>
              <a:ext cx="208823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CasellaDiTesto 83"/>
          <p:cNvSpPr txBox="1"/>
          <p:nvPr/>
        </p:nvSpPr>
        <p:spPr>
          <a:xfrm>
            <a:off x="323528" y="2564904"/>
            <a:ext cx="3600400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Key elements 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Long Baseline of acoustic emitters anchored in known and fixed   positions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1400" b="1" i="1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b="1" i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Array of acoustic sensors (hydrophones) moving with the mechanical structures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323528" y="4493438"/>
            <a:ext cx="36004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Measurement Technique: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i="1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1" i="1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ToA</a:t>
            </a:r>
            <a:r>
              <a:rPr lang="en-US" sz="1400" b="1" i="1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 (Time of Arrival):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   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           </a:t>
            </a:r>
            <a:r>
              <a:rPr lang="en-US" sz="1400" b="1" i="1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1400" b="1" i="1" baseline="300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Em</a:t>
            </a:r>
            <a:r>
              <a:rPr lang="en-US" sz="1400" b="1" i="1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(Beacon) – </a:t>
            </a:r>
            <a:r>
              <a:rPr lang="en-US" sz="1400" b="1" i="1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1400" b="1" i="1" baseline="300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Rec</a:t>
            </a:r>
            <a:r>
              <a:rPr lang="en-US" sz="1400" b="1" i="1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(Hydro)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2.     Geometrical triangulation</a:t>
            </a:r>
            <a:endParaRPr lang="en-US" sz="1400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8" name="Connettore 2 37"/>
          <p:cNvCxnSpPr/>
          <p:nvPr/>
        </p:nvCxnSpPr>
        <p:spPr>
          <a:xfrm flipV="1">
            <a:off x="5004048" y="5949280"/>
            <a:ext cx="3168352" cy="2880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V="1">
            <a:off x="8460432" y="4221088"/>
            <a:ext cx="0" cy="115212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flipV="1">
            <a:off x="5148064" y="5157192"/>
            <a:ext cx="1224136" cy="93610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H="1" flipV="1">
            <a:off x="6876256" y="5157192"/>
            <a:ext cx="1152128" cy="57606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flipH="1">
            <a:off x="6876256" y="4293096"/>
            <a:ext cx="1368152" cy="72008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365125"/>
          </a:xfrm>
        </p:spPr>
        <p:txBody>
          <a:bodyPr/>
          <a:lstStyle/>
          <a:p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Salvatore Viola,  INFN-LNS                                                      KM3NeT Meeting                                  Marseille - January 29, 2013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23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6474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38100" algn="l" rotWithShape="0">
              <a:srgbClr val="00206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Acoustic transducer:</a:t>
            </a:r>
          </a:p>
          <a:p>
            <a:pPr marL="457200" lvl="1"/>
            <a:r>
              <a:rPr lang="en-US" sz="1800" dirty="0"/>
              <a:t>We have selected the commercial available SX30 Free Flooded Ring from </a:t>
            </a:r>
            <a:r>
              <a:rPr lang="en-US" sz="1800" dirty="0" err="1"/>
              <a:t>Sensortech</a:t>
            </a:r>
            <a:r>
              <a:rPr lang="en-US" sz="1800" dirty="0"/>
              <a:t>, Canada, since it fulfils all the requirements:</a:t>
            </a:r>
          </a:p>
          <a:p>
            <a:pPr lvl="2"/>
            <a:r>
              <a:rPr lang="en-US" sz="1800" dirty="0"/>
              <a:t>It can operate as emitter and receiver with good efficiencies (20-40 kHz)</a:t>
            </a:r>
          </a:p>
          <a:p>
            <a:pPr lvl="2"/>
            <a:r>
              <a:rPr lang="en-US" sz="1800" dirty="0"/>
              <a:t>It can stand high power signals and high pressures</a:t>
            </a:r>
          </a:p>
          <a:p>
            <a:pPr lvl="2"/>
            <a:r>
              <a:rPr lang="en-US" sz="1800" dirty="0"/>
              <a:t>It can be affordable in the large number of units required by KM3NeT</a:t>
            </a:r>
          </a:p>
          <a:p>
            <a:pPr marL="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Electronics (Sound Emission Board): </a:t>
            </a:r>
            <a:endParaRPr lang="en-U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1"/>
            <a:r>
              <a:rPr lang="en-US" sz="1800" dirty="0"/>
              <a:t>Especially developed electronics to:</a:t>
            </a:r>
          </a:p>
          <a:p>
            <a:pPr lvl="2"/>
            <a:r>
              <a:rPr lang="en-US" sz="1800" dirty="0"/>
              <a:t>Fulfill the special requirements of the system: low-power consumption, reliable, configurable from shore, high intensity for emission, arbitrary signals for emission and low intrinsic noise.</a:t>
            </a:r>
          </a:p>
          <a:p>
            <a:pPr lvl="2"/>
            <a:r>
              <a:rPr lang="en-US" sz="1800" dirty="0"/>
              <a:t>Optimize to the transducer chosen</a:t>
            </a:r>
          </a:p>
          <a:p>
            <a:pPr lvl="2"/>
            <a:r>
              <a:rPr lang="en-US" sz="1800" dirty="0"/>
              <a:t>Reduce costs</a:t>
            </a:r>
          </a:p>
          <a:p>
            <a:pPr lvl="2"/>
            <a:endParaRPr lang="es-ES" sz="1800" dirty="0"/>
          </a:p>
          <a:p>
            <a:pPr marL="0" algn="just">
              <a:buClr>
                <a:srgbClr val="C00000"/>
              </a:buClr>
              <a:buFont typeface="Wingdings" pitchFamily="2" charset="2"/>
              <a:buChar char="Ø"/>
            </a:pPr>
            <a:endParaRPr lang="es-ES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213" y="620713"/>
            <a:ext cx="8172450" cy="714375"/>
          </a:xfrm>
        </p:spPr>
        <p:txBody>
          <a:bodyPr>
            <a:normAutofit/>
          </a:bodyPr>
          <a:lstStyle/>
          <a:p>
            <a:pPr algn="ctr" defTabSz="816242">
              <a:defRPr/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Acoustic Transceiver proposed</a:t>
            </a:r>
          </a:p>
        </p:txBody>
      </p:sp>
      <p:pic>
        <p:nvPicPr>
          <p:cNvPr id="5124" name="10 Imagen" descr="IMG_8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29200"/>
            <a:ext cx="1952625" cy="1463675"/>
          </a:xfrm>
          <a:prstGeom prst="rect">
            <a:avLst/>
          </a:prstGeom>
          <a:noFill/>
          <a:ln w="9525">
            <a:solidFill>
              <a:srgbClr val="1A42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3105541" y="5733256"/>
            <a:ext cx="1053966" cy="307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0" tIns="45711" rIns="91420" bIns="4571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/>
              </a:rPr>
              <a:t>Transducer</a:t>
            </a:r>
            <a:endParaRPr lang="fr-FR" sz="1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/>
            </a:endParaRPr>
          </a:p>
        </p:txBody>
      </p:sp>
      <p:sp>
        <p:nvSpPr>
          <p:cNvPr id="5126" name="15 CuadroTexto"/>
          <p:cNvSpPr txBox="1">
            <a:spLocks noChangeArrowheads="1"/>
          </p:cNvSpPr>
          <p:nvPr/>
        </p:nvSpPr>
        <p:spPr bwMode="auto">
          <a:xfrm>
            <a:off x="6155531" y="5084763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6000" dirty="0">
                <a:solidFill>
                  <a:srgbClr val="FF3300"/>
                </a:solidFill>
                <a:cs typeface="+mn-cs"/>
              </a:rPr>
              <a:t>+</a:t>
            </a:r>
          </a:p>
        </p:txBody>
      </p:sp>
      <p:pic>
        <p:nvPicPr>
          <p:cNvPr id="5127" name="9 Imagen" descr="IMG_27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24800" r="30313" b="31100"/>
          <a:stretch>
            <a:fillRect/>
          </a:stretch>
        </p:blipFill>
        <p:spPr bwMode="auto">
          <a:xfrm>
            <a:off x="6804025" y="4694709"/>
            <a:ext cx="2043113" cy="1398587"/>
          </a:xfrm>
          <a:prstGeom prst="rect">
            <a:avLst/>
          </a:prstGeom>
          <a:noFill/>
          <a:ln w="9525">
            <a:solidFill>
              <a:srgbClr val="1A42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6084168" y="5962823"/>
            <a:ext cx="2006600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0" tIns="45711" rIns="91420" bIns="4571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/>
              </a:rPr>
              <a:t>Sound Emission Board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6597650"/>
            <a:ext cx="9121775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i="1" dirty="0">
                <a:solidFill>
                  <a:srgbClr val="C00000"/>
                </a:solidFill>
                <a:latin typeface="Constantia"/>
                <a:ea typeface="ＭＳ Ｐゴシック" pitchFamily="16" charset="-128"/>
                <a:cs typeface="+mn-cs"/>
              </a:rPr>
              <a:t>Miguel </a:t>
            </a:r>
            <a:r>
              <a:rPr lang="en-GB" sz="1100" b="1" i="1" dirty="0" err="1">
                <a:solidFill>
                  <a:srgbClr val="C00000"/>
                </a:solidFill>
                <a:latin typeface="Constantia"/>
                <a:ea typeface="ＭＳ Ｐゴシック" pitchFamily="16" charset="-128"/>
                <a:cs typeface="+mn-cs"/>
              </a:rPr>
              <a:t>Ardid</a:t>
            </a:r>
            <a:r>
              <a:rPr lang="en-GB" sz="1100" b="1" i="1" dirty="0">
                <a:solidFill>
                  <a:srgbClr val="C00000"/>
                </a:solidFill>
                <a:latin typeface="Constantia"/>
                <a:ea typeface="ＭＳ Ｐゴシック" pitchFamily="16" charset="-128"/>
                <a:cs typeface="+mn-cs"/>
              </a:rPr>
              <a:t>                                                                                                                                      KM3NeT meeting -  Marseille January 2013</a:t>
            </a:r>
            <a:endParaRPr lang="en-GB" sz="1100" i="1" dirty="0">
              <a:solidFill>
                <a:srgbClr val="C00000"/>
              </a:solidFill>
              <a:latin typeface="Constantia"/>
              <a:ea typeface="ＭＳ Ｐゴシック" pitchFamily="16" charset="-128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7865" y="6187638"/>
            <a:ext cx="380007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M. Ardid et al., </a:t>
            </a:r>
            <a:r>
              <a:rPr lang="es-E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Sensors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12 (2012) 4113 </a:t>
            </a:r>
            <a:endParaRPr lang="es-E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4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3"/>
          <p:cNvSpPr txBox="1">
            <a:spLocks noChangeArrowheads="1"/>
          </p:cNvSpPr>
          <p:nvPr/>
        </p:nvSpPr>
        <p:spPr bwMode="auto">
          <a:xfrm>
            <a:off x="179512" y="836712"/>
            <a:ext cx="8712968" cy="56166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0" tIns="45711" rIns="91420" bIns="4571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system developed at IGIC-UPV has been tested in the laboratory, in the pool and </a:t>
            </a:r>
            <a:r>
              <a:rPr lang="en-GB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harbour accomplishing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requirements imposed by KM3NeT: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−"/>
              <a:defRPr/>
            </a:pPr>
            <a:r>
              <a:rPr lang="en-GB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system with r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educed cost, low power consumption, high intensity for emission, low intrinsic noise and arbitrary signals for emission.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−"/>
              <a:defRPr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able to obtain a transmitting power of 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170 dB ref. 1 µPa @ 1m in agreement with the electronic design and specification needed.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−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use of wideband signals, Maximum Length Sequence (MLS) signals and sine sweep signals, results in an improvement of the signal-to-noise ratio, and therefore resulting in an increase in the detection efficiency and in the detection time accuracy.</a:t>
            </a:r>
            <a:endParaRPr lang="en-GB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−"/>
              <a:defRPr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system is very stable and precise in time (better than 1µs).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system (as emitter) has been integrated in ANTARES IL and NEMO- Phase II successfully. Now ready </a:t>
            </a:r>
            <a:r>
              <a:rPr lang="en-GB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deployment and connection for in situ tests.</a:t>
            </a: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transceiver proposed is compatible with the different options for the receiver hydrophones proposed for KM3NeT.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GB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GB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versatile,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 in addition to the positioning functionality, it can be used for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 calibration tasks or for acoustic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detection of neutrinos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acoustic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monitoring studies in deep-sea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s-ES" sz="1600" dirty="0">
              <a:solidFill>
                <a:prstClr val="black"/>
              </a:solidFill>
              <a:latin typeface="Constanti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next steps: a new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prototype of the SEB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being designed and developed in order to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reach </a:t>
            </a:r>
            <a:r>
              <a:rPr lang="en-GB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transmitting powers of </a:t>
            </a:r>
            <a:r>
              <a:rPr lang="en-GB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GB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 dB ref. 1 µPa @ 1m. We are also </a:t>
            </a:r>
            <a:r>
              <a:rPr lang="en-GB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setting a new lab and new protocols for testing acoustic sensors in </a:t>
            </a:r>
            <a:r>
              <a:rPr lang="en-GB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Gandia</a:t>
            </a:r>
            <a:r>
              <a:rPr lang="en-GB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s-ES" sz="1600" dirty="0">
              <a:solidFill>
                <a:prstClr val="black"/>
              </a:solidFill>
              <a:latin typeface="Constanti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GB" sz="1600" dirty="0">
              <a:solidFill>
                <a:prstClr val="black"/>
              </a:solidFill>
              <a:latin typeface="Constanti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1600" dirty="0">
                <a:solidFill>
                  <a:prstClr val="black"/>
                </a:solidFill>
                <a:latin typeface="Constantia"/>
              </a:rPr>
              <a:t> 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0" y="44624"/>
            <a:ext cx="9144000" cy="71437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defTabSz="816242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BD0D9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Conclusions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6597650"/>
            <a:ext cx="9121775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i="1" dirty="0">
                <a:solidFill>
                  <a:srgbClr val="C00000"/>
                </a:solidFill>
                <a:latin typeface="Constantia"/>
                <a:ea typeface="ＭＳ Ｐゴシック" pitchFamily="16" charset="-128"/>
                <a:cs typeface="+mn-cs"/>
              </a:rPr>
              <a:t>Miguel </a:t>
            </a:r>
            <a:r>
              <a:rPr lang="en-GB" sz="1100" b="1" i="1" dirty="0" err="1">
                <a:solidFill>
                  <a:srgbClr val="C00000"/>
                </a:solidFill>
                <a:latin typeface="Constantia"/>
                <a:ea typeface="ＭＳ Ｐゴシック" pitchFamily="16" charset="-128"/>
                <a:cs typeface="+mn-cs"/>
              </a:rPr>
              <a:t>Ardid</a:t>
            </a:r>
            <a:r>
              <a:rPr lang="en-GB" sz="1100" b="1" i="1" dirty="0">
                <a:solidFill>
                  <a:srgbClr val="C00000"/>
                </a:solidFill>
                <a:latin typeface="Constantia"/>
                <a:ea typeface="ＭＳ Ｐゴシック" pitchFamily="16" charset="-128"/>
                <a:cs typeface="+mn-cs"/>
              </a:rPr>
              <a:t>                                                                                                                                      KM3NeT meeting -  Marseille January 2013</a:t>
            </a:r>
            <a:endParaRPr lang="en-GB" sz="1100" i="1" dirty="0">
              <a:solidFill>
                <a:srgbClr val="C00000"/>
              </a:solidFill>
              <a:latin typeface="Constantia"/>
              <a:ea typeface="ＭＳ Ｐゴシック" pitchFamily="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39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ecap_design_c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pa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cap_design_c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ecap_design_c.pot</Template>
  <TotalTime>1232</TotalTime>
  <Words>1734</Words>
  <Application>Microsoft Macintosh PowerPoint</Application>
  <PresentationFormat>On-screen Show (4:3)</PresentationFormat>
  <Paragraphs>280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ＭＳ Ｐゴシック</vt:lpstr>
      <vt:lpstr>Helvetica Neue</vt:lpstr>
      <vt:lpstr>Calibri</vt:lpstr>
      <vt:lpstr>ecap_design_c</vt:lpstr>
      <vt:lpstr>1_paris</vt:lpstr>
      <vt:lpstr>2_paris</vt:lpstr>
      <vt:lpstr>Flujo</vt:lpstr>
      <vt:lpstr>1_ecap_design_c</vt:lpstr>
      <vt:lpstr>1_Flujo</vt:lpstr>
      <vt:lpstr>Tema di Office</vt:lpstr>
      <vt:lpstr>1_Tema di Office</vt:lpstr>
      <vt:lpstr>2_Tema di Office</vt:lpstr>
      <vt:lpstr>3_Tema di Office</vt:lpstr>
      <vt:lpstr>Modèle par défaut</vt:lpstr>
      <vt:lpstr>1_Modèle par défaut</vt:lpstr>
      <vt:lpstr>2_Modèle par défaut</vt:lpstr>
      <vt:lpstr>Summary of  Calibration and Instrumentation Session</vt:lpstr>
      <vt:lpstr>Instrumentation Session</vt:lpstr>
      <vt:lpstr>PowerPoint Presentation</vt:lpstr>
      <vt:lpstr>PowerPoint Presentation</vt:lpstr>
      <vt:lpstr>PowerPoint Presentation</vt:lpstr>
      <vt:lpstr>Acoustic Position System</vt:lpstr>
      <vt:lpstr>Acoustic positioning system</vt:lpstr>
      <vt:lpstr>Acoustic Transceiver proposed</vt:lpstr>
      <vt:lpstr>PowerPoint Presentation</vt:lpstr>
      <vt:lpstr>Acoustic sensors in PPM-DOM and PPM-DU</vt:lpstr>
      <vt:lpstr>Nikhef Tests 6-9 August</vt:lpstr>
      <vt:lpstr>Nikhef Tests 6-9 August</vt:lpstr>
      <vt:lpstr>Conclusions</vt:lpstr>
      <vt:lpstr>PowerPoint Presentation</vt:lpstr>
      <vt:lpstr>PowerPoint Presentation</vt:lpstr>
      <vt:lpstr>PowerPoint Presentation</vt:lpstr>
      <vt:lpstr>PowerPoint Presentation</vt:lpstr>
      <vt:lpstr>Summary of Discussion (preliminary)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Sebastian Heinz</dc:creator>
  <cp:lastModifiedBy>Robert Lahmann</cp:lastModifiedBy>
  <cp:revision>20</cp:revision>
  <dcterms:created xsi:type="dcterms:W3CDTF">2012-02-17T09:58:12Z</dcterms:created>
  <dcterms:modified xsi:type="dcterms:W3CDTF">2013-01-31T11:35:33Z</dcterms:modified>
</cp:coreProperties>
</file>