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66" r:id="rId13"/>
    <p:sldId id="276" r:id="rId14"/>
    <p:sldId id="267" r:id="rId15"/>
    <p:sldId id="271" r:id="rId16"/>
    <p:sldId id="268" r:id="rId17"/>
    <p:sldId id="282" r:id="rId18"/>
    <p:sldId id="272" r:id="rId19"/>
    <p:sldId id="269" r:id="rId20"/>
    <p:sldId id="279" r:id="rId21"/>
    <p:sldId id="259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396" autoAdjust="0"/>
  </p:normalViewPr>
  <p:slideViewPr>
    <p:cSldViewPr snapToGrid="0" snapToObjects="1">
      <p:cViewPr varScale="1">
        <p:scale>
          <a:sx n="72" d="100"/>
          <a:sy n="72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DCA95-A847-0A43-953C-76493110ED5C}" type="datetimeFigureOut">
              <a:rPr lang="en-US" smtClean="0"/>
              <a:t>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0E3BB-6E9C-F54A-9AD5-56360261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90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4845B-6CFB-E048-A390-D5DEB4BAF1B0}" type="datetimeFigureOut">
              <a:rPr lang="en-US" smtClean="0"/>
              <a:t>1/30/13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F56AF-3809-434D-A64B-F9B0C9012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51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57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the systematic effects study.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the atmospheric flux uncertainties were studied.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Fluxes from </a:t>
            </a:r>
            <a:r>
              <a:rPr lang="en-US" baseline="0" dirty="0" err="1" smtClean="0"/>
              <a:t>atmflux_new</a:t>
            </a:r>
            <a:r>
              <a:rPr lang="en-US" baseline="0" dirty="0" smtClean="0"/>
              <a:t> were used: HONDA 1995, </a:t>
            </a:r>
            <a:r>
              <a:rPr lang="en-US" baseline="0" dirty="0" err="1" smtClean="0"/>
              <a:t>Fluka</a:t>
            </a:r>
            <a:r>
              <a:rPr lang="en-US" baseline="0" dirty="0" smtClean="0"/>
              <a:t> 2002, </a:t>
            </a:r>
            <a:r>
              <a:rPr lang="en-US" baseline="0" dirty="0" err="1" smtClean="0"/>
              <a:t>Bartol</a:t>
            </a:r>
            <a:r>
              <a:rPr lang="en-US" baseline="0" dirty="0" smtClean="0"/>
              <a:t> 1995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Actually they are not so new =) Recent HONDA fluxes of the last year may be found in publications, more over all the modern fluxes are 3 D fluxes, so not only theta depended as these ones.</a:t>
            </a:r>
          </a:p>
          <a:p>
            <a:endParaRPr lang="en-US" baseline="0" dirty="0" smtClean="0"/>
          </a:p>
          <a:p>
            <a:r>
              <a:rPr lang="en-US" dirty="0" smtClean="0"/>
              <a:t>However</a:t>
            </a:r>
            <a:r>
              <a:rPr lang="en-US" baseline="0" dirty="0" smtClean="0"/>
              <a:t> since 90s there are no better measurements of CR fluxes and cross sections with light nuclei exists. So uncertainties remains on lever of 20%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differences between fluxes are presented on the left. </a:t>
            </a:r>
          </a:p>
          <a:p>
            <a:r>
              <a:rPr lang="en-US" baseline="0" dirty="0" err="1" smtClean="0"/>
              <a:t>Fluka</a:t>
            </a:r>
            <a:r>
              <a:rPr lang="en-US" baseline="0" dirty="0" smtClean="0"/>
              <a:t> and Honda are 20% different in normalization.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shape differences are about 5% for all 3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55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introduced bias by changing HONDA to </a:t>
            </a:r>
            <a:r>
              <a:rPr lang="en-US" baseline="0" dirty="0" err="1" smtClean="0"/>
              <a:t>Bartol</a:t>
            </a:r>
            <a:r>
              <a:rPr lang="en-US" baseline="0" dirty="0" smtClean="0"/>
              <a:t> in TRUE model is shown on the left as blue and red DOTTTED lines. Basically it reduces p-values from 1 to 0.851 at 5 sigma.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 the change on </a:t>
            </a:r>
            <a:r>
              <a:rPr lang="en-US" baseline="0" dirty="0" err="1" smtClean="0"/>
              <a:t>Fluka</a:t>
            </a:r>
            <a:r>
              <a:rPr lang="en-US" baseline="0" dirty="0" smtClean="0"/>
              <a:t> reduces p-value almost to 0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</a:t>
            </a:r>
            <a:r>
              <a:rPr lang="en-US" baseline="0" dirty="0" err="1" smtClean="0"/>
              <a:t>Fluka</a:t>
            </a:r>
            <a:r>
              <a:rPr lang="en-US" baseline="0" dirty="0" smtClean="0"/>
              <a:t> the decrease is mainly due to the normalization. 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study the impact of the normalization, the Honda flux was slightly renormalized in true model.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effect is shown on the left. Basically till 2% of the normalization bias p-value doesn’t change, after there is a rapid decrease and at 10% normalization bias the p-value is going to 0.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It’s possible to renormalize the fluxes using some area where are no oscillations are expected (E&gt;20GeV).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13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normalization still has uncertainty &gt; 2%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get rid of the normalization problem the non-extended likelihood may be used.</a:t>
            </a:r>
          </a:p>
          <a:p>
            <a:r>
              <a:rPr lang="en-US" baseline="0" dirty="0" smtClean="0"/>
              <a:t>Using the non-extended likelihood </a:t>
            </a:r>
            <a:r>
              <a:rPr lang="en-US" baseline="0" dirty="0" err="1" smtClean="0"/>
              <a:t>Bartol</a:t>
            </a:r>
            <a:r>
              <a:rPr lang="en-US" baseline="0" dirty="0" smtClean="0"/>
              <a:t>-Honda p-value decreases from 0.851 to 0.502 by using it, but </a:t>
            </a:r>
            <a:r>
              <a:rPr lang="en-US" baseline="0" dirty="0" err="1" smtClean="0"/>
              <a:t>Fluka</a:t>
            </a:r>
            <a:r>
              <a:rPr lang="en-US" baseline="0" dirty="0" smtClean="0"/>
              <a:t>-Honda from 0 p-value increases to 0.655.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48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Second</a:t>
            </a:r>
            <a:r>
              <a:rPr lang="en-US" baseline="0" dirty="0" smtClean="0"/>
              <a:t> the Earth density profile was studied.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50km layers shift has no impact on the p-value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assumption of the flat density profile – no impact as well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reducing the overall density by 10% no impact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increasing the density by the same value – small impact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finally varying the overall density factor by 1% - no impact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4 different biases were introduced which are basically larger than known uncertainties or even unphysical.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PAUSE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09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oscillation parameter value is biased in by one sigma</a:t>
            </a:r>
            <a:r>
              <a:rPr lang="en-US" baseline="0" dirty="0" smtClean="0"/>
              <a:t> </a:t>
            </a:r>
            <a:r>
              <a:rPr lang="en-US" dirty="0" smtClean="0"/>
              <a:t>from the central value while keeping unaltered the model hypothesis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biasing</a:t>
            </a:r>
            <a:r>
              <a:rPr lang="en-US" baseline="0" dirty="0" smtClean="0"/>
              <a:t> the mass shift </a:t>
            </a:r>
            <a:r>
              <a:rPr lang="en-US" dirty="0" smtClean="0"/>
              <a:t>simultaneously with other parameters has minor impact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almost  no impact while biasing solar parameters </a:t>
            </a:r>
          </a:p>
          <a:p>
            <a:endParaRPr lang="en-US" dirty="0" smtClean="0"/>
          </a:p>
          <a:p>
            <a:r>
              <a:rPr lang="en-US" dirty="0" smtClean="0"/>
              <a:t>PAUSE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2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reactor sector</a:t>
            </a:r>
            <a:r>
              <a:rPr lang="en-US" baseline="0" dirty="0" smtClean="0"/>
              <a:t> the impact is significant instead</a:t>
            </a:r>
          </a:p>
          <a:p>
            <a:endParaRPr lang="en-US" baseline="0" dirty="0" smtClean="0"/>
          </a:p>
          <a:p>
            <a:r>
              <a:rPr lang="en-US" baseline="0" dirty="0" smtClean="0"/>
              <a:t>3 p-values tables. top– delta m 13 unchanged. theta 13 and theta 23 are changed by 1 sigma. Biggest effect with p-value 0.8 while they both are decreased by 1 sigma.</a:t>
            </a:r>
          </a:p>
          <a:p>
            <a:r>
              <a:rPr lang="en-US" baseline="0" dirty="0" smtClean="0"/>
              <a:t>Bottom left delta m 13 is decreased by 1 sigma. Biggest effect with p-value almost 0 by increasing both angles.</a:t>
            </a:r>
          </a:p>
          <a:p>
            <a:r>
              <a:rPr lang="en-US" baseline="0" dirty="0" smtClean="0"/>
              <a:t>Bottom right delta m is increased by 1. Biggest effect is here with p-value 0.3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 fraction of false positives is presented in the similar tables below. Basically the worst p-values cells correspond to the biggest fraction of false positives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698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Also fraction of false positives is presented in the similar tables below. Basically the worst p-values cells correspond to the biggest fraction of false positives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698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 violation</a:t>
            </a:r>
            <a:r>
              <a:rPr lang="en-US" baseline="0" dirty="0" smtClean="0"/>
              <a:t> phase was studied together with the parameters in the solar sector. No big impact was found.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34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study detector performance angular and energy resolution was parameterized.</a:t>
            </a:r>
          </a:p>
          <a:p>
            <a:r>
              <a:rPr lang="en-US" dirty="0" smtClean="0"/>
              <a:t>As no</a:t>
            </a:r>
            <a:r>
              <a:rPr lang="en-US" baseline="0" dirty="0" smtClean="0"/>
              <a:t> proper evaluation exist yet it was decided to use a 5, 10, 15 degrees of the smearing for the angle and 15, 30, 50 % smearing for the energy.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results are presented for 3 sigma and 5 sigma.</a:t>
            </a:r>
          </a:p>
          <a:p>
            <a:r>
              <a:rPr lang="en-US" baseline="0" dirty="0" smtClean="0"/>
              <a:t>p-value decreases drastically for 5 sigma CL, while stays on acceptable level of more than 0.5 for 3 sigma CL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8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762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Also if threshold for muons is decreased to 1 </a:t>
            </a:r>
            <a:r>
              <a:rPr lang="en-US" baseline="0" dirty="0" err="1" smtClean="0"/>
              <a:t>GeV</a:t>
            </a:r>
            <a:r>
              <a:rPr lang="en-US" baseline="0" dirty="0" smtClean="0"/>
              <a:t> it’s possible to get back p-value almost to 1 at the most positive scenario.</a:t>
            </a:r>
          </a:p>
          <a:p>
            <a:r>
              <a:rPr lang="en-US" baseline="0" dirty="0" smtClean="0"/>
              <a:t>However energy and angular resolution may be much worse in this area and also known systematic uncertainty of 20% in this area wasn’t included in this calculation.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858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255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4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29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True hypothesis,</a:t>
            </a:r>
            <a:r>
              <a:rPr lang="en-US" baseline="0" dirty="0" smtClean="0"/>
              <a:t> which we don’t know in the real life. Simulations are done for it using a given set of parameters to obtain test experiments.</a:t>
            </a:r>
          </a:p>
          <a:p>
            <a:r>
              <a:rPr lang="en-US" baseline="0" dirty="0" smtClean="0"/>
              <a:t>For each test experiments one can calculate likelihood using model hypothesis with its PDF.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Actually, there are two likelihoods – one for IH model and one for NH model. The j index corresponds to hierarchy choice.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extended </a:t>
            </a:r>
            <a:r>
              <a:rPr lang="en-US" baseline="0" dirty="0" err="1" smtClean="0"/>
              <a:t>unbinned</a:t>
            </a:r>
            <a:r>
              <a:rPr lang="en-US" baseline="0" dirty="0" smtClean="0"/>
              <a:t> likelihood, Poisson part with mean number of events from the model </a:t>
            </a:r>
            <a:r>
              <a:rPr lang="en-US" baseline="0" dirty="0" err="1" smtClean="0"/>
              <a:t>mu_j</a:t>
            </a:r>
            <a:r>
              <a:rPr lang="en-US" baseline="0" dirty="0" smtClean="0"/>
              <a:t> and total number of events in test experiment 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multiplication of the PDFs of each event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Logarithmic ratio of the two likelihoods was used as a test statistic. </a:t>
            </a:r>
          </a:p>
          <a:p>
            <a:r>
              <a:rPr lang="en-US" baseline="0" dirty="0" smtClean="0"/>
              <a:t>PAUSE 10sec.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33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you can see test statistic distributions for two populations of test</a:t>
            </a:r>
            <a:r>
              <a:rPr lang="en-US" baseline="0" dirty="0" smtClean="0"/>
              <a:t> experiments: one with normal hierarchy TRUE hypothesis (show blue area + gray) and another with inversed hierarchy TRUE hypothesis.</a:t>
            </a:r>
          </a:p>
          <a:p>
            <a:r>
              <a:rPr lang="en-US" baseline="0" dirty="0" smtClean="0"/>
              <a:t>The number of test experiments in both populations is the same.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Gaussianity</a:t>
            </a:r>
            <a:r>
              <a:rPr lang="en-US" baseline="0" dirty="0" smtClean="0"/>
              <a:t> of the two distributions was demonstrated with high statistics.</a:t>
            </a:r>
          </a:p>
          <a:p>
            <a:r>
              <a:rPr lang="en-US" baseline="0" dirty="0" smtClean="0"/>
              <a:t>First one should choose a confidence level (3 or 5 sigma).</a:t>
            </a:r>
          </a:p>
          <a:p>
            <a:r>
              <a:rPr lang="en-US" baseline="0" dirty="0" smtClean="0"/>
              <a:t>Using two distributions one can calculate p-value at given confidence level is which is basically a ratio of the areas where one can distinguish hypotheses with a predefined confidence – the blue and red area on the plot  to the total area.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PAUSE 10sec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7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82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Simulations should use neutrino fluxes, do propagation in Earth with oscillations, neutrino interactions, include detector response and produce for each event its reconstructed energy and zenith angle.</a:t>
            </a:r>
          </a:p>
          <a:p>
            <a:endParaRPr lang="en-US" baseline="0" dirty="0" smtClean="0"/>
          </a:p>
          <a:p>
            <a:r>
              <a:rPr lang="en-US" dirty="0" smtClean="0"/>
              <a:t>Toy</a:t>
            </a:r>
            <a:r>
              <a:rPr lang="en-US" baseline="0" dirty="0" smtClean="0"/>
              <a:t> Monte Carlo</a:t>
            </a:r>
            <a:r>
              <a:rPr lang="en-US" dirty="0" smtClean="0"/>
              <a:t> simulations are just</a:t>
            </a:r>
            <a:r>
              <a:rPr lang="en-US" baseline="0" dirty="0" smtClean="0"/>
              <a:t> a fishing from the pre-generated matrixes.</a:t>
            </a:r>
          </a:p>
          <a:p>
            <a:r>
              <a:rPr lang="en-US" baseline="0" dirty="0" smtClean="0"/>
              <a:t>And to generate these matrixes we need some basic ingredients: flux model, propagator with neutrino oscillation parameters, Earth profiles and neutrino cross sections and, finally, detector performance.</a:t>
            </a:r>
          </a:p>
          <a:p>
            <a:r>
              <a:rPr lang="en-US" baseline="0" dirty="0" smtClean="0"/>
              <a:t>The performance should be parameterized by energy resolution, angular resolution and effective mass of the detector.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3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what was</a:t>
            </a:r>
            <a:r>
              <a:rPr lang="en-US" baseline="0" dirty="0" smtClean="0"/>
              <a:t> done for the parameterization of each step.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HONDA flux was chose</a:t>
            </a:r>
            <a:r>
              <a:rPr lang="en-US" baseline="0" dirty="0" smtClean="0"/>
              <a:t> for the atmospheric neutrinos. Parameterized as a 2D matrix.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PREM model was used for the Earth density. 1000 steps for each baseline which depends from zenith angle. </a:t>
            </a:r>
          </a:p>
          <a:p>
            <a:r>
              <a:rPr lang="en-US" sz="1200" dirty="0" smtClean="0"/>
              <a:t>Oscillation probabilities calculated for fixed values of </a:t>
            </a:r>
            <a:r>
              <a:rPr lang="en-US" sz="1200" dirty="0" err="1" smtClean="0"/>
              <a:t>cos</a:t>
            </a:r>
            <a:r>
              <a:rPr lang="en-US" sz="1200" dirty="0" smtClean="0"/>
              <a:t>(</a:t>
            </a:r>
            <a:r>
              <a:rPr lang="en-US" sz="1200" dirty="0" err="1" smtClean="0"/>
              <a:t>θ</a:t>
            </a:r>
            <a:r>
              <a:rPr lang="en-US" sz="1200" dirty="0" smtClean="0"/>
              <a:t>).</a:t>
            </a:r>
            <a:r>
              <a:rPr lang="en-US" sz="1200" baseline="0" dirty="0" smtClean="0"/>
              <a:t> A the end 1D matrix was produced.</a:t>
            </a:r>
          </a:p>
          <a:p>
            <a:endParaRPr lang="en-US" sz="12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Cross sections from </a:t>
            </a:r>
            <a:r>
              <a:rPr lang="en-US" sz="1200" dirty="0" err="1" smtClean="0"/>
              <a:t>GloBES</a:t>
            </a:r>
            <a:r>
              <a:rPr lang="en-US" sz="1200" dirty="0" smtClean="0"/>
              <a:t>. (E, </a:t>
            </a:r>
            <a:r>
              <a:rPr lang="en-US" sz="1200" dirty="0" err="1" smtClean="0"/>
              <a:t>cosθ</a:t>
            </a:r>
            <a:r>
              <a:rPr lang="en-US" sz="1200" dirty="0" smtClean="0"/>
              <a:t>) matrix</a:t>
            </a:r>
            <a:r>
              <a:rPr lang="en-US" sz="1200" baseline="0" dirty="0" smtClean="0"/>
              <a:t> was produced using the </a:t>
            </a:r>
            <a:r>
              <a:rPr lang="en-US" sz="1200" dirty="0" smtClean="0"/>
              <a:t>expected number of neutrino and antineutrino events and previous two</a:t>
            </a:r>
            <a:r>
              <a:rPr lang="en-US" sz="1200" baseline="0" dirty="0" smtClean="0"/>
              <a:t> steps </a:t>
            </a:r>
            <a:r>
              <a:rPr lang="en-US" sz="1200" dirty="0" smtClean="0"/>
              <a:t>and assuming 1Mt effective mass.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Random</a:t>
            </a:r>
            <a:r>
              <a:rPr lang="en-US" sz="1200" baseline="0" dirty="0" smtClean="0"/>
              <a:t> fishing of the neutrino energy and direction from it.</a:t>
            </a: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Neutrino muon kinematics simulated with GENIE. 2 distributions </a:t>
            </a:r>
            <a:r>
              <a:rPr lang="en-US" sz="1200" dirty="0" err="1" smtClean="0"/>
              <a:t>E</a:t>
            </a:r>
            <a:r>
              <a:rPr lang="en-US" sz="1200" baseline="-25000" dirty="0" err="1" smtClean="0"/>
              <a:t>μ</a:t>
            </a:r>
            <a:r>
              <a:rPr lang="en-US" sz="1200" dirty="0" smtClean="0"/>
              <a:t>(</a:t>
            </a:r>
            <a:r>
              <a:rPr lang="en-US" sz="1200" dirty="0" err="1" smtClean="0"/>
              <a:t>E</a:t>
            </a:r>
            <a:r>
              <a:rPr lang="en-US" sz="1200" baseline="-25000" dirty="0" err="1" smtClean="0"/>
              <a:t>ν</a:t>
            </a:r>
            <a:r>
              <a:rPr lang="en-US" sz="1200" dirty="0" smtClean="0"/>
              <a:t>) and </a:t>
            </a:r>
            <a:r>
              <a:rPr lang="en-US" sz="1200" dirty="0" err="1" smtClean="0"/>
              <a:t>θ</a:t>
            </a:r>
            <a:r>
              <a:rPr lang="en-US" sz="1200" baseline="-25000" dirty="0" err="1" smtClean="0"/>
              <a:t>shift</a:t>
            </a:r>
            <a:r>
              <a:rPr lang="en-US" sz="1200" dirty="0" smtClean="0"/>
              <a:t>(</a:t>
            </a:r>
            <a:r>
              <a:rPr lang="en-US" sz="1200" dirty="0" err="1" smtClean="0"/>
              <a:t>E</a:t>
            </a:r>
            <a:r>
              <a:rPr lang="en-US" sz="1200" baseline="-25000" dirty="0" err="1" smtClean="0"/>
              <a:t>ν</a:t>
            </a:r>
            <a:r>
              <a:rPr lang="en-US" sz="1200" dirty="0" smtClean="0"/>
              <a:t>). Random fishing </a:t>
            </a:r>
            <a:r>
              <a:rPr lang="en-US" sz="1200" baseline="0" dirty="0" smtClean="0"/>
              <a:t>energy and theta shift from them.</a:t>
            </a:r>
            <a:br>
              <a:rPr lang="en-US" sz="1200" baseline="0" dirty="0" smtClean="0"/>
            </a:br>
            <a:r>
              <a:rPr lang="en-US" sz="1200" baseline="0" dirty="0" smtClean="0"/>
              <a:t/>
            </a:r>
            <a:br>
              <a:rPr lang="en-US" sz="1200" baseline="0" dirty="0" smtClean="0"/>
            </a:br>
            <a:r>
              <a:rPr lang="en-US" sz="1200" baseline="0" dirty="0" smtClean="0"/>
              <a:t>So far the track/energy reconstruction is more or less known for the muons only. For this analysis it was decides to use muons from 5 </a:t>
            </a:r>
            <a:r>
              <a:rPr lang="en-US" sz="1200" baseline="0" dirty="0" err="1" smtClean="0"/>
              <a:t>GeV</a:t>
            </a:r>
            <a:r>
              <a:rPr lang="en-US" sz="1200" baseline="0" dirty="0" smtClean="0"/>
              <a:t> – 40 </a:t>
            </a:r>
            <a:r>
              <a:rPr lang="en-US" sz="1200" baseline="0" dirty="0" err="1" smtClean="0"/>
              <a:t>GeV</a:t>
            </a:r>
            <a:r>
              <a:rPr lang="en-US" sz="1200" baseline="0" dirty="0" smtClean="0"/>
              <a:t> (because in this range on can expect reasonable energy and track reconstruction and cross sections are well known). Smearing on energy and track direction with a Gaussians was used for the detector systematics study.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Finally for each event reconstructed energy and direction is produced.</a:t>
            </a:r>
            <a:br>
              <a:rPr lang="en-US" sz="1200" baseline="0" dirty="0" smtClean="0"/>
            </a:br>
            <a:r>
              <a:rPr lang="en-US" sz="1200" baseline="0" dirty="0" smtClean="0"/>
              <a:t/>
            </a:r>
            <a:br>
              <a:rPr lang="en-US" sz="1200" baseline="0" dirty="0" smtClean="0"/>
            </a:b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37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used the following formalism.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assuming this formalism, the values of delta m31 square are different for IH, NH both from theoretical and experimental view shift is not constrained (CP is not known).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is a shift between them</a:t>
            </a:r>
            <a:r>
              <a:rPr lang="en-US" baseline="0" dirty="0" smtClean="0"/>
              <a:t> introduced.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For the delta m13 shift simulations with low exposure were done. calculated p-value is presented here as a function of the shift. The minimum is at 0.13 which is different from the best known value 0.11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no fit was done in this work the “worst case discrimination scenario” was chosen.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bigger exposure shift has a minor impact.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chosen reference values </a:t>
            </a:r>
            <a:r>
              <a:rPr lang="en-US" baseline="0" dirty="0" smtClean="0"/>
              <a:t>are shown in this table.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PAUSE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35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STRESSS</a:t>
            </a:r>
            <a:r>
              <a:rPr lang="en-US" baseline="0" dirty="0" smtClean="0"/>
              <a:t> THAT THIS IS THE MAIN RESULT!!!!!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is one of</a:t>
            </a:r>
            <a:r>
              <a:rPr lang="en-US" baseline="0" dirty="0" smtClean="0"/>
              <a:t> the main results of this work.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en-US" baseline="0" dirty="0" smtClean="0"/>
              <a:t> </a:t>
            </a:r>
            <a:r>
              <a:rPr lang="en-US" dirty="0" smtClean="0"/>
              <a:t>perfect</a:t>
            </a:r>
            <a:r>
              <a:rPr lang="en-US" baseline="0" dirty="0" smtClean="0"/>
              <a:t> detector reconstructing muons in energy range 5-40 </a:t>
            </a:r>
            <a:r>
              <a:rPr lang="en-US" baseline="0" dirty="0" err="1" smtClean="0"/>
              <a:t>GeV</a:t>
            </a:r>
            <a:r>
              <a:rPr lang="en-US" baseline="0" dirty="0" smtClean="0"/>
              <a:t> was assumed.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Energy dependence of the detector efficiency was taken from </a:t>
            </a:r>
            <a:r>
              <a:rPr lang="en-US" baseline="0" dirty="0" err="1" smtClean="0"/>
              <a:t>Akhmedov</a:t>
            </a:r>
            <a:r>
              <a:rPr lang="en-US" baseline="0" dirty="0" smtClean="0"/>
              <a:t> paper on PINGU.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our work the exposure is always presented in Mt per year normalized at 40 </a:t>
            </a:r>
            <a:r>
              <a:rPr lang="en-US" baseline="0" dirty="0" err="1" smtClean="0"/>
              <a:t>GeV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PAUSE 10 sec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was found that the minimal required exposure is </a:t>
            </a:r>
            <a:r>
              <a:rPr lang="en-US" dirty="0" smtClean="0"/>
              <a:t>60 Mt × year which</a:t>
            </a:r>
            <a:r>
              <a:rPr lang="en-US" baseline="0" dirty="0" smtClean="0"/>
              <a:t> has a  0.5 </a:t>
            </a:r>
            <a:r>
              <a:rPr lang="en-US" dirty="0" smtClean="0"/>
              <a:t>p–value threshold at 5 sigma C.L.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However</a:t>
            </a:r>
            <a:r>
              <a:rPr lang="en-US" baseline="0" dirty="0" smtClean="0"/>
              <a:t> if one can improve the efficiency at lower energies, the exposure can be decreased at maximum 3 times assuming the optimal flat exposure (show blue curve).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For the further</a:t>
            </a:r>
            <a:r>
              <a:rPr lang="en-US" baseline="0" dirty="0" smtClean="0"/>
              <a:t> systematic analyses 170 Mt x year was choses which gives p-value 1 for 5 sigma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PAUSE 10 sec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F56AF-3809-434D-A64B-F9B0C90121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7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3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0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2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6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5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5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8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2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8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436" y="622845"/>
            <a:ext cx="7141047" cy="2151310"/>
          </a:xfrm>
        </p:spPr>
        <p:txBody>
          <a:bodyPr>
            <a:normAutofit fontScale="90000"/>
          </a:bodyPr>
          <a:lstStyle/>
          <a:p>
            <a:r>
              <a:rPr lang="en-US" dirty="0"/>
              <a:t>Mass hierarchy discrimination with atmospheric neutrinos in large volume ice/water Cherenkov detectors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5189" y="316177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Vladimir Kulikovskiy on behalf of:</a:t>
            </a:r>
          </a:p>
          <a:p>
            <a:pPr algn="r"/>
            <a:r>
              <a:rPr lang="pl-PL" dirty="0" err="1"/>
              <a:t>D.Franco</a:t>
            </a:r>
            <a:r>
              <a:rPr lang="pl-PL" dirty="0" smtClean="0"/>
              <a:t>, </a:t>
            </a:r>
            <a:r>
              <a:rPr lang="pl-PL" dirty="0" err="1"/>
              <a:t>C.Jollet</a:t>
            </a:r>
            <a:r>
              <a:rPr lang="pl-PL" dirty="0" smtClean="0"/>
              <a:t>, </a:t>
            </a:r>
            <a:r>
              <a:rPr lang="pl-PL" dirty="0" err="1"/>
              <a:t>A.Kouchner</a:t>
            </a:r>
            <a:r>
              <a:rPr lang="pl-PL" dirty="0" smtClean="0"/>
              <a:t>, </a:t>
            </a:r>
            <a:r>
              <a:rPr lang="pl-PL" dirty="0" err="1"/>
              <a:t>A.Meregaglia</a:t>
            </a:r>
            <a:r>
              <a:rPr lang="pl-PL" dirty="0" smtClean="0"/>
              <a:t>, </a:t>
            </a:r>
            <a:r>
              <a:rPr lang="pl-PL" dirty="0" err="1"/>
              <a:t>S.Perasso</a:t>
            </a:r>
            <a:r>
              <a:rPr lang="pl-PL" dirty="0" smtClean="0"/>
              <a:t>, </a:t>
            </a:r>
            <a:r>
              <a:rPr lang="pl-PL" dirty="0" err="1"/>
              <a:t>T.Pradier</a:t>
            </a:r>
            <a:r>
              <a:rPr lang="pl-PL" dirty="0" smtClean="0"/>
              <a:t>, </a:t>
            </a:r>
            <a:r>
              <a:rPr lang="pl-PL" dirty="0" err="1" smtClean="0"/>
              <a:t>A.Tonazzo</a:t>
            </a:r>
            <a:r>
              <a:rPr lang="pl-PL" dirty="0" smtClean="0"/>
              <a:t> </a:t>
            </a:r>
            <a:r>
              <a:rPr lang="pl-PL" dirty="0"/>
              <a:t>and </a:t>
            </a:r>
            <a:r>
              <a:rPr lang="pl-PL" dirty="0" err="1"/>
              <a:t>V.Van</a:t>
            </a:r>
            <a:r>
              <a:rPr lang="pl-PL" dirty="0"/>
              <a:t> </a:t>
            </a:r>
            <a:r>
              <a:rPr lang="pl-PL" dirty="0" err="1" smtClean="0"/>
              <a:t>Elewyck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824620" y="5616491"/>
            <a:ext cx="3468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	arXiv:1301.4332 [</a:t>
            </a:r>
            <a:r>
              <a:rPr lang="en-US" dirty="0" err="1"/>
              <a:t>hep</a:t>
            </a:r>
            <a:r>
              <a:rPr lang="en-US" dirty="0"/>
              <a:t>-ex]</a:t>
            </a:r>
          </a:p>
        </p:txBody>
      </p:sp>
    </p:spTree>
    <p:extLst>
      <p:ext uri="{BB962C8B-B14F-4D97-AF65-F5344CB8AC3E}">
        <p14:creationId xmlns:p14="http://schemas.microsoft.com/office/powerpoint/2010/main" val="210049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effects study.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142"/>
            <a:ext cx="8229600" cy="14583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the true hypothesis is different from the model hypothesis (there is a bias) the </a:t>
            </a:r>
            <a:r>
              <a:rPr lang="en-US" dirty="0" err="1" smtClean="0"/>
              <a:t>η</a:t>
            </a:r>
            <a:r>
              <a:rPr lang="en-US" dirty="0" smtClean="0"/>
              <a:t> distributions changes (basically shifts).</a:t>
            </a:r>
          </a:p>
          <a:p>
            <a:pPr lvl="1"/>
            <a:r>
              <a:rPr lang="en-US" dirty="0" smtClean="0"/>
              <a:t>p-value decreases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area of false positives appears.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983" y="2865482"/>
            <a:ext cx="4956956" cy="349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86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Atmospheric flux uncertainty.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9584" y="1600200"/>
            <a:ext cx="3807215" cy="4658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Fluxes from </a:t>
            </a:r>
            <a:r>
              <a:rPr lang="en-US" sz="1800" dirty="0" err="1" smtClean="0"/>
              <a:t>atmflux_new</a:t>
            </a:r>
            <a:r>
              <a:rPr lang="en-US" sz="1800" dirty="0" smtClean="0"/>
              <a:t> studied:</a:t>
            </a:r>
            <a:endParaRPr lang="en-US" sz="1800" dirty="0"/>
          </a:p>
          <a:p>
            <a:r>
              <a:rPr lang="en-US" sz="1800" dirty="0" smtClean="0"/>
              <a:t>Honda 1995</a:t>
            </a:r>
          </a:p>
          <a:p>
            <a:r>
              <a:rPr lang="en-US" sz="1800" dirty="0" smtClean="0"/>
              <a:t>FLUKA </a:t>
            </a:r>
            <a:r>
              <a:rPr lang="en-US" sz="1800" dirty="0"/>
              <a:t>2002 </a:t>
            </a:r>
          </a:p>
          <a:p>
            <a:r>
              <a:rPr lang="en-US" sz="1800" dirty="0" err="1" smtClean="0"/>
              <a:t>Bartol</a:t>
            </a:r>
            <a:r>
              <a:rPr lang="en-US" sz="1800" dirty="0" smtClean="0"/>
              <a:t> 1995</a:t>
            </a:r>
          </a:p>
          <a:p>
            <a:endParaRPr lang="en-US" sz="1800" dirty="0"/>
          </a:p>
          <a:p>
            <a:r>
              <a:rPr lang="en-US" sz="1800" dirty="0" smtClean="0"/>
              <a:t>New fluxes exist (3D calculations, etc.). But the main uncertainties: interaction of CR with light nuclei  and CR flux measurements remains unchanged introducing ~20% uncertainty.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FLUKA and Honda are ~20%  different in the normalization.</a:t>
            </a:r>
          </a:p>
          <a:p>
            <a:r>
              <a:rPr lang="en-US" sz="1800" dirty="0" smtClean="0"/>
              <a:t>The shape differences ~5%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14" y="1219942"/>
            <a:ext cx="3699290" cy="27036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555" y="4044195"/>
            <a:ext cx="3591949" cy="262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5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2262" y="4187776"/>
            <a:ext cx="4946429" cy="238594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Bartol</a:t>
            </a:r>
            <a:r>
              <a:rPr lang="en-US" dirty="0" smtClean="0"/>
              <a:t>-Honda p=0.851 at 5 </a:t>
            </a:r>
            <a:r>
              <a:rPr lang="en-US" dirty="0" err="1" smtClean="0"/>
              <a:t>σ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FLUKA-Honda p=0 at </a:t>
            </a:r>
            <a:r>
              <a:rPr lang="en-US" dirty="0"/>
              <a:t>5 </a:t>
            </a:r>
            <a:r>
              <a:rPr lang="en-US" dirty="0" err="1"/>
              <a:t>σ</a:t>
            </a:r>
            <a:endParaRPr lang="en-US" dirty="0" smtClean="0"/>
          </a:p>
          <a:p>
            <a:r>
              <a:rPr lang="en-US" i="1" dirty="0" smtClean="0"/>
              <a:t>Normalize the flux to the area where there are no oscillations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Atmospheric flux models.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66" y="4103808"/>
            <a:ext cx="3344531" cy="2508397"/>
          </a:xfrm>
          <a:prstGeom prst="rect">
            <a:avLst/>
          </a:prstGeom>
        </p:spPr>
      </p:pic>
      <p:pic>
        <p:nvPicPr>
          <p:cNvPr id="2" name="Picture 1" descr="honda_bartol_extended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16"/>
          <a:stretch/>
        </p:blipFill>
        <p:spPr>
          <a:xfrm>
            <a:off x="4586430" y="1161310"/>
            <a:ext cx="3809781" cy="2800739"/>
          </a:xfrm>
          <a:prstGeom prst="rect">
            <a:avLst/>
          </a:prstGeom>
        </p:spPr>
      </p:pic>
      <p:pic>
        <p:nvPicPr>
          <p:cNvPr id="8" name="Picture 7" descr="honda_bartol_extended.gi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22"/>
          <a:stretch/>
        </p:blipFill>
        <p:spPr>
          <a:xfrm>
            <a:off x="657731" y="1245281"/>
            <a:ext cx="3813252" cy="274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6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064" y="1158248"/>
            <a:ext cx="4346240" cy="118178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2898630" y="984499"/>
            <a:ext cx="1054979" cy="1474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3885853"/>
            <a:ext cx="3779015" cy="2770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8523" y="3885853"/>
            <a:ext cx="3918708" cy="289259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362282"/>
            <a:ext cx="8229600" cy="622217"/>
          </a:xfrm>
        </p:spPr>
        <p:txBody>
          <a:bodyPr/>
          <a:lstStyle/>
          <a:p>
            <a:r>
              <a:rPr lang="en-US" dirty="0" smtClean="0"/>
              <a:t>if normalization still has uncertainty &gt; 2%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3031" y="2652420"/>
            <a:ext cx="2966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non-extended likelihood</a:t>
            </a:r>
            <a:br>
              <a:rPr lang="en-US" dirty="0"/>
            </a:br>
            <a:r>
              <a:rPr lang="en-US" dirty="0" err="1"/>
              <a:t>Bartol</a:t>
            </a:r>
            <a:r>
              <a:rPr lang="en-US" dirty="0"/>
              <a:t>-Honda p=0.502</a:t>
            </a:r>
            <a:br>
              <a:rPr lang="en-US" dirty="0"/>
            </a:br>
            <a:r>
              <a:rPr lang="en-US" dirty="0"/>
              <a:t>FLUKA-Honda p=0.655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94837" y="2639295"/>
            <a:ext cx="31451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extended likelihood</a:t>
            </a:r>
          </a:p>
          <a:p>
            <a:r>
              <a:rPr lang="en-US" dirty="0" err="1" smtClean="0"/>
              <a:t>Bartol</a:t>
            </a:r>
            <a:r>
              <a:rPr lang="en-US" dirty="0"/>
              <a:t>-Honda p=0.851 </a:t>
            </a:r>
            <a:endParaRPr lang="en-US" dirty="0" smtClean="0"/>
          </a:p>
          <a:p>
            <a:r>
              <a:rPr lang="en-US" dirty="0" smtClean="0"/>
              <a:t>FLUKA</a:t>
            </a:r>
            <a:r>
              <a:rPr lang="en-US" dirty="0"/>
              <a:t>-Honda p=0</a:t>
            </a:r>
          </a:p>
        </p:txBody>
      </p:sp>
    </p:spTree>
    <p:extLst>
      <p:ext uri="{BB962C8B-B14F-4D97-AF65-F5344CB8AC3E}">
        <p14:creationId xmlns:p14="http://schemas.microsoft.com/office/powerpoint/2010/main" val="293391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density profile.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014" y="4417937"/>
            <a:ext cx="8229600" cy="1647469"/>
          </a:xfrm>
        </p:spPr>
        <p:txBody>
          <a:bodyPr>
            <a:normAutofit/>
          </a:bodyPr>
          <a:lstStyle/>
          <a:p>
            <a:r>
              <a:rPr lang="en-US" dirty="0" smtClean="0"/>
              <a:t>introduced biases </a:t>
            </a:r>
            <a:r>
              <a:rPr lang="en-US" dirty="0"/>
              <a:t>are larger than the known uncertainties or even unphysical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14" y="1359317"/>
            <a:ext cx="3767904" cy="27794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46531" y="1460968"/>
            <a:ext cx="47942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50 </a:t>
            </a:r>
            <a:r>
              <a:rPr lang="en-US" dirty="0"/>
              <a:t>km limit shift </a:t>
            </a:r>
            <a:r>
              <a:rPr lang="en-US" dirty="0" smtClean="0"/>
              <a:t>– no impact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assumption </a:t>
            </a:r>
            <a:r>
              <a:rPr lang="en-US" dirty="0"/>
              <a:t>of the flat density profile </a:t>
            </a:r>
            <a:r>
              <a:rPr lang="en-US" dirty="0" smtClean="0"/>
              <a:t>– no impact (p=0.999 at 3 </a:t>
            </a:r>
            <a:r>
              <a:rPr lang="en-US" dirty="0" err="1" smtClean="0"/>
              <a:t>σ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reducing the overall density by 10</a:t>
            </a:r>
            <a:r>
              <a:rPr lang="en-US" dirty="0" smtClean="0"/>
              <a:t>% - p=0.996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density is increased </a:t>
            </a:r>
            <a:r>
              <a:rPr lang="en-US" dirty="0" smtClean="0"/>
              <a:t>by 10% - p=0.872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varying </a:t>
            </a:r>
            <a:r>
              <a:rPr lang="en-US" dirty="0"/>
              <a:t>the overall density factor by 1</a:t>
            </a:r>
            <a:r>
              <a:rPr lang="en-US" dirty="0" smtClean="0"/>
              <a:t>%</a:t>
            </a:r>
            <a:r>
              <a:rPr lang="en-US" dirty="0"/>
              <a:t> </a:t>
            </a:r>
            <a:r>
              <a:rPr lang="en-US" dirty="0" smtClean="0"/>
              <a:t>- no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7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Neutrino oscillation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71" y="1559107"/>
            <a:ext cx="8229600" cy="371831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each </a:t>
            </a:r>
            <a:r>
              <a:rPr lang="en-US" dirty="0" smtClean="0"/>
              <a:t>oscillation parameter </a:t>
            </a:r>
            <a:r>
              <a:rPr lang="en-US" dirty="0"/>
              <a:t>value is biased in the true hypothesis, by </a:t>
            </a:r>
            <a:r>
              <a:rPr lang="en-US" dirty="0" smtClean="0"/>
              <a:t>±1 </a:t>
            </a:r>
            <a:r>
              <a:rPr lang="en-US" dirty="0" err="1" smtClean="0"/>
              <a:t>σ</a:t>
            </a:r>
            <a:r>
              <a:rPr lang="en-US" dirty="0" smtClean="0"/>
              <a:t>  </a:t>
            </a:r>
            <a:r>
              <a:rPr lang="en-US" dirty="0"/>
              <a:t>from the </a:t>
            </a:r>
            <a:r>
              <a:rPr lang="en-US" dirty="0" smtClean="0"/>
              <a:t>central value while </a:t>
            </a:r>
            <a:r>
              <a:rPr lang="en-US" dirty="0"/>
              <a:t>keeping unaltered the model hypothesis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biasing                                  simultaneously with other parameters have minor impact (maximum variation ±8% for biasing together with Δm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31</a:t>
            </a:r>
            <a:r>
              <a:rPr lang="en-US" dirty="0" smtClean="0"/>
              <a:t> for 34 Mt </a:t>
            </a:r>
            <a:r>
              <a:rPr lang="en-US" dirty="0"/>
              <a:t>x</a:t>
            </a:r>
            <a:r>
              <a:rPr lang="en-US" dirty="0" smtClean="0"/>
              <a:t> year)</a:t>
            </a:r>
          </a:p>
          <a:p>
            <a:r>
              <a:rPr lang="en-US" dirty="0" smtClean="0"/>
              <a:t>almost  no impact while biasing solar parameters (bias on θ</a:t>
            </a:r>
            <a:r>
              <a:rPr lang="en-US" baseline="-25000" dirty="0" smtClean="0"/>
              <a:t>12</a:t>
            </a:r>
            <a:r>
              <a:rPr lang="en-US" dirty="0" smtClean="0"/>
              <a:t> and Δm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12</a:t>
            </a:r>
            <a:r>
              <a:rPr lang="en-US" dirty="0" smtClean="0"/>
              <a:t> has maximum spread of 0.1% at 3 </a:t>
            </a:r>
            <a:r>
              <a:rPr lang="en-US" dirty="0" err="1" smtClean="0"/>
              <a:t>σ</a:t>
            </a:r>
            <a:r>
              <a:rPr lang="en-US" dirty="0" smtClean="0"/>
              <a:t> level). No degradation in combination with Δm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31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664" y="2811848"/>
            <a:ext cx="2338143" cy="35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10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460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Reactor sector.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384"/>
            <a:ext cx="4171212" cy="712425"/>
          </a:xfrm>
        </p:spPr>
        <p:txBody>
          <a:bodyPr>
            <a:normAutofit/>
          </a:bodyPr>
          <a:lstStyle/>
          <a:p>
            <a:r>
              <a:rPr lang="en-US" dirty="0"/>
              <a:t>p-value </a:t>
            </a:r>
            <a:r>
              <a:rPr lang="en-US" dirty="0" smtClean="0"/>
              <a:t>at 3 </a:t>
            </a:r>
            <a:r>
              <a:rPr lang="en-US" dirty="0" err="1" smtClean="0"/>
              <a:t>σ</a:t>
            </a:r>
            <a:r>
              <a:rPr lang="en-US" dirty="0" smtClean="0"/>
              <a:t> </a:t>
            </a:r>
            <a:r>
              <a:rPr lang="en-US" dirty="0"/>
              <a:t>C.L.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0390" r="37479" b="50247"/>
          <a:stretch/>
        </p:blipFill>
        <p:spPr>
          <a:xfrm>
            <a:off x="4628412" y="708928"/>
            <a:ext cx="3062385" cy="3007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68703" b="50247"/>
          <a:stretch/>
        </p:blipFill>
        <p:spPr>
          <a:xfrm>
            <a:off x="1132138" y="3835826"/>
            <a:ext cx="2950518" cy="29747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62336" b="50247"/>
          <a:stretch/>
        </p:blipFill>
        <p:spPr>
          <a:xfrm>
            <a:off x="4607420" y="3830064"/>
            <a:ext cx="3494925" cy="2927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61309" y="593472"/>
            <a:ext cx="64953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31</a:t>
            </a:r>
            <a:endParaRPr lang="en-US" sz="2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219967" y="3723285"/>
            <a:ext cx="99443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31</a:t>
            </a:r>
            <a:r>
              <a:rPr lang="en-US" sz="2000" dirty="0" smtClean="0"/>
              <a:t>-1</a:t>
            </a:r>
            <a:r>
              <a:rPr lang="en-US" sz="2000" dirty="0"/>
              <a:t>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9383" y="3715351"/>
            <a:ext cx="104365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31</a:t>
            </a:r>
            <a:r>
              <a:rPr lang="en-US" sz="2000" dirty="0"/>
              <a:t>+</a:t>
            </a:r>
            <a:r>
              <a:rPr lang="en-US" sz="2000" dirty="0" smtClean="0"/>
              <a:t>1σ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33956" y="6442537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05737" y="6442537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823778" y="3355029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92434" y="4090273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/>
              <a:t>1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324309" y="4221681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/>
              <a:t>1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387280" y="1091489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/>
              <a:t>1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0468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44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Reactor sector.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086" y="1055644"/>
            <a:ext cx="6480170" cy="8369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fraction </a:t>
            </a:r>
            <a:r>
              <a:rPr lang="en-US" dirty="0"/>
              <a:t>of false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positives at </a:t>
            </a:r>
            <a:r>
              <a:rPr lang="en-US" dirty="0"/>
              <a:t>3 </a:t>
            </a:r>
            <a:r>
              <a:rPr lang="en-US" dirty="0" err="1" smtClean="0"/>
              <a:t>σ</a:t>
            </a:r>
            <a:r>
              <a:rPr lang="en-US" dirty="0" smtClean="0"/>
              <a:t> </a:t>
            </a:r>
            <a:r>
              <a:rPr lang="en-US" dirty="0"/>
              <a:t>C.L.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532" t="49753" r="37124"/>
          <a:stretch/>
        </p:blipFill>
        <p:spPr>
          <a:xfrm>
            <a:off x="4700511" y="787220"/>
            <a:ext cx="2890394" cy="2938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9753" r="68895"/>
          <a:stretch/>
        </p:blipFill>
        <p:spPr>
          <a:xfrm>
            <a:off x="1137727" y="3873125"/>
            <a:ext cx="2913444" cy="2984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62530" t="49753"/>
          <a:stretch/>
        </p:blipFill>
        <p:spPr>
          <a:xfrm>
            <a:off x="4666658" y="3873124"/>
            <a:ext cx="3509660" cy="29848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14957" y="624960"/>
            <a:ext cx="64953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31</a:t>
            </a:r>
            <a:endParaRPr lang="en-US" sz="20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19967" y="3723285"/>
            <a:ext cx="99443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31</a:t>
            </a:r>
            <a:r>
              <a:rPr lang="en-US" sz="2000" dirty="0" smtClean="0"/>
              <a:t>-1</a:t>
            </a:r>
            <a:r>
              <a:rPr lang="en-US" sz="2000" dirty="0"/>
              <a:t>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79383" y="3715351"/>
            <a:ext cx="104365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31</a:t>
            </a:r>
            <a:r>
              <a:rPr lang="en-US" sz="2000" dirty="0"/>
              <a:t>+</a:t>
            </a:r>
            <a:r>
              <a:rPr lang="en-US" sz="2000" dirty="0" smtClean="0"/>
              <a:t>1σ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33956" y="6442537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5737" y="6442537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739818" y="3292053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792434" y="4090273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/>
              <a:t>1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376784" y="4221681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/>
              <a:t>1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4364921" y="1105652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/>
              <a:t>1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4715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190" y="340490"/>
            <a:ext cx="3489020" cy="7569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CP phase.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64" y="1097430"/>
            <a:ext cx="3570129" cy="836959"/>
          </a:xfrm>
        </p:spPr>
        <p:txBody>
          <a:bodyPr>
            <a:normAutofit/>
          </a:bodyPr>
          <a:lstStyle/>
          <a:p>
            <a:r>
              <a:rPr lang="en-US" dirty="0"/>
              <a:t>p-value </a:t>
            </a:r>
            <a:r>
              <a:rPr lang="en-US" dirty="0" smtClean="0"/>
              <a:t>at </a:t>
            </a:r>
            <a:r>
              <a:rPr lang="en-US" dirty="0"/>
              <a:t>3 </a:t>
            </a:r>
            <a:r>
              <a:rPr lang="en-US" dirty="0" err="1" smtClean="0"/>
              <a:t>σ</a:t>
            </a:r>
            <a:r>
              <a:rPr lang="en-US" dirty="0" smtClean="0"/>
              <a:t> </a:t>
            </a:r>
            <a:r>
              <a:rPr lang="en-US" dirty="0"/>
              <a:t>C.L.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70028"/>
          <a:stretch/>
        </p:blipFill>
        <p:spPr>
          <a:xfrm>
            <a:off x="5121690" y="340490"/>
            <a:ext cx="3248924" cy="31652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2215" r="38061"/>
          <a:stretch/>
        </p:blipFill>
        <p:spPr>
          <a:xfrm>
            <a:off x="5121690" y="3369305"/>
            <a:ext cx="3473932" cy="34126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62954"/>
          <a:stretch/>
        </p:blipFill>
        <p:spPr>
          <a:xfrm>
            <a:off x="348065" y="3299614"/>
            <a:ext cx="4421094" cy="3484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4780637" y="3617038"/>
            <a:ext cx="84602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/>
              <a:t>1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4743004" y="661449"/>
            <a:ext cx="946283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θ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[</a:t>
            </a:r>
            <a:r>
              <a:rPr lang="en-US" sz="2000" dirty="0" err="1"/>
              <a:t>σ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03352" y="3556995"/>
            <a:ext cx="981867" cy="40011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31 </a:t>
            </a:r>
            <a:r>
              <a:rPr lang="en-US" sz="2000" dirty="0"/>
              <a:t>[</a:t>
            </a:r>
            <a:r>
              <a:rPr lang="en-US" sz="2000" dirty="0" err="1"/>
              <a:t>σ</a:t>
            </a:r>
            <a:r>
              <a:rPr lang="en-US" sz="2000" dirty="0"/>
              <a:t>]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180397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541"/>
            <a:ext cx="8229600" cy="1143000"/>
          </a:xfrm>
        </p:spPr>
        <p:txBody>
          <a:bodyPr/>
          <a:lstStyle/>
          <a:p>
            <a:r>
              <a:rPr lang="en-US" dirty="0" smtClean="0"/>
              <a:t>Detector performance.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505" y="5479915"/>
            <a:ext cx="8229600" cy="1077894"/>
          </a:xfrm>
        </p:spPr>
        <p:txBody>
          <a:bodyPr>
            <a:normAutofit/>
          </a:bodyPr>
          <a:lstStyle/>
          <a:p>
            <a:r>
              <a:rPr lang="en-US" dirty="0"/>
              <a:t>p-value at 3 </a:t>
            </a:r>
            <a:r>
              <a:rPr lang="en-US" dirty="0" err="1" smtClean="0"/>
              <a:t>σ</a:t>
            </a:r>
            <a:r>
              <a:rPr lang="en-US" dirty="0" smtClean="0"/>
              <a:t> and 5 </a:t>
            </a:r>
            <a:r>
              <a:rPr lang="en-US" dirty="0" err="1" smtClean="0"/>
              <a:t>σ</a:t>
            </a:r>
            <a:r>
              <a:rPr lang="en-US" dirty="0" smtClean="0"/>
              <a:t>  C.L</a:t>
            </a:r>
            <a:r>
              <a:rPr lang="en-US" dirty="0"/>
              <a:t>.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56148" b="52624"/>
          <a:stretch/>
        </p:blipFill>
        <p:spPr>
          <a:xfrm>
            <a:off x="230214" y="1028459"/>
            <a:ext cx="3978387" cy="4007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7266" b="52624"/>
          <a:stretch/>
        </p:blipFill>
        <p:spPr>
          <a:xfrm>
            <a:off x="4334548" y="1028459"/>
            <a:ext cx="4784134" cy="400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7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318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development of the new statistical approach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unbinned</a:t>
            </a:r>
            <a:r>
              <a:rPr lang="en-US" dirty="0" smtClean="0"/>
              <a:t> likelihood for hierarchies 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figures </a:t>
            </a:r>
            <a:r>
              <a:rPr lang="en-US" dirty="0" smtClean="0"/>
              <a:t>of merit </a:t>
            </a:r>
            <a:r>
              <a:rPr lang="en-US" dirty="0" smtClean="0"/>
              <a:t>of the </a:t>
            </a:r>
            <a:r>
              <a:rPr lang="en-US" dirty="0" smtClean="0"/>
              <a:t>experiment:</a:t>
            </a:r>
          </a:p>
          <a:p>
            <a:pPr lvl="2"/>
            <a:r>
              <a:rPr lang="en-US" dirty="0" smtClean="0"/>
              <a:t>p-value</a:t>
            </a:r>
          </a:p>
          <a:p>
            <a:pPr lvl="2"/>
            <a:r>
              <a:rPr lang="en-US" dirty="0" smtClean="0"/>
              <a:t>false positive fraction</a:t>
            </a:r>
          </a:p>
          <a:p>
            <a:r>
              <a:rPr lang="en-US" dirty="0" smtClean="0"/>
              <a:t>Minimal exposure for the discovery calculation</a:t>
            </a:r>
          </a:p>
          <a:p>
            <a:r>
              <a:rPr lang="en-US" dirty="0" smtClean="0"/>
              <a:t>Testing impact of the model uncertainties</a:t>
            </a:r>
          </a:p>
          <a:p>
            <a:pPr lvl="1"/>
            <a:r>
              <a:rPr lang="en-US" dirty="0" smtClean="0"/>
              <a:t>neutrino fluxes</a:t>
            </a:r>
          </a:p>
          <a:p>
            <a:pPr lvl="1"/>
            <a:r>
              <a:rPr lang="en-US" dirty="0" smtClean="0"/>
              <a:t>oscillation parameters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Testing impact of the detector performance</a:t>
            </a:r>
          </a:p>
          <a:p>
            <a:r>
              <a:rPr lang="en-US" i="1" dirty="0"/>
              <a:t>W</a:t>
            </a:r>
            <a:r>
              <a:rPr lang="en-US" i="1" dirty="0" smtClean="0"/>
              <a:t>e were concentrated on muons only (no shower reconstruction was assumed).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73029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541"/>
            <a:ext cx="8229600" cy="1143000"/>
          </a:xfrm>
        </p:spPr>
        <p:txBody>
          <a:bodyPr/>
          <a:lstStyle/>
          <a:p>
            <a:r>
              <a:rPr lang="en-US" dirty="0" smtClean="0"/>
              <a:t>Detector performance.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505" y="5479915"/>
            <a:ext cx="8229600" cy="1077894"/>
          </a:xfrm>
        </p:spPr>
        <p:txBody>
          <a:bodyPr>
            <a:normAutofit/>
          </a:bodyPr>
          <a:lstStyle/>
          <a:p>
            <a:r>
              <a:rPr lang="en-US" dirty="0"/>
              <a:t>p-value at 3 </a:t>
            </a:r>
            <a:r>
              <a:rPr lang="en-US" dirty="0" err="1" smtClean="0"/>
              <a:t>σ</a:t>
            </a:r>
            <a:r>
              <a:rPr lang="en-US" dirty="0" smtClean="0"/>
              <a:t> and 5 </a:t>
            </a:r>
            <a:r>
              <a:rPr lang="en-US" dirty="0" err="1" smtClean="0"/>
              <a:t>σ</a:t>
            </a:r>
            <a:r>
              <a:rPr lang="en-US" dirty="0" smtClean="0"/>
              <a:t>  C.L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1 </a:t>
            </a:r>
            <a:r>
              <a:rPr lang="en-US" dirty="0" err="1"/>
              <a:t>GeV</a:t>
            </a:r>
            <a:r>
              <a:rPr lang="en-US" dirty="0"/>
              <a:t> </a:t>
            </a:r>
            <a:r>
              <a:rPr lang="en-US" dirty="0" smtClean="0"/>
              <a:t>muon </a:t>
            </a:r>
            <a:r>
              <a:rPr lang="en-US" dirty="0"/>
              <a:t>energy thresholds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6640" t="49615"/>
          <a:stretch/>
        </p:blipFill>
        <p:spPr>
          <a:xfrm>
            <a:off x="4177117" y="1160041"/>
            <a:ext cx="4847411" cy="42675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49615" r="56048"/>
          <a:stretch/>
        </p:blipFill>
        <p:spPr>
          <a:xfrm>
            <a:off x="136435" y="1160041"/>
            <a:ext cx="3992793" cy="426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94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712" y="1374552"/>
            <a:ext cx="8483136" cy="521815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Minimum </a:t>
            </a:r>
            <a:r>
              <a:rPr lang="en-US" dirty="0"/>
              <a:t>required exposure </a:t>
            </a:r>
            <a:r>
              <a:rPr lang="en-US" dirty="0" smtClean="0"/>
              <a:t>was found </a:t>
            </a:r>
            <a:r>
              <a:rPr lang="en-US" dirty="0"/>
              <a:t>to be </a:t>
            </a:r>
            <a:r>
              <a:rPr lang="en-US" dirty="0">
                <a:solidFill>
                  <a:srgbClr val="FF0000"/>
                </a:solidFill>
              </a:rPr>
              <a:t>60 Mt x year at 40 </a:t>
            </a:r>
            <a:r>
              <a:rPr lang="en-US" dirty="0" err="1">
                <a:solidFill>
                  <a:srgbClr val="FF0000"/>
                </a:solidFill>
              </a:rPr>
              <a:t>GeV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(for </a:t>
            </a:r>
            <a:r>
              <a:rPr lang="en-US" dirty="0"/>
              <a:t>a 50</a:t>
            </a:r>
            <a:r>
              <a:rPr lang="en-US" dirty="0" smtClean="0"/>
              <a:t>% discrimination </a:t>
            </a:r>
            <a:r>
              <a:rPr lang="en-US" dirty="0"/>
              <a:t>probability at </a:t>
            </a:r>
            <a:r>
              <a:rPr lang="en-US" dirty="0" smtClean="0"/>
              <a:t>5 </a:t>
            </a:r>
            <a:r>
              <a:rPr lang="en-US" dirty="0" err="1" smtClean="0"/>
              <a:t>σ</a:t>
            </a:r>
            <a:r>
              <a:rPr lang="en-US" dirty="0" smtClean="0"/>
              <a:t> )</a:t>
            </a:r>
          </a:p>
          <a:p>
            <a:r>
              <a:rPr lang="en-US" dirty="0"/>
              <a:t>This </a:t>
            </a:r>
            <a:r>
              <a:rPr lang="en-US" dirty="0" smtClean="0"/>
              <a:t>number can </a:t>
            </a:r>
            <a:r>
              <a:rPr lang="en-US" dirty="0"/>
              <a:t>be significantly reduced by </a:t>
            </a:r>
            <a:endParaRPr lang="en-US" dirty="0" smtClean="0"/>
          </a:p>
          <a:p>
            <a:pPr lvl="1"/>
            <a:r>
              <a:rPr lang="en-US" dirty="0" smtClean="0"/>
              <a:t>improving </a:t>
            </a:r>
            <a:r>
              <a:rPr lang="en-US" dirty="0"/>
              <a:t>the detection efficiency in the 5–10 </a:t>
            </a:r>
            <a:r>
              <a:rPr lang="en-US" dirty="0" err="1"/>
              <a:t>GeV</a:t>
            </a:r>
            <a:r>
              <a:rPr lang="en-US" dirty="0"/>
              <a:t> </a:t>
            </a:r>
            <a:r>
              <a:rPr lang="en-US" dirty="0" smtClean="0"/>
              <a:t>muon </a:t>
            </a:r>
            <a:r>
              <a:rPr lang="hu-HU" dirty="0" smtClean="0"/>
              <a:t>energy </a:t>
            </a:r>
            <a:r>
              <a:rPr lang="hu-HU" dirty="0"/>
              <a:t>region</a:t>
            </a:r>
            <a:endParaRPr lang="en-US" dirty="0" smtClean="0"/>
          </a:p>
          <a:p>
            <a:pPr lvl="1"/>
            <a:r>
              <a:rPr lang="en-US" dirty="0" smtClean="0"/>
              <a:t>going down below 1 </a:t>
            </a:r>
            <a:r>
              <a:rPr lang="en-US" dirty="0" err="1" smtClean="0"/>
              <a:t>GeV</a:t>
            </a:r>
            <a:r>
              <a:rPr lang="en-US" dirty="0" smtClean="0"/>
              <a:t> has less impact and hard to achieve</a:t>
            </a:r>
          </a:p>
          <a:p>
            <a:r>
              <a:rPr lang="en-US" dirty="0" smtClean="0"/>
              <a:t>Minor uncertainties impact</a:t>
            </a:r>
            <a:endParaRPr lang="en-US" dirty="0"/>
          </a:p>
          <a:p>
            <a:pPr lvl="1"/>
            <a:r>
              <a:rPr lang="en-US" dirty="0" smtClean="0"/>
              <a:t>Earth density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tmospheric fluxes shape </a:t>
            </a:r>
          </a:p>
          <a:p>
            <a:pPr lvl="1"/>
            <a:r>
              <a:rPr lang="en-US" dirty="0"/>
              <a:t>CP </a:t>
            </a:r>
            <a:r>
              <a:rPr lang="en-US" dirty="0" smtClean="0"/>
              <a:t>phase</a:t>
            </a:r>
          </a:p>
          <a:p>
            <a:pPr lvl="1"/>
            <a:r>
              <a:rPr lang="en-US" dirty="0" smtClean="0"/>
              <a:t>shift </a:t>
            </a:r>
            <a:r>
              <a:rPr lang="en-US" dirty="0"/>
              <a:t>between m</a:t>
            </a:r>
            <a:r>
              <a:rPr lang="en-US" baseline="30000" dirty="0"/>
              <a:t>2</a:t>
            </a:r>
            <a:r>
              <a:rPr lang="en-US" baseline="-25000" dirty="0"/>
              <a:t>31</a:t>
            </a:r>
            <a:r>
              <a:rPr lang="en-US" dirty="0"/>
              <a:t>(NH) and m</a:t>
            </a:r>
            <a:r>
              <a:rPr lang="en-US" baseline="30000" dirty="0"/>
              <a:t>2</a:t>
            </a:r>
            <a:r>
              <a:rPr lang="en-US" baseline="-25000" dirty="0"/>
              <a:t>31</a:t>
            </a:r>
            <a:r>
              <a:rPr lang="en-US" dirty="0"/>
              <a:t>(IH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θ</a:t>
            </a:r>
            <a:r>
              <a:rPr lang="en-US" baseline="-25000" dirty="0"/>
              <a:t>12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12</a:t>
            </a:r>
          </a:p>
          <a:p>
            <a:r>
              <a:rPr lang="en-US" dirty="0"/>
              <a:t>Overall normalization of atmospheric flux is critical</a:t>
            </a:r>
          </a:p>
          <a:p>
            <a:pPr lvl="1"/>
            <a:r>
              <a:rPr lang="en-US" dirty="0"/>
              <a:t>anchoring the flux at high energies </a:t>
            </a:r>
          </a:p>
          <a:p>
            <a:pPr lvl="1"/>
            <a:r>
              <a:rPr lang="en-US" dirty="0"/>
              <a:t>using non extended </a:t>
            </a:r>
            <a:r>
              <a:rPr lang="en-US" dirty="0" err="1" smtClean="0"/>
              <a:t>liklihood</a:t>
            </a:r>
            <a:endParaRPr lang="en-US" baseline="-25000" dirty="0" smtClean="0"/>
          </a:p>
          <a:p>
            <a:r>
              <a:rPr lang="en-US" dirty="0" smtClean="0"/>
              <a:t>An </a:t>
            </a:r>
            <a:r>
              <a:rPr lang="en-US" dirty="0"/>
              <a:t>important dependence of the NMH determination on the values of θ</a:t>
            </a:r>
            <a:r>
              <a:rPr lang="en-US" baseline="-25000" dirty="0"/>
              <a:t>13</a:t>
            </a:r>
            <a:r>
              <a:rPr lang="en-US" dirty="0"/>
              <a:t>, θ</a:t>
            </a:r>
            <a:r>
              <a:rPr lang="en-US" baseline="-25000" dirty="0"/>
              <a:t>23</a:t>
            </a:r>
            <a:r>
              <a:rPr lang="en-US" dirty="0"/>
              <a:t> and m</a:t>
            </a:r>
            <a:r>
              <a:rPr lang="en-US" baseline="30000" dirty="0"/>
              <a:t>2</a:t>
            </a:r>
            <a:r>
              <a:rPr lang="en-US" baseline="-25000" dirty="0"/>
              <a:t>31</a:t>
            </a:r>
            <a:r>
              <a:rPr lang="en-US" dirty="0"/>
              <a:t> .</a:t>
            </a:r>
          </a:p>
          <a:p>
            <a:endParaRPr lang="en-US" baseline="-250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406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software written for this work is a great tool for evaluating detector performance.</a:t>
            </a:r>
          </a:p>
          <a:p>
            <a:r>
              <a:rPr lang="en-US" dirty="0" smtClean="0"/>
              <a:t>It maybe used for: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Detector configuration optimization.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Realistic energy and track reconstruction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Effective mass performance for ORCA</a:t>
            </a:r>
          </a:p>
          <a:p>
            <a:pPr lvl="1"/>
            <a:r>
              <a:rPr lang="en-US" dirty="0" smtClean="0"/>
              <a:t>Reconstruction software evaluation.</a:t>
            </a:r>
          </a:p>
          <a:p>
            <a:r>
              <a:rPr lang="en-US" dirty="0" smtClean="0"/>
              <a:t>Modification of software is possible for:</a:t>
            </a:r>
            <a:endParaRPr lang="en-US" dirty="0"/>
          </a:p>
          <a:p>
            <a:pPr lvl="1"/>
            <a:r>
              <a:rPr lang="en-US" dirty="0" smtClean="0"/>
              <a:t>including the shower reconstruction</a:t>
            </a:r>
          </a:p>
          <a:p>
            <a:pPr lvl="1"/>
            <a:r>
              <a:rPr lang="en-US" dirty="0" smtClean="0"/>
              <a:t> fit oscillation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3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36586"/>
            <a:ext cx="8229600" cy="66421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 FOR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5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True hypothesis. Simulations for a given set of parameters -&gt; test experiments.</a:t>
            </a:r>
          </a:p>
          <a:p>
            <a:r>
              <a:rPr lang="en-US" dirty="0" smtClean="0"/>
              <a:t>Model hypothesis to calculate </a:t>
            </a:r>
            <a:r>
              <a:rPr lang="en-US" dirty="0" err="1" smtClean="0"/>
              <a:t>unbinned</a:t>
            </a:r>
            <a:r>
              <a:rPr lang="en-US" dirty="0" smtClean="0"/>
              <a:t> likelihood: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Two likelihoods – for IH model and NH model </a:t>
            </a:r>
          </a:p>
          <a:p>
            <a:endParaRPr lang="en-US" dirty="0"/>
          </a:p>
          <a:p>
            <a:r>
              <a:rPr lang="en-US" dirty="0" smtClean="0"/>
              <a:t>Test statistic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641" y="3184766"/>
            <a:ext cx="4346240" cy="11817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181" y="5225855"/>
            <a:ext cx="34417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7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statistic distributions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55024"/>
            <a:ext cx="8229600" cy="138425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Gaussianity</a:t>
            </a:r>
            <a:r>
              <a:rPr lang="en-US" dirty="0" smtClean="0"/>
              <a:t> was demonstrated with dedicated high statistic tests.</a:t>
            </a:r>
          </a:p>
          <a:p>
            <a:r>
              <a:rPr lang="en-US" dirty="0" smtClean="0"/>
              <a:t>Choose sigma for C.L. (3σ, 5σ).</a:t>
            </a:r>
          </a:p>
          <a:p>
            <a:r>
              <a:rPr lang="en-US" dirty="0" smtClean="0"/>
              <a:t>p-value </a:t>
            </a:r>
            <a:r>
              <a:rPr lang="en-US" dirty="0"/>
              <a:t>at given </a:t>
            </a:r>
            <a:r>
              <a:rPr lang="en-US" dirty="0" smtClean="0"/>
              <a:t>C.L. is a fraction of experiments corresponding to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604" y="1417638"/>
            <a:ext cx="4277801" cy="29680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0688" y="5840413"/>
            <a:ext cx="2763807" cy="927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16405" y="5944881"/>
            <a:ext cx="929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t=NH,IH</a:t>
            </a:r>
          </a:p>
          <a:p>
            <a:r>
              <a:rPr lang="en-US" dirty="0"/>
              <a:t>α(</a:t>
            </a:r>
            <a:r>
              <a:rPr lang="en-US" dirty="0" err="1" smtClean="0"/>
              <a:t>σ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4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99" y="1558740"/>
            <a:ext cx="8451561" cy="49329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fast MC tool for </a:t>
            </a:r>
            <a:r>
              <a:rPr lang="en-US" dirty="0" smtClean="0">
                <a:solidFill>
                  <a:srgbClr val="FF0000"/>
                </a:solidFill>
              </a:rPr>
              <a:t>mass</a:t>
            </a:r>
            <a:r>
              <a:rPr lang="en-US" dirty="0" smtClean="0"/>
              <a:t> simulations of the detected  events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,θ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events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,θ</a:t>
            </a:r>
            <a:r>
              <a:rPr lang="en-US" baseline="-25000" dirty="0" err="1" smtClean="0"/>
              <a:t>i</a:t>
            </a:r>
            <a:r>
              <a:rPr lang="en-US" dirty="0" smtClean="0"/>
              <a:t>) are used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to create </a:t>
            </a:r>
            <a:r>
              <a:rPr lang="en-US" dirty="0" err="1" smtClean="0"/>
              <a:t>pdf</a:t>
            </a:r>
            <a:r>
              <a:rPr lang="en-US" dirty="0" smtClean="0"/>
              <a:t>(E,θ) for the two model hypothesis (IH,NH)</a:t>
            </a:r>
          </a:p>
          <a:p>
            <a:pPr lvl="1"/>
            <a:r>
              <a:rPr lang="en-US" dirty="0" smtClean="0"/>
              <a:t>to calculate test statistics for the test experiments</a:t>
            </a:r>
          </a:p>
          <a:p>
            <a:pPr lvl="1"/>
            <a:r>
              <a:rPr lang="en-US" dirty="0" smtClean="0"/>
              <a:t>1000 test experiments to plot distributions and calculate p-value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2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MC scheme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688" y="1600200"/>
            <a:ext cx="641181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Simulations is just a fishing from some pre-generated matrixes.</a:t>
            </a:r>
          </a:p>
          <a:p>
            <a:r>
              <a:rPr lang="en-US" dirty="0" smtClean="0"/>
              <a:t>Basic ingredients</a:t>
            </a:r>
          </a:p>
          <a:p>
            <a:pPr lvl="1"/>
            <a:r>
              <a:rPr lang="en-US" dirty="0" smtClean="0"/>
              <a:t>flux model</a:t>
            </a:r>
          </a:p>
          <a:p>
            <a:pPr lvl="1"/>
            <a:r>
              <a:rPr lang="en-US" dirty="0" smtClean="0"/>
              <a:t>propagator: neutrino oscillation parameters, Earth profile, neutrino cross-sections</a:t>
            </a:r>
          </a:p>
          <a:p>
            <a:pPr lvl="1"/>
            <a:r>
              <a:rPr lang="en-US" dirty="0" smtClean="0"/>
              <a:t>detector performance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The performance should be parameterized (energy resolution, angular resolution, effective mass)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394955" y="456877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Neutrino fluxes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805398" y="1081059"/>
            <a:ext cx="495632" cy="5113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0443" y="1693394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Propagation in Earth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820886" y="2317576"/>
            <a:ext cx="495632" cy="5113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6756" y="2998381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Neutrino interaction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817199" y="3622563"/>
            <a:ext cx="495632" cy="5113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2244" y="4237370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Detector response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844339" y="4943109"/>
            <a:ext cx="495632" cy="5113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3896" y="5654606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 err="1"/>
              <a:t>,θ</a:t>
            </a:r>
            <a:r>
              <a:rPr lang="en-US" baseline="-25000" dirty="0" err="1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25042" y="2887228"/>
            <a:ext cx="1492689" cy="197432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5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96965" y="458869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Neutrino fluxes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805398" y="1081059"/>
            <a:ext cx="495632" cy="5113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0443" y="1693394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Propagation in Earth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820886" y="2317576"/>
            <a:ext cx="495632" cy="5113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6756" y="2998381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Neutrino interaction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817199" y="3622563"/>
            <a:ext cx="495632" cy="5113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2244" y="4237370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Detector response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844339" y="4943109"/>
            <a:ext cx="495632" cy="5113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3896" y="5654606"/>
            <a:ext cx="1324264" cy="5188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 err="1"/>
              <a:t>,θ</a:t>
            </a:r>
            <a:r>
              <a:rPr lang="en-US" baseline="-25000" dirty="0" err="1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5042" y="2887228"/>
            <a:ext cx="1492689" cy="197432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76018" y="212869"/>
            <a:ext cx="630161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2000" dirty="0" smtClean="0"/>
              <a:t>Baseline </a:t>
            </a:r>
            <a:r>
              <a:rPr lang="en-US" sz="2000" dirty="0" smtClean="0"/>
              <a:t>atmospheric </a:t>
            </a:r>
            <a:r>
              <a:rPr lang="cs-CZ" sz="2000" dirty="0" smtClean="0"/>
              <a:t>neutrino </a:t>
            </a:r>
            <a:r>
              <a:rPr lang="fr-FR" sz="2000" dirty="0" smtClean="0"/>
              <a:t>flux: </a:t>
            </a:r>
            <a:r>
              <a:rPr lang="en-US" sz="2000" dirty="0" smtClean="0"/>
              <a:t>HONDA et al.(PRD 2005).</a:t>
            </a:r>
            <a:br>
              <a:rPr lang="en-US" sz="2000" dirty="0" smtClean="0"/>
            </a:br>
            <a:r>
              <a:rPr lang="en-US" sz="2000" dirty="0" smtClean="0"/>
              <a:t>2D matrix (</a:t>
            </a:r>
            <a:r>
              <a:rPr lang="en-US" sz="2000" dirty="0" err="1" smtClean="0"/>
              <a:t>E,cosθ</a:t>
            </a:r>
            <a:r>
              <a:rPr lang="en-US" sz="20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PREM. 1000 steps for each baseline(</a:t>
            </a:r>
            <a:r>
              <a:rPr lang="en-US" sz="2000" dirty="0" err="1"/>
              <a:t>θ</a:t>
            </a:r>
            <a:r>
              <a:rPr lang="en-US" sz="2000" dirty="0" smtClean="0"/>
              <a:t>). Oscillation probabilities calculated for fixed values of </a:t>
            </a:r>
            <a:r>
              <a:rPr lang="en-US" sz="2000" dirty="0" err="1" smtClean="0"/>
              <a:t>cos</a:t>
            </a:r>
            <a:r>
              <a:rPr lang="en-US" sz="2000" dirty="0" smtClean="0"/>
              <a:t>(</a:t>
            </a:r>
            <a:r>
              <a:rPr lang="en-US" sz="2000" dirty="0" err="1"/>
              <a:t>θ</a:t>
            </a:r>
            <a:r>
              <a:rPr lang="en-US" sz="2000" dirty="0" smtClean="0"/>
              <a:t>) ranging from 0 to 1 with 0.02 step (1D matrix).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Cross sections from </a:t>
            </a:r>
            <a:r>
              <a:rPr lang="en-US" sz="2000" dirty="0" err="1" smtClean="0"/>
              <a:t>GloBES</a:t>
            </a:r>
            <a:r>
              <a:rPr lang="en-US" sz="2000" dirty="0" smtClean="0"/>
              <a:t>. (E,</a:t>
            </a:r>
            <a:r>
              <a:rPr lang="en-US" sz="2000" dirty="0"/>
              <a:t> </a:t>
            </a:r>
            <a:r>
              <a:rPr lang="en-US" sz="2000" dirty="0" err="1" smtClean="0"/>
              <a:t>cosθ</a:t>
            </a:r>
            <a:r>
              <a:rPr lang="en-US" sz="2000" dirty="0" smtClean="0"/>
              <a:t>) matrixes with expected number of </a:t>
            </a:r>
            <a:r>
              <a:rPr lang="en-US" sz="2000" dirty="0" err="1" smtClean="0"/>
              <a:t>nu+anu</a:t>
            </a:r>
            <a:r>
              <a:rPr lang="en-US" sz="2000" dirty="0" smtClean="0"/>
              <a:t> events using (1)&amp;(2) and assuming 1Mt effective mass.</a:t>
            </a:r>
            <a:br>
              <a:rPr lang="en-US" sz="2000" dirty="0" smtClean="0"/>
            </a:br>
            <a:r>
              <a:rPr lang="en-US" sz="2000" dirty="0" smtClean="0"/>
              <a:t>Neutrino muon kinematics simulated with GENIE. 2 distributions </a:t>
            </a:r>
            <a:br>
              <a:rPr lang="en-US" sz="2000" dirty="0" smtClean="0"/>
            </a:br>
            <a:r>
              <a:rPr lang="en-US" sz="2000" dirty="0" err="1" smtClean="0"/>
              <a:t>E</a:t>
            </a:r>
            <a:r>
              <a:rPr lang="en-US" sz="2000" baseline="-25000" dirty="0" err="1" smtClean="0"/>
              <a:t>μ</a:t>
            </a:r>
            <a:r>
              <a:rPr lang="en-US" sz="2000" dirty="0" smtClean="0"/>
              <a:t>(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ν</a:t>
            </a:r>
            <a:r>
              <a:rPr lang="en-US" sz="2000" dirty="0" smtClean="0"/>
              <a:t>) and </a:t>
            </a:r>
            <a:r>
              <a:rPr lang="en-US" sz="2000" dirty="0" err="1" smtClean="0"/>
              <a:t>θ</a:t>
            </a:r>
            <a:r>
              <a:rPr lang="en-US" sz="2000" dirty="0" smtClean="0"/>
              <a:t>(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ν</a:t>
            </a:r>
            <a:r>
              <a:rPr lang="en-US" sz="2000" dirty="0" smtClean="0"/>
              <a:t>). Random fishing from them.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So far track/energy reconstruction of the muons only. Final matrixes for the muons 5 </a:t>
            </a:r>
            <a:r>
              <a:rPr lang="en-US" sz="2000" dirty="0" err="1" smtClean="0"/>
              <a:t>GeV</a:t>
            </a:r>
            <a:r>
              <a:rPr lang="en-US" sz="2000" dirty="0" smtClean="0"/>
              <a:t> – 40 </a:t>
            </a:r>
            <a:r>
              <a:rPr lang="en-US" sz="2000" dirty="0" err="1" smtClean="0"/>
              <a:t>GeV</a:t>
            </a:r>
            <a:r>
              <a:rPr lang="en-US" sz="2000" dirty="0"/>
              <a:t> </a:t>
            </a:r>
            <a:r>
              <a:rPr lang="en-US" sz="2000" dirty="0" smtClean="0"/>
              <a:t>(reasonable energy and track reconstruction, well known cross-sections).</a:t>
            </a:r>
            <a:br>
              <a:rPr lang="en-US" sz="2000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5431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7682"/>
            <a:ext cx="8229600" cy="1143000"/>
          </a:xfrm>
        </p:spPr>
        <p:txBody>
          <a:bodyPr/>
          <a:lstStyle/>
          <a:p>
            <a:r>
              <a:rPr lang="en-US" dirty="0" smtClean="0"/>
              <a:t>Reference oscillation parameters.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697" y="2289947"/>
            <a:ext cx="3529880" cy="25891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901" y="808600"/>
            <a:ext cx="7002349" cy="2734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018" y="1188886"/>
            <a:ext cx="6912232" cy="287486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25875" y="2783873"/>
            <a:ext cx="4461497" cy="18440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fit is done. The “worst case discrimination scenario” was chosen for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low exposure for this plot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(34 Mt x year)</a:t>
            </a:r>
            <a:br>
              <a:rPr lang="en-US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for bigger exposure shift has minor impact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5374" y="3361367"/>
            <a:ext cx="2239498" cy="344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0389" y="1678868"/>
            <a:ext cx="4037377" cy="58923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22022" y="158684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assuming this formalism, the </a:t>
            </a:r>
            <a:r>
              <a:rPr lang="en-US" dirty="0" smtClean="0"/>
              <a:t>values of Δm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31</a:t>
            </a:r>
            <a:r>
              <a:rPr lang="en-US" dirty="0" smtClean="0"/>
              <a:t> </a:t>
            </a:r>
            <a:r>
              <a:rPr lang="en-US" dirty="0"/>
              <a:t>are different for IH, </a:t>
            </a:r>
            <a:r>
              <a:rPr lang="en-US" dirty="0" smtClean="0"/>
              <a:t>NH both </a:t>
            </a:r>
            <a:r>
              <a:rPr lang="en-US" dirty="0"/>
              <a:t>from theoretical and experimental view shift is not constrained (CP is not known)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64315" y="4701556"/>
            <a:ext cx="4461497" cy="208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072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detector exposure.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3995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Perfect muon energy/track reconstruction</a:t>
            </a:r>
          </a:p>
          <a:p>
            <a:r>
              <a:rPr lang="en-US" dirty="0" smtClean="0"/>
              <a:t>No biases on parameters</a:t>
            </a:r>
          </a:p>
          <a:p>
            <a:r>
              <a:rPr lang="en-US" dirty="0" smtClean="0"/>
              <a:t>Exposure normalized to 1 Mt x year at </a:t>
            </a:r>
            <a:r>
              <a:rPr lang="en-US" dirty="0" smtClean="0">
                <a:solidFill>
                  <a:srgbClr val="FF0000"/>
                </a:solidFill>
              </a:rPr>
              <a:t>40 </a:t>
            </a:r>
            <a:r>
              <a:rPr lang="en-US" dirty="0" err="1" smtClean="0">
                <a:solidFill>
                  <a:srgbClr val="FF0000"/>
                </a:solidFill>
              </a:rPr>
              <a:t>GeV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14" y="2747789"/>
            <a:ext cx="3801736" cy="28535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6486" y="2747789"/>
            <a:ext cx="3842675" cy="291387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61686" y="5684622"/>
            <a:ext cx="8229600" cy="93995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</a:t>
            </a:r>
            <a:r>
              <a:rPr lang="en-US" dirty="0"/>
              <a:t>minimal required effective exposure </a:t>
            </a:r>
            <a:r>
              <a:rPr lang="en-US" dirty="0" smtClean="0"/>
              <a:t>is </a:t>
            </a:r>
            <a:br>
              <a:rPr lang="en-US" dirty="0" smtClean="0"/>
            </a:br>
            <a:r>
              <a:rPr lang="en-US" dirty="0" smtClean="0"/>
              <a:t>60 </a:t>
            </a:r>
            <a:r>
              <a:rPr lang="en-US" dirty="0"/>
              <a:t>Mt × </a:t>
            </a:r>
            <a:r>
              <a:rPr lang="en-US" dirty="0" smtClean="0"/>
              <a:t>year (</a:t>
            </a:r>
            <a:r>
              <a:rPr lang="en-US" dirty="0"/>
              <a:t>p–value threshold at 0.5 at 5  C.L</a:t>
            </a:r>
            <a:r>
              <a:rPr lang="en-US" dirty="0" smtClean="0"/>
              <a:t>.)</a:t>
            </a:r>
          </a:p>
          <a:p>
            <a:r>
              <a:rPr lang="en-US" dirty="0" smtClean="0"/>
              <a:t>170 Mt </a:t>
            </a:r>
            <a:r>
              <a:rPr lang="en-US" dirty="0"/>
              <a:t>× year </a:t>
            </a:r>
            <a:r>
              <a:rPr lang="en-US" dirty="0" smtClean="0"/>
              <a:t>was chosen for the analysis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8650" y="2815056"/>
            <a:ext cx="90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optimal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0121" y="3687190"/>
            <a:ext cx="1909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energy dependent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74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8493</TotalTime>
  <Words>2085</Words>
  <Application>Microsoft Macintosh PowerPoint</Application>
  <PresentationFormat>On-screen Show (4:3)</PresentationFormat>
  <Paragraphs>316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Mass hierarchy discrimination with atmospheric neutrinos in large volume ice/water Cherenkov detectors</vt:lpstr>
      <vt:lpstr>Overview</vt:lpstr>
      <vt:lpstr>Method</vt:lpstr>
      <vt:lpstr>Test statistic distributions</vt:lpstr>
      <vt:lpstr>Toy MC</vt:lpstr>
      <vt:lpstr>Toy MC scheme </vt:lpstr>
      <vt:lpstr>PowerPoint Presentation</vt:lpstr>
      <vt:lpstr>Reference oscillation parameters.</vt:lpstr>
      <vt:lpstr>Ideal detector exposure.</vt:lpstr>
      <vt:lpstr>Systematic effects study.</vt:lpstr>
      <vt:lpstr>Atmospheric flux uncertainty.</vt:lpstr>
      <vt:lpstr>Atmospheric flux models.</vt:lpstr>
      <vt:lpstr>PowerPoint Presentation</vt:lpstr>
      <vt:lpstr>Earth density profile.</vt:lpstr>
      <vt:lpstr>Neutrino oscillation parameters</vt:lpstr>
      <vt:lpstr>Reactor sector.</vt:lpstr>
      <vt:lpstr>Reactor sector.</vt:lpstr>
      <vt:lpstr>CP phase. </vt:lpstr>
      <vt:lpstr>Detector performance.</vt:lpstr>
      <vt:lpstr>Detector performance.</vt:lpstr>
      <vt:lpstr>Conclusions</vt:lpstr>
      <vt:lpstr>More.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Uncertainties and systematic effects study for PINGU/ORCA </dc:title>
  <dc:creator>Vladimir</dc:creator>
  <cp:lastModifiedBy>Vladimir</cp:lastModifiedBy>
  <cp:revision>60</cp:revision>
  <cp:lastPrinted>2013-01-28T10:46:49Z</cp:lastPrinted>
  <dcterms:created xsi:type="dcterms:W3CDTF">2013-01-23T11:38:23Z</dcterms:created>
  <dcterms:modified xsi:type="dcterms:W3CDTF">2013-01-30T09:53:47Z</dcterms:modified>
</cp:coreProperties>
</file>