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22" r:id="rId2"/>
    <p:sldId id="262" r:id="rId3"/>
    <p:sldId id="264" r:id="rId4"/>
    <p:sldId id="323" r:id="rId5"/>
    <p:sldId id="319" r:id="rId6"/>
    <p:sldId id="320" r:id="rId7"/>
    <p:sldId id="321" r:id="rId8"/>
    <p:sldId id="305" r:id="rId9"/>
    <p:sldId id="313" r:id="rId10"/>
    <p:sldId id="308" r:id="rId11"/>
    <p:sldId id="301" r:id="rId12"/>
    <p:sldId id="309" r:id="rId13"/>
    <p:sldId id="297" r:id="rId14"/>
    <p:sldId id="298" r:id="rId15"/>
    <p:sldId id="299" r:id="rId16"/>
    <p:sldId id="312" r:id="rId17"/>
    <p:sldId id="315" r:id="rId18"/>
    <p:sldId id="300" r:id="rId19"/>
    <p:sldId id="314" r:id="rId20"/>
    <p:sldId id="317" r:id="rId21"/>
    <p:sldId id="318" r:id="rId22"/>
    <p:sldId id="303" r:id="rId23"/>
    <p:sldId id="265" r:id="rId24"/>
    <p:sldId id="31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D4529-2608-074F-B6CF-A50A9326D443}" type="datetime1">
              <a:rPr lang="it-IT" smtClean="0"/>
              <a:t>30/01/13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A1B66-DAE6-914E-8A70-C9D95260F4A0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586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D6B3C-48C6-9743-9C04-56942D5AB955}" type="datetime1">
              <a:rPr lang="it-IT" smtClean="0"/>
              <a:t>30/01/13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B640B-D6C7-8049-8BD3-BD08F6E6007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886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4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Note riunione (06/12/12 00:42) -----</a:t>
            </a:r>
          </a:p>
          <a:p>
            <a:r>
              <a:rPr lang="en-US"/>
              <a:t>lunghezze di assorbimento o attenuazione</a:t>
            </a:r>
          </a:p>
        </p:txBody>
      </p:sp>
    </p:spTree>
    <p:extLst>
      <p:ext uri="{BB962C8B-B14F-4D97-AF65-F5344CB8AC3E}">
        <p14:creationId xmlns:p14="http://schemas.microsoft.com/office/powerpoint/2010/main" val="119634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Note riunione (06/12/12 00:42) -----</a:t>
            </a:r>
          </a:p>
          <a:p>
            <a:r>
              <a:rPr lang="en-US"/>
              <a:t>lunghezze di assorbimento o attenuazione</a:t>
            </a:r>
          </a:p>
        </p:txBody>
      </p:sp>
    </p:spTree>
    <p:extLst>
      <p:ext uri="{BB962C8B-B14F-4D97-AF65-F5344CB8AC3E}">
        <p14:creationId xmlns:p14="http://schemas.microsoft.com/office/powerpoint/2010/main" val="11963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C29D-C8B8-3541-956C-D713F5A0C609}" type="datetime1">
              <a:rPr lang="it-IT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8E44-E99B-184B-B644-180597A1676C}" type="datetime1">
              <a:rPr lang="it-IT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6858-EF3C-C343-8987-F1220E5247C2}" type="datetime1">
              <a:rPr lang="it-IT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10BA-EBFD-7D41-9D9D-4C96BD06CF36}" type="datetime1">
              <a:rPr lang="it-IT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E4E91-F167-2545-A82B-086547525213}" type="datetime1">
              <a:rPr lang="it-IT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CF550-AAE0-0B47-9DD8-8BCEC19AFCA7}" type="datetime1">
              <a:rPr lang="it-IT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E419-4772-B94D-8365-0FA1A2A18675}" type="datetime1">
              <a:rPr lang="it-IT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19F6-F980-8F43-9DAA-3BD891EDA405}" type="datetime1">
              <a:rPr lang="it-IT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8671-11BC-AF4A-A295-0666CC8BEE48}" type="datetime1">
              <a:rPr lang="it-IT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8861-5E3B-5F40-9BBD-A50DBBE22041}" type="datetime1">
              <a:rPr lang="it-IT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69EA-AC47-C341-ABAC-4E12E44A9411}" type="datetime1">
              <a:rPr lang="it-IT" smtClean="0"/>
              <a:t>30/01/13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7F09C-C34F-7D47-9991-1E03C6682C8A}" type="datetime1">
              <a:rPr lang="it-IT" smtClean="0"/>
              <a:t>30/01/13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2DF7-BD80-8A41-ACBA-04523C1D3747}" type="datetime1">
              <a:rPr lang="it-IT" smtClean="0"/>
              <a:t>30/01/13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5998-2F4C-384D-89C8-DD8E7ABA7797}" type="datetime1">
              <a:rPr lang="it-IT" smtClean="0"/>
              <a:t>30/01/13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3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52137D7-D82A-874B-85EF-981147535F8A}" type="datetime1">
              <a:rPr lang="it-IT" smtClean="0"/>
              <a:t>30/01/13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‹n.›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Relationship Id="rId3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3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3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3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3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3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gif"/><Relationship Id="rId3" Type="http://schemas.openxmlformats.org/officeDocument/2006/relationships/image" Target="../media/image2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image" Target="../media/image31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gif"/><Relationship Id="rId3" Type="http://schemas.openxmlformats.org/officeDocument/2006/relationships/image" Target="../media/image30.gif"/><Relationship Id="rId5" Type="http://schemas.openxmlformats.org/officeDocument/2006/relationships/image" Target="../media/image32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3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3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3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effective volumes and energy reconstruction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Trovato</a:t>
            </a:r>
            <a:r>
              <a:rPr lang="en-US" dirty="0" smtClean="0"/>
              <a:t>, INFN -  LNS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7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olo 1"/>
          <p:cNvSpPr>
            <a:spLocks noGrp="1"/>
          </p:cNvSpPr>
          <p:nvPr>
            <p:ph type="title"/>
          </p:nvPr>
        </p:nvSpPr>
        <p:spPr>
          <a:xfrm>
            <a:off x="354104" y="-298077"/>
            <a:ext cx="8369209" cy="1429871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Muon</a:t>
            </a:r>
            <a:r>
              <a:rPr lang="en-US" sz="4000" dirty="0" smtClean="0"/>
              <a:t> Track length estimate – part I</a:t>
            </a:r>
            <a:endParaRPr lang="en-US" sz="4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5192229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grpSp>
        <p:nvGrpSpPr>
          <p:cNvPr id="21" name="Gruppo 20"/>
          <p:cNvGrpSpPr/>
          <p:nvPr/>
        </p:nvGrpSpPr>
        <p:grpSpPr>
          <a:xfrm>
            <a:off x="702347" y="720154"/>
            <a:ext cx="7829600" cy="3082258"/>
            <a:chOff x="610059" y="1021896"/>
            <a:chExt cx="7829600" cy="3082258"/>
          </a:xfrm>
        </p:grpSpPr>
        <p:grpSp>
          <p:nvGrpSpPr>
            <p:cNvPr id="20" name="Gruppo 19"/>
            <p:cNvGrpSpPr/>
            <p:nvPr/>
          </p:nvGrpSpPr>
          <p:grpSpPr>
            <a:xfrm>
              <a:off x="610059" y="1021896"/>
              <a:ext cx="7829600" cy="3082258"/>
              <a:chOff x="610059" y="1021896"/>
              <a:chExt cx="7829600" cy="3082258"/>
            </a:xfrm>
          </p:grpSpPr>
          <p:cxnSp>
            <p:nvCxnSpPr>
              <p:cNvPr id="64" name="Connettore 1 63"/>
              <p:cNvCxnSpPr/>
              <p:nvPr/>
            </p:nvCxnSpPr>
            <p:spPr>
              <a:xfrm rot="1819182" flipV="1">
                <a:off x="2602033" y="1249166"/>
                <a:ext cx="342900" cy="1384300"/>
              </a:xfrm>
              <a:prstGeom prst="line">
                <a:avLst/>
              </a:prstGeom>
              <a:ln>
                <a:solidFill>
                  <a:schemeClr val="accent4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CasellaDiTesto 71"/>
              <p:cNvSpPr txBox="1"/>
              <p:nvPr/>
            </p:nvSpPr>
            <p:spPr>
              <a:xfrm>
                <a:off x="610059" y="2083938"/>
                <a:ext cx="618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4"/>
                    </a:solidFill>
                  </a:rPr>
                  <a:t>P</a:t>
                </a:r>
                <a:r>
                  <a:rPr lang="en-US" baseline="-25000" dirty="0" smtClean="0">
                    <a:solidFill>
                      <a:schemeClr val="accent4"/>
                    </a:solidFill>
                  </a:rPr>
                  <a:t>0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,t</a:t>
                </a:r>
                <a:r>
                  <a:rPr lang="en-US" baseline="-25000" dirty="0" smtClean="0">
                    <a:solidFill>
                      <a:schemeClr val="accent4"/>
                    </a:solidFill>
                  </a:rPr>
                  <a:t>0</a:t>
                </a:r>
                <a:endParaRPr lang="en-US" baseline="-25000" dirty="0">
                  <a:solidFill>
                    <a:schemeClr val="accent4"/>
                  </a:solidFill>
                </a:endParaRPr>
              </a:p>
            </p:txBody>
          </p:sp>
          <p:cxnSp>
            <p:nvCxnSpPr>
              <p:cNvPr id="43" name="Connettore 1 42"/>
              <p:cNvCxnSpPr/>
              <p:nvPr/>
            </p:nvCxnSpPr>
            <p:spPr>
              <a:xfrm rot="1819182" flipV="1">
                <a:off x="4621333" y="1261866"/>
                <a:ext cx="342900" cy="1384300"/>
              </a:xfrm>
              <a:prstGeom prst="line">
                <a:avLst/>
              </a:prstGeom>
              <a:ln>
                <a:solidFill>
                  <a:schemeClr val="accent4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uppo 18"/>
              <p:cNvGrpSpPr/>
              <p:nvPr/>
            </p:nvGrpSpPr>
            <p:grpSpPr>
              <a:xfrm>
                <a:off x="1093528" y="1021896"/>
                <a:ext cx="7346131" cy="3082258"/>
                <a:chOff x="1093528" y="1021896"/>
                <a:chExt cx="7346131" cy="3082258"/>
              </a:xfrm>
            </p:grpSpPr>
            <p:cxnSp>
              <p:nvCxnSpPr>
                <p:cNvPr id="80" name="Connettore 1 79"/>
                <p:cNvCxnSpPr>
                  <a:endCxn id="83" idx="0"/>
                </p:cNvCxnSpPr>
                <p:nvPr/>
              </p:nvCxnSpPr>
              <p:spPr>
                <a:xfrm flipV="1">
                  <a:off x="6830227" y="1635945"/>
                  <a:ext cx="811797" cy="816298"/>
                </a:xfrm>
                <a:prstGeom prst="line">
                  <a:avLst/>
                </a:prstGeom>
                <a:ln>
                  <a:solidFill>
                    <a:schemeClr val="accent4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ttore 1 34"/>
                <p:cNvCxnSpPr/>
                <p:nvPr/>
              </p:nvCxnSpPr>
              <p:spPr>
                <a:xfrm>
                  <a:off x="1188137" y="2484655"/>
                  <a:ext cx="937281" cy="1287567"/>
                </a:xfrm>
                <a:prstGeom prst="line">
                  <a:avLst/>
                </a:prstGeom>
                <a:ln>
                  <a:solidFill>
                    <a:schemeClr val="accent4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nettore 2 62"/>
                <p:cNvCxnSpPr>
                  <a:stCxn id="65" idx="3"/>
                </p:cNvCxnSpPr>
                <p:nvPr/>
              </p:nvCxnSpPr>
              <p:spPr>
                <a:xfrm flipV="1">
                  <a:off x="1096466" y="2452243"/>
                  <a:ext cx="7343193" cy="69271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e 64"/>
                <p:cNvSpPr/>
                <p:nvPr/>
              </p:nvSpPr>
              <p:spPr>
                <a:xfrm rot="1819182">
                  <a:off x="1093528" y="2408706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e 65"/>
                <p:cNvSpPr/>
                <p:nvPr/>
              </p:nvSpPr>
              <p:spPr>
                <a:xfrm rot="1819182">
                  <a:off x="2158543" y="2398912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4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67" name="Ovale 66"/>
                <p:cNvSpPr/>
                <p:nvPr/>
              </p:nvSpPr>
              <p:spPr>
                <a:xfrm rot="1819182">
                  <a:off x="3180897" y="1340389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CasellaDiTesto 67"/>
                <p:cNvSpPr txBox="1"/>
                <p:nvPr/>
              </p:nvSpPr>
              <p:spPr>
                <a:xfrm>
                  <a:off x="2502549" y="2449172"/>
                  <a:ext cx="250120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accent1"/>
                      </a:solidFill>
                    </a:rPr>
                    <a:t>Reconstructed </a:t>
                  </a:r>
                  <a:r>
                    <a:rPr lang="en-US" sz="1600" dirty="0" err="1" smtClean="0">
                      <a:solidFill>
                        <a:schemeClr val="accent1"/>
                      </a:solidFill>
                    </a:rPr>
                    <a:t>Muon</a:t>
                  </a:r>
                  <a:r>
                    <a:rPr lang="en-US" sz="1600" dirty="0" smtClean="0">
                      <a:solidFill>
                        <a:schemeClr val="accent1"/>
                      </a:solidFill>
                    </a:rPr>
                    <a:t> track</a:t>
                  </a:r>
                  <a:endParaRPr lang="en-US" sz="160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70" name="CasellaDiTesto 69"/>
                <p:cNvSpPr txBox="1"/>
                <p:nvPr/>
              </p:nvSpPr>
              <p:spPr>
                <a:xfrm>
                  <a:off x="3060837" y="1032634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73" name="CasellaDiTesto 72"/>
                <p:cNvSpPr txBox="1"/>
                <p:nvPr/>
              </p:nvSpPr>
              <p:spPr>
                <a:xfrm>
                  <a:off x="1667497" y="2104503"/>
                  <a:ext cx="6180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4"/>
                      </a:solidFill>
                    </a:rPr>
                    <a:t>P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1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,t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1</a:t>
                  </a:r>
                </a:p>
              </p:txBody>
            </p:sp>
            <p:sp>
              <p:nvSpPr>
                <p:cNvPr id="74" name="CasellaDiTesto 73"/>
                <p:cNvSpPr txBox="1"/>
                <p:nvPr/>
              </p:nvSpPr>
              <p:spPr>
                <a:xfrm>
                  <a:off x="3282245" y="1454728"/>
                  <a:ext cx="7624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P</a:t>
                  </a:r>
                  <a:r>
                    <a:rPr lang="en-US" baseline="30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1</a:t>
                  </a:r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,t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1</a:t>
                  </a:r>
                  <a:endParaRPr lang="en-US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61" name="Arco 60"/>
                <p:cNvSpPr/>
                <p:nvPr/>
              </p:nvSpPr>
              <p:spPr>
                <a:xfrm rot="1819182">
                  <a:off x="2343210" y="2204440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CasellaDiTesto 61"/>
                <p:cNvSpPr txBox="1"/>
                <p:nvPr/>
              </p:nvSpPr>
              <p:spPr>
                <a:xfrm>
                  <a:off x="2576960" y="2036149"/>
                  <a:ext cx="5261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accent4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chemeClr val="accent4"/>
                      </a:solidFill>
                    </a:rPr>
                    <a:t>C</a:t>
                  </a:r>
                  <a:endParaRPr lang="en-US" baseline="-250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38" name="CasellaDiTesto 37"/>
                <p:cNvSpPr txBox="1"/>
                <p:nvPr/>
              </p:nvSpPr>
              <p:spPr>
                <a:xfrm>
                  <a:off x="1448980" y="2610648"/>
                  <a:ext cx="52618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E8950E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rgbClr val="E8950E"/>
                      </a:solidFill>
                    </a:rPr>
                    <a:t>C</a:t>
                  </a:r>
                  <a:endParaRPr lang="en-US" baseline="-25000" dirty="0">
                    <a:solidFill>
                      <a:srgbClr val="E8950E"/>
                    </a:solidFill>
                  </a:endParaRPr>
                </a:p>
              </p:txBody>
            </p:sp>
            <p:sp>
              <p:nvSpPr>
                <p:cNvPr id="39" name="Arco 38"/>
                <p:cNvSpPr/>
                <p:nvPr/>
              </p:nvSpPr>
              <p:spPr>
                <a:xfrm rot="4267110">
                  <a:off x="1219039" y="2510035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88792"/>
                    </a:solidFill>
                  </a:endParaRPr>
                </a:p>
              </p:txBody>
            </p:sp>
            <p:sp>
              <p:nvSpPr>
                <p:cNvPr id="40" name="Ovale 39"/>
                <p:cNvSpPr/>
                <p:nvPr/>
              </p:nvSpPr>
              <p:spPr>
                <a:xfrm rot="1819182">
                  <a:off x="2040666" y="3645062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" name="CasellaDiTesto 40"/>
                <p:cNvSpPr txBox="1"/>
                <p:nvPr/>
              </p:nvSpPr>
              <p:spPr>
                <a:xfrm>
                  <a:off x="1748524" y="3734822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42" name="CasellaDiTesto 41"/>
                <p:cNvSpPr txBox="1"/>
                <p:nvPr/>
              </p:nvSpPr>
              <p:spPr>
                <a:xfrm>
                  <a:off x="2253791" y="3492969"/>
                  <a:ext cx="7624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P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0</a:t>
                  </a:r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,t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45" name="CasellaDiTesto 44"/>
                <p:cNvSpPr txBox="1"/>
                <p:nvPr/>
              </p:nvSpPr>
              <p:spPr>
                <a:xfrm>
                  <a:off x="5059241" y="1021896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46" name="CasellaDiTesto 45"/>
                <p:cNvSpPr txBox="1"/>
                <p:nvPr/>
              </p:nvSpPr>
              <p:spPr>
                <a:xfrm>
                  <a:off x="3691838" y="2142928"/>
                  <a:ext cx="6180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4"/>
                      </a:solidFill>
                    </a:rPr>
                    <a:t>P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2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,t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2</a:t>
                  </a:r>
                </a:p>
              </p:txBody>
            </p:sp>
            <p:sp>
              <p:nvSpPr>
                <p:cNvPr id="47" name="CasellaDiTesto 46"/>
                <p:cNvSpPr txBox="1"/>
                <p:nvPr/>
              </p:nvSpPr>
              <p:spPr>
                <a:xfrm>
                  <a:off x="5288845" y="1378528"/>
                  <a:ext cx="7624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P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2</a:t>
                  </a:r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,t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48" name="CasellaDiTesto 47"/>
                <p:cNvSpPr txBox="1"/>
                <p:nvPr/>
              </p:nvSpPr>
              <p:spPr>
                <a:xfrm>
                  <a:off x="4596260" y="2048849"/>
                  <a:ext cx="5261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accent4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chemeClr val="accent4"/>
                      </a:solidFill>
                    </a:rPr>
                    <a:t>C</a:t>
                  </a:r>
                  <a:endParaRPr lang="en-US" baseline="-250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49" name="Arco 48"/>
                <p:cNvSpPr/>
                <p:nvPr/>
              </p:nvSpPr>
              <p:spPr>
                <a:xfrm rot="1819182">
                  <a:off x="4362508" y="2204439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e 49"/>
                <p:cNvSpPr/>
                <p:nvPr/>
              </p:nvSpPr>
              <p:spPr>
                <a:xfrm rot="1819182">
                  <a:off x="4222537" y="2398912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4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51" name="Ovale 50"/>
                <p:cNvSpPr/>
                <p:nvPr/>
              </p:nvSpPr>
              <p:spPr>
                <a:xfrm rot="1819182">
                  <a:off x="5179883" y="1340389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" name="Ovale 51"/>
                <p:cNvSpPr/>
                <p:nvPr/>
              </p:nvSpPr>
              <p:spPr>
                <a:xfrm rot="1819182">
                  <a:off x="5571977" y="2416745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CasellaDiTesto 52"/>
                <p:cNvSpPr txBox="1"/>
                <p:nvPr/>
              </p:nvSpPr>
              <p:spPr>
                <a:xfrm>
                  <a:off x="5301545" y="2091977"/>
                  <a:ext cx="6180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4"/>
                      </a:solidFill>
                    </a:rPr>
                    <a:t>P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3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,t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3</a:t>
                  </a:r>
                </a:p>
              </p:txBody>
            </p:sp>
            <p:cxnSp>
              <p:nvCxnSpPr>
                <p:cNvPr id="54" name="Connettore 1 53"/>
                <p:cNvCxnSpPr/>
                <p:nvPr/>
              </p:nvCxnSpPr>
              <p:spPr>
                <a:xfrm>
                  <a:off x="5706548" y="2532876"/>
                  <a:ext cx="624530" cy="737918"/>
                </a:xfrm>
                <a:prstGeom prst="line">
                  <a:avLst/>
                </a:prstGeom>
                <a:ln>
                  <a:solidFill>
                    <a:schemeClr val="accent4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CasellaDiTesto 54"/>
                <p:cNvSpPr txBox="1"/>
                <p:nvPr/>
              </p:nvSpPr>
              <p:spPr>
                <a:xfrm>
                  <a:off x="5927429" y="2618687"/>
                  <a:ext cx="52618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E8950E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rgbClr val="E8950E"/>
                      </a:solidFill>
                    </a:rPr>
                    <a:t>C</a:t>
                  </a:r>
                  <a:endParaRPr lang="en-US" baseline="-25000" dirty="0">
                    <a:solidFill>
                      <a:srgbClr val="E8950E"/>
                    </a:solidFill>
                  </a:endParaRPr>
                </a:p>
              </p:txBody>
            </p:sp>
            <p:sp>
              <p:nvSpPr>
                <p:cNvPr id="56" name="Arco 55"/>
                <p:cNvSpPr/>
                <p:nvPr/>
              </p:nvSpPr>
              <p:spPr>
                <a:xfrm rot="4267110">
                  <a:off x="5697488" y="2441874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88792"/>
                    </a:solidFill>
                  </a:endParaRPr>
                </a:p>
              </p:txBody>
            </p:sp>
            <p:sp>
              <p:nvSpPr>
                <p:cNvPr id="57" name="Ovale 56"/>
                <p:cNvSpPr/>
                <p:nvPr/>
              </p:nvSpPr>
              <p:spPr>
                <a:xfrm rot="1819182">
                  <a:off x="6308082" y="3218302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CasellaDiTesto 57"/>
                <p:cNvSpPr txBox="1"/>
                <p:nvPr/>
              </p:nvSpPr>
              <p:spPr>
                <a:xfrm>
                  <a:off x="5862172" y="3246761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77" name="CasellaDiTesto 76"/>
                <p:cNvSpPr txBox="1"/>
                <p:nvPr/>
              </p:nvSpPr>
              <p:spPr>
                <a:xfrm>
                  <a:off x="6470407" y="3123637"/>
                  <a:ext cx="7624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P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3</a:t>
                  </a:r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,t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3</a:t>
                  </a:r>
                  <a:endParaRPr lang="en-US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78" name="CasellaDiTesto 77"/>
                <p:cNvSpPr txBox="1"/>
                <p:nvPr/>
              </p:nvSpPr>
              <p:spPr>
                <a:xfrm>
                  <a:off x="6212187" y="2091977"/>
                  <a:ext cx="63350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E8950E"/>
                      </a:solidFill>
                    </a:rPr>
                    <a:t>P</a:t>
                  </a:r>
                  <a:r>
                    <a:rPr lang="en-US" baseline="-25000" dirty="0" err="1">
                      <a:solidFill>
                        <a:srgbClr val="E8950E"/>
                      </a:solidFill>
                    </a:rPr>
                    <a:t>n</a:t>
                  </a:r>
                  <a:r>
                    <a:rPr lang="en-US" dirty="0" err="1" smtClean="0">
                      <a:solidFill>
                        <a:srgbClr val="E8950E"/>
                      </a:solidFill>
                    </a:rPr>
                    <a:t>,t</a:t>
                  </a:r>
                  <a:r>
                    <a:rPr lang="en-US" baseline="-25000" dirty="0" err="1">
                      <a:solidFill>
                        <a:srgbClr val="E8950E"/>
                      </a:solidFill>
                    </a:rPr>
                    <a:t>n</a:t>
                  </a:r>
                  <a:endParaRPr lang="en-US" baseline="-25000" dirty="0">
                    <a:solidFill>
                      <a:srgbClr val="E8950E"/>
                    </a:solidFill>
                  </a:endParaRPr>
                </a:p>
              </p:txBody>
            </p:sp>
            <p:sp>
              <p:nvSpPr>
                <p:cNvPr id="79" name="Ovale 78"/>
                <p:cNvSpPr/>
                <p:nvPr/>
              </p:nvSpPr>
              <p:spPr>
                <a:xfrm rot="1819182">
                  <a:off x="6740227" y="2359173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4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81" name="Arco 80"/>
                <p:cNvSpPr/>
                <p:nvPr/>
              </p:nvSpPr>
              <p:spPr>
                <a:xfrm rot="1819182">
                  <a:off x="6897367" y="2187986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CasellaDiTesto 81"/>
                <p:cNvSpPr txBox="1"/>
                <p:nvPr/>
              </p:nvSpPr>
              <p:spPr>
                <a:xfrm>
                  <a:off x="7223426" y="2095952"/>
                  <a:ext cx="5261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E8950E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rgbClr val="E8950E"/>
                      </a:solidFill>
                    </a:rPr>
                    <a:t>C</a:t>
                  </a:r>
                  <a:endParaRPr lang="en-US" baseline="-25000" dirty="0">
                    <a:solidFill>
                      <a:srgbClr val="E8950E"/>
                    </a:solidFill>
                  </a:endParaRPr>
                </a:p>
              </p:txBody>
            </p:sp>
            <p:sp>
              <p:nvSpPr>
                <p:cNvPr id="83" name="Ovale 82"/>
                <p:cNvSpPr/>
                <p:nvPr/>
              </p:nvSpPr>
              <p:spPr>
                <a:xfrm rot="1819182">
                  <a:off x="7506590" y="1623635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CasellaDiTesto 83"/>
                <p:cNvSpPr txBox="1"/>
                <p:nvPr/>
              </p:nvSpPr>
              <p:spPr>
                <a:xfrm>
                  <a:off x="7295226" y="1221178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85" name="CasellaDiTesto 84"/>
            <p:cNvSpPr txBox="1"/>
            <p:nvPr/>
          </p:nvSpPr>
          <p:spPr>
            <a:xfrm>
              <a:off x="7642024" y="1610138"/>
              <a:ext cx="77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P</a:t>
              </a:r>
              <a:r>
                <a:rPr lang="en-US" baseline="30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*</a:t>
              </a:r>
              <a:r>
                <a:rPr lang="en-US" baseline="-25000" dirty="0" err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n</a:t>
              </a:r>
              <a:r>
                <a:rPr lang="en-US" dirty="0" err="1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,t</a:t>
              </a:r>
              <a:r>
                <a:rPr lang="en-US" baseline="30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*</a:t>
              </a:r>
              <a:r>
                <a:rPr lang="en-US" baseline="-250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n</a:t>
              </a:r>
            </a:p>
          </p:txBody>
        </p:sp>
      </p:grpSp>
      <p:sp>
        <p:nvSpPr>
          <p:cNvPr id="87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9</a:t>
            </a:fld>
            <a:endParaRPr lang="en-US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1568542" y="1122952"/>
            <a:ext cx="1251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Cherenkov 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photon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6" name="Immagine 5" descr="evento_1537_correc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325" y="3325962"/>
            <a:ext cx="4468538" cy="3030388"/>
          </a:xfrm>
          <a:prstGeom prst="rect">
            <a:avLst/>
          </a:prstGeom>
        </p:spPr>
      </p:pic>
      <p:sp>
        <p:nvSpPr>
          <p:cNvPr id="59" name="CasellaDiTesto 58"/>
          <p:cNvSpPr txBox="1"/>
          <p:nvPr/>
        </p:nvSpPr>
        <p:spPr>
          <a:xfrm>
            <a:off x="397607" y="4288135"/>
            <a:ext cx="297692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rack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length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often overestimated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because of hits from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hadronic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shower</a:t>
            </a:r>
            <a:endParaRPr lang="en-US" dirty="0"/>
          </a:p>
        </p:txBody>
      </p:sp>
      <p:sp>
        <p:nvSpPr>
          <p:cNvPr id="8" name="Freccia destra 7"/>
          <p:cNvSpPr/>
          <p:nvPr/>
        </p:nvSpPr>
        <p:spPr>
          <a:xfrm>
            <a:off x="3195429" y="4438217"/>
            <a:ext cx="1287890" cy="6231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asellaDiTesto 68"/>
          <p:cNvSpPr txBox="1"/>
          <p:nvPr/>
        </p:nvSpPr>
        <p:spPr>
          <a:xfrm>
            <a:off x="126523" y="2817430"/>
            <a:ext cx="1456660" cy="646331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First vertex estimate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" name="Connettore 2 2"/>
          <p:cNvCxnSpPr>
            <a:stCxn id="69" idx="0"/>
            <a:endCxn id="65" idx="4"/>
          </p:cNvCxnSpPr>
          <p:nvPr/>
        </p:nvCxnSpPr>
        <p:spPr>
          <a:xfrm flipV="1">
            <a:off x="854853" y="2274654"/>
            <a:ext cx="375529" cy="542776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/>
          <p:nvPr/>
        </p:nvSpPr>
        <p:spPr>
          <a:xfrm>
            <a:off x="386259" y="5363865"/>
            <a:ext cx="29769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different vertex estimate in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3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 smtClean="0"/>
              <a:t>Hadronic</a:t>
            </a:r>
            <a:r>
              <a:rPr lang="en-US" dirty="0" smtClean="0"/>
              <a:t> shower analysis</a:t>
            </a:r>
            <a:endParaRPr lang="en-US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858497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 rot="20630445">
            <a:off x="6896467" y="610206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2442966" y="908290"/>
            <a:ext cx="4419600" cy="41549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Output </a:t>
            </a:r>
            <a:r>
              <a:rPr lang="en-US" dirty="0"/>
              <a:t>from </a:t>
            </a:r>
            <a:r>
              <a:rPr lang="en-US" dirty="0" err="1" smtClean="0"/>
              <a:t>geasim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/>
              <a:t>no </a:t>
            </a:r>
            <a:r>
              <a:rPr lang="en-US" baseline="30000" dirty="0"/>
              <a:t>40</a:t>
            </a:r>
            <a:r>
              <a:rPr lang="en-US" dirty="0"/>
              <a:t>K background</a:t>
            </a:r>
          </a:p>
        </p:txBody>
      </p:sp>
      <p:sp>
        <p:nvSpPr>
          <p:cNvPr id="17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15" name="Gruppo 14"/>
          <p:cNvGrpSpPr/>
          <p:nvPr/>
        </p:nvGrpSpPr>
        <p:grpSpPr>
          <a:xfrm>
            <a:off x="51477" y="1142210"/>
            <a:ext cx="3875416" cy="2557252"/>
            <a:chOff x="60655" y="1201404"/>
            <a:chExt cx="3875416" cy="2557252"/>
          </a:xfrm>
        </p:grpSpPr>
        <p:cxnSp>
          <p:nvCxnSpPr>
            <p:cNvPr id="12" name="Connettore 1 11"/>
            <p:cNvCxnSpPr/>
            <p:nvPr/>
          </p:nvCxnSpPr>
          <p:spPr>
            <a:xfrm>
              <a:off x="1597355" y="1563308"/>
              <a:ext cx="807511" cy="1021489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sellaDiTesto 19"/>
            <p:cNvSpPr txBox="1"/>
            <p:nvPr/>
          </p:nvSpPr>
          <p:spPr>
            <a:xfrm rot="19643607">
              <a:off x="2674187" y="2024296"/>
              <a:ext cx="12618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</a:rPr>
                <a:t> </a:t>
              </a:r>
              <a:r>
                <a:rPr lang="en-US" sz="1600" dirty="0" err="1" smtClean="0">
                  <a:solidFill>
                    <a:schemeClr val="accent1"/>
                  </a:solidFill>
                </a:rPr>
                <a:t>Muon</a:t>
              </a:r>
              <a:r>
                <a:rPr lang="en-US" sz="1600" dirty="0" smtClean="0">
                  <a:solidFill>
                    <a:schemeClr val="accent1"/>
                  </a:solidFill>
                </a:rPr>
                <a:t> track</a:t>
              </a:r>
              <a:endParaRPr lang="en-US" sz="1600" dirty="0">
                <a:solidFill>
                  <a:schemeClr val="accent1"/>
                </a:solidFill>
              </a:endParaRPr>
            </a:p>
          </p:txBody>
        </p:sp>
        <p:sp>
          <p:nvSpPr>
            <p:cNvPr id="22" name="Parentesi graffa chiusa 21"/>
            <p:cNvSpPr/>
            <p:nvPr/>
          </p:nvSpPr>
          <p:spPr>
            <a:xfrm rot="14275945" flipH="1">
              <a:off x="1613450" y="2420084"/>
              <a:ext cx="366891" cy="1754652"/>
            </a:xfrm>
            <a:prstGeom prst="rightBrace">
              <a:avLst>
                <a:gd name="adj1" fmla="val 8333"/>
                <a:gd name="adj2" fmla="val 48248"/>
              </a:avLst>
            </a:prstGeom>
            <a:ln w="28575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5" name="Connettore 2 24"/>
            <p:cNvCxnSpPr/>
            <p:nvPr/>
          </p:nvCxnSpPr>
          <p:spPr>
            <a:xfrm flipV="1">
              <a:off x="860755" y="1729508"/>
              <a:ext cx="2971800" cy="18796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>
              <a:endCxn id="29" idx="4"/>
            </p:cNvCxnSpPr>
            <p:nvPr/>
          </p:nvCxnSpPr>
          <p:spPr>
            <a:xfrm flipV="1">
              <a:off x="898855" y="1705208"/>
              <a:ext cx="736600" cy="1806740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e 27"/>
            <p:cNvSpPr/>
            <p:nvPr/>
          </p:nvSpPr>
          <p:spPr>
            <a:xfrm>
              <a:off x="790905" y="3488458"/>
              <a:ext cx="180000" cy="1800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9" name="Ovale 28"/>
            <p:cNvSpPr/>
            <p:nvPr/>
          </p:nvSpPr>
          <p:spPr>
            <a:xfrm>
              <a:off x="1545455" y="1525208"/>
              <a:ext cx="180000" cy="180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1377905" y="120140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 Hit</a:t>
              </a:r>
              <a:endParaRPr 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60655" y="3420102"/>
              <a:ext cx="11517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4"/>
                  </a:solidFill>
                </a:rPr>
                <a:t>Vertex</a:t>
              </a: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525148" y="1900366"/>
              <a:ext cx="103965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Radial distance </a:t>
              </a:r>
              <a:endPara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1885038" y="1550608"/>
              <a:ext cx="12391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75000"/>
                    </a:schemeClr>
                  </a:solidFill>
                </a:rPr>
                <a:t>Transverse distance </a:t>
              </a:r>
              <a:endParaRPr lang="en-US" sz="1600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  <p:sp>
          <p:nvSpPr>
            <p:cNvPr id="53" name="CasellaDiTesto 52"/>
            <p:cNvSpPr txBox="1"/>
            <p:nvPr/>
          </p:nvSpPr>
          <p:spPr>
            <a:xfrm rot="19736961">
              <a:off x="1120196" y="3086353"/>
              <a:ext cx="25062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6"/>
                  </a:solidFill>
                </a:rPr>
                <a:t>Longitudinal</a:t>
              </a:r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sz="1600" dirty="0" smtClean="0">
                  <a:solidFill>
                    <a:srgbClr val="2C9C89"/>
                  </a:solidFill>
                </a:rPr>
                <a:t>distance</a:t>
              </a:r>
              <a:r>
                <a:rPr lang="en-US" sz="16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</a:t>
              </a:r>
              <a:endParaRPr lang="en-US" sz="16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16" name="Immagine 15" descr="radial_distanc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137" y="1466014"/>
            <a:ext cx="3617927" cy="2453537"/>
          </a:xfrm>
          <a:prstGeom prst="rect">
            <a:avLst/>
          </a:prstGeom>
        </p:spPr>
      </p:pic>
      <p:pic>
        <p:nvPicPr>
          <p:cNvPr id="18" name="Immagine 17" descr="transverse_distanc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70" y="3987819"/>
            <a:ext cx="3595579" cy="2438381"/>
          </a:xfrm>
          <a:prstGeom prst="rect">
            <a:avLst/>
          </a:prstGeom>
        </p:spPr>
      </p:pic>
      <p:pic>
        <p:nvPicPr>
          <p:cNvPr id="44" name="Immagine 43" descr="longitudinal_distanc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137" y="3987820"/>
            <a:ext cx="3595576" cy="2438380"/>
          </a:xfrm>
          <a:prstGeom prst="rect">
            <a:avLst/>
          </a:prstGeom>
        </p:spPr>
      </p:pic>
      <p:sp>
        <p:nvSpPr>
          <p:cNvPr id="54" name="CasellaDiTesto 53"/>
          <p:cNvSpPr txBox="1"/>
          <p:nvPr/>
        </p:nvSpPr>
        <p:spPr>
          <a:xfrm>
            <a:off x="4314937" y="1453314"/>
            <a:ext cx="2033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0000"/>
                </a:solidFill>
              </a:rPr>
              <a:t>ORCA detector, </a:t>
            </a:r>
            <a:r>
              <a:rPr lang="en-US" sz="1100" b="1" dirty="0" err="1" smtClean="0">
                <a:solidFill>
                  <a:srgbClr val="000000"/>
                </a:solidFill>
              </a:rPr>
              <a:t>E</a:t>
            </a:r>
            <a:r>
              <a:rPr lang="en-US" sz="1100" b="1" baseline="-25000" dirty="0" err="1" smtClean="0">
                <a:solidFill>
                  <a:srgbClr val="000000"/>
                </a:solidFill>
              </a:rPr>
              <a:t>ν</a:t>
            </a:r>
            <a:r>
              <a:rPr lang="en-US" sz="1100" b="1" baseline="-25000" dirty="0" smtClean="0">
                <a:solidFill>
                  <a:srgbClr val="000000"/>
                </a:solidFill>
              </a:rPr>
              <a:t> </a:t>
            </a:r>
            <a:r>
              <a:rPr lang="en-US" sz="1100" b="1" dirty="0" smtClean="0">
                <a:solidFill>
                  <a:srgbClr val="000000"/>
                </a:solidFill>
              </a:rPr>
              <a:t>&lt; 20 </a:t>
            </a:r>
            <a:r>
              <a:rPr lang="en-US" sz="1100" b="1" dirty="0" err="1" smtClean="0">
                <a:solidFill>
                  <a:srgbClr val="000000"/>
                </a:solidFill>
              </a:rPr>
              <a:t>GeV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4314201" y="3987491"/>
            <a:ext cx="2033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0000"/>
                </a:solidFill>
              </a:rPr>
              <a:t>ORCA detector, </a:t>
            </a:r>
            <a:r>
              <a:rPr lang="en-US" sz="1100" b="1" dirty="0" err="1" smtClean="0">
                <a:solidFill>
                  <a:srgbClr val="000000"/>
                </a:solidFill>
              </a:rPr>
              <a:t>E</a:t>
            </a:r>
            <a:r>
              <a:rPr lang="en-US" sz="1100" b="1" baseline="-25000" dirty="0" err="1" smtClean="0">
                <a:solidFill>
                  <a:srgbClr val="000000"/>
                </a:solidFill>
              </a:rPr>
              <a:t>ν</a:t>
            </a:r>
            <a:r>
              <a:rPr lang="en-US" sz="1100" b="1" baseline="-25000" dirty="0" smtClean="0">
                <a:solidFill>
                  <a:srgbClr val="000000"/>
                </a:solidFill>
              </a:rPr>
              <a:t> </a:t>
            </a:r>
            <a:r>
              <a:rPr lang="en-US" sz="1100" b="1" dirty="0" smtClean="0">
                <a:solidFill>
                  <a:srgbClr val="000000"/>
                </a:solidFill>
              </a:rPr>
              <a:t>&lt; 20 </a:t>
            </a:r>
            <a:r>
              <a:rPr lang="en-US" sz="1100" b="1" dirty="0" err="1" smtClean="0">
                <a:solidFill>
                  <a:srgbClr val="000000"/>
                </a:solidFill>
              </a:rPr>
              <a:t>GeV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435240" y="3987491"/>
            <a:ext cx="2033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0000"/>
                </a:solidFill>
              </a:rPr>
              <a:t>ORCA detector, </a:t>
            </a:r>
            <a:r>
              <a:rPr lang="en-US" sz="1100" b="1" dirty="0" err="1" smtClean="0">
                <a:solidFill>
                  <a:srgbClr val="000000"/>
                </a:solidFill>
              </a:rPr>
              <a:t>E</a:t>
            </a:r>
            <a:r>
              <a:rPr lang="en-US" sz="1100" b="1" baseline="-25000" dirty="0" err="1" smtClean="0">
                <a:solidFill>
                  <a:srgbClr val="000000"/>
                </a:solidFill>
              </a:rPr>
              <a:t>ν</a:t>
            </a:r>
            <a:r>
              <a:rPr lang="en-US" sz="1100" b="1" baseline="-25000" dirty="0" smtClean="0">
                <a:solidFill>
                  <a:srgbClr val="000000"/>
                </a:solidFill>
              </a:rPr>
              <a:t> </a:t>
            </a:r>
            <a:r>
              <a:rPr lang="en-US" sz="1100" b="1" dirty="0" smtClean="0">
                <a:solidFill>
                  <a:srgbClr val="000000"/>
                </a:solidFill>
              </a:rPr>
              <a:t>&lt; 20 </a:t>
            </a:r>
            <a:r>
              <a:rPr lang="en-US" sz="1100" b="1" dirty="0" err="1" smtClean="0">
                <a:solidFill>
                  <a:srgbClr val="000000"/>
                </a:solidFill>
              </a:rPr>
              <a:t>GeV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1582546" y="5064098"/>
            <a:ext cx="1482971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Integrals normalized to 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5697346" y="5064098"/>
            <a:ext cx="1482971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Integrals normalized to 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5606577" y="2076190"/>
            <a:ext cx="1482971" cy="523220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Integrals normalized to 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3065517" y="2616971"/>
            <a:ext cx="1482971" cy="954107"/>
          </a:xfrm>
          <a:prstGeom prst="rect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90% of hits from </a:t>
            </a:r>
            <a:r>
              <a:rPr lang="en-US" sz="1400" dirty="0" err="1" smtClean="0">
                <a:solidFill>
                  <a:schemeClr val="bg1"/>
                </a:solidFill>
              </a:rPr>
              <a:t>hadronic</a:t>
            </a:r>
            <a:r>
              <a:rPr lang="en-US" sz="1400" dirty="0" smtClean="0">
                <a:solidFill>
                  <a:schemeClr val="bg1"/>
                </a:solidFill>
              </a:rPr>
              <a:t> shower have a radial distance &lt;60m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3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 smtClean="0"/>
              <a:t>Hadronic</a:t>
            </a:r>
            <a:r>
              <a:rPr lang="en-US" dirty="0" smtClean="0"/>
              <a:t> shower analysis</a:t>
            </a:r>
            <a:endParaRPr lang="en-US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858497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252504" y="1476188"/>
            <a:ext cx="4278535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Assuming the evolution of the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shower as a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spherical wave, each hit time should be: 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baseline="-25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=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vertex</a:t>
            </a:r>
            <a:r>
              <a:rPr lang="en-US" baseline="-25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+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</a:t>
            </a:r>
            <a:r>
              <a:rPr lang="en-US" baseline="-25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/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2442966" y="908290"/>
            <a:ext cx="4419600" cy="41549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Output </a:t>
            </a:r>
            <a:r>
              <a:rPr lang="en-US" dirty="0"/>
              <a:t>from </a:t>
            </a:r>
            <a:r>
              <a:rPr lang="en-US" dirty="0" err="1" smtClean="0"/>
              <a:t>geasim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/>
              <a:t>no </a:t>
            </a:r>
            <a:r>
              <a:rPr lang="en-US" baseline="30000" dirty="0"/>
              <a:t>40</a:t>
            </a:r>
            <a:r>
              <a:rPr lang="en-US" dirty="0"/>
              <a:t>K background</a:t>
            </a: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685800" y="2556484"/>
            <a:ext cx="711200" cy="32641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1803400" y="2418676"/>
            <a:ext cx="664699" cy="326416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125504" y="2847657"/>
            <a:ext cx="15195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Radial distance </a:t>
            </a:r>
          </a:p>
          <a:p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hit-vertex</a:t>
            </a:r>
            <a:endParaRPr lang="en-US" sz="1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1858499" y="2690396"/>
            <a:ext cx="18774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light speed in water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4772852" y="4873806"/>
            <a:ext cx="3340861" cy="17450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Defining a “time residual” as  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Δt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= recorded – expected time =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– (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+r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/v),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99% of hits from shower have -10ns&lt;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Δt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&lt;20ns </a:t>
            </a:r>
          </a:p>
        </p:txBody>
      </p:sp>
      <p:sp>
        <p:nvSpPr>
          <p:cNvPr id="17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11</a:t>
            </a:fld>
            <a:endParaRPr lang="en-US" dirty="0"/>
          </a:p>
        </p:txBody>
      </p:sp>
      <p:pic>
        <p:nvPicPr>
          <p:cNvPr id="9" name="Immagine 8" descr="matrice_ti-tV_ri_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1625600"/>
            <a:ext cx="4625598" cy="3136900"/>
          </a:xfrm>
          <a:prstGeom prst="rect">
            <a:avLst/>
          </a:prstGeom>
        </p:spPr>
      </p:pic>
      <p:pic>
        <p:nvPicPr>
          <p:cNvPr id="10" name="Immagine 9" descr="matrice_ti-tV_ri_v_zoom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568700"/>
            <a:ext cx="4213602" cy="2857500"/>
          </a:xfrm>
          <a:prstGeom prst="rect">
            <a:avLst/>
          </a:prstGeom>
        </p:spPr>
      </p:pic>
      <p:sp>
        <p:nvSpPr>
          <p:cNvPr id="12" name="Freccia sinistra 11"/>
          <p:cNvSpPr/>
          <p:nvPr/>
        </p:nvSpPr>
        <p:spPr>
          <a:xfrm rot="20465183">
            <a:off x="3577601" y="4245233"/>
            <a:ext cx="1270000" cy="78396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 rot="20634463">
            <a:off x="3995837" y="4383456"/>
            <a:ext cx="740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zoom</a:t>
            </a:r>
            <a:endParaRPr lang="en-US" dirty="0"/>
          </a:p>
        </p:txBody>
      </p:sp>
      <p:sp>
        <p:nvSpPr>
          <p:cNvPr id="16" name="CasellaDiTesto 15"/>
          <p:cNvSpPr txBox="1"/>
          <p:nvPr/>
        </p:nvSpPr>
        <p:spPr>
          <a:xfrm rot="20630445">
            <a:off x="6896467" y="610206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522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 smtClean="0"/>
              <a:t>Hadronic</a:t>
            </a:r>
            <a:r>
              <a:rPr lang="en-US" dirty="0" smtClean="0"/>
              <a:t> shower vertex</a:t>
            </a:r>
            <a:endParaRPr lang="en-US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858497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252504" y="930088"/>
            <a:ext cx="4278535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Assuming the evolution of the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shower as a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spherical wave, each hit time should be: 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baseline="-25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=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vertex</a:t>
            </a:r>
            <a:r>
              <a:rPr lang="en-US" baseline="-25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+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</a:t>
            </a:r>
            <a:r>
              <a:rPr lang="en-US" baseline="-25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/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</a:t>
            </a:r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685800" y="2010384"/>
            <a:ext cx="711200" cy="32641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1858499" y="1885276"/>
            <a:ext cx="558800" cy="326416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CasellaDiTesto 47"/>
          <p:cNvSpPr txBox="1"/>
          <p:nvPr/>
        </p:nvSpPr>
        <p:spPr>
          <a:xfrm>
            <a:off x="1858499" y="2144296"/>
            <a:ext cx="18774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light speed in water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reccia destra 3"/>
          <p:cNvSpPr/>
          <p:nvPr/>
        </p:nvSpPr>
        <p:spPr>
          <a:xfrm>
            <a:off x="3812551" y="1784622"/>
            <a:ext cx="800100" cy="4515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4665587" y="1394036"/>
            <a:ext cx="4278535" cy="2077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From this equation an estimate of the vertex position can be calculated expressing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vertex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as a function of the distance along the track between the vertex and the position P’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the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at an arbitrary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time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t’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Ovale 32"/>
          <p:cNvSpPr/>
          <p:nvPr/>
        </p:nvSpPr>
        <p:spPr>
          <a:xfrm>
            <a:off x="171316" y="4091486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2749" y="373848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Shower Hit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4665588" y="3549930"/>
            <a:ext cx="4278535" cy="2077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If 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vx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vy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vz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are the director cosines of the 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 and P’=(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x’,y’,z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’)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x</a:t>
            </a:r>
            <a:r>
              <a:rPr lang="en-US" baseline="-25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= x’ - d*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vx</a:t>
            </a:r>
            <a:endParaRPr lang="en-US" dirty="0" smtClean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</a:t>
            </a:r>
            <a:r>
              <a:rPr lang="en-US" baseline="-25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=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y’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d*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vy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</a:t>
            </a:r>
            <a:r>
              <a:rPr lang="en-US" baseline="-25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=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z’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d*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vz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=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t’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d/c </a:t>
            </a:r>
          </a:p>
        </p:txBody>
      </p:sp>
      <p:grpSp>
        <p:nvGrpSpPr>
          <p:cNvPr id="62" name="Gruppo 61"/>
          <p:cNvGrpSpPr/>
          <p:nvPr/>
        </p:nvGrpSpPr>
        <p:grpSpPr>
          <a:xfrm>
            <a:off x="70816" y="2760580"/>
            <a:ext cx="3999317" cy="2970460"/>
            <a:chOff x="70816" y="2760580"/>
            <a:chExt cx="3999317" cy="2970460"/>
          </a:xfrm>
        </p:grpSpPr>
        <p:sp>
          <p:nvSpPr>
            <p:cNvPr id="24" name="CasellaDiTesto 23"/>
            <p:cNvSpPr txBox="1"/>
            <p:nvPr/>
          </p:nvSpPr>
          <p:spPr>
            <a:xfrm rot="19643607">
              <a:off x="2684348" y="3587274"/>
              <a:ext cx="12618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accent1"/>
                  </a:solidFill>
                </a:rPr>
                <a:t> </a:t>
              </a:r>
              <a:r>
                <a:rPr lang="en-US" sz="1600" dirty="0" err="1" smtClean="0">
                  <a:solidFill>
                    <a:schemeClr val="accent1"/>
                  </a:solidFill>
                </a:rPr>
                <a:t>Muon</a:t>
              </a:r>
              <a:r>
                <a:rPr lang="en-US" sz="1600" dirty="0" smtClean="0">
                  <a:solidFill>
                    <a:schemeClr val="accent1"/>
                  </a:solidFill>
                </a:rPr>
                <a:t> track</a:t>
              </a:r>
              <a:endParaRPr lang="en-US" sz="1600" dirty="0">
                <a:solidFill>
                  <a:schemeClr val="accent1"/>
                </a:solidFill>
              </a:endParaRPr>
            </a:p>
          </p:txBody>
        </p:sp>
        <p:grpSp>
          <p:nvGrpSpPr>
            <p:cNvPr id="61" name="Gruppo 60"/>
            <p:cNvGrpSpPr/>
            <p:nvPr/>
          </p:nvGrpSpPr>
          <p:grpSpPr>
            <a:xfrm>
              <a:off x="70816" y="2760580"/>
              <a:ext cx="3999317" cy="2970460"/>
              <a:chOff x="70816" y="2760580"/>
              <a:chExt cx="3999317" cy="2970460"/>
            </a:xfrm>
          </p:grpSpPr>
          <p:sp>
            <p:nvSpPr>
              <p:cNvPr id="31" name="Parentesi graffa chiusa 30"/>
              <p:cNvSpPr/>
              <p:nvPr/>
            </p:nvSpPr>
            <p:spPr>
              <a:xfrm rot="14275945">
                <a:off x="1077202" y="4153515"/>
                <a:ext cx="270000" cy="1001462"/>
              </a:xfrm>
              <a:prstGeom prst="rightBrace">
                <a:avLst>
                  <a:gd name="adj1" fmla="val 8333"/>
                  <a:gd name="adj2" fmla="val 48248"/>
                </a:avLst>
              </a:prstGeom>
              <a:ln w="28575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50" name="Connettore 1 49"/>
              <p:cNvCxnSpPr/>
              <p:nvPr/>
            </p:nvCxnSpPr>
            <p:spPr>
              <a:xfrm flipH="1" flipV="1">
                <a:off x="887572" y="5184940"/>
                <a:ext cx="935562" cy="333092"/>
              </a:xfrm>
              <a:prstGeom prst="line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1 43"/>
              <p:cNvCxnSpPr/>
              <p:nvPr/>
            </p:nvCxnSpPr>
            <p:spPr>
              <a:xfrm flipH="1" flipV="1">
                <a:off x="248006" y="4202808"/>
                <a:ext cx="664966" cy="952382"/>
              </a:xfrm>
              <a:prstGeom prst="line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2 18"/>
              <p:cNvCxnSpPr/>
              <p:nvPr/>
            </p:nvCxnSpPr>
            <p:spPr>
              <a:xfrm flipV="1">
                <a:off x="870916" y="3292486"/>
                <a:ext cx="2971800" cy="187960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1 19"/>
              <p:cNvCxnSpPr>
                <a:endCxn id="23" idx="4"/>
              </p:cNvCxnSpPr>
              <p:nvPr/>
            </p:nvCxnSpPr>
            <p:spPr>
              <a:xfrm flipV="1">
                <a:off x="909016" y="3268186"/>
                <a:ext cx="736600" cy="1806740"/>
              </a:xfrm>
              <a:prstGeom prst="line">
                <a:avLst/>
              </a:prstGeom>
              <a:ln>
                <a:solidFill>
                  <a:schemeClr val="accent3">
                    <a:lumMod val="60000"/>
                    <a:lumOff val="40000"/>
                  </a:schemeClr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e 20"/>
              <p:cNvSpPr/>
              <p:nvPr/>
            </p:nvSpPr>
            <p:spPr>
              <a:xfrm>
                <a:off x="1667716" y="4465104"/>
                <a:ext cx="180000" cy="18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e 21"/>
              <p:cNvSpPr/>
              <p:nvPr/>
            </p:nvSpPr>
            <p:spPr>
              <a:xfrm>
                <a:off x="801066" y="5051436"/>
                <a:ext cx="180000" cy="18000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Ovale 22"/>
              <p:cNvSpPr/>
              <p:nvPr/>
            </p:nvSpPr>
            <p:spPr>
              <a:xfrm>
                <a:off x="1555616" y="3088186"/>
                <a:ext cx="180000" cy="180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CasellaDiTesto 25"/>
              <p:cNvSpPr txBox="1"/>
              <p:nvPr/>
            </p:nvSpPr>
            <p:spPr>
              <a:xfrm>
                <a:off x="1394349" y="2760580"/>
                <a:ext cx="1300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Shower Hit</a:t>
                </a:r>
                <a:endParaRPr 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7" name="CasellaDiTesto 26"/>
              <p:cNvSpPr txBox="1"/>
              <p:nvPr/>
            </p:nvSpPr>
            <p:spPr>
              <a:xfrm>
                <a:off x="1790434" y="4462142"/>
                <a:ext cx="2279699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FFFFFF"/>
                    </a:solidFill>
                  </a:rPr>
                  <a:t>Muon</a:t>
                </a:r>
                <a:r>
                  <a:rPr lang="en-US" sz="1600" dirty="0" smtClean="0">
                    <a:solidFill>
                      <a:srgbClr val="FFFFFF"/>
                    </a:solidFill>
                  </a:rPr>
                  <a:t> position at an arbitrary time</a:t>
                </a:r>
              </a:p>
            </p:txBody>
          </p:sp>
          <p:sp>
            <p:nvSpPr>
              <p:cNvPr id="28" name="CasellaDiTesto 27"/>
              <p:cNvSpPr txBox="1"/>
              <p:nvPr/>
            </p:nvSpPr>
            <p:spPr>
              <a:xfrm>
                <a:off x="1544016" y="4070892"/>
                <a:ext cx="59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FFFFFF"/>
                    </a:solidFill>
                  </a:rPr>
                  <a:t>P’,t</a:t>
                </a:r>
                <a:r>
                  <a:rPr lang="en-US" dirty="0" smtClean="0">
                    <a:solidFill>
                      <a:srgbClr val="FFFFFF"/>
                    </a:solidFill>
                  </a:rPr>
                  <a:t>’</a:t>
                </a:r>
                <a:endParaRPr lang="en-US" baseline="-25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629616" y="5139304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accent4"/>
                    </a:solidFill>
                  </a:rPr>
                  <a:t>P</a:t>
                </a:r>
                <a:r>
                  <a:rPr lang="en-US" baseline="-25000" dirty="0" err="1">
                    <a:solidFill>
                      <a:schemeClr val="accent4"/>
                    </a:solidFill>
                  </a:rPr>
                  <a:t>v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,t</a:t>
                </a:r>
                <a:r>
                  <a:rPr lang="en-US" baseline="-25000" dirty="0" err="1">
                    <a:solidFill>
                      <a:schemeClr val="accent4"/>
                    </a:solidFill>
                  </a:rPr>
                  <a:t>v</a:t>
                </a:r>
                <a:endParaRPr lang="en-US" baseline="-25000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30" name="CasellaDiTesto 29"/>
              <p:cNvSpPr txBox="1"/>
              <p:nvPr/>
            </p:nvSpPr>
            <p:spPr>
              <a:xfrm>
                <a:off x="1718656" y="3012208"/>
                <a:ext cx="5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P</a:t>
                </a:r>
                <a:r>
                  <a:rPr lang="en-US" baseline="-25000" dirty="0" er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i</a:t>
                </a:r>
                <a:r>
                  <a:rPr lang="en-US" dirty="0" err="1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,t</a:t>
                </a:r>
                <a:r>
                  <a:rPr lang="en-US" baseline="-25000" dirty="0" er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i</a:t>
                </a:r>
                <a:endParaRPr lang="en-US" baseline="-25000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2" name="CasellaDiTesto 31"/>
              <p:cNvSpPr txBox="1"/>
              <p:nvPr/>
            </p:nvSpPr>
            <p:spPr>
              <a:xfrm>
                <a:off x="887572" y="4185772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2C9C89"/>
                    </a:solidFill>
                  </a:rPr>
                  <a:t>d</a:t>
                </a:r>
                <a:endParaRPr lang="en-US" dirty="0">
                  <a:solidFill>
                    <a:srgbClr val="2C9C89"/>
                  </a:solidFill>
                </a:endParaRPr>
              </a:p>
            </p:txBody>
          </p:sp>
          <p:sp>
            <p:nvSpPr>
              <p:cNvPr id="35" name="CasellaDiTesto 34"/>
              <p:cNvSpPr txBox="1"/>
              <p:nvPr/>
            </p:nvSpPr>
            <p:spPr>
              <a:xfrm>
                <a:off x="347056" y="3990108"/>
                <a:ext cx="5410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P</a:t>
                </a:r>
                <a:r>
                  <a:rPr lang="en-US" baseline="-25000" dirty="0" er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j</a:t>
                </a:r>
                <a:r>
                  <a:rPr lang="en-US" dirty="0" err="1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,t</a:t>
                </a:r>
                <a:r>
                  <a:rPr lang="en-US" baseline="-25000" dirty="0" er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j</a:t>
                </a:r>
                <a:endParaRPr lang="en-US" baseline="-25000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9" name="Ovale 38"/>
              <p:cNvSpPr/>
              <p:nvPr/>
            </p:nvSpPr>
            <p:spPr>
              <a:xfrm>
                <a:off x="1847716" y="5437686"/>
                <a:ext cx="180000" cy="180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CasellaDiTesto 39"/>
              <p:cNvSpPr txBox="1"/>
              <p:nvPr/>
            </p:nvSpPr>
            <p:spPr>
              <a:xfrm>
                <a:off x="1686449" y="5110080"/>
                <a:ext cx="1300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Shower Hit</a:t>
                </a:r>
                <a:endParaRPr 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41" name="CasellaDiTesto 40"/>
              <p:cNvSpPr txBox="1"/>
              <p:nvPr/>
            </p:nvSpPr>
            <p:spPr>
              <a:xfrm>
                <a:off x="2010756" y="5361708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P</a:t>
                </a:r>
                <a:r>
                  <a:rPr lang="en-US" baseline="-25000" dirty="0" er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k</a:t>
                </a:r>
                <a:r>
                  <a:rPr lang="en-US" dirty="0" err="1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,t</a:t>
                </a:r>
                <a:r>
                  <a:rPr lang="en-US" baseline="-25000" dirty="0" er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k</a:t>
                </a:r>
                <a:endParaRPr lang="en-US" baseline="-25000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5" name="CasellaDiTesto 54"/>
              <p:cNvSpPr txBox="1"/>
              <p:nvPr/>
            </p:nvSpPr>
            <p:spPr>
              <a:xfrm>
                <a:off x="328704" y="4465624"/>
                <a:ext cx="306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F44B5B"/>
                    </a:solidFill>
                  </a:rPr>
                  <a:t>r</a:t>
                </a:r>
                <a:r>
                  <a:rPr lang="en-US" baseline="-25000" dirty="0" err="1">
                    <a:solidFill>
                      <a:srgbClr val="F44B5B"/>
                    </a:solidFill>
                  </a:rPr>
                  <a:t>j</a:t>
                </a:r>
                <a:endParaRPr lang="en-US" baseline="-25000" dirty="0">
                  <a:solidFill>
                    <a:srgbClr val="F44B5B"/>
                  </a:solidFill>
                </a:endParaRPr>
              </a:p>
            </p:txBody>
          </p:sp>
          <p:sp>
            <p:nvSpPr>
              <p:cNvPr id="56" name="CasellaDiTesto 55"/>
              <p:cNvSpPr txBox="1"/>
              <p:nvPr/>
            </p:nvSpPr>
            <p:spPr>
              <a:xfrm>
                <a:off x="1429260" y="3620776"/>
                <a:ext cx="3095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F44B5B"/>
                    </a:solidFill>
                  </a:rPr>
                  <a:t>r</a:t>
                </a:r>
                <a:r>
                  <a:rPr lang="en-US" baseline="-25000" dirty="0" err="1" smtClean="0">
                    <a:solidFill>
                      <a:srgbClr val="F44B5B"/>
                    </a:solidFill>
                  </a:rPr>
                  <a:t>i</a:t>
                </a:r>
                <a:endParaRPr lang="en-US" baseline="-25000" dirty="0">
                  <a:solidFill>
                    <a:srgbClr val="F44B5B"/>
                  </a:solidFill>
                </a:endParaRPr>
              </a:p>
            </p:txBody>
          </p:sp>
          <p:sp>
            <p:nvSpPr>
              <p:cNvPr id="57" name="CasellaDiTesto 56"/>
              <p:cNvSpPr txBox="1"/>
              <p:nvPr/>
            </p:nvSpPr>
            <p:spPr>
              <a:xfrm>
                <a:off x="1249260" y="5333366"/>
                <a:ext cx="344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rgbClr val="F44B5B"/>
                    </a:solidFill>
                  </a:rPr>
                  <a:t>r</a:t>
                </a:r>
                <a:r>
                  <a:rPr lang="en-US" baseline="-25000" dirty="0" err="1" smtClean="0">
                    <a:solidFill>
                      <a:srgbClr val="F44B5B"/>
                    </a:solidFill>
                  </a:rPr>
                  <a:t>k</a:t>
                </a:r>
                <a:endParaRPr lang="en-US" baseline="-25000" dirty="0">
                  <a:solidFill>
                    <a:srgbClr val="F44B5B"/>
                  </a:solidFill>
                </a:endParaRPr>
              </a:p>
            </p:txBody>
          </p:sp>
          <p:sp>
            <p:nvSpPr>
              <p:cNvPr id="59" name="CasellaDiTesto 58"/>
              <p:cNvSpPr txBox="1"/>
              <p:nvPr/>
            </p:nvSpPr>
            <p:spPr>
              <a:xfrm>
                <a:off x="70816" y="4983080"/>
                <a:ext cx="115178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4"/>
                    </a:solidFill>
                  </a:rPr>
                  <a:t>Vertex</a:t>
                </a:r>
              </a:p>
            </p:txBody>
          </p:sp>
        </p:grpSp>
      </p:grpSp>
      <p:sp>
        <p:nvSpPr>
          <p:cNvPr id="64" name="CasellaDiTesto 63"/>
          <p:cNvSpPr txBox="1"/>
          <p:nvPr/>
        </p:nvSpPr>
        <p:spPr>
          <a:xfrm>
            <a:off x="328704" y="5840452"/>
            <a:ext cx="835356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 can be calculated analytically for each hit solving a quadratic equation: 2 solution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12</a:t>
            </a:fld>
            <a:endParaRPr lang="en-US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128368" y="2336800"/>
            <a:ext cx="15195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Radial distance </a:t>
            </a:r>
          </a:p>
          <a:p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hit-vertex</a:t>
            </a:r>
            <a:endParaRPr lang="en-US" sz="1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Freccia destra 62"/>
          <p:cNvSpPr/>
          <p:nvPr/>
        </p:nvSpPr>
        <p:spPr>
          <a:xfrm rot="7870965">
            <a:off x="3999573" y="5321393"/>
            <a:ext cx="766448" cy="4515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asellaDiTesto 41"/>
          <p:cNvSpPr txBox="1"/>
          <p:nvPr/>
        </p:nvSpPr>
        <p:spPr>
          <a:xfrm rot="20630445">
            <a:off x="6896467" y="610206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1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dista_traccia_vertice_sciame_muone_corrett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58" y="2031409"/>
            <a:ext cx="4084255" cy="276978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 smtClean="0"/>
              <a:t>Hadronic</a:t>
            </a:r>
            <a:r>
              <a:rPr lang="en-US" dirty="0" smtClean="0"/>
              <a:t> </a:t>
            </a:r>
            <a:r>
              <a:rPr lang="en-US" dirty="0"/>
              <a:t>shower vertex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858497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 rot="20630445">
            <a:off x="6896467" y="610206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2442966" y="908290"/>
            <a:ext cx="4419600" cy="41549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Output </a:t>
            </a:r>
            <a:r>
              <a:rPr lang="en-US" dirty="0"/>
              <a:t>from </a:t>
            </a:r>
            <a:r>
              <a:rPr lang="en-US" dirty="0" err="1" smtClean="0"/>
              <a:t>geasim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/>
              <a:t>no </a:t>
            </a:r>
            <a:r>
              <a:rPr lang="en-US" baseline="30000" dirty="0"/>
              <a:t>40</a:t>
            </a:r>
            <a:r>
              <a:rPr lang="en-US" dirty="0"/>
              <a:t>K background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354104" y="1432106"/>
            <a:ext cx="8445409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test the calculation of d described before</a:t>
            </a:r>
            <a:r>
              <a:rPr lang="en-US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I used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 reference the real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702504" y="2037408"/>
            <a:ext cx="2210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ORCA detector, </a:t>
            </a:r>
            <a:r>
              <a:rPr lang="en-US" sz="1200" b="1" dirty="0" err="1" smtClean="0">
                <a:solidFill>
                  <a:srgbClr val="000000"/>
                </a:solidFill>
              </a:rPr>
              <a:t>E</a:t>
            </a:r>
            <a:r>
              <a:rPr lang="en-US" sz="1200" b="1" baseline="-25000" dirty="0" err="1" smtClean="0">
                <a:solidFill>
                  <a:srgbClr val="000000"/>
                </a:solidFill>
              </a:rPr>
              <a:t>ν</a:t>
            </a:r>
            <a:r>
              <a:rPr lang="en-US" sz="1200" b="1" baseline="-25000" dirty="0" smtClean="0">
                <a:solidFill>
                  <a:srgbClr val="000000"/>
                </a:solidFill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</a:rPr>
              <a:t>&lt; 20 </a:t>
            </a:r>
            <a:r>
              <a:rPr lang="en-US" sz="1200" b="1" dirty="0" err="1" smtClean="0">
                <a:solidFill>
                  <a:srgbClr val="000000"/>
                </a:solidFill>
              </a:rPr>
              <a:t>GeV</a:t>
            </a:r>
            <a:endParaRPr lang="en-US" sz="1200" b="1" dirty="0">
              <a:solidFill>
                <a:srgbClr val="000000"/>
              </a:solidFill>
            </a:endParaRPr>
          </a:p>
        </p:txBody>
      </p:sp>
      <p:pic>
        <p:nvPicPr>
          <p:cNvPr id="9" name="Immagine 8" descr="d_spostato_2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5" y="3416891"/>
            <a:ext cx="4185511" cy="2838450"/>
          </a:xfrm>
          <a:prstGeom prst="rect">
            <a:avLst/>
          </a:prstGeom>
        </p:spPr>
      </p:pic>
      <p:sp>
        <p:nvSpPr>
          <p:cNvPr id="12" name="Segnaposto numero diapositiva 2"/>
          <p:cNvSpPr txBox="1">
            <a:spLocks/>
          </p:cNvSpPr>
          <p:nvPr/>
        </p:nvSpPr>
        <p:spPr>
          <a:xfrm>
            <a:off x="8113713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1F5A0A-F6FC-4FFD-9B49-0DA8697211D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54104" y="2207753"/>
            <a:ext cx="4185512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Test I: P’= real vertex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d should be = 0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428196" y="3416891"/>
            <a:ext cx="2210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ORCA detector, </a:t>
            </a:r>
            <a:r>
              <a:rPr lang="en-US" sz="1200" b="1" dirty="0" err="1" smtClean="0">
                <a:solidFill>
                  <a:srgbClr val="000000"/>
                </a:solidFill>
              </a:rPr>
              <a:t>E</a:t>
            </a:r>
            <a:r>
              <a:rPr lang="en-US" sz="1200" b="1" baseline="-25000" dirty="0" err="1" smtClean="0">
                <a:solidFill>
                  <a:srgbClr val="000000"/>
                </a:solidFill>
              </a:rPr>
              <a:t>ν</a:t>
            </a:r>
            <a:r>
              <a:rPr lang="en-US" sz="1200" b="1" baseline="-25000" dirty="0" smtClean="0">
                <a:solidFill>
                  <a:srgbClr val="000000"/>
                </a:solidFill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</a:rPr>
              <a:t>&lt; 20 </a:t>
            </a:r>
            <a:r>
              <a:rPr lang="en-US" sz="1200" b="1" dirty="0" err="1" smtClean="0">
                <a:solidFill>
                  <a:srgbClr val="000000"/>
                </a:solidFill>
              </a:rPr>
              <a:t>GeV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692016" y="5154153"/>
            <a:ext cx="4299584" cy="7478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Test II: P’= real vertex moved of 20 m along the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d should be = 20</a:t>
            </a:r>
          </a:p>
        </p:txBody>
      </p:sp>
      <p:sp>
        <p:nvSpPr>
          <p:cNvPr id="5" name="Freccia destra 4"/>
          <p:cNvSpPr/>
          <p:nvPr/>
        </p:nvSpPr>
        <p:spPr>
          <a:xfrm rot="1762229">
            <a:off x="4367788" y="2493840"/>
            <a:ext cx="876300" cy="5517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ccia destra 16"/>
          <p:cNvSpPr/>
          <p:nvPr/>
        </p:nvSpPr>
        <p:spPr>
          <a:xfrm rot="12216027">
            <a:off x="3964950" y="4800032"/>
            <a:ext cx="876300" cy="55174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3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Vertex + track length estimate</a:t>
            </a:r>
            <a:endParaRPr lang="en-US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858497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 rot="20630445">
            <a:off x="6896467" y="610206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14</a:t>
            </a:fld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85799" y="822506"/>
            <a:ext cx="7427913" cy="44042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Same procedure applied to the reconstructed track with all hits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ind a peak in the d distribution is complicated because you have a sum of hits from shower + hits from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+ hits from </a:t>
            </a:r>
            <a:r>
              <a:rPr lang="en-US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40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When the peak is not clear I try to clean my hit list using what I learnt about the radial and temporal distribution from the MC truth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Vertex estimate is possible with this method only for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30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% of events that have the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 contained in the instrumented volume and that permit a first estimation of the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 length with the projected hits (5GeV&lt;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ν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&lt;20GeV)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If this method fails, I use the first vertex estimate described before from the first photon emission point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track length is estimated as the distance between the estimated vertex and the last photon emission point accepted</a:t>
            </a:r>
          </a:p>
        </p:txBody>
      </p:sp>
    </p:spTree>
    <p:extLst>
      <p:ext uri="{BB962C8B-B14F-4D97-AF65-F5344CB8AC3E}">
        <p14:creationId xmlns:p14="http://schemas.microsoft.com/office/powerpoint/2010/main" val="107218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858497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 rot="20630445">
            <a:off x="6896467" y="610206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15</a:t>
            </a:fld>
            <a:endParaRPr lang="en-US" dirty="0"/>
          </a:p>
        </p:txBody>
      </p:sp>
      <p:pic>
        <p:nvPicPr>
          <p:cNvPr id="4" name="Immagine 3" descr="DistaVertex_tutti_Lambda6_Lambda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001" y="826993"/>
            <a:ext cx="3911766" cy="2652807"/>
          </a:xfrm>
          <a:prstGeom prst="rect">
            <a:avLst/>
          </a:prstGeom>
        </p:spPr>
      </p:pic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0" y="-298077"/>
            <a:ext cx="9144000" cy="1429871"/>
          </a:xfrm>
        </p:spPr>
        <p:txBody>
          <a:bodyPr>
            <a:noAutofit/>
          </a:bodyPr>
          <a:lstStyle/>
          <a:p>
            <a:r>
              <a:rPr lang="en-US" sz="3800" dirty="0" smtClean="0"/>
              <a:t>Results: vertex + track length estimate</a:t>
            </a:r>
            <a:endParaRPr lang="en-US" sz="3800" dirty="0"/>
          </a:p>
        </p:txBody>
      </p:sp>
      <p:pic>
        <p:nvPicPr>
          <p:cNvPr id="6" name="Immagine 5" descr="Deltal_tutti_lambda6_lambda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799" y="3530600"/>
            <a:ext cx="3913968" cy="2654300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354105" y="784406"/>
            <a:ext cx="4389694" cy="4071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Events generated with 5GeV&lt;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</a:t>
            </a:r>
            <a:r>
              <a:rPr lang="en-US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ν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&lt;20GeV and the real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 fully contained in the instrumented volume: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gen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=16380 events generated with at least 5 signal hits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</a:t>
            </a:r>
            <a:r>
              <a:rPr lang="en-US" baseline="-25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= 15397 reconstructed events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14149 events permit the track length estimate (L&gt;0)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12298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events permit the track length estimate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have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Λ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&gt;-7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9526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events permit the track length estimate and have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Λ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&gt;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</a:t>
            </a:r>
            <a:endParaRPr lang="en-US" baseline="-25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084648"/>
              </p:ext>
            </p:extLst>
          </p:nvPr>
        </p:nvGraphicFramePr>
        <p:xfrm>
          <a:off x="679422" y="4915981"/>
          <a:ext cx="342267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449"/>
                <a:gridCol w="175822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w.r.t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Nrec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L&gt;0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L&gt;0 &amp;&amp;</a:t>
                      </a:r>
                      <a:r>
                        <a:rPr lang="en-US" dirty="0" err="1" smtClean="0"/>
                        <a:t>Λ</a:t>
                      </a:r>
                      <a:r>
                        <a:rPr lang="en-US" dirty="0" smtClean="0"/>
                        <a:t>&gt;-7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L&gt;0 &amp;&amp;</a:t>
                      </a:r>
                      <a:r>
                        <a:rPr lang="en-US" dirty="0" err="1" smtClean="0"/>
                        <a:t>Λ</a:t>
                      </a:r>
                      <a:r>
                        <a:rPr lang="en-US" dirty="0" smtClean="0"/>
                        <a:t>&gt;-6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Freccia ad arco 22"/>
          <p:cNvSpPr/>
          <p:nvPr/>
        </p:nvSpPr>
        <p:spPr>
          <a:xfrm rot="5400000">
            <a:off x="2597151" y="2825753"/>
            <a:ext cx="2793997" cy="19939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3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4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 descr="Perc_error_lambda7_zoo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93" y="2385836"/>
            <a:ext cx="4273288" cy="2897977"/>
          </a:xfrm>
          <a:prstGeom prst="rect">
            <a:avLst/>
          </a:prstGeom>
        </p:spPr>
      </p:pic>
      <p:pic>
        <p:nvPicPr>
          <p:cNvPr id="16" name="Immagine 15" descr="Perc_error_lambda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05" y="2385837"/>
            <a:ext cx="4273288" cy="2897977"/>
          </a:xfrm>
          <a:prstGeom prst="rect">
            <a:avLst/>
          </a:prstGeom>
        </p:spPr>
      </p:pic>
      <p:sp>
        <p:nvSpPr>
          <p:cNvPr id="25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Track length estimate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3305" y="1013406"/>
            <a:ext cx="3077173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Only </a:t>
            </a:r>
            <a:r>
              <a:rPr lang="en-US" dirty="0"/>
              <a:t>events with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ν</a:t>
            </a:r>
            <a:r>
              <a:rPr lang="en-US" dirty="0" smtClean="0"/>
              <a:t>&lt;</a:t>
            </a:r>
            <a:r>
              <a:rPr lang="en-US" dirty="0"/>
              <a:t>20GeV and the </a:t>
            </a:r>
            <a:r>
              <a:rPr lang="en-US" dirty="0" err="1"/>
              <a:t>muon</a:t>
            </a:r>
            <a:r>
              <a:rPr lang="en-US" dirty="0"/>
              <a:t> track fully contained in the instrumented </a:t>
            </a:r>
            <a:r>
              <a:rPr lang="en-US" dirty="0" smtClean="0"/>
              <a:t>volume</a:t>
            </a:r>
            <a:r>
              <a:rPr lang="en-US" dirty="0"/>
              <a:t> </a:t>
            </a:r>
            <a:r>
              <a:rPr lang="en-US" dirty="0" smtClean="0"/>
              <a:t>(1.75 </a:t>
            </a:r>
            <a:r>
              <a:rPr lang="en-US" dirty="0" err="1" smtClean="0"/>
              <a:t>Mton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5" y="6356350"/>
            <a:ext cx="4453582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 rot="20692328">
            <a:off x="6706113" y="5969767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09962" y="2695340"/>
            <a:ext cx="1674521" cy="73866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Events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with positive estimated length (L&gt;0)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763390" y="3597040"/>
            <a:ext cx="2121093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5 </a:t>
            </a:r>
            <a:r>
              <a:rPr lang="en-US" sz="1600" dirty="0" err="1" smtClean="0">
                <a:solidFill>
                  <a:schemeClr val="bg1"/>
                </a:solidFill>
              </a:rPr>
              <a:t>GeV</a:t>
            </a:r>
            <a:r>
              <a:rPr lang="en-US" sz="1600" dirty="0" smtClean="0">
                <a:solidFill>
                  <a:schemeClr val="bg1"/>
                </a:solidFill>
              </a:rPr>
              <a:t> &lt; </a:t>
            </a:r>
            <a:r>
              <a:rPr lang="en-US" sz="1600" dirty="0" err="1" smtClean="0">
                <a:solidFill>
                  <a:schemeClr val="bg1"/>
                </a:solidFill>
              </a:rPr>
              <a:t>E</a:t>
            </a:r>
            <a:r>
              <a:rPr lang="en-US" sz="1600" baseline="-25000" dirty="0" err="1" smtClean="0">
                <a:solidFill>
                  <a:schemeClr val="bg1"/>
                </a:solidFill>
              </a:rPr>
              <a:t>ν</a:t>
            </a:r>
            <a:r>
              <a:rPr lang="en-US" sz="1600" dirty="0" smtClean="0">
                <a:solidFill>
                  <a:schemeClr val="bg1"/>
                </a:solidFill>
              </a:rPr>
              <a:t> &lt; 20GeV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193268" y="4117868"/>
            <a:ext cx="691215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Λ</a:t>
            </a:r>
            <a:r>
              <a:rPr lang="en-US" sz="1600" dirty="0" smtClean="0">
                <a:solidFill>
                  <a:schemeClr val="bg1"/>
                </a:solidFill>
              </a:rPr>
              <a:t>&gt;-7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Freccia ad arco 7"/>
          <p:cNvSpPr/>
          <p:nvPr/>
        </p:nvSpPr>
        <p:spPr>
          <a:xfrm rot="10800000" flipH="1">
            <a:off x="2369690" y="3759200"/>
            <a:ext cx="3256410" cy="275590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57600" y="5974318"/>
            <a:ext cx="740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zoom</a:t>
            </a:r>
            <a:endParaRPr lang="en-US" dirty="0"/>
          </a:p>
        </p:txBody>
      </p:sp>
      <p:sp>
        <p:nvSpPr>
          <p:cNvPr id="18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16</a:t>
            </a:fld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521632" y="1012306"/>
            <a:ext cx="540444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Horizontal errors: only to highlight each bin range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Vertical errors: standard deviation from the mean value  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Freccia giù 28"/>
          <p:cNvSpPr/>
          <p:nvPr/>
        </p:nvSpPr>
        <p:spPr>
          <a:xfrm rot="19723657">
            <a:off x="6146799" y="1808636"/>
            <a:ext cx="571500" cy="7597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ccia giù 30"/>
          <p:cNvSpPr/>
          <p:nvPr/>
        </p:nvSpPr>
        <p:spPr>
          <a:xfrm rot="2368080">
            <a:off x="4152676" y="1814758"/>
            <a:ext cx="571500" cy="7597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matrice_Emu_lstimata_Lambda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911" y="3200400"/>
            <a:ext cx="4756688" cy="3225800"/>
          </a:xfrm>
          <a:prstGeom prst="rect">
            <a:avLst/>
          </a:prstGeom>
        </p:spPr>
      </p:pic>
      <p:sp>
        <p:nvSpPr>
          <p:cNvPr id="25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Track length estimate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27302" y="1021053"/>
            <a:ext cx="8229311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Only </a:t>
            </a:r>
            <a:r>
              <a:rPr lang="en-US" dirty="0"/>
              <a:t>events with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ν</a:t>
            </a:r>
            <a:r>
              <a:rPr lang="en-US" dirty="0" smtClean="0"/>
              <a:t>&lt;</a:t>
            </a:r>
            <a:r>
              <a:rPr lang="en-US" dirty="0"/>
              <a:t>20GeV and the </a:t>
            </a:r>
            <a:r>
              <a:rPr lang="en-US" dirty="0" err="1"/>
              <a:t>muon</a:t>
            </a:r>
            <a:r>
              <a:rPr lang="en-US" dirty="0"/>
              <a:t> track fully contained in the instrumented </a:t>
            </a:r>
            <a:r>
              <a:rPr lang="en-US" dirty="0" smtClean="0"/>
              <a:t>volume</a:t>
            </a:r>
            <a:r>
              <a:rPr lang="en-US" dirty="0"/>
              <a:t> </a:t>
            </a:r>
            <a:r>
              <a:rPr lang="en-US" dirty="0" smtClean="0"/>
              <a:t>(1.75 </a:t>
            </a:r>
            <a:r>
              <a:rPr lang="en-US" dirty="0" err="1" smtClean="0"/>
              <a:t>Mton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5" y="6356350"/>
            <a:ext cx="4453582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 rot="1293465">
            <a:off x="2625872" y="5852159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6" name="Immagine 5" descr="matrice_Emu_lver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2" y="1842158"/>
            <a:ext cx="4305719" cy="2919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6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energy estimate</a:t>
            </a:r>
            <a:endParaRPr lang="en-US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5" y="6356350"/>
            <a:ext cx="4453582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18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18</a:t>
            </a:fld>
            <a:endParaRPr lang="en-US" dirty="0"/>
          </a:p>
        </p:txBody>
      </p:sp>
      <p:pic>
        <p:nvPicPr>
          <p:cNvPr id="16" name="Immagine 15" descr="DeltaE_Emu5Ge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416" y="711201"/>
            <a:ext cx="4206250" cy="2852514"/>
          </a:xfrm>
          <a:prstGeom prst="rect">
            <a:avLst/>
          </a:prstGeom>
        </p:spPr>
      </p:pic>
      <p:pic>
        <p:nvPicPr>
          <p:cNvPr id="17" name="Immagine 16" descr="DeltaE_Emu10GeV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416" y="3592639"/>
            <a:ext cx="4193549" cy="2843901"/>
          </a:xfrm>
          <a:prstGeom prst="rect">
            <a:avLst/>
          </a:prstGeom>
        </p:spPr>
      </p:pic>
      <p:pic>
        <p:nvPicPr>
          <p:cNvPr id="19" name="Immagine 18" descr="DeltaE_Emu15GeV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5" y="3592639"/>
            <a:ext cx="4178300" cy="2833560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 rot="20692328">
            <a:off x="6706113" y="5969767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64510" y="2291834"/>
            <a:ext cx="434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energy calculated from the track length</a:t>
            </a:r>
            <a:endParaRPr lang="en-US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64510" y="1141312"/>
            <a:ext cx="4305103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Only </a:t>
            </a:r>
            <a:r>
              <a:rPr lang="en-US" dirty="0"/>
              <a:t>events with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ν</a:t>
            </a:r>
            <a:r>
              <a:rPr lang="en-US" dirty="0" smtClean="0"/>
              <a:t>&lt;</a:t>
            </a:r>
            <a:r>
              <a:rPr lang="en-US" dirty="0"/>
              <a:t>20GeV and the </a:t>
            </a:r>
            <a:r>
              <a:rPr lang="en-US" dirty="0" err="1"/>
              <a:t>muon</a:t>
            </a:r>
            <a:r>
              <a:rPr lang="en-US" dirty="0"/>
              <a:t> track fully contained in the instrumented </a:t>
            </a:r>
            <a:r>
              <a:rPr lang="en-US" dirty="0" smtClean="0"/>
              <a:t>volume</a:t>
            </a:r>
            <a:r>
              <a:rPr lang="en-US" dirty="0"/>
              <a:t> </a:t>
            </a:r>
            <a:r>
              <a:rPr lang="en-US" dirty="0" smtClean="0"/>
              <a:t>(1.75 </a:t>
            </a:r>
            <a:r>
              <a:rPr lang="en-US" dirty="0" err="1" smtClean="0"/>
              <a:t>Mton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5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etector layout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54105" y="1539994"/>
            <a:ext cx="4557658" cy="19287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50 Strings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OM=31 3”PMTs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 OM in each string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 m vertical distance between OM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 m average distance between strings</a:t>
            </a:r>
            <a:endParaRPr lang="en-US" sz="2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Immagine 7" descr="layou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38" y="1539994"/>
            <a:ext cx="3875775" cy="3875775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874995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3705" y="3847000"/>
            <a:ext cx="3326552" cy="41549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en-GB" dirty="0">
                <a:solidFill>
                  <a:srgbClr val="9ED0F1"/>
                </a:solidFill>
              </a:rPr>
              <a:t>Instrumented </a:t>
            </a:r>
            <a:r>
              <a:rPr lang="en-GB" dirty="0" smtClean="0">
                <a:solidFill>
                  <a:srgbClr val="9ED0F1"/>
                </a:solidFill>
              </a:rPr>
              <a:t>volume = 1.75 </a:t>
            </a:r>
            <a:r>
              <a:rPr lang="en-GB" dirty="0">
                <a:solidFill>
                  <a:srgbClr val="9ED0F1"/>
                </a:solidFill>
              </a:rPr>
              <a:t>Mt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5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energy estimate</a:t>
            </a:r>
            <a:endParaRPr lang="en-US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5" y="6356350"/>
            <a:ext cx="4453582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18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19</a:t>
            </a:fld>
            <a:endParaRPr lang="en-US" dirty="0"/>
          </a:p>
        </p:txBody>
      </p:sp>
      <p:pic>
        <p:nvPicPr>
          <p:cNvPr id="2" name="Immagine 1" descr="Perc_DeltaE_Emu2.5Ge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812800"/>
            <a:ext cx="4120265" cy="2971800"/>
          </a:xfrm>
          <a:prstGeom prst="rect">
            <a:avLst/>
          </a:prstGeom>
        </p:spPr>
      </p:pic>
      <p:pic>
        <p:nvPicPr>
          <p:cNvPr id="3" name="Immagine 2" descr="Perc_DeltaE_Emu5GeV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812800"/>
            <a:ext cx="4127500" cy="2971800"/>
          </a:xfrm>
          <a:prstGeom prst="rect">
            <a:avLst/>
          </a:prstGeom>
        </p:spPr>
      </p:pic>
      <p:pic>
        <p:nvPicPr>
          <p:cNvPr id="4" name="Immagine 3" descr="Perc_DeltaE_Emu10GeV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3835196"/>
            <a:ext cx="4120265" cy="2794203"/>
          </a:xfrm>
          <a:prstGeom prst="rect">
            <a:avLst/>
          </a:prstGeom>
        </p:spPr>
      </p:pic>
      <p:pic>
        <p:nvPicPr>
          <p:cNvPr id="5" name="Immagine 4" descr="Perc_DeltaE_Emu15GeV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3830289"/>
            <a:ext cx="4127500" cy="2799110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3624756" y="3714030"/>
            <a:ext cx="1259131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E</a:t>
            </a:r>
            <a:r>
              <a:rPr lang="en-US" sz="1600" baseline="-25000" dirty="0" err="1" smtClean="0"/>
              <a:t>ν</a:t>
            </a:r>
            <a:r>
              <a:rPr lang="en-US" sz="1600" dirty="0" smtClean="0"/>
              <a:t>&lt;20GeV</a:t>
            </a:r>
            <a:endParaRPr lang="en-US" sz="1600" dirty="0"/>
          </a:p>
        </p:txBody>
      </p:sp>
      <p:sp>
        <p:nvSpPr>
          <p:cNvPr id="12" name="CasellaDiTesto 11"/>
          <p:cNvSpPr txBox="1"/>
          <p:nvPr/>
        </p:nvSpPr>
        <p:spPr>
          <a:xfrm rot="20692328">
            <a:off x="6706113" y="5969767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585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5800" y="1473200"/>
            <a:ext cx="7770813" cy="229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Wingdings" charset="2"/>
              <a:buChar char="v"/>
            </a:pPr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sto MT"/>
                <a:cs typeface="Calisto MT"/>
              </a:rPr>
              <a:t>Improvement on the interaction vertex estimate using a minimization instead of the analytical solution </a:t>
            </a:r>
          </a:p>
          <a:p>
            <a:pPr marL="457200" indent="-457200">
              <a:lnSpc>
                <a:spcPct val="120000"/>
              </a:lnSpc>
              <a:buFont typeface="Wingdings" charset="2"/>
              <a:buChar char="v"/>
            </a:pPr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sto MT"/>
                <a:cs typeface="Calisto MT"/>
              </a:rPr>
              <a:t>Try to estimate the shower energy</a:t>
            </a:r>
          </a:p>
          <a:p>
            <a:pPr marL="457200" indent="-457200">
              <a:lnSpc>
                <a:spcPct val="120000"/>
              </a:lnSpc>
              <a:buFont typeface="Wingdings" charset="2"/>
              <a:buChar char="v"/>
            </a:pPr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sto MT"/>
                <a:cs typeface="Calisto MT"/>
              </a:rPr>
              <a:t>Containment conditions and veto</a:t>
            </a:r>
          </a:p>
          <a:p>
            <a:pPr marL="457200" indent="-457200">
              <a:lnSpc>
                <a:spcPct val="120000"/>
              </a:lnSpc>
              <a:buFont typeface="Wingdings" charset="2"/>
              <a:buChar char="v"/>
            </a:pPr>
            <a:r>
              <a:rPr lang="en-US" sz="2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Calisto MT"/>
              </a:rPr>
              <a:t>Simulations with genie 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684496" cy="365125"/>
          </a:xfrm>
        </p:spPr>
        <p:txBody>
          <a:bodyPr/>
          <a:lstStyle/>
          <a:p>
            <a:r>
              <a:rPr lang="en-US" smtClean="0"/>
              <a:t>Trovato Agata, ORCA meeting, 05-06 December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2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8700" y="-298077"/>
            <a:ext cx="8313500" cy="14298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Old </a:t>
            </a:r>
            <a:r>
              <a:rPr lang="en-US" dirty="0" err="1" smtClean="0"/>
              <a:t>Muon</a:t>
            </a:r>
            <a:r>
              <a:rPr lang="en-US" dirty="0" smtClean="0"/>
              <a:t> Energy Reconstruction</a:t>
            </a:r>
            <a:endParaRPr lang="en-US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4212601" y="1001942"/>
            <a:ext cx="463929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/>
              <a:t>For each hit, P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1</a:t>
            </a:r>
            <a:r>
              <a:rPr lang="en-US" dirty="0" smtClean="0"/>
              <a:t> can be calculated from P</a:t>
            </a:r>
            <a:r>
              <a:rPr lang="en-US" baseline="-25000" dirty="0" smtClean="0"/>
              <a:t>2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/>
              <a:t>The relation between d and t = (t</a:t>
            </a:r>
            <a:r>
              <a:rPr lang="en-US" baseline="-25000" dirty="0" smtClean="0"/>
              <a:t>1</a:t>
            </a:r>
            <a:r>
              <a:rPr lang="en-US" dirty="0" smtClean="0"/>
              <a:t>-t</a:t>
            </a:r>
            <a:r>
              <a:rPr lang="en-US" baseline="-25000" dirty="0" smtClean="0"/>
              <a:t>0</a:t>
            </a:r>
            <a:r>
              <a:rPr lang="en-US" dirty="0" smtClean="0"/>
              <a:t>) should be d/t = </a:t>
            </a:r>
            <a:r>
              <a:rPr lang="en-US" dirty="0" err="1" smtClean="0"/>
              <a:t>muon</a:t>
            </a:r>
            <a:r>
              <a:rPr lang="en-US" dirty="0" smtClean="0"/>
              <a:t> speed = c</a:t>
            </a:r>
          </a:p>
          <a:p>
            <a:pPr marL="285750" lvl="0" indent="-285750">
              <a:lnSpc>
                <a:spcPct val="120000"/>
              </a:lnSpc>
              <a:buFont typeface="Wingdings" charset="2"/>
              <a:buChar char="Ø"/>
            </a:pPr>
            <a:r>
              <a:rPr lang="en-US" dirty="0">
                <a:solidFill>
                  <a:prstClr val="white"/>
                </a:solidFill>
              </a:rPr>
              <a:t>Maximum value of d=P</a:t>
            </a:r>
            <a:r>
              <a:rPr lang="en-US" baseline="-25000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-P</a:t>
            </a:r>
            <a:r>
              <a:rPr lang="en-US" baseline="-25000" dirty="0">
                <a:solidFill>
                  <a:prstClr val="white"/>
                </a:solidFill>
              </a:rPr>
              <a:t>0</a:t>
            </a:r>
            <a:r>
              <a:rPr lang="en-US" dirty="0">
                <a:solidFill>
                  <a:prstClr val="white"/>
                </a:solidFill>
              </a:rPr>
              <a:t> can be used to estimate the </a:t>
            </a:r>
            <a:r>
              <a:rPr lang="en-US" dirty="0" err="1">
                <a:solidFill>
                  <a:prstClr val="white"/>
                </a:solidFill>
              </a:rPr>
              <a:t>muon</a:t>
            </a:r>
            <a:r>
              <a:rPr lang="en-US" dirty="0">
                <a:solidFill>
                  <a:prstClr val="white"/>
                </a:solidFill>
              </a:rPr>
              <a:t> track </a:t>
            </a:r>
            <a:r>
              <a:rPr lang="en-US" dirty="0" smtClean="0">
                <a:solidFill>
                  <a:prstClr val="white"/>
                </a:solidFill>
              </a:rPr>
              <a:t>length</a:t>
            </a:r>
            <a:r>
              <a:rPr lang="en-US" dirty="0" smtClean="0"/>
              <a:t> 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85800" y="3644900"/>
            <a:ext cx="7770813" cy="174509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dirty="0" smtClean="0">
                <a:solidFill>
                  <a:prstClr val="white"/>
                </a:solidFill>
              </a:rPr>
              <a:t>ATTENTION: In my first calculation I’ve used P</a:t>
            </a:r>
            <a:r>
              <a:rPr lang="en-US" baseline="-25000" dirty="0" smtClean="0">
                <a:solidFill>
                  <a:prstClr val="white"/>
                </a:solidFill>
              </a:rPr>
              <a:t>0 </a:t>
            </a:r>
            <a:r>
              <a:rPr lang="en-US" dirty="0" smtClean="0">
                <a:solidFill>
                  <a:prstClr val="white"/>
                </a:solidFill>
              </a:rPr>
              <a:t>as an estimate of the vertex position but it’s not correct! </a:t>
            </a:r>
            <a:endParaRPr lang="en-US" dirty="0">
              <a:solidFill>
                <a:prstClr val="white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dirty="0">
                <a:solidFill>
                  <a:prstClr val="white"/>
                </a:solidFill>
              </a:rPr>
              <a:t>T</a:t>
            </a:r>
            <a:r>
              <a:rPr lang="en-US" dirty="0" smtClean="0">
                <a:solidFill>
                  <a:prstClr val="white"/>
                </a:solidFill>
              </a:rPr>
              <a:t>he track reconstruction gives the position P</a:t>
            </a:r>
            <a:r>
              <a:rPr lang="en-US" baseline="-25000" dirty="0" smtClean="0">
                <a:solidFill>
                  <a:prstClr val="white"/>
                </a:solidFill>
              </a:rPr>
              <a:t>0 </a:t>
            </a:r>
            <a:r>
              <a:rPr lang="en-US" dirty="0" smtClean="0">
                <a:solidFill>
                  <a:prstClr val="white"/>
                </a:solidFill>
              </a:rPr>
              <a:t>at an arbitrary time t</a:t>
            </a:r>
            <a:r>
              <a:rPr lang="en-US" baseline="-25000" dirty="0" smtClean="0">
                <a:solidFill>
                  <a:prstClr val="white"/>
                </a:solidFill>
              </a:rPr>
              <a:t>0</a:t>
            </a:r>
            <a:r>
              <a:rPr lang="en-US" dirty="0" smtClean="0">
                <a:solidFill>
                  <a:prstClr val="white"/>
                </a:solidFill>
              </a:rPr>
              <a:t>=0 and in the simulation t=0 is the interaction time so P</a:t>
            </a:r>
            <a:r>
              <a:rPr lang="en-US" baseline="-25000" dirty="0" smtClean="0">
                <a:solidFill>
                  <a:prstClr val="white"/>
                </a:solidFill>
              </a:rPr>
              <a:t>0</a:t>
            </a:r>
            <a:r>
              <a:rPr lang="en-US" dirty="0" smtClean="0">
                <a:solidFill>
                  <a:prstClr val="white"/>
                </a:solidFill>
              </a:rPr>
              <a:t> is a good estimate of the vertex position only in the simulation!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858497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3519395" y="5558236"/>
            <a:ext cx="4106330" cy="92333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The vertex position can be estimated from the first P</a:t>
            </a:r>
            <a:r>
              <a:rPr lang="en-US" baseline="-25000" dirty="0">
                <a:solidFill>
                  <a:prstClr val="white"/>
                </a:solidFill>
              </a:rPr>
              <a:t>1</a:t>
            </a:r>
            <a:r>
              <a:rPr lang="en-US" dirty="0">
                <a:solidFill>
                  <a:prstClr val="white"/>
                </a:solidFill>
              </a:rPr>
              <a:t> or from the distribution of the </a:t>
            </a:r>
            <a:r>
              <a:rPr lang="en-US" dirty="0" smtClean="0">
                <a:solidFill>
                  <a:prstClr val="white"/>
                </a:solidFill>
              </a:rPr>
              <a:t>hits in the </a:t>
            </a:r>
            <a:r>
              <a:rPr lang="en-US" dirty="0" err="1" smtClean="0">
                <a:solidFill>
                  <a:prstClr val="white"/>
                </a:solidFill>
              </a:rPr>
              <a:t>hadronic</a:t>
            </a:r>
            <a:r>
              <a:rPr lang="en-US" dirty="0" smtClean="0">
                <a:solidFill>
                  <a:prstClr val="white"/>
                </a:solidFill>
              </a:rPr>
              <a:t> shower</a:t>
            </a:r>
            <a:r>
              <a:rPr lang="en-US" dirty="0">
                <a:solidFill>
                  <a:prstClr val="white"/>
                </a:solidFill>
                <a:latin typeface="ＭＳ ゴシック"/>
                <a:ea typeface="ＭＳ ゴシック"/>
                <a:cs typeface="ＭＳ ゴシック"/>
              </a:rPr>
              <a:t>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 rot="20630445">
            <a:off x="6896467" y="610206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Freccia curva 12"/>
          <p:cNvSpPr/>
          <p:nvPr/>
        </p:nvSpPr>
        <p:spPr>
          <a:xfrm rot="10800000" flipH="1">
            <a:off x="2540001" y="5389992"/>
            <a:ext cx="979394" cy="874249"/>
          </a:xfrm>
          <a:prstGeom prst="bentArrow">
            <a:avLst>
              <a:gd name="adj1" fmla="val 25000"/>
              <a:gd name="adj2" fmla="val 26355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178827" y="839694"/>
            <a:ext cx="4426813" cy="2750060"/>
            <a:chOff x="178827" y="839694"/>
            <a:chExt cx="4426813" cy="2750060"/>
          </a:xfrm>
        </p:grpSpPr>
        <p:grpSp>
          <p:nvGrpSpPr>
            <p:cNvPr id="28" name="Gruppo 27"/>
            <p:cNvGrpSpPr/>
            <p:nvPr/>
          </p:nvGrpSpPr>
          <p:grpSpPr>
            <a:xfrm>
              <a:off x="178827" y="839694"/>
              <a:ext cx="4426813" cy="2750060"/>
              <a:chOff x="178827" y="1576294"/>
              <a:chExt cx="4426813" cy="2750060"/>
            </a:xfrm>
          </p:grpSpPr>
          <p:cxnSp>
            <p:nvCxnSpPr>
              <p:cNvPr id="6" name="Connettore 2 5"/>
              <p:cNvCxnSpPr/>
              <p:nvPr/>
            </p:nvCxnSpPr>
            <p:spPr>
              <a:xfrm flipV="1">
                <a:off x="889000" y="2133600"/>
                <a:ext cx="2971800" cy="187960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/>
              <p:nvPr/>
            </p:nvCxnSpPr>
            <p:spPr>
              <a:xfrm flipV="1">
                <a:off x="1854200" y="1993900"/>
                <a:ext cx="342900" cy="1384300"/>
              </a:xfrm>
              <a:prstGeom prst="line">
                <a:avLst/>
              </a:prstGeom>
              <a:ln>
                <a:solidFill>
                  <a:schemeClr val="accent4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e 14"/>
              <p:cNvSpPr/>
              <p:nvPr/>
            </p:nvSpPr>
            <p:spPr>
              <a:xfrm>
                <a:off x="844550" y="3879850"/>
                <a:ext cx="180000" cy="18000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e 15"/>
              <p:cNvSpPr/>
              <p:nvPr/>
            </p:nvSpPr>
            <p:spPr>
              <a:xfrm>
                <a:off x="1758950" y="3333750"/>
                <a:ext cx="180000" cy="18000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7" name="Ovale 16"/>
              <p:cNvSpPr/>
              <p:nvPr/>
            </p:nvSpPr>
            <p:spPr>
              <a:xfrm>
                <a:off x="2107100" y="1903900"/>
                <a:ext cx="180000" cy="180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CasellaDiTesto 17"/>
              <p:cNvSpPr txBox="1"/>
              <p:nvPr/>
            </p:nvSpPr>
            <p:spPr>
              <a:xfrm rot="19686262">
                <a:off x="1917673" y="2529988"/>
                <a:ext cx="25012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accent1"/>
                    </a:solidFill>
                  </a:rPr>
                  <a:t>Reconstructed </a:t>
                </a:r>
                <a:r>
                  <a:rPr lang="en-US" sz="1600" dirty="0" err="1" smtClean="0">
                    <a:solidFill>
                      <a:schemeClr val="accent1"/>
                    </a:solidFill>
                  </a:rPr>
                  <a:t>Muon</a:t>
                </a:r>
                <a:r>
                  <a:rPr lang="en-US" sz="1600" dirty="0" smtClean="0">
                    <a:solidFill>
                      <a:schemeClr val="accent1"/>
                    </a:solidFill>
                  </a:rPr>
                  <a:t> track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0" name="CasellaDiTesto 19"/>
              <p:cNvSpPr txBox="1"/>
              <p:nvPr/>
            </p:nvSpPr>
            <p:spPr>
              <a:xfrm>
                <a:off x="1945833" y="1576294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Hit</a:t>
                </a:r>
                <a:endParaRPr 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1" name="CasellaDiTesto 20"/>
              <p:cNvSpPr txBox="1"/>
              <p:nvPr/>
            </p:nvSpPr>
            <p:spPr>
              <a:xfrm>
                <a:off x="178827" y="3987800"/>
                <a:ext cx="44268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Muon</a:t>
                </a:r>
                <a:r>
                  <a:rPr lang="en-US" sz="16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 reconstructed position at an arbitrary time</a:t>
                </a:r>
              </a:p>
            </p:txBody>
          </p:sp>
          <p:sp>
            <p:nvSpPr>
              <p:cNvPr id="22" name="CasellaDiTesto 21"/>
              <p:cNvSpPr txBox="1"/>
              <p:nvPr/>
            </p:nvSpPr>
            <p:spPr>
              <a:xfrm>
                <a:off x="270960" y="3652418"/>
                <a:ext cx="618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P</a:t>
                </a:r>
                <a:r>
                  <a:rPr lang="en-US" baseline="-250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0</a:t>
                </a:r>
                <a:r>
                  <a:rPr lang="en-US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,t</a:t>
                </a:r>
                <a:r>
                  <a:rPr lang="en-US" baseline="-25000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0</a:t>
                </a:r>
                <a:endParaRPr lang="en-US" baseline="-25000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CasellaDiTesto 22"/>
              <p:cNvSpPr txBox="1"/>
              <p:nvPr/>
            </p:nvSpPr>
            <p:spPr>
              <a:xfrm>
                <a:off x="1587500" y="3421618"/>
                <a:ext cx="618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4"/>
                    </a:solidFill>
                  </a:rPr>
                  <a:t>P</a:t>
                </a:r>
                <a:r>
                  <a:rPr lang="en-US" baseline="-25000" dirty="0">
                    <a:solidFill>
                      <a:schemeClr val="accent4"/>
                    </a:solidFill>
                  </a:rPr>
                  <a:t>1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,t</a:t>
                </a:r>
                <a:r>
                  <a:rPr lang="en-US" baseline="-25000" dirty="0">
                    <a:solidFill>
                      <a:schemeClr val="accent4"/>
                    </a:solidFill>
                  </a:rPr>
                  <a:t>1</a:t>
                </a:r>
              </a:p>
            </p:txBody>
          </p:sp>
          <p:sp>
            <p:nvSpPr>
              <p:cNvPr id="24" name="CasellaDiTesto 23"/>
              <p:cNvSpPr txBox="1"/>
              <p:nvPr/>
            </p:nvSpPr>
            <p:spPr>
              <a:xfrm>
                <a:off x="2270140" y="1827922"/>
                <a:ext cx="618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P</a:t>
                </a:r>
                <a:r>
                  <a:rPr lang="en-US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2</a:t>
                </a:r>
                <a:r>
                  <a:rPr lang="en-US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,t</a:t>
                </a:r>
                <a:r>
                  <a:rPr lang="en-US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26" name="Parentesi graffa chiusa 25"/>
              <p:cNvSpPr/>
              <p:nvPr/>
            </p:nvSpPr>
            <p:spPr>
              <a:xfrm rot="14275945">
                <a:off x="1095286" y="2994629"/>
                <a:ext cx="270000" cy="1001462"/>
              </a:xfrm>
              <a:prstGeom prst="rightBrace">
                <a:avLst>
                  <a:gd name="adj1" fmla="val 8333"/>
                  <a:gd name="adj2" fmla="val 48248"/>
                </a:avLst>
              </a:prstGeom>
              <a:ln w="28575">
                <a:solidFill>
                  <a:schemeClr val="accent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7" name="CasellaDiTesto 26"/>
              <p:cNvSpPr txBox="1"/>
              <p:nvPr/>
            </p:nvSpPr>
            <p:spPr>
              <a:xfrm>
                <a:off x="905656" y="3026886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2C9C89"/>
                    </a:solidFill>
                  </a:rPr>
                  <a:t>d</a:t>
                </a:r>
                <a:endParaRPr lang="en-US" dirty="0">
                  <a:solidFill>
                    <a:srgbClr val="2C9C89"/>
                  </a:solidFill>
                </a:endParaRPr>
              </a:p>
            </p:txBody>
          </p:sp>
        </p:grpSp>
        <p:sp>
          <p:nvSpPr>
            <p:cNvPr id="5" name="Arco 4"/>
            <p:cNvSpPr/>
            <p:nvPr/>
          </p:nvSpPr>
          <p:spPr>
            <a:xfrm>
              <a:off x="1854201" y="2286000"/>
              <a:ext cx="330718" cy="355600"/>
            </a:xfrm>
            <a:prstGeom prst="arc">
              <a:avLst>
                <a:gd name="adj1" fmla="val 13987806"/>
                <a:gd name="adj2" fmla="val 0"/>
              </a:avLst>
            </a:prstGeom>
            <a:ln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1961120" y="1972449"/>
              <a:ext cx="526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accent4"/>
                  </a:solidFill>
                </a:rPr>
                <a:t>θ</a:t>
              </a:r>
              <a:r>
                <a:rPr lang="en-US" baseline="-25000" dirty="0" err="1" smtClean="0">
                  <a:solidFill>
                    <a:schemeClr val="accent4"/>
                  </a:solidFill>
                </a:rPr>
                <a:t>C</a:t>
              </a:r>
              <a:endParaRPr lang="en-US" baseline="-250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54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23</a:t>
            </a:fld>
            <a:endParaRPr lang="en-US"/>
          </a:p>
        </p:txBody>
      </p:sp>
      <p:pic>
        <p:nvPicPr>
          <p:cNvPr id="4" name="Immagine 3" descr="matrice_Esciame_Nhi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11" y="681263"/>
            <a:ext cx="5917769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0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989296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cxnSp>
        <p:nvCxnSpPr>
          <p:cNvPr id="25" name="Connettore 2 24"/>
          <p:cNvCxnSpPr>
            <a:stCxn id="37" idx="2"/>
            <a:endCxn id="30" idx="3"/>
          </p:cNvCxnSpPr>
          <p:nvPr/>
        </p:nvCxnSpPr>
        <p:spPr>
          <a:xfrm flipH="1">
            <a:off x="5589835" y="1870746"/>
            <a:ext cx="1697447" cy="248649"/>
          </a:xfrm>
          <a:prstGeom prst="straightConnector1">
            <a:avLst/>
          </a:prstGeom>
          <a:noFill/>
          <a:ln w="19050" cap="flat" cmpd="sng" algn="ctr">
            <a:solidFill>
              <a:srgbClr val="94B6D2"/>
            </a:solidFill>
            <a:prstDash val="solid"/>
            <a:tailEnd type="arrow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cxnSp>
        <p:nvCxnSpPr>
          <p:cNvPr id="26" name="Connettore 2 25"/>
          <p:cNvCxnSpPr>
            <a:stCxn id="33" idx="2"/>
            <a:endCxn id="32" idx="0"/>
          </p:cNvCxnSpPr>
          <p:nvPr/>
        </p:nvCxnSpPr>
        <p:spPr>
          <a:xfrm>
            <a:off x="4605664" y="4623038"/>
            <a:ext cx="0" cy="226054"/>
          </a:xfrm>
          <a:prstGeom prst="straightConnector1">
            <a:avLst/>
          </a:prstGeom>
          <a:noFill/>
          <a:ln w="19050" cap="flat" cmpd="sng" algn="ctr">
            <a:solidFill>
              <a:srgbClr val="94B6D2"/>
            </a:solidFill>
            <a:prstDash val="solid"/>
            <a:tailEnd type="arrow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cxnSp>
        <p:nvCxnSpPr>
          <p:cNvPr id="27" name="Connettore 2 26"/>
          <p:cNvCxnSpPr>
            <a:stCxn id="30" idx="2"/>
            <a:endCxn id="31" idx="0"/>
          </p:cNvCxnSpPr>
          <p:nvPr/>
        </p:nvCxnSpPr>
        <p:spPr>
          <a:xfrm>
            <a:off x="4591904" y="2499434"/>
            <a:ext cx="6020" cy="225249"/>
          </a:xfrm>
          <a:prstGeom prst="straightConnector1">
            <a:avLst/>
          </a:prstGeom>
          <a:noFill/>
          <a:ln w="19050" cap="flat" cmpd="sng" algn="ctr">
            <a:solidFill>
              <a:srgbClr val="94B6D2"/>
            </a:solidFill>
            <a:prstDash val="solid"/>
            <a:tailEnd type="arrow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sp>
        <p:nvSpPr>
          <p:cNvPr id="30" name="Rettangolo arrotondato 29"/>
          <p:cNvSpPr/>
          <p:nvPr/>
        </p:nvSpPr>
        <p:spPr>
          <a:xfrm>
            <a:off x="3593972" y="1739355"/>
            <a:ext cx="1995863" cy="760079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KM3 (v4r4)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Light &amp; hits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1" name="Rettangolo arrotondato 30"/>
          <p:cNvSpPr/>
          <p:nvPr/>
        </p:nvSpPr>
        <p:spPr>
          <a:xfrm>
            <a:off x="3580612" y="2724683"/>
            <a:ext cx="2034623" cy="728132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GEASIM (v4r13seawiet)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Light &amp; hits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3479012" y="4849092"/>
            <a:ext cx="2253303" cy="1348508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RECO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Reconstruction code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(see </a:t>
            </a:r>
            <a:r>
              <a:rPr lang="en-GB" kern="0" dirty="0" smtClean="0">
                <a:solidFill>
                  <a:sysClr val="window" lastClr="FFFFFF"/>
                </a:solidFill>
                <a:latin typeface="Tw Cen MT"/>
              </a:rPr>
              <a:t>my talk in the software session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)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3479012" y="3686399"/>
            <a:ext cx="2253303" cy="936639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MODK40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(v4r13seawiet)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40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K Background hits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5" name="Rettangolo arrotondato 34"/>
          <p:cNvSpPr/>
          <p:nvPr/>
        </p:nvSpPr>
        <p:spPr>
          <a:xfrm>
            <a:off x="1195532" y="1217543"/>
            <a:ext cx="1879600" cy="728133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GENDET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geometry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5808516" y="914327"/>
            <a:ext cx="2957531" cy="956419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Genhen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(v6r10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seawiet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Neutrino generator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cxnSp>
        <p:nvCxnSpPr>
          <p:cNvPr id="38" name="Connettore 2 37"/>
          <p:cNvCxnSpPr>
            <a:stCxn id="31" idx="2"/>
            <a:endCxn id="33" idx="0"/>
          </p:cNvCxnSpPr>
          <p:nvPr/>
        </p:nvCxnSpPr>
        <p:spPr>
          <a:xfrm>
            <a:off x="4597924" y="3452815"/>
            <a:ext cx="7740" cy="233584"/>
          </a:xfrm>
          <a:prstGeom prst="straightConnector1">
            <a:avLst/>
          </a:prstGeom>
          <a:noFill/>
          <a:ln w="19050" cap="flat" cmpd="sng" algn="ctr">
            <a:solidFill>
              <a:srgbClr val="94B6D2"/>
            </a:solidFill>
            <a:prstDash val="solid"/>
            <a:tailEnd type="arrow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sp>
        <p:nvSpPr>
          <p:cNvPr id="40" name="Titolo 1"/>
          <p:cNvSpPr>
            <a:spLocks noGrp="1"/>
          </p:cNvSpPr>
          <p:nvPr>
            <p:ph type="title"/>
          </p:nvPr>
        </p:nvSpPr>
        <p:spPr>
          <a:xfrm>
            <a:off x="685800" y="-526677"/>
            <a:ext cx="7770813" cy="142987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Simulation chain</a:t>
            </a:r>
            <a:endParaRPr lang="en-US" sz="4800" dirty="0"/>
          </a:p>
        </p:txBody>
      </p:sp>
      <p:pic>
        <p:nvPicPr>
          <p:cNvPr id="58" name="Immagine 57" descr="can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283" y="4172462"/>
            <a:ext cx="3134589" cy="18632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3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989296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 dirty="0"/>
          </a:p>
        </p:txBody>
      </p:sp>
      <p:cxnSp>
        <p:nvCxnSpPr>
          <p:cNvPr id="25" name="Connettore 2 24"/>
          <p:cNvCxnSpPr>
            <a:stCxn id="37" idx="2"/>
            <a:endCxn id="30" idx="3"/>
          </p:cNvCxnSpPr>
          <p:nvPr/>
        </p:nvCxnSpPr>
        <p:spPr>
          <a:xfrm flipH="1">
            <a:off x="3594149" y="1870746"/>
            <a:ext cx="1697447" cy="248649"/>
          </a:xfrm>
          <a:prstGeom prst="straightConnector1">
            <a:avLst/>
          </a:prstGeom>
          <a:noFill/>
          <a:ln w="19050" cap="flat" cmpd="sng" algn="ctr">
            <a:solidFill>
              <a:srgbClr val="94B6D2"/>
            </a:solidFill>
            <a:prstDash val="solid"/>
            <a:tailEnd type="arrow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cxnSp>
        <p:nvCxnSpPr>
          <p:cNvPr id="26" name="Connettore 2 25"/>
          <p:cNvCxnSpPr>
            <a:stCxn id="33" idx="2"/>
            <a:endCxn id="32" idx="0"/>
          </p:cNvCxnSpPr>
          <p:nvPr/>
        </p:nvCxnSpPr>
        <p:spPr>
          <a:xfrm>
            <a:off x="2609978" y="4623038"/>
            <a:ext cx="0" cy="767472"/>
          </a:xfrm>
          <a:prstGeom prst="straightConnector1">
            <a:avLst/>
          </a:prstGeom>
          <a:noFill/>
          <a:ln w="19050" cap="flat" cmpd="sng" algn="ctr">
            <a:solidFill>
              <a:srgbClr val="94B6D2"/>
            </a:solidFill>
            <a:prstDash val="solid"/>
            <a:tailEnd type="arrow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cxnSp>
        <p:nvCxnSpPr>
          <p:cNvPr id="27" name="Connettore 2 26"/>
          <p:cNvCxnSpPr>
            <a:stCxn id="30" idx="2"/>
            <a:endCxn id="31" idx="0"/>
          </p:cNvCxnSpPr>
          <p:nvPr/>
        </p:nvCxnSpPr>
        <p:spPr>
          <a:xfrm>
            <a:off x="2596218" y="2499434"/>
            <a:ext cx="6020" cy="497365"/>
          </a:xfrm>
          <a:prstGeom prst="straightConnector1">
            <a:avLst/>
          </a:prstGeom>
          <a:noFill/>
          <a:ln w="19050" cap="flat" cmpd="sng" algn="ctr">
            <a:solidFill>
              <a:srgbClr val="94B6D2"/>
            </a:solidFill>
            <a:prstDash val="solid"/>
            <a:tailEnd type="arrow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sp>
        <p:nvSpPr>
          <p:cNvPr id="30" name="Rettangolo arrotondato 29"/>
          <p:cNvSpPr/>
          <p:nvPr/>
        </p:nvSpPr>
        <p:spPr>
          <a:xfrm>
            <a:off x="1598286" y="1739355"/>
            <a:ext cx="1995863" cy="760079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Light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&amp;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hits from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muon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1" name="Rettangolo arrotondato 30"/>
          <p:cNvSpPr/>
          <p:nvPr/>
        </p:nvSpPr>
        <p:spPr>
          <a:xfrm>
            <a:off x="1584926" y="2996799"/>
            <a:ext cx="2034623" cy="728132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Light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&amp;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hits from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hadronic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shower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1483326" y="5390510"/>
            <a:ext cx="2253303" cy="807089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Reconstruction code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1483326" y="4172462"/>
            <a:ext cx="2253303" cy="450576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3000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40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K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Background hits 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5" name="Rettangolo arrotondato 34"/>
          <p:cNvSpPr/>
          <p:nvPr/>
        </p:nvSpPr>
        <p:spPr>
          <a:xfrm>
            <a:off x="236544" y="914327"/>
            <a:ext cx="1879600" cy="728133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detector info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3812830" y="914327"/>
            <a:ext cx="2957531" cy="956419"/>
          </a:xfrm>
          <a:prstGeom prst="roundRect">
            <a:avLst/>
          </a:prstGeom>
          <a:solidFill>
            <a:srgbClr val="94B6D2"/>
          </a:solidFill>
          <a:ln w="10000" cap="flat" cmpd="sng" algn="ctr">
            <a:solidFill>
              <a:srgbClr val="94B6D2"/>
            </a:solidFill>
            <a:prstDash val="solid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Genie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Neutrino generator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cxnSp>
        <p:nvCxnSpPr>
          <p:cNvPr id="38" name="Connettore 2 37"/>
          <p:cNvCxnSpPr>
            <a:stCxn id="31" idx="2"/>
            <a:endCxn id="33" idx="0"/>
          </p:cNvCxnSpPr>
          <p:nvPr/>
        </p:nvCxnSpPr>
        <p:spPr>
          <a:xfrm>
            <a:off x="2602238" y="3724931"/>
            <a:ext cx="7740" cy="447531"/>
          </a:xfrm>
          <a:prstGeom prst="straightConnector1">
            <a:avLst/>
          </a:prstGeom>
          <a:noFill/>
          <a:ln w="19050" cap="flat" cmpd="sng" algn="ctr">
            <a:solidFill>
              <a:srgbClr val="94B6D2"/>
            </a:solidFill>
            <a:prstDash val="solid"/>
            <a:tailEnd type="arrow"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</p:cxnSp>
      <p:sp>
        <p:nvSpPr>
          <p:cNvPr id="40" name="Titolo 1"/>
          <p:cNvSpPr>
            <a:spLocks noGrp="1"/>
          </p:cNvSpPr>
          <p:nvPr>
            <p:ph type="title"/>
          </p:nvPr>
        </p:nvSpPr>
        <p:spPr>
          <a:xfrm>
            <a:off x="685800" y="-526677"/>
            <a:ext cx="7770813" cy="142987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Simulation chain</a:t>
            </a:r>
            <a:endParaRPr lang="en-US" sz="4800" dirty="0"/>
          </a:p>
        </p:txBody>
      </p:sp>
      <p:pic>
        <p:nvPicPr>
          <p:cNvPr id="58" name="Immagine 57" descr="can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461" y="2996799"/>
            <a:ext cx="5112412" cy="30389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3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98077"/>
            <a:ext cx="9144000" cy="142987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Effective volumes and angular error</a:t>
            </a:r>
            <a:endParaRPr lang="en-US" sz="4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07000" y="1358900"/>
            <a:ext cx="355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 more stringent cuts both the angular error and the effective volumes are reduced  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922275" cy="365125"/>
          </a:xfrm>
        </p:spPr>
        <p:txBody>
          <a:bodyPr/>
          <a:lstStyle/>
          <a:p>
            <a:r>
              <a:rPr lang="en-US" dirty="0" err="1" smtClean="0"/>
              <a:t>Trovato</a:t>
            </a:r>
            <a:r>
              <a:rPr lang="en-US" dirty="0" smtClean="0"/>
              <a:t> </a:t>
            </a:r>
            <a:r>
              <a:rPr lang="en-US" dirty="0" err="1" smtClean="0"/>
              <a:t>Agata</a:t>
            </a:r>
            <a:r>
              <a:rPr lang="en-US" dirty="0" smtClean="0"/>
              <a:t>, ORCA meeting, 05-06 December 2012</a:t>
            </a:r>
            <a:endParaRPr lang="en-US" dirty="0"/>
          </a:p>
        </p:txBody>
      </p:sp>
      <p:pic>
        <p:nvPicPr>
          <p:cNvPr id="4" name="Immagine 3" descr="mediana_Theta_tutti_lambda6-7-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72" y="800226"/>
            <a:ext cx="4622798" cy="3135001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610039" y="4483100"/>
            <a:ext cx="3666340" cy="82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Only events generated inside the can volume (≈100 </a:t>
            </a:r>
            <a:r>
              <a:rPr lang="en-GB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Mton</a:t>
            </a:r>
            <a:r>
              <a:rPr lang="en-GB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GB" sz="2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magine 2" descr="Veff_tutti_lambda6-7-8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353" y="3223145"/>
            <a:ext cx="4620150" cy="3133205"/>
          </a:xfrm>
          <a:prstGeom prst="rect">
            <a:avLst/>
          </a:prstGeom>
        </p:spPr>
      </p:pic>
      <p:sp>
        <p:nvSpPr>
          <p:cNvPr id="14" name="Freccia destra 13"/>
          <p:cNvSpPr/>
          <p:nvPr/>
        </p:nvSpPr>
        <p:spPr>
          <a:xfrm>
            <a:off x="3492500" y="4996284"/>
            <a:ext cx="1054100" cy="469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 rot="20590603">
            <a:off x="6239011" y="580144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3060700" y="1226608"/>
            <a:ext cx="88900" cy="12276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2946399" y="1167410"/>
            <a:ext cx="254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>
                <a:solidFill>
                  <a:srgbClr val="000000"/>
                </a:solidFill>
              </a:rPr>
              <a:t>θ</a:t>
            </a: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3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98077"/>
            <a:ext cx="9144000" cy="142987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Effective volumes and angular error</a:t>
            </a:r>
            <a:endParaRPr lang="en-US" sz="40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922275" cy="365125"/>
          </a:xfrm>
        </p:spPr>
        <p:txBody>
          <a:bodyPr/>
          <a:lstStyle/>
          <a:p>
            <a:r>
              <a:rPr lang="en-US" dirty="0" err="1" smtClean="0"/>
              <a:t>Trovato</a:t>
            </a:r>
            <a:r>
              <a:rPr lang="en-US" dirty="0" smtClean="0"/>
              <a:t> </a:t>
            </a:r>
            <a:r>
              <a:rPr lang="en-US" dirty="0" err="1" smtClean="0"/>
              <a:t>Agata</a:t>
            </a:r>
            <a:r>
              <a:rPr lang="en-US" dirty="0" smtClean="0"/>
              <a:t>, ORCA meeting, 05-06 December 2012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009090" y="902850"/>
            <a:ext cx="3666340" cy="119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Only events with the </a:t>
            </a:r>
            <a:r>
              <a:rPr lang="en-GB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GB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vertex inside the instrumented volume</a:t>
            </a:r>
            <a:endParaRPr lang="en-GB" sz="2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magine 2" descr="mediana_Theta-vertice_tutti_lambda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813054"/>
            <a:ext cx="4622798" cy="3135001"/>
          </a:xfrm>
          <a:prstGeom prst="rect">
            <a:avLst/>
          </a:prstGeom>
        </p:spPr>
      </p:pic>
      <p:pic>
        <p:nvPicPr>
          <p:cNvPr id="7" name="Immagine 6" descr="Veff-vertice_tutti_lambda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842" y="3342748"/>
            <a:ext cx="4622798" cy="3135001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 rot="20590603">
            <a:off x="6239011" y="580144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Freccia destra 13"/>
          <p:cNvSpPr/>
          <p:nvPr/>
        </p:nvSpPr>
        <p:spPr>
          <a:xfrm rot="9484856">
            <a:off x="4597400" y="2272681"/>
            <a:ext cx="1054100" cy="469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ccia destra 10"/>
          <p:cNvSpPr/>
          <p:nvPr/>
        </p:nvSpPr>
        <p:spPr>
          <a:xfrm rot="5054522">
            <a:off x="5392122" y="2687392"/>
            <a:ext cx="1054100" cy="469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354104" y="4454586"/>
            <a:ext cx="366634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Public plots?</a:t>
            </a:r>
            <a:endParaRPr lang="en-GB" sz="2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5</a:t>
            </a:fld>
            <a:endParaRPr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940050" y="1102783"/>
            <a:ext cx="88900" cy="12276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2832099" y="1046760"/>
            <a:ext cx="254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>
                <a:solidFill>
                  <a:srgbClr val="000000"/>
                </a:solidFill>
              </a:rPr>
              <a:t>θ</a:t>
            </a: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31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98077"/>
            <a:ext cx="9144000" cy="142987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Effective volumes and angular error</a:t>
            </a:r>
            <a:endParaRPr lang="en-US" sz="400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3922275" cy="365125"/>
          </a:xfrm>
        </p:spPr>
        <p:txBody>
          <a:bodyPr/>
          <a:lstStyle/>
          <a:p>
            <a:r>
              <a:rPr lang="en-US" dirty="0" err="1" smtClean="0"/>
              <a:t>Trovato</a:t>
            </a:r>
            <a:r>
              <a:rPr lang="en-US" dirty="0" smtClean="0"/>
              <a:t> </a:t>
            </a:r>
            <a:r>
              <a:rPr lang="en-US" dirty="0" err="1" smtClean="0"/>
              <a:t>Agata</a:t>
            </a:r>
            <a:r>
              <a:rPr lang="en-US" dirty="0" smtClean="0"/>
              <a:t>, ORCA meeting, 05-06 December 2012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009090" y="902850"/>
            <a:ext cx="3666340" cy="119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Only events with the </a:t>
            </a:r>
            <a:r>
              <a:rPr lang="en-GB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GB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 full contained in the instrumented volume</a:t>
            </a:r>
            <a:endParaRPr lang="en-GB" sz="2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49790" y="4174641"/>
            <a:ext cx="366634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Probably this condition is too stringent: considering the high absorption length of light in water, an energy estimate will be possible even if the track goes outside the detector</a:t>
            </a:r>
            <a:endParaRPr lang="en-GB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magine 2" descr="mediana_Theta-cont_tutti_lambda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2" y="710430"/>
            <a:ext cx="4622798" cy="3135001"/>
          </a:xfrm>
          <a:prstGeom prst="rect">
            <a:avLst/>
          </a:prstGeom>
        </p:spPr>
      </p:pic>
      <p:pic>
        <p:nvPicPr>
          <p:cNvPr id="7" name="Immagine 6" descr="Veff-cont_tutti_lambda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671" y="3369691"/>
            <a:ext cx="4622798" cy="3135001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 rot="20590603">
            <a:off x="6239011" y="5801442"/>
            <a:ext cx="24032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Preliminary</a:t>
            </a:r>
            <a:endParaRPr lang="en-U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Freccia destra 13"/>
          <p:cNvSpPr/>
          <p:nvPr/>
        </p:nvSpPr>
        <p:spPr>
          <a:xfrm rot="9484856">
            <a:off x="4597400" y="2272681"/>
            <a:ext cx="1054100" cy="469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ccia destra 10"/>
          <p:cNvSpPr/>
          <p:nvPr/>
        </p:nvSpPr>
        <p:spPr>
          <a:xfrm rot="5054522">
            <a:off x="5392122" y="2687392"/>
            <a:ext cx="1054100" cy="469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6</a:t>
            </a:fld>
            <a:endParaRPr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2867025" y="988483"/>
            <a:ext cx="88900" cy="12276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/>
          <p:cNvSpPr txBox="1"/>
          <p:nvPr/>
        </p:nvSpPr>
        <p:spPr>
          <a:xfrm>
            <a:off x="2762249" y="932460"/>
            <a:ext cx="254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>
                <a:solidFill>
                  <a:srgbClr val="000000"/>
                </a:solidFill>
              </a:rPr>
              <a:t>θ</a:t>
            </a:r>
            <a:endParaRPr 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7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olo 1"/>
          <p:cNvSpPr>
            <a:spLocks noGrp="1"/>
          </p:cNvSpPr>
          <p:nvPr>
            <p:ph type="title"/>
          </p:nvPr>
        </p:nvSpPr>
        <p:spPr>
          <a:xfrm>
            <a:off x="685800" y="-298077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Track length estimate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5192229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sp>
        <p:nvSpPr>
          <p:cNvPr id="30" name="CasellaDiTesto 29"/>
          <p:cNvSpPr txBox="1"/>
          <p:nvPr/>
        </p:nvSpPr>
        <p:spPr>
          <a:xfrm>
            <a:off x="685800" y="1131794"/>
            <a:ext cx="7770813" cy="3036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Ø"/>
            </a:pPr>
            <a:r>
              <a:rPr lang="en-US" sz="2000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Results presented in Catania </a:t>
            </a:r>
            <a:r>
              <a:rPr lang="en-US" sz="2000" u="sng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too optimistic: </a:t>
            </a:r>
            <a:r>
              <a:rPr lang="en-US" sz="2000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used unwittingly info about the vertex from the MC truth!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Ø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New procedure described in the following slides:</a:t>
            </a:r>
          </a:p>
          <a:p>
            <a:pPr marL="800100" lvl="1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First 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estimate </a:t>
            </a:r>
            <a:r>
              <a:rPr lang="en-US" sz="2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the </a:t>
            </a:r>
            <a:r>
              <a:rPr lang="en-US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 </a:t>
            </a:r>
            <a:r>
              <a:rPr lang="en-US" sz="2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length based on the 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hits projection on the track 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 length overestimated because of hits from </a:t>
            </a:r>
            <a:r>
              <a:rPr lang="en-US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hadronic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shower</a:t>
            </a:r>
          </a:p>
          <a:p>
            <a:pPr marL="800100" lvl="1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Study of the </a:t>
            </a:r>
            <a:r>
              <a:rPr lang="en-US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hadronic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shower</a:t>
            </a:r>
          </a:p>
          <a:p>
            <a:pPr marL="800100" lvl="1" indent="-342900">
              <a:lnSpc>
                <a:spcPct val="120000"/>
              </a:lnSpc>
              <a:buFont typeface="Wingdings" charset="2"/>
              <a:buChar char="ü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Attempt to calculate the vertex from </a:t>
            </a:r>
            <a:r>
              <a:rPr lang="en-US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hadronic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shower</a:t>
            </a:r>
          </a:p>
        </p:txBody>
      </p:sp>
      <p:sp>
        <p:nvSpPr>
          <p:cNvPr id="7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26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olo 1"/>
          <p:cNvSpPr>
            <a:spLocks noGrp="1"/>
          </p:cNvSpPr>
          <p:nvPr>
            <p:ph type="title"/>
          </p:nvPr>
        </p:nvSpPr>
        <p:spPr>
          <a:xfrm>
            <a:off x="354104" y="-298077"/>
            <a:ext cx="8369209" cy="1429871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Muon</a:t>
            </a:r>
            <a:r>
              <a:rPr lang="en-US" sz="4000" dirty="0" smtClean="0"/>
              <a:t> Track length estimate – part I</a:t>
            </a:r>
            <a:endParaRPr lang="en-US" sz="4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087244" y="4899261"/>
            <a:ext cx="4533900" cy="147732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50B1B"/>
                </a:solidFill>
              </a:rPr>
              <a:t>Hits used: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rgbClr val="B50B1B"/>
                </a:solidFill>
              </a:rPr>
              <a:t>Hits selected with time residual -10ns&lt;</a:t>
            </a:r>
            <a:r>
              <a:rPr lang="en-US" dirty="0" err="1" smtClean="0">
                <a:solidFill>
                  <a:srgbClr val="B50B1B"/>
                </a:solidFill>
              </a:rPr>
              <a:t>Δt</a:t>
            </a:r>
            <a:r>
              <a:rPr lang="en-US" baseline="-25000" dirty="0" err="1" smtClean="0">
                <a:solidFill>
                  <a:srgbClr val="B50B1B"/>
                </a:solidFill>
              </a:rPr>
              <a:t>res</a:t>
            </a:r>
            <a:r>
              <a:rPr lang="en-US" dirty="0" smtClean="0">
                <a:solidFill>
                  <a:srgbClr val="B50B1B"/>
                </a:solidFill>
              </a:rPr>
              <a:t>&lt;10ns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rgbClr val="B50B1B"/>
                </a:solidFill>
              </a:rPr>
              <a:t>High density of points P</a:t>
            </a:r>
            <a:r>
              <a:rPr lang="en-US" baseline="-25000" dirty="0" smtClean="0">
                <a:solidFill>
                  <a:srgbClr val="B50B1B"/>
                </a:solidFill>
              </a:rPr>
              <a:t>i</a:t>
            </a:r>
            <a:r>
              <a:rPr lang="en-US" dirty="0" smtClean="0">
                <a:solidFill>
                  <a:srgbClr val="B50B1B"/>
                </a:solidFill>
              </a:rPr>
              <a:t> along the track required (1Point/2meter)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54104" y="6356350"/>
            <a:ext cx="5192229" cy="365125"/>
          </a:xfrm>
        </p:spPr>
        <p:txBody>
          <a:bodyPr/>
          <a:lstStyle/>
          <a:p>
            <a:r>
              <a:rPr lang="en-US" smtClean="0"/>
              <a:t>A. Trovato, KM3NeT general meeting, 30 January 2013</a:t>
            </a:r>
            <a:endParaRPr lang="en-US"/>
          </a:p>
        </p:txBody>
      </p:sp>
      <p:grpSp>
        <p:nvGrpSpPr>
          <p:cNvPr id="21" name="Gruppo 20"/>
          <p:cNvGrpSpPr/>
          <p:nvPr/>
        </p:nvGrpSpPr>
        <p:grpSpPr>
          <a:xfrm>
            <a:off x="791544" y="2291432"/>
            <a:ext cx="7829600" cy="3082258"/>
            <a:chOff x="610059" y="1021896"/>
            <a:chExt cx="7829600" cy="3082258"/>
          </a:xfrm>
        </p:grpSpPr>
        <p:grpSp>
          <p:nvGrpSpPr>
            <p:cNvPr id="20" name="Gruppo 19"/>
            <p:cNvGrpSpPr/>
            <p:nvPr/>
          </p:nvGrpSpPr>
          <p:grpSpPr>
            <a:xfrm>
              <a:off x="610059" y="1021896"/>
              <a:ext cx="7829600" cy="3082258"/>
              <a:chOff x="610059" y="1021896"/>
              <a:chExt cx="7829600" cy="3082258"/>
            </a:xfrm>
          </p:grpSpPr>
          <p:cxnSp>
            <p:nvCxnSpPr>
              <p:cNvPr id="64" name="Connettore 1 63"/>
              <p:cNvCxnSpPr/>
              <p:nvPr/>
            </p:nvCxnSpPr>
            <p:spPr>
              <a:xfrm rot="1819182" flipV="1">
                <a:off x="2602033" y="1249166"/>
                <a:ext cx="342900" cy="1384300"/>
              </a:xfrm>
              <a:prstGeom prst="line">
                <a:avLst/>
              </a:prstGeom>
              <a:ln>
                <a:solidFill>
                  <a:schemeClr val="accent4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CasellaDiTesto 71"/>
              <p:cNvSpPr txBox="1"/>
              <p:nvPr/>
            </p:nvSpPr>
            <p:spPr>
              <a:xfrm>
                <a:off x="610059" y="2083938"/>
                <a:ext cx="6180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4"/>
                    </a:solidFill>
                  </a:rPr>
                  <a:t>P</a:t>
                </a:r>
                <a:r>
                  <a:rPr lang="en-US" baseline="-25000" dirty="0" smtClean="0">
                    <a:solidFill>
                      <a:schemeClr val="accent4"/>
                    </a:solidFill>
                  </a:rPr>
                  <a:t>0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,t</a:t>
                </a:r>
                <a:r>
                  <a:rPr lang="en-US" baseline="-25000" dirty="0" smtClean="0">
                    <a:solidFill>
                      <a:schemeClr val="accent4"/>
                    </a:solidFill>
                  </a:rPr>
                  <a:t>0</a:t>
                </a:r>
                <a:endParaRPr lang="en-US" baseline="-25000" dirty="0">
                  <a:solidFill>
                    <a:schemeClr val="accent4"/>
                  </a:solidFill>
                </a:endParaRPr>
              </a:p>
            </p:txBody>
          </p:sp>
          <p:cxnSp>
            <p:nvCxnSpPr>
              <p:cNvPr id="43" name="Connettore 1 42"/>
              <p:cNvCxnSpPr/>
              <p:nvPr/>
            </p:nvCxnSpPr>
            <p:spPr>
              <a:xfrm rot="1819182" flipV="1">
                <a:off x="4621333" y="1261866"/>
                <a:ext cx="342900" cy="1384300"/>
              </a:xfrm>
              <a:prstGeom prst="line">
                <a:avLst/>
              </a:prstGeom>
              <a:ln>
                <a:solidFill>
                  <a:schemeClr val="accent4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uppo 18"/>
              <p:cNvGrpSpPr/>
              <p:nvPr/>
            </p:nvGrpSpPr>
            <p:grpSpPr>
              <a:xfrm>
                <a:off x="1093528" y="1021896"/>
                <a:ext cx="7346131" cy="3082258"/>
                <a:chOff x="1093528" y="1021896"/>
                <a:chExt cx="7346131" cy="3082258"/>
              </a:xfrm>
            </p:grpSpPr>
            <p:cxnSp>
              <p:nvCxnSpPr>
                <p:cNvPr id="80" name="Connettore 1 79"/>
                <p:cNvCxnSpPr>
                  <a:endCxn id="83" idx="0"/>
                </p:cNvCxnSpPr>
                <p:nvPr/>
              </p:nvCxnSpPr>
              <p:spPr>
                <a:xfrm flipV="1">
                  <a:off x="6830227" y="1635945"/>
                  <a:ext cx="811797" cy="816298"/>
                </a:xfrm>
                <a:prstGeom prst="line">
                  <a:avLst/>
                </a:prstGeom>
                <a:ln>
                  <a:solidFill>
                    <a:schemeClr val="accent4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ttore 1 34"/>
                <p:cNvCxnSpPr/>
                <p:nvPr/>
              </p:nvCxnSpPr>
              <p:spPr>
                <a:xfrm>
                  <a:off x="1188137" y="2484655"/>
                  <a:ext cx="937281" cy="1287567"/>
                </a:xfrm>
                <a:prstGeom prst="line">
                  <a:avLst/>
                </a:prstGeom>
                <a:ln>
                  <a:solidFill>
                    <a:schemeClr val="accent4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onnettore 2 62"/>
                <p:cNvCxnSpPr>
                  <a:stCxn id="65" idx="3"/>
                </p:cNvCxnSpPr>
                <p:nvPr/>
              </p:nvCxnSpPr>
              <p:spPr>
                <a:xfrm flipV="1">
                  <a:off x="1096466" y="2452243"/>
                  <a:ext cx="7343193" cy="69271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e 64"/>
                <p:cNvSpPr/>
                <p:nvPr/>
              </p:nvSpPr>
              <p:spPr>
                <a:xfrm rot="1819182">
                  <a:off x="1093528" y="2408706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e 65"/>
                <p:cNvSpPr/>
                <p:nvPr/>
              </p:nvSpPr>
              <p:spPr>
                <a:xfrm rot="1819182">
                  <a:off x="2158543" y="2398912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4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67" name="Ovale 66"/>
                <p:cNvSpPr/>
                <p:nvPr/>
              </p:nvSpPr>
              <p:spPr>
                <a:xfrm rot="1819182">
                  <a:off x="3180897" y="1340389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CasellaDiTesto 67"/>
                <p:cNvSpPr txBox="1"/>
                <p:nvPr/>
              </p:nvSpPr>
              <p:spPr>
                <a:xfrm>
                  <a:off x="2502549" y="2449172"/>
                  <a:ext cx="250120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accent1"/>
                      </a:solidFill>
                    </a:rPr>
                    <a:t>Reconstructed </a:t>
                  </a:r>
                  <a:r>
                    <a:rPr lang="en-US" sz="1600" dirty="0" err="1" smtClean="0">
                      <a:solidFill>
                        <a:schemeClr val="accent1"/>
                      </a:solidFill>
                    </a:rPr>
                    <a:t>Muon</a:t>
                  </a:r>
                  <a:r>
                    <a:rPr lang="en-US" sz="1600" dirty="0" smtClean="0">
                      <a:solidFill>
                        <a:schemeClr val="accent1"/>
                      </a:solidFill>
                    </a:rPr>
                    <a:t> track</a:t>
                  </a:r>
                  <a:endParaRPr lang="en-US" sz="1600" dirty="0">
                    <a:solidFill>
                      <a:schemeClr val="accent1"/>
                    </a:solidFill>
                  </a:endParaRPr>
                </a:p>
              </p:txBody>
            </p:sp>
            <p:sp>
              <p:nvSpPr>
                <p:cNvPr id="70" name="CasellaDiTesto 69"/>
                <p:cNvSpPr txBox="1"/>
                <p:nvPr/>
              </p:nvSpPr>
              <p:spPr>
                <a:xfrm>
                  <a:off x="3060837" y="1032634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73" name="CasellaDiTesto 72"/>
                <p:cNvSpPr txBox="1"/>
                <p:nvPr/>
              </p:nvSpPr>
              <p:spPr>
                <a:xfrm>
                  <a:off x="1667497" y="2104503"/>
                  <a:ext cx="6180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4"/>
                      </a:solidFill>
                    </a:rPr>
                    <a:t>P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1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,t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1</a:t>
                  </a:r>
                </a:p>
              </p:txBody>
            </p:sp>
            <p:sp>
              <p:nvSpPr>
                <p:cNvPr id="74" name="CasellaDiTesto 73"/>
                <p:cNvSpPr txBox="1"/>
                <p:nvPr/>
              </p:nvSpPr>
              <p:spPr>
                <a:xfrm>
                  <a:off x="3282245" y="1454728"/>
                  <a:ext cx="7624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P</a:t>
                  </a:r>
                  <a:r>
                    <a:rPr lang="en-US" baseline="30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1</a:t>
                  </a:r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,t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1</a:t>
                  </a:r>
                  <a:endParaRPr lang="en-US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61" name="Arco 60"/>
                <p:cNvSpPr/>
                <p:nvPr/>
              </p:nvSpPr>
              <p:spPr>
                <a:xfrm rot="1819182">
                  <a:off x="2343210" y="2204440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CasellaDiTesto 61"/>
                <p:cNvSpPr txBox="1"/>
                <p:nvPr/>
              </p:nvSpPr>
              <p:spPr>
                <a:xfrm>
                  <a:off x="2576960" y="2036149"/>
                  <a:ext cx="5261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accent4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chemeClr val="accent4"/>
                      </a:solidFill>
                    </a:rPr>
                    <a:t>C</a:t>
                  </a:r>
                  <a:endParaRPr lang="en-US" baseline="-250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38" name="CasellaDiTesto 37"/>
                <p:cNvSpPr txBox="1"/>
                <p:nvPr/>
              </p:nvSpPr>
              <p:spPr>
                <a:xfrm>
                  <a:off x="1448980" y="2610648"/>
                  <a:ext cx="52618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E8950E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rgbClr val="E8950E"/>
                      </a:solidFill>
                    </a:rPr>
                    <a:t>C</a:t>
                  </a:r>
                  <a:endParaRPr lang="en-US" baseline="-25000" dirty="0">
                    <a:solidFill>
                      <a:srgbClr val="E8950E"/>
                    </a:solidFill>
                  </a:endParaRPr>
                </a:p>
              </p:txBody>
            </p:sp>
            <p:sp>
              <p:nvSpPr>
                <p:cNvPr id="39" name="Arco 38"/>
                <p:cNvSpPr/>
                <p:nvPr/>
              </p:nvSpPr>
              <p:spPr>
                <a:xfrm rot="4267110">
                  <a:off x="1219039" y="2510035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88792"/>
                    </a:solidFill>
                  </a:endParaRPr>
                </a:p>
              </p:txBody>
            </p:sp>
            <p:sp>
              <p:nvSpPr>
                <p:cNvPr id="40" name="Ovale 39"/>
                <p:cNvSpPr/>
                <p:nvPr/>
              </p:nvSpPr>
              <p:spPr>
                <a:xfrm rot="1819182">
                  <a:off x="2040666" y="3645062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" name="CasellaDiTesto 40"/>
                <p:cNvSpPr txBox="1"/>
                <p:nvPr/>
              </p:nvSpPr>
              <p:spPr>
                <a:xfrm>
                  <a:off x="1748524" y="3734822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42" name="CasellaDiTesto 41"/>
                <p:cNvSpPr txBox="1"/>
                <p:nvPr/>
              </p:nvSpPr>
              <p:spPr>
                <a:xfrm>
                  <a:off x="2253791" y="3492969"/>
                  <a:ext cx="7624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P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0</a:t>
                  </a:r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,t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45" name="CasellaDiTesto 44"/>
                <p:cNvSpPr txBox="1"/>
                <p:nvPr/>
              </p:nvSpPr>
              <p:spPr>
                <a:xfrm>
                  <a:off x="5059241" y="1021896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46" name="CasellaDiTesto 45"/>
                <p:cNvSpPr txBox="1"/>
                <p:nvPr/>
              </p:nvSpPr>
              <p:spPr>
                <a:xfrm>
                  <a:off x="3691838" y="2142928"/>
                  <a:ext cx="6180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4"/>
                      </a:solidFill>
                    </a:rPr>
                    <a:t>P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2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,t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2</a:t>
                  </a:r>
                </a:p>
              </p:txBody>
            </p:sp>
            <p:sp>
              <p:nvSpPr>
                <p:cNvPr id="47" name="CasellaDiTesto 46"/>
                <p:cNvSpPr txBox="1"/>
                <p:nvPr/>
              </p:nvSpPr>
              <p:spPr>
                <a:xfrm>
                  <a:off x="5288845" y="1378528"/>
                  <a:ext cx="7624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P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2</a:t>
                  </a:r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,t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48" name="CasellaDiTesto 47"/>
                <p:cNvSpPr txBox="1"/>
                <p:nvPr/>
              </p:nvSpPr>
              <p:spPr>
                <a:xfrm>
                  <a:off x="4596260" y="2048849"/>
                  <a:ext cx="5261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accent4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chemeClr val="accent4"/>
                      </a:solidFill>
                    </a:rPr>
                    <a:t>C</a:t>
                  </a:r>
                  <a:endParaRPr lang="en-US" baseline="-25000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49" name="Arco 48"/>
                <p:cNvSpPr/>
                <p:nvPr/>
              </p:nvSpPr>
              <p:spPr>
                <a:xfrm rot="1819182">
                  <a:off x="4362508" y="2204439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e 49"/>
                <p:cNvSpPr/>
                <p:nvPr/>
              </p:nvSpPr>
              <p:spPr>
                <a:xfrm rot="1819182">
                  <a:off x="4222537" y="2398912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4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51" name="Ovale 50"/>
                <p:cNvSpPr/>
                <p:nvPr/>
              </p:nvSpPr>
              <p:spPr>
                <a:xfrm rot="1819182">
                  <a:off x="5179883" y="1340389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2" name="Ovale 51"/>
                <p:cNvSpPr/>
                <p:nvPr/>
              </p:nvSpPr>
              <p:spPr>
                <a:xfrm rot="1819182">
                  <a:off x="5571977" y="2416745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CasellaDiTesto 52"/>
                <p:cNvSpPr txBox="1"/>
                <p:nvPr/>
              </p:nvSpPr>
              <p:spPr>
                <a:xfrm>
                  <a:off x="5301545" y="2091977"/>
                  <a:ext cx="6180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4"/>
                      </a:solidFill>
                    </a:rPr>
                    <a:t>P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3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,t</a:t>
                  </a:r>
                  <a:r>
                    <a:rPr lang="en-US" baseline="-25000" dirty="0">
                      <a:solidFill>
                        <a:schemeClr val="accent4"/>
                      </a:solidFill>
                    </a:rPr>
                    <a:t>3</a:t>
                  </a:r>
                </a:p>
              </p:txBody>
            </p:sp>
            <p:cxnSp>
              <p:nvCxnSpPr>
                <p:cNvPr id="54" name="Connettore 1 53"/>
                <p:cNvCxnSpPr/>
                <p:nvPr/>
              </p:nvCxnSpPr>
              <p:spPr>
                <a:xfrm>
                  <a:off x="5706548" y="2532876"/>
                  <a:ext cx="624530" cy="737918"/>
                </a:xfrm>
                <a:prstGeom prst="line">
                  <a:avLst/>
                </a:prstGeom>
                <a:ln>
                  <a:solidFill>
                    <a:schemeClr val="accent4"/>
                  </a:solidFill>
                  <a:prstDash val="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CasellaDiTesto 54"/>
                <p:cNvSpPr txBox="1"/>
                <p:nvPr/>
              </p:nvSpPr>
              <p:spPr>
                <a:xfrm>
                  <a:off x="5927429" y="2618687"/>
                  <a:ext cx="52618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E8950E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rgbClr val="E8950E"/>
                      </a:solidFill>
                    </a:rPr>
                    <a:t>C</a:t>
                  </a:r>
                  <a:endParaRPr lang="en-US" baseline="-25000" dirty="0">
                    <a:solidFill>
                      <a:srgbClr val="E8950E"/>
                    </a:solidFill>
                  </a:endParaRPr>
                </a:p>
              </p:txBody>
            </p:sp>
            <p:sp>
              <p:nvSpPr>
                <p:cNvPr id="56" name="Arco 55"/>
                <p:cNvSpPr/>
                <p:nvPr/>
              </p:nvSpPr>
              <p:spPr>
                <a:xfrm rot="4267110">
                  <a:off x="5697488" y="2441874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88792"/>
                    </a:solidFill>
                  </a:endParaRPr>
                </a:p>
              </p:txBody>
            </p:sp>
            <p:sp>
              <p:nvSpPr>
                <p:cNvPr id="57" name="Ovale 56"/>
                <p:cNvSpPr/>
                <p:nvPr/>
              </p:nvSpPr>
              <p:spPr>
                <a:xfrm rot="1819182">
                  <a:off x="6308082" y="3218302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CasellaDiTesto 57"/>
                <p:cNvSpPr txBox="1"/>
                <p:nvPr/>
              </p:nvSpPr>
              <p:spPr>
                <a:xfrm>
                  <a:off x="5862172" y="3246761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77" name="CasellaDiTesto 76"/>
                <p:cNvSpPr txBox="1"/>
                <p:nvPr/>
              </p:nvSpPr>
              <p:spPr>
                <a:xfrm>
                  <a:off x="6470407" y="3123637"/>
                  <a:ext cx="7624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P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3</a:t>
                  </a:r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,t</a:t>
                  </a:r>
                  <a:r>
                    <a:rPr lang="en-US" baseline="30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*</a:t>
                  </a:r>
                  <a:r>
                    <a:rPr lang="en-US" baseline="-25000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3</a:t>
                  </a:r>
                  <a:endParaRPr lang="en-US" baseline="-25000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78" name="CasellaDiTesto 77"/>
                <p:cNvSpPr txBox="1"/>
                <p:nvPr/>
              </p:nvSpPr>
              <p:spPr>
                <a:xfrm>
                  <a:off x="6212187" y="2091977"/>
                  <a:ext cx="63350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E8950E"/>
                      </a:solidFill>
                    </a:rPr>
                    <a:t>P</a:t>
                  </a:r>
                  <a:r>
                    <a:rPr lang="en-US" baseline="-25000" dirty="0" err="1">
                      <a:solidFill>
                        <a:srgbClr val="E8950E"/>
                      </a:solidFill>
                    </a:rPr>
                    <a:t>n</a:t>
                  </a:r>
                  <a:r>
                    <a:rPr lang="en-US" dirty="0" err="1" smtClean="0">
                      <a:solidFill>
                        <a:srgbClr val="E8950E"/>
                      </a:solidFill>
                    </a:rPr>
                    <a:t>,t</a:t>
                  </a:r>
                  <a:r>
                    <a:rPr lang="en-US" baseline="-25000" dirty="0" err="1">
                      <a:solidFill>
                        <a:srgbClr val="E8950E"/>
                      </a:solidFill>
                    </a:rPr>
                    <a:t>n</a:t>
                  </a:r>
                  <a:endParaRPr lang="en-US" baseline="-25000" dirty="0">
                    <a:solidFill>
                      <a:srgbClr val="E8950E"/>
                    </a:solidFill>
                  </a:endParaRPr>
                </a:p>
              </p:txBody>
            </p:sp>
            <p:sp>
              <p:nvSpPr>
                <p:cNvPr id="79" name="Ovale 78"/>
                <p:cNvSpPr/>
                <p:nvPr/>
              </p:nvSpPr>
              <p:spPr>
                <a:xfrm rot="1819182">
                  <a:off x="6740227" y="2359173"/>
                  <a:ext cx="180000" cy="180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4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  <p:sp>
              <p:nvSpPr>
                <p:cNvPr id="81" name="Arco 80"/>
                <p:cNvSpPr/>
                <p:nvPr/>
              </p:nvSpPr>
              <p:spPr>
                <a:xfrm rot="1819182">
                  <a:off x="6897367" y="2187986"/>
                  <a:ext cx="330718" cy="355600"/>
                </a:xfrm>
                <a:prstGeom prst="arc">
                  <a:avLst>
                    <a:gd name="adj1" fmla="val 13987806"/>
                    <a:gd name="adj2" fmla="val 0"/>
                  </a:avLst>
                </a:prstGeom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CasellaDiTesto 81"/>
                <p:cNvSpPr txBox="1"/>
                <p:nvPr/>
              </p:nvSpPr>
              <p:spPr>
                <a:xfrm>
                  <a:off x="7223426" y="2095952"/>
                  <a:ext cx="5261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E8950E"/>
                      </a:solidFill>
                    </a:rPr>
                    <a:t>θ</a:t>
                  </a:r>
                  <a:r>
                    <a:rPr lang="en-US" baseline="-25000" dirty="0" err="1" smtClean="0">
                      <a:solidFill>
                        <a:srgbClr val="E8950E"/>
                      </a:solidFill>
                    </a:rPr>
                    <a:t>C</a:t>
                  </a:r>
                  <a:endParaRPr lang="en-US" baseline="-25000" dirty="0">
                    <a:solidFill>
                      <a:srgbClr val="E8950E"/>
                    </a:solidFill>
                  </a:endParaRPr>
                </a:p>
              </p:txBody>
            </p:sp>
            <p:sp>
              <p:nvSpPr>
                <p:cNvPr id="83" name="Ovale 82"/>
                <p:cNvSpPr/>
                <p:nvPr/>
              </p:nvSpPr>
              <p:spPr>
                <a:xfrm rot="1819182">
                  <a:off x="7506590" y="1623635"/>
                  <a:ext cx="180000" cy="18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CasellaDiTesto 83"/>
                <p:cNvSpPr txBox="1"/>
                <p:nvPr/>
              </p:nvSpPr>
              <p:spPr>
                <a:xfrm>
                  <a:off x="7295226" y="1221178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rPr>
                    <a:t>Hit</a:t>
                  </a:r>
                  <a:endParaRPr lang="en-US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85" name="CasellaDiTesto 84"/>
            <p:cNvSpPr txBox="1"/>
            <p:nvPr/>
          </p:nvSpPr>
          <p:spPr>
            <a:xfrm>
              <a:off x="7642024" y="1610138"/>
              <a:ext cx="775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P</a:t>
              </a:r>
              <a:r>
                <a:rPr lang="en-US" baseline="30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*</a:t>
              </a:r>
              <a:r>
                <a:rPr lang="en-US" baseline="-25000" dirty="0" err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n</a:t>
              </a:r>
              <a:r>
                <a:rPr lang="en-US" dirty="0" err="1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,t</a:t>
              </a:r>
              <a:r>
                <a:rPr lang="en-US" baseline="300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*</a:t>
              </a:r>
              <a:r>
                <a:rPr lang="en-US" baseline="-250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n</a:t>
              </a:r>
            </a:p>
          </p:txBody>
        </p:sp>
      </p:grpSp>
      <p:sp>
        <p:nvSpPr>
          <p:cNvPr id="86" name="CasellaDiTesto 85"/>
          <p:cNvSpPr txBox="1"/>
          <p:nvPr/>
        </p:nvSpPr>
        <p:spPr>
          <a:xfrm>
            <a:off x="354104" y="1001942"/>
            <a:ext cx="8369209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From the position P</a:t>
            </a:r>
            <a:r>
              <a:rPr lang="en-US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*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the time t</a:t>
            </a:r>
            <a:r>
              <a:rPr lang="en-US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*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each hit, the photon emission point P</a:t>
            </a:r>
            <a:r>
              <a:rPr lang="en-US" baseline="-25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the emission time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can be calculated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distance between the first point P</a:t>
            </a:r>
            <a:r>
              <a:rPr lang="en-US" baseline="-25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0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the last point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en-US" baseline="-25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is an estimate of the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muon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track length</a:t>
            </a:r>
          </a:p>
        </p:txBody>
      </p:sp>
      <p:sp>
        <p:nvSpPr>
          <p:cNvPr id="87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113713" y="6356350"/>
            <a:ext cx="685800" cy="365125"/>
          </a:xfrm>
        </p:spPr>
        <p:txBody>
          <a:bodyPr/>
          <a:lstStyle/>
          <a:p>
            <a:fld id="{9C1F5A0A-F6FC-4FFD-9B49-0DA8697211D9}" type="slidenum">
              <a:rPr lang="en-US" smtClean="0"/>
              <a:t>8</a:t>
            </a:fld>
            <a:endParaRPr lang="en-US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1927302" y="2750805"/>
            <a:ext cx="1251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Cherenkov 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photon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126523" y="4446390"/>
            <a:ext cx="1115365" cy="923330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Photon emission point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69" name="Connettore 2 68"/>
          <p:cNvCxnSpPr>
            <a:stCxn id="59" idx="0"/>
          </p:cNvCxnSpPr>
          <p:nvPr/>
        </p:nvCxnSpPr>
        <p:spPr>
          <a:xfrm flipV="1">
            <a:off x="684206" y="3903614"/>
            <a:ext cx="546176" cy="542776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7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ia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prstDash val="solid"/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Storia.thmx</Template>
  <TotalTime>3860</TotalTime>
  <Words>1867</Words>
  <Application>Microsoft Macintosh PowerPoint</Application>
  <PresentationFormat>Presentazione su schermo (4:3)</PresentationFormat>
  <Paragraphs>290</Paragraphs>
  <Slides>24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Storia</vt:lpstr>
      <vt:lpstr>Update on effective volumes and energy reconstruction</vt:lpstr>
      <vt:lpstr>Detector layout</vt:lpstr>
      <vt:lpstr>Simulation chain</vt:lpstr>
      <vt:lpstr>Simulation chain</vt:lpstr>
      <vt:lpstr>Effective volumes and angular error</vt:lpstr>
      <vt:lpstr>Effective volumes and angular error</vt:lpstr>
      <vt:lpstr>Effective volumes and angular error</vt:lpstr>
      <vt:lpstr>Muon Track length estimate</vt:lpstr>
      <vt:lpstr>Muon Track length estimate – part I</vt:lpstr>
      <vt:lpstr>Muon Track length estimate – part I</vt:lpstr>
      <vt:lpstr>Hadronic shower analysis</vt:lpstr>
      <vt:lpstr>Hadronic shower analysis</vt:lpstr>
      <vt:lpstr>Hadronic shower vertex</vt:lpstr>
      <vt:lpstr>Hadronic shower vertex</vt:lpstr>
      <vt:lpstr>Vertex + track length estimate</vt:lpstr>
      <vt:lpstr>Results: vertex + track length estimate</vt:lpstr>
      <vt:lpstr>Muon Track length estimate</vt:lpstr>
      <vt:lpstr>Muon Track length estimate</vt:lpstr>
      <vt:lpstr>Muon energy estimate</vt:lpstr>
      <vt:lpstr>Muon energy estimate</vt:lpstr>
      <vt:lpstr>Outlook</vt:lpstr>
      <vt:lpstr>Backup slides</vt:lpstr>
      <vt:lpstr>Old Muon Energy Reconstruction</vt:lpstr>
      <vt:lpstr>Presentazione di PowerPoint</vt:lpstr>
    </vt:vector>
  </TitlesOfParts>
  <Company>LNS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Direction and Energy Reconstruction</dc:title>
  <dc:creator>Agata Trovato</dc:creator>
  <cp:lastModifiedBy>Agata Trovato</cp:lastModifiedBy>
  <cp:revision>427</cp:revision>
  <dcterms:created xsi:type="dcterms:W3CDTF">2012-11-28T21:44:21Z</dcterms:created>
  <dcterms:modified xsi:type="dcterms:W3CDTF">2013-01-30T16:08:51Z</dcterms:modified>
</cp:coreProperties>
</file>