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87" r:id="rId9"/>
    <p:sldId id="286" r:id="rId10"/>
    <p:sldId id="263" r:id="rId11"/>
    <p:sldId id="265" r:id="rId12"/>
    <p:sldId id="267" r:id="rId13"/>
    <p:sldId id="269" r:id="rId14"/>
    <p:sldId id="271" r:id="rId15"/>
    <p:sldId id="288" r:id="rId16"/>
    <p:sldId id="272" r:id="rId17"/>
    <p:sldId id="273" r:id="rId18"/>
    <p:sldId id="274" r:id="rId19"/>
    <p:sldId id="275" r:id="rId20"/>
    <p:sldId id="276" r:id="rId21"/>
    <p:sldId id="290" r:id="rId22"/>
    <p:sldId id="289" r:id="rId23"/>
    <p:sldId id="284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91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3" autoAdjust="0"/>
  </p:normalViewPr>
  <p:slideViewPr>
    <p:cSldViewPr>
      <p:cViewPr>
        <p:scale>
          <a:sx n="62" d="100"/>
          <a:sy n="62" d="100"/>
        </p:scale>
        <p:origin x="-10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F1C40-812B-4D7A-9E52-113B3F2A6C9E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F7C57-6370-4981-8675-CB2B9703115A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EF202-CB2B-4966-B199-772B588E059E}" type="slidenum">
              <a:rPr lang="fr-FR"/>
              <a:pPr/>
              <a:t>16</a:t>
            </a:fld>
            <a:endParaRPr lang="fr-FR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E20-18E6-47E7-8413-F36A60A9B0AE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315-E8BE-4EEA-BA95-22F3640847B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E20-18E6-47E7-8413-F36A60A9B0AE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315-E8BE-4EEA-BA95-22F3640847B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E20-18E6-47E7-8413-F36A60A9B0AE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315-E8BE-4EEA-BA95-22F3640847B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E20-18E6-47E7-8413-F36A60A9B0AE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315-E8BE-4EEA-BA95-22F3640847B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E20-18E6-47E7-8413-F36A60A9B0AE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315-E8BE-4EEA-BA95-22F3640847B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E20-18E6-47E7-8413-F36A60A9B0AE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315-E8BE-4EEA-BA95-22F3640847B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E20-18E6-47E7-8413-F36A60A9B0AE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315-E8BE-4EEA-BA95-22F3640847B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E20-18E6-47E7-8413-F36A60A9B0AE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315-E8BE-4EEA-BA95-22F3640847B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E20-18E6-47E7-8413-F36A60A9B0AE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315-E8BE-4EEA-BA95-22F3640847B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E20-18E6-47E7-8413-F36A60A9B0AE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315-E8BE-4EEA-BA95-22F3640847B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E20-18E6-47E7-8413-F36A60A9B0AE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315-E8BE-4EEA-BA95-22F3640847B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3CE20-18E6-47E7-8413-F36A60A9B0AE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4C315-E8BE-4EEA-BA95-22F3640847BB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836712"/>
          </a:xfrm>
        </p:grpSpPr>
        <p:sp>
          <p:nvSpPr>
            <p:cNvPr id="5" name="Right Triangle 4"/>
            <p:cNvSpPr/>
            <p:nvPr/>
          </p:nvSpPr>
          <p:spPr>
            <a:xfrm flipH="1">
              <a:off x="0" y="404664"/>
              <a:ext cx="9144000" cy="432048"/>
            </a:xfrm>
            <a:prstGeom prst="rtTriangle">
              <a:avLst/>
            </a:prstGeom>
            <a:gradFill>
              <a:gsLst>
                <a:gs pos="0">
                  <a:srgbClr val="0059FF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ight Triangle 5"/>
            <p:cNvSpPr/>
            <p:nvPr/>
          </p:nvSpPr>
          <p:spPr>
            <a:xfrm flipH="1" flipV="1">
              <a:off x="0" y="0"/>
              <a:ext cx="9144000" cy="432048"/>
            </a:xfrm>
            <a:prstGeom prst="rtTriangle">
              <a:avLst/>
            </a:prstGeom>
            <a:gradFill flip="none" rotWithShape="1">
              <a:gsLst>
                <a:gs pos="0">
                  <a:srgbClr val="6BD5FD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nl-NL" b="1" dirty="0" err="1">
                <a:solidFill>
                  <a:schemeClr val="accent1">
                    <a:lumMod val="75000"/>
                  </a:schemeClr>
                </a:solidFill>
              </a:rPr>
              <a:t>Optical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 and Power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8712968" cy="3240360"/>
          </a:xfrm>
        </p:spPr>
        <p:txBody>
          <a:bodyPr>
            <a:noAutofit/>
          </a:bodyPr>
          <a:lstStyle/>
          <a:p>
            <a:pPr algn="l"/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l">
              <a:buFont typeface="Wingdings" pitchFamily="2" charset="2"/>
              <a:buChar char="v"/>
            </a:pP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Optical</a:t>
            </a: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200" dirty="0" err="1" smtClean="0">
                <a:solidFill>
                  <a:schemeClr val="accent1">
                    <a:lumMod val="75000"/>
                  </a:schemeClr>
                </a:solidFill>
              </a:rPr>
              <a:t>network</a:t>
            </a:r>
            <a:r>
              <a:rPr lang="nl-NL" sz="2200" dirty="0" smtClean="0">
                <a:solidFill>
                  <a:schemeClr val="accent1">
                    <a:lumMod val="75000"/>
                  </a:schemeClr>
                </a:solidFill>
              </a:rPr>
              <a:t> issues in MEUST				</a:t>
            </a:r>
            <a:r>
              <a:rPr lang="nl-NL" sz="1600" dirty="0" err="1" smtClean="0">
                <a:solidFill>
                  <a:schemeClr val="accent1">
                    <a:lumMod val="75000"/>
                  </a:schemeClr>
                </a:solidFill>
              </a:rPr>
              <a:t>P.Lamare</a:t>
            </a:r>
            <a:endParaRPr lang="nl-N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Progress and outcomes for DWDM optical systems 		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A.D’Amigo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Global overview of the Optical Network for KM3NeT Phase 1	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S.Mos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Presentation of CNRS FOTON laboratory			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M.Gay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MEUST infrastructure power system and control/command	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M.Acheron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Progress on the Vertical Electro-Optical Cable			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P.Kooijman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100" descr="logo_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0"/>
            <a:ext cx="1515989" cy="15567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88224" y="2276872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Eric </a:t>
            </a:r>
            <a:r>
              <a:rPr lang="nl-NL" i="1" dirty="0" err="1" smtClean="0">
                <a:solidFill>
                  <a:schemeClr val="accent1">
                    <a:lumMod val="75000"/>
                  </a:schemeClr>
                </a:solidFill>
              </a:rPr>
              <a:t>Heine</a:t>
            </a:r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0"/>
            <a:ext cx="9144000" cy="836712"/>
            <a:chOff x="0" y="0"/>
            <a:chExt cx="9144000" cy="836712"/>
          </a:xfrm>
        </p:grpSpPr>
        <p:sp>
          <p:nvSpPr>
            <p:cNvPr id="6" name="Right Triangle 5"/>
            <p:cNvSpPr/>
            <p:nvPr/>
          </p:nvSpPr>
          <p:spPr>
            <a:xfrm flipH="1">
              <a:off x="0" y="404664"/>
              <a:ext cx="9144000" cy="432048"/>
            </a:xfrm>
            <a:prstGeom prst="rtTriangle">
              <a:avLst/>
            </a:prstGeom>
            <a:gradFill>
              <a:gsLst>
                <a:gs pos="0">
                  <a:srgbClr val="0059FF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ight Triangle 6"/>
            <p:cNvSpPr/>
            <p:nvPr/>
          </p:nvSpPr>
          <p:spPr>
            <a:xfrm flipH="1" flipV="1">
              <a:off x="0" y="0"/>
              <a:ext cx="9144000" cy="432048"/>
            </a:xfrm>
            <a:prstGeom prst="rtTriangle">
              <a:avLst/>
            </a:prstGeom>
            <a:gradFill flip="none" rotWithShape="1">
              <a:gsLst>
                <a:gs pos="0">
                  <a:srgbClr val="6BD5FD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" name="Picture 100" descr="logo_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4782" cy="836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solidFill>
                  <a:schemeClr val="accent1">
                    <a:lumMod val="75000"/>
                  </a:schemeClr>
                </a:solidFill>
              </a:rPr>
              <a:t>Status</a:t>
            </a:r>
            <a:endParaRPr lang="nl-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052736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Progress and outcomes for DWDM optical systems;</a:t>
            </a:r>
          </a:p>
          <a:p>
            <a:pPr marL="342900" indent="-342900">
              <a:buFont typeface="Arial"/>
              <a:buChar char="•"/>
            </a:pPr>
            <a:r>
              <a:rPr lang="en-GB" sz="1600" dirty="0" smtClean="0"/>
              <a:t>DWDM Optical Transport in C-Band and L-Band                (Bandwidth, False channel products)</a:t>
            </a:r>
          </a:p>
          <a:p>
            <a:pPr marL="342900" indent="-342900">
              <a:buFont typeface="Arial"/>
              <a:buChar char="•"/>
            </a:pPr>
            <a:r>
              <a:rPr lang="en-GB" sz="1600" dirty="0" smtClean="0"/>
              <a:t>Passive devices: DWDM multiplexers and Band couplers (spacing. </a:t>
            </a:r>
            <a:r>
              <a:rPr lang="en-GB" sz="1600" dirty="0" err="1" smtClean="0"/>
              <a:t>fanout</a:t>
            </a:r>
            <a:r>
              <a:rPr lang="en-GB" sz="1600" dirty="0" smtClean="0"/>
              <a:t>, channel overlap)</a:t>
            </a:r>
          </a:p>
          <a:p>
            <a:pPr marL="342900" indent="-342900">
              <a:buFont typeface="Arial"/>
              <a:buChar char="•"/>
            </a:pPr>
            <a:r>
              <a:rPr lang="en-GB" sz="1600" dirty="0" smtClean="0"/>
              <a:t>Active devices: Amplifiers			         (Raman, EDFA)</a:t>
            </a:r>
          </a:p>
          <a:p>
            <a:pPr marL="342900" indent="-342900">
              <a:buFont typeface="Arial"/>
              <a:buChar char="•"/>
            </a:pPr>
            <a:r>
              <a:rPr lang="en-GB" sz="1600" dirty="0" smtClean="0"/>
              <a:t>Multiplexing for KM3NeT-It DUs</a:t>
            </a:r>
          </a:p>
          <a:p>
            <a:pPr marL="342900" indent="-342900">
              <a:buFont typeface="Arial"/>
              <a:buChar char="•"/>
            </a:pPr>
            <a:r>
              <a:rPr lang="en-GB" sz="1600" dirty="0" smtClean="0"/>
              <a:t>Infrastructure Capacity</a:t>
            </a:r>
          </a:p>
          <a:p>
            <a:pPr marL="342900" indent="-342900">
              <a:buFont typeface="Arial"/>
              <a:buChar char="•"/>
            </a:pPr>
            <a:r>
              <a:rPr lang="en-GB" sz="1600" dirty="0" smtClean="0"/>
              <a:t>Data transport loopback measurements @ Capo </a:t>
            </a:r>
            <a:r>
              <a:rPr lang="en-GB" sz="1600" dirty="0" err="1" smtClean="0"/>
              <a:t>Passero</a:t>
            </a:r>
            <a:endParaRPr lang="en-GB" sz="1600" dirty="0" smtClean="0"/>
          </a:p>
          <a:p>
            <a:endParaRPr lang="nl-NL" sz="1600" dirty="0"/>
          </a:p>
        </p:txBody>
      </p:sp>
      <p:sp>
        <p:nvSpPr>
          <p:cNvPr id="9" name="Rectangle 8"/>
          <p:cNvSpPr/>
          <p:nvPr/>
        </p:nvSpPr>
        <p:spPr>
          <a:xfrm>
            <a:off x="395536" y="3212976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Activity Status:</a:t>
            </a:r>
          </a:p>
          <a:p>
            <a:pPr marL="342900" indent="-342900">
              <a:buFont typeface="Arial"/>
              <a:buChar char="•"/>
            </a:pPr>
            <a:r>
              <a:rPr lang="en-AU" sz="1600" dirty="0" smtClean="0"/>
              <a:t>DUs: </a:t>
            </a:r>
          </a:p>
          <a:p>
            <a:pPr marL="800100" lvl="1" indent="-342900">
              <a:buFont typeface="Arial"/>
              <a:buChar char="•"/>
            </a:pPr>
            <a:r>
              <a:rPr lang="en-AU" sz="1600" dirty="0" smtClean="0"/>
              <a:t>multiplexer/</a:t>
            </a:r>
            <a:r>
              <a:rPr lang="en-AU" sz="1600" dirty="0" err="1" smtClean="0"/>
              <a:t>demultiplexer</a:t>
            </a:r>
            <a:r>
              <a:rPr lang="en-AU" sz="1600" dirty="0" smtClean="0"/>
              <a:t> has been already delivered</a:t>
            </a:r>
          </a:p>
          <a:p>
            <a:pPr marL="800100" lvl="1" indent="-342900">
              <a:buFont typeface="Arial"/>
              <a:buChar char="•"/>
            </a:pPr>
            <a:r>
              <a:rPr lang="en-AU" sz="1600" dirty="0" smtClean="0"/>
              <a:t>SFP laser should be ordered (same class used in NEMO phase-2 but on 50 GHz grid)</a:t>
            </a:r>
          </a:p>
          <a:p>
            <a:pPr marL="342900" indent="-342900">
              <a:buFont typeface="Arial"/>
              <a:buChar char="•"/>
            </a:pPr>
            <a:r>
              <a:rPr lang="en-AU" sz="1600" dirty="0" smtClean="0"/>
              <a:t>Junction box: </a:t>
            </a:r>
          </a:p>
          <a:p>
            <a:pPr marL="800100" lvl="1" indent="-342900">
              <a:buFont typeface="Arial"/>
              <a:buChar char="•"/>
            </a:pPr>
            <a:r>
              <a:rPr lang="en-AU" sz="1600" dirty="0" smtClean="0"/>
              <a:t>band coupler has been defined (same </a:t>
            </a:r>
            <a:r>
              <a:rPr lang="en-AU" sz="1600" dirty="0" err="1" smtClean="0"/>
              <a:t>deviced</a:t>
            </a:r>
            <a:r>
              <a:rPr lang="en-AU" sz="1600" dirty="0" smtClean="0"/>
              <a:t> used in NEMO phase-1 Junction box) and should be ordered soon: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AU" sz="1400" dirty="0" smtClean="0"/>
              <a:t>The market survey has shown that maximum 4 band couplers can be used to work on the same fibre in the DWDM spectral region (C-BAND)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AU" sz="1400" dirty="0" smtClean="0"/>
              <a:t>Each coupler can </a:t>
            </a:r>
            <a:r>
              <a:rPr lang="en-AU" sz="1400" dirty="0" err="1" smtClean="0"/>
              <a:t>mux</a:t>
            </a:r>
            <a:r>
              <a:rPr lang="en-AU" sz="1400" dirty="0" smtClean="0"/>
              <a:t>/</a:t>
            </a:r>
            <a:r>
              <a:rPr lang="en-AU" sz="1400" dirty="0" err="1" smtClean="0"/>
              <a:t>demux</a:t>
            </a:r>
            <a:r>
              <a:rPr lang="en-AU" sz="1400" dirty="0" smtClean="0"/>
              <a:t> maximum 15 channels @ 50 GHz spacing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AU" sz="1400" dirty="0" smtClean="0"/>
              <a:t>1 and 2 imply </a:t>
            </a:r>
            <a:r>
              <a:rPr lang="en-AU" sz="1400" b="1" dirty="0" smtClean="0">
                <a:sym typeface="Wingdings"/>
              </a:rPr>
              <a:t> 60 channels per fibre</a:t>
            </a:r>
          </a:p>
          <a:p>
            <a:pPr marL="342900" indent="-342900">
              <a:buFont typeface="Arial"/>
              <a:buChar char="•"/>
            </a:pPr>
            <a:r>
              <a:rPr lang="en-AU" sz="1600" dirty="0" smtClean="0"/>
              <a:t>On-shore optical amplifier (booster and preamp) have already been successfully operated for NEMO phase-2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0"/>
            <a:ext cx="9144000" cy="836712"/>
            <a:chOff x="0" y="0"/>
            <a:chExt cx="9144000" cy="836712"/>
          </a:xfrm>
        </p:grpSpPr>
        <p:sp>
          <p:nvSpPr>
            <p:cNvPr id="6" name="Right Triangle 5"/>
            <p:cNvSpPr/>
            <p:nvPr/>
          </p:nvSpPr>
          <p:spPr>
            <a:xfrm flipH="1">
              <a:off x="0" y="404664"/>
              <a:ext cx="9144000" cy="432048"/>
            </a:xfrm>
            <a:prstGeom prst="rtTriangle">
              <a:avLst/>
            </a:prstGeom>
            <a:gradFill>
              <a:gsLst>
                <a:gs pos="0">
                  <a:srgbClr val="0059FF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ight Triangle 6"/>
            <p:cNvSpPr/>
            <p:nvPr/>
          </p:nvSpPr>
          <p:spPr>
            <a:xfrm flipH="1" flipV="1">
              <a:off x="0" y="0"/>
              <a:ext cx="9144000" cy="432048"/>
            </a:xfrm>
            <a:prstGeom prst="rtTriangle">
              <a:avLst/>
            </a:prstGeom>
            <a:gradFill flip="none" rotWithShape="1">
              <a:gsLst>
                <a:gs pos="0">
                  <a:srgbClr val="6BD5FD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" name="Picture 100" descr="logo_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4782" cy="836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00" y="6824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Global overview of the Optical Network for KM3Net Phase 1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" name="Picture 2" descr="K:\Meetings\2013_01_Collaboration_Meeting_Marseille\HYDRALIGH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7736" y="908720"/>
            <a:ext cx="2381250" cy="19907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04462" y="2513595"/>
            <a:ext cx="1845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Wet 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mateable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connector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7956" y="961839"/>
            <a:ext cx="2032287" cy="130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937000" y="2276872"/>
            <a:ext cx="1813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Dry 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mateable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connector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3866" y="1449957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FC/APC connector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459" y="980728"/>
            <a:ext cx="2331814" cy="42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725144"/>
            <a:ext cx="4221791" cy="83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283447" y="5258455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cs typeface="Arial" pitchFamily="34" charset="0"/>
              </a:rPr>
              <a:t>Fusion Splice</a:t>
            </a:r>
            <a:endParaRPr lang="en-GB" sz="1200" dirty="0"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9632" y="299695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u="sng" dirty="0" smtClean="0">
                <a:cs typeface="Arial" pitchFamily="34" charset="0"/>
              </a:rPr>
              <a:t>Use as less connectors in an optical path as possible</a:t>
            </a:r>
            <a:r>
              <a:rPr lang="en-GB" dirty="0" smtClean="0">
                <a:cs typeface="Arial" pitchFamily="34" charset="0"/>
              </a:rPr>
              <a:t>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1720" y="328498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Attenuation</a:t>
            </a:r>
            <a:endParaRPr lang="nl-NL" dirty="0" smtClean="0"/>
          </a:p>
          <a:p>
            <a:r>
              <a:rPr lang="nl-NL" dirty="0" err="1" smtClean="0"/>
              <a:t>Backreflection</a:t>
            </a:r>
            <a:endParaRPr lang="nl-NL" dirty="0" smtClean="0"/>
          </a:p>
          <a:p>
            <a:r>
              <a:rPr lang="nl-NL" dirty="0" err="1" smtClean="0"/>
              <a:t>Handling</a:t>
            </a:r>
            <a:endParaRPr lang="nl-NL" dirty="0"/>
          </a:p>
        </p:txBody>
      </p:sp>
      <p:sp>
        <p:nvSpPr>
          <p:cNvPr id="21" name="Rectangle 20"/>
          <p:cNvSpPr/>
          <p:nvPr/>
        </p:nvSpPr>
        <p:spPr>
          <a:xfrm>
            <a:off x="1331640" y="436510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cs typeface="Arial" pitchFamily="34" charset="0"/>
              </a:rPr>
              <a:t>When properly done a fusion splice is the most reliable connection.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0"/>
            <a:ext cx="9144000" cy="836712"/>
            <a:chOff x="0" y="0"/>
            <a:chExt cx="9144000" cy="836712"/>
          </a:xfrm>
        </p:grpSpPr>
        <p:sp>
          <p:nvSpPr>
            <p:cNvPr id="6" name="Right Triangle 5"/>
            <p:cNvSpPr/>
            <p:nvPr/>
          </p:nvSpPr>
          <p:spPr>
            <a:xfrm flipH="1">
              <a:off x="0" y="404664"/>
              <a:ext cx="9144000" cy="432048"/>
            </a:xfrm>
            <a:prstGeom prst="rtTriangle">
              <a:avLst/>
            </a:prstGeom>
            <a:gradFill>
              <a:gsLst>
                <a:gs pos="0">
                  <a:srgbClr val="0059FF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ight Triangle 6"/>
            <p:cNvSpPr/>
            <p:nvPr/>
          </p:nvSpPr>
          <p:spPr>
            <a:xfrm flipH="1" flipV="1">
              <a:off x="0" y="0"/>
              <a:ext cx="9144000" cy="432048"/>
            </a:xfrm>
            <a:prstGeom prst="rtTriangle">
              <a:avLst/>
            </a:prstGeom>
            <a:gradFill flip="none" rotWithShape="1">
              <a:gsLst>
                <a:gs pos="0">
                  <a:srgbClr val="6BD5FD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" name="Picture 100" descr="logo_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4782" cy="836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00" y="6824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Global overview of the Optical Network for KM3Net Phase 1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8082" y="980728"/>
            <a:ext cx="4649239" cy="2275369"/>
            <a:chOff x="243171" y="980728"/>
            <a:chExt cx="4325378" cy="211686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139100" y="2369370"/>
              <a:ext cx="54006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sosceles Triangle 22"/>
            <p:cNvSpPr>
              <a:spLocks noChangeArrowheads="1"/>
            </p:cNvSpPr>
            <p:nvPr/>
          </p:nvSpPr>
          <p:spPr bwMode="auto">
            <a:xfrm rot="5400000">
              <a:off x="2320614" y="2259864"/>
              <a:ext cx="285508" cy="216489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127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lt1"/>
                </a:solidFill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06951" y="1613286"/>
              <a:ext cx="0" cy="111612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6951" y="2729410"/>
              <a:ext cx="115212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14963" y="2477382"/>
              <a:ext cx="0" cy="2520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22975" y="2477382"/>
              <a:ext cx="0" cy="2520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30987" y="2477382"/>
              <a:ext cx="0" cy="2520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38999" y="2477382"/>
              <a:ext cx="0" cy="2520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47011" y="2297362"/>
              <a:ext cx="0" cy="4320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455023" y="2297362"/>
              <a:ext cx="0" cy="4320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63035" y="2189350"/>
              <a:ext cx="0" cy="540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71047" y="2189350"/>
              <a:ext cx="0" cy="540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79059" y="2189350"/>
              <a:ext cx="0" cy="540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662935" y="1973326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6200000">
              <a:off x="-77967" y="2153893"/>
              <a:ext cx="1125007" cy="286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cs typeface="Arial" pitchFamily="34" charset="0"/>
                </a:rPr>
                <a:t>Optical power</a:t>
              </a:r>
              <a:endParaRPr lang="en-GB" sz="1400" dirty="0"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1580" y="2811259"/>
              <a:ext cx="1292693" cy="286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cs typeface="Arial" pitchFamily="34" charset="0"/>
                </a:rPr>
                <a:t>Optical channels</a:t>
              </a:r>
              <a:endParaRPr lang="en-GB" sz="1400" dirty="0">
                <a:cs typeface="Arial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291227" y="1613286"/>
              <a:ext cx="0" cy="111612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91227" y="2729410"/>
              <a:ext cx="115212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399239" y="2369370"/>
              <a:ext cx="0" cy="3600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507251" y="2369370"/>
              <a:ext cx="0" cy="3600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615263" y="2369370"/>
              <a:ext cx="0" cy="3600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723275" y="2369370"/>
              <a:ext cx="0" cy="3600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831287" y="2153346"/>
              <a:ext cx="0" cy="5760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939299" y="2153346"/>
              <a:ext cx="0" cy="5760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047311" y="1685294"/>
              <a:ext cx="0" cy="10441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55323" y="1685294"/>
              <a:ext cx="0" cy="10441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263335" y="1685294"/>
              <a:ext cx="0" cy="10441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3147211" y="1973326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16200000">
              <a:off x="2406309" y="2153892"/>
              <a:ext cx="1125007" cy="286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cs typeface="Arial" pitchFamily="34" charset="0"/>
                </a:rPr>
                <a:t>Optical power</a:t>
              </a:r>
              <a:endParaRPr lang="en-GB" sz="1400" dirty="0"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75856" y="2811258"/>
              <a:ext cx="1292693" cy="286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cs typeface="Arial" pitchFamily="34" charset="0"/>
                </a:rPr>
                <a:t>Optical channels</a:t>
              </a:r>
              <a:endParaRPr lang="en-GB" sz="1400" dirty="0">
                <a:cs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09079" y="1306309"/>
              <a:ext cx="534198" cy="286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cs typeface="Arial" pitchFamily="34" charset="0"/>
                </a:rPr>
                <a:t>Input</a:t>
              </a:r>
              <a:endParaRPr lang="en-GB" sz="1400" dirty="0">
                <a:cs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490330" y="1280909"/>
              <a:ext cx="659470" cy="286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cs typeface="Arial" pitchFamily="34" charset="0"/>
                </a:rPr>
                <a:t>Output</a:t>
              </a:r>
              <a:endParaRPr lang="en-GB" sz="1400" dirty="0"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43171" y="980728"/>
              <a:ext cx="3902179" cy="286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cs typeface="Arial" pitchFamily="34" charset="0"/>
                </a:rPr>
                <a:t>Amount of amplification </a:t>
              </a:r>
              <a:r>
                <a:rPr lang="en-GB" sz="1400" dirty="0" smtClean="0">
                  <a:solidFill>
                    <a:srgbClr val="00B0F0"/>
                  </a:solidFill>
                  <a:cs typeface="Arial" pitchFamily="34" charset="0"/>
                </a:rPr>
                <a:t>depends</a:t>
              </a:r>
              <a:r>
                <a:rPr lang="en-GB" sz="1400" dirty="0" smtClean="0">
                  <a:cs typeface="Arial" pitchFamily="34" charset="0"/>
                </a:rPr>
                <a:t> on input signal levels</a:t>
              </a:r>
              <a:endParaRPr lang="en-GB" sz="1400" dirty="0">
                <a:cs typeface="Arial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572000" y="1052736"/>
            <a:ext cx="4571999" cy="2160240"/>
            <a:chOff x="4800099" y="1011059"/>
            <a:chExt cx="4083844" cy="1780659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247539" y="1312953"/>
              <a:ext cx="0" cy="111612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247539" y="2429077"/>
              <a:ext cx="115212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355551" y="1997029"/>
              <a:ext cx="0" cy="43204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5103523" y="1672993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16200000">
              <a:off x="4388884" y="1486450"/>
              <a:ext cx="1103223" cy="280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cs typeface="Arial" pitchFamily="34" charset="0"/>
                </a:rPr>
                <a:t>Optical power</a:t>
              </a:r>
              <a:endParaRPr lang="en-GB" sz="1400" dirty="0"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32169" y="2510925"/>
              <a:ext cx="1027701" cy="280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cs typeface="Arial" pitchFamily="34" charset="0"/>
                </a:rPr>
                <a:t>Wavelengths</a:t>
              </a:r>
              <a:endParaRPr lang="en-GB" sz="1400" dirty="0">
                <a:cs typeface="Arial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5463563" y="1997029"/>
              <a:ext cx="0" cy="4320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571575" y="1997029"/>
              <a:ext cx="0" cy="43204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679587" y="1997029"/>
              <a:ext cx="0" cy="43204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787599" y="1997029"/>
              <a:ext cx="0" cy="43204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895611" y="1997029"/>
              <a:ext cx="0" cy="43204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003623" y="1997029"/>
              <a:ext cx="0" cy="432048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111635" y="1997029"/>
              <a:ext cx="0" cy="43204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219647" y="1997029"/>
              <a:ext cx="0" cy="43204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579687" y="1961025"/>
              <a:ext cx="54006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Isosceles Triangle 66"/>
            <p:cNvSpPr>
              <a:spLocks noChangeArrowheads="1"/>
            </p:cNvSpPr>
            <p:nvPr/>
          </p:nvSpPr>
          <p:spPr bwMode="auto">
            <a:xfrm rot="5400000">
              <a:off x="6761201" y="1851519"/>
              <a:ext cx="285508" cy="216489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127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lt1"/>
                </a:solidFill>
                <a:cs typeface="Arial" pitchFamily="34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7731815" y="1312953"/>
              <a:ext cx="0" cy="111612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731815" y="2429077"/>
              <a:ext cx="115212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839827" y="1997029"/>
              <a:ext cx="0" cy="43204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7587799" y="1672993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 rot="16200000">
              <a:off x="6857790" y="1856331"/>
              <a:ext cx="1103223" cy="280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cs typeface="Arial" pitchFamily="34" charset="0"/>
                </a:rPr>
                <a:t>Optical power</a:t>
              </a:r>
              <a:endParaRPr lang="en-GB" sz="1400" dirty="0">
                <a:cs typeface="Arial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16445" y="2510925"/>
              <a:ext cx="1027701" cy="280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cs typeface="Arial" pitchFamily="34" charset="0"/>
                </a:rPr>
                <a:t>Wavelengths</a:t>
              </a:r>
              <a:endParaRPr lang="en-GB" sz="1400" dirty="0">
                <a:cs typeface="Arial" pitchFamily="34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947839" y="1925021"/>
              <a:ext cx="0" cy="5040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055851" y="1853013"/>
              <a:ext cx="0" cy="576064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163863" y="1817009"/>
              <a:ext cx="0" cy="61206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271875" y="1925021"/>
              <a:ext cx="0" cy="504056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379887" y="2033033"/>
              <a:ext cx="0" cy="39604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487899" y="1997029"/>
              <a:ext cx="0" cy="432048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595911" y="1925021"/>
              <a:ext cx="0" cy="50405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8703923" y="1997029"/>
              <a:ext cx="0" cy="43204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508105" y="1011059"/>
              <a:ext cx="2764580" cy="280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cs typeface="Arial" pitchFamily="34" charset="0"/>
                </a:rPr>
                <a:t>Amplification is wavelength dependant</a:t>
              </a:r>
              <a:endParaRPr lang="en-GB" sz="1400" dirty="0">
                <a:cs typeface="Arial" pitchFamily="34" charset="0"/>
              </a:endParaRPr>
            </a:p>
          </p:txBody>
        </p:sp>
      </p:grpSp>
      <p:sp>
        <p:nvSpPr>
          <p:cNvPr id="87" name="Text Box 71"/>
          <p:cNvSpPr txBox="1">
            <a:spLocks noChangeArrowheads="1"/>
          </p:cNvSpPr>
          <p:nvPr/>
        </p:nvSpPr>
        <p:spPr bwMode="auto">
          <a:xfrm>
            <a:off x="1475656" y="4653136"/>
            <a:ext cx="6696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b="1" dirty="0"/>
              <a:t>Shaping of the input spectrum to correct for wavelength- and optical power- dependent amplification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30 January 2013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C33-23F0-4B61-87D5-8AFE61306437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492" y="284018"/>
            <a:ext cx="5806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Redundant or segmented network?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0360" y="1664804"/>
            <a:ext cx="1600200" cy="1119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Shorestation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11860" y="1664804"/>
            <a:ext cx="1512168" cy="1119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Junction Box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7704" y="1952836"/>
            <a:ext cx="14041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7704" y="2096852"/>
            <a:ext cx="14041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7704" y="2456892"/>
            <a:ext cx="1404156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5"/>
          <p:cNvGrpSpPr/>
          <p:nvPr/>
        </p:nvGrpSpPr>
        <p:grpSpPr>
          <a:xfrm>
            <a:off x="5724128" y="1160748"/>
            <a:ext cx="360040" cy="1188132"/>
            <a:chOff x="5760132" y="980728"/>
            <a:chExt cx="360040" cy="1188132"/>
          </a:xfrm>
        </p:grpSpPr>
        <p:cxnSp>
          <p:nvCxnSpPr>
            <p:cNvPr id="20" name="Straight Connector 19"/>
            <p:cNvCxnSpPr>
              <a:stCxn id="17" idx="0"/>
            </p:cNvCxnSpPr>
            <p:nvPr/>
          </p:nvCxnSpPr>
          <p:spPr>
            <a:xfrm flipV="1">
              <a:off x="5940152" y="980728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760132" y="1916832"/>
              <a:ext cx="360040" cy="2520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DU</a:t>
              </a:r>
              <a:endParaRPr lang="en-GB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904148" y="170080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904148" y="155679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904148" y="137677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904148" y="98072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37"/>
          <p:cNvGrpSpPr/>
          <p:nvPr/>
        </p:nvGrpSpPr>
        <p:grpSpPr>
          <a:xfrm>
            <a:off x="6300192" y="1160748"/>
            <a:ext cx="360040" cy="1188132"/>
            <a:chOff x="5760132" y="980728"/>
            <a:chExt cx="360040" cy="1188132"/>
          </a:xfrm>
        </p:grpSpPr>
        <p:cxnSp>
          <p:nvCxnSpPr>
            <p:cNvPr id="39" name="Straight Connector 38"/>
            <p:cNvCxnSpPr>
              <a:stCxn id="40" idx="0"/>
            </p:cNvCxnSpPr>
            <p:nvPr/>
          </p:nvCxnSpPr>
          <p:spPr>
            <a:xfrm flipV="1">
              <a:off x="5940152" y="980728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760132" y="1916832"/>
              <a:ext cx="360040" cy="2520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DU</a:t>
              </a:r>
              <a:endParaRPr lang="en-GB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904148" y="170080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04148" y="155679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904148" y="137677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904148" y="98072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45"/>
          <p:cNvGrpSpPr/>
          <p:nvPr/>
        </p:nvGrpSpPr>
        <p:grpSpPr>
          <a:xfrm>
            <a:off x="6876256" y="1160748"/>
            <a:ext cx="360040" cy="1188132"/>
            <a:chOff x="5760132" y="980728"/>
            <a:chExt cx="360040" cy="1188132"/>
          </a:xfrm>
        </p:grpSpPr>
        <p:cxnSp>
          <p:nvCxnSpPr>
            <p:cNvPr id="47" name="Straight Connector 46"/>
            <p:cNvCxnSpPr>
              <a:stCxn id="48" idx="0"/>
            </p:cNvCxnSpPr>
            <p:nvPr/>
          </p:nvCxnSpPr>
          <p:spPr>
            <a:xfrm flipV="1">
              <a:off x="5940152" y="980728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5760132" y="1916832"/>
              <a:ext cx="360040" cy="2520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DU</a:t>
              </a:r>
              <a:endParaRPr lang="en-GB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904148" y="170080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04148" y="155679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904148" y="137677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04148" y="98072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52"/>
          <p:cNvGrpSpPr/>
          <p:nvPr/>
        </p:nvGrpSpPr>
        <p:grpSpPr>
          <a:xfrm>
            <a:off x="7488324" y="1160748"/>
            <a:ext cx="360040" cy="1188132"/>
            <a:chOff x="5760132" y="980728"/>
            <a:chExt cx="360040" cy="1188132"/>
          </a:xfrm>
        </p:grpSpPr>
        <p:cxnSp>
          <p:nvCxnSpPr>
            <p:cNvPr id="54" name="Straight Connector 53"/>
            <p:cNvCxnSpPr>
              <a:stCxn id="55" idx="0"/>
            </p:cNvCxnSpPr>
            <p:nvPr/>
          </p:nvCxnSpPr>
          <p:spPr>
            <a:xfrm flipV="1">
              <a:off x="5940152" y="980728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5760132" y="1916832"/>
              <a:ext cx="360040" cy="2520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DU</a:t>
              </a:r>
              <a:endParaRPr lang="en-GB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904148" y="170080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04148" y="155679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904148" y="137677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904148" y="98072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062959" y="2881657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Return fibres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0" idx="0"/>
          </p:cNvCxnSpPr>
          <p:nvPr/>
        </p:nvCxnSpPr>
        <p:spPr>
          <a:xfrm flipH="1" flipV="1">
            <a:off x="2741832" y="2569929"/>
            <a:ext cx="961" cy="3117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134704" y="1122130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1 Downstream fibre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05068" y="1129057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1 Redundant downstream fibre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146087" y="1433856"/>
            <a:ext cx="76200" cy="46412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921941" y="1433856"/>
            <a:ext cx="270165" cy="6234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447764" y="2096852"/>
            <a:ext cx="21602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447764" y="1952836"/>
            <a:ext cx="216024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2483768" y="2456892"/>
            <a:ext cx="2880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reeform 81"/>
          <p:cNvSpPr/>
          <p:nvPr/>
        </p:nvSpPr>
        <p:spPr>
          <a:xfrm>
            <a:off x="4840796" y="2223565"/>
            <a:ext cx="1045622" cy="297873"/>
          </a:xfrm>
          <a:custGeom>
            <a:avLst/>
            <a:gdLst>
              <a:gd name="connsiteX0" fmla="*/ 0 w 1045622"/>
              <a:gd name="connsiteY0" fmla="*/ 27710 h 297873"/>
              <a:gd name="connsiteX1" fmla="*/ 41564 w 1045622"/>
              <a:gd name="connsiteY1" fmla="*/ 13855 h 297873"/>
              <a:gd name="connsiteX2" fmla="*/ 173182 w 1045622"/>
              <a:gd name="connsiteY2" fmla="*/ 0 h 297873"/>
              <a:gd name="connsiteX3" fmla="*/ 290945 w 1045622"/>
              <a:gd name="connsiteY3" fmla="*/ 6928 h 297873"/>
              <a:gd name="connsiteX4" fmla="*/ 318655 w 1045622"/>
              <a:gd name="connsiteY4" fmla="*/ 13855 h 297873"/>
              <a:gd name="connsiteX5" fmla="*/ 374073 w 1045622"/>
              <a:gd name="connsiteY5" fmla="*/ 20782 h 297873"/>
              <a:gd name="connsiteX6" fmla="*/ 429491 w 1045622"/>
              <a:gd name="connsiteY6" fmla="*/ 41564 h 297873"/>
              <a:gd name="connsiteX7" fmla="*/ 450273 w 1045622"/>
              <a:gd name="connsiteY7" fmla="*/ 48491 h 297873"/>
              <a:gd name="connsiteX8" fmla="*/ 533400 w 1045622"/>
              <a:gd name="connsiteY8" fmla="*/ 117764 h 297873"/>
              <a:gd name="connsiteX9" fmla="*/ 561109 w 1045622"/>
              <a:gd name="connsiteY9" fmla="*/ 159328 h 297873"/>
              <a:gd name="connsiteX10" fmla="*/ 595745 w 1045622"/>
              <a:gd name="connsiteY10" fmla="*/ 200891 h 297873"/>
              <a:gd name="connsiteX11" fmla="*/ 678873 w 1045622"/>
              <a:gd name="connsiteY11" fmla="*/ 256310 h 297873"/>
              <a:gd name="connsiteX12" fmla="*/ 720436 w 1045622"/>
              <a:gd name="connsiteY12" fmla="*/ 270164 h 297873"/>
              <a:gd name="connsiteX13" fmla="*/ 741218 w 1045622"/>
              <a:gd name="connsiteY13" fmla="*/ 277091 h 297873"/>
              <a:gd name="connsiteX14" fmla="*/ 762000 w 1045622"/>
              <a:gd name="connsiteY14" fmla="*/ 284019 h 297873"/>
              <a:gd name="connsiteX15" fmla="*/ 810491 w 1045622"/>
              <a:gd name="connsiteY15" fmla="*/ 297873 h 297873"/>
              <a:gd name="connsiteX16" fmla="*/ 872836 w 1045622"/>
              <a:gd name="connsiteY16" fmla="*/ 290946 h 297873"/>
              <a:gd name="connsiteX17" fmla="*/ 928255 w 1045622"/>
              <a:gd name="connsiteY17" fmla="*/ 277091 h 297873"/>
              <a:gd name="connsiteX18" fmla="*/ 976745 w 1045622"/>
              <a:gd name="connsiteY18" fmla="*/ 263237 h 297873"/>
              <a:gd name="connsiteX19" fmla="*/ 1025236 w 1045622"/>
              <a:gd name="connsiteY19" fmla="*/ 207819 h 297873"/>
              <a:gd name="connsiteX20" fmla="*/ 1032164 w 1045622"/>
              <a:gd name="connsiteY20" fmla="*/ 152400 h 29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45622" h="297873">
                <a:moveTo>
                  <a:pt x="0" y="27710"/>
                </a:moveTo>
                <a:cubicBezTo>
                  <a:pt x="13855" y="23092"/>
                  <a:pt x="27010" y="15068"/>
                  <a:pt x="41564" y="13855"/>
                </a:cubicBezTo>
                <a:cubicBezTo>
                  <a:pt x="140962" y="5572"/>
                  <a:pt x="97165" y="10861"/>
                  <a:pt x="173182" y="0"/>
                </a:cubicBezTo>
                <a:cubicBezTo>
                  <a:pt x="212436" y="2309"/>
                  <a:pt x="251800" y="3200"/>
                  <a:pt x="290945" y="6928"/>
                </a:cubicBezTo>
                <a:cubicBezTo>
                  <a:pt x="300423" y="7831"/>
                  <a:pt x="309264" y="12290"/>
                  <a:pt x="318655" y="13855"/>
                </a:cubicBezTo>
                <a:cubicBezTo>
                  <a:pt x="337018" y="16915"/>
                  <a:pt x="355600" y="18473"/>
                  <a:pt x="374073" y="20782"/>
                </a:cubicBezTo>
                <a:cubicBezTo>
                  <a:pt x="421261" y="36513"/>
                  <a:pt x="363196" y="16704"/>
                  <a:pt x="429491" y="41564"/>
                </a:cubicBezTo>
                <a:cubicBezTo>
                  <a:pt x="436328" y="44128"/>
                  <a:pt x="443346" y="46182"/>
                  <a:pt x="450273" y="48491"/>
                </a:cubicBezTo>
                <a:cubicBezTo>
                  <a:pt x="480941" y="68937"/>
                  <a:pt x="512066" y="85762"/>
                  <a:pt x="533400" y="117764"/>
                </a:cubicBezTo>
                <a:lnTo>
                  <a:pt x="561109" y="159328"/>
                </a:lnTo>
                <a:cubicBezTo>
                  <a:pt x="574353" y="179194"/>
                  <a:pt x="576190" y="184891"/>
                  <a:pt x="595745" y="200891"/>
                </a:cubicBezTo>
                <a:cubicBezTo>
                  <a:pt x="623178" y="223336"/>
                  <a:pt x="646721" y="243449"/>
                  <a:pt x="678873" y="256310"/>
                </a:cubicBezTo>
                <a:cubicBezTo>
                  <a:pt x="692432" y="261734"/>
                  <a:pt x="706582" y="265546"/>
                  <a:pt x="720436" y="270164"/>
                </a:cubicBezTo>
                <a:lnTo>
                  <a:pt x="741218" y="277091"/>
                </a:lnTo>
                <a:cubicBezTo>
                  <a:pt x="748145" y="279400"/>
                  <a:pt x="754916" y="282248"/>
                  <a:pt x="762000" y="284019"/>
                </a:cubicBezTo>
                <a:cubicBezTo>
                  <a:pt x="796793" y="292717"/>
                  <a:pt x="780677" y="287935"/>
                  <a:pt x="810491" y="297873"/>
                </a:cubicBezTo>
                <a:cubicBezTo>
                  <a:pt x="831273" y="295564"/>
                  <a:pt x="852137" y="293903"/>
                  <a:pt x="872836" y="290946"/>
                </a:cubicBezTo>
                <a:cubicBezTo>
                  <a:pt x="915098" y="284909"/>
                  <a:pt x="896015" y="286303"/>
                  <a:pt x="928255" y="277091"/>
                </a:cubicBezTo>
                <a:cubicBezTo>
                  <a:pt x="989160" y="259689"/>
                  <a:pt x="926905" y="279850"/>
                  <a:pt x="976745" y="263237"/>
                </a:cubicBezTo>
                <a:cubicBezTo>
                  <a:pt x="1009073" y="214746"/>
                  <a:pt x="990600" y="230910"/>
                  <a:pt x="1025236" y="207819"/>
                </a:cubicBezTo>
                <a:cubicBezTo>
                  <a:pt x="1040724" y="161357"/>
                  <a:pt x="1045622" y="179318"/>
                  <a:pt x="1032164" y="152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reeform 82"/>
          <p:cNvSpPr/>
          <p:nvPr/>
        </p:nvSpPr>
        <p:spPr>
          <a:xfrm>
            <a:off x="4828399" y="2355184"/>
            <a:ext cx="1674942" cy="307957"/>
          </a:xfrm>
          <a:custGeom>
            <a:avLst/>
            <a:gdLst>
              <a:gd name="connsiteX0" fmla="*/ 12397 w 1674942"/>
              <a:gd name="connsiteY0" fmla="*/ 20781 h 307957"/>
              <a:gd name="connsiteX1" fmla="*/ 60888 w 1674942"/>
              <a:gd name="connsiteY1" fmla="*/ 6927 h 307957"/>
              <a:gd name="connsiteX2" fmla="*/ 81670 w 1674942"/>
              <a:gd name="connsiteY2" fmla="*/ 0 h 307957"/>
              <a:gd name="connsiteX3" fmla="*/ 144015 w 1674942"/>
              <a:gd name="connsiteY3" fmla="*/ 13854 h 307957"/>
              <a:gd name="connsiteX4" fmla="*/ 199433 w 1674942"/>
              <a:gd name="connsiteY4" fmla="*/ 20781 h 307957"/>
              <a:gd name="connsiteX5" fmla="*/ 296415 w 1674942"/>
              <a:gd name="connsiteY5" fmla="*/ 34636 h 307957"/>
              <a:gd name="connsiteX6" fmla="*/ 379542 w 1674942"/>
              <a:gd name="connsiteY6" fmla="*/ 76200 h 307957"/>
              <a:gd name="connsiteX7" fmla="*/ 434961 w 1674942"/>
              <a:gd name="connsiteY7" fmla="*/ 103909 h 307957"/>
              <a:gd name="connsiteX8" fmla="*/ 455742 w 1674942"/>
              <a:gd name="connsiteY8" fmla="*/ 117763 h 307957"/>
              <a:gd name="connsiteX9" fmla="*/ 483452 w 1674942"/>
              <a:gd name="connsiteY9" fmla="*/ 138545 h 307957"/>
              <a:gd name="connsiteX10" fmla="*/ 511161 w 1674942"/>
              <a:gd name="connsiteY10" fmla="*/ 145472 h 307957"/>
              <a:gd name="connsiteX11" fmla="*/ 573506 w 1674942"/>
              <a:gd name="connsiteY11" fmla="*/ 187036 h 307957"/>
              <a:gd name="connsiteX12" fmla="*/ 601215 w 1674942"/>
              <a:gd name="connsiteY12" fmla="*/ 207818 h 307957"/>
              <a:gd name="connsiteX13" fmla="*/ 635852 w 1674942"/>
              <a:gd name="connsiteY13" fmla="*/ 221672 h 307957"/>
              <a:gd name="connsiteX14" fmla="*/ 663561 w 1674942"/>
              <a:gd name="connsiteY14" fmla="*/ 235527 h 307957"/>
              <a:gd name="connsiteX15" fmla="*/ 698197 w 1674942"/>
              <a:gd name="connsiteY15" fmla="*/ 242454 h 307957"/>
              <a:gd name="connsiteX16" fmla="*/ 718979 w 1674942"/>
              <a:gd name="connsiteY16" fmla="*/ 249381 h 307957"/>
              <a:gd name="connsiteX17" fmla="*/ 774397 w 1674942"/>
              <a:gd name="connsiteY17" fmla="*/ 263236 h 307957"/>
              <a:gd name="connsiteX18" fmla="*/ 802106 w 1674942"/>
              <a:gd name="connsiteY18" fmla="*/ 270163 h 307957"/>
              <a:gd name="connsiteX19" fmla="*/ 822888 w 1674942"/>
              <a:gd name="connsiteY19" fmla="*/ 277091 h 307957"/>
              <a:gd name="connsiteX20" fmla="*/ 892161 w 1674942"/>
              <a:gd name="connsiteY20" fmla="*/ 284018 h 307957"/>
              <a:gd name="connsiteX21" fmla="*/ 1196961 w 1674942"/>
              <a:gd name="connsiteY21" fmla="*/ 284018 h 307957"/>
              <a:gd name="connsiteX22" fmla="*/ 1217742 w 1674942"/>
              <a:gd name="connsiteY22" fmla="*/ 277091 h 307957"/>
              <a:gd name="connsiteX23" fmla="*/ 1280088 w 1674942"/>
              <a:gd name="connsiteY23" fmla="*/ 263236 h 307957"/>
              <a:gd name="connsiteX24" fmla="*/ 1363215 w 1674942"/>
              <a:gd name="connsiteY24" fmla="*/ 249381 h 307957"/>
              <a:gd name="connsiteX25" fmla="*/ 1439415 w 1674942"/>
              <a:gd name="connsiteY25" fmla="*/ 235527 h 307957"/>
              <a:gd name="connsiteX26" fmla="*/ 1467124 w 1674942"/>
              <a:gd name="connsiteY26" fmla="*/ 228600 h 307957"/>
              <a:gd name="connsiteX27" fmla="*/ 1501761 w 1674942"/>
              <a:gd name="connsiteY27" fmla="*/ 207818 h 307957"/>
              <a:gd name="connsiteX28" fmla="*/ 1529470 w 1674942"/>
              <a:gd name="connsiteY28" fmla="*/ 193963 h 307957"/>
              <a:gd name="connsiteX29" fmla="*/ 1550252 w 1674942"/>
              <a:gd name="connsiteY29" fmla="*/ 180109 h 307957"/>
              <a:gd name="connsiteX30" fmla="*/ 1577961 w 1674942"/>
              <a:gd name="connsiteY30" fmla="*/ 173181 h 307957"/>
              <a:gd name="connsiteX31" fmla="*/ 1598742 w 1674942"/>
              <a:gd name="connsiteY31" fmla="*/ 152400 h 307957"/>
              <a:gd name="connsiteX32" fmla="*/ 1647233 w 1674942"/>
              <a:gd name="connsiteY32" fmla="*/ 117763 h 307957"/>
              <a:gd name="connsiteX33" fmla="*/ 1668015 w 1674942"/>
              <a:gd name="connsiteY33" fmla="*/ 41563 h 307957"/>
              <a:gd name="connsiteX34" fmla="*/ 1674942 w 1674942"/>
              <a:gd name="connsiteY34" fmla="*/ 20781 h 30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74942" h="307957">
                <a:moveTo>
                  <a:pt x="12397" y="20781"/>
                </a:moveTo>
                <a:cubicBezTo>
                  <a:pt x="62225" y="4172"/>
                  <a:pt x="0" y="24323"/>
                  <a:pt x="60888" y="6927"/>
                </a:cubicBezTo>
                <a:cubicBezTo>
                  <a:pt x="67909" y="4921"/>
                  <a:pt x="74743" y="2309"/>
                  <a:pt x="81670" y="0"/>
                </a:cubicBezTo>
                <a:cubicBezTo>
                  <a:pt x="103734" y="5516"/>
                  <a:pt x="121150" y="10336"/>
                  <a:pt x="144015" y="13854"/>
                </a:cubicBezTo>
                <a:cubicBezTo>
                  <a:pt x="162415" y="16685"/>
                  <a:pt x="180987" y="18266"/>
                  <a:pt x="199433" y="20781"/>
                </a:cubicBezTo>
                <a:lnTo>
                  <a:pt x="296415" y="34636"/>
                </a:lnTo>
                <a:lnTo>
                  <a:pt x="379542" y="76200"/>
                </a:lnTo>
                <a:cubicBezTo>
                  <a:pt x="379555" y="76206"/>
                  <a:pt x="434949" y="103901"/>
                  <a:pt x="434961" y="103909"/>
                </a:cubicBezTo>
                <a:cubicBezTo>
                  <a:pt x="441888" y="108527"/>
                  <a:pt x="448967" y="112924"/>
                  <a:pt x="455742" y="117763"/>
                </a:cubicBezTo>
                <a:cubicBezTo>
                  <a:pt x="465137" y="124474"/>
                  <a:pt x="473125" y="133382"/>
                  <a:pt x="483452" y="138545"/>
                </a:cubicBezTo>
                <a:cubicBezTo>
                  <a:pt x="491967" y="142803"/>
                  <a:pt x="501925" y="143163"/>
                  <a:pt x="511161" y="145472"/>
                </a:cubicBezTo>
                <a:cubicBezTo>
                  <a:pt x="580193" y="197247"/>
                  <a:pt x="493341" y="133592"/>
                  <a:pt x="573506" y="187036"/>
                </a:cubicBezTo>
                <a:cubicBezTo>
                  <a:pt x="583112" y="193440"/>
                  <a:pt x="591122" y="202211"/>
                  <a:pt x="601215" y="207818"/>
                </a:cubicBezTo>
                <a:cubicBezTo>
                  <a:pt x="612085" y="213857"/>
                  <a:pt x="624489" y="216622"/>
                  <a:pt x="635852" y="221672"/>
                </a:cubicBezTo>
                <a:cubicBezTo>
                  <a:pt x="645289" y="225866"/>
                  <a:pt x="653764" y="232261"/>
                  <a:pt x="663561" y="235527"/>
                </a:cubicBezTo>
                <a:cubicBezTo>
                  <a:pt x="674731" y="239250"/>
                  <a:pt x="686775" y="239598"/>
                  <a:pt x="698197" y="242454"/>
                </a:cubicBezTo>
                <a:cubicBezTo>
                  <a:pt x="705281" y="244225"/>
                  <a:pt x="711934" y="247460"/>
                  <a:pt x="718979" y="249381"/>
                </a:cubicBezTo>
                <a:cubicBezTo>
                  <a:pt x="737349" y="254391"/>
                  <a:pt x="755924" y="258618"/>
                  <a:pt x="774397" y="263236"/>
                </a:cubicBezTo>
                <a:cubicBezTo>
                  <a:pt x="783633" y="265545"/>
                  <a:pt x="793074" y="267152"/>
                  <a:pt x="802106" y="270163"/>
                </a:cubicBezTo>
                <a:cubicBezTo>
                  <a:pt x="809033" y="272472"/>
                  <a:pt x="815671" y="275981"/>
                  <a:pt x="822888" y="277091"/>
                </a:cubicBezTo>
                <a:cubicBezTo>
                  <a:pt x="845824" y="280620"/>
                  <a:pt x="869070" y="281709"/>
                  <a:pt x="892161" y="284018"/>
                </a:cubicBezTo>
                <a:cubicBezTo>
                  <a:pt x="1011861" y="307957"/>
                  <a:pt x="940051" y="296251"/>
                  <a:pt x="1196961" y="284018"/>
                </a:cubicBezTo>
                <a:cubicBezTo>
                  <a:pt x="1204254" y="283671"/>
                  <a:pt x="1210721" y="279097"/>
                  <a:pt x="1217742" y="277091"/>
                </a:cubicBezTo>
                <a:cubicBezTo>
                  <a:pt x="1236430" y="271752"/>
                  <a:pt x="1261399" y="266534"/>
                  <a:pt x="1280088" y="263236"/>
                </a:cubicBezTo>
                <a:lnTo>
                  <a:pt x="1363215" y="249381"/>
                </a:lnTo>
                <a:cubicBezTo>
                  <a:pt x="1393300" y="244367"/>
                  <a:pt x="1410364" y="241983"/>
                  <a:pt x="1439415" y="235527"/>
                </a:cubicBezTo>
                <a:cubicBezTo>
                  <a:pt x="1448709" y="233462"/>
                  <a:pt x="1457888" y="230909"/>
                  <a:pt x="1467124" y="228600"/>
                </a:cubicBezTo>
                <a:cubicBezTo>
                  <a:pt x="1478670" y="221673"/>
                  <a:pt x="1489991" y="214357"/>
                  <a:pt x="1501761" y="207818"/>
                </a:cubicBezTo>
                <a:cubicBezTo>
                  <a:pt x="1510788" y="202803"/>
                  <a:pt x="1520504" y="199086"/>
                  <a:pt x="1529470" y="193963"/>
                </a:cubicBezTo>
                <a:cubicBezTo>
                  <a:pt x="1536699" y="189832"/>
                  <a:pt x="1542600" y="183389"/>
                  <a:pt x="1550252" y="180109"/>
                </a:cubicBezTo>
                <a:cubicBezTo>
                  <a:pt x="1559003" y="176359"/>
                  <a:pt x="1568725" y="175490"/>
                  <a:pt x="1577961" y="173181"/>
                </a:cubicBezTo>
                <a:cubicBezTo>
                  <a:pt x="1584888" y="166254"/>
                  <a:pt x="1591304" y="158775"/>
                  <a:pt x="1598742" y="152400"/>
                </a:cubicBezTo>
                <a:cubicBezTo>
                  <a:pt x="1613772" y="139517"/>
                  <a:pt x="1630792" y="128725"/>
                  <a:pt x="1647233" y="117763"/>
                </a:cubicBezTo>
                <a:cubicBezTo>
                  <a:pt x="1657025" y="68807"/>
                  <a:pt x="1650438" y="94297"/>
                  <a:pt x="1668015" y="41563"/>
                </a:cubicBezTo>
                <a:lnTo>
                  <a:pt x="1674942" y="2078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 83"/>
          <p:cNvSpPr/>
          <p:nvPr/>
        </p:nvSpPr>
        <p:spPr>
          <a:xfrm>
            <a:off x="4826941" y="2379242"/>
            <a:ext cx="2213451" cy="363869"/>
          </a:xfrm>
          <a:custGeom>
            <a:avLst/>
            <a:gdLst>
              <a:gd name="connsiteX0" fmla="*/ 0 w 2213451"/>
              <a:gd name="connsiteY0" fmla="*/ 135269 h 363869"/>
              <a:gd name="connsiteX1" fmla="*/ 20782 w 2213451"/>
              <a:gd name="connsiteY1" fmla="*/ 128342 h 363869"/>
              <a:gd name="connsiteX2" fmla="*/ 290946 w 2213451"/>
              <a:gd name="connsiteY2" fmla="*/ 128342 h 363869"/>
              <a:gd name="connsiteX3" fmla="*/ 318655 w 2213451"/>
              <a:gd name="connsiteY3" fmla="*/ 135269 h 363869"/>
              <a:gd name="connsiteX4" fmla="*/ 367146 w 2213451"/>
              <a:gd name="connsiteY4" fmla="*/ 142196 h 363869"/>
              <a:gd name="connsiteX5" fmla="*/ 401782 w 2213451"/>
              <a:gd name="connsiteY5" fmla="*/ 149123 h 363869"/>
              <a:gd name="connsiteX6" fmla="*/ 429491 w 2213451"/>
              <a:gd name="connsiteY6" fmla="*/ 162978 h 363869"/>
              <a:gd name="connsiteX7" fmla="*/ 491837 w 2213451"/>
              <a:gd name="connsiteY7" fmla="*/ 190687 h 363869"/>
              <a:gd name="connsiteX8" fmla="*/ 574964 w 2213451"/>
              <a:gd name="connsiteY8" fmla="*/ 246105 h 363869"/>
              <a:gd name="connsiteX9" fmla="*/ 609600 w 2213451"/>
              <a:gd name="connsiteY9" fmla="*/ 259960 h 363869"/>
              <a:gd name="connsiteX10" fmla="*/ 651164 w 2213451"/>
              <a:gd name="connsiteY10" fmla="*/ 273814 h 363869"/>
              <a:gd name="connsiteX11" fmla="*/ 678873 w 2213451"/>
              <a:gd name="connsiteY11" fmla="*/ 287669 h 363869"/>
              <a:gd name="connsiteX12" fmla="*/ 755073 w 2213451"/>
              <a:gd name="connsiteY12" fmla="*/ 315378 h 363869"/>
              <a:gd name="connsiteX13" fmla="*/ 789710 w 2213451"/>
              <a:gd name="connsiteY13" fmla="*/ 322305 h 363869"/>
              <a:gd name="connsiteX14" fmla="*/ 810491 w 2213451"/>
              <a:gd name="connsiteY14" fmla="*/ 329233 h 363869"/>
              <a:gd name="connsiteX15" fmla="*/ 858982 w 2213451"/>
              <a:gd name="connsiteY15" fmla="*/ 336160 h 363869"/>
              <a:gd name="connsiteX16" fmla="*/ 907473 w 2213451"/>
              <a:gd name="connsiteY16" fmla="*/ 350014 h 363869"/>
              <a:gd name="connsiteX17" fmla="*/ 1149928 w 2213451"/>
              <a:gd name="connsiteY17" fmla="*/ 363869 h 363869"/>
              <a:gd name="connsiteX18" fmla="*/ 1676400 w 2213451"/>
              <a:gd name="connsiteY18" fmla="*/ 356942 h 363869"/>
              <a:gd name="connsiteX19" fmla="*/ 1711037 w 2213451"/>
              <a:gd name="connsiteY19" fmla="*/ 350014 h 363869"/>
              <a:gd name="connsiteX20" fmla="*/ 1808019 w 2213451"/>
              <a:gd name="connsiteY20" fmla="*/ 329233 h 363869"/>
              <a:gd name="connsiteX21" fmla="*/ 1842655 w 2213451"/>
              <a:gd name="connsiteY21" fmla="*/ 315378 h 363869"/>
              <a:gd name="connsiteX22" fmla="*/ 1863437 w 2213451"/>
              <a:gd name="connsiteY22" fmla="*/ 308451 h 363869"/>
              <a:gd name="connsiteX23" fmla="*/ 1891146 w 2213451"/>
              <a:gd name="connsiteY23" fmla="*/ 294596 h 363869"/>
              <a:gd name="connsiteX24" fmla="*/ 1932710 w 2213451"/>
              <a:gd name="connsiteY24" fmla="*/ 280742 h 363869"/>
              <a:gd name="connsiteX25" fmla="*/ 1953491 w 2213451"/>
              <a:gd name="connsiteY25" fmla="*/ 273814 h 363869"/>
              <a:gd name="connsiteX26" fmla="*/ 2001982 w 2213451"/>
              <a:gd name="connsiteY26" fmla="*/ 253033 h 363869"/>
              <a:gd name="connsiteX27" fmla="*/ 2043546 w 2213451"/>
              <a:gd name="connsiteY27" fmla="*/ 225323 h 363869"/>
              <a:gd name="connsiteX28" fmla="*/ 2092037 w 2213451"/>
              <a:gd name="connsiteY28" fmla="*/ 190687 h 363869"/>
              <a:gd name="connsiteX29" fmla="*/ 2126673 w 2213451"/>
              <a:gd name="connsiteY29" fmla="*/ 149123 h 363869"/>
              <a:gd name="connsiteX30" fmla="*/ 2147455 w 2213451"/>
              <a:gd name="connsiteY30" fmla="*/ 128342 h 363869"/>
              <a:gd name="connsiteX31" fmla="*/ 2182091 w 2213451"/>
              <a:gd name="connsiteY31" fmla="*/ 79851 h 363869"/>
              <a:gd name="connsiteX32" fmla="*/ 2195946 w 2213451"/>
              <a:gd name="connsiteY32" fmla="*/ 24433 h 363869"/>
              <a:gd name="connsiteX33" fmla="*/ 2209800 w 2213451"/>
              <a:gd name="connsiteY33" fmla="*/ 3651 h 363869"/>
              <a:gd name="connsiteX34" fmla="*/ 2202873 w 2213451"/>
              <a:gd name="connsiteY34" fmla="*/ 17505 h 36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13451" h="363869">
                <a:moveTo>
                  <a:pt x="0" y="135269"/>
                </a:moveTo>
                <a:cubicBezTo>
                  <a:pt x="6927" y="132960"/>
                  <a:pt x="13530" y="129195"/>
                  <a:pt x="20782" y="128342"/>
                </a:cubicBezTo>
                <a:cubicBezTo>
                  <a:pt x="130069" y="115484"/>
                  <a:pt x="166171" y="123350"/>
                  <a:pt x="290946" y="128342"/>
                </a:cubicBezTo>
                <a:cubicBezTo>
                  <a:pt x="300182" y="130651"/>
                  <a:pt x="309288" y="133566"/>
                  <a:pt x="318655" y="135269"/>
                </a:cubicBezTo>
                <a:cubicBezTo>
                  <a:pt x="334719" y="138190"/>
                  <a:pt x="351040" y="139512"/>
                  <a:pt x="367146" y="142196"/>
                </a:cubicBezTo>
                <a:cubicBezTo>
                  <a:pt x="378760" y="144132"/>
                  <a:pt x="390237" y="146814"/>
                  <a:pt x="401782" y="149123"/>
                </a:cubicBezTo>
                <a:cubicBezTo>
                  <a:pt x="411018" y="153741"/>
                  <a:pt x="420054" y="158784"/>
                  <a:pt x="429491" y="162978"/>
                </a:cubicBezTo>
                <a:cubicBezTo>
                  <a:pt x="452225" y="173082"/>
                  <a:pt x="470852" y="177572"/>
                  <a:pt x="491837" y="190687"/>
                </a:cubicBezTo>
                <a:cubicBezTo>
                  <a:pt x="527493" y="212972"/>
                  <a:pt x="527642" y="227175"/>
                  <a:pt x="574964" y="246105"/>
                </a:cubicBezTo>
                <a:cubicBezTo>
                  <a:pt x="586509" y="250723"/>
                  <a:pt x="597914" y="255711"/>
                  <a:pt x="609600" y="259960"/>
                </a:cubicBezTo>
                <a:cubicBezTo>
                  <a:pt x="623325" y="264951"/>
                  <a:pt x="638102" y="267283"/>
                  <a:pt x="651164" y="273814"/>
                </a:cubicBezTo>
                <a:cubicBezTo>
                  <a:pt x="660400" y="278432"/>
                  <a:pt x="669436" y="283475"/>
                  <a:pt x="678873" y="287669"/>
                </a:cubicBezTo>
                <a:cubicBezTo>
                  <a:pt x="698549" y="296414"/>
                  <a:pt x="735208" y="309960"/>
                  <a:pt x="755073" y="315378"/>
                </a:cubicBezTo>
                <a:cubicBezTo>
                  <a:pt x="766432" y="318476"/>
                  <a:pt x="778287" y="319449"/>
                  <a:pt x="789710" y="322305"/>
                </a:cubicBezTo>
                <a:cubicBezTo>
                  <a:pt x="796794" y="324076"/>
                  <a:pt x="803331" y="327801"/>
                  <a:pt x="810491" y="329233"/>
                </a:cubicBezTo>
                <a:cubicBezTo>
                  <a:pt x="826502" y="332435"/>
                  <a:pt x="843017" y="332739"/>
                  <a:pt x="858982" y="336160"/>
                </a:cubicBezTo>
                <a:cubicBezTo>
                  <a:pt x="875419" y="339682"/>
                  <a:pt x="890849" y="347520"/>
                  <a:pt x="907473" y="350014"/>
                </a:cubicBezTo>
                <a:cubicBezTo>
                  <a:pt x="949853" y="356371"/>
                  <a:pt x="1133617" y="363128"/>
                  <a:pt x="1149928" y="363869"/>
                </a:cubicBezTo>
                <a:lnTo>
                  <a:pt x="1676400" y="356942"/>
                </a:lnTo>
                <a:cubicBezTo>
                  <a:pt x="1688171" y="356651"/>
                  <a:pt x="1699564" y="352662"/>
                  <a:pt x="1711037" y="350014"/>
                </a:cubicBezTo>
                <a:cubicBezTo>
                  <a:pt x="1800781" y="329304"/>
                  <a:pt x="1732404" y="341835"/>
                  <a:pt x="1808019" y="329233"/>
                </a:cubicBezTo>
                <a:cubicBezTo>
                  <a:pt x="1819564" y="324615"/>
                  <a:pt x="1831012" y="319744"/>
                  <a:pt x="1842655" y="315378"/>
                </a:cubicBezTo>
                <a:cubicBezTo>
                  <a:pt x="1849492" y="312814"/>
                  <a:pt x="1856725" y="311327"/>
                  <a:pt x="1863437" y="308451"/>
                </a:cubicBezTo>
                <a:cubicBezTo>
                  <a:pt x="1872929" y="304383"/>
                  <a:pt x="1881558" y="298431"/>
                  <a:pt x="1891146" y="294596"/>
                </a:cubicBezTo>
                <a:cubicBezTo>
                  <a:pt x="1904706" y="289172"/>
                  <a:pt x="1918855" y="285360"/>
                  <a:pt x="1932710" y="280742"/>
                </a:cubicBezTo>
                <a:cubicBezTo>
                  <a:pt x="1939637" y="278433"/>
                  <a:pt x="1946960" y="277079"/>
                  <a:pt x="1953491" y="273814"/>
                </a:cubicBezTo>
                <a:cubicBezTo>
                  <a:pt x="1987731" y="256695"/>
                  <a:pt x="1971403" y="263225"/>
                  <a:pt x="2001982" y="253033"/>
                </a:cubicBezTo>
                <a:lnTo>
                  <a:pt x="2043546" y="225323"/>
                </a:lnTo>
                <a:cubicBezTo>
                  <a:pt x="2060000" y="214354"/>
                  <a:pt x="2076992" y="203583"/>
                  <a:pt x="2092037" y="190687"/>
                </a:cubicBezTo>
                <a:cubicBezTo>
                  <a:pt x="2127459" y="160325"/>
                  <a:pt x="2099946" y="181195"/>
                  <a:pt x="2126673" y="149123"/>
                </a:cubicBezTo>
                <a:cubicBezTo>
                  <a:pt x="2132945" y="141597"/>
                  <a:pt x="2141079" y="135780"/>
                  <a:pt x="2147455" y="128342"/>
                </a:cubicBezTo>
                <a:cubicBezTo>
                  <a:pt x="2160346" y="113302"/>
                  <a:pt x="2171125" y="96301"/>
                  <a:pt x="2182091" y="79851"/>
                </a:cubicBezTo>
                <a:cubicBezTo>
                  <a:pt x="2184726" y="66679"/>
                  <a:pt x="2188846" y="38633"/>
                  <a:pt x="2195946" y="24433"/>
                </a:cubicBezTo>
                <a:cubicBezTo>
                  <a:pt x="2199669" y="16986"/>
                  <a:pt x="2203913" y="9538"/>
                  <a:pt x="2209800" y="3651"/>
                </a:cubicBezTo>
                <a:cubicBezTo>
                  <a:pt x="2213451" y="0"/>
                  <a:pt x="2205182" y="12887"/>
                  <a:pt x="2202873" y="1750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 84"/>
          <p:cNvSpPr/>
          <p:nvPr/>
        </p:nvSpPr>
        <p:spPr>
          <a:xfrm>
            <a:off x="4826941" y="2387899"/>
            <a:ext cx="2784764" cy="514539"/>
          </a:xfrm>
          <a:custGeom>
            <a:avLst/>
            <a:gdLst>
              <a:gd name="connsiteX0" fmla="*/ 0 w 2784764"/>
              <a:gd name="connsiteY0" fmla="*/ 230521 h 514539"/>
              <a:gd name="connsiteX1" fmla="*/ 20782 w 2784764"/>
              <a:gd name="connsiteY1" fmla="*/ 216666 h 514539"/>
              <a:gd name="connsiteX2" fmla="*/ 235528 w 2784764"/>
              <a:gd name="connsiteY2" fmla="*/ 209739 h 514539"/>
              <a:gd name="connsiteX3" fmla="*/ 325582 w 2784764"/>
              <a:gd name="connsiteY3" fmla="*/ 223594 h 514539"/>
              <a:gd name="connsiteX4" fmla="*/ 360219 w 2784764"/>
              <a:gd name="connsiteY4" fmla="*/ 230521 h 514539"/>
              <a:gd name="connsiteX5" fmla="*/ 387928 w 2784764"/>
              <a:gd name="connsiteY5" fmla="*/ 244376 h 514539"/>
              <a:gd name="connsiteX6" fmla="*/ 415637 w 2784764"/>
              <a:gd name="connsiteY6" fmla="*/ 265157 h 514539"/>
              <a:gd name="connsiteX7" fmla="*/ 457200 w 2784764"/>
              <a:gd name="connsiteY7" fmla="*/ 292866 h 514539"/>
              <a:gd name="connsiteX8" fmla="*/ 512619 w 2784764"/>
              <a:gd name="connsiteY8" fmla="*/ 334430 h 514539"/>
              <a:gd name="connsiteX9" fmla="*/ 561110 w 2784764"/>
              <a:gd name="connsiteY9" fmla="*/ 362139 h 514539"/>
              <a:gd name="connsiteX10" fmla="*/ 637310 w 2784764"/>
              <a:gd name="connsiteY10" fmla="*/ 396776 h 514539"/>
              <a:gd name="connsiteX11" fmla="*/ 782782 w 2784764"/>
              <a:gd name="connsiteY11" fmla="*/ 445266 h 514539"/>
              <a:gd name="connsiteX12" fmla="*/ 872837 w 2784764"/>
              <a:gd name="connsiteY12" fmla="*/ 472976 h 514539"/>
              <a:gd name="connsiteX13" fmla="*/ 914400 w 2784764"/>
              <a:gd name="connsiteY13" fmla="*/ 479903 h 514539"/>
              <a:gd name="connsiteX14" fmla="*/ 1011382 w 2784764"/>
              <a:gd name="connsiteY14" fmla="*/ 500685 h 514539"/>
              <a:gd name="connsiteX15" fmla="*/ 1191491 w 2784764"/>
              <a:gd name="connsiteY15" fmla="*/ 514539 h 514539"/>
              <a:gd name="connsiteX16" fmla="*/ 1468582 w 2784764"/>
              <a:gd name="connsiteY16" fmla="*/ 500685 h 514539"/>
              <a:gd name="connsiteX17" fmla="*/ 1524000 w 2784764"/>
              <a:gd name="connsiteY17" fmla="*/ 493757 h 514539"/>
              <a:gd name="connsiteX18" fmla="*/ 1607128 w 2784764"/>
              <a:gd name="connsiteY18" fmla="*/ 486830 h 514539"/>
              <a:gd name="connsiteX19" fmla="*/ 1641764 w 2784764"/>
              <a:gd name="connsiteY19" fmla="*/ 479903 h 514539"/>
              <a:gd name="connsiteX20" fmla="*/ 1724891 w 2784764"/>
              <a:gd name="connsiteY20" fmla="*/ 459121 h 514539"/>
              <a:gd name="connsiteX21" fmla="*/ 1759528 w 2784764"/>
              <a:gd name="connsiteY21" fmla="*/ 452194 h 514539"/>
              <a:gd name="connsiteX22" fmla="*/ 1780310 w 2784764"/>
              <a:gd name="connsiteY22" fmla="*/ 445266 h 514539"/>
              <a:gd name="connsiteX23" fmla="*/ 1814946 w 2784764"/>
              <a:gd name="connsiteY23" fmla="*/ 438339 h 514539"/>
              <a:gd name="connsiteX24" fmla="*/ 1849582 w 2784764"/>
              <a:gd name="connsiteY24" fmla="*/ 424485 h 514539"/>
              <a:gd name="connsiteX25" fmla="*/ 1877291 w 2784764"/>
              <a:gd name="connsiteY25" fmla="*/ 417557 h 514539"/>
              <a:gd name="connsiteX26" fmla="*/ 1898073 w 2784764"/>
              <a:gd name="connsiteY26" fmla="*/ 410630 h 514539"/>
              <a:gd name="connsiteX27" fmla="*/ 1925782 w 2784764"/>
              <a:gd name="connsiteY27" fmla="*/ 403703 h 514539"/>
              <a:gd name="connsiteX28" fmla="*/ 1967346 w 2784764"/>
              <a:gd name="connsiteY28" fmla="*/ 389848 h 514539"/>
              <a:gd name="connsiteX29" fmla="*/ 2022764 w 2784764"/>
              <a:gd name="connsiteY29" fmla="*/ 369066 h 514539"/>
              <a:gd name="connsiteX30" fmla="*/ 2078182 w 2784764"/>
              <a:gd name="connsiteY30" fmla="*/ 348285 h 514539"/>
              <a:gd name="connsiteX31" fmla="*/ 2112819 w 2784764"/>
              <a:gd name="connsiteY31" fmla="*/ 341357 h 514539"/>
              <a:gd name="connsiteX32" fmla="*/ 2182091 w 2784764"/>
              <a:gd name="connsiteY32" fmla="*/ 313648 h 514539"/>
              <a:gd name="connsiteX33" fmla="*/ 2209800 w 2784764"/>
              <a:gd name="connsiteY33" fmla="*/ 306721 h 514539"/>
              <a:gd name="connsiteX34" fmla="*/ 2272146 w 2784764"/>
              <a:gd name="connsiteY34" fmla="*/ 279012 h 514539"/>
              <a:gd name="connsiteX35" fmla="*/ 2299855 w 2784764"/>
              <a:gd name="connsiteY35" fmla="*/ 272085 h 514539"/>
              <a:gd name="connsiteX36" fmla="*/ 2320637 w 2784764"/>
              <a:gd name="connsiteY36" fmla="*/ 265157 h 514539"/>
              <a:gd name="connsiteX37" fmla="*/ 2348346 w 2784764"/>
              <a:gd name="connsiteY37" fmla="*/ 258230 h 514539"/>
              <a:gd name="connsiteX38" fmla="*/ 2389910 w 2784764"/>
              <a:gd name="connsiteY38" fmla="*/ 244376 h 514539"/>
              <a:gd name="connsiteX39" fmla="*/ 2486891 w 2784764"/>
              <a:gd name="connsiteY39" fmla="*/ 216666 h 514539"/>
              <a:gd name="connsiteX40" fmla="*/ 2542310 w 2784764"/>
              <a:gd name="connsiteY40" fmla="*/ 188957 h 514539"/>
              <a:gd name="connsiteX41" fmla="*/ 2563091 w 2784764"/>
              <a:gd name="connsiteY41" fmla="*/ 175103 h 514539"/>
              <a:gd name="connsiteX42" fmla="*/ 2604655 w 2784764"/>
              <a:gd name="connsiteY42" fmla="*/ 161248 h 514539"/>
              <a:gd name="connsiteX43" fmla="*/ 2625437 w 2784764"/>
              <a:gd name="connsiteY43" fmla="*/ 140466 h 514539"/>
              <a:gd name="connsiteX44" fmla="*/ 2653146 w 2784764"/>
              <a:gd name="connsiteY44" fmla="*/ 126612 h 514539"/>
              <a:gd name="connsiteX45" fmla="*/ 2673928 w 2784764"/>
              <a:gd name="connsiteY45" fmla="*/ 112757 h 514539"/>
              <a:gd name="connsiteX46" fmla="*/ 2708564 w 2784764"/>
              <a:gd name="connsiteY46" fmla="*/ 78121 h 514539"/>
              <a:gd name="connsiteX47" fmla="*/ 2750128 w 2784764"/>
              <a:gd name="connsiteY47" fmla="*/ 43485 h 514539"/>
              <a:gd name="connsiteX48" fmla="*/ 2784764 w 2784764"/>
              <a:gd name="connsiteY48" fmla="*/ 1921 h 51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84764" h="514539">
                <a:moveTo>
                  <a:pt x="0" y="230521"/>
                </a:moveTo>
                <a:cubicBezTo>
                  <a:pt x="6927" y="225903"/>
                  <a:pt x="13174" y="220047"/>
                  <a:pt x="20782" y="216666"/>
                </a:cubicBezTo>
                <a:cubicBezTo>
                  <a:pt x="95049" y="183659"/>
                  <a:pt x="135206" y="205726"/>
                  <a:pt x="235528" y="209739"/>
                </a:cubicBezTo>
                <a:cubicBezTo>
                  <a:pt x="271885" y="214933"/>
                  <a:pt x="290312" y="217181"/>
                  <a:pt x="325582" y="223594"/>
                </a:cubicBezTo>
                <a:cubicBezTo>
                  <a:pt x="337166" y="225700"/>
                  <a:pt x="348673" y="228212"/>
                  <a:pt x="360219" y="230521"/>
                </a:cubicBezTo>
                <a:cubicBezTo>
                  <a:pt x="369455" y="235139"/>
                  <a:pt x="379171" y="238903"/>
                  <a:pt x="387928" y="244376"/>
                </a:cubicBezTo>
                <a:cubicBezTo>
                  <a:pt x="397718" y="250495"/>
                  <a:pt x="406179" y="258536"/>
                  <a:pt x="415637" y="265157"/>
                </a:cubicBezTo>
                <a:cubicBezTo>
                  <a:pt x="429278" y="274706"/>
                  <a:pt x="443879" y="282875"/>
                  <a:pt x="457200" y="292866"/>
                </a:cubicBezTo>
                <a:cubicBezTo>
                  <a:pt x="475673" y="306721"/>
                  <a:pt x="493406" y="321621"/>
                  <a:pt x="512619" y="334430"/>
                </a:cubicBezTo>
                <a:cubicBezTo>
                  <a:pt x="584479" y="382340"/>
                  <a:pt x="473253" y="309426"/>
                  <a:pt x="561110" y="362139"/>
                </a:cubicBezTo>
                <a:cubicBezTo>
                  <a:pt x="621033" y="398092"/>
                  <a:pt x="580290" y="385371"/>
                  <a:pt x="637310" y="396776"/>
                </a:cubicBezTo>
                <a:cubicBezTo>
                  <a:pt x="731498" y="443869"/>
                  <a:pt x="616320" y="389773"/>
                  <a:pt x="782782" y="445266"/>
                </a:cubicBezTo>
                <a:cubicBezTo>
                  <a:pt x="812579" y="455199"/>
                  <a:pt x="842314" y="465345"/>
                  <a:pt x="872837" y="472976"/>
                </a:cubicBezTo>
                <a:cubicBezTo>
                  <a:pt x="886463" y="476383"/>
                  <a:pt x="900714" y="476745"/>
                  <a:pt x="914400" y="479903"/>
                </a:cubicBezTo>
                <a:cubicBezTo>
                  <a:pt x="978893" y="494785"/>
                  <a:pt x="945956" y="494737"/>
                  <a:pt x="1011382" y="500685"/>
                </a:cubicBezTo>
                <a:cubicBezTo>
                  <a:pt x="1071348" y="506137"/>
                  <a:pt x="1191491" y="514539"/>
                  <a:pt x="1191491" y="514539"/>
                </a:cubicBezTo>
                <a:lnTo>
                  <a:pt x="1468582" y="500685"/>
                </a:lnTo>
                <a:cubicBezTo>
                  <a:pt x="1487148" y="499310"/>
                  <a:pt x="1505476" y="495609"/>
                  <a:pt x="1524000" y="493757"/>
                </a:cubicBezTo>
                <a:cubicBezTo>
                  <a:pt x="1551667" y="490990"/>
                  <a:pt x="1579419" y="489139"/>
                  <a:pt x="1607128" y="486830"/>
                </a:cubicBezTo>
                <a:cubicBezTo>
                  <a:pt x="1618673" y="484521"/>
                  <a:pt x="1630303" y="482600"/>
                  <a:pt x="1641764" y="479903"/>
                </a:cubicBezTo>
                <a:cubicBezTo>
                  <a:pt x="1669567" y="473361"/>
                  <a:pt x="1696884" y="464722"/>
                  <a:pt x="1724891" y="459121"/>
                </a:cubicBezTo>
                <a:cubicBezTo>
                  <a:pt x="1736437" y="456812"/>
                  <a:pt x="1748105" y="455050"/>
                  <a:pt x="1759528" y="452194"/>
                </a:cubicBezTo>
                <a:cubicBezTo>
                  <a:pt x="1766612" y="450423"/>
                  <a:pt x="1773226" y="447037"/>
                  <a:pt x="1780310" y="445266"/>
                </a:cubicBezTo>
                <a:cubicBezTo>
                  <a:pt x="1791732" y="442410"/>
                  <a:pt x="1803669" y="441722"/>
                  <a:pt x="1814946" y="438339"/>
                </a:cubicBezTo>
                <a:cubicBezTo>
                  <a:pt x="1826856" y="434766"/>
                  <a:pt x="1837785" y="428417"/>
                  <a:pt x="1849582" y="424485"/>
                </a:cubicBezTo>
                <a:cubicBezTo>
                  <a:pt x="1858614" y="421474"/>
                  <a:pt x="1868137" y="420173"/>
                  <a:pt x="1877291" y="417557"/>
                </a:cubicBezTo>
                <a:cubicBezTo>
                  <a:pt x="1884312" y="415551"/>
                  <a:pt x="1891052" y="412636"/>
                  <a:pt x="1898073" y="410630"/>
                </a:cubicBezTo>
                <a:cubicBezTo>
                  <a:pt x="1907227" y="408015"/>
                  <a:pt x="1916663" y="406439"/>
                  <a:pt x="1925782" y="403703"/>
                </a:cubicBezTo>
                <a:cubicBezTo>
                  <a:pt x="1939770" y="399507"/>
                  <a:pt x="1954284" y="396379"/>
                  <a:pt x="1967346" y="389848"/>
                </a:cubicBezTo>
                <a:cubicBezTo>
                  <a:pt x="2024026" y="361509"/>
                  <a:pt x="1966177" y="387928"/>
                  <a:pt x="2022764" y="369066"/>
                </a:cubicBezTo>
                <a:cubicBezTo>
                  <a:pt x="2041480" y="362827"/>
                  <a:pt x="2059326" y="354087"/>
                  <a:pt x="2078182" y="348285"/>
                </a:cubicBezTo>
                <a:cubicBezTo>
                  <a:pt x="2089436" y="344822"/>
                  <a:pt x="2101460" y="344455"/>
                  <a:pt x="2112819" y="341357"/>
                </a:cubicBezTo>
                <a:cubicBezTo>
                  <a:pt x="2204226" y="316428"/>
                  <a:pt x="2113002" y="339557"/>
                  <a:pt x="2182091" y="313648"/>
                </a:cubicBezTo>
                <a:cubicBezTo>
                  <a:pt x="2191005" y="310305"/>
                  <a:pt x="2200564" y="309030"/>
                  <a:pt x="2209800" y="306721"/>
                </a:cubicBezTo>
                <a:cubicBezTo>
                  <a:pt x="2233942" y="294650"/>
                  <a:pt x="2245610" y="287857"/>
                  <a:pt x="2272146" y="279012"/>
                </a:cubicBezTo>
                <a:cubicBezTo>
                  <a:pt x="2281178" y="276001"/>
                  <a:pt x="2290701" y="274701"/>
                  <a:pt x="2299855" y="272085"/>
                </a:cubicBezTo>
                <a:cubicBezTo>
                  <a:pt x="2306876" y="270079"/>
                  <a:pt x="2313616" y="267163"/>
                  <a:pt x="2320637" y="265157"/>
                </a:cubicBezTo>
                <a:cubicBezTo>
                  <a:pt x="2329791" y="262541"/>
                  <a:pt x="2339227" y="260966"/>
                  <a:pt x="2348346" y="258230"/>
                </a:cubicBezTo>
                <a:cubicBezTo>
                  <a:pt x="2362334" y="254034"/>
                  <a:pt x="2375742" y="247918"/>
                  <a:pt x="2389910" y="244376"/>
                </a:cubicBezTo>
                <a:cubicBezTo>
                  <a:pt x="2407670" y="239936"/>
                  <a:pt x="2467012" y="226605"/>
                  <a:pt x="2486891" y="216666"/>
                </a:cubicBezTo>
                <a:cubicBezTo>
                  <a:pt x="2505364" y="207430"/>
                  <a:pt x="2525125" y="200413"/>
                  <a:pt x="2542310" y="188957"/>
                </a:cubicBezTo>
                <a:cubicBezTo>
                  <a:pt x="2549237" y="184339"/>
                  <a:pt x="2555483" y="178484"/>
                  <a:pt x="2563091" y="175103"/>
                </a:cubicBezTo>
                <a:cubicBezTo>
                  <a:pt x="2576436" y="169172"/>
                  <a:pt x="2604655" y="161248"/>
                  <a:pt x="2604655" y="161248"/>
                </a:cubicBezTo>
                <a:cubicBezTo>
                  <a:pt x="2611582" y="154321"/>
                  <a:pt x="2617465" y="146160"/>
                  <a:pt x="2625437" y="140466"/>
                </a:cubicBezTo>
                <a:cubicBezTo>
                  <a:pt x="2633840" y="134464"/>
                  <a:pt x="2644180" y="131735"/>
                  <a:pt x="2653146" y="126612"/>
                </a:cubicBezTo>
                <a:cubicBezTo>
                  <a:pt x="2660375" y="122481"/>
                  <a:pt x="2667001" y="117375"/>
                  <a:pt x="2673928" y="112757"/>
                </a:cubicBezTo>
                <a:cubicBezTo>
                  <a:pt x="2699327" y="74659"/>
                  <a:pt x="2673928" y="106985"/>
                  <a:pt x="2708564" y="78121"/>
                </a:cubicBezTo>
                <a:cubicBezTo>
                  <a:pt x="2761894" y="33679"/>
                  <a:pt x="2698537" y="77877"/>
                  <a:pt x="2750128" y="43485"/>
                </a:cubicBezTo>
                <a:cubicBezTo>
                  <a:pt x="2779118" y="0"/>
                  <a:pt x="2761186" y="1921"/>
                  <a:pt x="2784764" y="19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Straight Connector 85"/>
          <p:cNvCxnSpPr/>
          <p:nvPr/>
        </p:nvCxnSpPr>
        <p:spPr>
          <a:xfrm>
            <a:off x="7956376" y="2204864"/>
            <a:ext cx="792088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310360" y="4293096"/>
            <a:ext cx="1600200" cy="1119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Shorestation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3311860" y="4293096"/>
            <a:ext cx="1512168" cy="1119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Junction Box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1907704" y="4581128"/>
            <a:ext cx="1404156" cy="0"/>
          </a:xfrm>
          <a:prstGeom prst="line">
            <a:avLst/>
          </a:prstGeom>
          <a:ln w="28575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907704" y="5085184"/>
            <a:ext cx="1404156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3"/>
          <p:cNvGrpSpPr/>
          <p:nvPr/>
        </p:nvGrpSpPr>
        <p:grpSpPr>
          <a:xfrm>
            <a:off x="5724128" y="3789040"/>
            <a:ext cx="360040" cy="1188132"/>
            <a:chOff x="5760132" y="980728"/>
            <a:chExt cx="360040" cy="1188132"/>
          </a:xfrm>
        </p:grpSpPr>
        <p:cxnSp>
          <p:nvCxnSpPr>
            <p:cNvPr id="95" name="Straight Connector 94"/>
            <p:cNvCxnSpPr>
              <a:stCxn id="96" idx="0"/>
            </p:cNvCxnSpPr>
            <p:nvPr/>
          </p:nvCxnSpPr>
          <p:spPr>
            <a:xfrm flipV="1">
              <a:off x="5940152" y="980728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5760132" y="1916832"/>
              <a:ext cx="360040" cy="2520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DU</a:t>
              </a:r>
              <a:endParaRPr lang="en-GB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904148" y="170080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5904148" y="155679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5904148" y="137677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904148" y="98072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100"/>
          <p:cNvGrpSpPr/>
          <p:nvPr/>
        </p:nvGrpSpPr>
        <p:grpSpPr>
          <a:xfrm>
            <a:off x="6300192" y="3789040"/>
            <a:ext cx="360040" cy="1188132"/>
            <a:chOff x="5760132" y="980728"/>
            <a:chExt cx="360040" cy="1188132"/>
          </a:xfrm>
        </p:grpSpPr>
        <p:cxnSp>
          <p:nvCxnSpPr>
            <p:cNvPr id="102" name="Straight Connector 101"/>
            <p:cNvCxnSpPr>
              <a:stCxn id="103" idx="0"/>
            </p:cNvCxnSpPr>
            <p:nvPr/>
          </p:nvCxnSpPr>
          <p:spPr>
            <a:xfrm flipV="1">
              <a:off x="5940152" y="980728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5760132" y="1916832"/>
              <a:ext cx="360040" cy="2520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DU</a:t>
              </a:r>
              <a:endParaRPr lang="en-GB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5904148" y="170080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904148" y="155679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5904148" y="137677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5904148" y="98072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07"/>
          <p:cNvGrpSpPr/>
          <p:nvPr/>
        </p:nvGrpSpPr>
        <p:grpSpPr>
          <a:xfrm>
            <a:off x="6876256" y="3789040"/>
            <a:ext cx="360040" cy="1188132"/>
            <a:chOff x="5760132" y="980728"/>
            <a:chExt cx="360040" cy="1188132"/>
          </a:xfrm>
        </p:grpSpPr>
        <p:cxnSp>
          <p:nvCxnSpPr>
            <p:cNvPr id="109" name="Straight Connector 108"/>
            <p:cNvCxnSpPr>
              <a:stCxn id="110" idx="0"/>
            </p:cNvCxnSpPr>
            <p:nvPr/>
          </p:nvCxnSpPr>
          <p:spPr>
            <a:xfrm flipV="1">
              <a:off x="5940152" y="980728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5760132" y="1916832"/>
              <a:ext cx="360040" cy="2520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DU</a:t>
              </a:r>
              <a:endParaRPr lang="en-GB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904148" y="170080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5904148" y="155679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904148" y="137677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904148" y="98072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14"/>
          <p:cNvGrpSpPr/>
          <p:nvPr/>
        </p:nvGrpSpPr>
        <p:grpSpPr>
          <a:xfrm>
            <a:off x="7488324" y="3789040"/>
            <a:ext cx="360040" cy="1188132"/>
            <a:chOff x="5760132" y="980728"/>
            <a:chExt cx="360040" cy="1188132"/>
          </a:xfrm>
        </p:grpSpPr>
        <p:cxnSp>
          <p:nvCxnSpPr>
            <p:cNvPr id="116" name="Straight Connector 115"/>
            <p:cNvCxnSpPr>
              <a:stCxn id="117" idx="0"/>
            </p:cNvCxnSpPr>
            <p:nvPr/>
          </p:nvCxnSpPr>
          <p:spPr>
            <a:xfrm flipV="1">
              <a:off x="5940152" y="980728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5760132" y="1916832"/>
              <a:ext cx="360040" cy="2520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DU</a:t>
              </a:r>
              <a:endParaRPr lang="en-GB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5904148" y="170080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904148" y="155679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904148" y="137677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904148" y="980728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2062959" y="5509949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Return fibres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3" name="Straight Arrow Connector 122"/>
          <p:cNvCxnSpPr>
            <a:stCxn id="122" idx="0"/>
          </p:cNvCxnSpPr>
          <p:nvPr/>
        </p:nvCxnSpPr>
        <p:spPr>
          <a:xfrm flipH="1" flipV="1">
            <a:off x="2741832" y="5198221"/>
            <a:ext cx="961" cy="3117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134704" y="3750422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N Downstream fibres for N segments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2146087" y="4062148"/>
            <a:ext cx="76200" cy="46412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2483768" y="4581128"/>
            <a:ext cx="216024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2483768" y="5085184"/>
            <a:ext cx="2880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reeform 130"/>
          <p:cNvSpPr/>
          <p:nvPr/>
        </p:nvSpPr>
        <p:spPr>
          <a:xfrm>
            <a:off x="4840796" y="4851857"/>
            <a:ext cx="1045622" cy="297873"/>
          </a:xfrm>
          <a:custGeom>
            <a:avLst/>
            <a:gdLst>
              <a:gd name="connsiteX0" fmla="*/ 0 w 1045622"/>
              <a:gd name="connsiteY0" fmla="*/ 27710 h 297873"/>
              <a:gd name="connsiteX1" fmla="*/ 41564 w 1045622"/>
              <a:gd name="connsiteY1" fmla="*/ 13855 h 297873"/>
              <a:gd name="connsiteX2" fmla="*/ 173182 w 1045622"/>
              <a:gd name="connsiteY2" fmla="*/ 0 h 297873"/>
              <a:gd name="connsiteX3" fmla="*/ 290945 w 1045622"/>
              <a:gd name="connsiteY3" fmla="*/ 6928 h 297873"/>
              <a:gd name="connsiteX4" fmla="*/ 318655 w 1045622"/>
              <a:gd name="connsiteY4" fmla="*/ 13855 h 297873"/>
              <a:gd name="connsiteX5" fmla="*/ 374073 w 1045622"/>
              <a:gd name="connsiteY5" fmla="*/ 20782 h 297873"/>
              <a:gd name="connsiteX6" fmla="*/ 429491 w 1045622"/>
              <a:gd name="connsiteY6" fmla="*/ 41564 h 297873"/>
              <a:gd name="connsiteX7" fmla="*/ 450273 w 1045622"/>
              <a:gd name="connsiteY7" fmla="*/ 48491 h 297873"/>
              <a:gd name="connsiteX8" fmla="*/ 533400 w 1045622"/>
              <a:gd name="connsiteY8" fmla="*/ 117764 h 297873"/>
              <a:gd name="connsiteX9" fmla="*/ 561109 w 1045622"/>
              <a:gd name="connsiteY9" fmla="*/ 159328 h 297873"/>
              <a:gd name="connsiteX10" fmla="*/ 595745 w 1045622"/>
              <a:gd name="connsiteY10" fmla="*/ 200891 h 297873"/>
              <a:gd name="connsiteX11" fmla="*/ 678873 w 1045622"/>
              <a:gd name="connsiteY11" fmla="*/ 256310 h 297873"/>
              <a:gd name="connsiteX12" fmla="*/ 720436 w 1045622"/>
              <a:gd name="connsiteY12" fmla="*/ 270164 h 297873"/>
              <a:gd name="connsiteX13" fmla="*/ 741218 w 1045622"/>
              <a:gd name="connsiteY13" fmla="*/ 277091 h 297873"/>
              <a:gd name="connsiteX14" fmla="*/ 762000 w 1045622"/>
              <a:gd name="connsiteY14" fmla="*/ 284019 h 297873"/>
              <a:gd name="connsiteX15" fmla="*/ 810491 w 1045622"/>
              <a:gd name="connsiteY15" fmla="*/ 297873 h 297873"/>
              <a:gd name="connsiteX16" fmla="*/ 872836 w 1045622"/>
              <a:gd name="connsiteY16" fmla="*/ 290946 h 297873"/>
              <a:gd name="connsiteX17" fmla="*/ 928255 w 1045622"/>
              <a:gd name="connsiteY17" fmla="*/ 277091 h 297873"/>
              <a:gd name="connsiteX18" fmla="*/ 976745 w 1045622"/>
              <a:gd name="connsiteY18" fmla="*/ 263237 h 297873"/>
              <a:gd name="connsiteX19" fmla="*/ 1025236 w 1045622"/>
              <a:gd name="connsiteY19" fmla="*/ 207819 h 297873"/>
              <a:gd name="connsiteX20" fmla="*/ 1032164 w 1045622"/>
              <a:gd name="connsiteY20" fmla="*/ 152400 h 29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45622" h="297873">
                <a:moveTo>
                  <a:pt x="0" y="27710"/>
                </a:moveTo>
                <a:cubicBezTo>
                  <a:pt x="13855" y="23092"/>
                  <a:pt x="27010" y="15068"/>
                  <a:pt x="41564" y="13855"/>
                </a:cubicBezTo>
                <a:cubicBezTo>
                  <a:pt x="140962" y="5572"/>
                  <a:pt x="97165" y="10861"/>
                  <a:pt x="173182" y="0"/>
                </a:cubicBezTo>
                <a:cubicBezTo>
                  <a:pt x="212436" y="2309"/>
                  <a:pt x="251800" y="3200"/>
                  <a:pt x="290945" y="6928"/>
                </a:cubicBezTo>
                <a:cubicBezTo>
                  <a:pt x="300423" y="7831"/>
                  <a:pt x="309264" y="12290"/>
                  <a:pt x="318655" y="13855"/>
                </a:cubicBezTo>
                <a:cubicBezTo>
                  <a:pt x="337018" y="16915"/>
                  <a:pt x="355600" y="18473"/>
                  <a:pt x="374073" y="20782"/>
                </a:cubicBezTo>
                <a:cubicBezTo>
                  <a:pt x="421261" y="36513"/>
                  <a:pt x="363196" y="16704"/>
                  <a:pt x="429491" y="41564"/>
                </a:cubicBezTo>
                <a:cubicBezTo>
                  <a:pt x="436328" y="44128"/>
                  <a:pt x="443346" y="46182"/>
                  <a:pt x="450273" y="48491"/>
                </a:cubicBezTo>
                <a:cubicBezTo>
                  <a:pt x="480941" y="68937"/>
                  <a:pt x="512066" y="85762"/>
                  <a:pt x="533400" y="117764"/>
                </a:cubicBezTo>
                <a:lnTo>
                  <a:pt x="561109" y="159328"/>
                </a:lnTo>
                <a:cubicBezTo>
                  <a:pt x="574353" y="179194"/>
                  <a:pt x="576190" y="184891"/>
                  <a:pt x="595745" y="200891"/>
                </a:cubicBezTo>
                <a:cubicBezTo>
                  <a:pt x="623178" y="223336"/>
                  <a:pt x="646721" y="243449"/>
                  <a:pt x="678873" y="256310"/>
                </a:cubicBezTo>
                <a:cubicBezTo>
                  <a:pt x="692432" y="261734"/>
                  <a:pt x="706582" y="265546"/>
                  <a:pt x="720436" y="270164"/>
                </a:cubicBezTo>
                <a:lnTo>
                  <a:pt x="741218" y="277091"/>
                </a:lnTo>
                <a:cubicBezTo>
                  <a:pt x="748145" y="279400"/>
                  <a:pt x="754916" y="282248"/>
                  <a:pt x="762000" y="284019"/>
                </a:cubicBezTo>
                <a:cubicBezTo>
                  <a:pt x="796793" y="292717"/>
                  <a:pt x="780677" y="287935"/>
                  <a:pt x="810491" y="297873"/>
                </a:cubicBezTo>
                <a:cubicBezTo>
                  <a:pt x="831273" y="295564"/>
                  <a:pt x="852137" y="293903"/>
                  <a:pt x="872836" y="290946"/>
                </a:cubicBezTo>
                <a:cubicBezTo>
                  <a:pt x="915098" y="284909"/>
                  <a:pt x="896015" y="286303"/>
                  <a:pt x="928255" y="277091"/>
                </a:cubicBezTo>
                <a:cubicBezTo>
                  <a:pt x="989160" y="259689"/>
                  <a:pt x="926905" y="279850"/>
                  <a:pt x="976745" y="263237"/>
                </a:cubicBezTo>
                <a:cubicBezTo>
                  <a:pt x="1009073" y="214746"/>
                  <a:pt x="990600" y="230910"/>
                  <a:pt x="1025236" y="207819"/>
                </a:cubicBezTo>
                <a:cubicBezTo>
                  <a:pt x="1040724" y="161357"/>
                  <a:pt x="1045622" y="179318"/>
                  <a:pt x="1032164" y="152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Freeform 131"/>
          <p:cNvSpPr/>
          <p:nvPr/>
        </p:nvSpPr>
        <p:spPr>
          <a:xfrm>
            <a:off x="4828399" y="4983476"/>
            <a:ext cx="1674942" cy="307957"/>
          </a:xfrm>
          <a:custGeom>
            <a:avLst/>
            <a:gdLst>
              <a:gd name="connsiteX0" fmla="*/ 12397 w 1674942"/>
              <a:gd name="connsiteY0" fmla="*/ 20781 h 307957"/>
              <a:gd name="connsiteX1" fmla="*/ 60888 w 1674942"/>
              <a:gd name="connsiteY1" fmla="*/ 6927 h 307957"/>
              <a:gd name="connsiteX2" fmla="*/ 81670 w 1674942"/>
              <a:gd name="connsiteY2" fmla="*/ 0 h 307957"/>
              <a:gd name="connsiteX3" fmla="*/ 144015 w 1674942"/>
              <a:gd name="connsiteY3" fmla="*/ 13854 h 307957"/>
              <a:gd name="connsiteX4" fmla="*/ 199433 w 1674942"/>
              <a:gd name="connsiteY4" fmla="*/ 20781 h 307957"/>
              <a:gd name="connsiteX5" fmla="*/ 296415 w 1674942"/>
              <a:gd name="connsiteY5" fmla="*/ 34636 h 307957"/>
              <a:gd name="connsiteX6" fmla="*/ 379542 w 1674942"/>
              <a:gd name="connsiteY6" fmla="*/ 76200 h 307957"/>
              <a:gd name="connsiteX7" fmla="*/ 434961 w 1674942"/>
              <a:gd name="connsiteY7" fmla="*/ 103909 h 307957"/>
              <a:gd name="connsiteX8" fmla="*/ 455742 w 1674942"/>
              <a:gd name="connsiteY8" fmla="*/ 117763 h 307957"/>
              <a:gd name="connsiteX9" fmla="*/ 483452 w 1674942"/>
              <a:gd name="connsiteY9" fmla="*/ 138545 h 307957"/>
              <a:gd name="connsiteX10" fmla="*/ 511161 w 1674942"/>
              <a:gd name="connsiteY10" fmla="*/ 145472 h 307957"/>
              <a:gd name="connsiteX11" fmla="*/ 573506 w 1674942"/>
              <a:gd name="connsiteY11" fmla="*/ 187036 h 307957"/>
              <a:gd name="connsiteX12" fmla="*/ 601215 w 1674942"/>
              <a:gd name="connsiteY12" fmla="*/ 207818 h 307957"/>
              <a:gd name="connsiteX13" fmla="*/ 635852 w 1674942"/>
              <a:gd name="connsiteY13" fmla="*/ 221672 h 307957"/>
              <a:gd name="connsiteX14" fmla="*/ 663561 w 1674942"/>
              <a:gd name="connsiteY14" fmla="*/ 235527 h 307957"/>
              <a:gd name="connsiteX15" fmla="*/ 698197 w 1674942"/>
              <a:gd name="connsiteY15" fmla="*/ 242454 h 307957"/>
              <a:gd name="connsiteX16" fmla="*/ 718979 w 1674942"/>
              <a:gd name="connsiteY16" fmla="*/ 249381 h 307957"/>
              <a:gd name="connsiteX17" fmla="*/ 774397 w 1674942"/>
              <a:gd name="connsiteY17" fmla="*/ 263236 h 307957"/>
              <a:gd name="connsiteX18" fmla="*/ 802106 w 1674942"/>
              <a:gd name="connsiteY18" fmla="*/ 270163 h 307957"/>
              <a:gd name="connsiteX19" fmla="*/ 822888 w 1674942"/>
              <a:gd name="connsiteY19" fmla="*/ 277091 h 307957"/>
              <a:gd name="connsiteX20" fmla="*/ 892161 w 1674942"/>
              <a:gd name="connsiteY20" fmla="*/ 284018 h 307957"/>
              <a:gd name="connsiteX21" fmla="*/ 1196961 w 1674942"/>
              <a:gd name="connsiteY21" fmla="*/ 284018 h 307957"/>
              <a:gd name="connsiteX22" fmla="*/ 1217742 w 1674942"/>
              <a:gd name="connsiteY22" fmla="*/ 277091 h 307957"/>
              <a:gd name="connsiteX23" fmla="*/ 1280088 w 1674942"/>
              <a:gd name="connsiteY23" fmla="*/ 263236 h 307957"/>
              <a:gd name="connsiteX24" fmla="*/ 1363215 w 1674942"/>
              <a:gd name="connsiteY24" fmla="*/ 249381 h 307957"/>
              <a:gd name="connsiteX25" fmla="*/ 1439415 w 1674942"/>
              <a:gd name="connsiteY25" fmla="*/ 235527 h 307957"/>
              <a:gd name="connsiteX26" fmla="*/ 1467124 w 1674942"/>
              <a:gd name="connsiteY26" fmla="*/ 228600 h 307957"/>
              <a:gd name="connsiteX27" fmla="*/ 1501761 w 1674942"/>
              <a:gd name="connsiteY27" fmla="*/ 207818 h 307957"/>
              <a:gd name="connsiteX28" fmla="*/ 1529470 w 1674942"/>
              <a:gd name="connsiteY28" fmla="*/ 193963 h 307957"/>
              <a:gd name="connsiteX29" fmla="*/ 1550252 w 1674942"/>
              <a:gd name="connsiteY29" fmla="*/ 180109 h 307957"/>
              <a:gd name="connsiteX30" fmla="*/ 1577961 w 1674942"/>
              <a:gd name="connsiteY30" fmla="*/ 173181 h 307957"/>
              <a:gd name="connsiteX31" fmla="*/ 1598742 w 1674942"/>
              <a:gd name="connsiteY31" fmla="*/ 152400 h 307957"/>
              <a:gd name="connsiteX32" fmla="*/ 1647233 w 1674942"/>
              <a:gd name="connsiteY32" fmla="*/ 117763 h 307957"/>
              <a:gd name="connsiteX33" fmla="*/ 1668015 w 1674942"/>
              <a:gd name="connsiteY33" fmla="*/ 41563 h 307957"/>
              <a:gd name="connsiteX34" fmla="*/ 1674942 w 1674942"/>
              <a:gd name="connsiteY34" fmla="*/ 20781 h 30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74942" h="307957">
                <a:moveTo>
                  <a:pt x="12397" y="20781"/>
                </a:moveTo>
                <a:cubicBezTo>
                  <a:pt x="62225" y="4172"/>
                  <a:pt x="0" y="24323"/>
                  <a:pt x="60888" y="6927"/>
                </a:cubicBezTo>
                <a:cubicBezTo>
                  <a:pt x="67909" y="4921"/>
                  <a:pt x="74743" y="2309"/>
                  <a:pt x="81670" y="0"/>
                </a:cubicBezTo>
                <a:cubicBezTo>
                  <a:pt x="103734" y="5516"/>
                  <a:pt x="121150" y="10336"/>
                  <a:pt x="144015" y="13854"/>
                </a:cubicBezTo>
                <a:cubicBezTo>
                  <a:pt x="162415" y="16685"/>
                  <a:pt x="180987" y="18266"/>
                  <a:pt x="199433" y="20781"/>
                </a:cubicBezTo>
                <a:lnTo>
                  <a:pt x="296415" y="34636"/>
                </a:lnTo>
                <a:lnTo>
                  <a:pt x="379542" y="76200"/>
                </a:lnTo>
                <a:cubicBezTo>
                  <a:pt x="379555" y="76206"/>
                  <a:pt x="434949" y="103901"/>
                  <a:pt x="434961" y="103909"/>
                </a:cubicBezTo>
                <a:cubicBezTo>
                  <a:pt x="441888" y="108527"/>
                  <a:pt x="448967" y="112924"/>
                  <a:pt x="455742" y="117763"/>
                </a:cubicBezTo>
                <a:cubicBezTo>
                  <a:pt x="465137" y="124474"/>
                  <a:pt x="473125" y="133382"/>
                  <a:pt x="483452" y="138545"/>
                </a:cubicBezTo>
                <a:cubicBezTo>
                  <a:pt x="491967" y="142803"/>
                  <a:pt x="501925" y="143163"/>
                  <a:pt x="511161" y="145472"/>
                </a:cubicBezTo>
                <a:cubicBezTo>
                  <a:pt x="580193" y="197247"/>
                  <a:pt x="493341" y="133592"/>
                  <a:pt x="573506" y="187036"/>
                </a:cubicBezTo>
                <a:cubicBezTo>
                  <a:pt x="583112" y="193440"/>
                  <a:pt x="591122" y="202211"/>
                  <a:pt x="601215" y="207818"/>
                </a:cubicBezTo>
                <a:cubicBezTo>
                  <a:pt x="612085" y="213857"/>
                  <a:pt x="624489" y="216622"/>
                  <a:pt x="635852" y="221672"/>
                </a:cubicBezTo>
                <a:cubicBezTo>
                  <a:pt x="645289" y="225866"/>
                  <a:pt x="653764" y="232261"/>
                  <a:pt x="663561" y="235527"/>
                </a:cubicBezTo>
                <a:cubicBezTo>
                  <a:pt x="674731" y="239250"/>
                  <a:pt x="686775" y="239598"/>
                  <a:pt x="698197" y="242454"/>
                </a:cubicBezTo>
                <a:cubicBezTo>
                  <a:pt x="705281" y="244225"/>
                  <a:pt x="711934" y="247460"/>
                  <a:pt x="718979" y="249381"/>
                </a:cubicBezTo>
                <a:cubicBezTo>
                  <a:pt x="737349" y="254391"/>
                  <a:pt x="755924" y="258618"/>
                  <a:pt x="774397" y="263236"/>
                </a:cubicBezTo>
                <a:cubicBezTo>
                  <a:pt x="783633" y="265545"/>
                  <a:pt x="793074" y="267152"/>
                  <a:pt x="802106" y="270163"/>
                </a:cubicBezTo>
                <a:cubicBezTo>
                  <a:pt x="809033" y="272472"/>
                  <a:pt x="815671" y="275981"/>
                  <a:pt x="822888" y="277091"/>
                </a:cubicBezTo>
                <a:cubicBezTo>
                  <a:pt x="845824" y="280620"/>
                  <a:pt x="869070" y="281709"/>
                  <a:pt x="892161" y="284018"/>
                </a:cubicBezTo>
                <a:cubicBezTo>
                  <a:pt x="1011861" y="307957"/>
                  <a:pt x="940051" y="296251"/>
                  <a:pt x="1196961" y="284018"/>
                </a:cubicBezTo>
                <a:cubicBezTo>
                  <a:pt x="1204254" y="283671"/>
                  <a:pt x="1210721" y="279097"/>
                  <a:pt x="1217742" y="277091"/>
                </a:cubicBezTo>
                <a:cubicBezTo>
                  <a:pt x="1236430" y="271752"/>
                  <a:pt x="1261399" y="266534"/>
                  <a:pt x="1280088" y="263236"/>
                </a:cubicBezTo>
                <a:lnTo>
                  <a:pt x="1363215" y="249381"/>
                </a:lnTo>
                <a:cubicBezTo>
                  <a:pt x="1393300" y="244367"/>
                  <a:pt x="1410364" y="241983"/>
                  <a:pt x="1439415" y="235527"/>
                </a:cubicBezTo>
                <a:cubicBezTo>
                  <a:pt x="1448709" y="233462"/>
                  <a:pt x="1457888" y="230909"/>
                  <a:pt x="1467124" y="228600"/>
                </a:cubicBezTo>
                <a:cubicBezTo>
                  <a:pt x="1478670" y="221673"/>
                  <a:pt x="1489991" y="214357"/>
                  <a:pt x="1501761" y="207818"/>
                </a:cubicBezTo>
                <a:cubicBezTo>
                  <a:pt x="1510788" y="202803"/>
                  <a:pt x="1520504" y="199086"/>
                  <a:pt x="1529470" y="193963"/>
                </a:cubicBezTo>
                <a:cubicBezTo>
                  <a:pt x="1536699" y="189832"/>
                  <a:pt x="1542600" y="183389"/>
                  <a:pt x="1550252" y="180109"/>
                </a:cubicBezTo>
                <a:cubicBezTo>
                  <a:pt x="1559003" y="176359"/>
                  <a:pt x="1568725" y="175490"/>
                  <a:pt x="1577961" y="173181"/>
                </a:cubicBezTo>
                <a:cubicBezTo>
                  <a:pt x="1584888" y="166254"/>
                  <a:pt x="1591304" y="158775"/>
                  <a:pt x="1598742" y="152400"/>
                </a:cubicBezTo>
                <a:cubicBezTo>
                  <a:pt x="1613772" y="139517"/>
                  <a:pt x="1630792" y="128725"/>
                  <a:pt x="1647233" y="117763"/>
                </a:cubicBezTo>
                <a:cubicBezTo>
                  <a:pt x="1657025" y="68807"/>
                  <a:pt x="1650438" y="94297"/>
                  <a:pt x="1668015" y="41563"/>
                </a:cubicBezTo>
                <a:lnTo>
                  <a:pt x="1674942" y="2078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Freeform 132"/>
          <p:cNvSpPr/>
          <p:nvPr/>
        </p:nvSpPr>
        <p:spPr>
          <a:xfrm>
            <a:off x="4826941" y="5007534"/>
            <a:ext cx="2213451" cy="363869"/>
          </a:xfrm>
          <a:custGeom>
            <a:avLst/>
            <a:gdLst>
              <a:gd name="connsiteX0" fmla="*/ 0 w 2213451"/>
              <a:gd name="connsiteY0" fmla="*/ 135269 h 363869"/>
              <a:gd name="connsiteX1" fmla="*/ 20782 w 2213451"/>
              <a:gd name="connsiteY1" fmla="*/ 128342 h 363869"/>
              <a:gd name="connsiteX2" fmla="*/ 290946 w 2213451"/>
              <a:gd name="connsiteY2" fmla="*/ 128342 h 363869"/>
              <a:gd name="connsiteX3" fmla="*/ 318655 w 2213451"/>
              <a:gd name="connsiteY3" fmla="*/ 135269 h 363869"/>
              <a:gd name="connsiteX4" fmla="*/ 367146 w 2213451"/>
              <a:gd name="connsiteY4" fmla="*/ 142196 h 363869"/>
              <a:gd name="connsiteX5" fmla="*/ 401782 w 2213451"/>
              <a:gd name="connsiteY5" fmla="*/ 149123 h 363869"/>
              <a:gd name="connsiteX6" fmla="*/ 429491 w 2213451"/>
              <a:gd name="connsiteY6" fmla="*/ 162978 h 363869"/>
              <a:gd name="connsiteX7" fmla="*/ 491837 w 2213451"/>
              <a:gd name="connsiteY7" fmla="*/ 190687 h 363869"/>
              <a:gd name="connsiteX8" fmla="*/ 574964 w 2213451"/>
              <a:gd name="connsiteY8" fmla="*/ 246105 h 363869"/>
              <a:gd name="connsiteX9" fmla="*/ 609600 w 2213451"/>
              <a:gd name="connsiteY9" fmla="*/ 259960 h 363869"/>
              <a:gd name="connsiteX10" fmla="*/ 651164 w 2213451"/>
              <a:gd name="connsiteY10" fmla="*/ 273814 h 363869"/>
              <a:gd name="connsiteX11" fmla="*/ 678873 w 2213451"/>
              <a:gd name="connsiteY11" fmla="*/ 287669 h 363869"/>
              <a:gd name="connsiteX12" fmla="*/ 755073 w 2213451"/>
              <a:gd name="connsiteY12" fmla="*/ 315378 h 363869"/>
              <a:gd name="connsiteX13" fmla="*/ 789710 w 2213451"/>
              <a:gd name="connsiteY13" fmla="*/ 322305 h 363869"/>
              <a:gd name="connsiteX14" fmla="*/ 810491 w 2213451"/>
              <a:gd name="connsiteY14" fmla="*/ 329233 h 363869"/>
              <a:gd name="connsiteX15" fmla="*/ 858982 w 2213451"/>
              <a:gd name="connsiteY15" fmla="*/ 336160 h 363869"/>
              <a:gd name="connsiteX16" fmla="*/ 907473 w 2213451"/>
              <a:gd name="connsiteY16" fmla="*/ 350014 h 363869"/>
              <a:gd name="connsiteX17" fmla="*/ 1149928 w 2213451"/>
              <a:gd name="connsiteY17" fmla="*/ 363869 h 363869"/>
              <a:gd name="connsiteX18" fmla="*/ 1676400 w 2213451"/>
              <a:gd name="connsiteY18" fmla="*/ 356942 h 363869"/>
              <a:gd name="connsiteX19" fmla="*/ 1711037 w 2213451"/>
              <a:gd name="connsiteY19" fmla="*/ 350014 h 363869"/>
              <a:gd name="connsiteX20" fmla="*/ 1808019 w 2213451"/>
              <a:gd name="connsiteY20" fmla="*/ 329233 h 363869"/>
              <a:gd name="connsiteX21" fmla="*/ 1842655 w 2213451"/>
              <a:gd name="connsiteY21" fmla="*/ 315378 h 363869"/>
              <a:gd name="connsiteX22" fmla="*/ 1863437 w 2213451"/>
              <a:gd name="connsiteY22" fmla="*/ 308451 h 363869"/>
              <a:gd name="connsiteX23" fmla="*/ 1891146 w 2213451"/>
              <a:gd name="connsiteY23" fmla="*/ 294596 h 363869"/>
              <a:gd name="connsiteX24" fmla="*/ 1932710 w 2213451"/>
              <a:gd name="connsiteY24" fmla="*/ 280742 h 363869"/>
              <a:gd name="connsiteX25" fmla="*/ 1953491 w 2213451"/>
              <a:gd name="connsiteY25" fmla="*/ 273814 h 363869"/>
              <a:gd name="connsiteX26" fmla="*/ 2001982 w 2213451"/>
              <a:gd name="connsiteY26" fmla="*/ 253033 h 363869"/>
              <a:gd name="connsiteX27" fmla="*/ 2043546 w 2213451"/>
              <a:gd name="connsiteY27" fmla="*/ 225323 h 363869"/>
              <a:gd name="connsiteX28" fmla="*/ 2092037 w 2213451"/>
              <a:gd name="connsiteY28" fmla="*/ 190687 h 363869"/>
              <a:gd name="connsiteX29" fmla="*/ 2126673 w 2213451"/>
              <a:gd name="connsiteY29" fmla="*/ 149123 h 363869"/>
              <a:gd name="connsiteX30" fmla="*/ 2147455 w 2213451"/>
              <a:gd name="connsiteY30" fmla="*/ 128342 h 363869"/>
              <a:gd name="connsiteX31" fmla="*/ 2182091 w 2213451"/>
              <a:gd name="connsiteY31" fmla="*/ 79851 h 363869"/>
              <a:gd name="connsiteX32" fmla="*/ 2195946 w 2213451"/>
              <a:gd name="connsiteY32" fmla="*/ 24433 h 363869"/>
              <a:gd name="connsiteX33" fmla="*/ 2209800 w 2213451"/>
              <a:gd name="connsiteY33" fmla="*/ 3651 h 363869"/>
              <a:gd name="connsiteX34" fmla="*/ 2202873 w 2213451"/>
              <a:gd name="connsiteY34" fmla="*/ 17505 h 36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13451" h="363869">
                <a:moveTo>
                  <a:pt x="0" y="135269"/>
                </a:moveTo>
                <a:cubicBezTo>
                  <a:pt x="6927" y="132960"/>
                  <a:pt x="13530" y="129195"/>
                  <a:pt x="20782" y="128342"/>
                </a:cubicBezTo>
                <a:cubicBezTo>
                  <a:pt x="130069" y="115484"/>
                  <a:pt x="166171" y="123350"/>
                  <a:pt x="290946" y="128342"/>
                </a:cubicBezTo>
                <a:cubicBezTo>
                  <a:pt x="300182" y="130651"/>
                  <a:pt x="309288" y="133566"/>
                  <a:pt x="318655" y="135269"/>
                </a:cubicBezTo>
                <a:cubicBezTo>
                  <a:pt x="334719" y="138190"/>
                  <a:pt x="351040" y="139512"/>
                  <a:pt x="367146" y="142196"/>
                </a:cubicBezTo>
                <a:cubicBezTo>
                  <a:pt x="378760" y="144132"/>
                  <a:pt x="390237" y="146814"/>
                  <a:pt x="401782" y="149123"/>
                </a:cubicBezTo>
                <a:cubicBezTo>
                  <a:pt x="411018" y="153741"/>
                  <a:pt x="420054" y="158784"/>
                  <a:pt x="429491" y="162978"/>
                </a:cubicBezTo>
                <a:cubicBezTo>
                  <a:pt x="452225" y="173082"/>
                  <a:pt x="470852" y="177572"/>
                  <a:pt x="491837" y="190687"/>
                </a:cubicBezTo>
                <a:cubicBezTo>
                  <a:pt x="527493" y="212972"/>
                  <a:pt x="527642" y="227175"/>
                  <a:pt x="574964" y="246105"/>
                </a:cubicBezTo>
                <a:cubicBezTo>
                  <a:pt x="586509" y="250723"/>
                  <a:pt x="597914" y="255711"/>
                  <a:pt x="609600" y="259960"/>
                </a:cubicBezTo>
                <a:cubicBezTo>
                  <a:pt x="623325" y="264951"/>
                  <a:pt x="638102" y="267283"/>
                  <a:pt x="651164" y="273814"/>
                </a:cubicBezTo>
                <a:cubicBezTo>
                  <a:pt x="660400" y="278432"/>
                  <a:pt x="669436" y="283475"/>
                  <a:pt x="678873" y="287669"/>
                </a:cubicBezTo>
                <a:cubicBezTo>
                  <a:pt x="698549" y="296414"/>
                  <a:pt x="735208" y="309960"/>
                  <a:pt x="755073" y="315378"/>
                </a:cubicBezTo>
                <a:cubicBezTo>
                  <a:pt x="766432" y="318476"/>
                  <a:pt x="778287" y="319449"/>
                  <a:pt x="789710" y="322305"/>
                </a:cubicBezTo>
                <a:cubicBezTo>
                  <a:pt x="796794" y="324076"/>
                  <a:pt x="803331" y="327801"/>
                  <a:pt x="810491" y="329233"/>
                </a:cubicBezTo>
                <a:cubicBezTo>
                  <a:pt x="826502" y="332435"/>
                  <a:pt x="843017" y="332739"/>
                  <a:pt x="858982" y="336160"/>
                </a:cubicBezTo>
                <a:cubicBezTo>
                  <a:pt x="875419" y="339682"/>
                  <a:pt x="890849" y="347520"/>
                  <a:pt x="907473" y="350014"/>
                </a:cubicBezTo>
                <a:cubicBezTo>
                  <a:pt x="949853" y="356371"/>
                  <a:pt x="1133617" y="363128"/>
                  <a:pt x="1149928" y="363869"/>
                </a:cubicBezTo>
                <a:lnTo>
                  <a:pt x="1676400" y="356942"/>
                </a:lnTo>
                <a:cubicBezTo>
                  <a:pt x="1688171" y="356651"/>
                  <a:pt x="1699564" y="352662"/>
                  <a:pt x="1711037" y="350014"/>
                </a:cubicBezTo>
                <a:cubicBezTo>
                  <a:pt x="1800781" y="329304"/>
                  <a:pt x="1732404" y="341835"/>
                  <a:pt x="1808019" y="329233"/>
                </a:cubicBezTo>
                <a:cubicBezTo>
                  <a:pt x="1819564" y="324615"/>
                  <a:pt x="1831012" y="319744"/>
                  <a:pt x="1842655" y="315378"/>
                </a:cubicBezTo>
                <a:cubicBezTo>
                  <a:pt x="1849492" y="312814"/>
                  <a:pt x="1856725" y="311327"/>
                  <a:pt x="1863437" y="308451"/>
                </a:cubicBezTo>
                <a:cubicBezTo>
                  <a:pt x="1872929" y="304383"/>
                  <a:pt x="1881558" y="298431"/>
                  <a:pt x="1891146" y="294596"/>
                </a:cubicBezTo>
                <a:cubicBezTo>
                  <a:pt x="1904706" y="289172"/>
                  <a:pt x="1918855" y="285360"/>
                  <a:pt x="1932710" y="280742"/>
                </a:cubicBezTo>
                <a:cubicBezTo>
                  <a:pt x="1939637" y="278433"/>
                  <a:pt x="1946960" y="277079"/>
                  <a:pt x="1953491" y="273814"/>
                </a:cubicBezTo>
                <a:cubicBezTo>
                  <a:pt x="1987731" y="256695"/>
                  <a:pt x="1971403" y="263225"/>
                  <a:pt x="2001982" y="253033"/>
                </a:cubicBezTo>
                <a:lnTo>
                  <a:pt x="2043546" y="225323"/>
                </a:lnTo>
                <a:cubicBezTo>
                  <a:pt x="2060000" y="214354"/>
                  <a:pt x="2076992" y="203583"/>
                  <a:pt x="2092037" y="190687"/>
                </a:cubicBezTo>
                <a:cubicBezTo>
                  <a:pt x="2127459" y="160325"/>
                  <a:pt x="2099946" y="181195"/>
                  <a:pt x="2126673" y="149123"/>
                </a:cubicBezTo>
                <a:cubicBezTo>
                  <a:pt x="2132945" y="141597"/>
                  <a:pt x="2141079" y="135780"/>
                  <a:pt x="2147455" y="128342"/>
                </a:cubicBezTo>
                <a:cubicBezTo>
                  <a:pt x="2160346" y="113302"/>
                  <a:pt x="2171125" y="96301"/>
                  <a:pt x="2182091" y="79851"/>
                </a:cubicBezTo>
                <a:cubicBezTo>
                  <a:pt x="2184726" y="66679"/>
                  <a:pt x="2188846" y="38633"/>
                  <a:pt x="2195946" y="24433"/>
                </a:cubicBezTo>
                <a:cubicBezTo>
                  <a:pt x="2199669" y="16986"/>
                  <a:pt x="2203913" y="9538"/>
                  <a:pt x="2209800" y="3651"/>
                </a:cubicBezTo>
                <a:cubicBezTo>
                  <a:pt x="2213451" y="0"/>
                  <a:pt x="2205182" y="12887"/>
                  <a:pt x="2202873" y="1750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Freeform 133"/>
          <p:cNvSpPr/>
          <p:nvPr/>
        </p:nvSpPr>
        <p:spPr>
          <a:xfrm>
            <a:off x="4826941" y="5016191"/>
            <a:ext cx="2784764" cy="514539"/>
          </a:xfrm>
          <a:custGeom>
            <a:avLst/>
            <a:gdLst>
              <a:gd name="connsiteX0" fmla="*/ 0 w 2784764"/>
              <a:gd name="connsiteY0" fmla="*/ 230521 h 514539"/>
              <a:gd name="connsiteX1" fmla="*/ 20782 w 2784764"/>
              <a:gd name="connsiteY1" fmla="*/ 216666 h 514539"/>
              <a:gd name="connsiteX2" fmla="*/ 235528 w 2784764"/>
              <a:gd name="connsiteY2" fmla="*/ 209739 h 514539"/>
              <a:gd name="connsiteX3" fmla="*/ 325582 w 2784764"/>
              <a:gd name="connsiteY3" fmla="*/ 223594 h 514539"/>
              <a:gd name="connsiteX4" fmla="*/ 360219 w 2784764"/>
              <a:gd name="connsiteY4" fmla="*/ 230521 h 514539"/>
              <a:gd name="connsiteX5" fmla="*/ 387928 w 2784764"/>
              <a:gd name="connsiteY5" fmla="*/ 244376 h 514539"/>
              <a:gd name="connsiteX6" fmla="*/ 415637 w 2784764"/>
              <a:gd name="connsiteY6" fmla="*/ 265157 h 514539"/>
              <a:gd name="connsiteX7" fmla="*/ 457200 w 2784764"/>
              <a:gd name="connsiteY7" fmla="*/ 292866 h 514539"/>
              <a:gd name="connsiteX8" fmla="*/ 512619 w 2784764"/>
              <a:gd name="connsiteY8" fmla="*/ 334430 h 514539"/>
              <a:gd name="connsiteX9" fmla="*/ 561110 w 2784764"/>
              <a:gd name="connsiteY9" fmla="*/ 362139 h 514539"/>
              <a:gd name="connsiteX10" fmla="*/ 637310 w 2784764"/>
              <a:gd name="connsiteY10" fmla="*/ 396776 h 514539"/>
              <a:gd name="connsiteX11" fmla="*/ 782782 w 2784764"/>
              <a:gd name="connsiteY11" fmla="*/ 445266 h 514539"/>
              <a:gd name="connsiteX12" fmla="*/ 872837 w 2784764"/>
              <a:gd name="connsiteY12" fmla="*/ 472976 h 514539"/>
              <a:gd name="connsiteX13" fmla="*/ 914400 w 2784764"/>
              <a:gd name="connsiteY13" fmla="*/ 479903 h 514539"/>
              <a:gd name="connsiteX14" fmla="*/ 1011382 w 2784764"/>
              <a:gd name="connsiteY14" fmla="*/ 500685 h 514539"/>
              <a:gd name="connsiteX15" fmla="*/ 1191491 w 2784764"/>
              <a:gd name="connsiteY15" fmla="*/ 514539 h 514539"/>
              <a:gd name="connsiteX16" fmla="*/ 1468582 w 2784764"/>
              <a:gd name="connsiteY16" fmla="*/ 500685 h 514539"/>
              <a:gd name="connsiteX17" fmla="*/ 1524000 w 2784764"/>
              <a:gd name="connsiteY17" fmla="*/ 493757 h 514539"/>
              <a:gd name="connsiteX18" fmla="*/ 1607128 w 2784764"/>
              <a:gd name="connsiteY18" fmla="*/ 486830 h 514539"/>
              <a:gd name="connsiteX19" fmla="*/ 1641764 w 2784764"/>
              <a:gd name="connsiteY19" fmla="*/ 479903 h 514539"/>
              <a:gd name="connsiteX20" fmla="*/ 1724891 w 2784764"/>
              <a:gd name="connsiteY20" fmla="*/ 459121 h 514539"/>
              <a:gd name="connsiteX21" fmla="*/ 1759528 w 2784764"/>
              <a:gd name="connsiteY21" fmla="*/ 452194 h 514539"/>
              <a:gd name="connsiteX22" fmla="*/ 1780310 w 2784764"/>
              <a:gd name="connsiteY22" fmla="*/ 445266 h 514539"/>
              <a:gd name="connsiteX23" fmla="*/ 1814946 w 2784764"/>
              <a:gd name="connsiteY23" fmla="*/ 438339 h 514539"/>
              <a:gd name="connsiteX24" fmla="*/ 1849582 w 2784764"/>
              <a:gd name="connsiteY24" fmla="*/ 424485 h 514539"/>
              <a:gd name="connsiteX25" fmla="*/ 1877291 w 2784764"/>
              <a:gd name="connsiteY25" fmla="*/ 417557 h 514539"/>
              <a:gd name="connsiteX26" fmla="*/ 1898073 w 2784764"/>
              <a:gd name="connsiteY26" fmla="*/ 410630 h 514539"/>
              <a:gd name="connsiteX27" fmla="*/ 1925782 w 2784764"/>
              <a:gd name="connsiteY27" fmla="*/ 403703 h 514539"/>
              <a:gd name="connsiteX28" fmla="*/ 1967346 w 2784764"/>
              <a:gd name="connsiteY28" fmla="*/ 389848 h 514539"/>
              <a:gd name="connsiteX29" fmla="*/ 2022764 w 2784764"/>
              <a:gd name="connsiteY29" fmla="*/ 369066 h 514539"/>
              <a:gd name="connsiteX30" fmla="*/ 2078182 w 2784764"/>
              <a:gd name="connsiteY30" fmla="*/ 348285 h 514539"/>
              <a:gd name="connsiteX31" fmla="*/ 2112819 w 2784764"/>
              <a:gd name="connsiteY31" fmla="*/ 341357 h 514539"/>
              <a:gd name="connsiteX32" fmla="*/ 2182091 w 2784764"/>
              <a:gd name="connsiteY32" fmla="*/ 313648 h 514539"/>
              <a:gd name="connsiteX33" fmla="*/ 2209800 w 2784764"/>
              <a:gd name="connsiteY33" fmla="*/ 306721 h 514539"/>
              <a:gd name="connsiteX34" fmla="*/ 2272146 w 2784764"/>
              <a:gd name="connsiteY34" fmla="*/ 279012 h 514539"/>
              <a:gd name="connsiteX35" fmla="*/ 2299855 w 2784764"/>
              <a:gd name="connsiteY35" fmla="*/ 272085 h 514539"/>
              <a:gd name="connsiteX36" fmla="*/ 2320637 w 2784764"/>
              <a:gd name="connsiteY36" fmla="*/ 265157 h 514539"/>
              <a:gd name="connsiteX37" fmla="*/ 2348346 w 2784764"/>
              <a:gd name="connsiteY37" fmla="*/ 258230 h 514539"/>
              <a:gd name="connsiteX38" fmla="*/ 2389910 w 2784764"/>
              <a:gd name="connsiteY38" fmla="*/ 244376 h 514539"/>
              <a:gd name="connsiteX39" fmla="*/ 2486891 w 2784764"/>
              <a:gd name="connsiteY39" fmla="*/ 216666 h 514539"/>
              <a:gd name="connsiteX40" fmla="*/ 2542310 w 2784764"/>
              <a:gd name="connsiteY40" fmla="*/ 188957 h 514539"/>
              <a:gd name="connsiteX41" fmla="*/ 2563091 w 2784764"/>
              <a:gd name="connsiteY41" fmla="*/ 175103 h 514539"/>
              <a:gd name="connsiteX42" fmla="*/ 2604655 w 2784764"/>
              <a:gd name="connsiteY42" fmla="*/ 161248 h 514539"/>
              <a:gd name="connsiteX43" fmla="*/ 2625437 w 2784764"/>
              <a:gd name="connsiteY43" fmla="*/ 140466 h 514539"/>
              <a:gd name="connsiteX44" fmla="*/ 2653146 w 2784764"/>
              <a:gd name="connsiteY44" fmla="*/ 126612 h 514539"/>
              <a:gd name="connsiteX45" fmla="*/ 2673928 w 2784764"/>
              <a:gd name="connsiteY45" fmla="*/ 112757 h 514539"/>
              <a:gd name="connsiteX46" fmla="*/ 2708564 w 2784764"/>
              <a:gd name="connsiteY46" fmla="*/ 78121 h 514539"/>
              <a:gd name="connsiteX47" fmla="*/ 2750128 w 2784764"/>
              <a:gd name="connsiteY47" fmla="*/ 43485 h 514539"/>
              <a:gd name="connsiteX48" fmla="*/ 2784764 w 2784764"/>
              <a:gd name="connsiteY48" fmla="*/ 1921 h 51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84764" h="514539">
                <a:moveTo>
                  <a:pt x="0" y="230521"/>
                </a:moveTo>
                <a:cubicBezTo>
                  <a:pt x="6927" y="225903"/>
                  <a:pt x="13174" y="220047"/>
                  <a:pt x="20782" y="216666"/>
                </a:cubicBezTo>
                <a:cubicBezTo>
                  <a:pt x="95049" y="183659"/>
                  <a:pt x="135206" y="205726"/>
                  <a:pt x="235528" y="209739"/>
                </a:cubicBezTo>
                <a:cubicBezTo>
                  <a:pt x="271885" y="214933"/>
                  <a:pt x="290312" y="217181"/>
                  <a:pt x="325582" y="223594"/>
                </a:cubicBezTo>
                <a:cubicBezTo>
                  <a:pt x="337166" y="225700"/>
                  <a:pt x="348673" y="228212"/>
                  <a:pt x="360219" y="230521"/>
                </a:cubicBezTo>
                <a:cubicBezTo>
                  <a:pt x="369455" y="235139"/>
                  <a:pt x="379171" y="238903"/>
                  <a:pt x="387928" y="244376"/>
                </a:cubicBezTo>
                <a:cubicBezTo>
                  <a:pt x="397718" y="250495"/>
                  <a:pt x="406179" y="258536"/>
                  <a:pt x="415637" y="265157"/>
                </a:cubicBezTo>
                <a:cubicBezTo>
                  <a:pt x="429278" y="274706"/>
                  <a:pt x="443879" y="282875"/>
                  <a:pt x="457200" y="292866"/>
                </a:cubicBezTo>
                <a:cubicBezTo>
                  <a:pt x="475673" y="306721"/>
                  <a:pt x="493406" y="321621"/>
                  <a:pt x="512619" y="334430"/>
                </a:cubicBezTo>
                <a:cubicBezTo>
                  <a:pt x="584479" y="382340"/>
                  <a:pt x="473253" y="309426"/>
                  <a:pt x="561110" y="362139"/>
                </a:cubicBezTo>
                <a:cubicBezTo>
                  <a:pt x="621033" y="398092"/>
                  <a:pt x="580290" y="385371"/>
                  <a:pt x="637310" y="396776"/>
                </a:cubicBezTo>
                <a:cubicBezTo>
                  <a:pt x="731498" y="443869"/>
                  <a:pt x="616320" y="389773"/>
                  <a:pt x="782782" y="445266"/>
                </a:cubicBezTo>
                <a:cubicBezTo>
                  <a:pt x="812579" y="455199"/>
                  <a:pt x="842314" y="465345"/>
                  <a:pt x="872837" y="472976"/>
                </a:cubicBezTo>
                <a:cubicBezTo>
                  <a:pt x="886463" y="476383"/>
                  <a:pt x="900714" y="476745"/>
                  <a:pt x="914400" y="479903"/>
                </a:cubicBezTo>
                <a:cubicBezTo>
                  <a:pt x="978893" y="494785"/>
                  <a:pt x="945956" y="494737"/>
                  <a:pt x="1011382" y="500685"/>
                </a:cubicBezTo>
                <a:cubicBezTo>
                  <a:pt x="1071348" y="506137"/>
                  <a:pt x="1191491" y="514539"/>
                  <a:pt x="1191491" y="514539"/>
                </a:cubicBezTo>
                <a:lnTo>
                  <a:pt x="1468582" y="500685"/>
                </a:lnTo>
                <a:cubicBezTo>
                  <a:pt x="1487148" y="499310"/>
                  <a:pt x="1505476" y="495609"/>
                  <a:pt x="1524000" y="493757"/>
                </a:cubicBezTo>
                <a:cubicBezTo>
                  <a:pt x="1551667" y="490990"/>
                  <a:pt x="1579419" y="489139"/>
                  <a:pt x="1607128" y="486830"/>
                </a:cubicBezTo>
                <a:cubicBezTo>
                  <a:pt x="1618673" y="484521"/>
                  <a:pt x="1630303" y="482600"/>
                  <a:pt x="1641764" y="479903"/>
                </a:cubicBezTo>
                <a:cubicBezTo>
                  <a:pt x="1669567" y="473361"/>
                  <a:pt x="1696884" y="464722"/>
                  <a:pt x="1724891" y="459121"/>
                </a:cubicBezTo>
                <a:cubicBezTo>
                  <a:pt x="1736437" y="456812"/>
                  <a:pt x="1748105" y="455050"/>
                  <a:pt x="1759528" y="452194"/>
                </a:cubicBezTo>
                <a:cubicBezTo>
                  <a:pt x="1766612" y="450423"/>
                  <a:pt x="1773226" y="447037"/>
                  <a:pt x="1780310" y="445266"/>
                </a:cubicBezTo>
                <a:cubicBezTo>
                  <a:pt x="1791732" y="442410"/>
                  <a:pt x="1803669" y="441722"/>
                  <a:pt x="1814946" y="438339"/>
                </a:cubicBezTo>
                <a:cubicBezTo>
                  <a:pt x="1826856" y="434766"/>
                  <a:pt x="1837785" y="428417"/>
                  <a:pt x="1849582" y="424485"/>
                </a:cubicBezTo>
                <a:cubicBezTo>
                  <a:pt x="1858614" y="421474"/>
                  <a:pt x="1868137" y="420173"/>
                  <a:pt x="1877291" y="417557"/>
                </a:cubicBezTo>
                <a:cubicBezTo>
                  <a:pt x="1884312" y="415551"/>
                  <a:pt x="1891052" y="412636"/>
                  <a:pt x="1898073" y="410630"/>
                </a:cubicBezTo>
                <a:cubicBezTo>
                  <a:pt x="1907227" y="408015"/>
                  <a:pt x="1916663" y="406439"/>
                  <a:pt x="1925782" y="403703"/>
                </a:cubicBezTo>
                <a:cubicBezTo>
                  <a:pt x="1939770" y="399507"/>
                  <a:pt x="1954284" y="396379"/>
                  <a:pt x="1967346" y="389848"/>
                </a:cubicBezTo>
                <a:cubicBezTo>
                  <a:pt x="2024026" y="361509"/>
                  <a:pt x="1966177" y="387928"/>
                  <a:pt x="2022764" y="369066"/>
                </a:cubicBezTo>
                <a:cubicBezTo>
                  <a:pt x="2041480" y="362827"/>
                  <a:pt x="2059326" y="354087"/>
                  <a:pt x="2078182" y="348285"/>
                </a:cubicBezTo>
                <a:cubicBezTo>
                  <a:pt x="2089436" y="344822"/>
                  <a:pt x="2101460" y="344455"/>
                  <a:pt x="2112819" y="341357"/>
                </a:cubicBezTo>
                <a:cubicBezTo>
                  <a:pt x="2204226" y="316428"/>
                  <a:pt x="2113002" y="339557"/>
                  <a:pt x="2182091" y="313648"/>
                </a:cubicBezTo>
                <a:cubicBezTo>
                  <a:pt x="2191005" y="310305"/>
                  <a:pt x="2200564" y="309030"/>
                  <a:pt x="2209800" y="306721"/>
                </a:cubicBezTo>
                <a:cubicBezTo>
                  <a:pt x="2233942" y="294650"/>
                  <a:pt x="2245610" y="287857"/>
                  <a:pt x="2272146" y="279012"/>
                </a:cubicBezTo>
                <a:cubicBezTo>
                  <a:pt x="2281178" y="276001"/>
                  <a:pt x="2290701" y="274701"/>
                  <a:pt x="2299855" y="272085"/>
                </a:cubicBezTo>
                <a:cubicBezTo>
                  <a:pt x="2306876" y="270079"/>
                  <a:pt x="2313616" y="267163"/>
                  <a:pt x="2320637" y="265157"/>
                </a:cubicBezTo>
                <a:cubicBezTo>
                  <a:pt x="2329791" y="262541"/>
                  <a:pt x="2339227" y="260966"/>
                  <a:pt x="2348346" y="258230"/>
                </a:cubicBezTo>
                <a:cubicBezTo>
                  <a:pt x="2362334" y="254034"/>
                  <a:pt x="2375742" y="247918"/>
                  <a:pt x="2389910" y="244376"/>
                </a:cubicBezTo>
                <a:cubicBezTo>
                  <a:pt x="2407670" y="239936"/>
                  <a:pt x="2467012" y="226605"/>
                  <a:pt x="2486891" y="216666"/>
                </a:cubicBezTo>
                <a:cubicBezTo>
                  <a:pt x="2505364" y="207430"/>
                  <a:pt x="2525125" y="200413"/>
                  <a:pt x="2542310" y="188957"/>
                </a:cubicBezTo>
                <a:cubicBezTo>
                  <a:pt x="2549237" y="184339"/>
                  <a:pt x="2555483" y="178484"/>
                  <a:pt x="2563091" y="175103"/>
                </a:cubicBezTo>
                <a:cubicBezTo>
                  <a:pt x="2576436" y="169172"/>
                  <a:pt x="2604655" y="161248"/>
                  <a:pt x="2604655" y="161248"/>
                </a:cubicBezTo>
                <a:cubicBezTo>
                  <a:pt x="2611582" y="154321"/>
                  <a:pt x="2617465" y="146160"/>
                  <a:pt x="2625437" y="140466"/>
                </a:cubicBezTo>
                <a:cubicBezTo>
                  <a:pt x="2633840" y="134464"/>
                  <a:pt x="2644180" y="131735"/>
                  <a:pt x="2653146" y="126612"/>
                </a:cubicBezTo>
                <a:cubicBezTo>
                  <a:pt x="2660375" y="122481"/>
                  <a:pt x="2667001" y="117375"/>
                  <a:pt x="2673928" y="112757"/>
                </a:cubicBezTo>
                <a:cubicBezTo>
                  <a:pt x="2699327" y="74659"/>
                  <a:pt x="2673928" y="106985"/>
                  <a:pt x="2708564" y="78121"/>
                </a:cubicBezTo>
                <a:cubicBezTo>
                  <a:pt x="2761894" y="33679"/>
                  <a:pt x="2698537" y="77877"/>
                  <a:pt x="2750128" y="43485"/>
                </a:cubicBezTo>
                <a:cubicBezTo>
                  <a:pt x="2779118" y="0"/>
                  <a:pt x="2761186" y="1921"/>
                  <a:pt x="2784764" y="19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8208404" y="4833156"/>
            <a:ext cx="792088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038601" y="2992581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OR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5595869" y="1045929"/>
            <a:ext cx="3380509" cy="1967346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ounded Rectangle 137"/>
          <p:cNvSpPr/>
          <p:nvPr/>
        </p:nvSpPr>
        <p:spPr>
          <a:xfrm>
            <a:off x="5514110" y="3650584"/>
            <a:ext cx="1219199" cy="1967346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ounded Rectangle 138"/>
          <p:cNvSpPr/>
          <p:nvPr/>
        </p:nvSpPr>
        <p:spPr>
          <a:xfrm>
            <a:off x="6840252" y="3645024"/>
            <a:ext cx="1253835" cy="1967346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extBox 139"/>
          <p:cNvSpPr txBox="1"/>
          <p:nvPr/>
        </p:nvSpPr>
        <p:spPr>
          <a:xfrm>
            <a:off x="5699777" y="5738549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Segment 1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870486" y="5752403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Segment N+1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Sander Mos – </a:t>
            </a:r>
            <a:r>
              <a:rPr lang="en-US" dirty="0" err="1" smtClean="0"/>
              <a:t>Nikhef</a:t>
            </a:r>
            <a:r>
              <a:rPr lang="en-US" dirty="0" smtClean="0"/>
              <a:t> optical team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January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C33-23F0-4B61-87D5-8AFE61306437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052792" y="1592796"/>
            <a:ext cx="0" cy="39604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64760" y="1592796"/>
            <a:ext cx="72008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64760" y="1232756"/>
            <a:ext cx="72008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84068" y="1232756"/>
            <a:ext cx="0" cy="75608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9992" y="1988840"/>
            <a:ext cx="432048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91980" y="2348880"/>
            <a:ext cx="54006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91980" y="1232756"/>
            <a:ext cx="0" cy="111612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99992" y="1592796"/>
            <a:ext cx="0" cy="39604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87824" y="1592796"/>
            <a:ext cx="19442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24896" y="4065513"/>
            <a:ext cx="0" cy="54006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92848" y="5829709"/>
            <a:ext cx="126014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92848" y="4605573"/>
            <a:ext cx="126014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24996" y="4461557"/>
            <a:ext cx="850501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87590" y="5216004"/>
            <a:ext cx="274437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99792" y="1556792"/>
            <a:ext cx="0" cy="1291382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87824" y="3140968"/>
            <a:ext cx="270030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735798" y="2852936"/>
            <a:ext cx="295232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91680" y="1520788"/>
            <a:ext cx="865851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763688" y="1232756"/>
            <a:ext cx="3168352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240920" y="5253645"/>
            <a:ext cx="0" cy="432048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0" idx="1"/>
          </p:cNvCxnSpPr>
          <p:nvPr/>
        </p:nvCxnSpPr>
        <p:spPr>
          <a:xfrm flipH="1">
            <a:off x="1065102" y="1236948"/>
            <a:ext cx="33854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46460" y="616092"/>
            <a:ext cx="2789522" cy="2977854"/>
          </a:xfrm>
          <a:prstGeom prst="roundRect">
            <a:avLst>
              <a:gd name="adj" fmla="val 55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161"/>
          <p:cNvSpPr txBox="1">
            <a:spLocks noChangeArrowheads="1"/>
          </p:cNvSpPr>
          <p:nvPr/>
        </p:nvSpPr>
        <p:spPr bwMode="auto">
          <a:xfrm>
            <a:off x="3367122" y="2357283"/>
            <a:ext cx="731520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40 - 100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km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403648" y="1160748"/>
            <a:ext cx="381000" cy="152400"/>
          </a:xfrm>
          <a:prstGeom prst="rect">
            <a:avLst/>
          </a:prstGeom>
          <a:solidFill>
            <a:srgbClr val="00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58"/>
          <p:cNvSpPr txBox="1">
            <a:spLocks noChangeArrowheads="1"/>
          </p:cNvSpPr>
          <p:nvPr/>
        </p:nvSpPr>
        <p:spPr bwMode="auto">
          <a:xfrm>
            <a:off x="1327448" y="830552"/>
            <a:ext cx="533400" cy="33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algn="l"/>
            <a:r>
              <a:rPr lang="en-US" sz="800" dirty="0" smtClean="0">
                <a:latin typeface="Arial" pitchFamily="34" charset="0"/>
                <a:cs typeface="Arial" pitchFamily="34" charset="0"/>
              </a:rPr>
              <a:t>MOD + Drivers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0800000">
            <a:off x="3520367" y="3196682"/>
            <a:ext cx="381000" cy="152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16200000">
            <a:off x="4293817" y="5094287"/>
            <a:ext cx="228600" cy="152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380500" y="2586750"/>
            <a:ext cx="64507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84"/>
          <p:cNvSpPr txBox="1">
            <a:spLocks noChangeArrowheads="1"/>
          </p:cNvSpPr>
          <p:nvPr/>
        </p:nvSpPr>
        <p:spPr bwMode="auto">
          <a:xfrm>
            <a:off x="4075574" y="4383009"/>
            <a:ext cx="491480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50/50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3487347" y="1160768"/>
            <a:ext cx="381000" cy="152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108"/>
          <p:cNvSpPr txBox="1">
            <a:spLocks noChangeArrowheads="1"/>
          </p:cNvSpPr>
          <p:nvPr/>
        </p:nvSpPr>
        <p:spPr bwMode="auto">
          <a:xfrm>
            <a:off x="1427942" y="2563303"/>
            <a:ext cx="5333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APD</a:t>
            </a:r>
            <a:endParaRPr lang="en-US" sz="800" baseline="30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1485165" y="2588296"/>
            <a:ext cx="381000" cy="661195"/>
            <a:chOff x="259553" y="2734630"/>
            <a:chExt cx="381000" cy="661194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 rot="5400000">
              <a:off x="119456" y="2874727"/>
              <a:ext cx="661194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361"/>
            <p:cNvGrpSpPr/>
            <p:nvPr/>
          </p:nvGrpSpPr>
          <p:grpSpPr>
            <a:xfrm>
              <a:off x="283362" y="2963231"/>
              <a:ext cx="319086" cy="431800"/>
              <a:chOff x="304800" y="990600"/>
              <a:chExt cx="319086" cy="431800"/>
            </a:xfrm>
          </p:grpSpPr>
          <p:grpSp>
            <p:nvGrpSpPr>
              <p:cNvPr id="5" name="Group 321"/>
              <p:cNvGrpSpPr>
                <a:grpSpLocks/>
              </p:cNvGrpSpPr>
              <p:nvPr/>
            </p:nvGrpSpPr>
            <p:grpSpPr bwMode="auto">
              <a:xfrm>
                <a:off x="304800" y="990600"/>
                <a:ext cx="144463" cy="431800"/>
                <a:chOff x="7502525" y="2720975"/>
                <a:chExt cx="144463" cy="431800"/>
              </a:xfrm>
            </p:grpSpPr>
            <p:sp>
              <p:nvSpPr>
                <p:cNvPr id="45" name="AutoShape 14"/>
                <p:cNvSpPr>
                  <a:spLocks noChangeArrowheads="1"/>
                </p:cNvSpPr>
                <p:nvPr/>
              </p:nvSpPr>
              <p:spPr bwMode="auto">
                <a:xfrm>
                  <a:off x="7502525" y="2865437"/>
                  <a:ext cx="144463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15"/>
                <p:cNvSpPr>
                  <a:spLocks noChangeShapeType="1"/>
                </p:cNvSpPr>
                <p:nvPr/>
              </p:nvSpPr>
              <p:spPr bwMode="auto">
                <a:xfrm>
                  <a:off x="7502525" y="2865437"/>
                  <a:ext cx="1444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575550" y="2720975"/>
                  <a:ext cx="0" cy="1444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17"/>
                <p:cNvSpPr>
                  <a:spLocks noChangeShapeType="1"/>
                </p:cNvSpPr>
                <p:nvPr/>
              </p:nvSpPr>
              <p:spPr bwMode="auto">
                <a:xfrm>
                  <a:off x="7575550" y="3009900"/>
                  <a:ext cx="0" cy="1428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43" name="Straight Arrow Connector 42"/>
              <p:cNvCxnSpPr/>
              <p:nvPr/>
            </p:nvCxnSpPr>
            <p:spPr>
              <a:xfrm rot="10800000" flipV="1">
                <a:off x="438152" y="1112039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0800000" flipV="1">
                <a:off x="471486" y="1178723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75"/>
          <p:cNvGrpSpPr/>
          <p:nvPr/>
        </p:nvGrpSpPr>
        <p:grpSpPr>
          <a:xfrm>
            <a:off x="508680" y="1173869"/>
            <a:ext cx="276757" cy="463623"/>
            <a:chOff x="6189089" y="8354728"/>
            <a:chExt cx="381000" cy="510139"/>
          </a:xfrm>
        </p:grpSpPr>
        <p:grpSp>
          <p:nvGrpSpPr>
            <p:cNvPr id="39" name="Group 414"/>
            <p:cNvGrpSpPr/>
            <p:nvPr/>
          </p:nvGrpSpPr>
          <p:grpSpPr>
            <a:xfrm>
              <a:off x="6210518" y="8396105"/>
              <a:ext cx="319086" cy="431800"/>
              <a:chOff x="228600" y="381000"/>
              <a:chExt cx="319086" cy="431800"/>
            </a:xfrm>
          </p:grpSpPr>
          <p:grpSp>
            <p:nvGrpSpPr>
              <p:cNvPr id="41" name="Group 321"/>
              <p:cNvGrpSpPr>
                <a:grpSpLocks/>
              </p:cNvGrpSpPr>
              <p:nvPr/>
            </p:nvGrpSpPr>
            <p:grpSpPr bwMode="auto">
              <a:xfrm>
                <a:off x="228600" y="381000"/>
                <a:ext cx="144463" cy="431800"/>
                <a:chOff x="7502525" y="2720975"/>
                <a:chExt cx="144463" cy="431800"/>
              </a:xfrm>
            </p:grpSpPr>
            <p:sp>
              <p:nvSpPr>
                <p:cNvPr id="55" name="AutoShape 14"/>
                <p:cNvSpPr>
                  <a:spLocks noChangeArrowheads="1"/>
                </p:cNvSpPr>
                <p:nvPr/>
              </p:nvSpPr>
              <p:spPr bwMode="auto">
                <a:xfrm>
                  <a:off x="7502525" y="2865437"/>
                  <a:ext cx="144463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Line 15"/>
                <p:cNvSpPr>
                  <a:spLocks noChangeShapeType="1"/>
                </p:cNvSpPr>
                <p:nvPr/>
              </p:nvSpPr>
              <p:spPr bwMode="auto">
                <a:xfrm>
                  <a:off x="7502525" y="2865437"/>
                  <a:ext cx="1444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575550" y="2720975"/>
                  <a:ext cx="0" cy="1444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Line 17"/>
                <p:cNvSpPr>
                  <a:spLocks noChangeShapeType="1"/>
                </p:cNvSpPr>
                <p:nvPr/>
              </p:nvSpPr>
              <p:spPr bwMode="auto">
                <a:xfrm>
                  <a:off x="7575550" y="3009900"/>
                  <a:ext cx="0" cy="1428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53" name="Straight Arrow Connector 52"/>
              <p:cNvCxnSpPr/>
              <p:nvPr/>
            </p:nvCxnSpPr>
            <p:spPr>
              <a:xfrm flipV="1">
                <a:off x="361952" y="502439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95286" y="569123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6189089" y="8354728"/>
              <a:ext cx="381000" cy="5101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26970" y="813573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Lasers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240920" y="4605573"/>
            <a:ext cx="36004" cy="72008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240920" y="4677581"/>
            <a:ext cx="1" cy="36004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988892" y="5109629"/>
            <a:ext cx="18001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618311" y="5012097"/>
            <a:ext cx="381000" cy="216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1" tIns="45710" rIns="35991" bIns="45710" rtlCol="0" anchor="ctr"/>
          <a:lstStyle/>
          <a:p>
            <a:pPr algn="ctr"/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on/off</a:t>
            </a:r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100"/>
          <p:cNvGrpSpPr/>
          <p:nvPr/>
        </p:nvGrpSpPr>
        <p:grpSpPr>
          <a:xfrm rot="5400000">
            <a:off x="2202580" y="1088207"/>
            <a:ext cx="76200" cy="304800"/>
            <a:chOff x="7010400" y="381000"/>
            <a:chExt cx="76200" cy="304800"/>
          </a:xfrm>
          <a:solidFill>
            <a:schemeClr val="bg1"/>
          </a:solidFill>
        </p:grpSpPr>
        <p:sp>
          <p:nvSpPr>
            <p:cNvPr id="65" name="Rectangle 64"/>
            <p:cNvSpPr/>
            <p:nvPr/>
          </p:nvSpPr>
          <p:spPr>
            <a:xfrm>
              <a:off x="7010400" y="381000"/>
              <a:ext cx="76200" cy="3048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6932613" y="523080"/>
              <a:ext cx="228600" cy="1588"/>
            </a:xfrm>
            <a:prstGeom prst="straightConnector1">
              <a:avLst/>
            </a:prstGeom>
            <a:grpFill/>
            <a:ln w="12700">
              <a:headEnd type="triangle" w="sm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359971" y="1139966"/>
            <a:ext cx="468354" cy="184646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LiNbO3 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52"/>
          <p:cNvSpPr txBox="1">
            <a:spLocks noChangeArrowheads="1"/>
          </p:cNvSpPr>
          <p:nvPr/>
        </p:nvSpPr>
        <p:spPr bwMode="auto">
          <a:xfrm rot="16200000">
            <a:off x="1764637" y="2756625"/>
            <a:ext cx="519922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λ1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-80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46941" y="856604"/>
            <a:ext cx="720080" cy="98340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1288132" y="854146"/>
            <a:ext cx="655575" cy="1206702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130"/>
          <p:cNvGrpSpPr/>
          <p:nvPr/>
        </p:nvGrpSpPr>
        <p:grpSpPr>
          <a:xfrm rot="5400000">
            <a:off x="2202580" y="1376239"/>
            <a:ext cx="76200" cy="304800"/>
            <a:chOff x="7010400" y="381000"/>
            <a:chExt cx="76200" cy="304800"/>
          </a:xfrm>
          <a:solidFill>
            <a:schemeClr val="bg1"/>
          </a:solidFill>
        </p:grpSpPr>
        <p:sp>
          <p:nvSpPr>
            <p:cNvPr id="72" name="Rectangle 71"/>
            <p:cNvSpPr/>
            <p:nvPr/>
          </p:nvSpPr>
          <p:spPr>
            <a:xfrm>
              <a:off x="7010400" y="381000"/>
              <a:ext cx="76200" cy="3048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5400000">
              <a:off x="6932613" y="523080"/>
              <a:ext cx="228600" cy="1588"/>
            </a:xfrm>
            <a:prstGeom prst="straightConnector1">
              <a:avLst/>
            </a:prstGeom>
            <a:grpFill/>
            <a:ln w="12700">
              <a:headEnd type="triangle" w="sm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133"/>
          <p:cNvGrpSpPr/>
          <p:nvPr/>
        </p:nvGrpSpPr>
        <p:grpSpPr>
          <a:xfrm>
            <a:off x="2555373" y="1464654"/>
            <a:ext cx="154285" cy="115530"/>
            <a:chOff x="2540555" y="750888"/>
            <a:chExt cx="422115" cy="343153"/>
          </a:xfrm>
        </p:grpSpPr>
        <p:sp>
          <p:nvSpPr>
            <p:cNvPr id="75" name="Oval 74"/>
            <p:cNvSpPr>
              <a:spLocks noChangeArrowheads="1"/>
            </p:cNvSpPr>
            <p:nvPr/>
          </p:nvSpPr>
          <p:spPr bwMode="auto">
            <a:xfrm rot="-5400000">
              <a:off x="2536586" y="880269"/>
              <a:ext cx="76200" cy="68262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2590800" y="914400"/>
              <a:ext cx="304800" cy="152400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5" idx="4"/>
            </p:cNvCxnSpPr>
            <p:nvPr/>
          </p:nvCxnSpPr>
          <p:spPr>
            <a:xfrm flipV="1">
              <a:off x="2608817" y="750888"/>
              <a:ext cx="312183" cy="163512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Isosceles Triangle 77"/>
            <p:cNvSpPr>
              <a:spLocks noChangeArrowheads="1"/>
            </p:cNvSpPr>
            <p:nvPr/>
          </p:nvSpPr>
          <p:spPr bwMode="auto">
            <a:xfrm rot="10800000" flipV="1">
              <a:off x="2892821" y="1017842"/>
              <a:ext cx="69849" cy="76199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H="1">
            <a:off x="2698204" y="1332014"/>
            <a:ext cx="48" cy="116243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2475952" y="1363365"/>
            <a:ext cx="323850" cy="3302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2030534" y="842467"/>
            <a:ext cx="835654" cy="1004664"/>
          </a:xfrm>
          <a:prstGeom prst="round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53"/>
          <p:cNvSpPr txBox="1">
            <a:spLocks noChangeArrowheads="1"/>
          </p:cNvSpPr>
          <p:nvPr/>
        </p:nvSpPr>
        <p:spPr bwMode="auto">
          <a:xfrm>
            <a:off x="775082" y="1069843"/>
            <a:ext cx="568954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81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420892" y="2477822"/>
            <a:ext cx="501351" cy="864096"/>
          </a:xfrm>
          <a:prstGeom prst="round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4283968" y="800708"/>
            <a:ext cx="1303114" cy="2776227"/>
          </a:xfrm>
          <a:prstGeom prst="roundRect">
            <a:avLst>
              <a:gd name="adj" fmla="val 6015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712775" y="1836563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865175" y="1836564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1439652" y="2060847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1583668" y="2060848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2458416" y="1847131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00481" y="1932634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SMA</a:t>
            </a:r>
            <a:endParaRPr lang="nl-NL" sz="800" dirty="0"/>
          </a:p>
        </p:txBody>
      </p:sp>
      <p:sp>
        <p:nvSpPr>
          <p:cNvPr id="91" name="TextBox 90"/>
          <p:cNvSpPr txBox="1"/>
          <p:nvPr/>
        </p:nvSpPr>
        <p:spPr>
          <a:xfrm>
            <a:off x="1277190" y="2138248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SMA</a:t>
            </a:r>
            <a:endParaRPr lang="nl-NL" sz="800" dirty="0"/>
          </a:p>
        </p:txBody>
      </p:sp>
      <p:sp>
        <p:nvSpPr>
          <p:cNvPr id="92" name="TextBox 91"/>
          <p:cNvSpPr txBox="1"/>
          <p:nvPr/>
        </p:nvSpPr>
        <p:spPr>
          <a:xfrm>
            <a:off x="2284742" y="1937447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BNC</a:t>
            </a:r>
            <a:endParaRPr lang="nl-NL" sz="800" dirty="0"/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1654872" y="2342189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492900" y="2153786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SMA</a:t>
            </a:r>
            <a:endParaRPr lang="nl-NL" sz="800" dirty="0"/>
          </a:p>
        </p:txBody>
      </p:sp>
      <p:cxnSp>
        <p:nvCxnSpPr>
          <p:cNvPr id="95" name="Straight Connector 94"/>
          <p:cNvCxnSpPr>
            <a:stCxn id="177" idx="0"/>
          </p:cNvCxnSpPr>
          <p:nvPr/>
        </p:nvCxnSpPr>
        <p:spPr>
          <a:xfrm flipH="1">
            <a:off x="1075407" y="1515194"/>
            <a:ext cx="415487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Isosceles Triangle 95"/>
          <p:cNvSpPr>
            <a:spLocks noChangeArrowheads="1"/>
          </p:cNvSpPr>
          <p:nvPr/>
        </p:nvSpPr>
        <p:spPr bwMode="auto">
          <a:xfrm rot="10800000">
            <a:off x="2681666" y="1438999"/>
            <a:ext cx="25530" cy="25654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152"/>
          <p:cNvGrpSpPr/>
          <p:nvPr/>
        </p:nvGrpSpPr>
        <p:grpSpPr>
          <a:xfrm>
            <a:off x="2519772" y="2708920"/>
            <a:ext cx="325122" cy="318550"/>
            <a:chOff x="5420627" y="3964004"/>
            <a:chExt cx="325122" cy="318550"/>
          </a:xfrm>
        </p:grpSpPr>
        <p:sp>
          <p:nvSpPr>
            <p:cNvPr id="98" name="TextBox 97"/>
            <p:cNvSpPr txBox="1"/>
            <p:nvPr/>
          </p:nvSpPr>
          <p:spPr>
            <a:xfrm>
              <a:off x="5429681" y="4067131"/>
              <a:ext cx="316068" cy="215423"/>
            </a:xfrm>
            <a:prstGeom prst="rect">
              <a:avLst/>
            </a:prstGeom>
            <a:noFill/>
          </p:spPr>
          <p:txBody>
            <a:bodyPr wrap="none" lIns="91418" tIns="45710" rIns="91418" bIns="45710" rtlCol="0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C2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5420627" y="3964004"/>
              <a:ext cx="306452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Arc 153"/>
            <p:cNvSpPr>
              <a:spLocks/>
            </p:cNvSpPr>
            <p:nvPr/>
          </p:nvSpPr>
          <p:spPr bwMode="auto">
            <a:xfrm>
              <a:off x="5481652" y="4024968"/>
              <a:ext cx="175502" cy="179071"/>
            </a:xfrm>
            <a:custGeom>
              <a:avLst/>
              <a:gdLst>
                <a:gd name="T0" fmla="*/ 2147483647 w 43200"/>
                <a:gd name="T1" fmla="*/ 2147483647 h 41505"/>
                <a:gd name="T2" fmla="*/ 2147483647 w 43200"/>
                <a:gd name="T3" fmla="*/ 2147483647 h 41505"/>
                <a:gd name="T4" fmla="*/ 2147483647 w 43200"/>
                <a:gd name="T5" fmla="*/ 2147483647 h 4150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505"/>
                <a:gd name="T11" fmla="*/ 43200 w 43200"/>
                <a:gd name="T12" fmla="*/ 41505 h 41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505" fill="none" extrusionOk="0">
                  <a:moveTo>
                    <a:pt x="13212" y="41504"/>
                  </a:moveTo>
                  <a:cubicBezTo>
                    <a:pt x="5205" y="38130"/>
                    <a:pt x="0" y="302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66"/>
                    <a:pt x="42983" y="25125"/>
                    <a:pt x="42555" y="26839"/>
                  </a:cubicBezTo>
                </a:path>
                <a:path w="43200" h="41505" stroke="0" extrusionOk="0">
                  <a:moveTo>
                    <a:pt x="13212" y="41504"/>
                  </a:moveTo>
                  <a:cubicBezTo>
                    <a:pt x="5205" y="38130"/>
                    <a:pt x="0" y="302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66"/>
                    <a:pt x="42983" y="25125"/>
                    <a:pt x="42555" y="2683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lIns="91418" tIns="45710" rIns="91418" bIns="4571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1" name="TextBox 53"/>
          <p:cNvSpPr txBox="1">
            <a:spLocks noChangeArrowheads="1"/>
          </p:cNvSpPr>
          <p:nvPr/>
        </p:nvSpPr>
        <p:spPr bwMode="auto">
          <a:xfrm>
            <a:off x="3942091" y="5465666"/>
            <a:ext cx="330905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64" name="Group 112"/>
          <p:cNvGrpSpPr/>
          <p:nvPr/>
        </p:nvGrpSpPr>
        <p:grpSpPr>
          <a:xfrm>
            <a:off x="7151586" y="5107992"/>
            <a:ext cx="216024" cy="216024"/>
            <a:chOff x="5420627" y="3964004"/>
            <a:chExt cx="306452" cy="304800"/>
          </a:xfrm>
        </p:grpSpPr>
        <p:sp>
          <p:nvSpPr>
            <p:cNvPr id="103" name="Oval 102"/>
            <p:cNvSpPr/>
            <p:nvPr/>
          </p:nvSpPr>
          <p:spPr>
            <a:xfrm>
              <a:off x="5420627" y="3964004"/>
              <a:ext cx="306452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Arc 153"/>
            <p:cNvSpPr>
              <a:spLocks/>
            </p:cNvSpPr>
            <p:nvPr/>
          </p:nvSpPr>
          <p:spPr bwMode="auto">
            <a:xfrm>
              <a:off x="5481652" y="4024968"/>
              <a:ext cx="175502" cy="179071"/>
            </a:xfrm>
            <a:custGeom>
              <a:avLst/>
              <a:gdLst>
                <a:gd name="T0" fmla="*/ 2147483647 w 43200"/>
                <a:gd name="T1" fmla="*/ 2147483647 h 41505"/>
                <a:gd name="T2" fmla="*/ 2147483647 w 43200"/>
                <a:gd name="T3" fmla="*/ 2147483647 h 41505"/>
                <a:gd name="T4" fmla="*/ 2147483647 w 43200"/>
                <a:gd name="T5" fmla="*/ 2147483647 h 4150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505"/>
                <a:gd name="T11" fmla="*/ 43200 w 43200"/>
                <a:gd name="T12" fmla="*/ 41505 h 41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505" fill="none" extrusionOk="0">
                  <a:moveTo>
                    <a:pt x="13212" y="41504"/>
                  </a:moveTo>
                  <a:cubicBezTo>
                    <a:pt x="5205" y="38130"/>
                    <a:pt x="0" y="302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66"/>
                    <a:pt x="42983" y="25125"/>
                    <a:pt x="42555" y="26839"/>
                  </a:cubicBezTo>
                </a:path>
                <a:path w="43200" h="41505" stroke="0" extrusionOk="0">
                  <a:moveTo>
                    <a:pt x="13212" y="41504"/>
                  </a:moveTo>
                  <a:cubicBezTo>
                    <a:pt x="5205" y="38130"/>
                    <a:pt x="0" y="302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66"/>
                    <a:pt x="42983" y="25125"/>
                    <a:pt x="42555" y="2683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lIns="91418" tIns="45710" rIns="91418" bIns="4571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Oval 104"/>
          <p:cNvSpPr/>
          <p:nvPr/>
        </p:nvSpPr>
        <p:spPr>
          <a:xfrm>
            <a:off x="4240920" y="4569569"/>
            <a:ext cx="162383" cy="6268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Group 112"/>
          <p:cNvGrpSpPr/>
          <p:nvPr/>
        </p:nvGrpSpPr>
        <p:grpSpPr>
          <a:xfrm>
            <a:off x="4096904" y="5685693"/>
            <a:ext cx="271492" cy="270350"/>
            <a:chOff x="5420627" y="3964004"/>
            <a:chExt cx="306452" cy="304800"/>
          </a:xfrm>
        </p:grpSpPr>
        <p:sp>
          <p:nvSpPr>
            <p:cNvPr id="107" name="Oval 106"/>
            <p:cNvSpPr/>
            <p:nvPr/>
          </p:nvSpPr>
          <p:spPr>
            <a:xfrm>
              <a:off x="5420627" y="3964004"/>
              <a:ext cx="306452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Arc 153"/>
            <p:cNvSpPr>
              <a:spLocks/>
            </p:cNvSpPr>
            <p:nvPr/>
          </p:nvSpPr>
          <p:spPr bwMode="auto">
            <a:xfrm>
              <a:off x="5481652" y="4024968"/>
              <a:ext cx="175502" cy="179071"/>
            </a:xfrm>
            <a:custGeom>
              <a:avLst/>
              <a:gdLst>
                <a:gd name="T0" fmla="*/ 2147483647 w 43200"/>
                <a:gd name="T1" fmla="*/ 2147483647 h 41505"/>
                <a:gd name="T2" fmla="*/ 2147483647 w 43200"/>
                <a:gd name="T3" fmla="*/ 2147483647 h 41505"/>
                <a:gd name="T4" fmla="*/ 2147483647 w 43200"/>
                <a:gd name="T5" fmla="*/ 2147483647 h 4150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505"/>
                <a:gd name="T11" fmla="*/ 43200 w 43200"/>
                <a:gd name="T12" fmla="*/ 41505 h 41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505" fill="none" extrusionOk="0">
                  <a:moveTo>
                    <a:pt x="13212" y="41504"/>
                  </a:moveTo>
                  <a:cubicBezTo>
                    <a:pt x="5205" y="38130"/>
                    <a:pt x="0" y="302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66"/>
                    <a:pt x="42983" y="25125"/>
                    <a:pt x="42555" y="26839"/>
                  </a:cubicBezTo>
                </a:path>
                <a:path w="43200" h="41505" stroke="0" extrusionOk="0">
                  <a:moveTo>
                    <a:pt x="13212" y="41504"/>
                  </a:moveTo>
                  <a:cubicBezTo>
                    <a:pt x="5205" y="38130"/>
                    <a:pt x="0" y="302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66"/>
                    <a:pt x="42983" y="25125"/>
                    <a:pt x="42555" y="2683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lIns="91418" tIns="45710" rIns="91418" bIns="4571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3" name="Right Arrow 132"/>
          <p:cNvSpPr/>
          <p:nvPr/>
        </p:nvSpPr>
        <p:spPr>
          <a:xfrm rot="10800000">
            <a:off x="3602028" y="5862971"/>
            <a:ext cx="381000" cy="152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Box 53"/>
          <p:cNvSpPr txBox="1">
            <a:spLocks noChangeArrowheads="1"/>
          </p:cNvSpPr>
          <p:nvPr/>
        </p:nvSpPr>
        <p:spPr bwMode="auto">
          <a:xfrm>
            <a:off x="1932051" y="2406135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r">
              <a:spcBef>
                <a:spcPct val="0"/>
              </a:spcBef>
            </a:pPr>
            <a:r>
              <a:rPr lang="el-GR" sz="8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35" name="Straight Connector 134"/>
          <p:cNvCxnSpPr/>
          <p:nvPr/>
        </p:nvCxnSpPr>
        <p:spPr>
          <a:xfrm>
            <a:off x="2212980" y="3161898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212980" y="2513826"/>
            <a:ext cx="762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212980" y="2945874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212980" y="2621838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212980" y="2729850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212980" y="3053886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2212980" y="3269910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rapezoid 141"/>
          <p:cNvSpPr/>
          <p:nvPr/>
        </p:nvSpPr>
        <p:spPr>
          <a:xfrm rot="5400000">
            <a:off x="1885986" y="2840820"/>
            <a:ext cx="914400" cy="116396"/>
          </a:xfrm>
          <a:prstGeom prst="trapezoid">
            <a:avLst>
              <a:gd name="adj" fmla="val 59000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 rot="5400000">
            <a:off x="2156263" y="2810989"/>
            <a:ext cx="344183" cy="21544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r"/>
            <a:r>
              <a:rPr lang="en-US" sz="800" dirty="0" smtClean="0">
                <a:latin typeface="Arial" pitchFamily="34" charset="0"/>
                <a:cs typeface="Arial" pitchFamily="34" charset="0"/>
              </a:rPr>
              <a:t>D1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2698145" y="1264365"/>
            <a:ext cx="0" cy="72008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53"/>
          <p:cNvSpPr txBox="1">
            <a:spLocks noChangeArrowheads="1"/>
          </p:cNvSpPr>
          <p:nvPr/>
        </p:nvSpPr>
        <p:spPr bwMode="auto">
          <a:xfrm>
            <a:off x="770320" y="1324420"/>
            <a:ext cx="568954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1-80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Box 484"/>
          <p:cNvSpPr txBox="1">
            <a:spLocks noChangeArrowheads="1"/>
          </p:cNvSpPr>
          <p:nvPr/>
        </p:nvSpPr>
        <p:spPr bwMode="auto">
          <a:xfrm>
            <a:off x="5762573" y="4347054"/>
            <a:ext cx="784433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[1,5…77] + 81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Oval 239"/>
          <p:cNvSpPr/>
          <p:nvPr/>
        </p:nvSpPr>
        <p:spPr>
          <a:xfrm>
            <a:off x="3095836" y="11967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Oval 239"/>
          <p:cNvSpPr/>
          <p:nvPr/>
        </p:nvSpPr>
        <p:spPr>
          <a:xfrm>
            <a:off x="3095836" y="28169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>
            <a:off x="2411760" y="2852936"/>
            <a:ext cx="1440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2212980" y="2837862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52"/>
          <p:cNvSpPr txBox="1">
            <a:spLocks noChangeArrowheads="1"/>
          </p:cNvSpPr>
          <p:nvPr/>
        </p:nvSpPr>
        <p:spPr bwMode="auto">
          <a:xfrm>
            <a:off x="1926493" y="3251441"/>
            <a:ext cx="383383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r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80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TextBox 183"/>
          <p:cNvSpPr txBox="1">
            <a:spLocks noChangeArrowheads="1"/>
          </p:cNvSpPr>
          <p:nvPr/>
        </p:nvSpPr>
        <p:spPr bwMode="auto">
          <a:xfrm>
            <a:off x="3203848" y="728700"/>
            <a:ext cx="99060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40-80</a:t>
            </a: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 CW  +</a:t>
            </a:r>
          </a:p>
          <a:p>
            <a:pPr algn="ctr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sz="800" dirty="0" smtClean="0">
                <a:latin typeface="Arial" pitchFamily="34" charset="0"/>
                <a:cs typeface="Arial" pitchFamily="34" charset="0"/>
              </a:rPr>
              <a:t>λ 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AC</a:t>
            </a:r>
          </a:p>
          <a:p>
            <a:pPr algn="ctr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1.25Gbps)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404722" y="3912750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C-Band 1528-1568 nm</a:t>
            </a:r>
          </a:p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L-Band 1568-1610 nm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28522" y="3885041"/>
            <a:ext cx="1343890" cy="381000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4024896" y="4065513"/>
            <a:ext cx="828092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4903565" y="4139902"/>
            <a:ext cx="9829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997004" y="4141713"/>
            <a:ext cx="99" cy="28384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4888992" y="4101517"/>
            <a:ext cx="21602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5105016" y="4101517"/>
            <a:ext cx="1" cy="432048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5249032" y="4065513"/>
            <a:ext cx="0" cy="612068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888992" y="4065513"/>
            <a:ext cx="36004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5393048" y="4029509"/>
            <a:ext cx="0" cy="72008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4888992" y="4029509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4852988" y="3978188"/>
            <a:ext cx="45719" cy="1953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484"/>
          <p:cNvSpPr txBox="1">
            <a:spLocks noChangeArrowheads="1"/>
          </p:cNvSpPr>
          <p:nvPr/>
        </p:nvSpPr>
        <p:spPr bwMode="auto">
          <a:xfrm>
            <a:off x="4710388" y="3799603"/>
            <a:ext cx="390640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1:4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Group 165"/>
          <p:cNvGrpSpPr/>
          <p:nvPr/>
        </p:nvGrpSpPr>
        <p:grpSpPr>
          <a:xfrm>
            <a:off x="3988892" y="4569569"/>
            <a:ext cx="76200" cy="76200"/>
            <a:chOff x="3359053" y="2046640"/>
            <a:chExt cx="76200" cy="76200"/>
          </a:xfrm>
        </p:grpSpPr>
        <p:sp>
          <p:nvSpPr>
            <p:cNvPr id="167" name="Rectangle 166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Isosceles Triangle 167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9" name="Straight Connector 168"/>
          <p:cNvCxnSpPr/>
          <p:nvPr/>
        </p:nvCxnSpPr>
        <p:spPr>
          <a:xfrm flipH="1">
            <a:off x="1351950" y="1877039"/>
            <a:ext cx="50405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1413929" y="1792585"/>
            <a:ext cx="381000" cy="152400"/>
          </a:xfrm>
          <a:prstGeom prst="rect">
            <a:avLst/>
          </a:prstGeom>
          <a:solidFill>
            <a:srgbClr val="00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378430" y="1780463"/>
            <a:ext cx="468354" cy="184646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LiNbO3 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1447981" y="1423944"/>
            <a:ext cx="323850" cy="3302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>
          <a:xfrm flipH="1">
            <a:off x="1351950" y="1661015"/>
            <a:ext cx="1440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1711990" y="1661015"/>
            <a:ext cx="1440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1856006" y="1661015"/>
            <a:ext cx="0" cy="21602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1351950" y="1661015"/>
            <a:ext cx="0" cy="21602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>
            <a:spLocks noChangeArrowheads="1"/>
          </p:cNvSpPr>
          <p:nvPr/>
        </p:nvSpPr>
        <p:spPr bwMode="auto">
          <a:xfrm rot="16200000">
            <a:off x="1490542" y="1502719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Oval 177"/>
          <p:cNvSpPr>
            <a:spLocks noChangeArrowheads="1"/>
          </p:cNvSpPr>
          <p:nvPr/>
        </p:nvSpPr>
        <p:spPr bwMode="auto">
          <a:xfrm rot="16200000">
            <a:off x="1700092" y="1502719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Oval 178"/>
          <p:cNvSpPr>
            <a:spLocks noChangeArrowheads="1"/>
          </p:cNvSpPr>
          <p:nvPr/>
        </p:nvSpPr>
        <p:spPr bwMode="auto">
          <a:xfrm rot="16200000">
            <a:off x="1485779" y="1650357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Oval 179"/>
          <p:cNvSpPr>
            <a:spLocks noChangeArrowheads="1"/>
          </p:cNvSpPr>
          <p:nvPr/>
        </p:nvSpPr>
        <p:spPr bwMode="auto">
          <a:xfrm rot="16200000">
            <a:off x="1695329" y="1650357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H="1">
            <a:off x="1540069" y="1515759"/>
            <a:ext cx="14401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 flipV="1">
            <a:off x="1541644" y="1530307"/>
            <a:ext cx="142875" cy="116682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>
            <a:off x="1527357" y="1539832"/>
            <a:ext cx="154780" cy="107156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ounded Rectangle 183"/>
          <p:cNvSpPr/>
          <p:nvPr/>
        </p:nvSpPr>
        <p:spPr>
          <a:xfrm>
            <a:off x="3455876" y="3789040"/>
            <a:ext cx="2045184" cy="2472717"/>
          </a:xfrm>
          <a:prstGeom prst="roundRect">
            <a:avLst>
              <a:gd name="adj" fmla="val 5469"/>
            </a:avLst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Isosceles Triangle 184"/>
          <p:cNvSpPr>
            <a:spLocks noChangeArrowheads="1"/>
          </p:cNvSpPr>
          <p:nvPr/>
        </p:nvSpPr>
        <p:spPr bwMode="auto">
          <a:xfrm rot="5400000">
            <a:off x="4494442" y="4496067"/>
            <a:ext cx="285508" cy="216489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>
            <a:off x="7619637" y="5288013"/>
            <a:ext cx="41221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7619637" y="5071989"/>
            <a:ext cx="41221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7619637" y="5216005"/>
            <a:ext cx="41221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7619637" y="5432028"/>
            <a:ext cx="396045" cy="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619637" y="5360021"/>
            <a:ext cx="41221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619637" y="5143997"/>
            <a:ext cx="41221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V="1">
            <a:off x="7619637" y="4999980"/>
            <a:ext cx="360041" cy="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rapezoid 192"/>
          <p:cNvSpPr/>
          <p:nvPr/>
        </p:nvSpPr>
        <p:spPr>
          <a:xfrm rot="16200000">
            <a:off x="7259598" y="5143997"/>
            <a:ext cx="576064" cy="144015"/>
          </a:xfrm>
          <a:prstGeom prst="trapezoid">
            <a:avLst>
              <a:gd name="adj" fmla="val 59000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 rot="16200000">
            <a:off x="7392588" y="5091894"/>
            <a:ext cx="324431" cy="215423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TextBox 53"/>
          <p:cNvSpPr txBox="1">
            <a:spLocks noChangeArrowheads="1"/>
          </p:cNvSpPr>
          <p:nvPr/>
        </p:nvSpPr>
        <p:spPr bwMode="auto">
          <a:xfrm>
            <a:off x="7835662" y="4819960"/>
            <a:ext cx="330905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6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6" name="TextBox 52"/>
          <p:cNvSpPr txBox="1">
            <a:spLocks noChangeArrowheads="1"/>
          </p:cNvSpPr>
          <p:nvPr/>
        </p:nvSpPr>
        <p:spPr bwMode="auto">
          <a:xfrm>
            <a:off x="7619638" y="5396024"/>
            <a:ext cx="363984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6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20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7043574" y="4567932"/>
            <a:ext cx="1080120" cy="1008112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ounded Rectangle 197"/>
          <p:cNvSpPr/>
          <p:nvPr/>
        </p:nvSpPr>
        <p:spPr>
          <a:xfrm>
            <a:off x="6957452" y="4495924"/>
            <a:ext cx="1958330" cy="1153535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Connector 198"/>
          <p:cNvCxnSpPr/>
          <p:nvPr/>
        </p:nvCxnSpPr>
        <p:spPr>
          <a:xfrm flipH="1">
            <a:off x="8016670" y="5097359"/>
            <a:ext cx="288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484"/>
          <p:cNvSpPr txBox="1">
            <a:spLocks noChangeArrowheads="1"/>
          </p:cNvSpPr>
          <p:nvPr/>
        </p:nvSpPr>
        <p:spPr bwMode="auto">
          <a:xfrm>
            <a:off x="7187590" y="5648052"/>
            <a:ext cx="947548" cy="27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200 GHz  +  50GHz DWDM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 Box 138"/>
          <p:cNvSpPr txBox="1">
            <a:spLocks noChangeArrowheads="1"/>
          </p:cNvSpPr>
          <p:nvPr/>
        </p:nvSpPr>
        <p:spPr bwMode="auto">
          <a:xfrm>
            <a:off x="8159698" y="5324016"/>
            <a:ext cx="810085" cy="2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DU-String</a:t>
            </a:r>
            <a:endParaRPr lang="en-US" sz="1000" b="1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7" name="Group 298"/>
          <p:cNvGrpSpPr/>
          <p:nvPr/>
        </p:nvGrpSpPr>
        <p:grpSpPr>
          <a:xfrm>
            <a:off x="7871666" y="5396024"/>
            <a:ext cx="76200" cy="76200"/>
            <a:chOff x="3359053" y="2046640"/>
            <a:chExt cx="76200" cy="76200"/>
          </a:xfrm>
        </p:grpSpPr>
        <p:sp>
          <p:nvSpPr>
            <p:cNvPr id="203" name="Rectangle 202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Isosceles Triangle 203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05" name="Straight Connector 204"/>
          <p:cNvCxnSpPr/>
          <p:nvPr/>
        </p:nvCxnSpPr>
        <p:spPr>
          <a:xfrm flipV="1">
            <a:off x="7259598" y="4783956"/>
            <a:ext cx="0" cy="21602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7259598" y="4783956"/>
            <a:ext cx="32403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7583634" y="4819960"/>
            <a:ext cx="21602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7583634" y="4711948"/>
            <a:ext cx="32403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7799658" y="4819960"/>
            <a:ext cx="0" cy="14401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7907670" y="4711948"/>
            <a:ext cx="0" cy="68407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298"/>
          <p:cNvGrpSpPr/>
          <p:nvPr/>
        </p:nvGrpSpPr>
        <p:grpSpPr>
          <a:xfrm>
            <a:off x="7763654" y="4963976"/>
            <a:ext cx="76200" cy="76200"/>
            <a:chOff x="3359053" y="2046640"/>
            <a:chExt cx="76200" cy="76200"/>
          </a:xfrm>
        </p:grpSpPr>
        <p:sp>
          <p:nvSpPr>
            <p:cNvPr id="212" name="Rectangle 211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Isosceles Triangle 212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4" name="Straight Connector 213"/>
          <p:cNvCxnSpPr/>
          <p:nvPr/>
        </p:nvCxnSpPr>
        <p:spPr>
          <a:xfrm>
            <a:off x="7803908" y="5090244"/>
            <a:ext cx="62345" cy="242455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484"/>
          <p:cNvSpPr txBox="1">
            <a:spLocks noChangeArrowheads="1"/>
          </p:cNvSpPr>
          <p:nvPr/>
        </p:nvSpPr>
        <p:spPr bwMode="auto">
          <a:xfrm>
            <a:off x="7567757" y="4555356"/>
            <a:ext cx="390640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1:20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8231706" y="4963976"/>
            <a:ext cx="288032" cy="2880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53"/>
          <p:cNvSpPr txBox="1">
            <a:spLocks noChangeArrowheads="1"/>
          </p:cNvSpPr>
          <p:nvPr/>
        </p:nvSpPr>
        <p:spPr bwMode="auto">
          <a:xfrm>
            <a:off x="8195702" y="4999980"/>
            <a:ext cx="382410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600" dirty="0" smtClean="0">
                <a:latin typeface="Arial" pitchFamily="34" charset="0"/>
                <a:cs typeface="Arial" pitchFamily="34" charset="0"/>
              </a:rPr>
              <a:t>DOM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8" name="Straight Connector 217"/>
          <p:cNvCxnSpPr/>
          <p:nvPr/>
        </p:nvCxnSpPr>
        <p:spPr>
          <a:xfrm flipH="1" flipV="1">
            <a:off x="7259598" y="4999980"/>
            <a:ext cx="2" cy="108012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7259598" y="5324016"/>
            <a:ext cx="1" cy="108012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6827550" y="4999980"/>
            <a:ext cx="432048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6827550" y="5432028"/>
            <a:ext cx="432048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Rectangle 221"/>
          <p:cNvSpPr/>
          <p:nvPr/>
        </p:nvSpPr>
        <p:spPr>
          <a:xfrm>
            <a:off x="4852988" y="5613685"/>
            <a:ext cx="7200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Straight Connector 222"/>
          <p:cNvCxnSpPr/>
          <p:nvPr/>
        </p:nvCxnSpPr>
        <p:spPr>
          <a:xfrm>
            <a:off x="4922413" y="5995328"/>
            <a:ext cx="850501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4922413" y="5887316"/>
            <a:ext cx="850501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4922413" y="5779304"/>
            <a:ext cx="850501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298"/>
          <p:cNvGrpSpPr/>
          <p:nvPr/>
        </p:nvGrpSpPr>
        <p:grpSpPr>
          <a:xfrm>
            <a:off x="7223594" y="4963976"/>
            <a:ext cx="76200" cy="76200"/>
            <a:chOff x="3359053" y="2046640"/>
            <a:chExt cx="76200" cy="76200"/>
          </a:xfrm>
        </p:grpSpPr>
        <p:sp>
          <p:nvSpPr>
            <p:cNvPr id="227" name="Rectangle 226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Isosceles Triangle 227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9" name="Rectangle 228"/>
          <p:cNvSpPr/>
          <p:nvPr/>
        </p:nvSpPr>
        <p:spPr>
          <a:xfrm>
            <a:off x="4852988" y="4389549"/>
            <a:ext cx="7200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0" name="Straight Connector 229"/>
          <p:cNvCxnSpPr/>
          <p:nvPr/>
        </p:nvCxnSpPr>
        <p:spPr>
          <a:xfrm>
            <a:off x="4922413" y="4771192"/>
            <a:ext cx="850501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922413" y="4663180"/>
            <a:ext cx="850501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922413" y="4555168"/>
            <a:ext cx="850501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232"/>
          <p:cNvGrpSpPr/>
          <p:nvPr/>
        </p:nvGrpSpPr>
        <p:grpSpPr>
          <a:xfrm>
            <a:off x="4962800" y="4420151"/>
            <a:ext cx="76200" cy="76200"/>
            <a:chOff x="3359053" y="2046640"/>
            <a:chExt cx="76200" cy="76200"/>
          </a:xfrm>
        </p:grpSpPr>
        <p:sp>
          <p:nvSpPr>
            <p:cNvPr id="234" name="Rectangle 233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Isosceles Triangle 234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0" name="Group 235"/>
          <p:cNvGrpSpPr/>
          <p:nvPr/>
        </p:nvGrpSpPr>
        <p:grpSpPr>
          <a:xfrm>
            <a:off x="5071356" y="4516350"/>
            <a:ext cx="76200" cy="76200"/>
            <a:chOff x="3359053" y="2046640"/>
            <a:chExt cx="76200" cy="76200"/>
          </a:xfrm>
        </p:grpSpPr>
        <p:sp>
          <p:nvSpPr>
            <p:cNvPr id="237" name="Rectangle 236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Isosceles Triangle 237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 238"/>
          <p:cNvGrpSpPr/>
          <p:nvPr/>
        </p:nvGrpSpPr>
        <p:grpSpPr>
          <a:xfrm>
            <a:off x="5212038" y="4620969"/>
            <a:ext cx="76200" cy="76200"/>
            <a:chOff x="3359053" y="2046640"/>
            <a:chExt cx="76200" cy="76200"/>
          </a:xfrm>
        </p:grpSpPr>
        <p:sp>
          <p:nvSpPr>
            <p:cNvPr id="240" name="Rectangle 239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Isosceles Triangle 240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Group 241"/>
          <p:cNvGrpSpPr/>
          <p:nvPr/>
        </p:nvGrpSpPr>
        <p:grpSpPr>
          <a:xfrm>
            <a:off x="5357295" y="4730507"/>
            <a:ext cx="76200" cy="76200"/>
            <a:chOff x="3359053" y="2046640"/>
            <a:chExt cx="76200" cy="76200"/>
          </a:xfrm>
        </p:grpSpPr>
        <p:sp>
          <p:nvSpPr>
            <p:cNvPr id="243" name="Rectangle 242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Isosceles Triangle 243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45" name="Straight Connector 244"/>
          <p:cNvCxnSpPr/>
          <p:nvPr/>
        </p:nvCxnSpPr>
        <p:spPr>
          <a:xfrm>
            <a:off x="4924996" y="5685693"/>
            <a:ext cx="850501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Isosceles Triangle 245"/>
          <p:cNvSpPr>
            <a:spLocks noChangeArrowheads="1"/>
          </p:cNvSpPr>
          <p:nvPr/>
        </p:nvSpPr>
        <p:spPr bwMode="auto">
          <a:xfrm rot="5400000">
            <a:off x="4494442" y="3956007"/>
            <a:ext cx="285508" cy="216489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Isosceles Triangle 246"/>
          <p:cNvSpPr>
            <a:spLocks noChangeArrowheads="1"/>
          </p:cNvSpPr>
          <p:nvPr/>
        </p:nvSpPr>
        <p:spPr bwMode="auto">
          <a:xfrm rot="16200000">
            <a:off x="4494443" y="5720202"/>
            <a:ext cx="285508" cy="216489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8" name="Straight Connector 247"/>
          <p:cNvCxnSpPr/>
          <p:nvPr/>
        </p:nvCxnSpPr>
        <p:spPr>
          <a:xfrm flipV="1">
            <a:off x="4240920" y="5033640"/>
            <a:ext cx="59506" cy="220005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ight Arrow 248"/>
          <p:cNvSpPr/>
          <p:nvPr/>
        </p:nvSpPr>
        <p:spPr>
          <a:xfrm rot="10800000">
            <a:off x="6516216" y="5805264"/>
            <a:ext cx="381000" cy="152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Right Arrow 249"/>
          <p:cNvSpPr/>
          <p:nvPr/>
        </p:nvSpPr>
        <p:spPr>
          <a:xfrm>
            <a:off x="6524722" y="4574097"/>
            <a:ext cx="381000" cy="152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7547630" y="4675944"/>
            <a:ext cx="45719" cy="1953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53"/>
          <p:cNvSpPr txBox="1">
            <a:spLocks noChangeArrowheads="1"/>
          </p:cNvSpPr>
          <p:nvPr/>
        </p:nvSpPr>
        <p:spPr bwMode="auto">
          <a:xfrm>
            <a:off x="7213405" y="4604683"/>
            <a:ext cx="472635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81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TextBox 53"/>
          <p:cNvSpPr txBox="1">
            <a:spLocks noChangeArrowheads="1"/>
          </p:cNvSpPr>
          <p:nvPr/>
        </p:nvSpPr>
        <p:spPr bwMode="auto">
          <a:xfrm>
            <a:off x="3942091" y="3884516"/>
            <a:ext cx="472635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81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4932040" y="1160748"/>
            <a:ext cx="72007" cy="51937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Isosceles Triangle 254"/>
          <p:cNvSpPr>
            <a:spLocks noChangeArrowheads="1"/>
          </p:cNvSpPr>
          <p:nvPr/>
        </p:nvSpPr>
        <p:spPr bwMode="auto">
          <a:xfrm rot="5400000">
            <a:off x="4573494" y="1123250"/>
            <a:ext cx="285508" cy="216489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Isosceles Triangle 255"/>
          <p:cNvSpPr>
            <a:spLocks noChangeArrowheads="1"/>
          </p:cNvSpPr>
          <p:nvPr/>
        </p:nvSpPr>
        <p:spPr bwMode="auto">
          <a:xfrm rot="5400000">
            <a:off x="4573494" y="1483290"/>
            <a:ext cx="285508" cy="216489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256"/>
          <p:cNvGrpSpPr/>
          <p:nvPr/>
        </p:nvGrpSpPr>
        <p:grpSpPr>
          <a:xfrm>
            <a:off x="2663788" y="1196752"/>
            <a:ext cx="76200" cy="76200"/>
            <a:chOff x="3359053" y="2046640"/>
            <a:chExt cx="76200" cy="76200"/>
          </a:xfrm>
        </p:grpSpPr>
        <p:sp>
          <p:nvSpPr>
            <p:cNvPr id="258" name="Rectangle 257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Isosceles Triangle 258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0" name="Straight Connector 259"/>
          <p:cNvCxnSpPr/>
          <p:nvPr/>
        </p:nvCxnSpPr>
        <p:spPr>
          <a:xfrm>
            <a:off x="2983582" y="1265535"/>
            <a:ext cx="0" cy="2857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484"/>
          <p:cNvSpPr txBox="1">
            <a:spLocks noChangeArrowheads="1"/>
          </p:cNvSpPr>
          <p:nvPr/>
        </p:nvSpPr>
        <p:spPr bwMode="auto">
          <a:xfrm>
            <a:off x="4788024" y="944724"/>
            <a:ext cx="390640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2:16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Oval 239"/>
          <p:cNvSpPr/>
          <p:nvPr/>
        </p:nvSpPr>
        <p:spPr>
          <a:xfrm>
            <a:off x="3095836" y="155679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3" name="Straight Connector 262"/>
          <p:cNvCxnSpPr/>
          <p:nvPr/>
        </p:nvCxnSpPr>
        <p:spPr>
          <a:xfrm>
            <a:off x="3707904" y="2888940"/>
            <a:ext cx="0" cy="21602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5472100" y="2672916"/>
            <a:ext cx="216024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5004048" y="1592796"/>
            <a:ext cx="468052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5472100" y="1592796"/>
            <a:ext cx="0" cy="108012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>
            <a:off x="4932040" y="1916832"/>
            <a:ext cx="72007" cy="51937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Isosceles Triangle 267"/>
          <p:cNvSpPr>
            <a:spLocks noChangeArrowheads="1"/>
          </p:cNvSpPr>
          <p:nvPr/>
        </p:nvSpPr>
        <p:spPr bwMode="auto">
          <a:xfrm rot="5400000">
            <a:off x="4573494" y="1879334"/>
            <a:ext cx="285508" cy="216489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Isosceles Triangle 268"/>
          <p:cNvSpPr>
            <a:spLocks noChangeArrowheads="1"/>
          </p:cNvSpPr>
          <p:nvPr/>
        </p:nvSpPr>
        <p:spPr bwMode="auto">
          <a:xfrm rot="5400000">
            <a:off x="4573494" y="2239374"/>
            <a:ext cx="285508" cy="216489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TextBox 484"/>
          <p:cNvSpPr txBox="1">
            <a:spLocks noChangeArrowheads="1"/>
          </p:cNvSpPr>
          <p:nvPr/>
        </p:nvSpPr>
        <p:spPr bwMode="auto">
          <a:xfrm>
            <a:off x="4788024" y="1700808"/>
            <a:ext cx="390640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2:16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1" name="Straight Connector 270"/>
          <p:cNvCxnSpPr/>
          <p:nvPr/>
        </p:nvCxnSpPr>
        <p:spPr>
          <a:xfrm>
            <a:off x="5004048" y="2348880"/>
            <a:ext cx="288032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5004048" y="1988840"/>
            <a:ext cx="18002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5004048" y="1232756"/>
            <a:ext cx="162018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273"/>
          <p:cNvGrpSpPr/>
          <p:nvPr/>
        </p:nvGrpSpPr>
        <p:grpSpPr>
          <a:xfrm>
            <a:off x="4355976" y="1196752"/>
            <a:ext cx="76200" cy="76200"/>
            <a:chOff x="3359053" y="2046640"/>
            <a:chExt cx="76200" cy="76200"/>
          </a:xfrm>
        </p:grpSpPr>
        <p:sp>
          <p:nvSpPr>
            <p:cNvPr id="275" name="Rectangle 274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Isosceles Triangle 275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 276"/>
          <p:cNvGrpSpPr/>
          <p:nvPr/>
        </p:nvGrpSpPr>
        <p:grpSpPr>
          <a:xfrm>
            <a:off x="4463988" y="1556792"/>
            <a:ext cx="76200" cy="76200"/>
            <a:chOff x="3359053" y="2046640"/>
            <a:chExt cx="76200" cy="76200"/>
          </a:xfrm>
        </p:grpSpPr>
        <p:sp>
          <p:nvSpPr>
            <p:cNvPr id="278" name="Rectangle 277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Isosceles Triangle 278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80" name="Straight Connector 279"/>
          <p:cNvCxnSpPr/>
          <p:nvPr/>
        </p:nvCxnSpPr>
        <p:spPr>
          <a:xfrm>
            <a:off x="5076056" y="2060848"/>
            <a:ext cx="0" cy="21602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5076056" y="1304764"/>
            <a:ext cx="0" cy="21602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281"/>
          <p:cNvGrpSpPr/>
          <p:nvPr/>
        </p:nvGrpSpPr>
        <p:grpSpPr>
          <a:xfrm>
            <a:off x="5148064" y="1196752"/>
            <a:ext cx="76200" cy="76200"/>
            <a:chOff x="3359053" y="2046640"/>
            <a:chExt cx="76200" cy="76200"/>
          </a:xfrm>
        </p:grpSpPr>
        <p:sp>
          <p:nvSpPr>
            <p:cNvPr id="283" name="Rectangle 282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Isosceles Triangle 283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7" name="Group 284"/>
          <p:cNvGrpSpPr/>
          <p:nvPr/>
        </p:nvGrpSpPr>
        <p:grpSpPr>
          <a:xfrm>
            <a:off x="5256076" y="1556792"/>
            <a:ext cx="76200" cy="76200"/>
            <a:chOff x="3359053" y="2046640"/>
            <a:chExt cx="76200" cy="76200"/>
          </a:xfrm>
        </p:grpSpPr>
        <p:sp>
          <p:nvSpPr>
            <p:cNvPr id="286" name="Rectangle 285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Isosceles Triangle 286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88" name="Straight Connector 287"/>
          <p:cNvCxnSpPr/>
          <p:nvPr/>
        </p:nvCxnSpPr>
        <p:spPr>
          <a:xfrm>
            <a:off x="5292080" y="1628800"/>
            <a:ext cx="0" cy="72008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7736868" y="1232756"/>
            <a:ext cx="0" cy="75608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7052792" y="1988840"/>
            <a:ext cx="432048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6944780" y="2348880"/>
            <a:ext cx="54006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6944780" y="1232756"/>
            <a:ext cx="0" cy="111612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Rounded Rectangle 293"/>
          <p:cNvSpPr/>
          <p:nvPr/>
        </p:nvSpPr>
        <p:spPr>
          <a:xfrm>
            <a:off x="6444208" y="800708"/>
            <a:ext cx="1695673" cy="2776227"/>
          </a:xfrm>
          <a:prstGeom prst="roundRect">
            <a:avLst>
              <a:gd name="adj" fmla="val 6015"/>
            </a:avLst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7484840" y="1160748"/>
            <a:ext cx="72007" cy="51937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Isosceles Triangle 295"/>
          <p:cNvSpPr>
            <a:spLocks noChangeArrowheads="1"/>
          </p:cNvSpPr>
          <p:nvPr/>
        </p:nvSpPr>
        <p:spPr bwMode="auto">
          <a:xfrm rot="5400000">
            <a:off x="7126294" y="1123250"/>
            <a:ext cx="285508" cy="216489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" name="Isosceles Triangle 296"/>
          <p:cNvSpPr>
            <a:spLocks noChangeArrowheads="1"/>
          </p:cNvSpPr>
          <p:nvPr/>
        </p:nvSpPr>
        <p:spPr bwMode="auto">
          <a:xfrm rot="5400000">
            <a:off x="7126294" y="1483290"/>
            <a:ext cx="285508" cy="216489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TextBox 484"/>
          <p:cNvSpPr txBox="1">
            <a:spLocks noChangeArrowheads="1"/>
          </p:cNvSpPr>
          <p:nvPr/>
        </p:nvSpPr>
        <p:spPr bwMode="auto">
          <a:xfrm>
            <a:off x="7340824" y="944724"/>
            <a:ext cx="390640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2:16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9" name="Straight Connector 298"/>
          <p:cNvCxnSpPr/>
          <p:nvPr/>
        </p:nvCxnSpPr>
        <p:spPr>
          <a:xfrm>
            <a:off x="7988896" y="2672916"/>
            <a:ext cx="252028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556848" y="1592796"/>
            <a:ext cx="432048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988896" y="1592796"/>
            <a:ext cx="0" cy="108012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Rectangle 301"/>
          <p:cNvSpPr/>
          <p:nvPr/>
        </p:nvSpPr>
        <p:spPr>
          <a:xfrm>
            <a:off x="7484840" y="1916832"/>
            <a:ext cx="72007" cy="51937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Isosceles Triangle 302"/>
          <p:cNvSpPr>
            <a:spLocks noChangeArrowheads="1"/>
          </p:cNvSpPr>
          <p:nvPr/>
        </p:nvSpPr>
        <p:spPr bwMode="auto">
          <a:xfrm rot="5400000">
            <a:off x="7126294" y="1879334"/>
            <a:ext cx="285508" cy="216489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Isosceles Triangle 303"/>
          <p:cNvSpPr>
            <a:spLocks noChangeArrowheads="1"/>
          </p:cNvSpPr>
          <p:nvPr/>
        </p:nvSpPr>
        <p:spPr bwMode="auto">
          <a:xfrm rot="5400000">
            <a:off x="7126294" y="2239374"/>
            <a:ext cx="285508" cy="216489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TextBox 484"/>
          <p:cNvSpPr txBox="1">
            <a:spLocks noChangeArrowheads="1"/>
          </p:cNvSpPr>
          <p:nvPr/>
        </p:nvSpPr>
        <p:spPr bwMode="auto">
          <a:xfrm>
            <a:off x="7340824" y="1700808"/>
            <a:ext cx="390640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2:16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6" name="Straight Connector 305"/>
          <p:cNvCxnSpPr/>
          <p:nvPr/>
        </p:nvCxnSpPr>
        <p:spPr>
          <a:xfrm>
            <a:off x="7556848" y="2348880"/>
            <a:ext cx="288032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7556848" y="1988840"/>
            <a:ext cx="18002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7556848" y="1232756"/>
            <a:ext cx="50405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308"/>
          <p:cNvGrpSpPr/>
          <p:nvPr/>
        </p:nvGrpSpPr>
        <p:grpSpPr>
          <a:xfrm>
            <a:off x="6908776" y="1196752"/>
            <a:ext cx="76200" cy="76200"/>
            <a:chOff x="3359053" y="2046640"/>
            <a:chExt cx="76200" cy="76200"/>
          </a:xfrm>
        </p:grpSpPr>
        <p:sp>
          <p:nvSpPr>
            <p:cNvPr id="310" name="Rectangle 309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Isosceles Triangle 310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9" name="Group 311"/>
          <p:cNvGrpSpPr/>
          <p:nvPr/>
        </p:nvGrpSpPr>
        <p:grpSpPr>
          <a:xfrm>
            <a:off x="7016788" y="1556792"/>
            <a:ext cx="76200" cy="76200"/>
            <a:chOff x="3359053" y="2046640"/>
            <a:chExt cx="76200" cy="76200"/>
          </a:xfrm>
        </p:grpSpPr>
        <p:sp>
          <p:nvSpPr>
            <p:cNvPr id="313" name="Rectangle 312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Isosceles Triangle 313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15" name="Straight Connector 314"/>
          <p:cNvCxnSpPr/>
          <p:nvPr/>
        </p:nvCxnSpPr>
        <p:spPr>
          <a:xfrm>
            <a:off x="7628856" y="2060848"/>
            <a:ext cx="0" cy="21602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7628856" y="1304764"/>
            <a:ext cx="0" cy="21602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316"/>
          <p:cNvGrpSpPr/>
          <p:nvPr/>
        </p:nvGrpSpPr>
        <p:grpSpPr>
          <a:xfrm>
            <a:off x="7700864" y="1196752"/>
            <a:ext cx="76200" cy="76200"/>
            <a:chOff x="3359053" y="2046640"/>
            <a:chExt cx="76200" cy="76200"/>
          </a:xfrm>
        </p:grpSpPr>
        <p:sp>
          <p:nvSpPr>
            <p:cNvPr id="318" name="Rectangle 317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Isosceles Triangle 318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1" name="Group 319"/>
          <p:cNvGrpSpPr/>
          <p:nvPr/>
        </p:nvGrpSpPr>
        <p:grpSpPr>
          <a:xfrm>
            <a:off x="7808876" y="1556792"/>
            <a:ext cx="76200" cy="76200"/>
            <a:chOff x="3359053" y="2046640"/>
            <a:chExt cx="76200" cy="76200"/>
          </a:xfrm>
        </p:grpSpPr>
        <p:sp>
          <p:nvSpPr>
            <p:cNvPr id="321" name="Rectangle 320"/>
            <p:cNvSpPr/>
            <p:nvPr/>
          </p:nvSpPr>
          <p:spPr>
            <a:xfrm>
              <a:off x="3359053" y="2046640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Isosceles Triangle 321"/>
            <p:cNvSpPr/>
            <p:nvPr/>
          </p:nvSpPr>
          <p:spPr>
            <a:xfrm>
              <a:off x="3359053" y="2046640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3" name="Straight Connector 322"/>
          <p:cNvCxnSpPr/>
          <p:nvPr/>
        </p:nvCxnSpPr>
        <p:spPr>
          <a:xfrm>
            <a:off x="7844880" y="1628800"/>
            <a:ext cx="0" cy="72008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Oval 323"/>
          <p:cNvSpPr>
            <a:spLocks noChangeArrowheads="1"/>
          </p:cNvSpPr>
          <p:nvPr/>
        </p:nvSpPr>
        <p:spPr bwMode="auto">
          <a:xfrm rot="16200000">
            <a:off x="6620392" y="1218820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5" name="Straight Connector 324"/>
          <p:cNvCxnSpPr>
            <a:stCxn id="324" idx="2"/>
          </p:cNvCxnSpPr>
          <p:nvPr/>
        </p:nvCxnSpPr>
        <p:spPr>
          <a:xfrm>
            <a:off x="6633219" y="1244122"/>
            <a:ext cx="117295" cy="130997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6656748" y="1232756"/>
            <a:ext cx="108012" cy="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Isosceles Triangle 326"/>
          <p:cNvSpPr>
            <a:spLocks noChangeArrowheads="1"/>
          </p:cNvSpPr>
          <p:nvPr/>
        </p:nvSpPr>
        <p:spPr bwMode="auto">
          <a:xfrm rot="10800000" flipV="1">
            <a:off x="6756152" y="1379835"/>
            <a:ext cx="25530" cy="25654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Rounded Rectangle 327"/>
          <p:cNvSpPr/>
          <p:nvPr/>
        </p:nvSpPr>
        <p:spPr>
          <a:xfrm>
            <a:off x="6584740" y="1160749"/>
            <a:ext cx="252028" cy="288032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Isosceles Triangle 328"/>
          <p:cNvSpPr>
            <a:spLocks noChangeArrowheads="1"/>
          </p:cNvSpPr>
          <p:nvPr/>
        </p:nvSpPr>
        <p:spPr bwMode="auto">
          <a:xfrm rot="10800000">
            <a:off x="6750473" y="1220850"/>
            <a:ext cx="25530" cy="25654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TextBox 484"/>
          <p:cNvSpPr txBox="1">
            <a:spLocks noChangeArrowheads="1"/>
          </p:cNvSpPr>
          <p:nvPr/>
        </p:nvSpPr>
        <p:spPr bwMode="auto">
          <a:xfrm>
            <a:off x="6494616" y="789252"/>
            <a:ext cx="644607" cy="338534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Solidstate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Switches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1" name="TextBox 161"/>
          <p:cNvSpPr txBox="1">
            <a:spLocks noChangeArrowheads="1"/>
          </p:cNvSpPr>
          <p:nvPr/>
        </p:nvSpPr>
        <p:spPr bwMode="auto">
          <a:xfrm>
            <a:off x="3214231" y="1402571"/>
            <a:ext cx="103238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Redundant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fibre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2" name="TextBox 161"/>
          <p:cNvSpPr txBox="1">
            <a:spLocks noChangeArrowheads="1"/>
          </p:cNvSpPr>
          <p:nvPr/>
        </p:nvSpPr>
        <p:spPr bwMode="auto">
          <a:xfrm>
            <a:off x="3705844" y="2887242"/>
            <a:ext cx="103238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fibres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TextBox 484"/>
          <p:cNvSpPr txBox="1">
            <a:spLocks noChangeArrowheads="1"/>
          </p:cNvSpPr>
          <p:nvPr/>
        </p:nvSpPr>
        <p:spPr bwMode="auto">
          <a:xfrm>
            <a:off x="5183783" y="1304764"/>
            <a:ext cx="306934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16x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4" name="TextBox 484"/>
          <p:cNvSpPr txBox="1">
            <a:spLocks noChangeArrowheads="1"/>
          </p:cNvSpPr>
          <p:nvPr/>
        </p:nvSpPr>
        <p:spPr bwMode="auto">
          <a:xfrm>
            <a:off x="5040052" y="2060848"/>
            <a:ext cx="306934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16x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5" name="TextBox 484"/>
          <p:cNvSpPr txBox="1">
            <a:spLocks noChangeArrowheads="1"/>
          </p:cNvSpPr>
          <p:nvPr/>
        </p:nvSpPr>
        <p:spPr bwMode="auto">
          <a:xfrm>
            <a:off x="7592852" y="2060848"/>
            <a:ext cx="306934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16x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TextBox 484"/>
          <p:cNvSpPr txBox="1">
            <a:spLocks noChangeArrowheads="1"/>
          </p:cNvSpPr>
          <p:nvPr/>
        </p:nvSpPr>
        <p:spPr bwMode="auto">
          <a:xfrm>
            <a:off x="7746108" y="1297620"/>
            <a:ext cx="306934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16x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7" name="Straight Connector 336"/>
          <p:cNvCxnSpPr/>
          <p:nvPr/>
        </p:nvCxnSpPr>
        <p:spPr>
          <a:xfrm>
            <a:off x="5220072" y="1304764"/>
            <a:ext cx="72008" cy="21602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7772872" y="1304764"/>
            <a:ext cx="72008" cy="21602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53"/>
          <p:cNvSpPr txBox="1">
            <a:spLocks noChangeArrowheads="1"/>
          </p:cNvSpPr>
          <p:nvPr/>
        </p:nvSpPr>
        <p:spPr bwMode="auto">
          <a:xfrm>
            <a:off x="4337207" y="2026491"/>
            <a:ext cx="472635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81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TextBox 53"/>
          <p:cNvSpPr txBox="1">
            <a:spLocks noChangeArrowheads="1"/>
          </p:cNvSpPr>
          <p:nvPr/>
        </p:nvSpPr>
        <p:spPr bwMode="auto">
          <a:xfrm>
            <a:off x="6867559" y="2049351"/>
            <a:ext cx="472635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81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TextBox 484"/>
          <p:cNvSpPr txBox="1">
            <a:spLocks noChangeArrowheads="1"/>
          </p:cNvSpPr>
          <p:nvPr/>
        </p:nvSpPr>
        <p:spPr bwMode="auto">
          <a:xfrm>
            <a:off x="4681177" y="5413932"/>
            <a:ext cx="654050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50-200 GHz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5" name="Straight Connector 344"/>
          <p:cNvCxnSpPr/>
          <p:nvPr/>
        </p:nvCxnSpPr>
        <p:spPr>
          <a:xfrm>
            <a:off x="5544108" y="2456892"/>
            <a:ext cx="1440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353"/>
          <p:cNvGrpSpPr/>
          <p:nvPr/>
        </p:nvGrpSpPr>
        <p:grpSpPr>
          <a:xfrm flipV="1">
            <a:off x="6584740" y="1556792"/>
            <a:ext cx="252028" cy="288032"/>
            <a:chOff x="6264188" y="1520788"/>
            <a:chExt cx="252028" cy="288032"/>
          </a:xfrm>
        </p:grpSpPr>
        <p:sp>
          <p:nvSpPr>
            <p:cNvPr id="348" name="Oval 347"/>
            <p:cNvSpPr>
              <a:spLocks noChangeArrowheads="1"/>
            </p:cNvSpPr>
            <p:nvPr/>
          </p:nvSpPr>
          <p:spPr bwMode="auto">
            <a:xfrm rot="16200000">
              <a:off x="6299840" y="1578859"/>
              <a:ext cx="25654" cy="249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9" name="Straight Connector 348"/>
            <p:cNvCxnSpPr>
              <a:stCxn id="348" idx="2"/>
            </p:cNvCxnSpPr>
            <p:nvPr/>
          </p:nvCxnSpPr>
          <p:spPr>
            <a:xfrm>
              <a:off x="6312667" y="1604161"/>
              <a:ext cx="117295" cy="130997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6336196" y="1592795"/>
              <a:ext cx="108012" cy="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Isosceles Triangle 350"/>
            <p:cNvSpPr>
              <a:spLocks noChangeArrowheads="1"/>
            </p:cNvSpPr>
            <p:nvPr/>
          </p:nvSpPr>
          <p:spPr bwMode="auto">
            <a:xfrm rot="10800000" flipV="1">
              <a:off x="6435600" y="1739874"/>
              <a:ext cx="25530" cy="25654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6264188" y="1520788"/>
              <a:ext cx="252028" cy="288032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Isosceles Triangle 352"/>
            <p:cNvSpPr>
              <a:spLocks noChangeArrowheads="1"/>
            </p:cNvSpPr>
            <p:nvPr/>
          </p:nvSpPr>
          <p:spPr bwMode="auto">
            <a:xfrm rot="10800000">
              <a:off x="6429921" y="1580889"/>
              <a:ext cx="25530" cy="25654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56" name="Straight Connector 355"/>
          <p:cNvCxnSpPr/>
          <p:nvPr/>
        </p:nvCxnSpPr>
        <p:spPr>
          <a:xfrm flipH="1">
            <a:off x="6368716" y="1376772"/>
            <a:ext cx="1" cy="39604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5544108" y="1376772"/>
            <a:ext cx="828092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6368716" y="1772816"/>
            <a:ext cx="252028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6332712" y="3140968"/>
            <a:ext cx="1908212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6332712" y="2852936"/>
            <a:ext cx="1908212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7090310" y="2888940"/>
            <a:ext cx="0" cy="21602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161"/>
          <p:cNvSpPr txBox="1">
            <a:spLocks noChangeArrowheads="1"/>
          </p:cNvSpPr>
          <p:nvPr/>
        </p:nvSpPr>
        <p:spPr bwMode="auto">
          <a:xfrm>
            <a:off x="7088250" y="2887242"/>
            <a:ext cx="103238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16 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fibres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Text Box 141"/>
          <p:cNvSpPr txBox="1">
            <a:spLocks noChangeArrowheads="1"/>
          </p:cNvSpPr>
          <p:nvPr/>
        </p:nvSpPr>
        <p:spPr bwMode="auto">
          <a:xfrm>
            <a:off x="448783" y="3290490"/>
            <a:ext cx="2003471" cy="3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Shorestation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Sander Mos – </a:t>
            </a:r>
            <a:r>
              <a:rPr lang="en-US" dirty="0" err="1" smtClean="0"/>
              <a:t>Nikhef</a:t>
            </a:r>
            <a:r>
              <a:rPr lang="en-US" dirty="0" smtClean="0"/>
              <a:t> optical team</a:t>
            </a:r>
            <a:endParaRPr lang="en-US" dirty="0"/>
          </a:p>
        </p:txBody>
      </p:sp>
      <p:sp>
        <p:nvSpPr>
          <p:cNvPr id="347" name="TextBox 346"/>
          <p:cNvSpPr txBox="1"/>
          <p:nvPr/>
        </p:nvSpPr>
        <p:spPr>
          <a:xfrm>
            <a:off x="735652" y="9832"/>
            <a:ext cx="764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Preliminary Design for Phase 1 with 40 / 80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 err="1" smtClean="0">
                <a:latin typeface="Arial" pitchFamily="34" charset="0"/>
                <a:cs typeface="Arial" pitchFamily="34" charset="0"/>
              </a:rPr>
              <a:t>Channels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8" name="Straight Connector 357"/>
          <p:cNvCxnSpPr/>
          <p:nvPr/>
        </p:nvCxnSpPr>
        <p:spPr>
          <a:xfrm>
            <a:off x="5724128" y="3140968"/>
            <a:ext cx="612068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flipV="1">
            <a:off x="5724128" y="2852936"/>
            <a:ext cx="612068" cy="144016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>
            <a:off x="4247964" y="2996952"/>
            <a:ext cx="1476164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Right Arrow 368"/>
          <p:cNvSpPr/>
          <p:nvPr/>
        </p:nvSpPr>
        <p:spPr>
          <a:xfrm rot="10800000">
            <a:off x="6553639" y="2907122"/>
            <a:ext cx="381000" cy="152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0" name="TextBox 484"/>
          <p:cNvSpPr txBox="1">
            <a:spLocks noChangeArrowheads="1"/>
          </p:cNvSpPr>
          <p:nvPr/>
        </p:nvSpPr>
        <p:spPr bwMode="auto">
          <a:xfrm>
            <a:off x="5718556" y="2406135"/>
            <a:ext cx="491480" cy="27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 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TextBox 484"/>
          <p:cNvSpPr txBox="1">
            <a:spLocks noChangeArrowheads="1"/>
          </p:cNvSpPr>
          <p:nvPr/>
        </p:nvSpPr>
        <p:spPr bwMode="auto">
          <a:xfrm>
            <a:off x="5594618" y="992109"/>
            <a:ext cx="491480" cy="2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2 x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3" name="Straight Connector 372"/>
          <p:cNvCxnSpPr/>
          <p:nvPr/>
        </p:nvCxnSpPr>
        <p:spPr>
          <a:xfrm>
            <a:off x="8060904" y="1232756"/>
            <a:ext cx="0" cy="126014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>
            <a:off x="8060904" y="2492896"/>
            <a:ext cx="18002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TextBox 484"/>
          <p:cNvSpPr txBox="1">
            <a:spLocks noChangeArrowheads="1"/>
          </p:cNvSpPr>
          <p:nvPr/>
        </p:nvSpPr>
        <p:spPr bwMode="auto">
          <a:xfrm>
            <a:off x="8277370" y="2668509"/>
            <a:ext cx="491480" cy="27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 x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1" name="TextBox 161"/>
          <p:cNvSpPr txBox="1">
            <a:spLocks noChangeArrowheads="1"/>
          </p:cNvSpPr>
          <p:nvPr/>
        </p:nvSpPr>
        <p:spPr bwMode="auto">
          <a:xfrm>
            <a:off x="6847268" y="3281968"/>
            <a:ext cx="1032386" cy="2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Last Node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2" name="TextBox 161"/>
          <p:cNvSpPr txBox="1">
            <a:spLocks noChangeArrowheads="1"/>
          </p:cNvSpPr>
          <p:nvPr/>
        </p:nvSpPr>
        <p:spPr bwMode="auto">
          <a:xfrm>
            <a:off x="4423596" y="3274348"/>
            <a:ext cx="1032386" cy="2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First Node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8" name="Right Arrow 387"/>
          <p:cNvSpPr/>
          <p:nvPr/>
        </p:nvSpPr>
        <p:spPr>
          <a:xfrm>
            <a:off x="3566857" y="4417468"/>
            <a:ext cx="381000" cy="152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5544108" y="2348880"/>
            <a:ext cx="72008" cy="556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0" name="Rectangle 389"/>
          <p:cNvSpPr/>
          <p:nvPr/>
        </p:nvSpPr>
        <p:spPr>
          <a:xfrm>
            <a:off x="8091667" y="2398040"/>
            <a:ext cx="77249" cy="778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1" name="TextBox 390"/>
          <p:cNvSpPr txBox="1"/>
          <p:nvPr/>
        </p:nvSpPr>
        <p:spPr>
          <a:xfrm>
            <a:off x="3423833" y="406610"/>
            <a:ext cx="2613216" cy="276999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Arial" pitchFamily="34" charset="0"/>
                <a:cs typeface="Arial" pitchFamily="34" charset="0"/>
              </a:rPr>
              <a:t>Design with redundant optical paths</a:t>
            </a:r>
            <a:endParaRPr lang="en-GB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3698119" y="6061139"/>
            <a:ext cx="1537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Intermediate optical unit</a:t>
            </a:r>
          </a:p>
        </p:txBody>
      </p:sp>
      <p:sp>
        <p:nvSpPr>
          <p:cNvPr id="360" name="TextBox 484"/>
          <p:cNvSpPr txBox="1">
            <a:spLocks noChangeArrowheads="1"/>
          </p:cNvSpPr>
          <p:nvPr/>
        </p:nvSpPr>
        <p:spPr bwMode="auto">
          <a:xfrm>
            <a:off x="5762573" y="4456395"/>
            <a:ext cx="733793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[2,6…78] </a:t>
            </a:r>
            <a:r>
              <a:rPr lang="en-US" sz="6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81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1" name="TextBox 484"/>
          <p:cNvSpPr txBox="1">
            <a:spLocks noChangeArrowheads="1"/>
          </p:cNvSpPr>
          <p:nvPr/>
        </p:nvSpPr>
        <p:spPr bwMode="auto">
          <a:xfrm>
            <a:off x="5762573" y="4565736"/>
            <a:ext cx="784433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[3,7…79]</a:t>
            </a:r>
            <a:r>
              <a:rPr lang="en-US" sz="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+ 81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" name="TextBox 484"/>
          <p:cNvSpPr txBox="1">
            <a:spLocks noChangeArrowheads="1"/>
          </p:cNvSpPr>
          <p:nvPr/>
        </p:nvSpPr>
        <p:spPr bwMode="auto">
          <a:xfrm>
            <a:off x="5762573" y="4675077"/>
            <a:ext cx="733793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[4,8…80]</a:t>
            </a:r>
            <a:r>
              <a:rPr lang="en-US" sz="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+ 81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" name="TextBox 484"/>
          <p:cNvSpPr txBox="1">
            <a:spLocks noChangeArrowheads="1"/>
          </p:cNvSpPr>
          <p:nvPr/>
        </p:nvSpPr>
        <p:spPr bwMode="auto">
          <a:xfrm>
            <a:off x="5775529" y="5574982"/>
            <a:ext cx="654050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[1,5…77]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4" name="TextBox 484"/>
          <p:cNvSpPr txBox="1">
            <a:spLocks noChangeArrowheads="1"/>
          </p:cNvSpPr>
          <p:nvPr/>
        </p:nvSpPr>
        <p:spPr bwMode="auto">
          <a:xfrm>
            <a:off x="5775529" y="5684323"/>
            <a:ext cx="654050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[2,6…78]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5" name="TextBox 484"/>
          <p:cNvSpPr txBox="1">
            <a:spLocks noChangeArrowheads="1"/>
          </p:cNvSpPr>
          <p:nvPr/>
        </p:nvSpPr>
        <p:spPr bwMode="auto">
          <a:xfrm>
            <a:off x="5775529" y="5793664"/>
            <a:ext cx="654050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[3,7…79]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6" name="TextBox 484"/>
          <p:cNvSpPr txBox="1">
            <a:spLocks noChangeArrowheads="1"/>
          </p:cNvSpPr>
          <p:nvPr/>
        </p:nvSpPr>
        <p:spPr bwMode="auto">
          <a:xfrm>
            <a:off x="5775529" y="5903005"/>
            <a:ext cx="654050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[4,8…80]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" name="TextBox 484"/>
          <p:cNvSpPr txBox="1">
            <a:spLocks noChangeArrowheads="1"/>
          </p:cNvSpPr>
          <p:nvPr/>
        </p:nvSpPr>
        <p:spPr bwMode="auto">
          <a:xfrm>
            <a:off x="5731667" y="4145475"/>
            <a:ext cx="654050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Channel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9" name="TextBox 484"/>
          <p:cNvSpPr txBox="1">
            <a:spLocks noChangeArrowheads="1"/>
          </p:cNvSpPr>
          <p:nvPr/>
        </p:nvSpPr>
        <p:spPr bwMode="auto">
          <a:xfrm>
            <a:off x="5731667" y="5383155"/>
            <a:ext cx="654050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Channel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3" name="TextBox 484"/>
          <p:cNvSpPr txBox="1">
            <a:spLocks noChangeArrowheads="1"/>
          </p:cNvSpPr>
          <p:nvPr/>
        </p:nvSpPr>
        <p:spPr bwMode="auto">
          <a:xfrm>
            <a:off x="4688789" y="4821597"/>
            <a:ext cx="654050" cy="1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50-200 GHz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6" name="TextBox 161"/>
          <p:cNvSpPr txBox="1">
            <a:spLocks noChangeArrowheads="1"/>
          </p:cNvSpPr>
          <p:nvPr/>
        </p:nvSpPr>
        <p:spPr bwMode="auto">
          <a:xfrm>
            <a:off x="5542499" y="1402301"/>
            <a:ext cx="103238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Redundant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fibre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January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4C33-23F0-4B61-87D5-8AFE6130643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6552" y="297872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Overview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711" y="1053316"/>
            <a:ext cx="74745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Optical connectors are the most troublesome and unreliable parts in an optical network.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Use as less connectors in an optical path as possible!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The number of EDFA’s that can be connected in series is limited by the OSNR.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 system with 40 channels is foreseen for the first stage and this will  later be extended to 80 channels.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Sander Mos – </a:t>
            </a:r>
            <a:r>
              <a:rPr lang="en-US" dirty="0" err="1" smtClean="0"/>
              <a:t>Nikhef</a:t>
            </a:r>
            <a:r>
              <a:rPr lang="en-US" dirty="0" smtClean="0"/>
              <a:t> optical team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7FD14C1-F247-4743-8D44-3D1FF472D7E6}" type="datetime1">
              <a:rPr lang="fr-FR"/>
              <a:pPr/>
              <a:t>30/01/2013</a:t>
            </a:fld>
            <a:endParaRPr lang="fr-FR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777875"/>
            <a:ext cx="7416800" cy="1512888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bg1"/>
                </a:solidFill>
                <a:ea typeface="ＭＳ Ｐゴシック" pitchFamily="34" charset="-128"/>
              </a:rPr>
              <a:t>FOTON and its implication in MEUST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69" y="81765"/>
            <a:ext cx="888277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40788" y="177800"/>
            <a:ext cx="303212" cy="336550"/>
          </a:xfrm>
          <a:noFill/>
        </p:spPr>
        <p:txBody>
          <a:bodyPr/>
          <a:lstStyle/>
          <a:p>
            <a:fld id="{3C45DAE9-D434-40DD-AB19-243417282BB0}" type="slidenum">
              <a:rPr lang="fr-FR"/>
              <a:pPr/>
              <a:t>17</a:t>
            </a:fld>
            <a:endParaRPr lang="fr-FR"/>
          </a:p>
        </p:txBody>
      </p:sp>
      <p:sp>
        <p:nvSpPr>
          <p:cNvPr id="6" name="Espace réservé de la date 2"/>
          <p:cNvSpPr txBox="1">
            <a:spLocks/>
          </p:cNvSpPr>
          <p:nvPr/>
        </p:nvSpPr>
        <p:spPr>
          <a:xfrm>
            <a:off x="323850" y="6465888"/>
            <a:ext cx="1079500" cy="2762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31F9B-DE8A-4BF9-94C6-D9AEB4687668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5113" cy="6921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Main research fields </a:t>
            </a:r>
          </a:p>
        </p:txBody>
      </p:sp>
      <p:sp>
        <p:nvSpPr>
          <p:cNvPr id="8" name="Espace réservé de la date 4"/>
          <p:cNvSpPr txBox="1">
            <a:spLocks noGrp="1"/>
          </p:cNvSpPr>
          <p:nvPr/>
        </p:nvSpPr>
        <p:spPr bwMode="auto">
          <a:xfrm>
            <a:off x="323850" y="6465888"/>
            <a:ext cx="107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5021A64-9E32-4DD7-91D0-C253E2C00577}" type="datetime1">
              <a:rPr lang="fr-FR" sz="1000">
                <a:solidFill>
                  <a:srgbClr val="333366"/>
                </a:solidFill>
                <a:latin typeface="Trebuchet MS" pitchFamily="34" charset="0"/>
              </a:rPr>
              <a:pPr/>
              <a:t>30/01/2013</a:t>
            </a:fld>
            <a:endParaRPr lang="fr-FR" sz="1000">
              <a:solidFill>
                <a:srgbClr val="333366"/>
              </a:solidFill>
              <a:latin typeface="Trebuchet MS" pitchFamily="34" charset="0"/>
            </a:endParaRPr>
          </a:p>
        </p:txBody>
      </p:sp>
      <p:sp>
        <p:nvSpPr>
          <p:cNvPr id="9" name="Espace réservé du numéro de diapositive 1"/>
          <p:cNvSpPr txBox="1">
            <a:spLocks noGrp="1"/>
          </p:cNvSpPr>
          <p:nvPr/>
        </p:nvSpPr>
        <p:spPr bwMode="auto">
          <a:xfrm>
            <a:off x="8840788" y="177800"/>
            <a:ext cx="30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662384C9-95CA-4173-A990-B71D4CAF89F5}" type="slidenum">
              <a:rPr lang="fr-FR" sz="1600" b="1">
                <a:solidFill>
                  <a:srgbClr val="333366"/>
                </a:solidFill>
                <a:latin typeface="Trebuchet MS" pitchFamily="34" charset="0"/>
              </a:rPr>
              <a:pPr algn="r"/>
              <a:t>17</a:t>
            </a:fld>
            <a:endParaRPr lang="fr-FR" sz="1600" b="1">
              <a:solidFill>
                <a:srgbClr val="333366"/>
              </a:solidFill>
              <a:latin typeface="Trebuchet MS" pitchFamily="34" charset="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4294967295"/>
          </p:nvPr>
        </p:nvSpPr>
        <p:spPr>
          <a:xfrm>
            <a:off x="152400" y="765175"/>
            <a:ext cx="8813800" cy="51943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000" b="1" smtClean="0">
                <a:ea typeface="ＭＳ Ｐゴシック" pitchFamily="34" charset="-128"/>
              </a:rPr>
              <a:t>Cutting-edge research where Physics </a:t>
            </a:r>
            <a:r>
              <a:rPr lang="en-US" sz="2000" smtClean="0">
                <a:ea typeface="ＭＳ Ｐゴシック" pitchFamily="34" charset="-128"/>
              </a:rPr>
              <a:t>(optics &amp; photonics) </a:t>
            </a:r>
            <a:r>
              <a:rPr lang="en-US" sz="2000" b="1" smtClean="0">
                <a:ea typeface="ＭＳ Ｐゴシック" pitchFamily="34" charset="-128"/>
              </a:rPr>
              <a:t>meets ICT Science </a:t>
            </a:r>
            <a:r>
              <a:rPr lang="en-US" sz="2000" smtClean="0">
                <a:ea typeface="ＭＳ Ｐゴシック" pitchFamily="34" charset="-128"/>
              </a:rPr>
              <a:t>(Telecom systems and sensors networks)</a:t>
            </a:r>
          </a:p>
          <a:p>
            <a:pPr marL="0" indent="0">
              <a:buFont typeface="Arial" pitchFamily="34" charset="0"/>
              <a:buNone/>
            </a:pPr>
            <a:endParaRPr lang="en-US" sz="2000" b="1" smtClean="0"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b="1" smtClean="0">
                <a:ea typeface="ＭＳ Ｐゴシック" pitchFamily="34" charset="-128"/>
              </a:rPr>
              <a:t>Broad research area from materials and basic research to optical transmissions, including also several application domains</a:t>
            </a:r>
            <a:r>
              <a:rPr lang="en-US" sz="2000" smtClean="0">
                <a:ea typeface="ＭＳ Ｐゴシック" pitchFamily="34" charset="-128"/>
              </a:rPr>
              <a:t> (Life science, security, industry, etc.).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 marL="742950" lvl="1" indent="-285750"/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n-US" sz="2000" b="1" i="1" smtClean="0">
                <a:ea typeface="ＭＳ Ｐゴシック" pitchFamily="34" charset="-128"/>
              </a:rPr>
              <a:t>Photonics for Telecom network systems</a:t>
            </a:r>
          </a:p>
          <a:p>
            <a:pPr marL="0" indent="0"/>
            <a:endParaRPr lang="en-US" sz="2400" b="1" i="1" smtClean="0">
              <a:ea typeface="ＭＳ Ｐゴシック" pitchFamily="34" charset="-128"/>
            </a:endParaRPr>
          </a:p>
          <a:p>
            <a:pPr marL="742950" lvl="1" indent="-285750"/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n-US" sz="2000" b="1" i="1" smtClean="0">
                <a:ea typeface="ＭＳ Ｐゴシック" pitchFamily="34" charset="-128"/>
              </a:rPr>
              <a:t>Semi-conductor nanostructures for Photonics</a:t>
            </a:r>
          </a:p>
          <a:p>
            <a:pPr marL="0" indent="0"/>
            <a:endParaRPr lang="en-US" sz="2400" b="1" i="1" smtClean="0">
              <a:ea typeface="ＭＳ Ｐゴシック" pitchFamily="34" charset="-128"/>
            </a:endParaRPr>
          </a:p>
          <a:p>
            <a:pPr marL="742950" lvl="1" indent="-285750"/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n-US" sz="2000" b="1" i="1" smtClean="0">
                <a:ea typeface="ＭＳ Ｐゴシック" pitchFamily="34" charset="-128"/>
              </a:rPr>
              <a:t>Technologies &amp; Photonics devices: Integrated optics and sensors</a:t>
            </a:r>
          </a:p>
          <a:p>
            <a:pPr marL="0" indent="0">
              <a:buFont typeface="Arial" pitchFamily="34" charset="0"/>
              <a:buNone/>
            </a:pPr>
            <a:endParaRPr lang="en-US" sz="2400" b="1" i="1" smtClean="0">
              <a:ea typeface="ＭＳ Ｐゴシック" pitchFamily="34" charset="-128"/>
            </a:endParaRPr>
          </a:p>
        </p:txBody>
      </p:sp>
      <p:pic>
        <p:nvPicPr>
          <p:cNvPr id="11" name="Picture 4" descr="bino2poin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525" y="3860800"/>
            <a:ext cx="117633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846388"/>
            <a:ext cx="1262062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3" name="Groupe 10"/>
          <p:cNvGrpSpPr>
            <a:grpSpLocks/>
          </p:cNvGrpSpPr>
          <p:nvPr/>
        </p:nvGrpSpPr>
        <p:grpSpPr bwMode="auto">
          <a:xfrm>
            <a:off x="2252663" y="5260975"/>
            <a:ext cx="3268662" cy="1633538"/>
            <a:chOff x="4600278" y="1942649"/>
            <a:chExt cx="3268516" cy="1632253"/>
          </a:xfrm>
        </p:grpSpPr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4600278" y="3400414"/>
              <a:ext cx="3268516" cy="174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916" tIns="9958" rIns="19916" bIns="9958">
              <a:spAutoFit/>
            </a:bodyPr>
            <a:lstStyle>
              <a:lvl1pPr defTabSz="1984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198438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198438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198438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198438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fr-FR" sz="1000" b="1" i="1" smtClean="0">
                  <a:latin typeface="Verdana" charset="0"/>
                </a:rPr>
                <a:t>Clean room class 100 and mask aligner</a:t>
              </a:r>
              <a:endParaRPr lang="en-GB" sz="1000" b="1" smtClean="0">
                <a:latin typeface="Verdana" charset="0"/>
              </a:endParaRPr>
            </a:p>
          </p:txBody>
        </p:sp>
        <p:pic>
          <p:nvPicPr>
            <p:cNvPr id="15" name="Picture 23" descr="IMG_138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39373" y="1942649"/>
              <a:ext cx="2329421" cy="1458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0325"/>
            <a:ext cx="7716838" cy="6318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PERSYST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platform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771525"/>
            <a:ext cx="8388350" cy="5157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latform for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and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esearch on optical telecommunications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SYST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ems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(2004)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Public structure offering test-bed facilities for the characterization of components for optical communications.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Its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expertise :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Optical transmission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systems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10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Gbit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/s :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optical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access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network (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transmitter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receiver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40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Gbit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/s : WDM recirculation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loop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(40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channels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, 100 GHz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spacing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); Modulation formats (NRZ, RZ, CSRZ, DPSK, DQPSK(56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Gbit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/s))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160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Gbit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/s : Advanced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optical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functions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, recirculation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loop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Characterisation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of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photonic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and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opto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-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electronic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components in system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environment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Chip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characterisations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(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static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and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dynamic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High speed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electronic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interfaces up to 112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Gbit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/s 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receivers,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transeivers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based on FPGA, electronics functions for TDM, etc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Bring electronics capability close to optics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6" name="Espace réservé de la date 1"/>
          <p:cNvSpPr txBox="1">
            <a:spLocks noGrp="1"/>
          </p:cNvSpPr>
          <p:nvPr/>
        </p:nvSpPr>
        <p:spPr bwMode="auto">
          <a:xfrm>
            <a:off x="323850" y="6465888"/>
            <a:ext cx="107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CA0CEF2C-1490-4D37-A4D9-90386CE28B66}" type="datetime1">
              <a:rPr lang="fr-FR" sz="1000">
                <a:solidFill>
                  <a:srgbClr val="333366"/>
                </a:solidFill>
                <a:latin typeface="Trebuchet MS" pitchFamily="34" charset="0"/>
              </a:rPr>
              <a:pPr/>
              <a:t>30/01/2013</a:t>
            </a:fld>
            <a:endParaRPr lang="fr-FR" sz="1000">
              <a:solidFill>
                <a:srgbClr val="333366"/>
              </a:solidFill>
              <a:latin typeface="Trebuchet MS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332638"/>
            <a:ext cx="919783" cy="68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reference 170 largeur de filtre 700G"/>
          <p:cNvPicPr>
            <a:picLocks noChangeAspect="1" noChangeArrowheads="1"/>
          </p:cNvPicPr>
          <p:nvPr/>
        </p:nvPicPr>
        <p:blipFill>
          <a:blip r:embed="rId3" cstate="print"/>
          <a:srcRect l="945" t="14682" r="18881" b="23071"/>
          <a:stretch>
            <a:fillRect/>
          </a:stretch>
        </p:blipFill>
        <p:spPr bwMode="auto">
          <a:xfrm>
            <a:off x="7814307" y="2852936"/>
            <a:ext cx="1329693" cy="77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2106454"/>
            <a:ext cx="922476" cy="69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ino2poin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941168"/>
            <a:ext cx="1960350" cy="14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56 GBSpatter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6598" y="4941169"/>
            <a:ext cx="2807427" cy="18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85113" cy="69215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ea typeface="ＭＳ Ｐゴシック" pitchFamily="34" charset="-128"/>
              </a:rPr>
              <a:t>FOTON </a:t>
            </a:r>
            <a:r>
              <a:rPr lang="fr-FR" dirty="0" err="1" smtClean="0">
                <a:ea typeface="ＭＳ Ｐゴシック" pitchFamily="34" charset="-128"/>
              </a:rPr>
              <a:t>role</a:t>
            </a:r>
            <a:r>
              <a:rPr lang="fr-FR" dirty="0" smtClean="0">
                <a:ea typeface="ＭＳ Ｐゴシック" pitchFamily="34" charset="-128"/>
              </a:rPr>
              <a:t> in </a:t>
            </a:r>
            <a:r>
              <a:rPr lang="fr-FR" dirty="0" err="1" smtClean="0">
                <a:ea typeface="ＭＳ Ｐゴシック" pitchFamily="34" charset="-128"/>
              </a:rPr>
              <a:t>Meust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5" name="Rectangle 85"/>
          <p:cNvSpPr txBox="1">
            <a:spLocks noChangeArrowheads="1"/>
          </p:cNvSpPr>
          <p:nvPr/>
        </p:nvSpPr>
        <p:spPr>
          <a:xfrm>
            <a:off x="0" y="765175"/>
            <a:ext cx="8820150" cy="53911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Recently contacted by CPPM for system validations:</a:t>
            </a:r>
          </a:p>
          <a:p>
            <a:pPr marL="982663" marR="0" lvl="1" indent="-5334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Lab experiments (march 2013):</a:t>
            </a:r>
          </a:p>
          <a:p>
            <a:pPr marL="1347788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Minimum 2 </a:t>
            </a: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sym typeface="Symbol" pitchFamily="18" charset="2"/>
              </a:rPr>
              <a:t> - 50 GHz spacing - in the C-band</a:t>
            </a:r>
          </a:p>
          <a:p>
            <a:pPr marL="1347788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sym typeface="Symbol" pitchFamily="18" charset="2"/>
              </a:rPr>
              <a:t>Equivalent loss and chromatic dispersion of worst case</a:t>
            </a:r>
          </a:p>
          <a:p>
            <a:pPr marL="1347788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sym typeface="Symbol" pitchFamily="18" charset="2"/>
              </a:rPr>
              <a:t>Continuous data stream at 1 or 10 Gbit/s of Pseudo Random Bit Sequence (2</a:t>
            </a:r>
            <a:r>
              <a:rPr kumimoji="0" lang="fr-FR" sz="1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sym typeface="Symbol" pitchFamily="18" charset="2"/>
              </a:rPr>
              <a:t>31</a:t>
            </a: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sym typeface="Symbol" pitchFamily="18" charset="2"/>
              </a:rPr>
              <a:t>-1 bits) - Non Return to Zero data</a:t>
            </a:r>
          </a:p>
          <a:p>
            <a:pPr marL="1347788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sym typeface="Symbol" pitchFamily="18" charset="2"/>
              </a:rPr>
              <a:t>Use of the REAM of the project (provided by CPPM): condition of use must be defined (Vpp – rising and falling time etc)</a:t>
            </a:r>
          </a:p>
          <a:p>
            <a:pPr marL="1347788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sym typeface="Symbol" pitchFamily="18" charset="2"/>
              </a:rPr>
              <a:t>Based on the architecture of the final system (need information on place and type of amplification, receiver information etc.)</a:t>
            </a:r>
          </a:p>
          <a:p>
            <a:pPr marL="1347788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sym typeface="Wingdings" pitchFamily="2" charset="2"/>
              </a:rPr>
              <a:t>Bit Error Rate, eye diagram analysis</a:t>
            </a:r>
          </a:p>
          <a:p>
            <a:pPr marL="1347788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  <a:sym typeface="Wingdings" pitchFamily="2" charset="2"/>
            </a:endParaRPr>
          </a:p>
          <a:p>
            <a:pPr marL="982663" marR="0" lvl="1" indent="-5334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Final system validation assistance : at CPPM with 80 </a:t>
            </a: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sym typeface="Symbol" pitchFamily="18" charset="2"/>
              </a:rPr>
              <a:t> and the full system (true transmitter, receiver) (summer 2013)</a:t>
            </a:r>
          </a:p>
          <a:p>
            <a:pPr marL="982663" marR="0" lvl="1" indent="-5334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sym typeface="Symbol" pitchFamily="18" charset="2"/>
              </a:rPr>
              <a:t>Study of the possibility to use </a:t>
            </a:r>
            <a:r>
              <a:rPr kumimoji="0" lang="ja-JP" alt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sym typeface="Symbol" pitchFamily="18" charset="2"/>
              </a:rPr>
              <a:t>‘</a:t>
            </a:r>
            <a:r>
              <a:rPr kumimoji="0" lang="fr-FR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sym typeface="Symbol" pitchFamily="18" charset="2"/>
              </a:rPr>
              <a:t>Antares</a:t>
            </a:r>
            <a:r>
              <a:rPr kumimoji="0" lang="ja-JP" alt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sym typeface="Symbol" pitchFamily="18" charset="2"/>
              </a:rPr>
              <a:t>’</a:t>
            </a:r>
            <a:r>
              <a:rPr kumimoji="0" lang="fr-FR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sym typeface="Symbol" pitchFamily="18" charset="2"/>
              </a:rPr>
              <a:t> cable for nodes 4 to 6 (summer 2013)</a:t>
            </a:r>
            <a:endParaRPr kumimoji="0" lang="fr-FR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6" name="Espace réservé du pied de page 3"/>
          <p:cNvSpPr txBox="1">
            <a:spLocks noGrp="1"/>
          </p:cNvSpPr>
          <p:nvPr/>
        </p:nvSpPr>
        <p:spPr bwMode="auto">
          <a:xfrm>
            <a:off x="3132138" y="6453188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000">
                <a:solidFill>
                  <a:srgbClr val="333366"/>
                </a:solidFill>
                <a:latin typeface="Trebuchet MS" pitchFamily="34" charset="0"/>
              </a:rPr>
              <a:t>KM3NeT meeting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836712"/>
            <a:chOff x="0" y="0"/>
            <a:chExt cx="9144000" cy="836712"/>
          </a:xfrm>
        </p:grpSpPr>
        <p:sp>
          <p:nvSpPr>
            <p:cNvPr id="5" name="Right Triangle 4"/>
            <p:cNvSpPr/>
            <p:nvPr/>
          </p:nvSpPr>
          <p:spPr>
            <a:xfrm flipH="1">
              <a:off x="0" y="404664"/>
              <a:ext cx="9144000" cy="432048"/>
            </a:xfrm>
            <a:prstGeom prst="rtTriangle">
              <a:avLst/>
            </a:prstGeom>
            <a:gradFill>
              <a:gsLst>
                <a:gs pos="0">
                  <a:srgbClr val="0059FF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ight Triangle 5"/>
            <p:cNvSpPr/>
            <p:nvPr/>
          </p:nvSpPr>
          <p:spPr>
            <a:xfrm flipH="1" flipV="1">
              <a:off x="0" y="0"/>
              <a:ext cx="9144000" cy="432048"/>
            </a:xfrm>
            <a:prstGeom prst="rtTriangle">
              <a:avLst/>
            </a:prstGeom>
            <a:gradFill flip="none" rotWithShape="1">
              <a:gsLst>
                <a:gs pos="0">
                  <a:srgbClr val="6BD5FD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8367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Optical network issues in MEUST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100" descr="logo_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4782" cy="836712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99592" y="6540103"/>
            <a:ext cx="7772400" cy="317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r>
              <a:rPr kumimoji="0" lang="nl-NL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 </a:t>
            </a:r>
            <a:r>
              <a:rPr kumimoji="0" lang="nl-NL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Optical</a:t>
            </a:r>
            <a:r>
              <a:rPr kumimoji="0" lang="nl-NL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Power Systems, KM3NeT  310113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856" y="1052513"/>
            <a:ext cx="72882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65008" y="2187448"/>
            <a:ext cx="106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( OALC-7)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908175" y="260350"/>
            <a:ext cx="5256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MEUST infrastructure power system and control/command</a:t>
            </a:r>
            <a:endParaRPr lang="fr-FR" sz="2400" b="1" dirty="0"/>
          </a:p>
        </p:txBody>
      </p:sp>
      <p:sp>
        <p:nvSpPr>
          <p:cNvPr id="2051" name="ZoneTexte 2"/>
          <p:cNvSpPr txBox="1">
            <a:spLocks noChangeArrowheads="1"/>
          </p:cNvSpPr>
          <p:nvPr/>
        </p:nvSpPr>
        <p:spPr bwMode="auto">
          <a:xfrm>
            <a:off x="971550" y="1412776"/>
            <a:ext cx="27368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/>
              <a:t>Power </a:t>
            </a:r>
            <a:r>
              <a:rPr lang="fr-FR" sz="2000" b="1" dirty="0" smtClean="0"/>
              <a:t>system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fr-FR" sz="2000" dirty="0" err="1" smtClean="0"/>
              <a:t>Onshore</a:t>
            </a:r>
            <a:endParaRPr lang="fr-FR" sz="2000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smtClean="0"/>
              <a:t>New power </a:t>
            </a:r>
            <a:r>
              <a:rPr lang="fr-FR" sz="2000" dirty="0" err="1" smtClean="0"/>
              <a:t>hut</a:t>
            </a:r>
            <a:endParaRPr lang="fr-FR" sz="2000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smtClean="0"/>
              <a:t>UPS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smtClean="0"/>
              <a:t>Variable power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fr-FR" sz="2000" dirty="0" smtClean="0"/>
              <a:t>Offshore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err="1" smtClean="0"/>
              <a:t>Artery</a:t>
            </a:r>
            <a:r>
              <a:rPr lang="fr-FR" sz="2000" dirty="0" smtClean="0"/>
              <a:t> </a:t>
            </a:r>
            <a:r>
              <a:rPr lang="fr-FR" sz="2000" dirty="0" err="1" smtClean="0"/>
              <a:t>cut</a:t>
            </a:r>
            <a:endParaRPr lang="fr-FR" sz="2000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smtClean="0"/>
              <a:t>Local </a:t>
            </a:r>
            <a:r>
              <a:rPr lang="fr-FR" sz="2000" dirty="0" err="1" smtClean="0"/>
              <a:t>energy</a:t>
            </a:r>
            <a:endParaRPr lang="fr-FR" sz="2000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smtClean="0"/>
              <a:t>DU </a:t>
            </a:r>
            <a:r>
              <a:rPr lang="fr-FR" sz="2000" dirty="0" err="1" smtClean="0"/>
              <a:t>supply</a:t>
            </a:r>
            <a:endParaRPr lang="fr-FR" sz="2000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err="1" smtClean="0"/>
              <a:t>Integration</a:t>
            </a:r>
            <a:endParaRPr lang="fr-FR" sz="2000" dirty="0" smtClean="0"/>
          </a:p>
        </p:txBody>
      </p:sp>
      <p:sp>
        <p:nvSpPr>
          <p:cNvPr id="2052" name="ZoneTexte 3"/>
          <p:cNvSpPr txBox="1">
            <a:spLocks noChangeArrowheads="1"/>
          </p:cNvSpPr>
          <p:nvPr/>
        </p:nvSpPr>
        <p:spPr bwMode="auto">
          <a:xfrm>
            <a:off x="4860032" y="1412776"/>
            <a:ext cx="331236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/>
              <a:t>Control </a:t>
            </a:r>
            <a:r>
              <a:rPr lang="fr-FR" sz="2000" b="1" dirty="0" smtClean="0"/>
              <a:t>Command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fr-FR" sz="2000" dirty="0" err="1" smtClean="0"/>
              <a:t>Onshore</a:t>
            </a:r>
            <a:endParaRPr lang="fr-FR" sz="2000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smtClean="0"/>
              <a:t>Power </a:t>
            </a:r>
            <a:r>
              <a:rPr lang="fr-FR" sz="2000" dirty="0" err="1" smtClean="0"/>
              <a:t>hut</a:t>
            </a:r>
            <a:r>
              <a:rPr lang="fr-FR" sz="2000" dirty="0" smtClean="0"/>
              <a:t> organisation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fr-FR" sz="2000" dirty="0" smtClean="0"/>
              <a:t>Offshore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err="1" smtClean="0"/>
              <a:t>Technology</a:t>
            </a:r>
            <a:endParaRPr lang="fr-FR" sz="2000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smtClean="0"/>
              <a:t>Network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smtClean="0"/>
              <a:t>Network </a:t>
            </a:r>
            <a:r>
              <a:rPr lang="fr-FR" sz="2000" dirty="0" err="1" smtClean="0"/>
              <a:t>redundancy</a:t>
            </a:r>
            <a:endParaRPr lang="fr-FR" sz="2000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err="1" smtClean="0"/>
              <a:t>Internal</a:t>
            </a:r>
            <a:r>
              <a:rPr lang="fr-FR" sz="2000" dirty="0" smtClean="0"/>
              <a:t> organisation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smtClean="0"/>
              <a:t>Hardware </a:t>
            </a:r>
            <a:r>
              <a:rPr lang="fr-FR" sz="2000" dirty="0" err="1" smtClean="0"/>
              <a:t>redundancy</a:t>
            </a:r>
            <a:endParaRPr lang="fr-FR" sz="2000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err="1" smtClean="0"/>
              <a:t>Optics</a:t>
            </a:r>
            <a:endParaRPr lang="fr-FR" sz="2000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smtClean="0"/>
              <a:t>Local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management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2000" dirty="0" smtClean="0"/>
              <a:t>Software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9D2D7-15DE-4564-8FC4-01C5090314A7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08175" y="6381328"/>
            <a:ext cx="6696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Latha" pitchFamily="34" charset="0"/>
                <a:cs typeface="Latha" pitchFamily="34" charset="0"/>
              </a:rPr>
              <a:t>Stéphane </a:t>
            </a:r>
            <a:r>
              <a:rPr lang="fr-FR" sz="1200" dirty="0" err="1" smtClean="0">
                <a:latin typeface="Latha" pitchFamily="34" charset="0"/>
                <a:cs typeface="Latha" pitchFamily="34" charset="0"/>
              </a:rPr>
              <a:t>Théraube</a:t>
            </a:r>
            <a:r>
              <a:rPr lang="fr-FR" sz="1200" dirty="0" smtClean="0">
                <a:latin typeface="Latha" pitchFamily="34" charset="0"/>
                <a:cs typeface="Latha" pitchFamily="34" charset="0"/>
              </a:rPr>
              <a:t>  Michel </a:t>
            </a:r>
            <a:r>
              <a:rPr lang="fr-FR" sz="1200" dirty="0" err="1" smtClean="0">
                <a:latin typeface="Latha" pitchFamily="34" charset="0"/>
                <a:cs typeface="Latha" pitchFamily="34" charset="0"/>
              </a:rPr>
              <a:t>Ageron</a:t>
            </a:r>
            <a:r>
              <a:rPr lang="fr-FR" sz="1200" dirty="0" smtClean="0">
                <a:latin typeface="Latha" pitchFamily="34" charset="0"/>
                <a:cs typeface="Latha" pitchFamily="34" charset="0"/>
              </a:rPr>
              <a:t>     Km3Net meeting CPPM  2013 jan 30th </a:t>
            </a:r>
            <a:endParaRPr lang="fr-FR" sz="1200" dirty="0">
              <a:latin typeface="Latha" pitchFamily="34" charset="0"/>
              <a:cs typeface="Lath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520464" y="5334793"/>
            <a:ext cx="864127" cy="29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Thermo-magnetic</a:t>
            </a:r>
            <a:r>
              <a:rPr lang="fr-FR" sz="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circuit </a:t>
            </a:r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breaker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10"/>
          <p:cNvSpPr>
            <a:spLocks noChangeAspect="1" noChangeArrowheads="1" noTextEdit="1"/>
          </p:cNvSpPr>
          <p:nvPr/>
        </p:nvSpPr>
        <p:spPr bwMode="auto">
          <a:xfrm>
            <a:off x="266496" y="2763520"/>
            <a:ext cx="5067300" cy="345122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 196"/>
          <p:cNvGrpSpPr>
            <a:grpSpLocks/>
          </p:cNvGrpSpPr>
          <p:nvPr/>
        </p:nvGrpSpPr>
        <p:grpSpPr bwMode="auto">
          <a:xfrm rot="5400000">
            <a:off x="1183324" y="3950739"/>
            <a:ext cx="77456" cy="365714"/>
            <a:chOff x="14076" y="6332"/>
            <a:chExt cx="226" cy="976"/>
          </a:xfrm>
        </p:grpSpPr>
        <p:sp>
          <p:nvSpPr>
            <p:cNvPr id="169" name="AutoShape 209"/>
            <p:cNvSpPr>
              <a:spLocks noChangeShapeType="1"/>
            </p:cNvSpPr>
            <p:nvPr/>
          </p:nvSpPr>
          <p:spPr bwMode="auto">
            <a:xfrm flipH="1" flipV="1">
              <a:off x="14227" y="6873"/>
              <a:ext cx="2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AutoShape 208"/>
            <p:cNvSpPr>
              <a:spLocks noChangeShapeType="1"/>
            </p:cNvSpPr>
            <p:nvPr/>
          </p:nvSpPr>
          <p:spPr bwMode="auto">
            <a:xfrm flipH="1" flipV="1">
              <a:off x="14076" y="6651"/>
              <a:ext cx="150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AutoShape 207"/>
            <p:cNvSpPr>
              <a:spLocks noChangeShapeType="1"/>
            </p:cNvSpPr>
            <p:nvPr/>
          </p:nvSpPr>
          <p:spPr bwMode="auto">
            <a:xfrm flipH="1">
              <a:off x="14165" y="6624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AutoShape 206"/>
            <p:cNvSpPr>
              <a:spLocks noChangeShapeType="1"/>
            </p:cNvSpPr>
            <p:nvPr/>
          </p:nvSpPr>
          <p:spPr bwMode="auto">
            <a:xfrm flipV="1">
              <a:off x="14218" y="6332"/>
              <a:ext cx="0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AutoShape 205"/>
            <p:cNvSpPr>
              <a:spLocks noChangeShapeType="1"/>
            </p:cNvSpPr>
            <p:nvPr/>
          </p:nvSpPr>
          <p:spPr bwMode="auto">
            <a:xfrm rot="2700000" flipH="1">
              <a:off x="14149" y="651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AutoShape 204"/>
            <p:cNvSpPr>
              <a:spLocks noChangeShapeType="1"/>
            </p:cNvSpPr>
            <p:nvPr/>
          </p:nvSpPr>
          <p:spPr bwMode="auto">
            <a:xfrm rot="8100000" flipH="1">
              <a:off x="14155" y="6513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AutoShape 203"/>
            <p:cNvSpPr>
              <a:spLocks noChangeShapeType="1"/>
            </p:cNvSpPr>
            <p:nvPr/>
          </p:nvSpPr>
          <p:spPr bwMode="auto">
            <a:xfrm flipH="1">
              <a:off x="14229" y="697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AutoShape 202"/>
            <p:cNvSpPr>
              <a:spLocks noChangeShapeType="1"/>
            </p:cNvSpPr>
            <p:nvPr/>
          </p:nvSpPr>
          <p:spPr bwMode="auto">
            <a:xfrm flipH="1">
              <a:off x="14237" y="705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AutoShape 201"/>
            <p:cNvSpPr>
              <a:spLocks noChangeShapeType="1"/>
            </p:cNvSpPr>
            <p:nvPr/>
          </p:nvSpPr>
          <p:spPr bwMode="auto">
            <a:xfrm flipH="1">
              <a:off x="14294" y="6979"/>
              <a:ext cx="2" cy="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AutoShape 200"/>
            <p:cNvSpPr>
              <a:spLocks noChangeShapeType="1"/>
            </p:cNvSpPr>
            <p:nvPr/>
          </p:nvSpPr>
          <p:spPr bwMode="auto">
            <a:xfrm flipV="1">
              <a:off x="14226" y="7057"/>
              <a:ext cx="1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Oval 199"/>
            <p:cNvSpPr>
              <a:spLocks noChangeArrowheads="1"/>
            </p:cNvSpPr>
            <p:nvPr/>
          </p:nvSpPr>
          <p:spPr bwMode="auto">
            <a:xfrm>
              <a:off x="14173" y="7110"/>
              <a:ext cx="127" cy="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Rectangle 198"/>
            <p:cNvSpPr>
              <a:spLocks noChangeArrowheads="1"/>
            </p:cNvSpPr>
            <p:nvPr/>
          </p:nvSpPr>
          <p:spPr bwMode="auto">
            <a:xfrm>
              <a:off x="14108" y="7110"/>
              <a:ext cx="113" cy="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AutoShape 197"/>
            <p:cNvSpPr>
              <a:spLocks noChangeShapeType="1"/>
            </p:cNvSpPr>
            <p:nvPr/>
          </p:nvSpPr>
          <p:spPr bwMode="auto">
            <a:xfrm flipV="1">
              <a:off x="14238" y="7188"/>
              <a:ext cx="0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AutoShape 195"/>
          <p:cNvSpPr>
            <a:spLocks noChangeShapeType="1"/>
          </p:cNvSpPr>
          <p:nvPr/>
        </p:nvSpPr>
        <p:spPr bwMode="auto">
          <a:xfrm flipH="1" flipV="1">
            <a:off x="1312210" y="4143754"/>
            <a:ext cx="3610158" cy="25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94"/>
          <p:cNvSpPr>
            <a:spLocks noChangeShapeType="1"/>
          </p:cNvSpPr>
          <p:nvPr/>
        </p:nvSpPr>
        <p:spPr bwMode="auto">
          <a:xfrm flipH="1">
            <a:off x="283639" y="4149468"/>
            <a:ext cx="803809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 180"/>
          <p:cNvGrpSpPr>
            <a:grpSpLocks/>
          </p:cNvGrpSpPr>
          <p:nvPr/>
        </p:nvGrpSpPr>
        <p:grpSpPr bwMode="auto">
          <a:xfrm rot="5400000">
            <a:off x="1191577" y="4134220"/>
            <a:ext cx="77456" cy="365714"/>
            <a:chOff x="14076" y="6332"/>
            <a:chExt cx="226" cy="976"/>
          </a:xfrm>
        </p:grpSpPr>
        <p:sp>
          <p:nvSpPr>
            <p:cNvPr id="156" name="AutoShape 193"/>
            <p:cNvSpPr>
              <a:spLocks noChangeShapeType="1"/>
            </p:cNvSpPr>
            <p:nvPr/>
          </p:nvSpPr>
          <p:spPr bwMode="auto">
            <a:xfrm flipH="1" flipV="1">
              <a:off x="14227" y="6873"/>
              <a:ext cx="2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AutoShape 192"/>
            <p:cNvSpPr>
              <a:spLocks noChangeShapeType="1"/>
            </p:cNvSpPr>
            <p:nvPr/>
          </p:nvSpPr>
          <p:spPr bwMode="auto">
            <a:xfrm flipH="1" flipV="1">
              <a:off x="14076" y="6651"/>
              <a:ext cx="150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AutoShape 191"/>
            <p:cNvSpPr>
              <a:spLocks noChangeShapeType="1"/>
            </p:cNvSpPr>
            <p:nvPr/>
          </p:nvSpPr>
          <p:spPr bwMode="auto">
            <a:xfrm flipH="1">
              <a:off x="14165" y="6624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AutoShape 190"/>
            <p:cNvSpPr>
              <a:spLocks noChangeShapeType="1"/>
            </p:cNvSpPr>
            <p:nvPr/>
          </p:nvSpPr>
          <p:spPr bwMode="auto">
            <a:xfrm flipV="1">
              <a:off x="14218" y="6332"/>
              <a:ext cx="0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AutoShape 189"/>
            <p:cNvSpPr>
              <a:spLocks noChangeShapeType="1"/>
            </p:cNvSpPr>
            <p:nvPr/>
          </p:nvSpPr>
          <p:spPr bwMode="auto">
            <a:xfrm rot="2700000" flipH="1">
              <a:off x="14149" y="651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AutoShape 188"/>
            <p:cNvSpPr>
              <a:spLocks noChangeShapeType="1"/>
            </p:cNvSpPr>
            <p:nvPr/>
          </p:nvSpPr>
          <p:spPr bwMode="auto">
            <a:xfrm rot="8100000" flipH="1">
              <a:off x="14155" y="6513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AutoShape 187"/>
            <p:cNvSpPr>
              <a:spLocks noChangeShapeType="1"/>
            </p:cNvSpPr>
            <p:nvPr/>
          </p:nvSpPr>
          <p:spPr bwMode="auto">
            <a:xfrm flipH="1">
              <a:off x="14229" y="697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AutoShape 186"/>
            <p:cNvSpPr>
              <a:spLocks noChangeShapeType="1"/>
            </p:cNvSpPr>
            <p:nvPr/>
          </p:nvSpPr>
          <p:spPr bwMode="auto">
            <a:xfrm flipH="1">
              <a:off x="14237" y="705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AutoShape 185"/>
            <p:cNvSpPr>
              <a:spLocks noChangeShapeType="1"/>
            </p:cNvSpPr>
            <p:nvPr/>
          </p:nvSpPr>
          <p:spPr bwMode="auto">
            <a:xfrm flipH="1">
              <a:off x="14294" y="6979"/>
              <a:ext cx="2" cy="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AutoShape 184"/>
            <p:cNvSpPr>
              <a:spLocks noChangeShapeType="1"/>
            </p:cNvSpPr>
            <p:nvPr/>
          </p:nvSpPr>
          <p:spPr bwMode="auto">
            <a:xfrm flipV="1">
              <a:off x="14226" y="7057"/>
              <a:ext cx="1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Oval 183"/>
            <p:cNvSpPr>
              <a:spLocks noChangeArrowheads="1"/>
            </p:cNvSpPr>
            <p:nvPr/>
          </p:nvSpPr>
          <p:spPr bwMode="auto">
            <a:xfrm>
              <a:off x="14173" y="7110"/>
              <a:ext cx="127" cy="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Rectangle 182"/>
            <p:cNvSpPr>
              <a:spLocks noChangeArrowheads="1"/>
            </p:cNvSpPr>
            <p:nvPr/>
          </p:nvSpPr>
          <p:spPr bwMode="auto">
            <a:xfrm>
              <a:off x="14108" y="7110"/>
              <a:ext cx="113" cy="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AutoShape 181"/>
            <p:cNvSpPr>
              <a:spLocks noChangeShapeType="1"/>
            </p:cNvSpPr>
            <p:nvPr/>
          </p:nvSpPr>
          <p:spPr bwMode="auto">
            <a:xfrm flipV="1">
              <a:off x="14238" y="7188"/>
              <a:ext cx="0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" name="AutoShape 179"/>
          <p:cNvSpPr>
            <a:spLocks noChangeShapeType="1"/>
          </p:cNvSpPr>
          <p:nvPr/>
        </p:nvSpPr>
        <p:spPr bwMode="auto">
          <a:xfrm flipH="1" flipV="1">
            <a:off x="1321099" y="4326600"/>
            <a:ext cx="3609523" cy="317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78"/>
          <p:cNvSpPr>
            <a:spLocks noChangeShapeType="1"/>
          </p:cNvSpPr>
          <p:nvPr/>
        </p:nvSpPr>
        <p:spPr bwMode="auto">
          <a:xfrm flipH="1">
            <a:off x="291893" y="4334219"/>
            <a:ext cx="80317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77"/>
          <p:cNvSpPr>
            <a:spLocks noChangeShapeType="1"/>
          </p:cNvSpPr>
          <p:nvPr/>
        </p:nvSpPr>
        <p:spPr bwMode="auto">
          <a:xfrm>
            <a:off x="2127448" y="3934878"/>
            <a:ext cx="0" cy="7015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76"/>
          <p:cNvSpPr>
            <a:spLocks noChangeShapeType="1"/>
          </p:cNvSpPr>
          <p:nvPr/>
        </p:nvSpPr>
        <p:spPr bwMode="auto">
          <a:xfrm>
            <a:off x="2140781" y="4986243"/>
            <a:ext cx="1905" cy="653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oval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Text Box 174"/>
          <p:cNvSpPr txBox="1">
            <a:spLocks noChangeArrowheads="1"/>
          </p:cNvSpPr>
          <p:nvPr/>
        </p:nvSpPr>
        <p:spPr bwMode="auto">
          <a:xfrm>
            <a:off x="4060781" y="4601504"/>
            <a:ext cx="831111" cy="36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Thermo-magnetic</a:t>
            </a:r>
            <a:r>
              <a:rPr lang="fr-FR" sz="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circuit </a:t>
            </a:r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breaker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65"/>
          <p:cNvSpPr>
            <a:spLocks noChangeShapeType="1"/>
          </p:cNvSpPr>
          <p:nvPr/>
        </p:nvSpPr>
        <p:spPr bwMode="auto">
          <a:xfrm flipH="1">
            <a:off x="3475384" y="4894820"/>
            <a:ext cx="635" cy="1631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164"/>
          <p:cNvSpPr>
            <a:spLocks noChangeShapeType="1"/>
          </p:cNvSpPr>
          <p:nvPr/>
        </p:nvSpPr>
        <p:spPr bwMode="auto">
          <a:xfrm>
            <a:off x="3463320" y="3882182"/>
            <a:ext cx="5079" cy="6545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AutoShape 163"/>
          <p:cNvSpPr>
            <a:spLocks noChangeShapeType="1"/>
          </p:cNvSpPr>
          <p:nvPr/>
        </p:nvSpPr>
        <p:spPr bwMode="auto">
          <a:xfrm>
            <a:off x="4936971" y="4913231"/>
            <a:ext cx="635" cy="14475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AutoShape 162"/>
          <p:cNvSpPr>
            <a:spLocks noChangeShapeType="1"/>
          </p:cNvSpPr>
          <p:nvPr/>
        </p:nvSpPr>
        <p:spPr bwMode="auto">
          <a:xfrm>
            <a:off x="4924272" y="3901864"/>
            <a:ext cx="5079" cy="645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AutoShape 159"/>
          <p:cNvSpPr>
            <a:spLocks noChangeShapeType="1"/>
          </p:cNvSpPr>
          <p:nvPr/>
        </p:nvSpPr>
        <p:spPr bwMode="auto">
          <a:xfrm flipV="1">
            <a:off x="3451257" y="4432625"/>
            <a:ext cx="48889" cy="55870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utoShape 158"/>
          <p:cNvSpPr>
            <a:spLocks noChangeShapeType="1"/>
          </p:cNvSpPr>
          <p:nvPr/>
        </p:nvSpPr>
        <p:spPr bwMode="auto">
          <a:xfrm flipV="1">
            <a:off x="4900145" y="4433895"/>
            <a:ext cx="50159" cy="5650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AutoShape 157"/>
          <p:cNvSpPr>
            <a:spLocks noChangeShapeType="1"/>
          </p:cNvSpPr>
          <p:nvPr/>
        </p:nvSpPr>
        <p:spPr bwMode="auto">
          <a:xfrm flipV="1">
            <a:off x="2116019" y="4444053"/>
            <a:ext cx="49524" cy="5650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AutoShape 156"/>
          <p:cNvSpPr>
            <a:spLocks noChangeShapeType="1"/>
          </p:cNvSpPr>
          <p:nvPr/>
        </p:nvSpPr>
        <p:spPr bwMode="auto">
          <a:xfrm>
            <a:off x="3481733" y="5148772"/>
            <a:ext cx="0" cy="1376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AutoShape 155"/>
          <p:cNvSpPr>
            <a:spLocks noChangeShapeType="1"/>
          </p:cNvSpPr>
          <p:nvPr/>
        </p:nvSpPr>
        <p:spPr bwMode="auto">
          <a:xfrm>
            <a:off x="4950304" y="5151947"/>
            <a:ext cx="0" cy="1373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Text Box 154"/>
          <p:cNvSpPr txBox="1">
            <a:spLocks noChangeArrowheads="1"/>
          </p:cNvSpPr>
          <p:nvPr/>
        </p:nvSpPr>
        <p:spPr bwMode="auto">
          <a:xfrm>
            <a:off x="2032845" y="5903013"/>
            <a:ext cx="739047" cy="21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air conditioning                                               230V, 15kW         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153"/>
          <p:cNvSpPr txBox="1">
            <a:spLocks noChangeArrowheads="1"/>
          </p:cNvSpPr>
          <p:nvPr/>
        </p:nvSpPr>
        <p:spPr bwMode="auto">
          <a:xfrm>
            <a:off x="3540781" y="4971005"/>
            <a:ext cx="1332698" cy="20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Variable power 54kVA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230V / 1 033 V – 3 720 V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52"/>
          <p:cNvSpPr txBox="1">
            <a:spLocks noChangeArrowheads="1"/>
          </p:cNvSpPr>
          <p:nvPr/>
        </p:nvSpPr>
        <p:spPr bwMode="auto">
          <a:xfrm>
            <a:off x="2637289" y="4591981"/>
            <a:ext cx="775238" cy="2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Thermo-magnetic</a:t>
            </a:r>
            <a:r>
              <a:rPr lang="fr-FR" sz="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circuit </a:t>
            </a:r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breaker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151"/>
          <p:cNvSpPr>
            <a:spLocks noChangeShapeType="1"/>
          </p:cNvSpPr>
          <p:nvPr/>
        </p:nvSpPr>
        <p:spPr bwMode="auto">
          <a:xfrm flipV="1">
            <a:off x="3484273" y="5676995"/>
            <a:ext cx="49524" cy="5650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AutoShape 150"/>
          <p:cNvSpPr>
            <a:spLocks noChangeShapeType="1"/>
          </p:cNvSpPr>
          <p:nvPr/>
        </p:nvSpPr>
        <p:spPr bwMode="auto">
          <a:xfrm flipV="1">
            <a:off x="4924907" y="5572874"/>
            <a:ext cx="71111" cy="91423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AutoShape 131"/>
          <p:cNvSpPr>
            <a:spLocks noChangeShapeType="1"/>
          </p:cNvSpPr>
          <p:nvPr/>
        </p:nvSpPr>
        <p:spPr bwMode="auto">
          <a:xfrm flipV="1">
            <a:off x="3468400" y="4527858"/>
            <a:ext cx="635" cy="1111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9" name="Group 117"/>
          <p:cNvGrpSpPr>
            <a:grpSpLocks/>
          </p:cNvGrpSpPr>
          <p:nvPr/>
        </p:nvGrpSpPr>
        <p:grpSpPr bwMode="auto">
          <a:xfrm>
            <a:off x="4876653" y="4547539"/>
            <a:ext cx="83809" cy="365057"/>
            <a:chOff x="14076" y="6332"/>
            <a:chExt cx="226" cy="976"/>
          </a:xfrm>
        </p:grpSpPr>
        <p:sp>
          <p:nvSpPr>
            <p:cNvPr id="143" name="AutoShape 130"/>
            <p:cNvSpPr>
              <a:spLocks noChangeShapeType="1"/>
            </p:cNvSpPr>
            <p:nvPr/>
          </p:nvSpPr>
          <p:spPr bwMode="auto">
            <a:xfrm flipH="1" flipV="1">
              <a:off x="14227" y="6873"/>
              <a:ext cx="2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AutoShape 129"/>
            <p:cNvSpPr>
              <a:spLocks noChangeShapeType="1"/>
            </p:cNvSpPr>
            <p:nvPr/>
          </p:nvSpPr>
          <p:spPr bwMode="auto">
            <a:xfrm flipH="1" flipV="1">
              <a:off x="14076" y="6651"/>
              <a:ext cx="150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AutoShape 128"/>
            <p:cNvSpPr>
              <a:spLocks noChangeShapeType="1"/>
            </p:cNvSpPr>
            <p:nvPr/>
          </p:nvSpPr>
          <p:spPr bwMode="auto">
            <a:xfrm flipH="1">
              <a:off x="14165" y="6624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AutoShape 127"/>
            <p:cNvSpPr>
              <a:spLocks noChangeShapeType="1"/>
            </p:cNvSpPr>
            <p:nvPr/>
          </p:nvSpPr>
          <p:spPr bwMode="auto">
            <a:xfrm flipV="1">
              <a:off x="14218" y="6332"/>
              <a:ext cx="0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AutoShape 126"/>
            <p:cNvSpPr>
              <a:spLocks noChangeShapeType="1"/>
            </p:cNvSpPr>
            <p:nvPr/>
          </p:nvSpPr>
          <p:spPr bwMode="auto">
            <a:xfrm rot="2700000" flipH="1">
              <a:off x="14149" y="651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AutoShape 125"/>
            <p:cNvSpPr>
              <a:spLocks noChangeShapeType="1"/>
            </p:cNvSpPr>
            <p:nvPr/>
          </p:nvSpPr>
          <p:spPr bwMode="auto">
            <a:xfrm rot="8100000" flipH="1">
              <a:off x="14155" y="6513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AutoShape 124"/>
            <p:cNvSpPr>
              <a:spLocks noChangeShapeType="1"/>
            </p:cNvSpPr>
            <p:nvPr/>
          </p:nvSpPr>
          <p:spPr bwMode="auto">
            <a:xfrm flipH="1">
              <a:off x="14229" y="697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AutoShape 123"/>
            <p:cNvSpPr>
              <a:spLocks noChangeShapeType="1"/>
            </p:cNvSpPr>
            <p:nvPr/>
          </p:nvSpPr>
          <p:spPr bwMode="auto">
            <a:xfrm flipH="1">
              <a:off x="14237" y="705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AutoShape 122"/>
            <p:cNvSpPr>
              <a:spLocks noChangeShapeType="1"/>
            </p:cNvSpPr>
            <p:nvPr/>
          </p:nvSpPr>
          <p:spPr bwMode="auto">
            <a:xfrm flipH="1">
              <a:off x="14294" y="6979"/>
              <a:ext cx="2" cy="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AutoShape 121"/>
            <p:cNvSpPr>
              <a:spLocks noChangeShapeType="1"/>
            </p:cNvSpPr>
            <p:nvPr/>
          </p:nvSpPr>
          <p:spPr bwMode="auto">
            <a:xfrm flipV="1">
              <a:off x="14226" y="7057"/>
              <a:ext cx="1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Oval 120"/>
            <p:cNvSpPr>
              <a:spLocks noChangeArrowheads="1"/>
            </p:cNvSpPr>
            <p:nvPr/>
          </p:nvSpPr>
          <p:spPr bwMode="auto">
            <a:xfrm>
              <a:off x="14173" y="7110"/>
              <a:ext cx="127" cy="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Rectangle 119"/>
            <p:cNvSpPr>
              <a:spLocks noChangeArrowheads="1"/>
            </p:cNvSpPr>
            <p:nvPr/>
          </p:nvSpPr>
          <p:spPr bwMode="auto">
            <a:xfrm>
              <a:off x="14108" y="7110"/>
              <a:ext cx="113" cy="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AutoShape 118"/>
            <p:cNvSpPr>
              <a:spLocks noChangeShapeType="1"/>
            </p:cNvSpPr>
            <p:nvPr/>
          </p:nvSpPr>
          <p:spPr bwMode="auto">
            <a:xfrm flipV="1">
              <a:off x="14238" y="7188"/>
              <a:ext cx="0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0" name="Rectangle 116"/>
          <p:cNvSpPr>
            <a:spLocks noChangeArrowheads="1"/>
          </p:cNvSpPr>
          <p:nvPr/>
        </p:nvSpPr>
        <p:spPr bwMode="auto">
          <a:xfrm>
            <a:off x="3403003" y="5183691"/>
            <a:ext cx="160635" cy="19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Text Box 115"/>
          <p:cNvSpPr txBox="1">
            <a:spLocks noChangeArrowheads="1"/>
          </p:cNvSpPr>
          <p:nvPr/>
        </p:nvSpPr>
        <p:spPr bwMode="auto">
          <a:xfrm>
            <a:off x="3344590" y="5217340"/>
            <a:ext cx="283175" cy="1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Self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114"/>
          <p:cNvSpPr>
            <a:spLocks noChangeArrowheads="1"/>
          </p:cNvSpPr>
          <p:nvPr/>
        </p:nvSpPr>
        <p:spPr bwMode="auto">
          <a:xfrm>
            <a:off x="3422686" y="4977989"/>
            <a:ext cx="110476" cy="1193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" name="Oval 113"/>
          <p:cNvSpPr>
            <a:spLocks noChangeArrowheads="1"/>
          </p:cNvSpPr>
          <p:nvPr/>
        </p:nvSpPr>
        <p:spPr bwMode="auto">
          <a:xfrm>
            <a:off x="3425860" y="5030050"/>
            <a:ext cx="111111" cy="11872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Oval 112"/>
          <p:cNvSpPr>
            <a:spLocks noChangeArrowheads="1"/>
          </p:cNvSpPr>
          <p:nvPr/>
        </p:nvSpPr>
        <p:spPr bwMode="auto">
          <a:xfrm>
            <a:off x="4891256" y="4980529"/>
            <a:ext cx="110476" cy="11999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Oval 111"/>
          <p:cNvSpPr>
            <a:spLocks noChangeArrowheads="1"/>
          </p:cNvSpPr>
          <p:nvPr/>
        </p:nvSpPr>
        <p:spPr bwMode="auto">
          <a:xfrm>
            <a:off x="4895066" y="5032589"/>
            <a:ext cx="110476" cy="11935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AutoShape 110"/>
          <p:cNvSpPr>
            <a:spLocks noChangeShapeType="1"/>
          </p:cNvSpPr>
          <p:nvPr/>
        </p:nvSpPr>
        <p:spPr bwMode="auto">
          <a:xfrm flipV="1">
            <a:off x="3408082" y="5001480"/>
            <a:ext cx="153016" cy="1231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AutoShape 109"/>
          <p:cNvSpPr>
            <a:spLocks noChangeShapeType="1"/>
          </p:cNvSpPr>
          <p:nvPr/>
        </p:nvSpPr>
        <p:spPr bwMode="auto">
          <a:xfrm flipV="1">
            <a:off x="4876653" y="5004654"/>
            <a:ext cx="153016" cy="1225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AutoShape 108"/>
          <p:cNvSpPr>
            <a:spLocks noChangeShapeType="1"/>
          </p:cNvSpPr>
          <p:nvPr/>
        </p:nvSpPr>
        <p:spPr bwMode="auto">
          <a:xfrm>
            <a:off x="523639" y="5052270"/>
            <a:ext cx="187492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9" name="Group 94"/>
          <p:cNvGrpSpPr>
            <a:grpSpLocks/>
          </p:cNvGrpSpPr>
          <p:nvPr/>
        </p:nvGrpSpPr>
        <p:grpSpPr bwMode="auto">
          <a:xfrm>
            <a:off x="2081099" y="4636423"/>
            <a:ext cx="84444" cy="364422"/>
            <a:chOff x="14076" y="6332"/>
            <a:chExt cx="226" cy="976"/>
          </a:xfrm>
        </p:grpSpPr>
        <p:sp>
          <p:nvSpPr>
            <p:cNvPr id="130" name="AutoShape 107"/>
            <p:cNvSpPr>
              <a:spLocks noChangeShapeType="1"/>
            </p:cNvSpPr>
            <p:nvPr/>
          </p:nvSpPr>
          <p:spPr bwMode="auto">
            <a:xfrm flipH="1" flipV="1">
              <a:off x="14227" y="6873"/>
              <a:ext cx="2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AutoShape 106"/>
            <p:cNvSpPr>
              <a:spLocks noChangeShapeType="1"/>
            </p:cNvSpPr>
            <p:nvPr/>
          </p:nvSpPr>
          <p:spPr bwMode="auto">
            <a:xfrm flipH="1" flipV="1">
              <a:off x="14076" y="6651"/>
              <a:ext cx="150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AutoShape 105"/>
            <p:cNvSpPr>
              <a:spLocks noChangeShapeType="1"/>
            </p:cNvSpPr>
            <p:nvPr/>
          </p:nvSpPr>
          <p:spPr bwMode="auto">
            <a:xfrm flipH="1">
              <a:off x="14165" y="6624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AutoShape 104"/>
            <p:cNvSpPr>
              <a:spLocks noChangeShapeType="1"/>
            </p:cNvSpPr>
            <p:nvPr/>
          </p:nvSpPr>
          <p:spPr bwMode="auto">
            <a:xfrm flipV="1">
              <a:off x="14218" y="6332"/>
              <a:ext cx="0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AutoShape 103"/>
            <p:cNvSpPr>
              <a:spLocks noChangeShapeType="1"/>
            </p:cNvSpPr>
            <p:nvPr/>
          </p:nvSpPr>
          <p:spPr bwMode="auto">
            <a:xfrm rot="2700000" flipH="1">
              <a:off x="14149" y="651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AutoShape 102"/>
            <p:cNvSpPr>
              <a:spLocks noChangeShapeType="1"/>
            </p:cNvSpPr>
            <p:nvPr/>
          </p:nvSpPr>
          <p:spPr bwMode="auto">
            <a:xfrm rot="8100000" flipH="1">
              <a:off x="14155" y="6513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AutoShape 101"/>
            <p:cNvSpPr>
              <a:spLocks noChangeShapeType="1"/>
            </p:cNvSpPr>
            <p:nvPr/>
          </p:nvSpPr>
          <p:spPr bwMode="auto">
            <a:xfrm flipH="1">
              <a:off x="14229" y="697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AutoShape 100"/>
            <p:cNvSpPr>
              <a:spLocks noChangeShapeType="1"/>
            </p:cNvSpPr>
            <p:nvPr/>
          </p:nvSpPr>
          <p:spPr bwMode="auto">
            <a:xfrm flipH="1">
              <a:off x="14237" y="705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AutoShape 99"/>
            <p:cNvSpPr>
              <a:spLocks noChangeShapeType="1"/>
            </p:cNvSpPr>
            <p:nvPr/>
          </p:nvSpPr>
          <p:spPr bwMode="auto">
            <a:xfrm flipH="1">
              <a:off x="14294" y="6979"/>
              <a:ext cx="2" cy="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AutoShape 98"/>
            <p:cNvSpPr>
              <a:spLocks noChangeShapeType="1"/>
            </p:cNvSpPr>
            <p:nvPr/>
          </p:nvSpPr>
          <p:spPr bwMode="auto">
            <a:xfrm flipV="1">
              <a:off x="14226" y="7057"/>
              <a:ext cx="1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Oval 97"/>
            <p:cNvSpPr>
              <a:spLocks noChangeArrowheads="1"/>
            </p:cNvSpPr>
            <p:nvPr/>
          </p:nvSpPr>
          <p:spPr bwMode="auto">
            <a:xfrm>
              <a:off x="14173" y="7110"/>
              <a:ext cx="127" cy="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Rectangle 96"/>
            <p:cNvSpPr>
              <a:spLocks noChangeArrowheads="1"/>
            </p:cNvSpPr>
            <p:nvPr/>
          </p:nvSpPr>
          <p:spPr bwMode="auto">
            <a:xfrm>
              <a:off x="14108" y="7110"/>
              <a:ext cx="113" cy="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AutoShape 95"/>
            <p:cNvSpPr>
              <a:spLocks noChangeShapeType="1"/>
            </p:cNvSpPr>
            <p:nvPr/>
          </p:nvSpPr>
          <p:spPr bwMode="auto">
            <a:xfrm flipV="1">
              <a:off x="14238" y="7188"/>
              <a:ext cx="0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0" name="AutoShape 93"/>
          <p:cNvSpPr>
            <a:spLocks noChangeShapeType="1"/>
          </p:cNvSpPr>
          <p:nvPr/>
        </p:nvSpPr>
        <p:spPr bwMode="auto">
          <a:xfrm flipH="1">
            <a:off x="520464" y="5572874"/>
            <a:ext cx="0" cy="3390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1" name="Group 79"/>
          <p:cNvGrpSpPr>
            <a:grpSpLocks/>
          </p:cNvGrpSpPr>
          <p:nvPr/>
        </p:nvGrpSpPr>
        <p:grpSpPr bwMode="auto">
          <a:xfrm>
            <a:off x="453798" y="5052905"/>
            <a:ext cx="88254" cy="384104"/>
            <a:chOff x="11439" y="5815"/>
            <a:chExt cx="237" cy="1025"/>
          </a:xfrm>
        </p:grpSpPr>
        <p:sp>
          <p:nvSpPr>
            <p:cNvPr id="125" name="AutoShape 91"/>
            <p:cNvSpPr>
              <a:spLocks noChangeShapeType="1"/>
            </p:cNvSpPr>
            <p:nvPr/>
          </p:nvSpPr>
          <p:spPr bwMode="auto">
            <a:xfrm flipH="1" flipV="1">
              <a:off x="11439" y="6618"/>
              <a:ext cx="150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AutoShape 90"/>
            <p:cNvSpPr>
              <a:spLocks noChangeShapeType="1"/>
            </p:cNvSpPr>
            <p:nvPr/>
          </p:nvSpPr>
          <p:spPr bwMode="auto">
            <a:xfrm flipH="1">
              <a:off x="11547" y="6640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AutoShape 89"/>
            <p:cNvSpPr>
              <a:spLocks noChangeShapeType="1"/>
            </p:cNvSpPr>
            <p:nvPr/>
          </p:nvSpPr>
          <p:spPr bwMode="auto">
            <a:xfrm flipV="1">
              <a:off x="11596" y="5815"/>
              <a:ext cx="0" cy="8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AutoShape 88"/>
            <p:cNvSpPr>
              <a:spLocks noChangeShapeType="1"/>
            </p:cNvSpPr>
            <p:nvPr/>
          </p:nvSpPr>
          <p:spPr bwMode="auto">
            <a:xfrm rot="2700000" flipH="1">
              <a:off x="11540" y="649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AutoShape 87"/>
            <p:cNvSpPr>
              <a:spLocks noChangeShapeType="1"/>
            </p:cNvSpPr>
            <p:nvPr/>
          </p:nvSpPr>
          <p:spPr bwMode="auto">
            <a:xfrm rot="8100000" flipH="1">
              <a:off x="11538" y="6487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2" name="AutoShape 77"/>
          <p:cNvSpPr>
            <a:spLocks noChangeShapeType="1"/>
          </p:cNvSpPr>
          <p:nvPr/>
        </p:nvSpPr>
        <p:spPr bwMode="auto">
          <a:xfrm>
            <a:off x="1437924" y="5572874"/>
            <a:ext cx="1270" cy="3390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3" name="Group 63"/>
          <p:cNvGrpSpPr>
            <a:grpSpLocks/>
          </p:cNvGrpSpPr>
          <p:nvPr/>
        </p:nvGrpSpPr>
        <p:grpSpPr bwMode="auto">
          <a:xfrm>
            <a:off x="1383321" y="5040208"/>
            <a:ext cx="764444" cy="523778"/>
            <a:chOff x="12179" y="5783"/>
            <a:chExt cx="2042" cy="1398"/>
          </a:xfrm>
        </p:grpSpPr>
        <p:sp>
          <p:nvSpPr>
            <p:cNvPr id="118" name="AutoShape 76"/>
            <p:cNvSpPr>
              <a:spLocks noChangeShapeType="1"/>
            </p:cNvSpPr>
            <p:nvPr/>
          </p:nvSpPr>
          <p:spPr bwMode="auto">
            <a:xfrm flipH="1" flipV="1">
              <a:off x="12325" y="6823"/>
              <a:ext cx="0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AutoShape 75"/>
            <p:cNvSpPr>
              <a:spLocks noChangeShapeType="1"/>
            </p:cNvSpPr>
            <p:nvPr/>
          </p:nvSpPr>
          <p:spPr bwMode="auto">
            <a:xfrm flipH="1" flipV="1">
              <a:off x="12179" y="6614"/>
              <a:ext cx="150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AutoShape 74"/>
            <p:cNvSpPr>
              <a:spLocks noChangeShapeType="1"/>
            </p:cNvSpPr>
            <p:nvPr/>
          </p:nvSpPr>
          <p:spPr bwMode="auto">
            <a:xfrm flipH="1">
              <a:off x="12259" y="6535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AutoShape 73"/>
            <p:cNvSpPr>
              <a:spLocks noChangeShapeType="1"/>
            </p:cNvSpPr>
            <p:nvPr/>
          </p:nvSpPr>
          <p:spPr bwMode="auto">
            <a:xfrm flipV="1">
              <a:off x="12324" y="5783"/>
              <a:ext cx="0" cy="7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AutoShape 72"/>
            <p:cNvSpPr>
              <a:spLocks noChangeShapeType="1"/>
            </p:cNvSpPr>
            <p:nvPr/>
          </p:nvSpPr>
          <p:spPr bwMode="auto">
            <a:xfrm rot="2700000" flipH="1">
              <a:off x="12260" y="633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AutoShape 71"/>
            <p:cNvSpPr>
              <a:spLocks noChangeShapeType="1"/>
            </p:cNvSpPr>
            <p:nvPr/>
          </p:nvSpPr>
          <p:spPr bwMode="auto">
            <a:xfrm rot="8100000" flipH="1">
              <a:off x="12260" y="633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Rectangle 65"/>
            <p:cNvSpPr>
              <a:spLocks noChangeArrowheads="1"/>
            </p:cNvSpPr>
            <p:nvPr/>
          </p:nvSpPr>
          <p:spPr bwMode="auto">
            <a:xfrm>
              <a:off x="14108" y="7110"/>
              <a:ext cx="113" cy="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2674114" y="5543669"/>
            <a:ext cx="41905" cy="26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Text Box 45"/>
          <p:cNvSpPr txBox="1">
            <a:spLocks noChangeArrowheads="1"/>
          </p:cNvSpPr>
          <p:nvPr/>
        </p:nvSpPr>
        <p:spPr bwMode="auto">
          <a:xfrm>
            <a:off x="1168718" y="5892220"/>
            <a:ext cx="585397" cy="35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Lighting                                               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230V, 500W            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44"/>
          <p:cNvSpPr txBox="1">
            <a:spLocks noChangeArrowheads="1"/>
          </p:cNvSpPr>
          <p:nvPr/>
        </p:nvSpPr>
        <p:spPr bwMode="auto">
          <a:xfrm>
            <a:off x="1210623" y="4699276"/>
            <a:ext cx="869841" cy="28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Thermo-magnetic</a:t>
            </a:r>
            <a:r>
              <a:rPr lang="fr-FR" sz="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circuit </a:t>
            </a:r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breaker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1456972" y="5334158"/>
            <a:ext cx="831746" cy="3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Thermo-magnetic</a:t>
            </a:r>
            <a:r>
              <a:rPr lang="fr-FR" sz="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circuit </a:t>
            </a:r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breaker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41"/>
          <p:cNvSpPr txBox="1">
            <a:spLocks noChangeArrowheads="1"/>
          </p:cNvSpPr>
          <p:nvPr/>
        </p:nvSpPr>
        <p:spPr bwMode="auto">
          <a:xfrm>
            <a:off x="2476019" y="5336698"/>
            <a:ext cx="853333" cy="32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Thermo-magnetic</a:t>
            </a:r>
            <a:r>
              <a:rPr lang="fr-FR" sz="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circuit </a:t>
            </a:r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breaker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9" name="Group 27"/>
          <p:cNvGrpSpPr>
            <a:grpSpLocks/>
          </p:cNvGrpSpPr>
          <p:nvPr/>
        </p:nvGrpSpPr>
        <p:grpSpPr bwMode="auto">
          <a:xfrm>
            <a:off x="3415701" y="4531032"/>
            <a:ext cx="84444" cy="365692"/>
            <a:chOff x="14076" y="6332"/>
            <a:chExt cx="226" cy="976"/>
          </a:xfrm>
        </p:grpSpPr>
        <p:sp>
          <p:nvSpPr>
            <p:cNvPr id="105" name="AutoShape 40"/>
            <p:cNvSpPr>
              <a:spLocks noChangeShapeType="1"/>
            </p:cNvSpPr>
            <p:nvPr/>
          </p:nvSpPr>
          <p:spPr bwMode="auto">
            <a:xfrm flipH="1" flipV="1">
              <a:off x="14227" y="6873"/>
              <a:ext cx="2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AutoShape 39"/>
            <p:cNvSpPr>
              <a:spLocks noChangeShapeType="1"/>
            </p:cNvSpPr>
            <p:nvPr/>
          </p:nvSpPr>
          <p:spPr bwMode="auto">
            <a:xfrm flipH="1" flipV="1">
              <a:off x="14076" y="6651"/>
              <a:ext cx="150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AutoShape 38"/>
            <p:cNvSpPr>
              <a:spLocks noChangeShapeType="1"/>
            </p:cNvSpPr>
            <p:nvPr/>
          </p:nvSpPr>
          <p:spPr bwMode="auto">
            <a:xfrm flipH="1">
              <a:off x="14165" y="6624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AutoShape 37"/>
            <p:cNvSpPr>
              <a:spLocks noChangeShapeType="1"/>
            </p:cNvSpPr>
            <p:nvPr/>
          </p:nvSpPr>
          <p:spPr bwMode="auto">
            <a:xfrm flipV="1">
              <a:off x="14218" y="6332"/>
              <a:ext cx="0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AutoShape 36"/>
            <p:cNvSpPr>
              <a:spLocks noChangeShapeType="1"/>
            </p:cNvSpPr>
            <p:nvPr/>
          </p:nvSpPr>
          <p:spPr bwMode="auto">
            <a:xfrm rot="2700000" flipH="1">
              <a:off x="14149" y="651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AutoShape 35"/>
            <p:cNvSpPr>
              <a:spLocks noChangeShapeType="1"/>
            </p:cNvSpPr>
            <p:nvPr/>
          </p:nvSpPr>
          <p:spPr bwMode="auto">
            <a:xfrm rot="8100000" flipH="1">
              <a:off x="14155" y="6513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AutoShape 34"/>
            <p:cNvSpPr>
              <a:spLocks noChangeShapeType="1"/>
            </p:cNvSpPr>
            <p:nvPr/>
          </p:nvSpPr>
          <p:spPr bwMode="auto">
            <a:xfrm flipH="1">
              <a:off x="14229" y="697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AutoShape 33"/>
            <p:cNvSpPr>
              <a:spLocks noChangeShapeType="1"/>
            </p:cNvSpPr>
            <p:nvPr/>
          </p:nvSpPr>
          <p:spPr bwMode="auto">
            <a:xfrm flipH="1">
              <a:off x="14237" y="705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AutoShape 32"/>
            <p:cNvSpPr>
              <a:spLocks noChangeShapeType="1"/>
            </p:cNvSpPr>
            <p:nvPr/>
          </p:nvSpPr>
          <p:spPr bwMode="auto">
            <a:xfrm flipH="1">
              <a:off x="14294" y="6979"/>
              <a:ext cx="2" cy="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AutoShape 31"/>
            <p:cNvSpPr>
              <a:spLocks noChangeShapeType="1"/>
            </p:cNvSpPr>
            <p:nvPr/>
          </p:nvSpPr>
          <p:spPr bwMode="auto">
            <a:xfrm flipV="1">
              <a:off x="14226" y="7057"/>
              <a:ext cx="1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Oval 30"/>
            <p:cNvSpPr>
              <a:spLocks noChangeArrowheads="1"/>
            </p:cNvSpPr>
            <p:nvPr/>
          </p:nvSpPr>
          <p:spPr bwMode="auto">
            <a:xfrm>
              <a:off x="14173" y="7110"/>
              <a:ext cx="127" cy="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Rectangle 29"/>
            <p:cNvSpPr>
              <a:spLocks noChangeArrowheads="1"/>
            </p:cNvSpPr>
            <p:nvPr/>
          </p:nvSpPr>
          <p:spPr bwMode="auto">
            <a:xfrm>
              <a:off x="14108" y="7110"/>
              <a:ext cx="113" cy="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AutoShape 28"/>
            <p:cNvSpPr>
              <a:spLocks noChangeShapeType="1"/>
            </p:cNvSpPr>
            <p:nvPr/>
          </p:nvSpPr>
          <p:spPr bwMode="auto">
            <a:xfrm flipV="1">
              <a:off x="14238" y="7188"/>
              <a:ext cx="0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0" name="Text Box 26"/>
          <p:cNvSpPr txBox="1">
            <a:spLocks noChangeArrowheads="1"/>
          </p:cNvSpPr>
          <p:nvPr/>
        </p:nvSpPr>
        <p:spPr bwMode="auto">
          <a:xfrm>
            <a:off x="3549035" y="5198293"/>
            <a:ext cx="1333333" cy="2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Adjustable</a:t>
            </a:r>
            <a:r>
              <a:rPr lang="fr-FR" sz="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compensation inductance  </a:t>
            </a:r>
          </a:p>
          <a:p>
            <a:pPr lvl="0" algn="ctr"/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From</a:t>
            </a:r>
            <a:r>
              <a:rPr lang="fr-FR" sz="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1,1H to 1,47H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25"/>
          <p:cNvSpPr>
            <a:spLocks noChangeArrowheads="1"/>
          </p:cNvSpPr>
          <p:nvPr/>
        </p:nvSpPr>
        <p:spPr bwMode="auto">
          <a:xfrm>
            <a:off x="4879193" y="5188770"/>
            <a:ext cx="159365" cy="19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Text Box 24"/>
          <p:cNvSpPr txBox="1">
            <a:spLocks noChangeArrowheads="1"/>
          </p:cNvSpPr>
          <p:nvPr/>
        </p:nvSpPr>
        <p:spPr bwMode="auto">
          <a:xfrm>
            <a:off x="4818876" y="5198293"/>
            <a:ext cx="283175" cy="20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Self.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AutoShape 23"/>
          <p:cNvSpPr>
            <a:spLocks noChangeShapeType="1"/>
          </p:cNvSpPr>
          <p:nvPr/>
        </p:nvSpPr>
        <p:spPr bwMode="auto">
          <a:xfrm flipV="1">
            <a:off x="498877" y="5106235"/>
            <a:ext cx="49524" cy="5650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AutoShape 22"/>
          <p:cNvSpPr>
            <a:spLocks noChangeShapeType="1"/>
          </p:cNvSpPr>
          <p:nvPr/>
        </p:nvSpPr>
        <p:spPr bwMode="auto">
          <a:xfrm flipV="1">
            <a:off x="1416337" y="5115759"/>
            <a:ext cx="45714" cy="45712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AutoShape 21"/>
          <p:cNvSpPr>
            <a:spLocks noChangeShapeType="1"/>
          </p:cNvSpPr>
          <p:nvPr/>
        </p:nvSpPr>
        <p:spPr bwMode="auto">
          <a:xfrm flipV="1">
            <a:off x="2373162" y="5120203"/>
            <a:ext cx="45714" cy="5142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3156654" y="6552497"/>
            <a:ext cx="739047" cy="14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Seabed network1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19"/>
          <p:cNvSpPr txBox="1">
            <a:spLocks noChangeArrowheads="1"/>
          </p:cNvSpPr>
          <p:nvPr/>
        </p:nvSpPr>
        <p:spPr bwMode="auto">
          <a:xfrm>
            <a:off x="4531892" y="6525197"/>
            <a:ext cx="739047" cy="16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Seabed network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AutoShape 18"/>
          <p:cNvSpPr>
            <a:spLocks noChangeShapeType="1"/>
          </p:cNvSpPr>
          <p:nvPr/>
        </p:nvSpPr>
        <p:spPr bwMode="auto">
          <a:xfrm flipV="1">
            <a:off x="1632845" y="4114549"/>
            <a:ext cx="50159" cy="57139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AutoShape 17"/>
          <p:cNvSpPr>
            <a:spLocks noChangeShapeType="1"/>
          </p:cNvSpPr>
          <p:nvPr/>
        </p:nvSpPr>
        <p:spPr bwMode="auto">
          <a:xfrm flipV="1">
            <a:off x="1656337" y="4112010"/>
            <a:ext cx="49524" cy="57139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AutoShape 16"/>
          <p:cNvSpPr>
            <a:spLocks noChangeShapeType="1"/>
          </p:cNvSpPr>
          <p:nvPr/>
        </p:nvSpPr>
        <p:spPr bwMode="auto">
          <a:xfrm flipV="1">
            <a:off x="1679194" y="4113280"/>
            <a:ext cx="49524" cy="5650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AutoShape 15"/>
          <p:cNvSpPr>
            <a:spLocks noChangeShapeType="1"/>
          </p:cNvSpPr>
          <p:nvPr/>
        </p:nvSpPr>
        <p:spPr bwMode="auto">
          <a:xfrm flipV="1">
            <a:off x="1612527" y="4301840"/>
            <a:ext cx="49524" cy="5650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AutoShape 14"/>
          <p:cNvSpPr>
            <a:spLocks noChangeShapeType="1"/>
          </p:cNvSpPr>
          <p:nvPr/>
        </p:nvSpPr>
        <p:spPr bwMode="auto">
          <a:xfrm flipV="1">
            <a:off x="1635385" y="4299300"/>
            <a:ext cx="49524" cy="5650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AutoShape 13"/>
          <p:cNvSpPr>
            <a:spLocks noChangeShapeType="1"/>
          </p:cNvSpPr>
          <p:nvPr/>
        </p:nvSpPr>
        <p:spPr bwMode="auto">
          <a:xfrm flipV="1">
            <a:off x="1658242" y="4299935"/>
            <a:ext cx="50159" cy="57139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Rectangle 12"/>
          <p:cNvSpPr>
            <a:spLocks noChangeArrowheads="1"/>
          </p:cNvSpPr>
          <p:nvPr/>
        </p:nvSpPr>
        <p:spPr bwMode="auto">
          <a:xfrm>
            <a:off x="212528" y="4053601"/>
            <a:ext cx="600000" cy="162530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212528" y="4073282"/>
            <a:ext cx="600000" cy="14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Micvar</a:t>
            </a: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3kW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10"/>
          <p:cNvSpPr>
            <a:spLocks noChangeArrowheads="1"/>
          </p:cNvSpPr>
          <p:nvPr/>
        </p:nvSpPr>
        <p:spPr bwMode="auto">
          <a:xfrm>
            <a:off x="208083" y="4256128"/>
            <a:ext cx="576508" cy="174593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2112845" y="4123438"/>
            <a:ext cx="37460" cy="3745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Oval 8"/>
          <p:cNvSpPr>
            <a:spLocks noChangeArrowheads="1"/>
          </p:cNvSpPr>
          <p:nvPr/>
        </p:nvSpPr>
        <p:spPr bwMode="auto">
          <a:xfrm>
            <a:off x="2114115" y="4306919"/>
            <a:ext cx="36825" cy="3682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Oval 7"/>
          <p:cNvSpPr>
            <a:spLocks noChangeArrowheads="1"/>
          </p:cNvSpPr>
          <p:nvPr/>
        </p:nvSpPr>
        <p:spPr bwMode="auto">
          <a:xfrm>
            <a:off x="3448082" y="4123438"/>
            <a:ext cx="37460" cy="3745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Oval 6"/>
          <p:cNvSpPr>
            <a:spLocks noChangeArrowheads="1"/>
          </p:cNvSpPr>
          <p:nvPr/>
        </p:nvSpPr>
        <p:spPr bwMode="auto">
          <a:xfrm>
            <a:off x="3449352" y="4306919"/>
            <a:ext cx="36825" cy="3682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Oval 5"/>
          <p:cNvSpPr>
            <a:spLocks noChangeArrowheads="1"/>
          </p:cNvSpPr>
          <p:nvPr/>
        </p:nvSpPr>
        <p:spPr bwMode="auto">
          <a:xfrm>
            <a:off x="4903320" y="4128517"/>
            <a:ext cx="36825" cy="3682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Oval 4"/>
          <p:cNvSpPr>
            <a:spLocks noChangeArrowheads="1"/>
          </p:cNvSpPr>
          <p:nvPr/>
        </p:nvSpPr>
        <p:spPr bwMode="auto">
          <a:xfrm>
            <a:off x="4904590" y="4311363"/>
            <a:ext cx="36825" cy="3745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" name="Text Box 3"/>
          <p:cNvSpPr txBox="1">
            <a:spLocks noChangeArrowheads="1"/>
          </p:cNvSpPr>
          <p:nvPr/>
        </p:nvSpPr>
        <p:spPr bwMode="auto">
          <a:xfrm>
            <a:off x="216337" y="4289777"/>
            <a:ext cx="596190" cy="15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Micvar 3kW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179512" y="5889045"/>
            <a:ext cx="989206" cy="2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7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Outlets</a:t>
            </a:r>
            <a:r>
              <a:rPr lang="fr-FR" sz="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(phone, computer, …)                          230V, 16A                           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Arc 181"/>
          <p:cNvSpPr/>
          <p:nvPr/>
        </p:nvSpPr>
        <p:spPr>
          <a:xfrm>
            <a:off x="1348722" y="4589189"/>
            <a:ext cx="72000" cy="36000"/>
          </a:xfrm>
          <a:prstGeom prst="arc">
            <a:avLst>
              <a:gd name="adj1" fmla="val 16200000"/>
              <a:gd name="adj2" fmla="val 54467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AutoShape 62"/>
          <p:cNvSpPr>
            <a:spLocks noChangeShapeType="1"/>
          </p:cNvSpPr>
          <p:nvPr/>
        </p:nvSpPr>
        <p:spPr bwMode="auto">
          <a:xfrm flipH="1">
            <a:off x="1390198" y="4554000"/>
            <a:ext cx="0" cy="3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" name="AutoShape 62"/>
          <p:cNvSpPr>
            <a:spLocks noChangeShapeType="1"/>
          </p:cNvSpPr>
          <p:nvPr/>
        </p:nvSpPr>
        <p:spPr bwMode="auto">
          <a:xfrm flipH="1" flipV="1">
            <a:off x="1385992" y="4556494"/>
            <a:ext cx="3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5" name="AutoShape 62"/>
          <p:cNvSpPr>
            <a:spLocks noChangeShapeType="1"/>
          </p:cNvSpPr>
          <p:nvPr/>
        </p:nvSpPr>
        <p:spPr bwMode="auto">
          <a:xfrm flipH="1">
            <a:off x="1421992" y="4522707"/>
            <a:ext cx="0" cy="3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6" name="AutoShape 62"/>
          <p:cNvSpPr>
            <a:spLocks noChangeShapeType="1"/>
          </p:cNvSpPr>
          <p:nvPr/>
        </p:nvSpPr>
        <p:spPr bwMode="auto">
          <a:xfrm flipH="1" flipV="1">
            <a:off x="1384722" y="4521353"/>
            <a:ext cx="3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7" name="Arc 186"/>
          <p:cNvSpPr/>
          <p:nvPr/>
        </p:nvSpPr>
        <p:spPr>
          <a:xfrm>
            <a:off x="423325" y="4589189"/>
            <a:ext cx="72000" cy="36000"/>
          </a:xfrm>
          <a:prstGeom prst="arc">
            <a:avLst>
              <a:gd name="adj1" fmla="val 16200000"/>
              <a:gd name="adj2" fmla="val 54467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AutoShape 62"/>
          <p:cNvSpPr>
            <a:spLocks noChangeShapeType="1"/>
          </p:cNvSpPr>
          <p:nvPr/>
        </p:nvSpPr>
        <p:spPr bwMode="auto">
          <a:xfrm flipH="1">
            <a:off x="467262" y="4551331"/>
            <a:ext cx="0" cy="3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9" name="AutoShape 62"/>
          <p:cNvSpPr>
            <a:spLocks noChangeShapeType="1"/>
          </p:cNvSpPr>
          <p:nvPr/>
        </p:nvSpPr>
        <p:spPr bwMode="auto">
          <a:xfrm flipH="1" flipV="1">
            <a:off x="459325" y="4551331"/>
            <a:ext cx="3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0" name="AutoShape 62"/>
          <p:cNvSpPr>
            <a:spLocks noChangeShapeType="1"/>
          </p:cNvSpPr>
          <p:nvPr/>
        </p:nvSpPr>
        <p:spPr bwMode="auto">
          <a:xfrm flipH="1">
            <a:off x="495325" y="4515449"/>
            <a:ext cx="0" cy="3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1" name="AutoShape 62"/>
          <p:cNvSpPr>
            <a:spLocks noChangeShapeType="1"/>
          </p:cNvSpPr>
          <p:nvPr/>
        </p:nvSpPr>
        <p:spPr bwMode="auto">
          <a:xfrm flipH="1" flipV="1">
            <a:off x="459325" y="4518000"/>
            <a:ext cx="3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AutoShape 76"/>
          <p:cNvSpPr>
            <a:spLocks noChangeShapeType="1"/>
          </p:cNvSpPr>
          <p:nvPr/>
        </p:nvSpPr>
        <p:spPr bwMode="auto">
          <a:xfrm flipH="1" flipV="1">
            <a:off x="467262" y="4481655"/>
            <a:ext cx="0" cy="389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3" name="Ellipse 7"/>
          <p:cNvSpPr/>
          <p:nvPr/>
        </p:nvSpPr>
        <p:spPr>
          <a:xfrm>
            <a:off x="1361733" y="4083272"/>
            <a:ext cx="36000" cy="3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AutoShape 77"/>
          <p:cNvSpPr>
            <a:spLocks noChangeShapeType="1"/>
          </p:cNvSpPr>
          <p:nvPr/>
        </p:nvSpPr>
        <p:spPr bwMode="auto">
          <a:xfrm>
            <a:off x="2339752" y="4624648"/>
            <a:ext cx="1270" cy="3390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Arc 194"/>
          <p:cNvSpPr/>
          <p:nvPr/>
        </p:nvSpPr>
        <p:spPr>
          <a:xfrm>
            <a:off x="2302373" y="4589189"/>
            <a:ext cx="72000" cy="36000"/>
          </a:xfrm>
          <a:prstGeom prst="arc">
            <a:avLst>
              <a:gd name="adj1" fmla="val 16200000"/>
              <a:gd name="adj2" fmla="val 54467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AutoShape 62"/>
          <p:cNvSpPr>
            <a:spLocks noChangeShapeType="1"/>
          </p:cNvSpPr>
          <p:nvPr/>
        </p:nvSpPr>
        <p:spPr bwMode="auto">
          <a:xfrm flipH="1">
            <a:off x="2342951" y="4554000"/>
            <a:ext cx="0" cy="3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7" name="AutoShape 62"/>
          <p:cNvSpPr>
            <a:spLocks noChangeShapeType="1"/>
          </p:cNvSpPr>
          <p:nvPr/>
        </p:nvSpPr>
        <p:spPr bwMode="auto">
          <a:xfrm flipH="1">
            <a:off x="2374373" y="4520494"/>
            <a:ext cx="0" cy="3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8" name="AutoShape 62"/>
          <p:cNvSpPr>
            <a:spLocks noChangeShapeType="1"/>
          </p:cNvSpPr>
          <p:nvPr/>
        </p:nvSpPr>
        <p:spPr bwMode="auto">
          <a:xfrm flipH="1" flipV="1">
            <a:off x="2341022" y="4523415"/>
            <a:ext cx="3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9" name="AutoShape 62"/>
          <p:cNvSpPr>
            <a:spLocks noChangeShapeType="1"/>
          </p:cNvSpPr>
          <p:nvPr/>
        </p:nvSpPr>
        <p:spPr bwMode="auto">
          <a:xfrm flipH="1" flipV="1">
            <a:off x="2338373" y="4554000"/>
            <a:ext cx="3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0" name="AutoShape 76"/>
          <p:cNvSpPr>
            <a:spLocks noChangeShapeType="1"/>
          </p:cNvSpPr>
          <p:nvPr/>
        </p:nvSpPr>
        <p:spPr bwMode="auto">
          <a:xfrm flipH="1" flipV="1">
            <a:off x="2342951" y="4483742"/>
            <a:ext cx="0" cy="389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1" name="AutoShape 75"/>
          <p:cNvSpPr>
            <a:spLocks noChangeShapeType="1"/>
          </p:cNvSpPr>
          <p:nvPr/>
        </p:nvSpPr>
        <p:spPr bwMode="auto">
          <a:xfrm flipH="1" flipV="1">
            <a:off x="2289196" y="4405609"/>
            <a:ext cx="56154" cy="8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2" name="AutoShape 73"/>
          <p:cNvSpPr>
            <a:spLocks noChangeShapeType="1"/>
          </p:cNvSpPr>
          <p:nvPr/>
        </p:nvSpPr>
        <p:spPr bwMode="auto">
          <a:xfrm flipV="1">
            <a:off x="2346227" y="4104045"/>
            <a:ext cx="0" cy="28811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3" name="AutoShape 74"/>
          <p:cNvSpPr>
            <a:spLocks noChangeShapeType="1"/>
          </p:cNvSpPr>
          <p:nvPr/>
        </p:nvSpPr>
        <p:spPr bwMode="auto">
          <a:xfrm flipH="1">
            <a:off x="2317403" y="4388685"/>
            <a:ext cx="4829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" name="AutoShape 71"/>
          <p:cNvSpPr>
            <a:spLocks noChangeShapeType="1"/>
          </p:cNvSpPr>
          <p:nvPr/>
        </p:nvSpPr>
        <p:spPr bwMode="auto">
          <a:xfrm rot="8100000" flipH="1">
            <a:off x="2322061" y="4319009"/>
            <a:ext cx="4833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" name="AutoShape 72"/>
          <p:cNvSpPr>
            <a:spLocks noChangeShapeType="1"/>
          </p:cNvSpPr>
          <p:nvPr/>
        </p:nvSpPr>
        <p:spPr bwMode="auto">
          <a:xfrm rot="2700000" flipH="1">
            <a:off x="2326776" y="4316560"/>
            <a:ext cx="4829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" name="Picture 3"/>
          <p:cNvPicPr>
            <a:picLocks noChangeAspect="1" noChangeArrowheads="1"/>
          </p:cNvPicPr>
          <p:nvPr/>
        </p:nvPicPr>
        <p:blipFill>
          <a:blip r:embed="rId2" cstate="print"/>
          <a:srcRect l="2314" r="2703" b="32281"/>
          <a:stretch>
            <a:fillRect/>
          </a:stretch>
        </p:blipFill>
        <p:spPr bwMode="auto">
          <a:xfrm>
            <a:off x="1115616" y="1052736"/>
            <a:ext cx="4953342" cy="2910840"/>
          </a:xfrm>
          <a:prstGeom prst="rect">
            <a:avLst/>
          </a:prstGeom>
          <a:noFill/>
        </p:spPr>
      </p:pic>
      <p:sp>
        <p:nvSpPr>
          <p:cNvPr id="207" name="Rectangle 206"/>
          <p:cNvSpPr/>
          <p:nvPr/>
        </p:nvSpPr>
        <p:spPr>
          <a:xfrm>
            <a:off x="3995936" y="1844824"/>
            <a:ext cx="4956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/>
              <a:t>Presently</a:t>
            </a:r>
            <a:r>
              <a:rPr lang="fr-FR" b="1" dirty="0"/>
              <a:t> </a:t>
            </a:r>
            <a:r>
              <a:rPr lang="fr-FR" b="1" dirty="0" err="1" smtClean="0"/>
              <a:t>we</a:t>
            </a:r>
            <a:r>
              <a:rPr lang="fr-FR" b="1" dirty="0" smtClean="0"/>
              <a:t> have </a:t>
            </a:r>
            <a:r>
              <a:rPr lang="fr-FR" b="1" dirty="0"/>
              <a:t>3 </a:t>
            </a:r>
            <a:r>
              <a:rPr lang="fr-FR" b="1" dirty="0" smtClean="0"/>
              <a:t>x 30kVA modules</a:t>
            </a:r>
            <a:endParaRPr lang="fr-FR" b="1" dirty="0" smtClean="0">
              <a:sym typeface="Wingdings" pitchFamily="2" charset="2"/>
            </a:endParaRPr>
          </a:p>
          <a:p>
            <a:r>
              <a:rPr lang="fr-FR" b="1" dirty="0" err="1" smtClean="0">
                <a:sym typeface="Wingdings" pitchFamily="2" charset="2"/>
              </a:rPr>
              <a:t>We</a:t>
            </a:r>
            <a:r>
              <a:rPr lang="fr-FR" b="1" dirty="0" smtClean="0">
                <a:sym typeface="Wingdings" pitchFamily="2" charset="2"/>
              </a:rPr>
              <a:t> </a:t>
            </a:r>
            <a:r>
              <a:rPr lang="fr-FR" b="1" dirty="0" err="1" smtClean="0">
                <a:sym typeface="Wingdings" pitchFamily="2" charset="2"/>
              </a:rPr>
              <a:t>can</a:t>
            </a:r>
            <a:r>
              <a:rPr lang="fr-FR" b="1" dirty="0" smtClean="0">
                <a:sym typeface="Wingdings" pitchFamily="2" charset="2"/>
              </a:rPr>
              <a:t> </a:t>
            </a:r>
            <a:r>
              <a:rPr lang="fr-FR" b="1" dirty="0" err="1" smtClean="0">
                <a:sym typeface="Wingdings" pitchFamily="2" charset="2"/>
              </a:rPr>
              <a:t>supply</a:t>
            </a:r>
            <a:r>
              <a:rPr lang="fr-FR" b="1" dirty="0" smtClean="0">
                <a:sym typeface="Wingdings" pitchFamily="2" charset="2"/>
              </a:rPr>
              <a:t> one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>
                <a:sym typeface="Wingdings" pitchFamily="2" charset="2"/>
              </a:rPr>
              <a:t>full </a:t>
            </a:r>
            <a:r>
              <a:rPr lang="en-US" b="1" dirty="0" smtClean="0">
                <a:sym typeface="Wingdings" pitchFamily="2" charset="2"/>
              </a:rPr>
              <a:t>node</a:t>
            </a:r>
            <a:endParaRPr lang="fr-FR" b="1" dirty="0"/>
          </a:p>
        </p:txBody>
      </p:sp>
      <p:grpSp>
        <p:nvGrpSpPr>
          <p:cNvPr id="208" name="Group 4"/>
          <p:cNvGrpSpPr/>
          <p:nvPr/>
        </p:nvGrpSpPr>
        <p:grpSpPr>
          <a:xfrm>
            <a:off x="0" y="0"/>
            <a:ext cx="9144000" cy="836712"/>
            <a:chOff x="0" y="0"/>
            <a:chExt cx="9144000" cy="836712"/>
          </a:xfrm>
        </p:grpSpPr>
        <p:sp>
          <p:nvSpPr>
            <p:cNvPr id="209" name="Right Triangle 208"/>
            <p:cNvSpPr/>
            <p:nvPr/>
          </p:nvSpPr>
          <p:spPr>
            <a:xfrm flipH="1">
              <a:off x="0" y="404664"/>
              <a:ext cx="9144000" cy="432048"/>
            </a:xfrm>
            <a:prstGeom prst="rtTriangle">
              <a:avLst/>
            </a:prstGeom>
            <a:gradFill>
              <a:gsLst>
                <a:gs pos="0">
                  <a:srgbClr val="0059FF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0" name="Right Triangle 209"/>
            <p:cNvSpPr/>
            <p:nvPr/>
          </p:nvSpPr>
          <p:spPr>
            <a:xfrm flipH="1" flipV="1">
              <a:off x="0" y="0"/>
              <a:ext cx="9144000" cy="432048"/>
            </a:xfrm>
            <a:prstGeom prst="rtTriangle">
              <a:avLst/>
            </a:prstGeom>
            <a:gradFill flip="none" rotWithShape="1">
              <a:gsLst>
                <a:gs pos="0">
                  <a:srgbClr val="6BD5FD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1" name="Picture 100" descr="logo_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4782" cy="836712"/>
          </a:xfrm>
          <a:prstGeom prst="rect">
            <a:avLst/>
          </a:prstGeom>
          <a:noFill/>
        </p:spPr>
      </p:pic>
      <p:sp>
        <p:nvSpPr>
          <p:cNvPr id="212" name="TextBox 211"/>
          <p:cNvSpPr txBox="1"/>
          <p:nvPr/>
        </p:nvSpPr>
        <p:spPr>
          <a:xfrm>
            <a:off x="3275856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13" name="Title 212"/>
          <p:cNvSpPr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err="1" smtClean="0"/>
              <a:t>Shore</a:t>
            </a:r>
            <a:r>
              <a:rPr lang="nl-NL" sz="3200" b="1" dirty="0" smtClean="0"/>
              <a:t> station</a:t>
            </a:r>
            <a:endParaRPr lang="nl-NL" sz="3200" b="1" dirty="0"/>
          </a:p>
        </p:txBody>
      </p:sp>
      <p:pic>
        <p:nvPicPr>
          <p:cNvPr id="214" name="Picture 3" descr="C:\Users\theraube\Documents\Meust\Local_energie\Alimentation_variable\Photos0001\Photo0051.jpg"/>
          <p:cNvPicPr>
            <a:picLocks noChangeAspect="1" noChangeArrowheads="1"/>
          </p:cNvPicPr>
          <p:nvPr/>
        </p:nvPicPr>
        <p:blipFill>
          <a:blip r:embed="rId4" cstate="print"/>
          <a:srcRect b="4476"/>
          <a:stretch>
            <a:fillRect/>
          </a:stretch>
        </p:blipFill>
        <p:spPr bwMode="auto">
          <a:xfrm>
            <a:off x="7092280" y="4244822"/>
            <a:ext cx="2051720" cy="2613178"/>
          </a:xfrm>
          <a:prstGeom prst="rect">
            <a:avLst/>
          </a:prstGeom>
          <a:noFill/>
        </p:spPr>
      </p:pic>
      <p:cxnSp>
        <p:nvCxnSpPr>
          <p:cNvPr id="216" name="Straight Arrow Connector 215"/>
          <p:cNvCxnSpPr/>
          <p:nvPr/>
        </p:nvCxnSpPr>
        <p:spPr>
          <a:xfrm flipH="1" flipV="1">
            <a:off x="5148064" y="5085184"/>
            <a:ext cx="165618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836712"/>
            <a:ext cx="1403648" cy="297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8" name="Straight Arrow Connector 217"/>
          <p:cNvCxnSpPr/>
          <p:nvPr/>
        </p:nvCxnSpPr>
        <p:spPr>
          <a:xfrm flipH="1">
            <a:off x="6228184" y="2636912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58" name="Rectangle 3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2970" name="Rectangle 7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289" name="Picture 1" descr="C:\Users\theraube\AppData\Local\Temp\MTEN0011-02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6376" y="4916596"/>
            <a:ext cx="1636124" cy="1320716"/>
          </a:xfrm>
          <a:prstGeom prst="rect">
            <a:avLst/>
          </a:prstGeom>
          <a:noFill/>
        </p:spPr>
      </p:pic>
      <p:pic>
        <p:nvPicPr>
          <p:cNvPr id="7170" name="Picture 2" descr="C:\Users\theraube\Documents\Meust\Boite_de_jonction\Mécanique\Sphere_titane\IMG_3694.jpg"/>
          <p:cNvPicPr>
            <a:picLocks noChangeAspect="1" noChangeArrowheads="1"/>
          </p:cNvPicPr>
          <p:nvPr/>
        </p:nvPicPr>
        <p:blipFill>
          <a:blip r:embed="rId3" cstate="print"/>
          <a:srcRect l="5823" t="10626" b="31379"/>
          <a:stretch>
            <a:fillRect/>
          </a:stretch>
        </p:blipFill>
        <p:spPr bwMode="auto">
          <a:xfrm>
            <a:off x="7617930" y="3018714"/>
            <a:ext cx="1438731" cy="1181322"/>
          </a:xfrm>
          <a:prstGeom prst="rect">
            <a:avLst/>
          </a:prstGeom>
          <a:noFill/>
        </p:spPr>
      </p:pic>
      <p:pic>
        <p:nvPicPr>
          <p:cNvPr id="7171" name="Picture 3" descr="C:\Users\theraube\Documents\Meust\Boite_de_jonction\Mécanique\Sphere_titane\sphere asm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1914" y="1532219"/>
            <a:ext cx="1665664" cy="1435962"/>
          </a:xfrm>
          <a:prstGeom prst="rect">
            <a:avLst/>
          </a:prstGeom>
          <a:noFill/>
        </p:spPr>
      </p:pic>
      <p:sp>
        <p:nvSpPr>
          <p:cNvPr id="7533" name="Rectangle 3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9145" name="Rectangle 12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" name="Zone de dessin 9"/>
          <p:cNvGrpSpPr>
            <a:grpSpLocks/>
          </p:cNvGrpSpPr>
          <p:nvPr/>
        </p:nvGrpSpPr>
        <p:grpSpPr bwMode="auto">
          <a:xfrm>
            <a:off x="42130" y="1340768"/>
            <a:ext cx="7348868" cy="4835967"/>
            <a:chOff x="44" y="0"/>
            <a:chExt cx="99422" cy="66744"/>
          </a:xfrm>
        </p:grpSpPr>
        <p:sp>
          <p:nvSpPr>
            <p:cNvPr id="39144" name="AutoShape 1256"/>
            <p:cNvSpPr>
              <a:spLocks noChangeAspect="1" noChangeArrowheads="1"/>
            </p:cNvSpPr>
            <p:nvPr/>
          </p:nvSpPr>
          <p:spPr bwMode="auto">
            <a:xfrm>
              <a:off x="44" y="0"/>
              <a:ext cx="99422" cy="6674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34" name="AutoShape 10"/>
            <p:cNvSpPr>
              <a:spLocks noChangeShapeType="1"/>
            </p:cNvSpPr>
            <p:nvPr/>
          </p:nvSpPr>
          <p:spPr bwMode="auto">
            <a:xfrm>
              <a:off x="49764" y="58534"/>
              <a:ext cx="159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35" name="Text Box 11"/>
            <p:cNvSpPr txBox="1">
              <a:spLocks noChangeArrowheads="1"/>
            </p:cNvSpPr>
            <p:nvPr/>
          </p:nvSpPr>
          <p:spPr bwMode="auto">
            <a:xfrm>
              <a:off x="48113" y="57715"/>
              <a:ext cx="1912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Q8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036" name="AutoShape 12"/>
            <p:cNvSpPr>
              <a:spLocks noChangeShapeType="1"/>
            </p:cNvSpPr>
            <p:nvPr/>
          </p:nvSpPr>
          <p:spPr bwMode="auto">
            <a:xfrm>
              <a:off x="50304" y="53143"/>
              <a:ext cx="7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prstDash val="dash"/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37" name="AutoShape 13"/>
            <p:cNvSpPr>
              <a:spLocks noChangeShapeType="1"/>
            </p:cNvSpPr>
            <p:nvPr/>
          </p:nvSpPr>
          <p:spPr bwMode="auto">
            <a:xfrm flipH="1">
              <a:off x="49371" y="57950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38" name="AutoShape 14"/>
            <p:cNvSpPr>
              <a:spLocks noChangeShapeType="1"/>
            </p:cNvSpPr>
            <p:nvPr/>
          </p:nvSpPr>
          <p:spPr bwMode="auto">
            <a:xfrm>
              <a:off x="50304" y="59334"/>
              <a:ext cx="7" cy="5423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39" name="AutoShape 15"/>
            <p:cNvSpPr>
              <a:spLocks noChangeShapeType="1"/>
            </p:cNvSpPr>
            <p:nvPr/>
          </p:nvSpPr>
          <p:spPr bwMode="auto">
            <a:xfrm>
              <a:off x="51854" y="51898"/>
              <a:ext cx="6" cy="606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40" name="AutoShape 16"/>
            <p:cNvSpPr>
              <a:spLocks noChangeShapeType="1"/>
            </p:cNvSpPr>
            <p:nvPr/>
          </p:nvSpPr>
          <p:spPr bwMode="auto">
            <a:xfrm flipH="1">
              <a:off x="50914" y="57962"/>
              <a:ext cx="940" cy="106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41" name="AutoShape 17"/>
            <p:cNvSpPr>
              <a:spLocks noChangeShapeType="1"/>
            </p:cNvSpPr>
            <p:nvPr/>
          </p:nvSpPr>
          <p:spPr bwMode="auto">
            <a:xfrm flipH="1">
              <a:off x="51809" y="59347"/>
              <a:ext cx="45" cy="541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42" name="AutoShape 18"/>
            <p:cNvSpPr>
              <a:spLocks noChangeShapeType="1"/>
            </p:cNvSpPr>
            <p:nvPr/>
          </p:nvSpPr>
          <p:spPr bwMode="auto">
            <a:xfrm>
              <a:off x="56483" y="58350"/>
              <a:ext cx="159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43" name="Text Box 19"/>
            <p:cNvSpPr txBox="1">
              <a:spLocks noChangeArrowheads="1"/>
            </p:cNvSpPr>
            <p:nvPr/>
          </p:nvSpPr>
          <p:spPr bwMode="auto">
            <a:xfrm>
              <a:off x="54832" y="57531"/>
              <a:ext cx="1911" cy="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Q9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044" name="AutoShape 20"/>
            <p:cNvSpPr>
              <a:spLocks noChangeShapeType="1"/>
            </p:cNvSpPr>
            <p:nvPr/>
          </p:nvSpPr>
          <p:spPr bwMode="auto">
            <a:xfrm>
              <a:off x="57023" y="53041"/>
              <a:ext cx="6" cy="472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45" name="AutoShape 21"/>
            <p:cNvSpPr>
              <a:spLocks noChangeShapeType="1"/>
            </p:cNvSpPr>
            <p:nvPr/>
          </p:nvSpPr>
          <p:spPr bwMode="auto">
            <a:xfrm flipH="1">
              <a:off x="56089" y="57765"/>
              <a:ext cx="934" cy="106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46" name="AutoShape 22"/>
            <p:cNvSpPr>
              <a:spLocks noChangeShapeType="1"/>
            </p:cNvSpPr>
            <p:nvPr/>
          </p:nvSpPr>
          <p:spPr bwMode="auto">
            <a:xfrm>
              <a:off x="57023" y="59150"/>
              <a:ext cx="6" cy="56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47" name="AutoShape 23"/>
            <p:cNvSpPr>
              <a:spLocks noChangeShapeType="1"/>
            </p:cNvSpPr>
            <p:nvPr/>
          </p:nvSpPr>
          <p:spPr bwMode="auto">
            <a:xfrm>
              <a:off x="58578" y="51746"/>
              <a:ext cx="7" cy="602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48" name="AutoShape 24"/>
            <p:cNvSpPr>
              <a:spLocks noChangeShapeType="1"/>
            </p:cNvSpPr>
            <p:nvPr/>
          </p:nvSpPr>
          <p:spPr bwMode="auto">
            <a:xfrm flipH="1">
              <a:off x="57632" y="57772"/>
              <a:ext cx="940" cy="106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49" name="AutoShape 25"/>
            <p:cNvSpPr>
              <a:spLocks noChangeShapeType="1"/>
            </p:cNvSpPr>
            <p:nvPr/>
          </p:nvSpPr>
          <p:spPr bwMode="auto">
            <a:xfrm>
              <a:off x="58572" y="59162"/>
              <a:ext cx="13" cy="559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50" name="AutoShape 26"/>
            <p:cNvSpPr>
              <a:spLocks noChangeShapeType="1"/>
            </p:cNvSpPr>
            <p:nvPr/>
          </p:nvSpPr>
          <p:spPr bwMode="auto">
            <a:xfrm>
              <a:off x="61512" y="58407"/>
              <a:ext cx="159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51" name="Text Box 27"/>
            <p:cNvSpPr txBox="1">
              <a:spLocks noChangeArrowheads="1"/>
            </p:cNvSpPr>
            <p:nvPr/>
          </p:nvSpPr>
          <p:spPr bwMode="auto">
            <a:xfrm>
              <a:off x="59397" y="57581"/>
              <a:ext cx="1912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Q10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052" name="AutoShape 28"/>
            <p:cNvSpPr>
              <a:spLocks noChangeShapeType="1"/>
            </p:cNvSpPr>
            <p:nvPr/>
          </p:nvSpPr>
          <p:spPr bwMode="auto">
            <a:xfrm>
              <a:off x="62052" y="53009"/>
              <a:ext cx="6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53" name="AutoShape 29"/>
            <p:cNvSpPr>
              <a:spLocks noChangeShapeType="1"/>
            </p:cNvSpPr>
            <p:nvPr/>
          </p:nvSpPr>
          <p:spPr bwMode="auto">
            <a:xfrm flipH="1">
              <a:off x="61112" y="57816"/>
              <a:ext cx="940" cy="106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54" name="AutoShape 30"/>
            <p:cNvSpPr>
              <a:spLocks noChangeShapeType="1"/>
            </p:cNvSpPr>
            <p:nvPr/>
          </p:nvSpPr>
          <p:spPr bwMode="auto">
            <a:xfrm>
              <a:off x="62052" y="59201"/>
              <a:ext cx="6" cy="555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55" name="AutoShape 31"/>
            <p:cNvSpPr>
              <a:spLocks noChangeShapeType="1"/>
            </p:cNvSpPr>
            <p:nvPr/>
          </p:nvSpPr>
          <p:spPr bwMode="auto">
            <a:xfrm>
              <a:off x="63601" y="51746"/>
              <a:ext cx="6" cy="608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65" name="AutoShape 32"/>
            <p:cNvSpPr>
              <a:spLocks noChangeShapeType="1"/>
            </p:cNvSpPr>
            <p:nvPr/>
          </p:nvSpPr>
          <p:spPr bwMode="auto">
            <a:xfrm flipH="1">
              <a:off x="62661" y="57829"/>
              <a:ext cx="934" cy="106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66" name="AutoShape 33"/>
            <p:cNvSpPr>
              <a:spLocks noChangeShapeType="1"/>
            </p:cNvSpPr>
            <p:nvPr/>
          </p:nvSpPr>
          <p:spPr bwMode="auto">
            <a:xfrm>
              <a:off x="63595" y="59213"/>
              <a:ext cx="12" cy="51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67" name="AutoShape 34"/>
            <p:cNvSpPr>
              <a:spLocks noChangeShapeType="1"/>
            </p:cNvSpPr>
            <p:nvPr/>
          </p:nvSpPr>
          <p:spPr bwMode="auto">
            <a:xfrm>
              <a:off x="66662" y="58458"/>
              <a:ext cx="159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68" name="Text Box 35"/>
            <p:cNvSpPr txBox="1">
              <a:spLocks noChangeArrowheads="1"/>
            </p:cNvSpPr>
            <p:nvPr/>
          </p:nvSpPr>
          <p:spPr bwMode="auto">
            <a:xfrm>
              <a:off x="64541" y="57638"/>
              <a:ext cx="1918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Q11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69" name="AutoShape 36"/>
            <p:cNvSpPr>
              <a:spLocks noChangeShapeType="1"/>
            </p:cNvSpPr>
            <p:nvPr/>
          </p:nvSpPr>
          <p:spPr bwMode="auto">
            <a:xfrm>
              <a:off x="67195" y="53060"/>
              <a:ext cx="7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70" name="AutoShape 37"/>
            <p:cNvSpPr>
              <a:spLocks noChangeShapeType="1"/>
            </p:cNvSpPr>
            <p:nvPr/>
          </p:nvSpPr>
          <p:spPr bwMode="auto">
            <a:xfrm flipH="1">
              <a:off x="66262" y="57867"/>
              <a:ext cx="933" cy="106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71" name="AutoShape 38"/>
            <p:cNvSpPr>
              <a:spLocks noChangeShapeType="1"/>
            </p:cNvSpPr>
            <p:nvPr/>
          </p:nvSpPr>
          <p:spPr bwMode="auto">
            <a:xfrm>
              <a:off x="67259" y="59251"/>
              <a:ext cx="6" cy="515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72" name="AutoShape 39"/>
            <p:cNvSpPr>
              <a:spLocks noChangeShapeType="1"/>
            </p:cNvSpPr>
            <p:nvPr/>
          </p:nvSpPr>
          <p:spPr bwMode="auto">
            <a:xfrm>
              <a:off x="68745" y="51746"/>
              <a:ext cx="6" cy="613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73" name="AutoShape 40"/>
            <p:cNvSpPr>
              <a:spLocks noChangeShapeType="1"/>
            </p:cNvSpPr>
            <p:nvPr/>
          </p:nvSpPr>
          <p:spPr bwMode="auto">
            <a:xfrm flipH="1">
              <a:off x="67811" y="57880"/>
              <a:ext cx="934" cy="106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74" name="AutoShape 41"/>
            <p:cNvSpPr>
              <a:spLocks noChangeShapeType="1"/>
            </p:cNvSpPr>
            <p:nvPr/>
          </p:nvSpPr>
          <p:spPr bwMode="auto">
            <a:xfrm>
              <a:off x="68802" y="59264"/>
              <a:ext cx="6" cy="513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75" name="AutoShape 42"/>
            <p:cNvSpPr>
              <a:spLocks noChangeShapeType="1"/>
            </p:cNvSpPr>
            <p:nvPr/>
          </p:nvSpPr>
          <p:spPr bwMode="auto">
            <a:xfrm>
              <a:off x="71678" y="58426"/>
              <a:ext cx="159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76" name="Text Box 43"/>
            <p:cNvSpPr txBox="1">
              <a:spLocks noChangeArrowheads="1"/>
            </p:cNvSpPr>
            <p:nvPr/>
          </p:nvSpPr>
          <p:spPr bwMode="auto">
            <a:xfrm>
              <a:off x="69615" y="57607"/>
              <a:ext cx="1917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Q12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77" name="AutoShape 44"/>
            <p:cNvSpPr>
              <a:spLocks noChangeShapeType="1"/>
            </p:cNvSpPr>
            <p:nvPr/>
          </p:nvSpPr>
          <p:spPr bwMode="auto">
            <a:xfrm>
              <a:off x="72212" y="53028"/>
              <a:ext cx="6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prstDash val="dash"/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78" name="AutoShape 45"/>
            <p:cNvSpPr>
              <a:spLocks noChangeShapeType="1"/>
            </p:cNvSpPr>
            <p:nvPr/>
          </p:nvSpPr>
          <p:spPr bwMode="auto">
            <a:xfrm flipH="1">
              <a:off x="71278" y="57835"/>
              <a:ext cx="934" cy="106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79" name="AutoShape 46"/>
            <p:cNvSpPr>
              <a:spLocks noChangeShapeType="1"/>
            </p:cNvSpPr>
            <p:nvPr/>
          </p:nvSpPr>
          <p:spPr bwMode="auto">
            <a:xfrm>
              <a:off x="72212" y="59226"/>
              <a:ext cx="76" cy="517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80" name="AutoShape 47"/>
            <p:cNvSpPr>
              <a:spLocks noChangeShapeType="1"/>
            </p:cNvSpPr>
            <p:nvPr/>
          </p:nvSpPr>
          <p:spPr bwMode="auto">
            <a:xfrm>
              <a:off x="73767" y="51746"/>
              <a:ext cx="7" cy="610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81" name="AutoShape 48"/>
            <p:cNvSpPr>
              <a:spLocks noChangeShapeType="1"/>
            </p:cNvSpPr>
            <p:nvPr/>
          </p:nvSpPr>
          <p:spPr bwMode="auto">
            <a:xfrm flipH="1">
              <a:off x="72828" y="57848"/>
              <a:ext cx="933" cy="106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82" name="AutoShape 49"/>
            <p:cNvSpPr>
              <a:spLocks noChangeShapeType="1"/>
            </p:cNvSpPr>
            <p:nvPr/>
          </p:nvSpPr>
          <p:spPr bwMode="auto">
            <a:xfrm>
              <a:off x="73761" y="59232"/>
              <a:ext cx="6" cy="516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83" name="AutoShape 50"/>
            <p:cNvSpPr>
              <a:spLocks noChangeShapeType="1"/>
            </p:cNvSpPr>
            <p:nvPr/>
          </p:nvSpPr>
          <p:spPr bwMode="auto">
            <a:xfrm>
              <a:off x="79190" y="58451"/>
              <a:ext cx="1594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84" name="Text Box 51"/>
            <p:cNvSpPr txBox="1">
              <a:spLocks noChangeArrowheads="1"/>
            </p:cNvSpPr>
            <p:nvPr/>
          </p:nvSpPr>
          <p:spPr bwMode="auto">
            <a:xfrm>
              <a:off x="77076" y="57632"/>
              <a:ext cx="1911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Q13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85" name="AutoShape 52"/>
            <p:cNvSpPr>
              <a:spLocks noChangeShapeType="1"/>
            </p:cNvSpPr>
            <p:nvPr/>
          </p:nvSpPr>
          <p:spPr bwMode="auto">
            <a:xfrm>
              <a:off x="79730" y="53054"/>
              <a:ext cx="6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86" name="AutoShape 53"/>
            <p:cNvSpPr>
              <a:spLocks noChangeShapeType="1"/>
            </p:cNvSpPr>
            <p:nvPr/>
          </p:nvSpPr>
          <p:spPr bwMode="auto">
            <a:xfrm flipH="1">
              <a:off x="78790" y="57861"/>
              <a:ext cx="940" cy="106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87" name="AutoShape 54"/>
            <p:cNvSpPr>
              <a:spLocks noChangeShapeType="1"/>
            </p:cNvSpPr>
            <p:nvPr/>
          </p:nvSpPr>
          <p:spPr bwMode="auto">
            <a:xfrm>
              <a:off x="79730" y="59245"/>
              <a:ext cx="6" cy="515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88" name="AutoShape 55"/>
            <p:cNvSpPr>
              <a:spLocks noChangeShapeType="1"/>
            </p:cNvSpPr>
            <p:nvPr/>
          </p:nvSpPr>
          <p:spPr bwMode="auto">
            <a:xfrm>
              <a:off x="81273" y="51796"/>
              <a:ext cx="7" cy="607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89" name="AutoShape 56"/>
            <p:cNvSpPr>
              <a:spLocks noChangeShapeType="1"/>
            </p:cNvSpPr>
            <p:nvPr/>
          </p:nvSpPr>
          <p:spPr bwMode="auto">
            <a:xfrm flipH="1">
              <a:off x="80340" y="57873"/>
              <a:ext cx="933" cy="106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90" name="AutoShape 57"/>
            <p:cNvSpPr>
              <a:spLocks noChangeShapeType="1"/>
            </p:cNvSpPr>
            <p:nvPr/>
          </p:nvSpPr>
          <p:spPr bwMode="auto">
            <a:xfrm>
              <a:off x="81273" y="59258"/>
              <a:ext cx="7" cy="514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91" name="AutoShape 63"/>
            <p:cNvSpPr>
              <a:spLocks noChangeShapeType="1"/>
            </p:cNvSpPr>
            <p:nvPr/>
          </p:nvSpPr>
          <p:spPr bwMode="auto">
            <a:xfrm flipH="1">
              <a:off x="31680" y="2400"/>
              <a:ext cx="6" cy="475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92" name="AutoShape 64"/>
            <p:cNvSpPr>
              <a:spLocks noChangeShapeType="1"/>
            </p:cNvSpPr>
            <p:nvPr/>
          </p:nvSpPr>
          <p:spPr bwMode="auto">
            <a:xfrm flipH="1">
              <a:off x="30740" y="7124"/>
              <a:ext cx="933" cy="106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93" name="AutoShape 66"/>
            <p:cNvSpPr>
              <a:spLocks noChangeShapeType="1"/>
            </p:cNvSpPr>
            <p:nvPr/>
          </p:nvSpPr>
          <p:spPr bwMode="auto">
            <a:xfrm>
              <a:off x="13925" y="58439"/>
              <a:ext cx="159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94" name="Text Box 67"/>
            <p:cNvSpPr txBox="1">
              <a:spLocks noChangeArrowheads="1"/>
            </p:cNvSpPr>
            <p:nvPr/>
          </p:nvSpPr>
          <p:spPr bwMode="auto">
            <a:xfrm>
              <a:off x="12268" y="57562"/>
              <a:ext cx="1917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Q1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95" name="AutoShape 68"/>
            <p:cNvSpPr>
              <a:spLocks noChangeShapeType="1"/>
            </p:cNvSpPr>
            <p:nvPr/>
          </p:nvSpPr>
          <p:spPr bwMode="auto">
            <a:xfrm>
              <a:off x="14465" y="53041"/>
              <a:ext cx="6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36" name="AutoShape 69"/>
            <p:cNvSpPr>
              <a:spLocks noChangeShapeType="1"/>
            </p:cNvSpPr>
            <p:nvPr/>
          </p:nvSpPr>
          <p:spPr bwMode="auto">
            <a:xfrm flipH="1">
              <a:off x="13525" y="57848"/>
              <a:ext cx="940" cy="106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37" name="AutoShape 70"/>
            <p:cNvSpPr>
              <a:spLocks noChangeShapeType="1"/>
            </p:cNvSpPr>
            <p:nvPr/>
          </p:nvSpPr>
          <p:spPr bwMode="auto">
            <a:xfrm>
              <a:off x="14465" y="59232"/>
              <a:ext cx="6" cy="593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38" name="AutoShape 71"/>
            <p:cNvSpPr>
              <a:spLocks noChangeShapeType="1"/>
            </p:cNvSpPr>
            <p:nvPr/>
          </p:nvSpPr>
          <p:spPr bwMode="auto">
            <a:xfrm>
              <a:off x="16027" y="51714"/>
              <a:ext cx="6" cy="614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39" name="AutoShape 72"/>
            <p:cNvSpPr>
              <a:spLocks noChangeShapeType="1"/>
            </p:cNvSpPr>
            <p:nvPr/>
          </p:nvSpPr>
          <p:spPr bwMode="auto">
            <a:xfrm flipH="1">
              <a:off x="15074" y="57861"/>
              <a:ext cx="934" cy="106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40" name="AutoShape 73"/>
            <p:cNvSpPr>
              <a:spLocks noChangeShapeType="1"/>
            </p:cNvSpPr>
            <p:nvPr/>
          </p:nvSpPr>
          <p:spPr bwMode="auto">
            <a:xfrm flipH="1">
              <a:off x="15963" y="59245"/>
              <a:ext cx="45" cy="591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41" name="AutoShape 74"/>
            <p:cNvSpPr>
              <a:spLocks noChangeShapeType="1"/>
            </p:cNvSpPr>
            <p:nvPr/>
          </p:nvSpPr>
          <p:spPr bwMode="auto">
            <a:xfrm>
              <a:off x="18580" y="58407"/>
              <a:ext cx="1593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42" name="Text Box 75"/>
            <p:cNvSpPr txBox="1">
              <a:spLocks noChangeArrowheads="1"/>
            </p:cNvSpPr>
            <p:nvPr/>
          </p:nvSpPr>
          <p:spPr bwMode="auto">
            <a:xfrm>
              <a:off x="16922" y="57588"/>
              <a:ext cx="1918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Q2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43" name="AutoShape 76"/>
            <p:cNvSpPr>
              <a:spLocks noChangeShapeType="1"/>
            </p:cNvSpPr>
            <p:nvPr/>
          </p:nvSpPr>
          <p:spPr bwMode="auto">
            <a:xfrm>
              <a:off x="19113" y="53016"/>
              <a:ext cx="6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46" name="AutoShape 77"/>
            <p:cNvSpPr>
              <a:spLocks noChangeShapeType="1"/>
            </p:cNvSpPr>
            <p:nvPr/>
          </p:nvSpPr>
          <p:spPr bwMode="auto">
            <a:xfrm flipH="1">
              <a:off x="18180" y="57823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47" name="AutoShape 78"/>
            <p:cNvSpPr>
              <a:spLocks noChangeShapeType="1"/>
            </p:cNvSpPr>
            <p:nvPr/>
          </p:nvSpPr>
          <p:spPr bwMode="auto">
            <a:xfrm>
              <a:off x="19113" y="59207"/>
              <a:ext cx="6" cy="595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48" name="AutoShape 79"/>
            <p:cNvSpPr>
              <a:spLocks noChangeShapeType="1"/>
            </p:cNvSpPr>
            <p:nvPr/>
          </p:nvSpPr>
          <p:spPr bwMode="auto">
            <a:xfrm>
              <a:off x="20669" y="51714"/>
              <a:ext cx="6" cy="612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49" name="AutoShape 80"/>
            <p:cNvSpPr>
              <a:spLocks noChangeShapeType="1"/>
            </p:cNvSpPr>
            <p:nvPr/>
          </p:nvSpPr>
          <p:spPr bwMode="auto">
            <a:xfrm flipH="1">
              <a:off x="19729" y="57835"/>
              <a:ext cx="933" cy="106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50" name="AutoShape 81"/>
            <p:cNvSpPr>
              <a:spLocks noChangeShapeType="1"/>
            </p:cNvSpPr>
            <p:nvPr/>
          </p:nvSpPr>
          <p:spPr bwMode="auto">
            <a:xfrm>
              <a:off x="20662" y="59220"/>
              <a:ext cx="7" cy="594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51" name="AutoShape 82"/>
            <p:cNvSpPr>
              <a:spLocks noChangeShapeType="1"/>
            </p:cNvSpPr>
            <p:nvPr/>
          </p:nvSpPr>
          <p:spPr bwMode="auto">
            <a:xfrm>
              <a:off x="23317" y="58464"/>
              <a:ext cx="159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52" name="Text Box 83"/>
            <p:cNvSpPr txBox="1">
              <a:spLocks noChangeArrowheads="1"/>
            </p:cNvSpPr>
            <p:nvPr/>
          </p:nvSpPr>
          <p:spPr bwMode="auto">
            <a:xfrm>
              <a:off x="21602" y="57645"/>
              <a:ext cx="1918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Q3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53" name="AutoShape 84"/>
            <p:cNvSpPr>
              <a:spLocks noChangeShapeType="1"/>
            </p:cNvSpPr>
            <p:nvPr/>
          </p:nvSpPr>
          <p:spPr bwMode="auto">
            <a:xfrm>
              <a:off x="23850" y="53066"/>
              <a:ext cx="6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54" name="AutoShape 85"/>
            <p:cNvSpPr>
              <a:spLocks noChangeShapeType="1"/>
            </p:cNvSpPr>
            <p:nvPr/>
          </p:nvSpPr>
          <p:spPr bwMode="auto">
            <a:xfrm flipH="1">
              <a:off x="22917" y="57873"/>
              <a:ext cx="933" cy="106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55" name="AutoShape 86"/>
            <p:cNvSpPr>
              <a:spLocks noChangeShapeType="1"/>
            </p:cNvSpPr>
            <p:nvPr/>
          </p:nvSpPr>
          <p:spPr bwMode="auto">
            <a:xfrm flipH="1">
              <a:off x="23799" y="59258"/>
              <a:ext cx="51" cy="590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56" name="AutoShape 87"/>
            <p:cNvSpPr>
              <a:spLocks noChangeShapeType="1"/>
            </p:cNvSpPr>
            <p:nvPr/>
          </p:nvSpPr>
          <p:spPr bwMode="auto">
            <a:xfrm>
              <a:off x="25400" y="51714"/>
              <a:ext cx="6" cy="617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57" name="AutoShape 88"/>
            <p:cNvSpPr>
              <a:spLocks noChangeShapeType="1"/>
            </p:cNvSpPr>
            <p:nvPr/>
          </p:nvSpPr>
          <p:spPr bwMode="auto">
            <a:xfrm flipH="1">
              <a:off x="24466" y="57886"/>
              <a:ext cx="934" cy="106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58" name="AutoShape 89"/>
            <p:cNvSpPr>
              <a:spLocks noChangeShapeType="1"/>
            </p:cNvSpPr>
            <p:nvPr/>
          </p:nvSpPr>
          <p:spPr bwMode="auto">
            <a:xfrm>
              <a:off x="25400" y="59270"/>
              <a:ext cx="44" cy="589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59" name="AutoShape 90"/>
            <p:cNvSpPr>
              <a:spLocks noChangeShapeType="1"/>
            </p:cNvSpPr>
            <p:nvPr/>
          </p:nvSpPr>
          <p:spPr bwMode="auto">
            <a:xfrm>
              <a:off x="28174" y="58515"/>
              <a:ext cx="159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60" name="Text Box 91"/>
            <p:cNvSpPr txBox="1">
              <a:spLocks noChangeArrowheads="1"/>
            </p:cNvSpPr>
            <p:nvPr/>
          </p:nvSpPr>
          <p:spPr bwMode="auto">
            <a:xfrm>
              <a:off x="26460" y="57696"/>
              <a:ext cx="1918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Q4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61" name="AutoShape 92"/>
            <p:cNvSpPr>
              <a:spLocks noChangeShapeType="1"/>
            </p:cNvSpPr>
            <p:nvPr/>
          </p:nvSpPr>
          <p:spPr bwMode="auto">
            <a:xfrm>
              <a:off x="28714" y="53117"/>
              <a:ext cx="7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prstDash val="dash"/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62" name="AutoShape 93"/>
            <p:cNvSpPr>
              <a:spLocks noChangeShapeType="1"/>
            </p:cNvSpPr>
            <p:nvPr/>
          </p:nvSpPr>
          <p:spPr bwMode="auto">
            <a:xfrm flipH="1">
              <a:off x="27781" y="57924"/>
              <a:ext cx="933" cy="106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63" name="AutoShape 94"/>
            <p:cNvSpPr>
              <a:spLocks noChangeShapeType="1"/>
            </p:cNvSpPr>
            <p:nvPr/>
          </p:nvSpPr>
          <p:spPr bwMode="auto">
            <a:xfrm>
              <a:off x="28714" y="59309"/>
              <a:ext cx="7" cy="5448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64" name="AutoShape 95"/>
            <p:cNvSpPr>
              <a:spLocks noChangeShapeType="1"/>
            </p:cNvSpPr>
            <p:nvPr/>
          </p:nvSpPr>
          <p:spPr bwMode="auto">
            <a:xfrm>
              <a:off x="30264" y="51714"/>
              <a:ext cx="6" cy="622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65" name="AutoShape 96"/>
            <p:cNvSpPr>
              <a:spLocks noChangeShapeType="1"/>
            </p:cNvSpPr>
            <p:nvPr/>
          </p:nvSpPr>
          <p:spPr bwMode="auto">
            <a:xfrm flipH="1">
              <a:off x="29324" y="57937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66" name="AutoShape 97"/>
            <p:cNvSpPr>
              <a:spLocks noChangeShapeType="1"/>
            </p:cNvSpPr>
            <p:nvPr/>
          </p:nvSpPr>
          <p:spPr bwMode="auto">
            <a:xfrm>
              <a:off x="30257" y="59321"/>
              <a:ext cx="7" cy="543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67" name="AutoShape 98"/>
            <p:cNvSpPr>
              <a:spLocks noChangeShapeType="1"/>
            </p:cNvSpPr>
            <p:nvPr/>
          </p:nvSpPr>
          <p:spPr bwMode="auto">
            <a:xfrm>
              <a:off x="35452" y="58534"/>
              <a:ext cx="1593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56" name="Text Box 99"/>
            <p:cNvSpPr txBox="1">
              <a:spLocks noChangeArrowheads="1"/>
            </p:cNvSpPr>
            <p:nvPr/>
          </p:nvSpPr>
          <p:spPr bwMode="auto">
            <a:xfrm>
              <a:off x="33737" y="57715"/>
              <a:ext cx="1918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Q5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057" name="AutoShape 100"/>
            <p:cNvSpPr>
              <a:spLocks noChangeShapeType="1"/>
            </p:cNvSpPr>
            <p:nvPr/>
          </p:nvSpPr>
          <p:spPr bwMode="auto">
            <a:xfrm>
              <a:off x="35991" y="53143"/>
              <a:ext cx="7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58" name="AutoShape 101"/>
            <p:cNvSpPr>
              <a:spLocks noChangeShapeType="1"/>
            </p:cNvSpPr>
            <p:nvPr/>
          </p:nvSpPr>
          <p:spPr bwMode="auto">
            <a:xfrm flipH="1">
              <a:off x="35058" y="57950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59" name="AutoShape 102"/>
            <p:cNvSpPr>
              <a:spLocks noChangeShapeType="1"/>
            </p:cNvSpPr>
            <p:nvPr/>
          </p:nvSpPr>
          <p:spPr bwMode="auto">
            <a:xfrm>
              <a:off x="35991" y="59334"/>
              <a:ext cx="7" cy="5829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60" name="AutoShape 103"/>
            <p:cNvSpPr>
              <a:spLocks noChangeShapeType="1"/>
            </p:cNvSpPr>
            <p:nvPr/>
          </p:nvSpPr>
          <p:spPr bwMode="auto">
            <a:xfrm>
              <a:off x="37534" y="51765"/>
              <a:ext cx="7" cy="619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61" name="AutoShape 104"/>
            <p:cNvSpPr>
              <a:spLocks noChangeShapeType="1"/>
            </p:cNvSpPr>
            <p:nvPr/>
          </p:nvSpPr>
          <p:spPr bwMode="auto">
            <a:xfrm flipH="1">
              <a:off x="36601" y="57962"/>
              <a:ext cx="933" cy="106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62" name="AutoShape 105"/>
            <p:cNvSpPr>
              <a:spLocks noChangeShapeType="1"/>
            </p:cNvSpPr>
            <p:nvPr/>
          </p:nvSpPr>
          <p:spPr bwMode="auto">
            <a:xfrm>
              <a:off x="37534" y="59347"/>
              <a:ext cx="7" cy="581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63" name="AutoShape 106"/>
            <p:cNvSpPr>
              <a:spLocks noChangeShapeType="1"/>
            </p:cNvSpPr>
            <p:nvPr/>
          </p:nvSpPr>
          <p:spPr bwMode="auto">
            <a:xfrm>
              <a:off x="40271" y="58508"/>
              <a:ext cx="1594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64" name="Text Box 107"/>
            <p:cNvSpPr txBox="1">
              <a:spLocks noChangeArrowheads="1"/>
            </p:cNvSpPr>
            <p:nvPr/>
          </p:nvSpPr>
          <p:spPr bwMode="auto">
            <a:xfrm>
              <a:off x="38614" y="57689"/>
              <a:ext cx="1918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Q6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065" name="AutoShape 108"/>
            <p:cNvSpPr>
              <a:spLocks noChangeShapeType="1"/>
            </p:cNvSpPr>
            <p:nvPr/>
          </p:nvSpPr>
          <p:spPr bwMode="auto">
            <a:xfrm>
              <a:off x="40811" y="53111"/>
              <a:ext cx="6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66" name="AutoShape 109"/>
            <p:cNvSpPr>
              <a:spLocks noChangeShapeType="1"/>
            </p:cNvSpPr>
            <p:nvPr/>
          </p:nvSpPr>
          <p:spPr bwMode="auto">
            <a:xfrm flipH="1">
              <a:off x="39878" y="57918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67" name="AutoShape 110"/>
            <p:cNvSpPr>
              <a:spLocks noChangeShapeType="1"/>
            </p:cNvSpPr>
            <p:nvPr/>
          </p:nvSpPr>
          <p:spPr bwMode="auto">
            <a:xfrm>
              <a:off x="40811" y="59302"/>
              <a:ext cx="6" cy="545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68" name="AutoShape 111"/>
            <p:cNvSpPr>
              <a:spLocks noChangeShapeType="1"/>
            </p:cNvSpPr>
            <p:nvPr/>
          </p:nvSpPr>
          <p:spPr bwMode="auto">
            <a:xfrm>
              <a:off x="42354" y="51765"/>
              <a:ext cx="6" cy="616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69" name="AutoShape 112"/>
            <p:cNvSpPr>
              <a:spLocks noChangeShapeType="1"/>
            </p:cNvSpPr>
            <p:nvPr/>
          </p:nvSpPr>
          <p:spPr bwMode="auto">
            <a:xfrm flipH="1">
              <a:off x="41421" y="57931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70" name="AutoShape 113"/>
            <p:cNvSpPr>
              <a:spLocks noChangeShapeType="1"/>
            </p:cNvSpPr>
            <p:nvPr/>
          </p:nvSpPr>
          <p:spPr bwMode="auto">
            <a:xfrm flipH="1">
              <a:off x="42329" y="59315"/>
              <a:ext cx="25" cy="544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71" name="AutoShape 114"/>
            <p:cNvSpPr>
              <a:spLocks noChangeShapeType="1"/>
            </p:cNvSpPr>
            <p:nvPr/>
          </p:nvSpPr>
          <p:spPr bwMode="auto">
            <a:xfrm>
              <a:off x="45085" y="58439"/>
              <a:ext cx="1593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72" name="Text Box 115"/>
            <p:cNvSpPr txBox="1">
              <a:spLocks noChangeArrowheads="1"/>
            </p:cNvSpPr>
            <p:nvPr/>
          </p:nvSpPr>
          <p:spPr bwMode="auto">
            <a:xfrm>
              <a:off x="43427" y="57619"/>
              <a:ext cx="1918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Q7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073" name="AutoShape 116"/>
            <p:cNvSpPr>
              <a:spLocks noChangeShapeType="1"/>
            </p:cNvSpPr>
            <p:nvPr/>
          </p:nvSpPr>
          <p:spPr bwMode="auto">
            <a:xfrm>
              <a:off x="45624" y="53041"/>
              <a:ext cx="7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74" name="AutoShape 117"/>
            <p:cNvSpPr>
              <a:spLocks noChangeShapeType="1"/>
            </p:cNvSpPr>
            <p:nvPr/>
          </p:nvSpPr>
          <p:spPr bwMode="auto">
            <a:xfrm flipH="1">
              <a:off x="44691" y="57848"/>
              <a:ext cx="933" cy="106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75" name="AutoShape 118"/>
            <p:cNvSpPr>
              <a:spLocks noChangeShapeType="1"/>
            </p:cNvSpPr>
            <p:nvPr/>
          </p:nvSpPr>
          <p:spPr bwMode="auto">
            <a:xfrm flipH="1">
              <a:off x="45586" y="59232"/>
              <a:ext cx="38" cy="552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76" name="AutoShape 119"/>
            <p:cNvSpPr>
              <a:spLocks noChangeShapeType="1"/>
            </p:cNvSpPr>
            <p:nvPr/>
          </p:nvSpPr>
          <p:spPr bwMode="auto">
            <a:xfrm>
              <a:off x="47167" y="51898"/>
              <a:ext cx="7" cy="596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77" name="AutoShape 120"/>
            <p:cNvSpPr>
              <a:spLocks noChangeShapeType="1"/>
            </p:cNvSpPr>
            <p:nvPr/>
          </p:nvSpPr>
          <p:spPr bwMode="auto">
            <a:xfrm flipH="1">
              <a:off x="46234" y="57861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78" name="AutoShape 121"/>
            <p:cNvSpPr>
              <a:spLocks noChangeShapeType="1"/>
            </p:cNvSpPr>
            <p:nvPr/>
          </p:nvSpPr>
          <p:spPr bwMode="auto">
            <a:xfrm>
              <a:off x="47167" y="59245"/>
              <a:ext cx="7" cy="551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79" name="Text Box 123"/>
            <p:cNvSpPr txBox="1">
              <a:spLocks noChangeArrowheads="1"/>
            </p:cNvSpPr>
            <p:nvPr/>
          </p:nvSpPr>
          <p:spPr bwMode="auto">
            <a:xfrm>
              <a:off x="28251" y="7410"/>
              <a:ext cx="1917" cy="162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K1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080" name="AutoShape 127"/>
            <p:cNvSpPr>
              <a:spLocks noChangeShapeType="1"/>
            </p:cNvSpPr>
            <p:nvPr/>
          </p:nvSpPr>
          <p:spPr bwMode="auto">
            <a:xfrm flipH="1">
              <a:off x="43954" y="2387"/>
              <a:ext cx="52038" cy="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81" name="AutoShape 128"/>
            <p:cNvSpPr>
              <a:spLocks noChangeShapeType="1"/>
            </p:cNvSpPr>
            <p:nvPr/>
          </p:nvSpPr>
          <p:spPr bwMode="auto">
            <a:xfrm flipH="1">
              <a:off x="42437" y="1327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82" name="AutoShape 138"/>
            <p:cNvSpPr>
              <a:spLocks noChangeShapeType="1"/>
            </p:cNvSpPr>
            <p:nvPr/>
          </p:nvSpPr>
          <p:spPr bwMode="auto">
            <a:xfrm>
              <a:off x="14465" y="53041"/>
              <a:ext cx="14249" cy="19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83" name="AutoShape 139"/>
            <p:cNvSpPr>
              <a:spLocks noChangeShapeType="1"/>
            </p:cNvSpPr>
            <p:nvPr/>
          </p:nvSpPr>
          <p:spPr bwMode="auto">
            <a:xfrm>
              <a:off x="15963" y="51714"/>
              <a:ext cx="14307" cy="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84" name="AutoShape 140"/>
            <p:cNvSpPr>
              <a:spLocks noChangeShapeType="1"/>
            </p:cNvSpPr>
            <p:nvPr/>
          </p:nvSpPr>
          <p:spPr bwMode="auto">
            <a:xfrm>
              <a:off x="83762" y="58343"/>
              <a:ext cx="1594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85" name="Text Box 141"/>
            <p:cNvSpPr txBox="1">
              <a:spLocks noChangeArrowheads="1"/>
            </p:cNvSpPr>
            <p:nvPr/>
          </p:nvSpPr>
          <p:spPr bwMode="auto">
            <a:xfrm>
              <a:off x="81641" y="57518"/>
              <a:ext cx="1918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Q14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086" name="AutoShape 142"/>
            <p:cNvSpPr>
              <a:spLocks noChangeShapeType="1"/>
            </p:cNvSpPr>
            <p:nvPr/>
          </p:nvSpPr>
          <p:spPr bwMode="auto">
            <a:xfrm>
              <a:off x="84296" y="52965"/>
              <a:ext cx="6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87" name="AutoShape 143"/>
            <p:cNvSpPr>
              <a:spLocks noChangeShapeType="1"/>
            </p:cNvSpPr>
            <p:nvPr/>
          </p:nvSpPr>
          <p:spPr bwMode="auto">
            <a:xfrm flipH="1">
              <a:off x="83362" y="57753"/>
              <a:ext cx="940" cy="106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88" name="AutoShape 144"/>
            <p:cNvSpPr>
              <a:spLocks noChangeShapeType="1"/>
            </p:cNvSpPr>
            <p:nvPr/>
          </p:nvSpPr>
          <p:spPr bwMode="auto">
            <a:xfrm>
              <a:off x="84302" y="59137"/>
              <a:ext cx="6" cy="526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89" name="AutoShape 146"/>
            <p:cNvSpPr>
              <a:spLocks noChangeShapeType="1"/>
            </p:cNvSpPr>
            <p:nvPr/>
          </p:nvSpPr>
          <p:spPr bwMode="auto">
            <a:xfrm flipH="1">
              <a:off x="84912" y="57765"/>
              <a:ext cx="933" cy="106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90" name="AutoShape 147"/>
            <p:cNvSpPr>
              <a:spLocks noChangeShapeType="1"/>
            </p:cNvSpPr>
            <p:nvPr/>
          </p:nvSpPr>
          <p:spPr bwMode="auto">
            <a:xfrm>
              <a:off x="85845" y="59150"/>
              <a:ext cx="7" cy="480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91" name="AutoShape 148"/>
            <p:cNvSpPr>
              <a:spLocks noChangeShapeType="1"/>
            </p:cNvSpPr>
            <p:nvPr/>
          </p:nvSpPr>
          <p:spPr bwMode="auto">
            <a:xfrm>
              <a:off x="56953" y="11207"/>
              <a:ext cx="1594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92" name="Text Box 149"/>
            <p:cNvSpPr txBox="1">
              <a:spLocks noChangeArrowheads="1"/>
            </p:cNvSpPr>
            <p:nvPr/>
          </p:nvSpPr>
          <p:spPr bwMode="auto">
            <a:xfrm>
              <a:off x="59455" y="10566"/>
              <a:ext cx="1911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Q18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093" name="AutoShape 150"/>
            <p:cNvSpPr>
              <a:spLocks noChangeShapeType="1"/>
            </p:cNvSpPr>
            <p:nvPr/>
          </p:nvSpPr>
          <p:spPr bwMode="auto">
            <a:xfrm>
              <a:off x="57492" y="9232"/>
              <a:ext cx="13" cy="140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94" name="AutoShape 151"/>
            <p:cNvSpPr>
              <a:spLocks noChangeShapeType="1"/>
            </p:cNvSpPr>
            <p:nvPr/>
          </p:nvSpPr>
          <p:spPr bwMode="auto">
            <a:xfrm flipH="1">
              <a:off x="56553" y="10623"/>
              <a:ext cx="939" cy="106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95" name="AutoShape 152"/>
            <p:cNvSpPr>
              <a:spLocks noChangeShapeType="1"/>
            </p:cNvSpPr>
            <p:nvPr/>
          </p:nvSpPr>
          <p:spPr bwMode="auto">
            <a:xfrm flipH="1">
              <a:off x="57499" y="11798"/>
              <a:ext cx="6" cy="291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96" name="AutoShape 154"/>
            <p:cNvSpPr>
              <a:spLocks noChangeShapeType="1"/>
            </p:cNvSpPr>
            <p:nvPr/>
          </p:nvSpPr>
          <p:spPr bwMode="auto">
            <a:xfrm flipH="1">
              <a:off x="58102" y="10636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97" name="AutoShape 155"/>
            <p:cNvSpPr>
              <a:spLocks noChangeShapeType="1"/>
            </p:cNvSpPr>
            <p:nvPr/>
          </p:nvSpPr>
          <p:spPr bwMode="auto">
            <a:xfrm>
              <a:off x="59048" y="11798"/>
              <a:ext cx="7" cy="290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98" name="AutoShape 145"/>
            <p:cNvSpPr>
              <a:spLocks noChangeShapeType="1"/>
            </p:cNvSpPr>
            <p:nvPr/>
          </p:nvSpPr>
          <p:spPr bwMode="auto">
            <a:xfrm>
              <a:off x="85845" y="51752"/>
              <a:ext cx="7" cy="603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99" name="AutoShape 153"/>
            <p:cNvSpPr>
              <a:spLocks noChangeShapeType="1"/>
            </p:cNvSpPr>
            <p:nvPr/>
          </p:nvSpPr>
          <p:spPr bwMode="auto">
            <a:xfrm>
              <a:off x="59048" y="7842"/>
              <a:ext cx="7" cy="279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00" name="AutoShape 173"/>
            <p:cNvSpPr>
              <a:spLocks noChangeShapeType="1"/>
            </p:cNvSpPr>
            <p:nvPr/>
          </p:nvSpPr>
          <p:spPr bwMode="auto">
            <a:xfrm>
              <a:off x="27616" y="24358"/>
              <a:ext cx="6" cy="2288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01" name="AutoShape 198"/>
            <p:cNvSpPr>
              <a:spLocks noChangeShapeType="1"/>
            </p:cNvSpPr>
            <p:nvPr/>
          </p:nvSpPr>
          <p:spPr bwMode="auto">
            <a:xfrm flipH="1">
              <a:off x="46304" y="14947"/>
              <a:ext cx="51" cy="2105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02" name="AutoShape 199"/>
            <p:cNvSpPr>
              <a:spLocks noChangeShapeType="1"/>
            </p:cNvSpPr>
            <p:nvPr/>
          </p:nvSpPr>
          <p:spPr bwMode="auto">
            <a:xfrm>
              <a:off x="47904" y="14947"/>
              <a:ext cx="209" cy="2154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03" name="AutoShape 200"/>
            <p:cNvSpPr>
              <a:spLocks noChangeShapeType="1"/>
            </p:cNvSpPr>
            <p:nvPr/>
          </p:nvSpPr>
          <p:spPr bwMode="auto">
            <a:xfrm flipH="1">
              <a:off x="57448" y="14935"/>
              <a:ext cx="51" cy="21063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04" name="AutoShape 201"/>
            <p:cNvSpPr>
              <a:spLocks noChangeShapeType="1"/>
            </p:cNvSpPr>
            <p:nvPr/>
          </p:nvSpPr>
          <p:spPr bwMode="auto">
            <a:xfrm>
              <a:off x="59042" y="14935"/>
              <a:ext cx="6" cy="2106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05" name="AutoShape 210"/>
            <p:cNvSpPr>
              <a:spLocks noChangeShapeType="1"/>
            </p:cNvSpPr>
            <p:nvPr/>
          </p:nvSpPr>
          <p:spPr bwMode="auto">
            <a:xfrm>
              <a:off x="53511" y="14516"/>
              <a:ext cx="6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06" name="AutoShape 211"/>
            <p:cNvSpPr>
              <a:spLocks noChangeShapeType="1"/>
            </p:cNvSpPr>
            <p:nvPr/>
          </p:nvSpPr>
          <p:spPr bwMode="auto">
            <a:xfrm>
              <a:off x="55060" y="14516"/>
              <a:ext cx="7" cy="372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07" name="AutoShape 212"/>
            <p:cNvSpPr>
              <a:spLocks noChangeShapeType="1"/>
            </p:cNvSpPr>
            <p:nvPr/>
          </p:nvSpPr>
          <p:spPr bwMode="auto">
            <a:xfrm flipH="1">
              <a:off x="53473" y="19291"/>
              <a:ext cx="3975" cy="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08" name="AutoShape 213"/>
            <p:cNvSpPr>
              <a:spLocks noChangeShapeType="1"/>
            </p:cNvSpPr>
            <p:nvPr/>
          </p:nvSpPr>
          <p:spPr bwMode="auto">
            <a:xfrm>
              <a:off x="55060" y="18243"/>
              <a:ext cx="3988" cy="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09" name="AutoShape 214"/>
            <p:cNvSpPr>
              <a:spLocks noChangeShapeType="1"/>
            </p:cNvSpPr>
            <p:nvPr/>
          </p:nvSpPr>
          <p:spPr bwMode="auto">
            <a:xfrm>
              <a:off x="42367" y="14681"/>
              <a:ext cx="6" cy="48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10" name="AutoShape 215"/>
            <p:cNvSpPr>
              <a:spLocks noChangeShapeType="1"/>
            </p:cNvSpPr>
            <p:nvPr/>
          </p:nvSpPr>
          <p:spPr bwMode="auto">
            <a:xfrm>
              <a:off x="43916" y="14681"/>
              <a:ext cx="6" cy="372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11" name="AutoShape 216"/>
            <p:cNvSpPr>
              <a:spLocks noChangeShapeType="1"/>
            </p:cNvSpPr>
            <p:nvPr/>
          </p:nvSpPr>
          <p:spPr bwMode="auto">
            <a:xfrm flipH="1">
              <a:off x="42329" y="19450"/>
              <a:ext cx="3975" cy="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12" name="AutoShape 217"/>
            <p:cNvSpPr>
              <a:spLocks noChangeShapeType="1"/>
            </p:cNvSpPr>
            <p:nvPr/>
          </p:nvSpPr>
          <p:spPr bwMode="auto">
            <a:xfrm>
              <a:off x="43916" y="18402"/>
              <a:ext cx="3988" cy="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13" name="AutoShape 219"/>
            <p:cNvSpPr>
              <a:spLocks noChangeArrowheads="1"/>
            </p:cNvSpPr>
            <p:nvPr/>
          </p:nvSpPr>
          <p:spPr bwMode="auto">
            <a:xfrm rot="10800000">
              <a:off x="43453" y="16211"/>
              <a:ext cx="933" cy="82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14" name="AutoShape 220"/>
            <p:cNvSpPr>
              <a:spLocks noChangeShapeType="1"/>
            </p:cNvSpPr>
            <p:nvPr/>
          </p:nvSpPr>
          <p:spPr bwMode="auto">
            <a:xfrm>
              <a:off x="43389" y="17037"/>
              <a:ext cx="105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15" name="AutoShape 221"/>
            <p:cNvSpPr>
              <a:spLocks noChangeArrowheads="1"/>
            </p:cNvSpPr>
            <p:nvPr/>
          </p:nvSpPr>
          <p:spPr bwMode="auto">
            <a:xfrm rot="10800000">
              <a:off x="47491" y="16211"/>
              <a:ext cx="940" cy="82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16" name="AutoShape 222"/>
            <p:cNvSpPr>
              <a:spLocks noChangeShapeType="1"/>
            </p:cNvSpPr>
            <p:nvPr/>
          </p:nvSpPr>
          <p:spPr bwMode="auto">
            <a:xfrm>
              <a:off x="47428" y="17037"/>
              <a:ext cx="1060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17" name="AutoShape 223"/>
            <p:cNvSpPr>
              <a:spLocks noChangeArrowheads="1"/>
            </p:cNvSpPr>
            <p:nvPr/>
          </p:nvSpPr>
          <p:spPr bwMode="auto">
            <a:xfrm rot="10800000">
              <a:off x="54648" y="16268"/>
              <a:ext cx="939" cy="82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18" name="AutoShape 224"/>
            <p:cNvSpPr>
              <a:spLocks noChangeShapeType="1"/>
            </p:cNvSpPr>
            <p:nvPr/>
          </p:nvSpPr>
          <p:spPr bwMode="auto">
            <a:xfrm>
              <a:off x="54584" y="17094"/>
              <a:ext cx="1061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19" name="AutoShape 225"/>
            <p:cNvSpPr>
              <a:spLocks noChangeArrowheads="1"/>
            </p:cNvSpPr>
            <p:nvPr/>
          </p:nvSpPr>
          <p:spPr bwMode="auto">
            <a:xfrm rot="10800000">
              <a:off x="58578" y="16325"/>
              <a:ext cx="934" cy="82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20" name="AutoShape 226"/>
            <p:cNvSpPr>
              <a:spLocks noChangeShapeType="1"/>
            </p:cNvSpPr>
            <p:nvPr/>
          </p:nvSpPr>
          <p:spPr bwMode="auto">
            <a:xfrm>
              <a:off x="58515" y="17151"/>
              <a:ext cx="105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21" name="AutoShape 229"/>
            <p:cNvSpPr>
              <a:spLocks noChangeShapeType="1"/>
            </p:cNvSpPr>
            <p:nvPr/>
          </p:nvSpPr>
          <p:spPr bwMode="auto">
            <a:xfrm>
              <a:off x="52965" y="11201"/>
              <a:ext cx="159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22" name="Text Box 230"/>
            <p:cNvSpPr txBox="1">
              <a:spLocks noChangeArrowheads="1"/>
            </p:cNvSpPr>
            <p:nvPr/>
          </p:nvSpPr>
          <p:spPr bwMode="auto">
            <a:xfrm>
              <a:off x="50622" y="10566"/>
              <a:ext cx="1917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Q17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23" name="AutoShape 231"/>
            <p:cNvSpPr>
              <a:spLocks noChangeShapeType="1"/>
            </p:cNvSpPr>
            <p:nvPr/>
          </p:nvSpPr>
          <p:spPr bwMode="auto">
            <a:xfrm>
              <a:off x="53505" y="9169"/>
              <a:ext cx="6" cy="144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24" name="AutoShape 232"/>
            <p:cNvSpPr>
              <a:spLocks noChangeShapeType="1"/>
            </p:cNvSpPr>
            <p:nvPr/>
          </p:nvSpPr>
          <p:spPr bwMode="auto">
            <a:xfrm flipH="1">
              <a:off x="52565" y="10610"/>
              <a:ext cx="940" cy="106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25" name="AutoShape 233"/>
            <p:cNvSpPr>
              <a:spLocks noChangeShapeType="1"/>
            </p:cNvSpPr>
            <p:nvPr/>
          </p:nvSpPr>
          <p:spPr bwMode="auto">
            <a:xfrm flipH="1">
              <a:off x="53511" y="11785"/>
              <a:ext cx="6" cy="291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26" name="AutoShape 234"/>
            <p:cNvSpPr>
              <a:spLocks noChangeShapeType="1"/>
            </p:cNvSpPr>
            <p:nvPr/>
          </p:nvSpPr>
          <p:spPr bwMode="auto">
            <a:xfrm flipH="1">
              <a:off x="54114" y="10623"/>
              <a:ext cx="934" cy="106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27" name="AutoShape 235"/>
            <p:cNvSpPr>
              <a:spLocks noChangeShapeType="1"/>
            </p:cNvSpPr>
            <p:nvPr/>
          </p:nvSpPr>
          <p:spPr bwMode="auto">
            <a:xfrm>
              <a:off x="55060" y="11785"/>
              <a:ext cx="7" cy="290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28" name="AutoShape 236"/>
            <p:cNvSpPr>
              <a:spLocks noChangeShapeType="1"/>
            </p:cNvSpPr>
            <p:nvPr/>
          </p:nvSpPr>
          <p:spPr bwMode="auto">
            <a:xfrm>
              <a:off x="55060" y="7829"/>
              <a:ext cx="7" cy="280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29" name="AutoShape 237"/>
            <p:cNvSpPr>
              <a:spLocks noChangeShapeType="1"/>
            </p:cNvSpPr>
            <p:nvPr/>
          </p:nvSpPr>
          <p:spPr bwMode="auto">
            <a:xfrm>
              <a:off x="45808" y="11188"/>
              <a:ext cx="1594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30" name="Text Box 238"/>
            <p:cNvSpPr txBox="1">
              <a:spLocks noChangeArrowheads="1"/>
            </p:cNvSpPr>
            <p:nvPr/>
          </p:nvSpPr>
          <p:spPr bwMode="auto">
            <a:xfrm>
              <a:off x="48310" y="10541"/>
              <a:ext cx="1912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Q16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31" name="AutoShape 239"/>
            <p:cNvSpPr>
              <a:spLocks noChangeShapeType="1"/>
            </p:cNvSpPr>
            <p:nvPr/>
          </p:nvSpPr>
          <p:spPr bwMode="auto">
            <a:xfrm>
              <a:off x="46348" y="9169"/>
              <a:ext cx="13" cy="1429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32" name="AutoShape 240"/>
            <p:cNvSpPr>
              <a:spLocks noChangeShapeType="1"/>
            </p:cNvSpPr>
            <p:nvPr/>
          </p:nvSpPr>
          <p:spPr bwMode="auto">
            <a:xfrm flipH="1">
              <a:off x="45408" y="10598"/>
              <a:ext cx="940" cy="106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33" name="AutoShape 241"/>
            <p:cNvSpPr>
              <a:spLocks noChangeShapeType="1"/>
            </p:cNvSpPr>
            <p:nvPr/>
          </p:nvSpPr>
          <p:spPr bwMode="auto">
            <a:xfrm flipH="1">
              <a:off x="46355" y="11779"/>
              <a:ext cx="6" cy="291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34" name="AutoShape 242"/>
            <p:cNvSpPr>
              <a:spLocks noChangeShapeType="1"/>
            </p:cNvSpPr>
            <p:nvPr/>
          </p:nvSpPr>
          <p:spPr bwMode="auto">
            <a:xfrm flipH="1">
              <a:off x="46958" y="10610"/>
              <a:ext cx="933" cy="106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35" name="AutoShape 243"/>
            <p:cNvSpPr>
              <a:spLocks noChangeShapeType="1"/>
            </p:cNvSpPr>
            <p:nvPr/>
          </p:nvSpPr>
          <p:spPr bwMode="auto">
            <a:xfrm>
              <a:off x="47904" y="11779"/>
              <a:ext cx="6" cy="290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36" name="AutoShape 244"/>
            <p:cNvSpPr>
              <a:spLocks noChangeShapeType="1"/>
            </p:cNvSpPr>
            <p:nvPr/>
          </p:nvSpPr>
          <p:spPr bwMode="auto">
            <a:xfrm>
              <a:off x="47904" y="7816"/>
              <a:ext cx="6" cy="282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37" name="AutoShape 245"/>
            <p:cNvSpPr>
              <a:spLocks noChangeShapeType="1"/>
            </p:cNvSpPr>
            <p:nvPr/>
          </p:nvSpPr>
          <p:spPr bwMode="auto">
            <a:xfrm>
              <a:off x="41821" y="11176"/>
              <a:ext cx="1593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38" name="Text Box 246"/>
            <p:cNvSpPr txBox="1">
              <a:spLocks noChangeArrowheads="1"/>
            </p:cNvSpPr>
            <p:nvPr/>
          </p:nvSpPr>
          <p:spPr bwMode="auto">
            <a:xfrm>
              <a:off x="39477" y="10541"/>
              <a:ext cx="1918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Q15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39" name="AutoShape 247"/>
            <p:cNvSpPr>
              <a:spLocks noChangeShapeType="1"/>
            </p:cNvSpPr>
            <p:nvPr/>
          </p:nvSpPr>
          <p:spPr bwMode="auto">
            <a:xfrm>
              <a:off x="42329" y="9232"/>
              <a:ext cx="6" cy="140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40" name="AutoShape 248"/>
            <p:cNvSpPr>
              <a:spLocks noChangeShapeType="1"/>
            </p:cNvSpPr>
            <p:nvPr/>
          </p:nvSpPr>
          <p:spPr bwMode="auto">
            <a:xfrm flipH="1">
              <a:off x="41421" y="10585"/>
              <a:ext cx="933" cy="106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41" name="AutoShape 249"/>
            <p:cNvSpPr>
              <a:spLocks noChangeShapeType="1"/>
            </p:cNvSpPr>
            <p:nvPr/>
          </p:nvSpPr>
          <p:spPr bwMode="auto">
            <a:xfrm flipH="1">
              <a:off x="42367" y="11766"/>
              <a:ext cx="6" cy="291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42" name="AutoShape 250"/>
            <p:cNvSpPr>
              <a:spLocks noChangeShapeType="1"/>
            </p:cNvSpPr>
            <p:nvPr/>
          </p:nvSpPr>
          <p:spPr bwMode="auto">
            <a:xfrm flipH="1">
              <a:off x="42970" y="10598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43" name="AutoShape 251"/>
            <p:cNvSpPr>
              <a:spLocks noChangeShapeType="1"/>
            </p:cNvSpPr>
            <p:nvPr/>
          </p:nvSpPr>
          <p:spPr bwMode="auto">
            <a:xfrm>
              <a:off x="43916" y="11817"/>
              <a:ext cx="6" cy="290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44" name="AutoShape 252"/>
            <p:cNvSpPr>
              <a:spLocks noChangeShapeType="1"/>
            </p:cNvSpPr>
            <p:nvPr/>
          </p:nvSpPr>
          <p:spPr bwMode="auto">
            <a:xfrm flipH="1">
              <a:off x="43903" y="7804"/>
              <a:ext cx="13" cy="283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53145" name="Picture 20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692" y="12731"/>
              <a:ext cx="3385" cy="3042"/>
            </a:xfrm>
            <a:prstGeom prst="rect">
              <a:avLst/>
            </a:prstGeom>
            <a:noFill/>
          </p:spPr>
        </p:pic>
        <p:pic>
          <p:nvPicPr>
            <p:cNvPr id="53146" name="Picture 20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446" y="12846"/>
              <a:ext cx="3379" cy="3048"/>
            </a:xfrm>
            <a:prstGeom prst="rect">
              <a:avLst/>
            </a:prstGeom>
            <a:noFill/>
          </p:spPr>
        </p:pic>
        <p:pic>
          <p:nvPicPr>
            <p:cNvPr id="53147" name="Picture 20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19" y="12801"/>
              <a:ext cx="3086" cy="2813"/>
            </a:xfrm>
            <a:prstGeom prst="rect">
              <a:avLst/>
            </a:prstGeom>
            <a:noFill/>
          </p:spPr>
        </p:pic>
        <p:pic>
          <p:nvPicPr>
            <p:cNvPr id="53148" name="Picture 2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75" y="12966"/>
              <a:ext cx="3086" cy="2807"/>
            </a:xfrm>
            <a:prstGeom prst="rect">
              <a:avLst/>
            </a:prstGeom>
            <a:noFill/>
          </p:spPr>
        </p:pic>
        <p:sp>
          <p:nvSpPr>
            <p:cNvPr id="53149" name="AutoShape 253"/>
            <p:cNvSpPr>
              <a:spLocks noChangeShapeType="1"/>
            </p:cNvSpPr>
            <p:nvPr/>
          </p:nvSpPr>
          <p:spPr bwMode="auto">
            <a:xfrm>
              <a:off x="42360" y="9175"/>
              <a:ext cx="35287" cy="5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50" name="AutoShape 254"/>
            <p:cNvSpPr>
              <a:spLocks noChangeShapeType="1"/>
            </p:cNvSpPr>
            <p:nvPr/>
          </p:nvSpPr>
          <p:spPr bwMode="auto">
            <a:xfrm>
              <a:off x="43922" y="7785"/>
              <a:ext cx="35548" cy="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51" name="AutoShape 257"/>
            <p:cNvSpPr>
              <a:spLocks noChangeShapeType="1"/>
            </p:cNvSpPr>
            <p:nvPr/>
          </p:nvSpPr>
          <p:spPr bwMode="auto">
            <a:xfrm>
              <a:off x="50666" y="6540"/>
              <a:ext cx="7" cy="263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52" name="AutoShape 258"/>
            <p:cNvSpPr>
              <a:spLocks noChangeShapeType="1"/>
            </p:cNvSpPr>
            <p:nvPr/>
          </p:nvSpPr>
          <p:spPr bwMode="auto">
            <a:xfrm>
              <a:off x="52203" y="5657"/>
              <a:ext cx="6" cy="211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53" name="AutoShape 260"/>
            <p:cNvSpPr>
              <a:spLocks noChangeShapeType="1"/>
            </p:cNvSpPr>
            <p:nvPr/>
          </p:nvSpPr>
          <p:spPr bwMode="auto">
            <a:xfrm>
              <a:off x="28359" y="29387"/>
              <a:ext cx="8998" cy="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54" name="AutoShape 261"/>
            <p:cNvSpPr>
              <a:spLocks noChangeShapeType="1"/>
            </p:cNvSpPr>
            <p:nvPr/>
          </p:nvSpPr>
          <p:spPr bwMode="auto">
            <a:xfrm>
              <a:off x="32118" y="27832"/>
              <a:ext cx="3981" cy="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53155" name="Picture 26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641" y="21983"/>
              <a:ext cx="8528" cy="2489"/>
            </a:xfrm>
            <a:prstGeom prst="rect">
              <a:avLst/>
            </a:prstGeom>
            <a:noFill/>
          </p:spPr>
        </p:pic>
        <p:sp>
          <p:nvSpPr>
            <p:cNvPr id="53156" name="AutoShape 263"/>
            <p:cNvSpPr>
              <a:spLocks noChangeShapeType="1"/>
            </p:cNvSpPr>
            <p:nvPr/>
          </p:nvSpPr>
          <p:spPr bwMode="auto">
            <a:xfrm>
              <a:off x="23818" y="24358"/>
              <a:ext cx="38" cy="21342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57" name="AutoShape 264"/>
            <p:cNvSpPr>
              <a:spLocks noChangeShapeType="1"/>
            </p:cNvSpPr>
            <p:nvPr/>
          </p:nvSpPr>
          <p:spPr bwMode="auto">
            <a:xfrm flipH="1">
              <a:off x="28308" y="24358"/>
              <a:ext cx="19" cy="5029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58" name="AutoShape 266"/>
            <p:cNvSpPr>
              <a:spLocks noChangeShapeType="1"/>
            </p:cNvSpPr>
            <p:nvPr/>
          </p:nvSpPr>
          <p:spPr bwMode="auto">
            <a:xfrm>
              <a:off x="32118" y="24345"/>
              <a:ext cx="6" cy="348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59" name="AutoShape 267"/>
            <p:cNvSpPr>
              <a:spLocks noChangeShapeType="1"/>
            </p:cNvSpPr>
            <p:nvPr/>
          </p:nvSpPr>
          <p:spPr bwMode="auto">
            <a:xfrm flipV="1">
              <a:off x="23825" y="45700"/>
              <a:ext cx="55816" cy="11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60" name="AutoShape 268"/>
            <p:cNvSpPr>
              <a:spLocks noChangeShapeType="1"/>
            </p:cNvSpPr>
            <p:nvPr/>
          </p:nvSpPr>
          <p:spPr bwMode="auto">
            <a:xfrm>
              <a:off x="24066" y="12877"/>
              <a:ext cx="6" cy="9303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61" name="AutoShape 269"/>
            <p:cNvSpPr>
              <a:spLocks noChangeShapeType="1"/>
            </p:cNvSpPr>
            <p:nvPr/>
          </p:nvSpPr>
          <p:spPr bwMode="auto">
            <a:xfrm>
              <a:off x="31673" y="8750"/>
              <a:ext cx="13" cy="1348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62" name="AutoShape 274"/>
            <p:cNvSpPr>
              <a:spLocks noChangeShapeType="1"/>
            </p:cNvSpPr>
            <p:nvPr/>
          </p:nvSpPr>
          <p:spPr bwMode="auto">
            <a:xfrm flipV="1">
              <a:off x="5873" y="12884"/>
              <a:ext cx="18098" cy="3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63" name="AutoShape 278"/>
            <p:cNvSpPr>
              <a:spLocks noChangeShapeType="1"/>
            </p:cNvSpPr>
            <p:nvPr/>
          </p:nvSpPr>
          <p:spPr bwMode="auto">
            <a:xfrm>
              <a:off x="2476" y="2387"/>
              <a:ext cx="39897" cy="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64" name="AutoShape 280"/>
            <p:cNvSpPr>
              <a:spLocks noChangeArrowheads="1"/>
            </p:cNvSpPr>
            <p:nvPr/>
          </p:nvSpPr>
          <p:spPr bwMode="auto">
            <a:xfrm>
              <a:off x="738" y="137"/>
              <a:ext cx="8484" cy="470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57665" tIns="28832" rIns="57665" bIns="288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Previous</a:t>
              </a: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7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node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65" name="AutoShape 281"/>
            <p:cNvSpPr>
              <a:spLocks noChangeArrowheads="1"/>
            </p:cNvSpPr>
            <p:nvPr/>
          </p:nvSpPr>
          <p:spPr bwMode="auto">
            <a:xfrm>
              <a:off x="93071" y="120"/>
              <a:ext cx="6262" cy="471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57665" tIns="28832" rIns="57665" bIns="288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Next node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66" name="Text Box 458"/>
            <p:cNvSpPr txBox="1">
              <a:spLocks noChangeArrowheads="1"/>
            </p:cNvSpPr>
            <p:nvPr/>
          </p:nvSpPr>
          <p:spPr bwMode="auto">
            <a:xfrm>
              <a:off x="24523" y="25361"/>
              <a:ext cx="2947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500V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67" name="Text Box 459"/>
            <p:cNvSpPr txBox="1">
              <a:spLocks noChangeArrowheads="1"/>
            </p:cNvSpPr>
            <p:nvPr/>
          </p:nvSpPr>
          <p:spPr bwMode="auto">
            <a:xfrm>
              <a:off x="29171" y="25463"/>
              <a:ext cx="2947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230V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68" name="Text Box 460"/>
            <p:cNvSpPr txBox="1">
              <a:spLocks noChangeArrowheads="1"/>
            </p:cNvSpPr>
            <p:nvPr/>
          </p:nvSpPr>
          <p:spPr bwMode="auto">
            <a:xfrm>
              <a:off x="26390" y="20180"/>
              <a:ext cx="2953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3400V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69" name="AutoShape 469"/>
            <p:cNvSpPr>
              <a:spLocks noChangeShapeType="1"/>
            </p:cNvSpPr>
            <p:nvPr/>
          </p:nvSpPr>
          <p:spPr bwMode="auto">
            <a:xfrm>
              <a:off x="37357" y="6540"/>
              <a:ext cx="12" cy="2284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70" name="AutoShape 470"/>
            <p:cNvSpPr>
              <a:spLocks noChangeShapeType="1"/>
            </p:cNvSpPr>
            <p:nvPr/>
          </p:nvSpPr>
          <p:spPr bwMode="auto">
            <a:xfrm flipH="1">
              <a:off x="36099" y="5651"/>
              <a:ext cx="70" cy="2217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71" name="AutoShape 471"/>
            <p:cNvSpPr>
              <a:spLocks noChangeShapeType="1"/>
            </p:cNvSpPr>
            <p:nvPr/>
          </p:nvSpPr>
          <p:spPr bwMode="auto">
            <a:xfrm>
              <a:off x="37369" y="6540"/>
              <a:ext cx="13202" cy="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72" name="AutoShape 472"/>
            <p:cNvSpPr>
              <a:spLocks noChangeShapeType="1"/>
            </p:cNvSpPr>
            <p:nvPr/>
          </p:nvSpPr>
          <p:spPr bwMode="auto">
            <a:xfrm>
              <a:off x="36245" y="5651"/>
              <a:ext cx="15863" cy="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73" name="AutoShape 476"/>
            <p:cNvSpPr>
              <a:spLocks noChangeShapeType="1"/>
            </p:cNvSpPr>
            <p:nvPr/>
          </p:nvSpPr>
          <p:spPr bwMode="auto">
            <a:xfrm flipH="1">
              <a:off x="57448" y="29451"/>
              <a:ext cx="38005" cy="7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74" name="AutoShape 477"/>
            <p:cNvSpPr>
              <a:spLocks noChangeShapeType="1"/>
            </p:cNvSpPr>
            <p:nvPr/>
          </p:nvSpPr>
          <p:spPr bwMode="auto">
            <a:xfrm>
              <a:off x="77647" y="11652"/>
              <a:ext cx="7" cy="40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75" name="AutoShape 479"/>
            <p:cNvSpPr>
              <a:spLocks noChangeShapeType="1"/>
            </p:cNvSpPr>
            <p:nvPr/>
          </p:nvSpPr>
          <p:spPr bwMode="auto">
            <a:xfrm>
              <a:off x="79470" y="11690"/>
              <a:ext cx="6" cy="427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76" name="AutoShape 481"/>
            <p:cNvSpPr>
              <a:spLocks noChangeShapeType="1"/>
            </p:cNvSpPr>
            <p:nvPr/>
          </p:nvSpPr>
          <p:spPr bwMode="auto">
            <a:xfrm>
              <a:off x="59035" y="31324"/>
              <a:ext cx="16949" cy="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77" name="AutoShape 482"/>
            <p:cNvSpPr>
              <a:spLocks noChangeShapeType="1"/>
            </p:cNvSpPr>
            <p:nvPr/>
          </p:nvSpPr>
          <p:spPr bwMode="auto">
            <a:xfrm>
              <a:off x="64941" y="31330"/>
              <a:ext cx="6" cy="399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78" name="AutoShape 483"/>
            <p:cNvSpPr>
              <a:spLocks noChangeArrowheads="1"/>
            </p:cNvSpPr>
            <p:nvPr/>
          </p:nvSpPr>
          <p:spPr bwMode="auto">
            <a:xfrm rot="5400000">
              <a:off x="61690" y="30848"/>
              <a:ext cx="933" cy="8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79" name="AutoShape 484"/>
            <p:cNvSpPr>
              <a:spLocks noChangeShapeType="1"/>
            </p:cNvSpPr>
            <p:nvPr/>
          </p:nvSpPr>
          <p:spPr bwMode="auto">
            <a:xfrm flipH="1">
              <a:off x="62591" y="30797"/>
              <a:ext cx="7" cy="10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80" name="AutoShape 485"/>
            <p:cNvSpPr>
              <a:spLocks noChangeArrowheads="1"/>
            </p:cNvSpPr>
            <p:nvPr/>
          </p:nvSpPr>
          <p:spPr bwMode="auto">
            <a:xfrm rot="-5400000">
              <a:off x="67475" y="30886"/>
              <a:ext cx="933" cy="8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81" name="AutoShape 486"/>
            <p:cNvSpPr>
              <a:spLocks noChangeShapeType="1"/>
            </p:cNvSpPr>
            <p:nvPr/>
          </p:nvSpPr>
          <p:spPr bwMode="auto">
            <a:xfrm flipV="1">
              <a:off x="67513" y="30746"/>
              <a:ext cx="6" cy="10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82" name="AutoShape 492"/>
            <p:cNvSpPr>
              <a:spLocks noChangeShapeType="1"/>
            </p:cNvSpPr>
            <p:nvPr/>
          </p:nvSpPr>
          <p:spPr bwMode="auto">
            <a:xfrm>
              <a:off x="79476" y="7880"/>
              <a:ext cx="6" cy="243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83" name="AutoShape 493"/>
            <p:cNvSpPr>
              <a:spLocks noChangeShapeType="1"/>
            </p:cNvSpPr>
            <p:nvPr/>
          </p:nvSpPr>
          <p:spPr bwMode="auto">
            <a:xfrm>
              <a:off x="78822" y="16554"/>
              <a:ext cx="6" cy="12833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84" name="AutoShape 494"/>
            <p:cNvSpPr>
              <a:spLocks noChangeShapeType="1"/>
            </p:cNvSpPr>
            <p:nvPr/>
          </p:nvSpPr>
          <p:spPr bwMode="auto">
            <a:xfrm>
              <a:off x="80289" y="16281"/>
              <a:ext cx="95" cy="1507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85" name="AutoShape 488"/>
            <p:cNvSpPr>
              <a:spLocks noChangeArrowheads="1"/>
            </p:cNvSpPr>
            <p:nvPr/>
          </p:nvSpPr>
          <p:spPr bwMode="auto">
            <a:xfrm>
              <a:off x="75209" y="12973"/>
              <a:ext cx="7067" cy="4705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57665" tIns="28832" rIns="57665" bIns="288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Battery charger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86" name="Text Box 499"/>
            <p:cNvSpPr txBox="1">
              <a:spLocks noChangeArrowheads="1"/>
            </p:cNvSpPr>
            <p:nvPr/>
          </p:nvSpPr>
          <p:spPr bwMode="auto">
            <a:xfrm>
              <a:off x="80105" y="10255"/>
              <a:ext cx="1917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Q19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87" name="Text Box 500"/>
            <p:cNvSpPr txBox="1">
              <a:spLocks noChangeArrowheads="1"/>
            </p:cNvSpPr>
            <p:nvPr/>
          </p:nvSpPr>
          <p:spPr bwMode="auto">
            <a:xfrm>
              <a:off x="89979" y="31616"/>
              <a:ext cx="1918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K8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88" name="Text Box 501"/>
            <p:cNvSpPr txBox="1">
              <a:spLocks noChangeArrowheads="1"/>
            </p:cNvSpPr>
            <p:nvPr/>
          </p:nvSpPr>
          <p:spPr bwMode="auto">
            <a:xfrm>
              <a:off x="48431" y="19773"/>
              <a:ext cx="2623" cy="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24V ?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89" name="Text Box 502"/>
            <p:cNvSpPr txBox="1">
              <a:spLocks noChangeArrowheads="1"/>
            </p:cNvSpPr>
            <p:nvPr/>
          </p:nvSpPr>
          <p:spPr bwMode="auto">
            <a:xfrm>
              <a:off x="59397" y="19488"/>
              <a:ext cx="2947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30V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90" name="AutoShape 504"/>
            <p:cNvSpPr>
              <a:spLocks noChangeShapeType="1"/>
            </p:cNvSpPr>
            <p:nvPr/>
          </p:nvSpPr>
          <p:spPr bwMode="auto">
            <a:xfrm flipH="1">
              <a:off x="75984" y="30264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91" name="AutoShape 505"/>
            <p:cNvSpPr>
              <a:spLocks noChangeShapeType="1"/>
            </p:cNvSpPr>
            <p:nvPr/>
          </p:nvSpPr>
          <p:spPr bwMode="auto">
            <a:xfrm flipH="1">
              <a:off x="90068" y="30270"/>
              <a:ext cx="940" cy="106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92" name="Text Box 506"/>
            <p:cNvSpPr txBox="1">
              <a:spLocks noChangeArrowheads="1"/>
            </p:cNvSpPr>
            <p:nvPr/>
          </p:nvSpPr>
          <p:spPr bwMode="auto">
            <a:xfrm>
              <a:off x="76149" y="31673"/>
              <a:ext cx="1917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K7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93" name="AutoShape 507"/>
            <p:cNvSpPr>
              <a:spLocks noChangeShapeType="1"/>
            </p:cNvSpPr>
            <p:nvPr/>
          </p:nvSpPr>
          <p:spPr bwMode="auto">
            <a:xfrm>
              <a:off x="77235" y="31324"/>
              <a:ext cx="12833" cy="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94" name="AutoShape 514"/>
            <p:cNvSpPr>
              <a:spLocks noChangeShapeType="1"/>
            </p:cNvSpPr>
            <p:nvPr/>
          </p:nvSpPr>
          <p:spPr bwMode="auto">
            <a:xfrm>
              <a:off x="23291" y="49295"/>
              <a:ext cx="159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95" name="AutoShape 515"/>
            <p:cNvSpPr>
              <a:spLocks noChangeShapeType="1"/>
            </p:cNvSpPr>
            <p:nvPr/>
          </p:nvSpPr>
          <p:spPr bwMode="auto">
            <a:xfrm flipH="1">
              <a:off x="22898" y="48761"/>
              <a:ext cx="933" cy="106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96" name="AutoShape 516"/>
            <p:cNvSpPr>
              <a:spLocks noChangeShapeType="1"/>
            </p:cNvSpPr>
            <p:nvPr/>
          </p:nvSpPr>
          <p:spPr bwMode="auto">
            <a:xfrm flipH="1">
              <a:off x="24441" y="48717"/>
              <a:ext cx="933" cy="106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97" name="Text Box 517"/>
            <p:cNvSpPr txBox="1">
              <a:spLocks noChangeArrowheads="1"/>
            </p:cNvSpPr>
            <p:nvPr/>
          </p:nvSpPr>
          <p:spPr bwMode="auto">
            <a:xfrm>
              <a:off x="21463" y="48717"/>
              <a:ext cx="1917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K3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198" name="AutoShape 526"/>
            <p:cNvSpPr>
              <a:spLocks noChangeShapeType="1"/>
            </p:cNvSpPr>
            <p:nvPr/>
          </p:nvSpPr>
          <p:spPr bwMode="auto">
            <a:xfrm>
              <a:off x="23888" y="49822"/>
              <a:ext cx="26" cy="327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99" name="AutoShape 527"/>
            <p:cNvSpPr>
              <a:spLocks noChangeShapeType="1"/>
            </p:cNvSpPr>
            <p:nvPr/>
          </p:nvSpPr>
          <p:spPr bwMode="auto">
            <a:xfrm>
              <a:off x="25374" y="49853"/>
              <a:ext cx="6" cy="186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00" name="AutoShape 536"/>
            <p:cNvSpPr>
              <a:spLocks noChangeShapeType="1"/>
            </p:cNvSpPr>
            <p:nvPr/>
          </p:nvSpPr>
          <p:spPr bwMode="auto">
            <a:xfrm>
              <a:off x="23799" y="45815"/>
              <a:ext cx="32" cy="2902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01" name="AutoShape 537"/>
            <p:cNvSpPr>
              <a:spLocks noChangeShapeType="1"/>
            </p:cNvSpPr>
            <p:nvPr/>
          </p:nvSpPr>
          <p:spPr bwMode="auto">
            <a:xfrm>
              <a:off x="25361" y="47250"/>
              <a:ext cx="7" cy="151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02" name="AutoShape 540"/>
            <p:cNvSpPr>
              <a:spLocks noChangeShapeType="1"/>
            </p:cNvSpPr>
            <p:nvPr/>
          </p:nvSpPr>
          <p:spPr bwMode="auto">
            <a:xfrm>
              <a:off x="25444" y="47250"/>
              <a:ext cx="55747" cy="1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03" name="AutoShape 550"/>
            <p:cNvSpPr>
              <a:spLocks noChangeShapeType="1"/>
            </p:cNvSpPr>
            <p:nvPr/>
          </p:nvSpPr>
          <p:spPr bwMode="auto">
            <a:xfrm>
              <a:off x="77635" y="9239"/>
              <a:ext cx="31" cy="113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04" name="AutoShape 551"/>
            <p:cNvSpPr>
              <a:spLocks noChangeShapeType="1"/>
            </p:cNvSpPr>
            <p:nvPr/>
          </p:nvSpPr>
          <p:spPr bwMode="auto">
            <a:xfrm>
              <a:off x="77235" y="10960"/>
              <a:ext cx="1593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05" name="AutoShape 552"/>
            <p:cNvSpPr>
              <a:spLocks noChangeShapeType="1"/>
            </p:cNvSpPr>
            <p:nvPr/>
          </p:nvSpPr>
          <p:spPr bwMode="auto">
            <a:xfrm flipH="1">
              <a:off x="76733" y="10375"/>
              <a:ext cx="933" cy="106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06" name="AutoShape 553"/>
            <p:cNvSpPr>
              <a:spLocks noChangeShapeType="1"/>
            </p:cNvSpPr>
            <p:nvPr/>
          </p:nvSpPr>
          <p:spPr bwMode="auto">
            <a:xfrm flipH="1">
              <a:off x="78536" y="10382"/>
              <a:ext cx="940" cy="106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07" name="AutoShape 555"/>
            <p:cNvSpPr>
              <a:spLocks noChangeShapeType="1"/>
            </p:cNvSpPr>
            <p:nvPr/>
          </p:nvSpPr>
          <p:spPr bwMode="auto">
            <a:xfrm>
              <a:off x="91293" y="31356"/>
              <a:ext cx="4160" cy="1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08" name="AutoShape 557"/>
            <p:cNvSpPr>
              <a:spLocks noChangeShapeType="1"/>
            </p:cNvSpPr>
            <p:nvPr/>
          </p:nvSpPr>
          <p:spPr bwMode="auto">
            <a:xfrm>
              <a:off x="36004" y="53079"/>
              <a:ext cx="14249" cy="13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09" name="AutoShape 558"/>
            <p:cNvSpPr>
              <a:spLocks noChangeShapeType="1"/>
            </p:cNvSpPr>
            <p:nvPr/>
          </p:nvSpPr>
          <p:spPr bwMode="auto">
            <a:xfrm>
              <a:off x="37503" y="51752"/>
              <a:ext cx="14306" cy="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10" name="AutoShape 559"/>
            <p:cNvSpPr>
              <a:spLocks noChangeShapeType="1"/>
            </p:cNvSpPr>
            <p:nvPr/>
          </p:nvSpPr>
          <p:spPr bwMode="auto">
            <a:xfrm>
              <a:off x="44989" y="49333"/>
              <a:ext cx="159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11" name="AutoShape 560"/>
            <p:cNvSpPr>
              <a:spLocks noChangeShapeType="1"/>
            </p:cNvSpPr>
            <p:nvPr/>
          </p:nvSpPr>
          <p:spPr bwMode="auto">
            <a:xfrm flipH="1">
              <a:off x="44589" y="48793"/>
              <a:ext cx="934" cy="106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12" name="AutoShape 561"/>
            <p:cNvSpPr>
              <a:spLocks noChangeShapeType="1"/>
            </p:cNvSpPr>
            <p:nvPr/>
          </p:nvSpPr>
          <p:spPr bwMode="auto">
            <a:xfrm flipH="1">
              <a:off x="46139" y="48755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13" name="Text Box 562"/>
            <p:cNvSpPr txBox="1">
              <a:spLocks noChangeArrowheads="1"/>
            </p:cNvSpPr>
            <p:nvPr/>
          </p:nvSpPr>
          <p:spPr bwMode="auto">
            <a:xfrm>
              <a:off x="43160" y="48755"/>
              <a:ext cx="1918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K4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14" name="AutoShape 563"/>
            <p:cNvSpPr>
              <a:spLocks noChangeShapeType="1"/>
            </p:cNvSpPr>
            <p:nvPr/>
          </p:nvSpPr>
          <p:spPr bwMode="auto">
            <a:xfrm>
              <a:off x="45586" y="49853"/>
              <a:ext cx="19" cy="3283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15" name="AutoShape 564"/>
            <p:cNvSpPr>
              <a:spLocks noChangeShapeType="1"/>
            </p:cNvSpPr>
            <p:nvPr/>
          </p:nvSpPr>
          <p:spPr bwMode="auto">
            <a:xfrm>
              <a:off x="47148" y="49853"/>
              <a:ext cx="7" cy="189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16" name="AutoShape 565"/>
            <p:cNvSpPr>
              <a:spLocks noChangeShapeType="1"/>
            </p:cNvSpPr>
            <p:nvPr/>
          </p:nvSpPr>
          <p:spPr bwMode="auto">
            <a:xfrm>
              <a:off x="45497" y="45853"/>
              <a:ext cx="26" cy="2902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17" name="AutoShape 566"/>
            <p:cNvSpPr>
              <a:spLocks noChangeShapeType="1"/>
            </p:cNvSpPr>
            <p:nvPr/>
          </p:nvSpPr>
          <p:spPr bwMode="auto">
            <a:xfrm>
              <a:off x="47053" y="47282"/>
              <a:ext cx="6" cy="151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18" name="AutoShape 567"/>
            <p:cNvSpPr>
              <a:spLocks noChangeShapeType="1"/>
            </p:cNvSpPr>
            <p:nvPr/>
          </p:nvSpPr>
          <p:spPr bwMode="auto">
            <a:xfrm>
              <a:off x="57023" y="53016"/>
              <a:ext cx="15182" cy="63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19" name="AutoShape 568"/>
            <p:cNvSpPr>
              <a:spLocks noChangeShapeType="1"/>
            </p:cNvSpPr>
            <p:nvPr/>
          </p:nvSpPr>
          <p:spPr bwMode="auto">
            <a:xfrm>
              <a:off x="58572" y="51714"/>
              <a:ext cx="15145" cy="2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20" name="AutoShape 569"/>
            <p:cNvSpPr>
              <a:spLocks noChangeShapeType="1"/>
            </p:cNvSpPr>
            <p:nvPr/>
          </p:nvSpPr>
          <p:spPr bwMode="auto">
            <a:xfrm>
              <a:off x="66528" y="49314"/>
              <a:ext cx="159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21" name="AutoShape 570"/>
            <p:cNvSpPr>
              <a:spLocks noChangeShapeType="1"/>
            </p:cNvSpPr>
            <p:nvPr/>
          </p:nvSpPr>
          <p:spPr bwMode="auto">
            <a:xfrm flipH="1">
              <a:off x="66128" y="48774"/>
              <a:ext cx="940" cy="106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22" name="AutoShape 571"/>
            <p:cNvSpPr>
              <a:spLocks noChangeShapeType="1"/>
            </p:cNvSpPr>
            <p:nvPr/>
          </p:nvSpPr>
          <p:spPr bwMode="auto">
            <a:xfrm flipH="1">
              <a:off x="67678" y="48736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23" name="Text Box 572"/>
            <p:cNvSpPr txBox="1">
              <a:spLocks noChangeArrowheads="1"/>
            </p:cNvSpPr>
            <p:nvPr/>
          </p:nvSpPr>
          <p:spPr bwMode="auto">
            <a:xfrm>
              <a:off x="64700" y="48736"/>
              <a:ext cx="1917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K5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24" name="AutoShape 573"/>
            <p:cNvSpPr>
              <a:spLocks noChangeShapeType="1"/>
            </p:cNvSpPr>
            <p:nvPr/>
          </p:nvSpPr>
          <p:spPr bwMode="auto">
            <a:xfrm>
              <a:off x="67125" y="49841"/>
              <a:ext cx="19" cy="327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25" name="AutoShape 574"/>
            <p:cNvSpPr>
              <a:spLocks noChangeShapeType="1"/>
            </p:cNvSpPr>
            <p:nvPr/>
          </p:nvSpPr>
          <p:spPr bwMode="auto">
            <a:xfrm>
              <a:off x="68687" y="49841"/>
              <a:ext cx="7" cy="189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26" name="AutoShape 575"/>
            <p:cNvSpPr>
              <a:spLocks noChangeShapeType="1"/>
            </p:cNvSpPr>
            <p:nvPr/>
          </p:nvSpPr>
          <p:spPr bwMode="auto">
            <a:xfrm>
              <a:off x="67036" y="45834"/>
              <a:ext cx="32" cy="2902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27" name="AutoShape 576"/>
            <p:cNvSpPr>
              <a:spLocks noChangeShapeType="1"/>
            </p:cNvSpPr>
            <p:nvPr/>
          </p:nvSpPr>
          <p:spPr bwMode="auto">
            <a:xfrm>
              <a:off x="68592" y="47263"/>
              <a:ext cx="7" cy="151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28" name="AutoShape 577"/>
            <p:cNvSpPr>
              <a:spLocks noChangeShapeType="1"/>
            </p:cNvSpPr>
            <p:nvPr/>
          </p:nvSpPr>
          <p:spPr bwMode="auto">
            <a:xfrm>
              <a:off x="79730" y="53035"/>
              <a:ext cx="4572" cy="4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29" name="AutoShape 578"/>
            <p:cNvSpPr>
              <a:spLocks noChangeShapeType="1"/>
            </p:cNvSpPr>
            <p:nvPr/>
          </p:nvSpPr>
          <p:spPr bwMode="auto">
            <a:xfrm>
              <a:off x="81280" y="51708"/>
              <a:ext cx="4565" cy="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30" name="AutoShape 579"/>
            <p:cNvSpPr>
              <a:spLocks noChangeShapeType="1"/>
            </p:cNvSpPr>
            <p:nvPr/>
          </p:nvSpPr>
          <p:spPr bwMode="auto">
            <a:xfrm>
              <a:off x="79108" y="49288"/>
              <a:ext cx="1587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31" name="AutoShape 580"/>
            <p:cNvSpPr>
              <a:spLocks noChangeShapeType="1"/>
            </p:cNvSpPr>
            <p:nvPr/>
          </p:nvSpPr>
          <p:spPr bwMode="auto">
            <a:xfrm flipH="1">
              <a:off x="78708" y="48755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32" name="AutoShape 581"/>
            <p:cNvSpPr>
              <a:spLocks noChangeShapeType="1"/>
            </p:cNvSpPr>
            <p:nvPr/>
          </p:nvSpPr>
          <p:spPr bwMode="auto">
            <a:xfrm flipH="1">
              <a:off x="80251" y="48710"/>
              <a:ext cx="940" cy="106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33" name="Text Box 582"/>
            <p:cNvSpPr txBox="1">
              <a:spLocks noChangeArrowheads="1"/>
            </p:cNvSpPr>
            <p:nvPr/>
          </p:nvSpPr>
          <p:spPr bwMode="auto">
            <a:xfrm>
              <a:off x="77273" y="48710"/>
              <a:ext cx="1917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K6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34" name="AutoShape 583"/>
            <p:cNvSpPr>
              <a:spLocks noChangeShapeType="1"/>
            </p:cNvSpPr>
            <p:nvPr/>
          </p:nvSpPr>
          <p:spPr bwMode="auto">
            <a:xfrm>
              <a:off x="79698" y="49815"/>
              <a:ext cx="26" cy="327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35" name="AutoShape 584"/>
            <p:cNvSpPr>
              <a:spLocks noChangeShapeType="1"/>
            </p:cNvSpPr>
            <p:nvPr/>
          </p:nvSpPr>
          <p:spPr bwMode="auto">
            <a:xfrm>
              <a:off x="81191" y="49853"/>
              <a:ext cx="6" cy="186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36" name="AutoShape 585"/>
            <p:cNvSpPr>
              <a:spLocks noChangeShapeType="1"/>
            </p:cNvSpPr>
            <p:nvPr/>
          </p:nvSpPr>
          <p:spPr bwMode="auto">
            <a:xfrm>
              <a:off x="79616" y="45808"/>
              <a:ext cx="25" cy="2902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37" name="AutoShape 586"/>
            <p:cNvSpPr>
              <a:spLocks noChangeShapeType="1"/>
            </p:cNvSpPr>
            <p:nvPr/>
          </p:nvSpPr>
          <p:spPr bwMode="auto">
            <a:xfrm>
              <a:off x="81172" y="47244"/>
              <a:ext cx="6" cy="151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38" name="AutoShape 473"/>
            <p:cNvSpPr>
              <a:spLocks noChangeArrowheads="1"/>
            </p:cNvSpPr>
            <p:nvPr/>
          </p:nvSpPr>
          <p:spPr bwMode="auto">
            <a:xfrm>
              <a:off x="92462" y="28124"/>
              <a:ext cx="6311" cy="460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57665" tIns="28832" rIns="57665" bIns="288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Battery 24V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39" name="AutoShape 275"/>
            <p:cNvSpPr>
              <a:spLocks noChangeArrowheads="1"/>
            </p:cNvSpPr>
            <p:nvPr/>
          </p:nvSpPr>
          <p:spPr bwMode="auto">
            <a:xfrm>
              <a:off x="95" y="11766"/>
              <a:ext cx="8483" cy="275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57665" tIns="28832" rIns="57665" bIns="288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Electrode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40" name="AutoShape 592"/>
            <p:cNvSpPr>
              <a:spLocks noChangeArrowheads="1"/>
            </p:cNvSpPr>
            <p:nvPr/>
          </p:nvSpPr>
          <p:spPr bwMode="auto">
            <a:xfrm>
              <a:off x="13163" y="63849"/>
              <a:ext cx="18085" cy="2705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57665" tIns="28832" rIns="57665" bIns="288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Manifold 1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41" name="AutoShape 593"/>
            <p:cNvSpPr>
              <a:spLocks noChangeArrowheads="1"/>
            </p:cNvSpPr>
            <p:nvPr/>
          </p:nvSpPr>
          <p:spPr bwMode="auto">
            <a:xfrm>
              <a:off x="34683" y="63950"/>
              <a:ext cx="18079" cy="263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57665" tIns="28832" rIns="57665" bIns="288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Moved manifold 2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42" name="AutoShape 594"/>
            <p:cNvSpPr>
              <a:spLocks noChangeArrowheads="1"/>
            </p:cNvSpPr>
            <p:nvPr/>
          </p:nvSpPr>
          <p:spPr bwMode="auto">
            <a:xfrm>
              <a:off x="56286" y="63900"/>
              <a:ext cx="18078" cy="279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57665" tIns="28832" rIns="57665" bIns="288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Manifold 3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43" name="AutoShape 595"/>
            <p:cNvSpPr>
              <a:spLocks noChangeArrowheads="1"/>
            </p:cNvSpPr>
            <p:nvPr/>
          </p:nvSpPr>
          <p:spPr bwMode="auto">
            <a:xfrm>
              <a:off x="78428" y="63938"/>
              <a:ext cx="8852" cy="264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57665" tIns="28832" rIns="57665" bIns="288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Sea sciences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44" name="Text Box 604"/>
            <p:cNvSpPr txBox="1">
              <a:spLocks noChangeArrowheads="1"/>
            </p:cNvSpPr>
            <p:nvPr/>
          </p:nvSpPr>
          <p:spPr bwMode="auto">
            <a:xfrm>
              <a:off x="81108" y="17754"/>
              <a:ext cx="8534" cy="4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27.2  tension de </a:t>
              </a:r>
              <a:r>
                <a:rPr kumimoji="0" lang="en-GB" sz="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maintien</a:t>
              </a:r>
              <a:r>
                <a:rPr kumimoji="0" lang="en-GB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 28.8V charge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45" name="Text Box 606"/>
            <p:cNvSpPr txBox="1">
              <a:spLocks noChangeArrowheads="1"/>
            </p:cNvSpPr>
            <p:nvPr/>
          </p:nvSpPr>
          <p:spPr bwMode="auto">
            <a:xfrm>
              <a:off x="73152" y="10350"/>
              <a:ext cx="1917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46" name="AutoShape 607"/>
            <p:cNvSpPr>
              <a:spLocks noChangeShapeType="1"/>
            </p:cNvSpPr>
            <p:nvPr/>
          </p:nvSpPr>
          <p:spPr bwMode="auto">
            <a:xfrm>
              <a:off x="70681" y="9334"/>
              <a:ext cx="32" cy="113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47" name="AutoShape 608"/>
            <p:cNvSpPr>
              <a:spLocks noChangeShapeType="1"/>
            </p:cNvSpPr>
            <p:nvPr/>
          </p:nvSpPr>
          <p:spPr bwMode="auto">
            <a:xfrm>
              <a:off x="70281" y="11055"/>
              <a:ext cx="159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48" name="AutoShape 609"/>
            <p:cNvSpPr>
              <a:spLocks noChangeShapeType="1"/>
            </p:cNvSpPr>
            <p:nvPr/>
          </p:nvSpPr>
          <p:spPr bwMode="auto">
            <a:xfrm flipH="1">
              <a:off x="69780" y="10471"/>
              <a:ext cx="933" cy="106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49" name="AutoShape 610"/>
            <p:cNvSpPr>
              <a:spLocks noChangeShapeType="1"/>
            </p:cNvSpPr>
            <p:nvPr/>
          </p:nvSpPr>
          <p:spPr bwMode="auto">
            <a:xfrm flipH="1">
              <a:off x="71583" y="10477"/>
              <a:ext cx="940" cy="106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50" name="AutoShape 611"/>
            <p:cNvSpPr>
              <a:spLocks noChangeShapeType="1"/>
            </p:cNvSpPr>
            <p:nvPr/>
          </p:nvSpPr>
          <p:spPr bwMode="auto">
            <a:xfrm>
              <a:off x="72517" y="7943"/>
              <a:ext cx="6" cy="243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51" name="AutoShape 612"/>
            <p:cNvSpPr>
              <a:spLocks noChangeShapeType="1"/>
            </p:cNvSpPr>
            <p:nvPr/>
          </p:nvSpPr>
          <p:spPr bwMode="auto">
            <a:xfrm>
              <a:off x="70694" y="11938"/>
              <a:ext cx="6" cy="400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52" name="AutoShape 613"/>
            <p:cNvSpPr>
              <a:spLocks noChangeShapeType="1"/>
            </p:cNvSpPr>
            <p:nvPr/>
          </p:nvSpPr>
          <p:spPr bwMode="auto">
            <a:xfrm>
              <a:off x="72517" y="11976"/>
              <a:ext cx="6" cy="427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53" name="AutoShape 614"/>
            <p:cNvSpPr>
              <a:spLocks noChangeShapeType="1"/>
            </p:cNvSpPr>
            <p:nvPr/>
          </p:nvSpPr>
          <p:spPr bwMode="auto">
            <a:xfrm flipH="1">
              <a:off x="70713" y="20815"/>
              <a:ext cx="8071" cy="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oval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54" name="AutoShape 615"/>
            <p:cNvSpPr>
              <a:spLocks noChangeShapeType="1"/>
            </p:cNvSpPr>
            <p:nvPr/>
          </p:nvSpPr>
          <p:spPr bwMode="auto">
            <a:xfrm>
              <a:off x="72517" y="19780"/>
              <a:ext cx="7867" cy="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55" name="AutoShape 617"/>
            <p:cNvSpPr>
              <a:spLocks noChangeShapeType="1"/>
            </p:cNvSpPr>
            <p:nvPr/>
          </p:nvSpPr>
          <p:spPr bwMode="auto">
            <a:xfrm>
              <a:off x="70694" y="16795"/>
              <a:ext cx="6" cy="400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56" name="AutoShape 618"/>
            <p:cNvSpPr>
              <a:spLocks noChangeShapeType="1"/>
            </p:cNvSpPr>
            <p:nvPr/>
          </p:nvSpPr>
          <p:spPr bwMode="auto">
            <a:xfrm>
              <a:off x="72517" y="15500"/>
              <a:ext cx="6" cy="427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57" name="AutoShape 624"/>
            <p:cNvSpPr>
              <a:spLocks noChangeShapeType="1"/>
            </p:cNvSpPr>
            <p:nvPr/>
          </p:nvSpPr>
          <p:spPr bwMode="auto">
            <a:xfrm flipH="1">
              <a:off x="48031" y="23564"/>
              <a:ext cx="44628" cy="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58" name="AutoShape 625"/>
            <p:cNvSpPr>
              <a:spLocks noChangeShapeType="1"/>
            </p:cNvSpPr>
            <p:nvPr/>
          </p:nvSpPr>
          <p:spPr bwMode="auto">
            <a:xfrm flipH="1">
              <a:off x="46304" y="24428"/>
              <a:ext cx="46355" cy="4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59" name="AutoShape 626"/>
            <p:cNvSpPr>
              <a:spLocks noChangeShapeType="1"/>
            </p:cNvSpPr>
            <p:nvPr/>
          </p:nvSpPr>
          <p:spPr bwMode="auto">
            <a:xfrm flipH="1">
              <a:off x="59055" y="25279"/>
              <a:ext cx="33604" cy="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60" name="AutoShape 627"/>
            <p:cNvSpPr>
              <a:spLocks noChangeShapeType="1"/>
            </p:cNvSpPr>
            <p:nvPr/>
          </p:nvSpPr>
          <p:spPr bwMode="auto">
            <a:xfrm flipH="1">
              <a:off x="57448" y="26238"/>
              <a:ext cx="35211" cy="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61" name="AutoShape 631"/>
            <p:cNvSpPr>
              <a:spLocks noChangeShapeType="1"/>
            </p:cNvSpPr>
            <p:nvPr/>
          </p:nvSpPr>
          <p:spPr bwMode="auto">
            <a:xfrm flipH="1">
              <a:off x="48031" y="42227"/>
              <a:ext cx="45752" cy="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62" name="AutoShape 632"/>
            <p:cNvSpPr>
              <a:spLocks noChangeShapeType="1"/>
            </p:cNvSpPr>
            <p:nvPr/>
          </p:nvSpPr>
          <p:spPr bwMode="auto">
            <a:xfrm flipH="1">
              <a:off x="46189" y="43186"/>
              <a:ext cx="47594" cy="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63" name="AutoShape 633"/>
            <p:cNvSpPr>
              <a:spLocks noChangeArrowheads="1"/>
            </p:cNvSpPr>
            <p:nvPr/>
          </p:nvSpPr>
          <p:spPr bwMode="auto">
            <a:xfrm>
              <a:off x="91293" y="40252"/>
              <a:ext cx="8122" cy="460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57665" tIns="28832" rIns="57665" bIns="288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Instru-mentation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64" name="AutoShape 635"/>
            <p:cNvSpPr>
              <a:spLocks noChangeShapeType="1"/>
            </p:cNvSpPr>
            <p:nvPr/>
          </p:nvSpPr>
          <p:spPr bwMode="auto">
            <a:xfrm flipH="1">
              <a:off x="46113" y="39719"/>
              <a:ext cx="26" cy="3568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65" name="AutoShape 636"/>
            <p:cNvSpPr>
              <a:spLocks noChangeShapeType="1"/>
            </p:cNvSpPr>
            <p:nvPr/>
          </p:nvSpPr>
          <p:spPr bwMode="auto">
            <a:xfrm flipH="1">
              <a:off x="47974" y="39719"/>
              <a:ext cx="12" cy="25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66" name="AutoShape 605"/>
            <p:cNvSpPr>
              <a:spLocks noChangeArrowheads="1"/>
            </p:cNvSpPr>
            <p:nvPr/>
          </p:nvSpPr>
          <p:spPr bwMode="auto">
            <a:xfrm>
              <a:off x="67875" y="13068"/>
              <a:ext cx="7067" cy="4705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57665" tIns="28832" rIns="57665" bIns="288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Battery charger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67" name="AutoShape 630"/>
            <p:cNvSpPr>
              <a:spLocks noChangeArrowheads="1"/>
            </p:cNvSpPr>
            <p:nvPr/>
          </p:nvSpPr>
          <p:spPr bwMode="auto">
            <a:xfrm>
              <a:off x="91293" y="21120"/>
              <a:ext cx="8090" cy="6705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57665" tIns="28832" rIns="57665" bIns="288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test connector 24V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68" name="AutoShape 637"/>
            <p:cNvSpPr>
              <a:spLocks noChangeShapeType="1"/>
            </p:cNvSpPr>
            <p:nvPr/>
          </p:nvSpPr>
          <p:spPr bwMode="auto">
            <a:xfrm flipH="1">
              <a:off x="60725" y="39719"/>
              <a:ext cx="25" cy="3568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69" name="AutoShape 638"/>
            <p:cNvSpPr>
              <a:spLocks noChangeShapeType="1"/>
            </p:cNvSpPr>
            <p:nvPr/>
          </p:nvSpPr>
          <p:spPr bwMode="auto">
            <a:xfrm flipH="1">
              <a:off x="62585" y="39719"/>
              <a:ext cx="13" cy="25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70" name="AutoShape 197"/>
            <p:cNvSpPr>
              <a:spLocks noChangeArrowheads="1"/>
            </p:cNvSpPr>
            <p:nvPr/>
          </p:nvSpPr>
          <p:spPr bwMode="auto">
            <a:xfrm>
              <a:off x="43002" y="35636"/>
              <a:ext cx="8852" cy="504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57665" tIns="28832" rIns="57665" bIns="288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DUs optics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71" name="AutoShape 548"/>
            <p:cNvSpPr>
              <a:spLocks noChangeArrowheads="1"/>
            </p:cNvSpPr>
            <p:nvPr/>
          </p:nvSpPr>
          <p:spPr bwMode="auto">
            <a:xfrm>
              <a:off x="53517" y="35337"/>
              <a:ext cx="16275" cy="534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57665" tIns="68108" rIns="57665" bIns="288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72" name="AutoShape 196"/>
            <p:cNvSpPr>
              <a:spLocks noChangeArrowheads="1"/>
            </p:cNvSpPr>
            <p:nvPr/>
          </p:nvSpPr>
          <p:spPr bwMode="auto">
            <a:xfrm>
              <a:off x="54057" y="35471"/>
              <a:ext cx="7969" cy="213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not secured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73" name="AutoShape 480"/>
            <p:cNvSpPr>
              <a:spLocks noChangeArrowheads="1"/>
            </p:cNvSpPr>
            <p:nvPr/>
          </p:nvSpPr>
          <p:spPr bwMode="auto">
            <a:xfrm>
              <a:off x="61677" y="35636"/>
              <a:ext cx="7538" cy="1809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secured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74" name="AutoShape 554"/>
            <p:cNvSpPr>
              <a:spLocks noChangeArrowheads="1"/>
            </p:cNvSpPr>
            <p:nvPr/>
          </p:nvSpPr>
          <p:spPr bwMode="auto">
            <a:xfrm>
              <a:off x="54184" y="37299"/>
              <a:ext cx="15329" cy="181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Ctrl/cmd infra 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75" name="Text Box 639"/>
            <p:cNvSpPr txBox="1">
              <a:spLocks noChangeArrowheads="1"/>
            </p:cNvSpPr>
            <p:nvPr/>
          </p:nvSpPr>
          <p:spPr bwMode="auto">
            <a:xfrm>
              <a:off x="42138" y="2692"/>
              <a:ext cx="1918" cy="162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K2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76" name="Text Box 640"/>
            <p:cNvSpPr txBox="1">
              <a:spLocks noChangeArrowheads="1"/>
            </p:cNvSpPr>
            <p:nvPr/>
          </p:nvSpPr>
          <p:spPr bwMode="auto">
            <a:xfrm>
              <a:off x="26346" y="31375"/>
              <a:ext cx="2273" cy="16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VM1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77" name="Text Box 641"/>
            <p:cNvSpPr txBox="1">
              <a:spLocks noChangeArrowheads="1"/>
            </p:cNvSpPr>
            <p:nvPr/>
          </p:nvSpPr>
          <p:spPr bwMode="auto">
            <a:xfrm>
              <a:off x="64020" y="32613"/>
              <a:ext cx="2439" cy="17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CM7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78" name="Text Box 645"/>
            <p:cNvSpPr txBox="1">
              <a:spLocks noChangeArrowheads="1"/>
            </p:cNvSpPr>
            <p:nvPr/>
          </p:nvSpPr>
          <p:spPr bwMode="auto">
            <a:xfrm>
              <a:off x="36004" y="1447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CM2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79" name="Text Box 646"/>
            <p:cNvSpPr txBox="1">
              <a:spLocks noChangeArrowheads="1"/>
            </p:cNvSpPr>
            <p:nvPr/>
          </p:nvSpPr>
          <p:spPr bwMode="auto">
            <a:xfrm>
              <a:off x="30168" y="13309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CM1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80" name="Text Box 647"/>
            <p:cNvSpPr txBox="1">
              <a:spLocks noChangeArrowheads="1"/>
            </p:cNvSpPr>
            <p:nvPr/>
          </p:nvSpPr>
          <p:spPr bwMode="auto">
            <a:xfrm>
              <a:off x="26104" y="33845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CM3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81" name="Text Box 648"/>
            <p:cNvSpPr txBox="1">
              <a:spLocks noChangeArrowheads="1"/>
            </p:cNvSpPr>
            <p:nvPr/>
          </p:nvSpPr>
          <p:spPr bwMode="auto">
            <a:xfrm>
              <a:off x="34436" y="21710"/>
              <a:ext cx="2609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CM4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82" name="Text Box 649"/>
            <p:cNvSpPr txBox="1">
              <a:spLocks noChangeArrowheads="1"/>
            </p:cNvSpPr>
            <p:nvPr/>
          </p:nvSpPr>
          <p:spPr bwMode="auto">
            <a:xfrm>
              <a:off x="46958" y="31724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CM5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83" name="Text Box 650"/>
            <p:cNvSpPr txBox="1">
              <a:spLocks noChangeArrowheads="1"/>
            </p:cNvSpPr>
            <p:nvPr/>
          </p:nvSpPr>
          <p:spPr bwMode="auto">
            <a:xfrm>
              <a:off x="58140" y="32727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CM6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84" name="Text Box 651"/>
            <p:cNvSpPr txBox="1">
              <a:spLocks noChangeArrowheads="1"/>
            </p:cNvSpPr>
            <p:nvPr/>
          </p:nvSpPr>
          <p:spPr bwMode="auto">
            <a:xfrm>
              <a:off x="15074" y="54857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CM7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85" name="Text Box 652"/>
            <p:cNvSpPr txBox="1">
              <a:spLocks noChangeArrowheads="1"/>
            </p:cNvSpPr>
            <p:nvPr/>
          </p:nvSpPr>
          <p:spPr bwMode="auto">
            <a:xfrm>
              <a:off x="19729" y="54756"/>
              <a:ext cx="2610" cy="16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CM8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86" name="Text Box 653"/>
            <p:cNvSpPr txBox="1">
              <a:spLocks noChangeArrowheads="1"/>
            </p:cNvSpPr>
            <p:nvPr/>
          </p:nvSpPr>
          <p:spPr bwMode="auto">
            <a:xfrm>
              <a:off x="24523" y="54654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CM9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87" name="Text Box 654"/>
            <p:cNvSpPr txBox="1">
              <a:spLocks noChangeArrowheads="1"/>
            </p:cNvSpPr>
            <p:nvPr/>
          </p:nvSpPr>
          <p:spPr bwMode="auto">
            <a:xfrm>
              <a:off x="29343" y="54654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CM10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88" name="Text Box 655"/>
            <p:cNvSpPr txBox="1">
              <a:spLocks noChangeArrowheads="1"/>
            </p:cNvSpPr>
            <p:nvPr/>
          </p:nvSpPr>
          <p:spPr bwMode="auto">
            <a:xfrm>
              <a:off x="36677" y="54654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CM11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89" name="Text Box 656"/>
            <p:cNvSpPr txBox="1">
              <a:spLocks noChangeArrowheads="1"/>
            </p:cNvSpPr>
            <p:nvPr/>
          </p:nvSpPr>
          <p:spPr bwMode="auto">
            <a:xfrm>
              <a:off x="41344" y="54654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CM12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90" name="Text Box 657"/>
            <p:cNvSpPr txBox="1">
              <a:spLocks noChangeArrowheads="1"/>
            </p:cNvSpPr>
            <p:nvPr/>
          </p:nvSpPr>
          <p:spPr bwMode="auto">
            <a:xfrm>
              <a:off x="46113" y="54654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CM13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91" name="Text Box 658"/>
            <p:cNvSpPr txBox="1">
              <a:spLocks noChangeArrowheads="1"/>
            </p:cNvSpPr>
            <p:nvPr/>
          </p:nvSpPr>
          <p:spPr bwMode="auto">
            <a:xfrm>
              <a:off x="51054" y="54654"/>
              <a:ext cx="2609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CM14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92" name="Text Box 659"/>
            <p:cNvSpPr txBox="1">
              <a:spLocks noChangeArrowheads="1"/>
            </p:cNvSpPr>
            <p:nvPr/>
          </p:nvSpPr>
          <p:spPr bwMode="auto">
            <a:xfrm>
              <a:off x="57492" y="54654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CM15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93" name="Text Box 660"/>
            <p:cNvSpPr txBox="1">
              <a:spLocks noChangeArrowheads="1"/>
            </p:cNvSpPr>
            <p:nvPr/>
          </p:nvSpPr>
          <p:spPr bwMode="auto">
            <a:xfrm>
              <a:off x="62661" y="54654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CM16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94" name="Text Box 661"/>
            <p:cNvSpPr txBox="1">
              <a:spLocks noChangeArrowheads="1"/>
            </p:cNvSpPr>
            <p:nvPr/>
          </p:nvSpPr>
          <p:spPr bwMode="auto">
            <a:xfrm>
              <a:off x="67811" y="54552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CM17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95" name="Text Box 662"/>
            <p:cNvSpPr txBox="1">
              <a:spLocks noChangeArrowheads="1"/>
            </p:cNvSpPr>
            <p:nvPr/>
          </p:nvSpPr>
          <p:spPr bwMode="auto">
            <a:xfrm>
              <a:off x="72828" y="54552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CM18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96" name="Text Box 663"/>
            <p:cNvSpPr txBox="1">
              <a:spLocks noChangeArrowheads="1"/>
            </p:cNvSpPr>
            <p:nvPr/>
          </p:nvSpPr>
          <p:spPr bwMode="auto">
            <a:xfrm>
              <a:off x="80105" y="54552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CM19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97" name="Text Box 664"/>
            <p:cNvSpPr txBox="1">
              <a:spLocks noChangeArrowheads="1"/>
            </p:cNvSpPr>
            <p:nvPr/>
          </p:nvSpPr>
          <p:spPr bwMode="auto">
            <a:xfrm>
              <a:off x="84670" y="54552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CM20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98" name="Text Box 665"/>
            <p:cNvSpPr txBox="1">
              <a:spLocks noChangeArrowheads="1"/>
            </p:cNvSpPr>
            <p:nvPr/>
          </p:nvSpPr>
          <p:spPr bwMode="auto">
            <a:xfrm>
              <a:off x="32785" y="27095"/>
              <a:ext cx="2273" cy="162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VM2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99" name="Text Box 666"/>
            <p:cNvSpPr txBox="1">
              <a:spLocks noChangeArrowheads="1"/>
            </p:cNvSpPr>
            <p:nvPr/>
          </p:nvSpPr>
          <p:spPr bwMode="auto">
            <a:xfrm>
              <a:off x="70745" y="30556"/>
              <a:ext cx="2273" cy="16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VM5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00" name="Text Box 667"/>
            <p:cNvSpPr txBox="1">
              <a:spLocks noChangeArrowheads="1"/>
            </p:cNvSpPr>
            <p:nvPr/>
          </p:nvSpPr>
          <p:spPr bwMode="auto">
            <a:xfrm>
              <a:off x="46958" y="27901"/>
              <a:ext cx="2273" cy="162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VM3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01" name="Text Box 668"/>
            <p:cNvSpPr txBox="1">
              <a:spLocks noChangeArrowheads="1"/>
            </p:cNvSpPr>
            <p:nvPr/>
          </p:nvSpPr>
          <p:spPr bwMode="auto">
            <a:xfrm>
              <a:off x="57829" y="27095"/>
              <a:ext cx="2273" cy="162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VM4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02" name="Rectangle 669"/>
            <p:cNvSpPr>
              <a:spLocks noChangeArrowheads="1"/>
            </p:cNvSpPr>
            <p:nvPr/>
          </p:nvSpPr>
          <p:spPr bwMode="auto">
            <a:xfrm>
              <a:off x="10623" y="127"/>
              <a:ext cx="77438" cy="61328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303" name="Text Box 677"/>
            <p:cNvSpPr txBox="1">
              <a:spLocks noChangeArrowheads="1"/>
            </p:cNvSpPr>
            <p:nvPr/>
          </p:nvSpPr>
          <p:spPr bwMode="auto">
            <a:xfrm>
              <a:off x="32169" y="22714"/>
              <a:ext cx="1917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T1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04" name="Rectangle 1049"/>
            <p:cNvSpPr>
              <a:spLocks noChangeArrowheads="1"/>
            </p:cNvSpPr>
            <p:nvPr/>
          </p:nvSpPr>
          <p:spPr bwMode="auto">
            <a:xfrm>
              <a:off x="2239" y="14935"/>
              <a:ext cx="19363" cy="32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305" name="Text Box 646"/>
            <p:cNvSpPr txBox="1">
              <a:spLocks noChangeArrowheads="1"/>
            </p:cNvSpPr>
            <p:nvPr/>
          </p:nvSpPr>
          <p:spPr bwMode="auto">
            <a:xfrm>
              <a:off x="3668" y="19786"/>
              <a:ext cx="2610" cy="16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CM1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06" name="Text Box 641"/>
            <p:cNvSpPr txBox="1">
              <a:spLocks noChangeArrowheads="1"/>
            </p:cNvSpPr>
            <p:nvPr/>
          </p:nvSpPr>
          <p:spPr bwMode="auto">
            <a:xfrm>
              <a:off x="3800" y="22599"/>
              <a:ext cx="2438" cy="17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CM7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07" name="Text Box 667"/>
            <p:cNvSpPr txBox="1">
              <a:spLocks noChangeArrowheads="1"/>
            </p:cNvSpPr>
            <p:nvPr/>
          </p:nvSpPr>
          <p:spPr bwMode="auto">
            <a:xfrm>
              <a:off x="3965" y="26118"/>
              <a:ext cx="2273" cy="16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VM3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08" name="Text Box 640"/>
            <p:cNvSpPr txBox="1">
              <a:spLocks noChangeArrowheads="1"/>
            </p:cNvSpPr>
            <p:nvPr/>
          </p:nvSpPr>
          <p:spPr bwMode="auto">
            <a:xfrm>
              <a:off x="3800" y="28930"/>
              <a:ext cx="2273" cy="162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VM1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309" name="Image 48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77" y="31337"/>
              <a:ext cx="3379" cy="3048"/>
            </a:xfrm>
            <a:prstGeom prst="rect">
              <a:avLst/>
            </a:prstGeom>
            <a:noFill/>
          </p:spPr>
        </p:pic>
        <p:pic>
          <p:nvPicPr>
            <p:cNvPr id="53310" name="Image 48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33" y="35325"/>
              <a:ext cx="3391" cy="3048"/>
            </a:xfrm>
            <a:prstGeom prst="rect">
              <a:avLst/>
            </a:prstGeom>
            <a:noFill/>
          </p:spPr>
        </p:pic>
        <p:sp>
          <p:nvSpPr>
            <p:cNvPr id="53311" name="Zone de texte 1050"/>
            <p:cNvSpPr txBox="1">
              <a:spLocks noChangeArrowheads="1"/>
            </p:cNvSpPr>
            <p:nvPr/>
          </p:nvSpPr>
          <p:spPr bwMode="auto">
            <a:xfrm>
              <a:off x="6934" y="15614"/>
              <a:ext cx="13697" cy="22695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63368" tIns="31684" rIns="63368" bIns="3168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Legend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Current monitor not secured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Current monitor secured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Voltage monitor not secured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Voltage monitor secured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AC/DC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Redundant AC/DC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12" name="Zone de texte 1051"/>
            <p:cNvSpPr txBox="1">
              <a:spLocks noChangeArrowheads="1"/>
            </p:cNvSpPr>
            <p:nvPr/>
          </p:nvSpPr>
          <p:spPr bwMode="auto">
            <a:xfrm>
              <a:off x="3842" y="38976"/>
              <a:ext cx="7785" cy="4178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63368" tIns="31684" rIns="63368" bIns="3168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Qx       Breaker</a:t>
              </a: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Kx       Switch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697"/>
            <p:cNvGrpSpPr>
              <a:grpSpLocks/>
            </p:cNvGrpSpPr>
            <p:nvPr/>
          </p:nvGrpSpPr>
          <p:grpSpPr bwMode="auto">
            <a:xfrm>
              <a:off x="3530" y="43973"/>
              <a:ext cx="3543" cy="1061"/>
              <a:chOff x="610" y="5054"/>
              <a:chExt cx="558" cy="167"/>
            </a:xfrm>
          </p:grpSpPr>
          <p:sp>
            <p:nvSpPr>
              <p:cNvPr id="53329" name="AutoShape 695"/>
              <p:cNvSpPr>
                <a:spLocks noChangeShapeType="1"/>
              </p:cNvSpPr>
              <p:nvPr/>
            </p:nvSpPr>
            <p:spPr bwMode="auto">
              <a:xfrm>
                <a:off x="610" y="5144"/>
                <a:ext cx="558" cy="0"/>
              </a:xfrm>
              <a:prstGeom prst="straightConnector1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30" name="AutoShape 678"/>
              <p:cNvSpPr>
                <a:spLocks noChangeArrowheads="1"/>
              </p:cNvSpPr>
              <p:nvPr/>
            </p:nvSpPr>
            <p:spPr bwMode="auto">
              <a:xfrm rot="5400000">
                <a:off x="816" y="5063"/>
                <a:ext cx="147" cy="13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31" name="AutoShape 679"/>
              <p:cNvSpPr>
                <a:spLocks noChangeShapeType="1"/>
              </p:cNvSpPr>
              <p:nvPr/>
            </p:nvSpPr>
            <p:spPr bwMode="auto">
              <a:xfrm flipH="1">
                <a:off x="958" y="5055"/>
                <a:ext cx="1" cy="16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" name="Group 696"/>
            <p:cNvGrpSpPr>
              <a:grpSpLocks/>
            </p:cNvGrpSpPr>
            <p:nvPr/>
          </p:nvGrpSpPr>
          <p:grpSpPr bwMode="auto">
            <a:xfrm>
              <a:off x="9372" y="43135"/>
              <a:ext cx="11430" cy="2965"/>
              <a:chOff x="1695" y="4890"/>
              <a:chExt cx="1800" cy="467"/>
            </a:xfrm>
          </p:grpSpPr>
          <p:sp>
            <p:nvSpPr>
              <p:cNvPr id="53315" name="AutoShape 684"/>
              <p:cNvSpPr>
                <a:spLocks noChangeShapeType="1"/>
              </p:cNvSpPr>
              <p:nvPr/>
            </p:nvSpPr>
            <p:spPr bwMode="auto">
              <a:xfrm>
                <a:off x="2160" y="4966"/>
                <a:ext cx="930" cy="0"/>
              </a:xfrm>
              <a:prstGeom prst="straightConnector1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16" name="AutoShape 689"/>
              <p:cNvSpPr>
                <a:spLocks noChangeShapeType="1"/>
              </p:cNvSpPr>
              <p:nvPr/>
            </p:nvSpPr>
            <p:spPr bwMode="auto">
              <a:xfrm>
                <a:off x="2175" y="5266"/>
                <a:ext cx="930" cy="0"/>
              </a:xfrm>
              <a:prstGeom prst="straightConnector1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17" name="AutoShape 690"/>
              <p:cNvSpPr>
                <a:spLocks noChangeShapeType="1"/>
              </p:cNvSpPr>
              <p:nvPr/>
            </p:nvSpPr>
            <p:spPr bwMode="auto">
              <a:xfrm>
                <a:off x="3105" y="5131"/>
                <a:ext cx="390" cy="0"/>
              </a:xfrm>
              <a:prstGeom prst="straightConnector1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18" name="AutoShape 691"/>
              <p:cNvSpPr>
                <a:spLocks noChangeShapeType="1"/>
              </p:cNvSpPr>
              <p:nvPr/>
            </p:nvSpPr>
            <p:spPr bwMode="auto">
              <a:xfrm>
                <a:off x="1695" y="5131"/>
                <a:ext cx="480" cy="1"/>
              </a:xfrm>
              <a:prstGeom prst="straightConnector1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19" name="AutoShape 692"/>
              <p:cNvSpPr>
                <a:spLocks noChangeShapeType="1"/>
              </p:cNvSpPr>
              <p:nvPr/>
            </p:nvSpPr>
            <p:spPr bwMode="auto">
              <a:xfrm flipV="1">
                <a:off x="3105" y="4966"/>
                <a:ext cx="1" cy="300"/>
              </a:xfrm>
              <a:prstGeom prst="straightConnector1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20" name="AutoShape 693"/>
              <p:cNvSpPr>
                <a:spLocks noChangeShapeType="1"/>
              </p:cNvSpPr>
              <p:nvPr/>
            </p:nvSpPr>
            <p:spPr bwMode="auto">
              <a:xfrm flipV="1">
                <a:off x="2175" y="4966"/>
                <a:ext cx="1" cy="300"/>
              </a:xfrm>
              <a:prstGeom prst="straightConnector1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21" name="AutoShape 680"/>
              <p:cNvSpPr>
                <a:spLocks noChangeArrowheads="1"/>
              </p:cNvSpPr>
              <p:nvPr/>
            </p:nvSpPr>
            <p:spPr bwMode="auto">
              <a:xfrm rot="5400000">
                <a:off x="2392" y="4899"/>
                <a:ext cx="147" cy="13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22" name="AutoShape 681"/>
              <p:cNvSpPr>
                <a:spLocks noChangeShapeType="1"/>
              </p:cNvSpPr>
              <p:nvPr/>
            </p:nvSpPr>
            <p:spPr bwMode="auto">
              <a:xfrm flipH="1">
                <a:off x="2534" y="4891"/>
                <a:ext cx="1" cy="16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23" name="AutoShape 682"/>
              <p:cNvSpPr>
                <a:spLocks noChangeArrowheads="1"/>
              </p:cNvSpPr>
              <p:nvPr/>
            </p:nvSpPr>
            <p:spPr bwMode="auto">
              <a:xfrm rot="5400000">
                <a:off x="2737" y="4899"/>
                <a:ext cx="147" cy="13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24" name="AutoShape 683"/>
              <p:cNvSpPr>
                <a:spLocks noChangeShapeType="1"/>
              </p:cNvSpPr>
              <p:nvPr/>
            </p:nvSpPr>
            <p:spPr bwMode="auto">
              <a:xfrm flipH="1">
                <a:off x="2879" y="4891"/>
                <a:ext cx="1" cy="16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25" name="AutoShape 685"/>
              <p:cNvSpPr>
                <a:spLocks noChangeArrowheads="1"/>
              </p:cNvSpPr>
              <p:nvPr/>
            </p:nvSpPr>
            <p:spPr bwMode="auto">
              <a:xfrm rot="5400000">
                <a:off x="2407" y="5199"/>
                <a:ext cx="147" cy="13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26" name="AutoShape 686"/>
              <p:cNvSpPr>
                <a:spLocks noChangeShapeType="1"/>
              </p:cNvSpPr>
              <p:nvPr/>
            </p:nvSpPr>
            <p:spPr bwMode="auto">
              <a:xfrm flipH="1">
                <a:off x="2549" y="5191"/>
                <a:ext cx="1" cy="16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27" name="AutoShape 687"/>
              <p:cNvSpPr>
                <a:spLocks noChangeArrowheads="1"/>
              </p:cNvSpPr>
              <p:nvPr/>
            </p:nvSpPr>
            <p:spPr bwMode="auto">
              <a:xfrm rot="5400000">
                <a:off x="2752" y="5199"/>
                <a:ext cx="147" cy="13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28" name="AutoShape 688"/>
              <p:cNvSpPr>
                <a:spLocks noChangeShapeType="1"/>
              </p:cNvSpPr>
              <p:nvPr/>
            </p:nvSpPr>
            <p:spPr bwMode="auto">
              <a:xfrm flipH="1">
                <a:off x="2894" y="5191"/>
                <a:ext cx="1" cy="16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428" name="ZoneTexte 1427"/>
          <p:cNvSpPr txBox="1"/>
          <p:nvPr/>
        </p:nvSpPr>
        <p:spPr>
          <a:xfrm>
            <a:off x="7174572" y="4368346"/>
            <a:ext cx="2159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00" b="1" dirty="0" err="1" smtClean="0">
                <a:solidFill>
                  <a:srgbClr val="FF0000"/>
                </a:solidFill>
              </a:rPr>
              <a:t>External</a:t>
            </a:r>
            <a:r>
              <a:rPr lang="fr-FR" sz="1100" b="1" dirty="0" smtClean="0">
                <a:solidFill>
                  <a:srgbClr val="FF0000"/>
                </a:solidFill>
              </a:rPr>
              <a:t> pression = 350bars</a:t>
            </a:r>
          </a:p>
        </p:txBody>
      </p:sp>
      <p:cxnSp>
        <p:nvCxnSpPr>
          <p:cNvPr id="1430" name="Connecteur droit avec flèche 1429"/>
          <p:cNvCxnSpPr/>
          <p:nvPr/>
        </p:nvCxnSpPr>
        <p:spPr>
          <a:xfrm>
            <a:off x="6547987" y="2305078"/>
            <a:ext cx="1069943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C9C-EB0B-456D-B8DD-6F43BCB2F361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374" name="ZoneTexte 373"/>
          <p:cNvSpPr txBox="1"/>
          <p:nvPr/>
        </p:nvSpPr>
        <p:spPr>
          <a:xfrm>
            <a:off x="3034838" y="354044"/>
            <a:ext cx="325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Node</a:t>
            </a:r>
            <a:r>
              <a:rPr lang="fr-FR" sz="2400" b="1" dirty="0" smtClean="0"/>
              <a:t> block </a:t>
            </a:r>
            <a:r>
              <a:rPr lang="fr-FR" sz="2400" b="1" dirty="0" err="1" smtClean="0"/>
              <a:t>diagram</a:t>
            </a:r>
            <a:endParaRPr lang="fr-FR" sz="2400" b="1" dirty="0"/>
          </a:p>
        </p:txBody>
      </p:sp>
    </p:spTree>
    <p:extLst>
      <p:ext uri="{BB962C8B-B14F-4D97-AF65-F5344CB8AC3E}">
        <p14:creationId xmlns="" xmlns:p14="http://schemas.microsoft.com/office/powerpoint/2010/main" val="2267956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4456624"/>
              </p:ext>
            </p:extLst>
          </p:nvPr>
        </p:nvGraphicFramePr>
        <p:xfrm>
          <a:off x="457200" y="1988840"/>
          <a:ext cx="8291265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640"/>
                <a:gridCol w="2523808"/>
                <a:gridCol w="1898619"/>
                <a:gridCol w="293419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Done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In </a:t>
                      </a:r>
                      <a:r>
                        <a:rPr lang="fr-FR" sz="1400" dirty="0" err="1" smtClean="0"/>
                        <a:t>work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To do</a:t>
                      </a:r>
                      <a:endParaRPr lang="fr-FR" sz="1400" dirty="0"/>
                    </a:p>
                  </a:txBody>
                  <a:tcPr/>
                </a:tc>
              </a:tr>
              <a:tr h="25231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General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Network study in steady state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aseline="0" dirty="0" smtClean="0"/>
                        <a:t>MEOC </a:t>
                      </a:r>
                      <a:r>
                        <a:rPr lang="fr-FR" sz="1400" baseline="0" dirty="0" err="1" smtClean="0"/>
                        <a:t>m</a:t>
                      </a:r>
                      <a:r>
                        <a:rPr lang="fr-FR" sz="1400" dirty="0" err="1" smtClean="0"/>
                        <a:t>odeling</a:t>
                      </a:r>
                      <a:r>
                        <a:rPr lang="fr-FR" sz="1400" dirty="0" smtClean="0"/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Network </a:t>
                      </a:r>
                      <a:r>
                        <a:rPr lang="fr-FR" sz="1400" dirty="0" err="1" smtClean="0"/>
                        <a:t>study</a:t>
                      </a:r>
                      <a:r>
                        <a:rPr lang="fr-FR" sz="1400" dirty="0" smtClean="0"/>
                        <a:t> in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t</a:t>
                      </a:r>
                      <a:r>
                        <a:rPr lang="fr-FR" sz="1400" dirty="0" err="1" smtClean="0"/>
                        <a:t>ransient</a:t>
                      </a:r>
                      <a:r>
                        <a:rPr lang="fr-FR" sz="1400" dirty="0" smtClean="0"/>
                        <a:t> state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Study of start / stop system sequence </a:t>
                      </a:r>
                      <a:endParaRPr lang="fr-FR" sz="1400" dirty="0"/>
                    </a:p>
                  </a:txBody>
                  <a:tcPr/>
                </a:tc>
              </a:tr>
              <a:tr h="25231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Power </a:t>
                      </a:r>
                      <a:r>
                        <a:rPr lang="fr-FR" sz="1400" dirty="0" err="1" smtClean="0"/>
                        <a:t>hut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Infrastructure</a:t>
                      </a:r>
                      <a:r>
                        <a:rPr lang="fr-FR" sz="1400" baseline="0" dirty="0" smtClean="0"/>
                        <a:t> building</a:t>
                      </a:r>
                      <a:endParaRPr lang="fr-FR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UPS </a:t>
                      </a:r>
                      <a:r>
                        <a:rPr lang="fr-FR" sz="1400" dirty="0" err="1" smtClean="0"/>
                        <a:t>ordered</a:t>
                      </a:r>
                      <a:endParaRPr lang="fr-FR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Variable power </a:t>
                      </a:r>
                      <a:r>
                        <a:rPr lang="fr-FR" sz="1400" dirty="0" err="1" smtClean="0"/>
                        <a:t>ordered</a:t>
                      </a:r>
                      <a:r>
                        <a:rPr lang="fr-FR" sz="1400" dirty="0" smtClean="0"/>
                        <a:t> and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tested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Electrical</a:t>
                      </a:r>
                      <a:r>
                        <a:rPr lang="fr-FR" sz="1400" dirty="0" smtClean="0"/>
                        <a:t> installation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Air </a:t>
                      </a:r>
                      <a:r>
                        <a:rPr lang="fr-FR" sz="1400" dirty="0" err="1" smtClean="0"/>
                        <a:t>conditioning</a:t>
                      </a:r>
                      <a:endParaRPr lang="fr-FR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Safety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equipments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fr-FR" sz="1400" dirty="0" smtClean="0"/>
                        <a:t>Equipment</a:t>
                      </a:r>
                      <a:r>
                        <a:rPr lang="fr-FR" sz="1400" baseline="0" dirty="0" smtClean="0"/>
                        <a:t> installations</a:t>
                      </a:r>
                      <a:endParaRPr lang="fr-FR" sz="1400" dirty="0"/>
                    </a:p>
                  </a:txBody>
                  <a:tcPr/>
                </a:tc>
              </a:tr>
              <a:tr h="25231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Node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Cut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artery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defined</a:t>
                      </a:r>
                      <a:r>
                        <a:rPr lang="fr-FR" sz="1400" dirty="0" smtClean="0"/>
                        <a:t> and </a:t>
                      </a:r>
                      <a:r>
                        <a:rPr lang="fr-FR" sz="1400" dirty="0" err="1" smtClean="0"/>
                        <a:t>tested</a:t>
                      </a:r>
                      <a:endParaRPr lang="fr-FR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AC/DC </a:t>
                      </a:r>
                      <a:r>
                        <a:rPr lang="fr-FR" sz="1400" dirty="0" err="1" smtClean="0"/>
                        <a:t>converters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delivered</a:t>
                      </a:r>
                      <a:endParaRPr lang="fr-FR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Step</a:t>
                      </a:r>
                      <a:r>
                        <a:rPr lang="fr-FR" sz="1400" dirty="0" smtClean="0"/>
                        <a:t>-down transformer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Protection system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Battery</a:t>
                      </a:r>
                      <a:r>
                        <a:rPr lang="fr-FR" sz="1400" dirty="0" smtClean="0"/>
                        <a:t> backup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Current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sensors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Voltage </a:t>
                      </a:r>
                      <a:r>
                        <a:rPr lang="fr-FR" sz="1400" dirty="0" err="1" smtClean="0"/>
                        <a:t>sensors</a:t>
                      </a:r>
                      <a:endParaRPr lang="fr-FR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HV</a:t>
                      </a:r>
                      <a:r>
                        <a:rPr lang="fr-FR" sz="1400" baseline="0" dirty="0" smtClean="0"/>
                        <a:t> test </a:t>
                      </a:r>
                      <a:r>
                        <a:rPr lang="fr-FR" sz="1400" baseline="0" dirty="0" err="1" smtClean="0"/>
                        <a:t>with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cable</a:t>
                      </a:r>
                      <a:r>
                        <a:rPr lang="fr-FR" sz="1400" baseline="0" dirty="0" smtClean="0"/>
                        <a:t> simulator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FR" sz="1400" dirty="0" smtClean="0"/>
                    </a:p>
                  </a:txBody>
                  <a:tcPr/>
                </a:tc>
              </a:tr>
              <a:tr h="25231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Study</a:t>
                      </a:r>
                      <a:r>
                        <a:rPr lang="fr-FR" sz="1400" dirty="0" smtClean="0"/>
                        <a:t> of the AC/DC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converter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C9C-EB0B-456D-B8DD-6F43BCB2F361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82443" y="375579"/>
            <a:ext cx="428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Power: </a:t>
            </a:r>
            <a:r>
              <a:rPr lang="fr-FR" sz="2400" b="1" dirty="0" err="1" smtClean="0"/>
              <a:t>project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status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987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Progress on the Vertical Electro-Optical Cable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P.Kooijman</a:t>
            </a:r>
            <a:endParaRPr lang="en-GB" dirty="0" smtClean="0"/>
          </a:p>
          <a:p>
            <a:r>
              <a:rPr lang="en-GB" dirty="0" smtClean="0"/>
              <a:t>UU/UVA/Nikhef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97281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Two halves</a:t>
            </a:r>
          </a:p>
          <a:p>
            <a:r>
              <a:rPr lang="en-GB" dirty="0" smtClean="0"/>
              <a:t>6.3 mm LDPE tube</a:t>
            </a:r>
          </a:p>
          <a:p>
            <a:r>
              <a:rPr lang="en-GB" dirty="0" smtClean="0"/>
              <a:t>12 </a:t>
            </a:r>
            <a:r>
              <a:rPr lang="en-GB" dirty="0" err="1" smtClean="0"/>
              <a:t>Draka</a:t>
            </a:r>
            <a:r>
              <a:rPr lang="en-GB" dirty="0" smtClean="0"/>
              <a:t> G.657 single mode Bend Bright fibres</a:t>
            </a:r>
          </a:p>
          <a:p>
            <a:r>
              <a:rPr lang="en-GB" dirty="0" smtClean="0"/>
              <a:t>2 AWG18 copper conductors (insulated)</a:t>
            </a:r>
          </a:p>
          <a:p>
            <a:r>
              <a:rPr lang="en-GB" dirty="0" smtClean="0"/>
              <a:t>Siemens </a:t>
            </a:r>
            <a:r>
              <a:rPr lang="en-GB" dirty="0" err="1" smtClean="0"/>
              <a:t>Midel</a:t>
            </a:r>
            <a:r>
              <a:rPr lang="en-GB" dirty="0" smtClean="0"/>
              <a:t> 7131 oil.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Marseille 29-31 January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KM3NeTcollaboration meeting -- Progress on VEOC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76AA-3904-4514-B825-EC132240BCA2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5556" y="490516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763688" y="490516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483768" y="490516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868144" y="4725144"/>
            <a:ext cx="64807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608" y="5013176"/>
            <a:ext cx="21602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72"/>
          <p:cNvGrpSpPr/>
          <p:nvPr/>
        </p:nvGrpSpPr>
        <p:grpSpPr>
          <a:xfrm>
            <a:off x="3203848" y="4905164"/>
            <a:ext cx="2649955" cy="360040"/>
            <a:chOff x="3203848" y="4905164"/>
            <a:chExt cx="2649955" cy="360040"/>
          </a:xfrm>
        </p:grpSpPr>
        <p:sp>
          <p:nvSpPr>
            <p:cNvPr id="10" name="Oval 9"/>
            <p:cNvSpPr/>
            <p:nvPr/>
          </p:nvSpPr>
          <p:spPr>
            <a:xfrm>
              <a:off x="3203848" y="4905164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4932040" y="4905164"/>
              <a:ext cx="2880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>
              <a:stCxn id="10" idx="6"/>
              <a:endCxn id="15" idx="2"/>
            </p:cNvCxnSpPr>
            <p:nvPr/>
          </p:nvCxnSpPr>
          <p:spPr>
            <a:xfrm>
              <a:off x="3491880" y="5085184"/>
              <a:ext cx="1440160" cy="0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637779" y="5013176"/>
              <a:ext cx="216024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Connector 21"/>
          <p:cNvCxnSpPr>
            <a:stCxn id="19" idx="3"/>
            <a:endCxn id="8" idx="2"/>
          </p:cNvCxnSpPr>
          <p:nvPr/>
        </p:nvCxnSpPr>
        <p:spPr>
          <a:xfrm>
            <a:off x="1259632" y="5085184"/>
            <a:ext cx="50405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9" idx="2"/>
          </p:cNvCxnSpPr>
          <p:nvPr/>
        </p:nvCxnSpPr>
        <p:spPr>
          <a:xfrm>
            <a:off x="2051720" y="5085184"/>
            <a:ext cx="43204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6"/>
            <a:endCxn id="10" idx="2"/>
          </p:cNvCxnSpPr>
          <p:nvPr/>
        </p:nvCxnSpPr>
        <p:spPr>
          <a:xfrm>
            <a:off x="2771800" y="5085184"/>
            <a:ext cx="43204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6"/>
            <a:endCxn id="20" idx="1"/>
          </p:cNvCxnSpPr>
          <p:nvPr/>
        </p:nvCxnSpPr>
        <p:spPr>
          <a:xfrm>
            <a:off x="5220072" y="5085184"/>
            <a:ext cx="41770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7" idx="2"/>
            <a:endCxn id="7" idx="0"/>
          </p:cNvCxnSpPr>
          <p:nvPr/>
        </p:nvCxnSpPr>
        <p:spPr>
          <a:xfrm>
            <a:off x="791580" y="4332005"/>
            <a:ext cx="0" cy="573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9512" y="350100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Bottom of String Module</a:t>
            </a:r>
            <a:endParaRPr lang="en-GB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23793" y="5769260"/>
            <a:ext cx="108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2 fibre</a:t>
            </a:r>
          </a:p>
          <a:p>
            <a:pPr algn="ctr"/>
            <a:r>
              <a:rPr lang="en-GB" sz="1600" dirty="0" smtClean="0"/>
              <a:t>penetrator</a:t>
            </a:r>
            <a:endParaRPr lang="en-GB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051720" y="576926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Break-Out Box</a:t>
            </a:r>
            <a:endParaRPr lang="en-GB" sz="1600" dirty="0"/>
          </a:p>
        </p:txBody>
      </p:sp>
      <p:cxnSp>
        <p:nvCxnSpPr>
          <p:cNvPr id="43" name="Straight Arrow Connector 42"/>
          <p:cNvCxnSpPr>
            <a:stCxn id="41" idx="0"/>
            <a:endCxn id="9" idx="4"/>
          </p:cNvCxnSpPr>
          <p:nvPr/>
        </p:nvCxnSpPr>
        <p:spPr>
          <a:xfrm flipV="1">
            <a:off x="2627784" y="526520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1" idx="0"/>
            <a:endCxn id="8" idx="4"/>
          </p:cNvCxnSpPr>
          <p:nvPr/>
        </p:nvCxnSpPr>
        <p:spPr>
          <a:xfrm flipH="1" flipV="1">
            <a:off x="1907704" y="5265204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0"/>
            <a:endCxn id="10" idx="4"/>
          </p:cNvCxnSpPr>
          <p:nvPr/>
        </p:nvCxnSpPr>
        <p:spPr>
          <a:xfrm flipV="1">
            <a:off x="2627784" y="5265204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2615135" y="3717032"/>
            <a:ext cx="660721" cy="1224136"/>
          </a:xfrm>
          <a:custGeom>
            <a:avLst/>
            <a:gdLst>
              <a:gd name="connsiteX0" fmla="*/ 0 w 533400"/>
              <a:gd name="connsiteY0" fmla="*/ 609600 h 609600"/>
              <a:gd name="connsiteX1" fmla="*/ 97972 w 533400"/>
              <a:gd name="connsiteY1" fmla="*/ 348343 h 609600"/>
              <a:gd name="connsiteX2" fmla="*/ 283029 w 533400"/>
              <a:gd name="connsiteY2" fmla="*/ 206829 h 609600"/>
              <a:gd name="connsiteX3" fmla="*/ 478972 w 533400"/>
              <a:gd name="connsiteY3" fmla="*/ 43543 h 609600"/>
              <a:gd name="connsiteX4" fmla="*/ 533400 w 533400"/>
              <a:gd name="connsiteY4" fmla="*/ 0 h 609600"/>
              <a:gd name="connsiteX0" fmla="*/ 0 w 800100"/>
              <a:gd name="connsiteY0" fmla="*/ 589975 h 589975"/>
              <a:gd name="connsiteX1" fmla="*/ 97972 w 800100"/>
              <a:gd name="connsiteY1" fmla="*/ 328718 h 589975"/>
              <a:gd name="connsiteX2" fmla="*/ 283029 w 800100"/>
              <a:gd name="connsiteY2" fmla="*/ 187204 h 589975"/>
              <a:gd name="connsiteX3" fmla="*/ 478972 w 800100"/>
              <a:gd name="connsiteY3" fmla="*/ 23918 h 589975"/>
              <a:gd name="connsiteX4" fmla="*/ 800100 w 800100"/>
              <a:gd name="connsiteY4" fmla="*/ 43695 h 589975"/>
              <a:gd name="connsiteX0" fmla="*/ 0 w 800100"/>
              <a:gd name="connsiteY0" fmla="*/ 570198 h 570198"/>
              <a:gd name="connsiteX1" fmla="*/ 97972 w 800100"/>
              <a:gd name="connsiteY1" fmla="*/ 308941 h 570198"/>
              <a:gd name="connsiteX2" fmla="*/ 283029 w 800100"/>
              <a:gd name="connsiteY2" fmla="*/ 167427 h 570198"/>
              <a:gd name="connsiteX3" fmla="*/ 400050 w 800100"/>
              <a:gd name="connsiteY3" fmla="*/ 23918 h 570198"/>
              <a:gd name="connsiteX4" fmla="*/ 800100 w 800100"/>
              <a:gd name="connsiteY4" fmla="*/ 23918 h 570198"/>
              <a:gd name="connsiteX0" fmla="*/ 0 w 800100"/>
              <a:gd name="connsiteY0" fmla="*/ 570198 h 570198"/>
              <a:gd name="connsiteX1" fmla="*/ 97972 w 800100"/>
              <a:gd name="connsiteY1" fmla="*/ 308941 h 570198"/>
              <a:gd name="connsiteX2" fmla="*/ 283029 w 800100"/>
              <a:gd name="connsiteY2" fmla="*/ 167427 h 570198"/>
              <a:gd name="connsiteX3" fmla="*/ 533400 w 800100"/>
              <a:gd name="connsiteY3" fmla="*/ 23918 h 570198"/>
              <a:gd name="connsiteX4" fmla="*/ 800100 w 800100"/>
              <a:gd name="connsiteY4" fmla="*/ 23918 h 570198"/>
              <a:gd name="connsiteX0" fmla="*/ 0 w 800100"/>
              <a:gd name="connsiteY0" fmla="*/ 736241 h 736241"/>
              <a:gd name="connsiteX1" fmla="*/ 97972 w 800100"/>
              <a:gd name="connsiteY1" fmla="*/ 474984 h 736241"/>
              <a:gd name="connsiteX2" fmla="*/ 283029 w 800100"/>
              <a:gd name="connsiteY2" fmla="*/ 333470 h 736241"/>
              <a:gd name="connsiteX3" fmla="*/ 533400 w 800100"/>
              <a:gd name="connsiteY3" fmla="*/ 189961 h 736241"/>
              <a:gd name="connsiteX4" fmla="*/ 800100 w 800100"/>
              <a:gd name="connsiteY4" fmla="*/ 0 h 736241"/>
              <a:gd name="connsiteX0" fmla="*/ 0 w 800100"/>
              <a:gd name="connsiteY0" fmla="*/ 736241 h 736241"/>
              <a:gd name="connsiteX1" fmla="*/ 97972 w 800100"/>
              <a:gd name="connsiteY1" fmla="*/ 474984 h 736241"/>
              <a:gd name="connsiteX2" fmla="*/ 283029 w 800100"/>
              <a:gd name="connsiteY2" fmla="*/ 333470 h 736241"/>
              <a:gd name="connsiteX3" fmla="*/ 400050 w 800100"/>
              <a:gd name="connsiteY3" fmla="*/ 63320 h 736241"/>
              <a:gd name="connsiteX4" fmla="*/ 800100 w 800100"/>
              <a:gd name="connsiteY4" fmla="*/ 0 h 736241"/>
              <a:gd name="connsiteX0" fmla="*/ 0 w 800100"/>
              <a:gd name="connsiteY0" fmla="*/ 736241 h 736241"/>
              <a:gd name="connsiteX1" fmla="*/ 97972 w 800100"/>
              <a:gd name="connsiteY1" fmla="*/ 474984 h 736241"/>
              <a:gd name="connsiteX2" fmla="*/ 133350 w 800100"/>
              <a:gd name="connsiteY2" fmla="*/ 253282 h 736241"/>
              <a:gd name="connsiteX3" fmla="*/ 400050 w 800100"/>
              <a:gd name="connsiteY3" fmla="*/ 63320 h 736241"/>
              <a:gd name="connsiteX4" fmla="*/ 800100 w 800100"/>
              <a:gd name="connsiteY4" fmla="*/ 0 h 736241"/>
              <a:gd name="connsiteX0" fmla="*/ 22224 w 822324"/>
              <a:gd name="connsiteY0" fmla="*/ 736241 h 736241"/>
              <a:gd name="connsiteX1" fmla="*/ 22224 w 822324"/>
              <a:gd name="connsiteY1" fmla="*/ 443243 h 736241"/>
              <a:gd name="connsiteX2" fmla="*/ 155574 w 822324"/>
              <a:gd name="connsiteY2" fmla="*/ 253282 h 736241"/>
              <a:gd name="connsiteX3" fmla="*/ 422274 w 822324"/>
              <a:gd name="connsiteY3" fmla="*/ 63320 h 736241"/>
              <a:gd name="connsiteX4" fmla="*/ 822324 w 822324"/>
              <a:gd name="connsiteY4" fmla="*/ 0 h 736241"/>
              <a:gd name="connsiteX0" fmla="*/ 22226 w 822326"/>
              <a:gd name="connsiteY0" fmla="*/ 736241 h 736241"/>
              <a:gd name="connsiteX1" fmla="*/ 22226 w 822326"/>
              <a:gd name="connsiteY1" fmla="*/ 443243 h 736241"/>
              <a:gd name="connsiteX2" fmla="*/ 155578 w 822326"/>
              <a:gd name="connsiteY2" fmla="*/ 189961 h 736241"/>
              <a:gd name="connsiteX3" fmla="*/ 422276 w 822326"/>
              <a:gd name="connsiteY3" fmla="*/ 63320 h 736241"/>
              <a:gd name="connsiteX4" fmla="*/ 822326 w 822326"/>
              <a:gd name="connsiteY4" fmla="*/ 0 h 736241"/>
              <a:gd name="connsiteX0" fmla="*/ 22224 w 822326"/>
              <a:gd name="connsiteY0" fmla="*/ 694028 h 694028"/>
              <a:gd name="connsiteX1" fmla="*/ 22224 w 822326"/>
              <a:gd name="connsiteY1" fmla="*/ 401030 h 694028"/>
              <a:gd name="connsiteX2" fmla="*/ 155576 w 822326"/>
              <a:gd name="connsiteY2" fmla="*/ 147748 h 694028"/>
              <a:gd name="connsiteX3" fmla="*/ 422274 w 822326"/>
              <a:gd name="connsiteY3" fmla="*/ 21107 h 694028"/>
              <a:gd name="connsiteX4" fmla="*/ 822326 w 822326"/>
              <a:gd name="connsiteY4" fmla="*/ 21107 h 694028"/>
              <a:gd name="connsiteX0" fmla="*/ 22226 w 822326"/>
              <a:gd name="connsiteY0" fmla="*/ 697546 h 697546"/>
              <a:gd name="connsiteX1" fmla="*/ 22226 w 822326"/>
              <a:gd name="connsiteY1" fmla="*/ 404548 h 697546"/>
              <a:gd name="connsiteX2" fmla="*/ 155578 w 822326"/>
              <a:gd name="connsiteY2" fmla="*/ 151266 h 697546"/>
              <a:gd name="connsiteX3" fmla="*/ 422276 w 822326"/>
              <a:gd name="connsiteY3" fmla="*/ 24625 h 697546"/>
              <a:gd name="connsiteX4" fmla="*/ 822326 w 822326"/>
              <a:gd name="connsiteY4" fmla="*/ 3517 h 697546"/>
              <a:gd name="connsiteX0" fmla="*/ 22224 w 822324"/>
              <a:gd name="connsiteY0" fmla="*/ 718653 h 718653"/>
              <a:gd name="connsiteX1" fmla="*/ 22224 w 822324"/>
              <a:gd name="connsiteY1" fmla="*/ 425655 h 718653"/>
              <a:gd name="connsiteX2" fmla="*/ 155576 w 822324"/>
              <a:gd name="connsiteY2" fmla="*/ 172373 h 718653"/>
              <a:gd name="connsiteX3" fmla="*/ 469901 w 822324"/>
              <a:gd name="connsiteY3" fmla="*/ 24625 h 718653"/>
              <a:gd name="connsiteX4" fmla="*/ 822324 w 822324"/>
              <a:gd name="connsiteY4" fmla="*/ 24624 h 718653"/>
              <a:gd name="connsiteX0" fmla="*/ 22226 w 822326"/>
              <a:gd name="connsiteY0" fmla="*/ 694029 h 694029"/>
              <a:gd name="connsiteX1" fmla="*/ 22226 w 822326"/>
              <a:gd name="connsiteY1" fmla="*/ 401031 h 694029"/>
              <a:gd name="connsiteX2" fmla="*/ 155578 w 822326"/>
              <a:gd name="connsiteY2" fmla="*/ 147749 h 694029"/>
              <a:gd name="connsiteX3" fmla="*/ 469901 w 822326"/>
              <a:gd name="connsiteY3" fmla="*/ 40826 h 694029"/>
              <a:gd name="connsiteX4" fmla="*/ 822326 w 822326"/>
              <a:gd name="connsiteY4" fmla="*/ 0 h 694029"/>
              <a:gd name="connsiteX0" fmla="*/ 22224 w 822324"/>
              <a:gd name="connsiteY0" fmla="*/ 718653 h 718653"/>
              <a:gd name="connsiteX1" fmla="*/ 22224 w 822324"/>
              <a:gd name="connsiteY1" fmla="*/ 425655 h 718653"/>
              <a:gd name="connsiteX2" fmla="*/ 155576 w 822324"/>
              <a:gd name="connsiteY2" fmla="*/ 172373 h 718653"/>
              <a:gd name="connsiteX3" fmla="*/ 469901 w 822324"/>
              <a:gd name="connsiteY3" fmla="*/ 24625 h 718653"/>
              <a:gd name="connsiteX4" fmla="*/ 822324 w 822324"/>
              <a:gd name="connsiteY4" fmla="*/ 24624 h 718653"/>
              <a:gd name="connsiteX0" fmla="*/ 22226 w 939800"/>
              <a:gd name="connsiteY0" fmla="*/ 711848 h 711848"/>
              <a:gd name="connsiteX1" fmla="*/ 22226 w 939800"/>
              <a:gd name="connsiteY1" fmla="*/ 418850 h 711848"/>
              <a:gd name="connsiteX2" fmla="*/ 155578 w 939800"/>
              <a:gd name="connsiteY2" fmla="*/ 165568 h 711848"/>
              <a:gd name="connsiteX3" fmla="*/ 469903 w 939800"/>
              <a:gd name="connsiteY3" fmla="*/ 17820 h 711848"/>
              <a:gd name="connsiteX4" fmla="*/ 939801 w 939800"/>
              <a:gd name="connsiteY4" fmla="*/ 58645 h 711848"/>
              <a:gd name="connsiteX0" fmla="*/ 22224 w 939800"/>
              <a:gd name="connsiteY0" fmla="*/ 671023 h 671023"/>
              <a:gd name="connsiteX1" fmla="*/ 22224 w 939800"/>
              <a:gd name="connsiteY1" fmla="*/ 378025 h 671023"/>
              <a:gd name="connsiteX2" fmla="*/ 155576 w 939800"/>
              <a:gd name="connsiteY2" fmla="*/ 124743 h 671023"/>
              <a:gd name="connsiteX3" fmla="*/ 469900 w 939800"/>
              <a:gd name="connsiteY3" fmla="*/ 17820 h 671023"/>
              <a:gd name="connsiteX4" fmla="*/ 939799 w 939800"/>
              <a:gd name="connsiteY4" fmla="*/ 17820 h 671023"/>
              <a:gd name="connsiteX0" fmla="*/ 22226 w 939800"/>
              <a:gd name="connsiteY0" fmla="*/ 694028 h 694028"/>
              <a:gd name="connsiteX1" fmla="*/ 22226 w 939800"/>
              <a:gd name="connsiteY1" fmla="*/ 401030 h 694028"/>
              <a:gd name="connsiteX2" fmla="*/ 155578 w 939800"/>
              <a:gd name="connsiteY2" fmla="*/ 147748 h 694028"/>
              <a:gd name="connsiteX3" fmla="*/ 469902 w 939800"/>
              <a:gd name="connsiteY3" fmla="*/ 40825 h 694028"/>
              <a:gd name="connsiteX4" fmla="*/ 939800 w 939800"/>
              <a:gd name="connsiteY4" fmla="*/ 0 h 694028"/>
              <a:gd name="connsiteX0" fmla="*/ 22224 w 1174750"/>
              <a:gd name="connsiteY0" fmla="*/ 694028 h 694028"/>
              <a:gd name="connsiteX1" fmla="*/ 22224 w 1174750"/>
              <a:gd name="connsiteY1" fmla="*/ 401030 h 694028"/>
              <a:gd name="connsiteX2" fmla="*/ 155576 w 1174750"/>
              <a:gd name="connsiteY2" fmla="*/ 147748 h 694028"/>
              <a:gd name="connsiteX3" fmla="*/ 469900 w 1174750"/>
              <a:gd name="connsiteY3" fmla="*/ 40825 h 694028"/>
              <a:gd name="connsiteX4" fmla="*/ 1174749 w 1174750"/>
              <a:gd name="connsiteY4" fmla="*/ 0 h 694028"/>
              <a:gd name="connsiteX0" fmla="*/ 101601 w 1158875"/>
              <a:gd name="connsiteY0" fmla="*/ 694028 h 694028"/>
              <a:gd name="connsiteX1" fmla="*/ 6350 w 1158875"/>
              <a:gd name="connsiteY1" fmla="*/ 401030 h 694028"/>
              <a:gd name="connsiteX2" fmla="*/ 139702 w 1158875"/>
              <a:gd name="connsiteY2" fmla="*/ 147748 h 694028"/>
              <a:gd name="connsiteX3" fmla="*/ 454026 w 1158875"/>
              <a:gd name="connsiteY3" fmla="*/ 40825 h 694028"/>
              <a:gd name="connsiteX4" fmla="*/ 1158875 w 1158875"/>
              <a:gd name="connsiteY4" fmla="*/ 0 h 694028"/>
              <a:gd name="connsiteX0" fmla="*/ 20636 w 1077910"/>
              <a:gd name="connsiteY0" fmla="*/ 694028 h 694028"/>
              <a:gd name="connsiteX1" fmla="*/ 20636 w 1077910"/>
              <a:gd name="connsiteY1" fmla="*/ 408252 h 694028"/>
              <a:gd name="connsiteX2" fmla="*/ 58737 w 1077910"/>
              <a:gd name="connsiteY2" fmla="*/ 147748 h 694028"/>
              <a:gd name="connsiteX3" fmla="*/ 373061 w 1077910"/>
              <a:gd name="connsiteY3" fmla="*/ 40825 h 694028"/>
              <a:gd name="connsiteX4" fmla="*/ 1077910 w 1077910"/>
              <a:gd name="connsiteY4" fmla="*/ 0 h 69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910" h="694028">
                <a:moveTo>
                  <a:pt x="20636" y="694028"/>
                </a:moveTo>
                <a:cubicBezTo>
                  <a:pt x="46036" y="596963"/>
                  <a:pt x="14286" y="499299"/>
                  <a:pt x="20636" y="408252"/>
                </a:cubicBezTo>
                <a:cubicBezTo>
                  <a:pt x="26986" y="317205"/>
                  <a:pt x="0" y="208986"/>
                  <a:pt x="58737" y="147748"/>
                </a:cubicBezTo>
                <a:cubicBezTo>
                  <a:pt x="117475" y="86510"/>
                  <a:pt x="203199" y="65450"/>
                  <a:pt x="373061" y="40825"/>
                </a:cubicBezTo>
                <a:cubicBezTo>
                  <a:pt x="542923" y="16200"/>
                  <a:pt x="1071560" y="4536"/>
                  <a:pt x="107791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1403648" y="3501008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Break-out Electro-Optical cable</a:t>
            </a:r>
            <a:endParaRPr lang="en-GB" sz="1600" dirty="0"/>
          </a:p>
        </p:txBody>
      </p:sp>
      <p:sp>
        <p:nvSpPr>
          <p:cNvPr id="53" name="Rectangle 52"/>
          <p:cNvSpPr/>
          <p:nvPr/>
        </p:nvSpPr>
        <p:spPr>
          <a:xfrm>
            <a:off x="3131840" y="3681028"/>
            <a:ext cx="21602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362222" y="3429000"/>
            <a:ext cx="57606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2699792" y="4221088"/>
            <a:ext cx="108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1 fibre</a:t>
            </a:r>
          </a:p>
          <a:p>
            <a:pPr algn="ctr"/>
            <a:r>
              <a:rPr lang="en-GB" sz="1600" dirty="0" smtClean="0"/>
              <a:t>penetrator</a:t>
            </a:r>
            <a:endParaRPr lang="en-GB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5203624" y="5769260"/>
            <a:ext cx="108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11 fibre</a:t>
            </a:r>
          </a:p>
          <a:p>
            <a:pPr algn="ctr"/>
            <a:r>
              <a:rPr lang="en-GB" sz="1600" dirty="0" smtClean="0"/>
              <a:t>penetrator</a:t>
            </a:r>
            <a:endParaRPr lang="en-GB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3967220" y="356837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DOM</a:t>
            </a:r>
            <a:endParaRPr lang="en-GB" dirty="0"/>
          </a:p>
        </p:txBody>
      </p:sp>
      <p:cxnSp>
        <p:nvCxnSpPr>
          <p:cNvPr id="59" name="Straight Arrow Connector 58"/>
          <p:cNvCxnSpPr>
            <a:stCxn id="55" idx="0"/>
            <a:endCxn id="53" idx="2"/>
          </p:cNvCxnSpPr>
          <p:nvPr/>
        </p:nvCxnSpPr>
        <p:spPr>
          <a:xfrm flipH="1" flipV="1">
            <a:off x="3239852" y="3825044"/>
            <a:ext cx="2108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2" idx="2"/>
            <a:endCxn id="51" idx="1"/>
          </p:cNvCxnSpPr>
          <p:nvPr/>
        </p:nvCxnSpPr>
        <p:spPr>
          <a:xfrm>
            <a:off x="2051720" y="4332005"/>
            <a:ext cx="576064" cy="105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0"/>
            <a:endCxn id="19" idx="2"/>
          </p:cNvCxnSpPr>
          <p:nvPr/>
        </p:nvCxnSpPr>
        <p:spPr>
          <a:xfrm flipH="1" flipV="1">
            <a:off x="1151620" y="5157192"/>
            <a:ext cx="14341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6" idx="0"/>
            <a:endCxn id="20" idx="2"/>
          </p:cNvCxnSpPr>
          <p:nvPr/>
        </p:nvCxnSpPr>
        <p:spPr>
          <a:xfrm flipH="1" flipV="1">
            <a:off x="5745791" y="5157192"/>
            <a:ext cx="1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328592" y="3789040"/>
            <a:ext cx="169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Optical Fan-out Module</a:t>
            </a:r>
            <a:endParaRPr lang="en-GB" sz="1600" dirty="0"/>
          </a:p>
        </p:txBody>
      </p:sp>
      <p:cxnSp>
        <p:nvCxnSpPr>
          <p:cNvPr id="71" name="Straight Arrow Connector 70"/>
          <p:cNvCxnSpPr>
            <a:stCxn id="69" idx="2"/>
            <a:endCxn id="16" idx="0"/>
          </p:cNvCxnSpPr>
          <p:nvPr/>
        </p:nvCxnSpPr>
        <p:spPr>
          <a:xfrm>
            <a:off x="6174432" y="4373815"/>
            <a:ext cx="17748" cy="351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 rot="10800000">
            <a:off x="8604448" y="494116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 rot="10800000">
            <a:off x="7127776" y="494116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" name="Straight Connector 76"/>
          <p:cNvCxnSpPr>
            <a:stCxn id="75" idx="6"/>
            <a:endCxn id="76" idx="2"/>
          </p:cNvCxnSpPr>
          <p:nvPr/>
        </p:nvCxnSpPr>
        <p:spPr>
          <a:xfrm flipH="1">
            <a:off x="7415808" y="5121188"/>
            <a:ext cx="1188640" cy="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 rot="10800000">
            <a:off x="6494045" y="5049180"/>
            <a:ext cx="21602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9" name="Straight Connector 78"/>
          <p:cNvCxnSpPr>
            <a:stCxn id="78" idx="1"/>
            <a:endCxn id="76" idx="6"/>
          </p:cNvCxnSpPr>
          <p:nvPr/>
        </p:nvCxnSpPr>
        <p:spPr>
          <a:xfrm>
            <a:off x="6710069" y="5121188"/>
            <a:ext cx="41770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Brace 81"/>
          <p:cNvSpPr/>
          <p:nvPr/>
        </p:nvSpPr>
        <p:spPr>
          <a:xfrm rot="5400000">
            <a:off x="3311860" y="3537012"/>
            <a:ext cx="288032" cy="5544616"/>
          </a:xfrm>
          <a:prstGeom prst="rightBrace">
            <a:avLst>
              <a:gd name="adj1" fmla="val 8333"/>
              <a:gd name="adj2" fmla="val 6472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2051720" y="6488668"/>
            <a:ext cx="131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Bottom Half</a:t>
            </a:r>
            <a:endParaRPr lang="en-GB" dirty="0"/>
          </a:p>
        </p:txBody>
      </p:sp>
      <p:sp>
        <p:nvSpPr>
          <p:cNvPr id="84" name="Right Brace 83"/>
          <p:cNvSpPr/>
          <p:nvPr/>
        </p:nvSpPr>
        <p:spPr>
          <a:xfrm rot="5400000">
            <a:off x="7578080" y="4959424"/>
            <a:ext cx="288032" cy="2699792"/>
          </a:xfrm>
          <a:prstGeom prst="rightBrace">
            <a:avLst>
              <a:gd name="adj1" fmla="val 8333"/>
              <a:gd name="adj2" fmla="val 498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236296" y="6488668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Top Half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en-GB" dirty="0" smtClean="0"/>
              <a:t>BOB in real life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Marseille 29-31 January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KM3NeTcollaboration meeting -- Progress on VEOC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76AA-3904-4514-B825-EC132240BCA2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8" name="Picture 7" descr="2013-01-22 14.30.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0486" y="3033970"/>
            <a:ext cx="3176464" cy="2382348"/>
          </a:xfrm>
          <a:prstGeom prst="rect">
            <a:avLst/>
          </a:prstGeom>
        </p:spPr>
      </p:pic>
      <p:pic>
        <p:nvPicPr>
          <p:cNvPr id="9" name="Picture 8" descr="2013-01-22 14.30.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76544" y="3028392"/>
            <a:ext cx="3131840" cy="2348880"/>
          </a:xfrm>
          <a:prstGeom prst="rect">
            <a:avLst/>
          </a:prstGeom>
        </p:spPr>
      </p:pic>
      <p:pic>
        <p:nvPicPr>
          <p:cNvPr id="10" name="Picture 9" descr="2013-01-22 14.28.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980728"/>
            <a:ext cx="2771800" cy="2078850"/>
          </a:xfrm>
          <a:prstGeom prst="rect">
            <a:avLst/>
          </a:prstGeom>
        </p:spPr>
      </p:pic>
      <p:pic>
        <p:nvPicPr>
          <p:cNvPr id="13" name="Picture 12" descr="2013-01-22 14.25.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909895" y="3933057"/>
            <a:ext cx="2688298" cy="20162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21680" y="2276872"/>
            <a:ext cx="107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BOB total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431894" y="2276872"/>
            <a:ext cx="182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Top of Penetrator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389948" y="33265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Fibre container with oil filler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591395" y="3140968"/>
            <a:ext cx="132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BEOC flange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Penetrator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2098576" cy="482453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Decided to go with conventional nut secured penetrator rather than conical plug</a:t>
            </a:r>
          </a:p>
          <a:p>
            <a:r>
              <a:rPr lang="en-GB" dirty="0" smtClean="0"/>
              <a:t>Main reasons are for ease of assembly </a:t>
            </a:r>
          </a:p>
          <a:p>
            <a:r>
              <a:rPr lang="en-GB" dirty="0" smtClean="0"/>
              <a:t>Also plug turns out to be quite fragile (scratches)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Marseille 29-31 January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KM3NeTcollaboration meeting -- Progress on VEOC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76AA-3904-4514-B825-EC132240BCA2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9250808">
            <a:off x="4917819" y="3537304"/>
            <a:ext cx="3863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</a:rPr>
              <a:t>HIER WERKTEKENING </a:t>
            </a:r>
            <a:endParaRPr lang="en-GB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 descr="Penetrator DOM Type 4 Ass'y B02_AA5080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6444208" cy="455695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at 5000 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6696744" cy="158417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Deployed vertically at 5000 m depth in Atlantic</a:t>
            </a:r>
          </a:p>
          <a:p>
            <a:r>
              <a:rPr lang="en-GB" dirty="0" smtClean="0"/>
              <a:t>Measured attenuation in fibres</a:t>
            </a:r>
          </a:p>
          <a:p>
            <a:r>
              <a:rPr lang="en-GB" dirty="0" smtClean="0"/>
              <a:t>Checked for leaks</a:t>
            </a:r>
          </a:p>
          <a:p>
            <a:r>
              <a:rPr lang="en-GB" dirty="0" smtClean="0"/>
              <a:t>Pressure distribution over cable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Marseille 29-31 January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KM3NeTcollaboration meeting -- Progress on VEOC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76AA-3904-4514-B825-EC132240BCA2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2852936"/>
            <a:ext cx="2801025" cy="320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24329" y="-12752"/>
            <a:ext cx="1619672" cy="687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q33\Documents\prive\fotos\2012\VEOC\2012-09-26 09.52.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2860840" cy="2145630"/>
          </a:xfrm>
          <a:prstGeom prst="rect">
            <a:avLst/>
          </a:prstGeom>
          <a:solidFill>
            <a:schemeClr val="bg1"/>
          </a:solidFill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/>
          <a:lstStyle/>
          <a:p>
            <a:r>
              <a:rPr lang="en-GB" dirty="0" smtClean="0"/>
              <a:t>Test – 1A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Pressure has effect but....</a:t>
            </a:r>
          </a:p>
          <a:p>
            <a:pPr lvl="1"/>
            <a:r>
              <a:rPr lang="en-GB" dirty="0" smtClean="0"/>
              <a:t>One side affected before submersion</a:t>
            </a:r>
          </a:p>
          <a:p>
            <a:pPr lvl="1"/>
            <a:r>
              <a:rPr lang="en-GB" dirty="0" smtClean="0"/>
              <a:t>Test while dismantling boxes showed return to ~0db when other container was opened</a:t>
            </a:r>
          </a:p>
          <a:p>
            <a:pPr lvl="1"/>
            <a:r>
              <a:rPr lang="en-GB" dirty="0" smtClean="0"/>
              <a:t>Fibres inside containers were probably pinched and were very sensitive fibre</a:t>
            </a:r>
          </a:p>
          <a:p>
            <a:pPr lvl="1"/>
            <a:r>
              <a:rPr lang="en-GB" dirty="0" smtClean="0"/>
              <a:t>Effect could be mostly reproduced in the lab</a:t>
            </a:r>
            <a:endParaRPr lang="en-GB" dirty="0"/>
          </a:p>
          <a:p>
            <a:r>
              <a:rPr lang="en-GB" dirty="0" smtClean="0"/>
              <a:t>The cable survived in tact and did not leak</a:t>
            </a:r>
          </a:p>
          <a:p>
            <a:r>
              <a:rPr lang="en-GB" dirty="0" smtClean="0"/>
              <a:t>Doesn’t need kit gloves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Marseille 29-31 January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KM3NeTcollaboration meeting -- Progress on VEOC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76AA-3904-4514-B825-EC132240BCA2}" type="slidenum">
              <a:rPr lang="en-GB" smtClean="0"/>
              <a:pPr/>
              <a:t>29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436096" y="476672"/>
            <a:ext cx="3168352" cy="2304256"/>
            <a:chOff x="419163" y="1080863"/>
            <a:chExt cx="2784685" cy="2348136"/>
          </a:xfrm>
        </p:grpSpPr>
        <p:grpSp>
          <p:nvGrpSpPr>
            <p:cNvPr id="8" name="Group 4"/>
            <p:cNvGrpSpPr/>
            <p:nvPr/>
          </p:nvGrpSpPr>
          <p:grpSpPr>
            <a:xfrm>
              <a:off x="419163" y="1127846"/>
              <a:ext cx="2712677" cy="2301153"/>
              <a:chOff x="1250649" y="1124744"/>
              <a:chExt cx="6921751" cy="5400600"/>
            </a:xfrm>
          </p:grpSpPr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250649" y="1124744"/>
                <a:ext cx="6921751" cy="5400600"/>
              </a:xfrm>
              <a:prstGeom prst="rect">
                <a:avLst/>
              </a:prstGeom>
              <a:noFill/>
              <a:ln w="1">
                <a:noFill/>
                <a:miter lim="800000"/>
                <a:headEnd/>
                <a:tailEnd type="none" w="med" len="med"/>
              </a:ln>
              <a:effectLst/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4724893" y="1506463"/>
                <a:ext cx="1" cy="4514825"/>
              </a:xfrm>
              <a:prstGeom prst="line">
                <a:avLst/>
              </a:prstGeom>
              <a:ln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320083" y="1504559"/>
                <a:ext cx="1" cy="451801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156176" y="1484784"/>
                <a:ext cx="1" cy="4514825"/>
              </a:xfrm>
              <a:prstGeom prst="line">
                <a:avLst/>
              </a:prstGeom>
              <a:ln>
                <a:solidFill>
                  <a:srgbClr val="00B0F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380312" y="1484784"/>
                <a:ext cx="1" cy="4514825"/>
              </a:xfrm>
              <a:prstGeom prst="line">
                <a:avLst/>
              </a:prstGeom>
              <a:ln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323620" y="1516868"/>
                <a:ext cx="1" cy="451801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363135" y="1469443"/>
                <a:ext cx="1" cy="451801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 flipH="1">
              <a:off x="1857062" y="1502986"/>
              <a:ext cx="1346786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251653" y="1080863"/>
              <a:ext cx="8899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5000 m</a:t>
              </a:r>
              <a:endParaRPr lang="en-GB" dirty="0"/>
            </a:p>
          </p:txBody>
        </p:sp>
      </p:grp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screen"/>
          <a:srcRect l="33383" r="28182"/>
          <a:stretch>
            <a:fillRect/>
          </a:stretch>
        </p:blipFill>
        <p:spPr bwMode="auto">
          <a:xfrm>
            <a:off x="5796136" y="2780928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33648" r="28070"/>
          <a:stretch>
            <a:fillRect/>
          </a:stretch>
        </p:blipFill>
        <p:spPr bwMode="auto">
          <a:xfrm>
            <a:off x="5796136" y="4725144"/>
            <a:ext cx="2664296" cy="19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580112" y="3429000"/>
            <a:ext cx="216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2" y="3697287"/>
            <a:ext cx="216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580112" y="3985319"/>
            <a:ext cx="216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0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580111" y="4273351"/>
            <a:ext cx="36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-1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5444144" y="306091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bar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580112" y="6073551"/>
            <a:ext cx="36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-6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580112" y="5805264"/>
            <a:ext cx="36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-5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580112" y="5589240"/>
            <a:ext cx="36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-4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580112" y="5353471"/>
            <a:ext cx="36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-3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580112" y="5137447"/>
            <a:ext cx="36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-2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580112" y="4869160"/>
            <a:ext cx="36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-1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652119" y="4653136"/>
            <a:ext cx="36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0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5406601" y="622926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db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" y="836711"/>
            <a:ext cx="9142197" cy="385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63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Cc = </a:t>
            </a:r>
            <a:r>
              <a:rPr lang="nl-NL" dirty="0" err="1" smtClean="0"/>
              <a:t>infrastructure</a:t>
            </a:r>
            <a:r>
              <a:rPr lang="nl-NL" dirty="0" smtClean="0"/>
              <a:t> </a:t>
            </a:r>
            <a:r>
              <a:rPr lang="nl-NL" dirty="0" err="1" smtClean="0"/>
              <a:t>control</a:t>
            </a:r>
            <a:endParaRPr lang="nl-NL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836712"/>
            <a:chOff x="0" y="0"/>
            <a:chExt cx="9144000" cy="836712"/>
          </a:xfrm>
        </p:grpSpPr>
        <p:sp>
          <p:nvSpPr>
            <p:cNvPr id="7" name="Right Triangle 6"/>
            <p:cNvSpPr/>
            <p:nvPr/>
          </p:nvSpPr>
          <p:spPr>
            <a:xfrm flipH="1">
              <a:off x="0" y="404664"/>
              <a:ext cx="9144000" cy="432048"/>
            </a:xfrm>
            <a:prstGeom prst="rtTriangle">
              <a:avLst/>
            </a:prstGeom>
            <a:gradFill>
              <a:gsLst>
                <a:gs pos="0">
                  <a:srgbClr val="0059FF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ight Triangle 7"/>
            <p:cNvSpPr/>
            <p:nvPr/>
          </p:nvSpPr>
          <p:spPr>
            <a:xfrm flipH="1" flipV="1">
              <a:off x="0" y="0"/>
              <a:ext cx="9144000" cy="432048"/>
            </a:xfrm>
            <a:prstGeom prst="rtTriangle">
              <a:avLst/>
            </a:prstGeom>
            <a:gradFill flip="none" rotWithShape="1">
              <a:gsLst>
                <a:gs pos="0">
                  <a:srgbClr val="6BD5FD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00" descr="logo_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4782" cy="836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nl-NL" sz="3600" b="1" dirty="0" err="1" smtClean="0">
                <a:solidFill>
                  <a:schemeClr val="accent1">
                    <a:lumMod val="75000"/>
                  </a:schemeClr>
                </a:solidFill>
              </a:rPr>
              <a:t>Network</a:t>
            </a:r>
            <a:r>
              <a:rPr lang="nl-NL" sz="3600" b="1" dirty="0" smtClean="0">
                <a:solidFill>
                  <a:schemeClr val="accent1">
                    <a:lumMod val="75000"/>
                  </a:schemeClr>
                </a:solidFill>
              </a:rPr>
              <a:t> set-up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941168"/>
            <a:ext cx="81108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Minimize active components in the nodes;</a:t>
            </a:r>
          </a:p>
          <a:p>
            <a:r>
              <a:rPr lang="en-GB" dirty="0" smtClean="0"/>
              <a:t>To minimize the </a:t>
            </a:r>
            <a:r>
              <a:rPr lang="en-GB" dirty="0" err="1" smtClean="0"/>
              <a:t>dependecy</a:t>
            </a:r>
            <a:r>
              <a:rPr lang="en-GB" dirty="0" smtClean="0"/>
              <a:t> of the DUs optical network </a:t>
            </a:r>
            <a:r>
              <a:rPr lang="en-GB" dirty="0" err="1" smtClean="0"/>
              <a:t>network</a:t>
            </a:r>
            <a:r>
              <a:rPr lang="en-GB" dirty="0" smtClean="0"/>
              <a:t> (different timescale)</a:t>
            </a:r>
          </a:p>
          <a:p>
            <a:r>
              <a:rPr lang="en-GB" dirty="0" smtClean="0"/>
              <a:t>To allow network adaption before deployment</a:t>
            </a:r>
          </a:p>
          <a:p>
            <a:endParaRPr lang="en-GB" dirty="0" smtClean="0"/>
          </a:p>
          <a:p>
            <a:r>
              <a:rPr lang="en-GB" dirty="0" smtClean="0"/>
              <a:t>Some parts moved from node to DU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present 3 cables (i.e. 6 halves) are being prepared for the deployment tests in April</a:t>
            </a:r>
          </a:p>
          <a:p>
            <a:pPr lvl="1"/>
            <a:r>
              <a:rPr lang="en-GB" dirty="0" smtClean="0"/>
              <a:t>Two will have only copper for the first mechanical tests </a:t>
            </a:r>
          </a:p>
          <a:p>
            <a:pPr lvl="1"/>
            <a:r>
              <a:rPr lang="en-GB" dirty="0" smtClean="0"/>
              <a:t>One with fibre also and with full breakout to DOM Spheres</a:t>
            </a:r>
          </a:p>
          <a:p>
            <a:r>
              <a:rPr lang="en-GB" smtClean="0"/>
              <a:t>PPM-DU </a:t>
            </a:r>
            <a:r>
              <a:rPr lang="en-GB" dirty="0" smtClean="0"/>
              <a:t>cable follows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Marseille 29-31 January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KM3NeTcollaboration meeting -- Progress on VEOC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76AA-3904-4514-B825-EC132240BCA2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0"/>
            <a:ext cx="9144000" cy="836712"/>
            <a:chOff x="0" y="0"/>
            <a:chExt cx="9144000" cy="836712"/>
          </a:xfrm>
        </p:grpSpPr>
        <p:sp>
          <p:nvSpPr>
            <p:cNvPr id="6" name="Right Triangle 5"/>
            <p:cNvSpPr/>
            <p:nvPr/>
          </p:nvSpPr>
          <p:spPr>
            <a:xfrm flipH="1">
              <a:off x="0" y="404664"/>
              <a:ext cx="9144000" cy="432048"/>
            </a:xfrm>
            <a:prstGeom prst="rtTriangle">
              <a:avLst/>
            </a:prstGeom>
            <a:gradFill>
              <a:gsLst>
                <a:gs pos="0">
                  <a:srgbClr val="0059FF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ight Triangle 6"/>
            <p:cNvSpPr/>
            <p:nvPr/>
          </p:nvSpPr>
          <p:spPr>
            <a:xfrm flipH="1" flipV="1">
              <a:off x="0" y="0"/>
              <a:ext cx="9144000" cy="432048"/>
            </a:xfrm>
            <a:prstGeom prst="rtTriangle">
              <a:avLst/>
            </a:prstGeom>
            <a:gradFill flip="none" rotWithShape="1">
              <a:gsLst>
                <a:gs pos="0">
                  <a:srgbClr val="6BD5FD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" name="Picture 100" descr="logo_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4782" cy="836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nl-NL" sz="3200" b="1" dirty="0" err="1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nl-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1124744"/>
            <a:ext cx="81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Optical components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Capo </a:t>
            </a:r>
            <a:r>
              <a:rPr lang="en-US" sz="2400" dirty="0" err="1" smtClean="0"/>
              <a:t>Passero</a:t>
            </a:r>
            <a:r>
              <a:rPr lang="en-US" sz="2400" dirty="0" smtClean="0"/>
              <a:t> network tests going 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Increase of Interpretation </a:t>
            </a:r>
            <a:r>
              <a:rPr lang="en-US" sz="2400" dirty="0" smtClean="0"/>
              <a:t>of component </a:t>
            </a:r>
            <a:r>
              <a:rPr lang="en-US" sz="2400" dirty="0" smtClean="0"/>
              <a:t>properties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Expert field (manpower) is increasing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Design effort (manpower) has to </a:t>
            </a:r>
            <a:r>
              <a:rPr lang="en-US" sz="2400" dirty="0" smtClean="0"/>
              <a:t>increase (planning)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Simulation software is improved and available (commercial)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1600" y="357301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Power components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MEUST network (ac) is calculated, reviews going 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MEUST infra control under design, up to reviews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MEUST network components on schedule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VEOC, validation phase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DU in series has to </a:t>
            </a:r>
            <a:r>
              <a:rPr lang="en-US" sz="2400" dirty="0" smtClean="0"/>
              <a:t>be validated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748"/>
            <a:ext cx="9124418" cy="687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144000" cy="836712"/>
            <a:chOff x="0" y="0"/>
            <a:chExt cx="9144000" cy="836712"/>
          </a:xfrm>
        </p:grpSpPr>
        <p:sp>
          <p:nvSpPr>
            <p:cNvPr id="6" name="Right Triangle 5"/>
            <p:cNvSpPr/>
            <p:nvPr/>
          </p:nvSpPr>
          <p:spPr>
            <a:xfrm flipH="1">
              <a:off x="0" y="404664"/>
              <a:ext cx="9144000" cy="432048"/>
            </a:xfrm>
            <a:prstGeom prst="rtTriangle">
              <a:avLst/>
            </a:prstGeom>
            <a:gradFill>
              <a:gsLst>
                <a:gs pos="0">
                  <a:srgbClr val="0059FF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ight Triangle 6"/>
            <p:cNvSpPr/>
            <p:nvPr/>
          </p:nvSpPr>
          <p:spPr>
            <a:xfrm flipH="1" flipV="1">
              <a:off x="0" y="0"/>
              <a:ext cx="9144000" cy="432048"/>
            </a:xfrm>
            <a:prstGeom prst="rtTriangle">
              <a:avLst/>
            </a:prstGeom>
            <a:gradFill flip="none" rotWithShape="1">
              <a:gsLst>
                <a:gs pos="0">
                  <a:srgbClr val="6BD5FD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" name="Picture 100" descr="logo_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4782" cy="836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solidFill>
                  <a:schemeClr val="accent1">
                    <a:lumMod val="75000"/>
                  </a:schemeClr>
                </a:solidFill>
              </a:rPr>
              <a:t>Status</a:t>
            </a:r>
            <a:endParaRPr lang="nl-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712" y="980728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Answers needed;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Definition of DU optical network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Definition of components to be integrated in the node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Validation of the DU in series concept</a:t>
            </a:r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1979712" y="2564904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Planning;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Construction of the infrastructure underway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Design done to be flexible… with some limits!!!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Several issues to be solved</a:t>
            </a:r>
            <a:endParaRPr lang="nl-NL" dirty="0"/>
          </a:p>
        </p:txBody>
      </p:sp>
      <p:sp>
        <p:nvSpPr>
          <p:cNvPr id="11" name="Rectangle 10"/>
          <p:cNvSpPr/>
          <p:nvPr/>
        </p:nvSpPr>
        <p:spPr>
          <a:xfrm>
            <a:off x="1979712" y="4241664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Critical;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infrastructure development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DU optical network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Validation of DUs in series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6319" y="228601"/>
            <a:ext cx="8578724" cy="4571999"/>
          </a:xfrm>
        </p:spPr>
        <p:txBody>
          <a:bodyPr/>
          <a:lstStyle/>
          <a:p>
            <a:r>
              <a:rPr lang="en-GB" sz="4000" dirty="0"/>
              <a:t>Progress and outcomes</a:t>
            </a:r>
            <a:br>
              <a:rPr lang="en-GB" sz="4000" dirty="0"/>
            </a:br>
            <a:r>
              <a:rPr lang="en-GB" sz="4000" dirty="0"/>
              <a:t>for DWDM optical systems</a:t>
            </a:r>
            <a:endParaRPr lang="en-US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858000" cy="9144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Km3NeT COLLABORATION meeting</a:t>
            </a:r>
          </a:p>
          <a:p>
            <a:r>
              <a:rPr lang="it-IT" sz="1400" dirty="0" smtClean="0"/>
              <a:t>CPPM – MARSEILLE – 29-31/1/2013 </a:t>
            </a:r>
            <a:endParaRPr lang="it-IT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980218" y="6480001"/>
            <a:ext cx="857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A. D’Amico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698" y="6087339"/>
            <a:ext cx="899922" cy="688292"/>
          </a:xfrm>
          <a:prstGeom prst="rect">
            <a:avLst/>
          </a:prstGeom>
        </p:spPr>
      </p:pic>
      <p:pic>
        <p:nvPicPr>
          <p:cNvPr id="6" name="Immagine 5" descr="KM3NeT_logo_web_no_shade.gif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4163" y="0"/>
            <a:ext cx="718263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3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0"/>
            <a:ext cx="9144000" cy="1340768"/>
            <a:chOff x="0" y="0"/>
            <a:chExt cx="9144000" cy="836712"/>
          </a:xfrm>
        </p:grpSpPr>
        <p:sp>
          <p:nvSpPr>
            <p:cNvPr id="6" name="Right Triangle 5"/>
            <p:cNvSpPr/>
            <p:nvPr/>
          </p:nvSpPr>
          <p:spPr>
            <a:xfrm flipH="1">
              <a:off x="0" y="404664"/>
              <a:ext cx="9144000" cy="432048"/>
            </a:xfrm>
            <a:prstGeom prst="rtTriangle">
              <a:avLst/>
            </a:prstGeom>
            <a:gradFill>
              <a:gsLst>
                <a:gs pos="0">
                  <a:srgbClr val="0059FF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ight Triangle 6"/>
            <p:cNvSpPr/>
            <p:nvPr/>
          </p:nvSpPr>
          <p:spPr>
            <a:xfrm flipH="1" flipV="1">
              <a:off x="0" y="0"/>
              <a:ext cx="9144000" cy="432048"/>
            </a:xfrm>
            <a:prstGeom prst="rtTriangle">
              <a:avLst/>
            </a:prstGeom>
            <a:gradFill flip="none" rotWithShape="1">
              <a:gsLst>
                <a:gs pos="0">
                  <a:srgbClr val="6BD5FD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" name="Picture 100" descr="logo_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4782" cy="836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9184"/>
            <a:ext cx="8748464" cy="1124744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Device properties</a:t>
            </a:r>
            <a:endParaRPr lang="nl-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84423"/>
            <a:ext cx="899922" cy="5735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340768"/>
            <a:ext cx="6372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GB" dirty="0" smtClean="0"/>
              <a:t>DWDM Optical Transport in C-Band and L-Band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GB" dirty="0" smtClean="0"/>
              <a:t>Bandwidth, channel capacity, laser sources, simulation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GB" dirty="0" smtClean="0"/>
              <a:t>Passive devices: DWDM multiplexers and Band couplers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GB" dirty="0" smtClean="0"/>
              <a:t>Active devices: Amplifiers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GB" dirty="0" smtClean="0"/>
              <a:t>Multiplexing for KM3NeT-It DUs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GB" dirty="0" smtClean="0"/>
              <a:t>Infrastructure Capacity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GB" dirty="0" smtClean="0"/>
              <a:t>Data transport loopback measurements @ Capo </a:t>
            </a:r>
            <a:r>
              <a:rPr lang="en-GB" dirty="0" err="1" smtClean="0"/>
              <a:t>Passero</a:t>
            </a:r>
            <a:endParaRPr lang="nl-NL" dirty="0"/>
          </a:p>
        </p:txBody>
      </p:sp>
      <p:pic>
        <p:nvPicPr>
          <p:cNvPr id="16" name="Immagine 7" descr="IMG_237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12"/>
          <a:stretch/>
        </p:blipFill>
        <p:spPr>
          <a:xfrm>
            <a:off x="899592" y="3861048"/>
            <a:ext cx="3937955" cy="2367387"/>
          </a:xfrm>
          <a:prstGeom prst="rect">
            <a:avLst/>
          </a:prstGeom>
        </p:spPr>
      </p:pic>
      <p:pic>
        <p:nvPicPr>
          <p:cNvPr id="17" name="Immagin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128" y="4365104"/>
            <a:ext cx="2602845" cy="160446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827584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First 2 units have been already delivered to LNS for preliminary tests</a:t>
            </a:r>
            <a:endParaRPr lang="nl-NL" sz="1600" dirty="0"/>
          </a:p>
        </p:txBody>
      </p:sp>
      <p:sp>
        <p:nvSpPr>
          <p:cNvPr id="19" name="Rectangle 18"/>
          <p:cNvSpPr/>
          <p:nvPr/>
        </p:nvSpPr>
        <p:spPr>
          <a:xfrm>
            <a:off x="5615608" y="6027003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 smtClean="0"/>
              <a:t>Well known device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Already deployed off-shore in NEMO phase 1 Junction box (2005)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724128" y="4005064"/>
            <a:ext cx="250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15 channel band </a:t>
            </a:r>
            <a:r>
              <a:rPr lang="nl-NL" dirty="0" err="1" smtClean="0"/>
              <a:t>coupler</a:t>
            </a:r>
            <a:endParaRPr lang="nl-NL" dirty="0"/>
          </a:p>
        </p:txBody>
      </p:sp>
      <p:sp>
        <p:nvSpPr>
          <p:cNvPr id="21" name="TextBox 20"/>
          <p:cNvSpPr txBox="1"/>
          <p:nvPr/>
        </p:nvSpPr>
        <p:spPr>
          <a:xfrm>
            <a:off x="899592" y="3501008"/>
            <a:ext cx="307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15 channel DWDM </a:t>
            </a:r>
            <a:r>
              <a:rPr lang="nl-NL" dirty="0" err="1" smtClean="0"/>
              <a:t>multiplexer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786" y="-476530"/>
            <a:ext cx="7865149" cy="1371600"/>
          </a:xfrm>
        </p:spPr>
        <p:txBody>
          <a:bodyPr>
            <a:normAutofit/>
          </a:bodyPr>
          <a:lstStyle/>
          <a:p>
            <a:r>
              <a:rPr lang="en-GB" dirty="0" smtClean="0"/>
              <a:t>Active devices:</a:t>
            </a:r>
            <a:r>
              <a:rPr lang="en-GB" dirty="0"/>
              <a:t> </a:t>
            </a:r>
            <a:r>
              <a:rPr lang="en-GB" dirty="0" smtClean="0"/>
              <a:t>amplifiers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980218" y="6492001"/>
            <a:ext cx="857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A. D’Amico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698" y="6087339"/>
            <a:ext cx="899922" cy="688292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41577" y="953263"/>
            <a:ext cx="82161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 </a:t>
            </a:r>
            <a:r>
              <a:rPr lang="en-GB" sz="1600" dirty="0" smtClean="0"/>
              <a:t>Amplification:</a:t>
            </a:r>
            <a:endParaRPr lang="en-GB" sz="1600" dirty="0"/>
          </a:p>
          <a:p>
            <a:pPr marL="285750" lvl="1" indent="-285750">
              <a:buFont typeface="Arial"/>
              <a:buChar char="•"/>
              <a:tabLst>
                <a:tab pos="0" algn="l"/>
              </a:tabLst>
            </a:pPr>
            <a:r>
              <a:rPr lang="en-GB" sz="1400" b="1" dirty="0" smtClean="0"/>
              <a:t>Raman</a:t>
            </a:r>
            <a:r>
              <a:rPr lang="en-GB" sz="1400" dirty="0"/>
              <a:t>: bandwidth can be adapted on project </a:t>
            </a:r>
            <a:r>
              <a:rPr lang="en-GB" sz="1400" dirty="0" smtClean="0"/>
              <a:t>requirements</a:t>
            </a:r>
          </a:p>
          <a:p>
            <a:pPr marL="742950" lvl="2" indent="-285750">
              <a:buFont typeface="Arial"/>
              <a:buChar char="•"/>
              <a:tabLst>
                <a:tab pos="0" algn="l"/>
              </a:tabLst>
            </a:pPr>
            <a:r>
              <a:rPr lang="en-GB" sz="1400" dirty="0" smtClean="0"/>
              <a:t>Gain is typical 15 dB and depends on:</a:t>
            </a:r>
          </a:p>
          <a:p>
            <a:pPr marL="1200150" lvl="3" indent="-285750">
              <a:buFont typeface="Arial"/>
              <a:buChar char="•"/>
              <a:tabLst>
                <a:tab pos="0" algn="l"/>
              </a:tabLst>
            </a:pPr>
            <a:r>
              <a:rPr lang="en-GB" sz="1400" dirty="0" smtClean="0"/>
              <a:t>fibre type and total span length</a:t>
            </a:r>
          </a:p>
          <a:p>
            <a:pPr marL="1200150" lvl="3" indent="-285750">
              <a:buFont typeface="Arial"/>
              <a:buChar char="•"/>
              <a:tabLst>
                <a:tab pos="0" algn="l"/>
              </a:tabLst>
            </a:pPr>
            <a:r>
              <a:rPr lang="en-GB" sz="1400" dirty="0" smtClean="0"/>
              <a:t>amount of optical pumps power coupled into the transmission fibre</a:t>
            </a:r>
            <a:endParaRPr lang="en-GB" sz="1400" dirty="0"/>
          </a:p>
          <a:p>
            <a:pPr marL="742950" lvl="3" indent="-285750">
              <a:buFont typeface="Arial"/>
              <a:buChar char="•"/>
              <a:tabLst>
                <a:tab pos="0" algn="l"/>
              </a:tabLst>
            </a:pPr>
            <a:r>
              <a:rPr lang="en-GB" sz="1400" dirty="0" smtClean="0"/>
              <a:t>Could be used on-shore to supply a distributed gain along the transmission fibre</a:t>
            </a:r>
          </a:p>
          <a:p>
            <a:pPr marL="285750" lvl="1" indent="-285750">
              <a:buFont typeface="Arial"/>
              <a:buChar char="•"/>
              <a:tabLst>
                <a:tab pos="0" algn="l"/>
              </a:tabLst>
            </a:pPr>
            <a:r>
              <a:rPr lang="en-GB" sz="1400" b="1" dirty="0" smtClean="0"/>
              <a:t>EDFA</a:t>
            </a:r>
            <a:r>
              <a:rPr lang="en-GB" sz="1400" dirty="0" smtClean="0"/>
              <a:t>: fixed and limited bandwidth  </a:t>
            </a:r>
          </a:p>
          <a:p>
            <a:pPr marL="742950" lvl="3" indent="-285750">
              <a:buFont typeface="Arial"/>
              <a:buChar char="•"/>
              <a:tabLst>
                <a:tab pos="0" algn="l"/>
              </a:tabLst>
            </a:pPr>
            <a:r>
              <a:rPr lang="en-GB" sz="1400" dirty="0" smtClean="0"/>
              <a:t>1529 </a:t>
            </a:r>
            <a:r>
              <a:rPr lang="en-GB" sz="1400" dirty="0"/>
              <a:t>nm to 1565 nm C-Band</a:t>
            </a:r>
          </a:p>
          <a:p>
            <a:pPr marL="742950" lvl="3" indent="-285750">
              <a:buFont typeface="Arial"/>
              <a:buChar char="•"/>
              <a:tabLst>
                <a:tab pos="0" algn="l"/>
              </a:tabLst>
            </a:pPr>
            <a:r>
              <a:rPr lang="en-GB" sz="1400" dirty="0"/>
              <a:t>1568 nm to 1604 nm L-Band</a:t>
            </a:r>
          </a:p>
          <a:p>
            <a:pPr marL="742950" lvl="3" indent="-285750">
              <a:buFont typeface="Arial"/>
              <a:buChar char="•"/>
              <a:tabLst>
                <a:tab pos="0" algn="l"/>
              </a:tabLst>
            </a:pPr>
            <a:r>
              <a:rPr lang="en-GB" sz="1400" dirty="0"/>
              <a:t>High output </a:t>
            </a:r>
            <a:r>
              <a:rPr lang="en-GB" sz="1400" dirty="0" smtClean="0"/>
              <a:t>power stage for booster EDFA </a:t>
            </a:r>
            <a:r>
              <a:rPr lang="en-GB" sz="1400" dirty="0"/>
              <a:t>is required </a:t>
            </a:r>
            <a:r>
              <a:rPr lang="en-GB" sz="1400" dirty="0" smtClean="0"/>
              <a:t>as </a:t>
            </a:r>
            <a:r>
              <a:rPr lang="en-GB" sz="1400" dirty="0"/>
              <a:t>the number of channels </a:t>
            </a:r>
            <a:r>
              <a:rPr lang="en-GB" sz="1400" dirty="0" smtClean="0"/>
              <a:t>increases</a:t>
            </a:r>
          </a:p>
          <a:p>
            <a:pPr marL="742950" lvl="3" indent="-285750">
              <a:buFont typeface="Arial"/>
              <a:buChar char="•"/>
              <a:tabLst>
                <a:tab pos="0" algn="l"/>
              </a:tabLst>
            </a:pPr>
            <a:r>
              <a:rPr lang="en-GB" sz="1400" dirty="0" smtClean="0"/>
              <a:t>Could be used both off-shore or on-shore</a:t>
            </a:r>
            <a:endParaRPr lang="en-GB" sz="1400" dirty="0"/>
          </a:p>
        </p:txBody>
      </p:sp>
      <p:pic>
        <p:nvPicPr>
          <p:cNvPr id="6" name="Immagine 5" descr="KM3NeT_logo_web_no_shade.gif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4163" y="0"/>
            <a:ext cx="718263" cy="620688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7049872"/>
              </p:ext>
            </p:extLst>
          </p:nvPr>
        </p:nvGraphicFramePr>
        <p:xfrm>
          <a:off x="0" y="3630444"/>
          <a:ext cx="9087435" cy="234842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20838"/>
                <a:gridCol w="1622895"/>
                <a:gridCol w="1530816"/>
                <a:gridCol w="1553836"/>
                <a:gridCol w="1163972"/>
                <a:gridCol w="1185883"/>
                <a:gridCol w="1209195"/>
              </a:tblGrid>
              <a:tr h="418208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number of channels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booster output  power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booster output power</a:t>
                      </a:r>
                      <a:endParaRPr lang="it-IT" sz="13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photodiode</a:t>
                      </a:r>
                      <a:r>
                        <a:rPr lang="it-IT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sensitivity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power budget</a:t>
                      </a:r>
                      <a:endParaRPr lang="it-IT" sz="13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available margin</a:t>
                      </a:r>
                      <a:endParaRPr lang="it-IT" sz="13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available marging</a:t>
                      </a:r>
                      <a:endParaRPr lang="it-IT" sz="13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</a:tr>
              <a:tr h="418208">
                <a:tc>
                  <a:txBody>
                    <a:bodyPr/>
                    <a:lstStyle/>
                    <a:p>
                      <a:pPr algn="l" fontAlgn="b"/>
                      <a:endParaRPr lang="it-IT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r>
                        <a:rPr lang="it-IT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[</a:t>
                      </a:r>
                      <a:r>
                        <a:rPr lang="it-IT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dBm</a:t>
                      </a:r>
                      <a:r>
                        <a:rPr lang="it-IT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 </a:t>
                      </a:r>
                      <a:r>
                        <a:rPr lang="it-IT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channel</a:t>
                      </a:r>
                      <a:r>
                        <a:rPr lang="it-IT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[</a:t>
                      </a:r>
                      <a:r>
                        <a:rPr lang="it-IT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dBm</a:t>
                      </a:r>
                      <a:r>
                        <a:rPr lang="it-IT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@ 1G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 </a:t>
                      </a:r>
                      <a:r>
                        <a:rPr lang="it-IT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channel</a:t>
                      </a:r>
                      <a:r>
                        <a:rPr lang="it-IT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[dB]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after</a:t>
                      </a:r>
                      <a:r>
                        <a:rPr lang="it-IT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100 km </a:t>
                      </a:r>
                      <a:r>
                        <a:rPr lang="it-IT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fiber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after</a:t>
                      </a:r>
                      <a:r>
                        <a:rPr lang="it-IT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50 km </a:t>
                      </a:r>
                      <a:r>
                        <a:rPr lang="it-IT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fiber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</a:tr>
              <a:tr h="2160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-34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</a:tr>
              <a:tr h="2160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-34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</a:tr>
              <a:tr h="2160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-34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</a:tr>
              <a:tr h="2160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-34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</a:tr>
              <a:tr h="2160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it-IT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-34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it-IT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</a:tr>
              <a:tr h="2160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it-IT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it-IT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-34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</a:tr>
              <a:tr h="2160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it-IT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it-IT" sz="13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-34</a:t>
                      </a:r>
                      <a:endParaRPr lang="it-IT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it-IT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24</a:t>
                      </a:r>
                      <a:endParaRPr lang="it-IT" sz="1300" b="0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33</a:t>
                      </a:r>
                      <a:endParaRPr lang="it-IT" sz="1300" b="0" i="0" u="none" strike="noStrike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1494" marR="11494" marT="13793" marB="0" anchor="b"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041621" y="6205606"/>
            <a:ext cx="5808247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GB" sz="1200" b="0" dirty="0" smtClean="0">
                <a:sym typeface="Wingdings"/>
              </a:rPr>
              <a:t>These margins are then available for passive mux-</a:t>
            </a:r>
            <a:r>
              <a:rPr lang="en-GB" sz="1200" b="0" dirty="0" err="1" smtClean="0">
                <a:sym typeface="Wingdings"/>
              </a:rPr>
              <a:t>demux</a:t>
            </a:r>
            <a:r>
              <a:rPr lang="en-GB" sz="1200" b="0" dirty="0" smtClean="0">
                <a:sym typeface="Wingdings"/>
              </a:rPr>
              <a:t>, routing and connectors</a:t>
            </a:r>
            <a:endParaRPr lang="en-GB" sz="1200" b="0" dirty="0">
              <a:sym typeface="Wingdings"/>
            </a:endParaRPr>
          </a:p>
        </p:txBody>
      </p:sp>
      <p:cxnSp>
        <p:nvCxnSpPr>
          <p:cNvPr id="9" name="Connettore 2 8"/>
          <p:cNvCxnSpPr>
            <a:stCxn id="8" idx="3"/>
          </p:cNvCxnSpPr>
          <p:nvPr/>
        </p:nvCxnSpPr>
        <p:spPr>
          <a:xfrm flipV="1">
            <a:off x="6849868" y="5948390"/>
            <a:ext cx="197793" cy="3957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8" idx="3"/>
          </p:cNvCxnSpPr>
          <p:nvPr/>
        </p:nvCxnSpPr>
        <p:spPr>
          <a:xfrm flipV="1">
            <a:off x="6849868" y="5948390"/>
            <a:ext cx="1009783" cy="3957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87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617" y="1330476"/>
            <a:ext cx="6258342" cy="552752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699" y="-99463"/>
            <a:ext cx="8873055" cy="959387"/>
          </a:xfrm>
        </p:spPr>
        <p:txBody>
          <a:bodyPr>
            <a:normAutofit/>
          </a:bodyPr>
          <a:lstStyle/>
          <a:p>
            <a:pPr marL="342900" indent="-342900"/>
            <a:r>
              <a:rPr lang="en-GB" sz="2800" dirty="0"/>
              <a:t>MULTIPLEXING </a:t>
            </a:r>
            <a:r>
              <a:rPr lang="en-GB" sz="2800" dirty="0" smtClean="0"/>
              <a:t>FOR KM3NeT-IT DU</a:t>
            </a:r>
            <a:r>
              <a:rPr lang="en-GB" sz="2000" dirty="0" smtClean="0"/>
              <a:t>S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970218" y="6492001"/>
            <a:ext cx="857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A. D’Amico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698" y="6087339"/>
            <a:ext cx="899922" cy="688292"/>
          </a:xfrm>
          <a:prstGeom prst="rect">
            <a:avLst/>
          </a:prstGeom>
        </p:spPr>
      </p:pic>
      <p:sp>
        <p:nvSpPr>
          <p:cNvPr id="62" name="CasellaDiTesto 61"/>
          <p:cNvSpPr txBox="1"/>
          <p:nvPr/>
        </p:nvSpPr>
        <p:spPr>
          <a:xfrm>
            <a:off x="7309141" y="3627732"/>
            <a:ext cx="1418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Junction Box BAND MUX</a:t>
            </a:r>
          </a:p>
          <a:p>
            <a:pPr algn="ctr"/>
            <a:r>
              <a:rPr lang="en-GB" sz="1400" dirty="0" smtClean="0"/>
              <a:t>15 colours</a:t>
            </a:r>
          </a:p>
          <a:p>
            <a:pPr algn="ctr"/>
            <a:r>
              <a:rPr lang="en-GB" sz="1400" dirty="0" smtClean="0"/>
              <a:t> each sub-band</a:t>
            </a:r>
            <a:endParaRPr lang="en-GB" sz="1400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7309141" y="5282164"/>
            <a:ext cx="1524290" cy="6617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GB" dirty="0"/>
              <a:t>Submarine Cable</a:t>
            </a:r>
          </a:p>
          <a:p>
            <a:r>
              <a:rPr lang="en-GB" sz="1100" dirty="0"/>
              <a:t>4 </a:t>
            </a:r>
            <a:r>
              <a:rPr lang="en-GB" sz="1100" dirty="0" smtClean="0"/>
              <a:t>DUs over 1 </a:t>
            </a:r>
            <a:r>
              <a:rPr lang="en-GB" sz="1100" dirty="0"/>
              <a:t>fibres</a:t>
            </a:r>
          </a:p>
          <a:p>
            <a:r>
              <a:rPr lang="en-GB" sz="1200" b="0" dirty="0" smtClean="0">
                <a:sym typeface="Wingdings"/>
              </a:rPr>
              <a:t>60 </a:t>
            </a:r>
            <a:r>
              <a:rPr lang="en-GB" sz="1200" b="0" dirty="0">
                <a:sym typeface="Wingdings"/>
              </a:rPr>
              <a:t>colours per fibre</a:t>
            </a:r>
          </a:p>
        </p:txBody>
      </p:sp>
      <p:sp>
        <p:nvSpPr>
          <p:cNvPr id="94" name="Parentesi graffa chiusa 93"/>
          <p:cNvSpPr/>
          <p:nvPr/>
        </p:nvSpPr>
        <p:spPr>
          <a:xfrm>
            <a:off x="7150362" y="1521589"/>
            <a:ext cx="222526" cy="1891867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Parentesi graffa chiusa 94"/>
          <p:cNvSpPr/>
          <p:nvPr/>
        </p:nvSpPr>
        <p:spPr>
          <a:xfrm>
            <a:off x="7150362" y="3562140"/>
            <a:ext cx="233470" cy="1322761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Parentesi graffa chiusa 95"/>
          <p:cNvSpPr/>
          <p:nvPr/>
        </p:nvSpPr>
        <p:spPr>
          <a:xfrm>
            <a:off x="7150362" y="5058649"/>
            <a:ext cx="233470" cy="1414889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uppo 5"/>
          <p:cNvGrpSpPr/>
          <p:nvPr/>
        </p:nvGrpSpPr>
        <p:grpSpPr>
          <a:xfrm>
            <a:off x="1118752" y="3383806"/>
            <a:ext cx="5910414" cy="1588981"/>
            <a:chOff x="213250" y="2819838"/>
            <a:chExt cx="6584099" cy="1324151"/>
          </a:xfrm>
        </p:grpSpPr>
        <p:cxnSp>
          <p:nvCxnSpPr>
            <p:cNvPr id="13" name="Connettore 1 12"/>
            <p:cNvCxnSpPr/>
            <p:nvPr/>
          </p:nvCxnSpPr>
          <p:spPr>
            <a:xfrm>
              <a:off x="213250" y="4143989"/>
              <a:ext cx="658409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>
              <a:off x="213250" y="2819838"/>
              <a:ext cx="658409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sellaDiTesto 15"/>
          <p:cNvSpPr txBox="1"/>
          <p:nvPr/>
        </p:nvSpPr>
        <p:spPr>
          <a:xfrm>
            <a:off x="7173846" y="1785866"/>
            <a:ext cx="1739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</a:t>
            </a:r>
            <a:r>
              <a:rPr lang="en-GB" sz="1400" dirty="0" smtClean="0"/>
              <a:t>ptical MUX</a:t>
            </a:r>
          </a:p>
          <a:p>
            <a:pPr algn="ctr"/>
            <a:r>
              <a:rPr lang="en-GB" sz="1400" dirty="0" smtClean="0"/>
              <a:t>15 colours</a:t>
            </a:r>
          </a:p>
          <a:p>
            <a:pPr algn="ctr"/>
            <a:r>
              <a:rPr lang="en-GB" sz="1600" b="1" dirty="0" smtClean="0"/>
              <a:t>50 GHz grid</a:t>
            </a:r>
            <a:endParaRPr lang="en-GB" sz="1600" b="1" dirty="0"/>
          </a:p>
        </p:txBody>
      </p:sp>
      <p:pic>
        <p:nvPicPr>
          <p:cNvPr id="15" name="Immagine 14" descr="KM3NeT_logo_web_no_shade.gif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4163" y="0"/>
            <a:ext cx="718263" cy="89208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26227" y="3906943"/>
            <a:ext cx="1117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ITU ch.21-28</a:t>
            </a:r>
            <a:endParaRPr lang="en-GB" sz="1400" dirty="0"/>
          </a:p>
        </p:txBody>
      </p:sp>
      <p:sp>
        <p:nvSpPr>
          <p:cNvPr id="17" name="Rettangolo 16"/>
          <p:cNvSpPr/>
          <p:nvPr/>
        </p:nvSpPr>
        <p:spPr>
          <a:xfrm>
            <a:off x="2758502" y="3919015"/>
            <a:ext cx="1117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ITU ch</a:t>
            </a:r>
            <a:r>
              <a:rPr lang="cs-CZ" sz="1400" b="1" dirty="0" smtClean="0"/>
              <a:t>.31-38</a:t>
            </a:r>
            <a:endParaRPr lang="en-GB" sz="1400" dirty="0"/>
          </a:p>
        </p:txBody>
      </p:sp>
      <p:sp>
        <p:nvSpPr>
          <p:cNvPr id="18" name="Rettangolo 17"/>
          <p:cNvSpPr/>
          <p:nvPr/>
        </p:nvSpPr>
        <p:spPr>
          <a:xfrm>
            <a:off x="4087246" y="3906104"/>
            <a:ext cx="1117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ITU ch</a:t>
            </a:r>
            <a:r>
              <a:rPr lang="cs-CZ" sz="1400" b="1" dirty="0" smtClean="0"/>
              <a:t>.41-48</a:t>
            </a:r>
            <a:endParaRPr lang="en-GB" sz="1400" dirty="0"/>
          </a:p>
        </p:txBody>
      </p:sp>
      <p:sp>
        <p:nvSpPr>
          <p:cNvPr id="19" name="Rettangolo 18"/>
          <p:cNvSpPr/>
          <p:nvPr/>
        </p:nvSpPr>
        <p:spPr>
          <a:xfrm>
            <a:off x="5402044" y="3904317"/>
            <a:ext cx="1117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ITU ch</a:t>
            </a:r>
            <a:r>
              <a:rPr lang="cs-CZ" sz="1400" b="1" dirty="0" smtClean="0"/>
              <a:t>.51-58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36296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2160</Words>
  <Application>Microsoft Office PowerPoint</Application>
  <PresentationFormat>On-screen Show (4:3)</PresentationFormat>
  <Paragraphs>608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Optical and Power Systems</vt:lpstr>
      <vt:lpstr>Optical network issues in MEUST</vt:lpstr>
      <vt:lpstr>Network set-up</vt:lpstr>
      <vt:lpstr>Slide 4</vt:lpstr>
      <vt:lpstr>Status</vt:lpstr>
      <vt:lpstr>Progress and outcomes for DWDM optical systems</vt:lpstr>
      <vt:lpstr>Device properties</vt:lpstr>
      <vt:lpstr>Active devices: amplifiers</vt:lpstr>
      <vt:lpstr>MULTIPLEXING FOR KM3NeT-IT DUS</vt:lpstr>
      <vt:lpstr>Status</vt:lpstr>
      <vt:lpstr>Global overview of the Optical Network for KM3Net Phase 1</vt:lpstr>
      <vt:lpstr>Global overview of the Optical Network for KM3Net Phase 1</vt:lpstr>
      <vt:lpstr>Slide 13</vt:lpstr>
      <vt:lpstr>Slide 14</vt:lpstr>
      <vt:lpstr>Slide 15</vt:lpstr>
      <vt:lpstr>FOTON and its implication in MEUST</vt:lpstr>
      <vt:lpstr>Main research fields </vt:lpstr>
      <vt:lpstr>Slide 18</vt:lpstr>
      <vt:lpstr>FOTON role in Meust</vt:lpstr>
      <vt:lpstr>Slide 20</vt:lpstr>
      <vt:lpstr>Shore station</vt:lpstr>
      <vt:lpstr>Slide 22</vt:lpstr>
      <vt:lpstr>Slide 23</vt:lpstr>
      <vt:lpstr>Progress on the Vertical Electro-Optical Cable</vt:lpstr>
      <vt:lpstr>Present design</vt:lpstr>
      <vt:lpstr>BOB in real life</vt:lpstr>
      <vt:lpstr>Penetrator</vt:lpstr>
      <vt:lpstr>Test at 5000 m</vt:lpstr>
      <vt:lpstr>Test – 1A</vt:lpstr>
      <vt:lpstr>Schedule</vt:lpstr>
      <vt:lpstr>Summary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and Power Systems</dc:title>
  <dc:creator>Eric</dc:creator>
  <cp:lastModifiedBy>Eric</cp:lastModifiedBy>
  <cp:revision>6</cp:revision>
  <dcterms:created xsi:type="dcterms:W3CDTF">2013-01-27T11:30:38Z</dcterms:created>
  <dcterms:modified xsi:type="dcterms:W3CDTF">2013-01-30T22:32:59Z</dcterms:modified>
</cp:coreProperties>
</file>