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1" r:id="rId3"/>
    <p:sldId id="264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73" r:id="rId12"/>
    <p:sldId id="274" r:id="rId13"/>
    <p:sldId id="275" r:id="rId14"/>
    <p:sldId id="272" r:id="rId15"/>
    <p:sldId id="260" r:id="rId16"/>
    <p:sldId id="276" r:id="rId17"/>
    <p:sldId id="277" r:id="rId18"/>
    <p:sldId id="257" r:id="rId19"/>
    <p:sldId id="262" r:id="rId20"/>
    <p:sldId id="258" r:id="rId21"/>
    <p:sldId id="263" r:id="rId22"/>
    <p:sldId id="278" r:id="rId23"/>
    <p:sldId id="279" r:id="rId2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966"/>
    <a:srgbClr val="FFFF66"/>
    <a:srgbClr val="66FF33"/>
    <a:srgbClr val="978749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42093DC-EFB5-4E13-AC06-FCBE341EB9EC}" type="datetimeFigureOut">
              <a:rPr lang="fr-FR" smtClean="0"/>
              <a:pPr/>
              <a:t>31/01/2013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1BD45B2-099B-41F2-ADC5-58D59F642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CTD Conductivity Temperature Depth sensor</a:t>
            </a:r>
          </a:p>
          <a:p>
            <a:r>
              <a:rPr lang="fr-FR" sz="1300" dirty="0" smtClean="0"/>
              <a:t>ADCP </a:t>
            </a:r>
            <a:r>
              <a:rPr lang="fr-FR" sz="1300" dirty="0" err="1" smtClean="0"/>
              <a:t>Acoustic</a:t>
            </a:r>
            <a:r>
              <a:rPr lang="fr-FR" sz="1300" dirty="0" smtClean="0"/>
              <a:t> Doppler </a:t>
            </a:r>
            <a:r>
              <a:rPr lang="fr-FR" sz="1300" dirty="0" err="1" smtClean="0"/>
              <a:t>Current</a:t>
            </a:r>
            <a:r>
              <a:rPr lang="fr-FR" sz="1300" dirty="0" smtClean="0"/>
              <a:t> Profiler: </a:t>
            </a:r>
            <a:r>
              <a:rPr lang="fr-FR" sz="1300" dirty="0" err="1" smtClean="0"/>
              <a:t>int</a:t>
            </a:r>
            <a:r>
              <a:rPr lang="fr-FR" sz="1300" dirty="0" smtClean="0"/>
              <a:t> and direction of </a:t>
            </a:r>
            <a:r>
              <a:rPr lang="fr-FR" sz="1300" dirty="0" err="1" smtClean="0"/>
              <a:t>sea</a:t>
            </a:r>
            <a:r>
              <a:rPr lang="fr-FR" sz="1300" dirty="0" smtClean="0"/>
              <a:t> </a:t>
            </a:r>
            <a:r>
              <a:rPr lang="fr-FR" sz="1300" dirty="0" err="1" smtClean="0"/>
              <a:t>current</a:t>
            </a:r>
            <a:endParaRPr lang="fr-FR" sz="1300" dirty="0" smtClean="0"/>
          </a:p>
          <a:p>
            <a:r>
              <a:rPr lang="fr-FR" sz="1300" dirty="0" err="1" smtClean="0"/>
              <a:t>CT:conductivity</a:t>
            </a:r>
            <a:r>
              <a:rPr lang="fr-FR" sz="1300" dirty="0" smtClean="0"/>
              <a:t> and </a:t>
            </a:r>
            <a:r>
              <a:rPr lang="en-US" sz="1300" dirty="0" smtClean="0"/>
              <a:t>temperature of the sea water</a:t>
            </a:r>
          </a:p>
          <a:p>
            <a:r>
              <a:rPr lang="en-US" sz="1300" dirty="0" smtClean="0"/>
              <a:t>C-STAR: light attenuation of the water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45B2-099B-41F2-ADC5-58D59F6420F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3A87EA-C549-4E7A-94EC-EFC40C6EB2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3A87EA-C549-4E7A-94EC-EFC40C6EB2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030" y="1124744"/>
            <a:ext cx="8229600" cy="45365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PPM Session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>ppm DOM </a:t>
            </a:r>
            <a:r>
              <a:rPr lang="fr-FR" sz="2700" dirty="0" err="1" smtClean="0"/>
              <a:t>project</a:t>
            </a:r>
            <a:r>
              <a:rPr lang="fr-FR" sz="2700" dirty="0" smtClean="0"/>
              <a:t>– </a:t>
            </a:r>
            <a:r>
              <a:rPr lang="fr-FR" sz="2200" i="1" dirty="0" smtClean="0"/>
              <a:t>Patrick </a:t>
            </a:r>
            <a:r>
              <a:rPr lang="fr-FR" sz="2200" i="1" dirty="0" err="1" smtClean="0"/>
              <a:t>Lamare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REX on PPM DOM – </a:t>
            </a:r>
            <a:r>
              <a:rPr lang="fr-FR" sz="2200" i="1" dirty="0" smtClean="0"/>
              <a:t>Jan </a:t>
            </a:r>
            <a:r>
              <a:rPr lang="fr-FR" sz="2200" i="1" dirty="0" err="1" smtClean="0"/>
              <a:t>willem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SCHmelling</a:t>
            </a:r>
            <a:r>
              <a:rPr lang="fr-FR" sz="2200" i="1" dirty="0" smtClean="0"/>
              <a:t/>
            </a:r>
            <a:br>
              <a:rPr lang="fr-FR" sz="2200" i="1" dirty="0" smtClean="0"/>
            </a:br>
            <a:r>
              <a:rPr lang="fr-FR" sz="2700" dirty="0" smtClean="0"/>
              <a:t>PPM DU </a:t>
            </a:r>
            <a:r>
              <a:rPr lang="fr-FR" sz="2700" dirty="0" err="1" smtClean="0"/>
              <a:t>project</a:t>
            </a:r>
            <a:r>
              <a:rPr lang="fr-FR" sz="2700" dirty="0" smtClean="0"/>
              <a:t> </a:t>
            </a:r>
            <a:r>
              <a:rPr lang="fr-FR" sz="2200" i="1" dirty="0" smtClean="0"/>
              <a:t>– sylvain henry</a:t>
            </a:r>
            <a:br>
              <a:rPr lang="fr-FR" sz="2200" i="1" dirty="0" smtClean="0"/>
            </a:br>
            <a:r>
              <a:rPr lang="fr-FR" sz="2700" dirty="0" smtClean="0"/>
              <a:t>PPM DU </a:t>
            </a:r>
            <a:r>
              <a:rPr lang="fr-FR" sz="2700" dirty="0" err="1" smtClean="0"/>
              <a:t>optical</a:t>
            </a:r>
            <a:r>
              <a:rPr lang="fr-FR" sz="2700" dirty="0" smtClean="0"/>
              <a:t> network </a:t>
            </a:r>
            <a:r>
              <a:rPr lang="fr-FR" sz="2200" i="1" dirty="0" smtClean="0"/>
              <a:t>- Jan </a:t>
            </a:r>
            <a:r>
              <a:rPr lang="fr-FR" sz="2200" i="1" dirty="0" err="1" smtClean="0"/>
              <a:t>willem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SCHmelling</a:t>
            </a:r>
            <a:r>
              <a:rPr lang="fr-FR" sz="2200" i="1" dirty="0" smtClean="0"/>
              <a:t/>
            </a:r>
            <a:br>
              <a:rPr lang="fr-FR" sz="2200" i="1" dirty="0" smtClean="0"/>
            </a:br>
            <a:r>
              <a:rPr lang="fr-FR" sz="2700" dirty="0" smtClean="0"/>
              <a:t>PPM DOM calibration </a:t>
            </a:r>
            <a:r>
              <a:rPr lang="fr-FR" sz="2200" i="1" dirty="0" smtClean="0"/>
              <a:t>– Konstantin  </a:t>
            </a:r>
            <a:r>
              <a:rPr lang="fr-FR" sz="2200" i="1" dirty="0" err="1" smtClean="0"/>
              <a:t>Yatkin</a:t>
            </a:r>
            <a:r>
              <a:rPr lang="fr-FR" sz="2200" i="1" dirty="0" smtClean="0"/>
              <a:t> </a:t>
            </a:r>
            <a:br>
              <a:rPr lang="fr-FR" sz="2200" i="1" dirty="0" smtClean="0"/>
            </a:br>
            <a:r>
              <a:rPr lang="fr-FR" sz="2700" dirty="0" smtClean="0"/>
              <a:t>MINI DOM </a:t>
            </a:r>
            <a:r>
              <a:rPr lang="fr-FR" sz="2200" i="1" dirty="0" smtClean="0"/>
              <a:t>– </a:t>
            </a:r>
            <a:r>
              <a:rPr lang="fr-FR" sz="2200" i="1" dirty="0" err="1" smtClean="0"/>
              <a:t>vlad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popa</a:t>
            </a:r>
            <a:r>
              <a:rPr lang="fr-FR" sz="2200" i="1" dirty="0" smtClean="0"/>
              <a:t/>
            </a:r>
            <a:br>
              <a:rPr lang="fr-FR" sz="2200" i="1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endParaRPr lang="fr-FR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404664"/>
            <a:ext cx="4928592" cy="673366"/>
          </a:xfrm>
        </p:spPr>
        <p:txBody>
          <a:bodyPr>
            <a:normAutofit/>
          </a:bodyPr>
          <a:lstStyle/>
          <a:p>
            <a:r>
              <a:rPr lang="fr-FR" sz="2000" i="1" dirty="0" smtClean="0">
                <a:latin typeface="+mj-lt"/>
                <a:ea typeface="Microsoft YaHei" pitchFamily="34" charset="-122"/>
              </a:rPr>
              <a:t>Sylvain Henry</a:t>
            </a:r>
            <a:endParaRPr lang="fr-FR" sz="2000" i="1" dirty="0">
              <a:latin typeface="+mj-lt"/>
              <a:ea typeface="Microsoft YaHei" pitchFamily="34" charset="-122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KM3NeT Collaboration Meeting</a:t>
            </a:r>
            <a:endParaRPr lang="fr-FR" dirty="0">
              <a:latin typeface="+mj-lt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31/01/2013</a:t>
            </a:r>
            <a:endParaRPr lang="fr-FR" dirty="0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>
                <a:latin typeface="Neuropol" pitchFamily="34" charset="0"/>
              </a:rPr>
              <a:pPr/>
              <a:t>1</a:t>
            </a:fld>
            <a:endParaRPr lang="fr-FR">
              <a:latin typeface="Neuropo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l="30630" t="18500" r="16794" b="13579"/>
          <a:stretch>
            <a:fillRect/>
          </a:stretch>
        </p:blipFill>
        <p:spPr bwMode="auto">
          <a:xfrm>
            <a:off x="1907704" y="620688"/>
            <a:ext cx="68407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8"/>
          <p:cNvSpPr>
            <a:spLocks noGrp="1"/>
          </p:cNvSpPr>
          <p:nvPr>
            <p:ph type="title"/>
          </p:nvPr>
        </p:nvSpPr>
        <p:spPr>
          <a:xfrm rot="20084096">
            <a:off x="1136676" y="474137"/>
            <a:ext cx="4114800" cy="346050"/>
          </a:xfrm>
        </p:spPr>
        <p:txBody>
          <a:bodyPr>
            <a:noAutofit/>
          </a:bodyPr>
          <a:lstStyle/>
          <a:p>
            <a:r>
              <a:rPr lang="fr-FR" sz="3200" i="1" dirty="0" smtClean="0"/>
              <a:t/>
            </a:r>
            <a:br>
              <a:rPr lang="fr-FR" sz="3200" i="1" dirty="0" smtClean="0"/>
            </a:br>
            <a:r>
              <a:rPr lang="fr-FR" sz="3200" i="1" dirty="0" smtClean="0"/>
              <a:t>PPM DOM</a:t>
            </a:r>
            <a:br>
              <a:rPr lang="fr-FR" sz="3200" i="1" dirty="0" smtClean="0"/>
            </a:br>
            <a:endParaRPr lang="fr-FR" sz="3200" i="1" dirty="0"/>
          </a:p>
        </p:txBody>
      </p:sp>
      <p:sp>
        <p:nvSpPr>
          <p:cNvPr id="11" name="ZoneTexte 10"/>
          <p:cNvSpPr txBox="1"/>
          <p:nvPr/>
        </p:nvSpPr>
        <p:spPr>
          <a:xfrm rot="19396360">
            <a:off x="223560" y="137145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CLB v1</a:t>
            </a:r>
            <a:endParaRPr lang="fr-FR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cteur droit avec flèche 12"/>
          <p:cNvCxnSpPr>
            <a:endCxn id="11" idx="3"/>
          </p:cNvCxnSpPr>
          <p:nvPr/>
        </p:nvCxnSpPr>
        <p:spPr>
          <a:xfrm flipH="1" flipV="1">
            <a:off x="1077192" y="1272753"/>
            <a:ext cx="1046536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 rot="19485117">
            <a:off x="95438" y="2455007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λ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for </a:t>
            </a:r>
          </a:p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 &amp; data </a:t>
            </a:r>
          </a:p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Instead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1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5" name="Connecteur droit avec flèche 14"/>
          <p:cNvCxnSpPr>
            <a:endCxn id="14" idx="3"/>
          </p:cNvCxnSpPr>
          <p:nvPr/>
        </p:nvCxnSpPr>
        <p:spPr>
          <a:xfrm flipH="1">
            <a:off x="1428021" y="1768824"/>
            <a:ext cx="662123" cy="7245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0454" r="18373" b="6250"/>
          <a:stretch>
            <a:fillRect/>
          </a:stretch>
        </p:blipFill>
        <p:spPr bwMode="auto">
          <a:xfrm>
            <a:off x="683568" y="288032"/>
            <a:ext cx="806489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8"/>
          <p:cNvSpPr>
            <a:spLocks noGrp="1"/>
          </p:cNvSpPr>
          <p:nvPr>
            <p:ph type="title"/>
          </p:nvPr>
        </p:nvSpPr>
        <p:spPr>
          <a:xfrm rot="20084096">
            <a:off x="-156698" y="536778"/>
            <a:ext cx="2783994" cy="626243"/>
          </a:xfrm>
        </p:spPr>
        <p:txBody>
          <a:bodyPr>
            <a:noAutofit/>
          </a:bodyPr>
          <a:lstStyle/>
          <a:p>
            <a:r>
              <a:rPr lang="fr-FR" sz="3200" i="1" dirty="0" smtClean="0"/>
              <a:t/>
            </a:r>
            <a:br>
              <a:rPr lang="fr-FR" sz="3200" i="1" dirty="0" smtClean="0"/>
            </a:br>
            <a:r>
              <a:rPr lang="fr-FR" sz="3200" i="1" dirty="0" smtClean="0"/>
              <a:t>PPM DOM</a:t>
            </a:r>
            <a:br>
              <a:rPr lang="fr-FR" sz="3200" i="1" dirty="0" smtClean="0"/>
            </a:br>
            <a:r>
              <a:rPr lang="fr-FR" sz="3200" i="1" dirty="0" err="1" smtClean="0"/>
              <a:t>Meas</a:t>
            </a:r>
            <a:r>
              <a:rPr lang="fr-FR" sz="3200" i="1" dirty="0" smtClean="0"/>
              <a:t>.</a:t>
            </a:r>
            <a:br>
              <a:rPr lang="fr-FR" sz="3200" i="1" dirty="0" smtClean="0"/>
            </a:br>
            <a:endParaRPr lang="fr-FR" sz="32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17819" b="9813"/>
          <a:stretch>
            <a:fillRect/>
          </a:stretch>
        </p:blipFill>
        <p:spPr bwMode="auto">
          <a:xfrm>
            <a:off x="539552" y="548680"/>
            <a:ext cx="81369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8"/>
          <p:cNvSpPr>
            <a:spLocks noGrp="1"/>
          </p:cNvSpPr>
          <p:nvPr>
            <p:ph type="title"/>
          </p:nvPr>
        </p:nvSpPr>
        <p:spPr>
          <a:xfrm rot="20084096">
            <a:off x="-226003" y="370786"/>
            <a:ext cx="2783994" cy="1085714"/>
          </a:xfrm>
        </p:spPr>
        <p:txBody>
          <a:bodyPr>
            <a:noAutofit/>
          </a:bodyPr>
          <a:lstStyle/>
          <a:p>
            <a:r>
              <a:rPr lang="fr-FR" sz="3200" i="1" dirty="0" smtClean="0"/>
              <a:t/>
            </a:r>
            <a:br>
              <a:rPr lang="fr-FR" sz="3200" i="1" dirty="0" smtClean="0"/>
            </a:br>
            <a:r>
              <a:rPr lang="fr-FR" sz="3200" i="1" dirty="0" smtClean="0"/>
              <a:t>PPM DOM</a:t>
            </a:r>
            <a:br>
              <a:rPr lang="fr-FR" sz="3200" i="1" dirty="0" smtClean="0"/>
            </a:br>
            <a:r>
              <a:rPr lang="fr-FR" sz="3200" i="1" dirty="0" err="1" smtClean="0"/>
              <a:t>Meas</a:t>
            </a:r>
            <a:r>
              <a:rPr lang="fr-FR" sz="3200" i="1" dirty="0" smtClean="0"/>
              <a:t>.</a:t>
            </a:r>
            <a:br>
              <a:rPr lang="fr-FR" sz="3200" i="1" dirty="0" smtClean="0"/>
            </a:br>
            <a:endParaRPr lang="fr-FR" sz="32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20033" b="15719"/>
          <a:stretch>
            <a:fillRect/>
          </a:stretch>
        </p:blipFill>
        <p:spPr bwMode="auto">
          <a:xfrm>
            <a:off x="683568" y="476672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8"/>
          <p:cNvSpPr>
            <a:spLocks noGrp="1"/>
          </p:cNvSpPr>
          <p:nvPr>
            <p:ph type="title"/>
          </p:nvPr>
        </p:nvSpPr>
        <p:spPr>
          <a:xfrm rot="20084096">
            <a:off x="-226003" y="370786"/>
            <a:ext cx="2783994" cy="1085714"/>
          </a:xfrm>
        </p:spPr>
        <p:txBody>
          <a:bodyPr>
            <a:noAutofit/>
          </a:bodyPr>
          <a:lstStyle/>
          <a:p>
            <a:r>
              <a:rPr lang="fr-FR" sz="3200" i="1" dirty="0" smtClean="0"/>
              <a:t/>
            </a:r>
            <a:br>
              <a:rPr lang="fr-FR" sz="3200" i="1" dirty="0" smtClean="0"/>
            </a:br>
            <a:r>
              <a:rPr lang="fr-FR" sz="3200" i="1" dirty="0" smtClean="0"/>
              <a:t>PPM DOM</a:t>
            </a:r>
            <a:br>
              <a:rPr lang="fr-FR" sz="3200" i="1" dirty="0" smtClean="0"/>
            </a:br>
            <a:r>
              <a:rPr lang="fr-FR" sz="3200" i="1" dirty="0" err="1" smtClean="0"/>
              <a:t>Meas</a:t>
            </a:r>
            <a:r>
              <a:rPr lang="fr-FR" sz="3200" i="1" dirty="0" smtClean="0"/>
              <a:t>.</a:t>
            </a:r>
            <a:br>
              <a:rPr lang="fr-FR" sz="3200" i="1" dirty="0" smtClean="0"/>
            </a:br>
            <a:endParaRPr lang="fr-FR" sz="3200" i="1" dirty="0"/>
          </a:p>
        </p:txBody>
      </p:sp>
      <p:sp>
        <p:nvSpPr>
          <p:cNvPr id="9" name="Ellipse 8"/>
          <p:cNvSpPr/>
          <p:nvPr/>
        </p:nvSpPr>
        <p:spPr>
          <a:xfrm>
            <a:off x="539552" y="5085184"/>
            <a:ext cx="66247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352839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t="6962" b="9499"/>
          <a:stretch>
            <a:fillRect/>
          </a:stretch>
        </p:blipFill>
        <p:spPr bwMode="auto">
          <a:xfrm>
            <a:off x="5513015" y="476672"/>
            <a:ext cx="345147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8"/>
          <p:cNvSpPr>
            <a:spLocks noGrp="1"/>
          </p:cNvSpPr>
          <p:nvPr>
            <p:ph type="title"/>
          </p:nvPr>
        </p:nvSpPr>
        <p:spPr>
          <a:xfrm rot="19353635">
            <a:off x="16521" y="596961"/>
            <a:ext cx="3355784" cy="346050"/>
          </a:xfrm>
        </p:spPr>
        <p:txBody>
          <a:bodyPr>
            <a:noAutofit/>
          </a:bodyPr>
          <a:lstStyle/>
          <a:p>
            <a:r>
              <a:rPr lang="fr-FR" sz="3200" i="1" dirty="0" smtClean="0"/>
              <a:t/>
            </a:r>
            <a:br>
              <a:rPr lang="fr-FR" sz="3200" i="1" dirty="0" smtClean="0"/>
            </a:br>
            <a:r>
              <a:rPr lang="fr-FR" sz="3200" i="1" dirty="0" smtClean="0"/>
              <a:t>PPM DOM</a:t>
            </a:r>
            <a:br>
              <a:rPr lang="fr-FR" sz="3200" i="1" dirty="0" smtClean="0"/>
            </a:br>
            <a:endParaRPr lang="fr-FR" sz="3200" i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21303" t="51797" r="26674" b="22610"/>
          <a:stretch>
            <a:fillRect/>
          </a:stretch>
        </p:blipFill>
        <p:spPr bwMode="auto">
          <a:xfrm>
            <a:off x="971600" y="4568871"/>
            <a:ext cx="6552728" cy="181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courbée vers la droite 10"/>
          <p:cNvSpPr/>
          <p:nvPr/>
        </p:nvSpPr>
        <p:spPr>
          <a:xfrm>
            <a:off x="395536" y="3284984"/>
            <a:ext cx="720080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923928" y="44624"/>
            <a:ext cx="4762872" cy="936104"/>
          </a:xfrm>
        </p:spPr>
        <p:txBody>
          <a:bodyPr>
            <a:normAutofit/>
          </a:bodyPr>
          <a:lstStyle/>
          <a:p>
            <a:pPr algn="r"/>
            <a:r>
              <a:rPr lang="fr-FR" sz="2800" dirty="0" smtClean="0"/>
              <a:t>PPM DU: Configuration</a:t>
            </a:r>
            <a:endParaRPr lang="fr-FR" sz="28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971600" y="5733256"/>
            <a:ext cx="1368152" cy="432048"/>
          </a:xfrm>
          <a:prstGeom prst="roundRect">
            <a:avLst>
              <a:gd name="adj" fmla="val 34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+mj-lt"/>
              </a:rPr>
              <a:t>DW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971600" y="5157192"/>
            <a:ext cx="1368152" cy="432048"/>
          </a:xfrm>
          <a:prstGeom prst="roundRect">
            <a:avLst>
              <a:gd name="adj" fmla="val 3430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Base container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187624" y="1230620"/>
            <a:ext cx="936104" cy="504056"/>
          </a:xfrm>
          <a:prstGeom prst="round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6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187624" y="1870225"/>
            <a:ext cx="936104" cy="504056"/>
          </a:xfrm>
          <a:prstGeom prst="round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5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1187624" y="2518297"/>
            <a:ext cx="936104" cy="50405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187624" y="3140968"/>
            <a:ext cx="936104" cy="504056"/>
          </a:xfrm>
          <a:prstGeom prst="round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3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1187624" y="3789040"/>
            <a:ext cx="936104" cy="50405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187624" y="4437112"/>
            <a:ext cx="936104" cy="50405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727159" y="5805264"/>
            <a:ext cx="4806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  <a:latin typeface="+mj-lt"/>
              </a:rPr>
              <a:t>Allow</a:t>
            </a: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 for a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</a:rPr>
              <a:t>safe</a:t>
            </a: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</a:rPr>
              <a:t>recovery</a:t>
            </a: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 (ROV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</a:rPr>
              <a:t>assisted</a:t>
            </a: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) of the DU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716528" y="5178678"/>
            <a:ext cx="4231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+mj-lt"/>
              </a:rPr>
              <a:t>AC/DC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</a:rPr>
              <a:t>converter</a:t>
            </a: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 – Off shore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</a:rPr>
              <a:t>optical</a:t>
            </a: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 network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581177" y="1916832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DOM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555776" y="126876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DOM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627784" y="3234462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DOM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971600" y="1467850"/>
            <a:ext cx="0" cy="648072"/>
          </a:xfrm>
          <a:prstGeom prst="straightConnector1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 rot="16200000">
            <a:off x="504319" y="1654039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40m</a:t>
            </a:r>
            <a:endParaRPr lang="fr-FR" sz="16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539552" y="764704"/>
            <a:ext cx="0" cy="5328592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 rot="16200000">
            <a:off x="-119262" y="3079702"/>
            <a:ext cx="936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#400m</a:t>
            </a:r>
            <a:endParaRPr lang="fr-FR" sz="16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1259632" y="548680"/>
            <a:ext cx="720080" cy="50405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Buoy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2" name="Forme libre 41"/>
          <p:cNvSpPr/>
          <p:nvPr/>
        </p:nvSpPr>
        <p:spPr>
          <a:xfrm>
            <a:off x="2026356" y="1477557"/>
            <a:ext cx="431800" cy="3911600"/>
          </a:xfrm>
          <a:custGeom>
            <a:avLst/>
            <a:gdLst>
              <a:gd name="connsiteX0" fmla="*/ 107244 w 431800"/>
              <a:gd name="connsiteY0" fmla="*/ 0 h 3911600"/>
              <a:gd name="connsiteX1" fmla="*/ 276577 w 431800"/>
              <a:gd name="connsiteY1" fmla="*/ 245534 h 3911600"/>
              <a:gd name="connsiteX2" fmla="*/ 107244 w 431800"/>
              <a:gd name="connsiteY2" fmla="*/ 389467 h 3911600"/>
              <a:gd name="connsiteX3" fmla="*/ 98777 w 431800"/>
              <a:gd name="connsiteY3" fmla="*/ 618067 h 3911600"/>
              <a:gd name="connsiteX4" fmla="*/ 191911 w 431800"/>
              <a:gd name="connsiteY4" fmla="*/ 863600 h 3911600"/>
              <a:gd name="connsiteX5" fmla="*/ 98777 w 431800"/>
              <a:gd name="connsiteY5" fmla="*/ 1210734 h 3911600"/>
              <a:gd name="connsiteX6" fmla="*/ 428977 w 431800"/>
              <a:gd name="connsiteY6" fmla="*/ 1515534 h 3911600"/>
              <a:gd name="connsiteX7" fmla="*/ 81844 w 431800"/>
              <a:gd name="connsiteY7" fmla="*/ 1896534 h 3911600"/>
              <a:gd name="connsiteX8" fmla="*/ 90311 w 431800"/>
              <a:gd name="connsiteY8" fmla="*/ 2294467 h 3911600"/>
              <a:gd name="connsiteX9" fmla="*/ 107244 w 431800"/>
              <a:gd name="connsiteY9" fmla="*/ 2523067 h 3911600"/>
              <a:gd name="connsiteX10" fmla="*/ 191911 w 431800"/>
              <a:gd name="connsiteY10" fmla="*/ 2844800 h 3911600"/>
              <a:gd name="connsiteX11" fmla="*/ 14111 w 431800"/>
              <a:gd name="connsiteY11" fmla="*/ 2904067 h 3911600"/>
              <a:gd name="connsiteX12" fmla="*/ 107244 w 431800"/>
              <a:gd name="connsiteY12" fmla="*/ 3208867 h 3911600"/>
              <a:gd name="connsiteX13" fmla="*/ 395111 w 431800"/>
              <a:gd name="connsiteY13" fmla="*/ 3539067 h 3911600"/>
              <a:gd name="connsiteX14" fmla="*/ 327377 w 431800"/>
              <a:gd name="connsiteY14" fmla="*/ 3911600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1800" h="3911600">
                <a:moveTo>
                  <a:pt x="107244" y="0"/>
                </a:moveTo>
                <a:cubicBezTo>
                  <a:pt x="191910" y="90311"/>
                  <a:pt x="276577" y="180623"/>
                  <a:pt x="276577" y="245534"/>
                </a:cubicBezTo>
                <a:cubicBezTo>
                  <a:pt x="276577" y="310445"/>
                  <a:pt x="136877" y="327378"/>
                  <a:pt x="107244" y="389467"/>
                </a:cubicBezTo>
                <a:cubicBezTo>
                  <a:pt x="77611" y="451556"/>
                  <a:pt x="84666" y="539045"/>
                  <a:pt x="98777" y="618067"/>
                </a:cubicBezTo>
                <a:cubicBezTo>
                  <a:pt x="112888" y="697089"/>
                  <a:pt x="191911" y="764822"/>
                  <a:pt x="191911" y="863600"/>
                </a:cubicBezTo>
                <a:cubicBezTo>
                  <a:pt x="191911" y="962378"/>
                  <a:pt x="59266" y="1102078"/>
                  <a:pt x="98777" y="1210734"/>
                </a:cubicBezTo>
                <a:cubicBezTo>
                  <a:pt x="138288" y="1319390"/>
                  <a:pt x="431799" y="1401234"/>
                  <a:pt x="428977" y="1515534"/>
                </a:cubicBezTo>
                <a:cubicBezTo>
                  <a:pt x="426155" y="1629834"/>
                  <a:pt x="138288" y="1766712"/>
                  <a:pt x="81844" y="1896534"/>
                </a:cubicBezTo>
                <a:cubicBezTo>
                  <a:pt x="25400" y="2026356"/>
                  <a:pt x="86078" y="2190045"/>
                  <a:pt x="90311" y="2294467"/>
                </a:cubicBezTo>
                <a:cubicBezTo>
                  <a:pt x="94544" y="2398889"/>
                  <a:pt x="90311" y="2431345"/>
                  <a:pt x="107244" y="2523067"/>
                </a:cubicBezTo>
                <a:cubicBezTo>
                  <a:pt x="124177" y="2614789"/>
                  <a:pt x="207433" y="2781300"/>
                  <a:pt x="191911" y="2844800"/>
                </a:cubicBezTo>
                <a:cubicBezTo>
                  <a:pt x="176389" y="2908300"/>
                  <a:pt x="28222" y="2843389"/>
                  <a:pt x="14111" y="2904067"/>
                </a:cubicBezTo>
                <a:cubicBezTo>
                  <a:pt x="0" y="2964745"/>
                  <a:pt x="43744" y="3103034"/>
                  <a:pt x="107244" y="3208867"/>
                </a:cubicBezTo>
                <a:cubicBezTo>
                  <a:pt x="170744" y="3314700"/>
                  <a:pt x="358422" y="3421945"/>
                  <a:pt x="395111" y="3539067"/>
                </a:cubicBezTo>
                <a:cubicBezTo>
                  <a:pt x="431800" y="3656189"/>
                  <a:pt x="379588" y="3783894"/>
                  <a:pt x="327377" y="3911600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2098327" y="1438177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2085588" y="2060848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2089860" y="2700453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2089860" y="3348525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098327" y="3988130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2106794" y="4636202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2305884" y="5339271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4499992" y="1412776"/>
            <a:ext cx="4136069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Requirements</a:t>
            </a:r>
          </a:p>
          <a:p>
            <a:endParaRPr lang="fr-FR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Validation of the nanobeacon</a:t>
            </a:r>
          </a:p>
          <a:p>
            <a:endParaRPr lang="fr-F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Promote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inter-DOM 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coincidences</a:t>
            </a:r>
            <a:endParaRPr lang="fr-F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rather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water 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column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investigation</a:t>
            </a:r>
          </a:p>
          <a:p>
            <a:endParaRPr lang="fr-F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Length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limited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# ANTARES line</a:t>
            </a:r>
          </a:p>
          <a:p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for 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safety</a:t>
            </a:r>
            <a:endParaRPr lang="fr-F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F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 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fibers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/DOM</a:t>
            </a:r>
          </a:p>
          <a:p>
            <a:pPr>
              <a:buFont typeface="Arial" pitchFamily="34" charset="0"/>
              <a:buChar char="•"/>
            </a:pPr>
            <a:endParaRPr lang="fr-F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Possibly 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external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hydrophones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0297" r="13392" b="9813"/>
          <a:stretch>
            <a:fillRect/>
          </a:stretch>
        </p:blipFill>
        <p:spPr bwMode="auto">
          <a:xfrm>
            <a:off x="251520" y="260648"/>
            <a:ext cx="8424936" cy="62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 rot="19396360">
            <a:off x="727616" y="3315667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CLB v1</a:t>
            </a:r>
            <a:endParaRPr lang="fr-FR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avec flèche 8"/>
          <p:cNvCxnSpPr>
            <a:endCxn id="8" idx="3"/>
          </p:cNvCxnSpPr>
          <p:nvPr/>
        </p:nvCxnSpPr>
        <p:spPr>
          <a:xfrm flipH="1" flipV="1">
            <a:off x="1581248" y="3216969"/>
            <a:ext cx="1046536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9485117">
            <a:off x="599494" y="4399223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λ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for </a:t>
            </a:r>
          </a:p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 &amp; data </a:t>
            </a:r>
          </a:p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Instead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1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1" name="Connecteur droit avec flèche 10"/>
          <p:cNvCxnSpPr>
            <a:endCxn id="10" idx="3"/>
          </p:cNvCxnSpPr>
          <p:nvPr/>
        </p:nvCxnSpPr>
        <p:spPr>
          <a:xfrm flipH="1">
            <a:off x="1932077" y="3713040"/>
            <a:ext cx="662123" cy="7245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0297" r="13945" b="8829"/>
          <a:stretch>
            <a:fillRect/>
          </a:stretch>
        </p:blipFill>
        <p:spPr bwMode="auto">
          <a:xfrm>
            <a:off x="251520" y="260648"/>
            <a:ext cx="636570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38930" t="21454" r="25095" b="29328"/>
          <a:stretch>
            <a:fillRect/>
          </a:stretch>
        </p:blipFill>
        <p:spPr bwMode="auto">
          <a:xfrm>
            <a:off x="5148064" y="3417922"/>
            <a:ext cx="3816424" cy="293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Neuropol" pitchFamily="34" charset="0"/>
              </a:rPr>
              <a:t>29/01/2013</a:t>
            </a:r>
            <a:endParaRPr lang="fr-FR" dirty="0">
              <a:latin typeface="Neuropo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latin typeface="Neuropol" pitchFamily="34" charset="0"/>
              </a:rPr>
              <a:t>KM3NeT Collaboration Meeting</a:t>
            </a:r>
            <a:endParaRPr lang="fr-FR">
              <a:latin typeface="Neuropo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>
                <a:latin typeface="Neuropol" pitchFamily="34" charset="0"/>
              </a:rPr>
              <a:pPr/>
              <a:t>18</a:t>
            </a:fld>
            <a:endParaRPr lang="fr-FR">
              <a:latin typeface="Neuropol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04048" y="44624"/>
            <a:ext cx="3816424" cy="792088"/>
          </a:xfrm>
        </p:spPr>
        <p:txBody>
          <a:bodyPr>
            <a:normAutofit/>
          </a:bodyPr>
          <a:lstStyle/>
          <a:p>
            <a:pPr algn="r"/>
            <a:r>
              <a:rPr lang="fr-FR" sz="2800" dirty="0" smtClean="0"/>
              <a:t>PPM DU Planning</a:t>
            </a:r>
            <a:endParaRPr lang="fr-FR" sz="2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39554" y="1397001"/>
          <a:ext cx="8064894" cy="412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203"/>
                <a:gridCol w="586538"/>
                <a:gridCol w="659855"/>
                <a:gridCol w="659855"/>
                <a:gridCol w="659855"/>
                <a:gridCol w="659855"/>
                <a:gridCol w="659855"/>
                <a:gridCol w="733172"/>
                <a:gridCol w="659855"/>
                <a:gridCol w="659851"/>
              </a:tblGrid>
              <a:tr h="332684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chemeClr val="bg1"/>
                          </a:solidFill>
                          <a:latin typeface="+mj-lt"/>
                        </a:rPr>
                        <a:t>Jan13</a:t>
                      </a:r>
                      <a:endParaRPr lang="fr-FR" sz="9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chemeClr val="bg1"/>
                          </a:solidFill>
                          <a:latin typeface="+mj-lt"/>
                        </a:rPr>
                        <a:t>Feb13</a:t>
                      </a:r>
                      <a:endParaRPr lang="fr-FR" sz="9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Mar13</a:t>
                      </a:r>
                      <a:endParaRPr lang="fr-FR" sz="9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chemeClr val="bg1"/>
                          </a:solidFill>
                          <a:latin typeface="+mj-lt"/>
                        </a:rPr>
                        <a:t>Apr13</a:t>
                      </a:r>
                      <a:endParaRPr lang="fr-FR" sz="9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May13</a:t>
                      </a:r>
                      <a:endParaRPr lang="fr-FR" sz="9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chemeClr val="bg1"/>
                          </a:solidFill>
                          <a:latin typeface="+mj-lt"/>
                        </a:rPr>
                        <a:t>Jun13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chemeClr val="bg1"/>
                          </a:solidFill>
                          <a:latin typeface="+mj-lt"/>
                        </a:rPr>
                        <a:t>Jul13</a:t>
                      </a:r>
                      <a:endParaRPr lang="fr-FR" sz="9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chemeClr val="bg1"/>
                          </a:solidFill>
                          <a:latin typeface="+mj-lt"/>
                        </a:rPr>
                        <a:t>Aug13</a:t>
                      </a:r>
                      <a:endParaRPr lang="fr-FR" sz="9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chemeClr val="bg1"/>
                          </a:solidFill>
                          <a:latin typeface="+mj-lt"/>
                        </a:rPr>
                        <a:t>Sep13</a:t>
                      </a:r>
                      <a:endParaRPr lang="fr-FR" sz="9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47111"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+mj-lt"/>
                        </a:rPr>
                        <a:t>Sea</a:t>
                      </a:r>
                      <a:r>
                        <a:rPr lang="fr-FR" sz="1200" dirty="0" smtClean="0">
                          <a:latin typeface="+mj-lt"/>
                        </a:rPr>
                        <a:t> qualification (</a:t>
                      </a:r>
                      <a:r>
                        <a:rPr lang="fr-FR" sz="1200" dirty="0" err="1" smtClean="0">
                          <a:latin typeface="+mj-lt"/>
                        </a:rPr>
                        <a:t>mech</a:t>
                      </a:r>
                      <a:r>
                        <a:rPr lang="fr-FR" sz="1200" dirty="0" smtClean="0">
                          <a:latin typeface="+mj-lt"/>
                        </a:rPr>
                        <a:t>. DU)</a:t>
                      </a:r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xx..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47111"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+mj-lt"/>
                        </a:rPr>
                        <a:t>DOMs</a:t>
                      </a:r>
                      <a:r>
                        <a:rPr lang="fr-FR" sz="1200" dirty="0" smtClean="0">
                          <a:latin typeface="+mj-lt"/>
                        </a:rPr>
                        <a:t> </a:t>
                      </a:r>
                      <a:r>
                        <a:rPr lang="fr-FR" sz="1200" dirty="0" err="1" smtClean="0">
                          <a:latin typeface="+mj-lt"/>
                        </a:rPr>
                        <a:t>assembly</a:t>
                      </a:r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   .. 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47111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+mj-lt"/>
                        </a:rPr>
                        <a:t>Optical</a:t>
                      </a:r>
                      <a:r>
                        <a:rPr lang="fr-FR" sz="1200" baseline="0" dirty="0" smtClean="0">
                          <a:latin typeface="+mj-lt"/>
                        </a:rPr>
                        <a:t> network</a:t>
                      </a:r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47111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+mj-lt"/>
                        </a:rPr>
                        <a:t>Anchor design</a:t>
                      </a:r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47111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+mj-lt"/>
                        </a:rPr>
                        <a:t>Base container</a:t>
                      </a:r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47111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+mj-lt"/>
                        </a:rPr>
                        <a:t>VEOC production</a:t>
                      </a:r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xx..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47111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+mj-lt"/>
                        </a:rPr>
                        <a:t>DU lab. tests</a:t>
                      </a:r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xxxx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47111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+mj-lt"/>
                        </a:rPr>
                        <a:t>Assembly</a:t>
                      </a:r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xxx.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47111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+mj-lt"/>
                        </a:rPr>
                        <a:t>Deployment</a:t>
                      </a:r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    …x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x…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49570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+mj-lt"/>
                        </a:rPr>
                        <a:t>Operations</a:t>
                      </a:r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      xx</a:t>
                      </a:r>
                      <a:endParaRPr lang="fr-FR" sz="14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xxxx</a:t>
                      </a:r>
                      <a:endParaRPr lang="fr-FR" sz="14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xxxx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23018" t="51797" r="26674" b="22610"/>
          <a:stretch>
            <a:fillRect/>
          </a:stretch>
        </p:blipFill>
        <p:spPr bwMode="auto">
          <a:xfrm>
            <a:off x="251520" y="188640"/>
            <a:ext cx="6336704" cy="181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472588" y="2557353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smtClean="0"/>
              <a:t>+</a:t>
            </a:r>
            <a:endParaRPr lang="fr-FR" sz="6000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3337828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+mj-lt"/>
              </a:rPr>
              <a:t>Modify</a:t>
            </a:r>
            <a:r>
              <a:rPr lang="fr-FR" sz="2800" dirty="0" smtClean="0">
                <a:latin typeface="+mj-lt"/>
              </a:rPr>
              <a:t> soft for 3 DOM</a:t>
            </a:r>
            <a:endParaRPr lang="fr-FR" sz="2800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5656" y="3645024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smtClean="0"/>
              <a:t>+</a:t>
            </a:r>
            <a:endParaRPr lang="fr-FR" sz="6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4633972"/>
            <a:ext cx="5817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j-lt"/>
              </a:rPr>
              <a:t>Tests &amp; </a:t>
            </a:r>
            <a:r>
              <a:rPr lang="fr-FR" sz="2800" dirty="0" err="1" smtClean="0">
                <a:latin typeface="+mj-lt"/>
              </a:rPr>
              <a:t>characterization</a:t>
            </a:r>
            <a:r>
              <a:rPr lang="fr-FR" sz="2800" dirty="0" smtClean="0">
                <a:latin typeface="+mj-lt"/>
              </a:rPr>
              <a:t> of 3 </a:t>
            </a:r>
            <a:r>
              <a:rPr lang="fr-FR" sz="2800" dirty="0" err="1" smtClean="0">
                <a:latin typeface="+mj-lt"/>
              </a:rPr>
              <a:t>DOMs</a:t>
            </a:r>
            <a:endParaRPr lang="fr-FR" sz="2800" dirty="0"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 rot="20777840">
            <a:off x="6058162" y="5258235"/>
            <a:ext cx="214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Modify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ANTARES </a:t>
            </a:r>
          </a:p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DARK ROOM ?</a:t>
            </a:r>
          </a:p>
        </p:txBody>
      </p:sp>
      <p:cxnSp>
        <p:nvCxnSpPr>
          <p:cNvPr id="15" name="Connecteur droit avec flèche 14"/>
          <p:cNvCxnSpPr>
            <a:endCxn id="14" idx="1"/>
          </p:cNvCxnSpPr>
          <p:nvPr/>
        </p:nvCxnSpPr>
        <p:spPr>
          <a:xfrm>
            <a:off x="4211961" y="5229200"/>
            <a:ext cx="1876750" cy="6064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177" t="19984" r="31630" b="39344"/>
          <a:stretch>
            <a:fillRect/>
          </a:stretch>
        </p:blipFill>
        <p:spPr bwMode="auto">
          <a:xfrm>
            <a:off x="3995936" y="1628800"/>
            <a:ext cx="48965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5842992" cy="792088"/>
          </a:xfrm>
        </p:spPr>
        <p:txBody>
          <a:bodyPr>
            <a:normAutofit/>
          </a:bodyPr>
          <a:lstStyle/>
          <a:p>
            <a:pPr algn="r"/>
            <a:r>
              <a:rPr lang="fr-FR" sz="3200" dirty="0" smtClean="0"/>
              <a:t>PPM DU: </a:t>
            </a: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?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117768"/>
            <a:ext cx="6718506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A step in the </a:t>
            </a:r>
            <a:r>
              <a:rPr lang="fr-FR" i="1" dirty="0" smtClean="0">
                <a:solidFill>
                  <a:schemeClr val="bg1"/>
                </a:solidFill>
                <a:latin typeface="+mj-lt"/>
              </a:rPr>
              <a:t>in situ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validation program of the strings</a:t>
            </a:r>
          </a:p>
          <a:p>
            <a:endParaRPr lang="fr-F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VEOC prototype in Atlantic -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nov 12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PPM DOM on ANTARES IL12 -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feb13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LOM qualification deployment method / PPM VEOC 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 / Full length DU -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apr13</a:t>
            </a:r>
          </a:p>
          <a:p>
            <a:pPr>
              <a:buFont typeface="Arial" pitchFamily="34" charset="0"/>
              <a:buChar char="•"/>
            </a:pPr>
            <a:endParaRPr lang="en-GB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PPM DU – June13 ↔October13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fr-FR" sz="1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Deployment with LOM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fr-FR" sz="1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Real VEOC/BEOC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Power board, acoustic </a:t>
            </a:r>
            <a:r>
              <a:rPr lang="en-GB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piezo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compass/tilt meter and </a:t>
            </a:r>
            <a:r>
              <a:rPr lang="en-GB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nanobeacon</a:t>
            </a:r>
            <a:endParaRPr lang="en-GB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PMT ETL &amp; Hamamatsu</a:t>
            </a:r>
            <a:endParaRPr lang="fr-FR" sz="1600" dirty="0" smtClean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fr-FR" sz="1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Measurement of PMT single &amp; coïncidence rates, time </a:t>
            </a:r>
            <a:r>
              <a:rPr lang="fr-FR" sz="1600" dirty="0" err="1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residuals</a:t>
            </a:r>
            <a:r>
              <a:rPr lang="fr-FR" sz="1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lvl="1">
              <a:spcBef>
                <a:spcPct val="0"/>
              </a:spcBef>
            </a:pPr>
            <a:r>
              <a:rPr lang="fr-FR" sz="1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synchronisation between DOM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fr-FR" sz="1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16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</a:t>
            </a:r>
            <a:r>
              <a:rPr lang="fr-FR" sz="1600" dirty="0" smtClean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1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instrumentation in DU foot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fr-FR" sz="1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16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</a:t>
            </a:r>
            <a:r>
              <a:rPr lang="fr-FR" sz="1600" dirty="0" smtClean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Optical fan out module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Obsolete</a:t>
            </a:r>
            <a:r>
              <a:rPr lang="en-US" sz="1600" dirty="0" smtClean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generation of CLB v1</a:t>
            </a: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GB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Engineering DU </a:t>
            </a:r>
            <a:r>
              <a:rPr lang="en-GB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→2014</a:t>
            </a:r>
          </a:p>
          <a:p>
            <a:pPr>
              <a:buFont typeface="Arial" pitchFamily="34" charset="0"/>
              <a:buChar char="•"/>
            </a:pPr>
            <a:endParaRPr lang="en-GB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fr-FR" dirty="0">
              <a:latin typeface="+mj-lt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956376" y="1556792"/>
            <a:ext cx="0" cy="38884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5719"/>
          <a:stretch>
            <a:fillRect/>
          </a:stretch>
        </p:blipFill>
        <p:spPr bwMode="auto">
          <a:xfrm>
            <a:off x="1547664" y="1196752"/>
            <a:ext cx="61926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 rot="19363753">
            <a:off x="185323" y="702309"/>
            <a:ext cx="2613500" cy="792088"/>
          </a:xfrm>
        </p:spPr>
        <p:txBody>
          <a:bodyPr>
            <a:normAutofit/>
          </a:bodyPr>
          <a:lstStyle/>
          <a:p>
            <a:pPr algn="r"/>
            <a:r>
              <a:rPr lang="fr-FR" sz="2800" dirty="0" smtClean="0"/>
              <a:t>« PPM PMT »</a:t>
            </a:r>
            <a:endParaRPr lang="fr-FR" sz="28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 rot="19363753">
            <a:off x="539281" y="1063651"/>
            <a:ext cx="1967855" cy="792088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miniDOM</a:t>
            </a:r>
            <a:endParaRPr kumimoji="0" lang="fr-FR" sz="2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469849" cy="356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 rot="19363753">
            <a:off x="-495583" y="323043"/>
            <a:ext cx="2613500" cy="792088"/>
          </a:xfrm>
        </p:spPr>
        <p:txBody>
          <a:bodyPr>
            <a:normAutofit/>
          </a:bodyPr>
          <a:lstStyle/>
          <a:p>
            <a:pPr algn="r"/>
            <a:r>
              <a:rPr lang="fr-FR" sz="2800" dirty="0" smtClean="0"/>
              <a:t>« PPM PMT »</a:t>
            </a:r>
            <a:endParaRPr lang="fr-FR" sz="2800" dirty="0"/>
          </a:p>
        </p:txBody>
      </p:sp>
      <p:pic>
        <p:nvPicPr>
          <p:cNvPr id="12" name="Image 11" descr="P1050416.JPG"/>
          <p:cNvPicPr>
            <a:picLocks noChangeAspect="1"/>
          </p:cNvPicPr>
          <p:nvPr/>
        </p:nvPicPr>
        <p:blipFill>
          <a:blip r:embed="rId3" cstate="print"/>
          <a:srcRect l="12759" r="2807"/>
          <a:stretch>
            <a:fillRect/>
          </a:stretch>
        </p:blipFill>
        <p:spPr>
          <a:xfrm>
            <a:off x="3491880" y="1556792"/>
            <a:ext cx="5400600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3059832" y="1988840"/>
            <a:ext cx="1800200" cy="237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 rot="19363753">
            <a:off x="607538" y="3936375"/>
            <a:ext cx="1683031" cy="792088"/>
          </a:xfrm>
        </p:spPr>
        <p:txBody>
          <a:bodyPr>
            <a:normAutofit/>
          </a:bodyPr>
          <a:lstStyle/>
          <a:p>
            <a:pPr algn="r"/>
            <a:r>
              <a:rPr lang="fr-FR" sz="2800" dirty="0" smtClean="0"/>
              <a:t>PPM DU </a:t>
            </a:r>
            <a:endParaRPr lang="fr-FR" sz="28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 rot="19363753">
            <a:off x="363501" y="3116058"/>
            <a:ext cx="2014076" cy="7920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PPM</a:t>
            </a:r>
            <a:r>
              <a:rPr kumimoji="0" lang="fr-FR" sz="28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DOM</a:t>
            </a:r>
            <a:r>
              <a:rPr kumimoji="0" lang="fr-FR" sz="2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 rot="19363753">
            <a:off x="211165" y="2388474"/>
            <a:ext cx="2038858" cy="7920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 DOM</a:t>
            </a:r>
            <a:r>
              <a:rPr kumimoji="0" lang="fr-FR" sz="2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 rot="19788948">
            <a:off x="5401446" y="2309016"/>
            <a:ext cx="2726489" cy="1771451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ENGINEERING DU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Fully</a:t>
            </a:r>
            <a:r>
              <a:rPr kumimoji="0" lang="fr-FR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Phase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nominal</a:t>
            </a:r>
            <a:endParaRPr kumimoji="0" lang="fr-FR" sz="28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60" y="908720"/>
            <a:ext cx="1642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2011-2013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31866" y="90872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→  2014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115616" y="1988840"/>
            <a:ext cx="1800200" cy="237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769568" y="202630"/>
            <a:ext cx="5194920" cy="634082"/>
          </a:xfrm>
        </p:spPr>
        <p:txBody>
          <a:bodyPr>
            <a:normAutofit fontScale="90000"/>
          </a:bodyPr>
          <a:lstStyle/>
          <a:p>
            <a:r>
              <a:rPr lang="fr-FR" sz="3200" i="1" dirty="0" smtClean="0"/>
              <a:t/>
            </a:r>
            <a:br>
              <a:rPr lang="fr-FR" sz="3200" i="1" dirty="0" smtClean="0"/>
            </a:br>
            <a:r>
              <a:rPr lang="fr-FR" sz="3200" i="1" dirty="0" smtClean="0"/>
              <a:t>PPM DOM</a:t>
            </a:r>
            <a:br>
              <a:rPr lang="fr-FR" sz="3200" i="1" dirty="0" smtClean="0"/>
            </a:br>
            <a:endParaRPr lang="fr-FR" sz="3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12422" r="18373" b="6250"/>
          <a:stretch>
            <a:fillRect/>
          </a:stretch>
        </p:blipFill>
        <p:spPr bwMode="auto">
          <a:xfrm>
            <a:off x="1259632" y="963430"/>
            <a:ext cx="7272808" cy="546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410" t="30141" r="41063" b="27532"/>
          <a:stretch>
            <a:fillRect/>
          </a:stretch>
        </p:blipFill>
        <p:spPr bwMode="auto">
          <a:xfrm>
            <a:off x="251520" y="116632"/>
            <a:ext cx="41999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9313" r="16712" b="12766"/>
          <a:stretch>
            <a:fillRect/>
          </a:stretch>
        </p:blipFill>
        <p:spPr bwMode="auto">
          <a:xfrm>
            <a:off x="323528" y="188640"/>
            <a:ext cx="832788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2422" r="17819" b="6250"/>
          <a:stretch>
            <a:fillRect/>
          </a:stretch>
        </p:blipFill>
        <p:spPr bwMode="auto">
          <a:xfrm>
            <a:off x="467544" y="260648"/>
            <a:ext cx="813690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0297" r="16712" b="12766"/>
          <a:stretch>
            <a:fillRect/>
          </a:stretch>
        </p:blipFill>
        <p:spPr bwMode="auto">
          <a:xfrm>
            <a:off x="395535" y="260648"/>
            <a:ext cx="834975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9313" r="16712" b="13751"/>
          <a:stretch>
            <a:fillRect/>
          </a:stretch>
        </p:blipFill>
        <p:spPr bwMode="auto">
          <a:xfrm>
            <a:off x="179512" y="188639"/>
            <a:ext cx="8784976" cy="628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8329" r="16712" b="12766"/>
          <a:stretch>
            <a:fillRect/>
          </a:stretch>
        </p:blipFill>
        <p:spPr bwMode="auto">
          <a:xfrm>
            <a:off x="179512" y="188640"/>
            <a:ext cx="8496944" cy="626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29/01/2013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KM3NeT Collaboration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87EA-C549-4E7A-94EC-EFC40C6EB2B8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0494" t="17688" r="16377" b="13407"/>
          <a:stretch>
            <a:fillRect/>
          </a:stretch>
        </p:blipFill>
        <p:spPr bwMode="auto">
          <a:xfrm>
            <a:off x="251520" y="260648"/>
            <a:ext cx="8496944" cy="61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577</TotalTime>
  <Words>476</Words>
  <Application>Microsoft Office PowerPoint</Application>
  <PresentationFormat>Affichage à l'écran (4:3)</PresentationFormat>
  <Paragraphs>202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Apex</vt:lpstr>
      <vt:lpstr>The PPM Session  ppm DOM project– Patrick Lamare REX on PPM DOM – Jan willem SCHmelling PPM DU project – sylvain henry PPM DU optical network - Jan willem SCHmelling PPM DOM calibration – Konstantin  Yatkin  MINI DOM – vlad popa  </vt:lpstr>
      <vt:lpstr>PPM DU: what is it?</vt:lpstr>
      <vt:lpstr> PPM DOM </vt:lpstr>
      <vt:lpstr>Diapositive 4</vt:lpstr>
      <vt:lpstr>Diapositive 5</vt:lpstr>
      <vt:lpstr>Diapositive 6</vt:lpstr>
      <vt:lpstr>Diapositive 7</vt:lpstr>
      <vt:lpstr>Diapositive 8</vt:lpstr>
      <vt:lpstr>Diapositive 9</vt:lpstr>
      <vt:lpstr> PPM DOM </vt:lpstr>
      <vt:lpstr> PPM DOM Meas. </vt:lpstr>
      <vt:lpstr> PPM DOM Meas. </vt:lpstr>
      <vt:lpstr> PPM DOM Meas. </vt:lpstr>
      <vt:lpstr> PPM DOM </vt:lpstr>
      <vt:lpstr>PPM DU: Configuration</vt:lpstr>
      <vt:lpstr>Diapositive 16</vt:lpstr>
      <vt:lpstr>Diapositive 17</vt:lpstr>
      <vt:lpstr>PPM DU Planning</vt:lpstr>
      <vt:lpstr>Diapositive 19</vt:lpstr>
      <vt:lpstr>« PPM PMT »</vt:lpstr>
      <vt:lpstr>« PPM PMT »</vt:lpstr>
      <vt:lpstr>PPM DU </vt:lpstr>
      <vt:lpstr>Diapositive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PPM DU project</dc:title>
  <dc:creator>sylvain</dc:creator>
  <cp:lastModifiedBy>sylvain</cp:lastModifiedBy>
  <cp:revision>84</cp:revision>
  <dcterms:created xsi:type="dcterms:W3CDTF">2013-01-27T16:07:59Z</dcterms:created>
  <dcterms:modified xsi:type="dcterms:W3CDTF">2013-01-31T09:11:51Z</dcterms:modified>
</cp:coreProperties>
</file>