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74" r:id="rId3"/>
    <p:sldId id="273" r:id="rId4"/>
    <p:sldId id="257" r:id="rId5"/>
    <p:sldId id="276" r:id="rId6"/>
    <p:sldId id="347" r:id="rId7"/>
    <p:sldId id="283" r:id="rId8"/>
    <p:sldId id="286" r:id="rId9"/>
    <p:sldId id="290" r:id="rId10"/>
    <p:sldId id="279" r:id="rId11"/>
    <p:sldId id="280" r:id="rId12"/>
    <p:sldId id="291" r:id="rId13"/>
    <p:sldId id="293" r:id="rId14"/>
    <p:sldId id="275" r:id="rId15"/>
    <p:sldId id="294" r:id="rId16"/>
    <p:sldId id="295" r:id="rId17"/>
    <p:sldId id="296" r:id="rId18"/>
    <p:sldId id="297" r:id="rId19"/>
    <p:sldId id="298" r:id="rId20"/>
    <p:sldId id="305" r:id="rId21"/>
    <p:sldId id="306" r:id="rId22"/>
    <p:sldId id="311" r:id="rId23"/>
    <p:sldId id="316" r:id="rId24"/>
    <p:sldId id="272" r:id="rId25"/>
    <p:sldId id="317" r:id="rId26"/>
    <p:sldId id="348" r:id="rId27"/>
    <p:sldId id="318" r:id="rId28"/>
    <p:sldId id="321" r:id="rId29"/>
    <p:sldId id="322" r:id="rId30"/>
    <p:sldId id="323" r:id="rId31"/>
    <p:sldId id="324" r:id="rId32"/>
    <p:sldId id="325" r:id="rId33"/>
    <p:sldId id="326" r:id="rId34"/>
    <p:sldId id="327" r:id="rId35"/>
    <p:sldId id="328" r:id="rId36"/>
    <p:sldId id="329" r:id="rId37"/>
    <p:sldId id="330" r:id="rId38"/>
    <p:sldId id="331" r:id="rId39"/>
    <p:sldId id="320" r:id="rId40"/>
    <p:sldId id="332" r:id="rId41"/>
    <p:sldId id="333" r:id="rId42"/>
    <p:sldId id="340" r:id="rId43"/>
    <p:sldId id="339" r:id="rId44"/>
    <p:sldId id="334" r:id="rId45"/>
    <p:sldId id="335" r:id="rId46"/>
    <p:sldId id="336" r:id="rId47"/>
    <p:sldId id="337" r:id="rId48"/>
    <p:sldId id="338" r:id="rId49"/>
    <p:sldId id="341" r:id="rId50"/>
    <p:sldId id="343" r:id="rId51"/>
    <p:sldId id="342" r:id="rId52"/>
    <p:sldId id="346" r:id="rId53"/>
    <p:sldId id="259" r:id="rId54"/>
    <p:sldId id="349" r:id="rId55"/>
    <p:sldId id="351" r:id="rId56"/>
    <p:sldId id="260" r:id="rId57"/>
    <p:sldId id="264" r:id="rId58"/>
    <p:sldId id="345" r:id="rId59"/>
    <p:sldId id="265" r:id="rId60"/>
    <p:sldId id="355" r:id="rId61"/>
    <p:sldId id="353" r:id="rId62"/>
    <p:sldId id="270" r:id="rId63"/>
    <p:sldId id="354" r:id="rId64"/>
    <p:sldId id="356" r:id="rId65"/>
    <p:sldId id="266" r:id="rId66"/>
    <p:sldId id="267" r:id="rId67"/>
    <p:sldId id="268"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6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035"/>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90CFC-E181-49E1-A76A-132B78CC14B3}" type="datetimeFigureOut">
              <a:rPr lang="fr-FR" smtClean="0"/>
              <a:t>13/12/2012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8477B-5DDC-469C-B611-47ABFC35EFD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3C3B9F8-19F3-43FD-B306-4D2A669BA30A}" type="slidenum">
              <a:rPr lang="en-US"/>
              <a:pPr/>
              <a:t>58</a:t>
            </a:fld>
            <a:endParaRPr lang="en-US"/>
          </a:p>
        </p:txBody>
      </p:sp>
      <p:sp>
        <p:nvSpPr>
          <p:cNvPr id="880642" name="Rectangle 1026"/>
          <p:cNvSpPr>
            <a:spLocks noChangeArrowheads="1"/>
          </p:cNvSpPr>
          <p:nvPr>
            <p:ph type="body" idx="1"/>
          </p:nvPr>
        </p:nvSpPr>
        <p:spPr bwMode="auto">
          <a:xfrm>
            <a:off x="913986" y="4342307"/>
            <a:ext cx="5030029" cy="4114174"/>
          </a:xfrm>
          <a:prstGeom prst="rect">
            <a:avLst/>
          </a:prstGeom>
          <a:solidFill>
            <a:srgbClr val="FFFFFF"/>
          </a:solidFill>
          <a:ln>
            <a:solidFill>
              <a:srgbClr val="000000"/>
            </a:solidFill>
            <a:miter lim="800000"/>
            <a:headEnd/>
            <a:tailEnd/>
          </a:ln>
        </p:spPr>
        <p:txBody>
          <a:bodyPr/>
          <a:lstStyle/>
          <a:p>
            <a:pPr>
              <a:buFontTx/>
              <a:buChar char="•"/>
            </a:pPr>
            <a:r>
              <a:rPr lang="en-US" sz="1000" dirty="0"/>
              <a:t>customize name of presentation</a:t>
            </a:r>
          </a:p>
          <a:p>
            <a:pPr>
              <a:buFontTx/>
              <a:buChar char="•"/>
            </a:pPr>
            <a:r>
              <a:rPr lang="en-US" sz="1000" dirty="0"/>
              <a:t>add presenter name if appropriate</a:t>
            </a:r>
          </a:p>
          <a:p>
            <a:r>
              <a:rPr lang="en-US" sz="1000" dirty="0">
                <a:latin typeface="Arial" charset="0"/>
              </a:rPr>
              <a:t>Thank you very much for taking the time to see us today.  My name is __________ and I am a ________ at Platform Computing.  Before we get started, perhaps we should go around the room and have everyone introduce themselves so that we have a better understanding of who is in attendance. (If appropriate ask for an overview of current practices, and state the objectives for meeting the meeting)</a:t>
            </a:r>
          </a:p>
          <a:p>
            <a:pPr>
              <a:buFontTx/>
              <a:buChar char="•"/>
            </a:pPr>
            <a:endParaRPr lang="en-US" sz="10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FEE3A6-150A-44A8-8D7C-C7510A2E2BED}" type="datetimeFigureOut">
              <a:rPr lang="fr-FR" smtClean="0"/>
              <a:pPr/>
              <a:t>13/12/2012</a:t>
            </a:fld>
            <a:endParaRPr lang="fr-FR" dirty="0"/>
          </a:p>
        </p:txBody>
      </p:sp>
      <p:sp>
        <p:nvSpPr>
          <p:cNvPr id="5" name="Espace réservé du pied de page 4"/>
          <p:cNvSpPr>
            <a:spLocks noGrp="1"/>
          </p:cNvSpPr>
          <p:nvPr>
            <p:ph type="ftr" sz="quarter" idx="11"/>
          </p:nvPr>
        </p:nvSpPr>
        <p:spPr/>
        <p:txBody>
          <a:bodyPr/>
          <a:lstStyle/>
          <a:p>
            <a:r>
              <a:rPr lang="fr-FR" dirty="0" err="1" smtClean="0"/>
              <a:t>Webinaire</a:t>
            </a:r>
            <a:r>
              <a:rPr lang="fr-FR" dirty="0" smtClean="0"/>
              <a:t> du 13 Décembre 2012</a:t>
            </a:r>
            <a:endParaRPr lang="fr-FR" dirty="0"/>
          </a:p>
        </p:txBody>
      </p:sp>
      <p:sp>
        <p:nvSpPr>
          <p:cNvPr id="6" name="Espace réservé du numéro de diapositive 5"/>
          <p:cNvSpPr>
            <a:spLocks noGrp="1"/>
          </p:cNvSpPr>
          <p:nvPr>
            <p:ph type="sldNum" sz="quarter" idx="12"/>
          </p:nvPr>
        </p:nvSpPr>
        <p:spPr/>
        <p:txBody>
          <a:bodyPr/>
          <a:lstStyle/>
          <a:p>
            <a:fld id="{5040988E-9B6F-4231-BE0F-0AFC7321A4A9}" type="slidenum">
              <a:rPr lang="fr-FR" smtClean="0"/>
              <a:pPr/>
              <a:t>‹N°›</a:t>
            </a:fld>
            <a:endParaRPr lang="fr-FR"/>
          </a:p>
        </p:txBody>
      </p:sp>
      <p:pic>
        <p:nvPicPr>
          <p:cNvPr id="7" name="Picture 12" descr="logo_lal"/>
          <p:cNvPicPr>
            <a:picLocks noChangeAspect="1" noChangeArrowheads="1"/>
          </p:cNvPicPr>
          <p:nvPr userDrawn="1"/>
        </p:nvPicPr>
        <p:blipFill>
          <a:blip r:embed="rId2" cstate="print"/>
          <a:srcRect/>
          <a:stretch>
            <a:fillRect/>
          </a:stretch>
        </p:blipFill>
        <p:spPr bwMode="auto">
          <a:xfrm>
            <a:off x="0" y="6251575"/>
            <a:ext cx="1354138" cy="6064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EE3A6-150A-44A8-8D7C-C7510A2E2BED}" type="datetimeFigureOut">
              <a:rPr lang="fr-FR" smtClean="0"/>
              <a:pPr/>
              <a:t>13/12/2012</a:t>
            </a:fld>
            <a:endParaRPr lang="fr-FR"/>
          </a:p>
        </p:txBody>
      </p:sp>
      <p:sp>
        <p:nvSpPr>
          <p:cNvPr id="5" name="Espace réservé du pied de page 4"/>
          <p:cNvSpPr>
            <a:spLocks noGrp="1"/>
          </p:cNvSpPr>
          <p:nvPr>
            <p:ph type="ftr" sz="quarter" idx="11"/>
          </p:nvPr>
        </p:nvSpPr>
        <p:spPr/>
        <p:txBody>
          <a:bodyPr/>
          <a:lstStyle/>
          <a:p>
            <a:r>
              <a:rPr lang="fr-FR" dirty="0" err="1" smtClean="0"/>
              <a:t>Sémianire</a:t>
            </a:r>
            <a:r>
              <a:rPr lang="fr-FR" dirty="0" smtClean="0"/>
              <a:t>  du 13 Décembre  2012</a:t>
            </a:r>
            <a:endParaRPr lang="fr-FR" dirty="0"/>
          </a:p>
        </p:txBody>
      </p:sp>
      <p:sp>
        <p:nvSpPr>
          <p:cNvPr id="6" name="Espace réservé du numéro de diapositive 5"/>
          <p:cNvSpPr>
            <a:spLocks noGrp="1"/>
          </p:cNvSpPr>
          <p:nvPr>
            <p:ph type="sldNum" sz="quarter" idx="12"/>
          </p:nvPr>
        </p:nvSpPr>
        <p:spPr/>
        <p:txBody>
          <a:bodyPr/>
          <a:lstStyle/>
          <a:p>
            <a:fld id="{5040988E-9B6F-4231-BE0F-0AFC7321A4A9}" type="slidenum">
              <a:rPr lang="fr-FR" smtClean="0"/>
              <a:pPr/>
              <a:t>‹N°›</a:t>
            </a:fld>
            <a:endParaRPr lang="fr-FR"/>
          </a:p>
        </p:txBody>
      </p:sp>
      <p:pic>
        <p:nvPicPr>
          <p:cNvPr id="7" name="Picture 12" descr="logo_lal"/>
          <p:cNvPicPr>
            <a:picLocks noChangeAspect="1" noChangeArrowheads="1"/>
          </p:cNvPicPr>
          <p:nvPr userDrawn="1"/>
        </p:nvPicPr>
        <p:blipFill>
          <a:blip r:embed="rId2" cstate="print"/>
          <a:srcRect/>
          <a:stretch>
            <a:fillRect/>
          </a:stretch>
        </p:blipFill>
        <p:spPr bwMode="auto">
          <a:xfrm>
            <a:off x="0" y="6251575"/>
            <a:ext cx="1354138" cy="6064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FEE3A6-150A-44A8-8D7C-C7510A2E2BED}" type="datetimeFigureOut">
              <a:rPr lang="fr-FR" smtClean="0"/>
              <a:pPr/>
              <a:t>12/12/2012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40988E-9B6F-4231-BE0F-0AFC7321A4A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EE3A6-150A-44A8-8D7C-C7510A2E2BED}" type="datetimeFigureOut">
              <a:rPr lang="fr-FR" smtClean="0"/>
              <a:pPr/>
              <a:t>12/12/2012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988E-9B6F-4231-BE0F-0AFC7321A4A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lcb99.in2p3.fr/proceeding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unicore.eu/documentation/files/romberg-2000-UGI.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lesdiscours.vie-publique.fr/pdf/023001535.pdf" TargetMode="External"/><Relationship Id="rId2" Type="http://schemas.openxmlformats.org/officeDocument/2006/relationships/hyperlink" Target="http://discours.vie-publique.fr/notices/003003171.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liberation.fr/sciences/0101335398-eau-gaz-electricite-et-calcul-a-tous-les-etages-il-sera-bientot-possible-de-recevoir-par-l-internet-de-la-puissance-informatique-dans-son-laboratoire" TargetMode="External"/><Relationship Id="rId2" Type="http://schemas.openxmlformats.org/officeDocument/2006/relationships/hyperlink" Target="http://www.usinenouvelle.com/article/demainla-grille-supercalculateur-deploye-sur-la-planeteacceder-a-une-puissance-de-calcul-comme-aujourd-hui-aux-informations-via-internet-tel-est-l-objectif-de-la-grille-ce-projet-de-calcul.N85174"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Document_Microsoft_Office_Word_97_-_20032.doc"/></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naissance de la </a:t>
            </a:r>
            <a:r>
              <a:rPr lang="fr-FR" dirty="0" smtClean="0"/>
              <a:t>grille</a:t>
            </a:r>
            <a:br>
              <a:rPr lang="fr-FR" dirty="0" smtClean="0"/>
            </a:br>
            <a:r>
              <a:rPr lang="fr-FR" sz="2800" i="1" dirty="0" err="1" smtClean="0"/>
              <a:t>Webinaire</a:t>
            </a:r>
            <a:r>
              <a:rPr lang="fr-FR" sz="2800" i="1" dirty="0" smtClean="0"/>
              <a:t> du 13 Décembre 2012</a:t>
            </a:r>
            <a:endParaRPr lang="fr-FR" sz="2800" i="1" dirty="0"/>
          </a:p>
        </p:txBody>
      </p:sp>
      <p:sp>
        <p:nvSpPr>
          <p:cNvPr id="3" name="Sous-titre 2"/>
          <p:cNvSpPr>
            <a:spLocks noGrp="1"/>
          </p:cNvSpPr>
          <p:nvPr>
            <p:ph type="subTitle" idx="1"/>
          </p:nvPr>
        </p:nvSpPr>
        <p:spPr/>
        <p:txBody>
          <a:bodyPr/>
          <a:lstStyle/>
          <a:p>
            <a:r>
              <a:rPr lang="fr-FR" dirty="0" smtClean="0"/>
              <a:t>Guy Wormser</a:t>
            </a:r>
          </a:p>
          <a:p>
            <a:r>
              <a:rPr lang="fr-FR" dirty="0" smtClean="0"/>
              <a:t>LAL</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 name="Espace réservé de la date 3"/>
          <p:cNvSpPr>
            <a:spLocks noGrp="1"/>
          </p:cNvSpPr>
          <p:nvPr>
            <p:ph type="dt" sz="half" idx="10"/>
          </p:nvPr>
        </p:nvSpPr>
        <p:spPr/>
        <p:txBody>
          <a:bodyPr/>
          <a:lstStyle/>
          <a:p>
            <a:r>
              <a:rPr lang="fr-FR"/>
              <a:t>March 11, 2002</a:t>
            </a:r>
          </a:p>
        </p:txBody>
      </p:sp>
      <p:sp>
        <p:nvSpPr>
          <p:cNvPr id="67" name="Espace réservé du pied de page 4"/>
          <p:cNvSpPr>
            <a:spLocks noGrp="1"/>
          </p:cNvSpPr>
          <p:nvPr>
            <p:ph type="ftr" sz="quarter" idx="11"/>
          </p:nvPr>
        </p:nvSpPr>
        <p:spPr/>
        <p:txBody>
          <a:bodyPr/>
          <a:lstStyle/>
          <a:p>
            <a:r>
              <a:rPr lang="fr-FR"/>
              <a:t>Guy Wormser, LCG worshop</a:t>
            </a:r>
          </a:p>
        </p:txBody>
      </p:sp>
      <p:sp>
        <p:nvSpPr>
          <p:cNvPr id="6146" name="Rectangle 2"/>
          <p:cNvSpPr>
            <a:spLocks noChangeArrowheads="1"/>
          </p:cNvSpPr>
          <p:nvPr/>
        </p:nvSpPr>
        <p:spPr bwMode="auto">
          <a:xfrm>
            <a:off x="606425" y="1081088"/>
            <a:ext cx="7796213" cy="290512"/>
          </a:xfrm>
          <a:prstGeom prst="rect">
            <a:avLst/>
          </a:prstGeom>
          <a:solidFill>
            <a:schemeClr val="bg1"/>
          </a:solidFill>
          <a:ln w="9525">
            <a:solidFill>
              <a:schemeClr val="bg1"/>
            </a:solidFill>
            <a:miter lim="800000"/>
            <a:headEnd/>
            <a:tailEnd/>
          </a:ln>
          <a:effectLst/>
        </p:spPr>
        <p:txBody>
          <a:bodyPr wrap="none" lIns="92075" tIns="46038" rIns="92075" bIns="46038" anchor="ctr"/>
          <a:lstStyle/>
          <a:p>
            <a:endParaRPr lang="fr-FR"/>
          </a:p>
        </p:txBody>
      </p:sp>
      <p:sp>
        <p:nvSpPr>
          <p:cNvPr id="6147" name="Rectangle 3"/>
          <p:cNvSpPr>
            <a:spLocks noGrp="1" noChangeArrowheads="1"/>
          </p:cNvSpPr>
          <p:nvPr>
            <p:ph type="title"/>
          </p:nvPr>
        </p:nvSpPr>
        <p:spPr>
          <a:xfrm>
            <a:off x="0" y="0"/>
            <a:ext cx="7391400" cy="533400"/>
          </a:xfrm>
          <a:solidFill>
            <a:srgbClr val="FFFFFF"/>
          </a:solidFill>
        </p:spPr>
        <p:txBody>
          <a:bodyPr>
            <a:normAutofit fontScale="90000"/>
          </a:bodyPr>
          <a:lstStyle/>
          <a:p>
            <a:r>
              <a:rPr lang="en-GB"/>
              <a:t> </a:t>
            </a:r>
            <a:r>
              <a:rPr lang="en-GB" sz="2800"/>
              <a:t> Present </a:t>
            </a:r>
            <a:r>
              <a:rPr lang="en-GB"/>
              <a:t> </a:t>
            </a:r>
            <a:r>
              <a:rPr lang="en-GB" sz="2400"/>
              <a:t>LHC Computing Model</a:t>
            </a:r>
            <a:endParaRPr lang="en-GB"/>
          </a:p>
        </p:txBody>
      </p:sp>
      <p:sp>
        <p:nvSpPr>
          <p:cNvPr id="6148" name="Cloud"/>
          <p:cNvSpPr>
            <a:spLocks noChangeAspect="1" noEditPoints="1" noChangeArrowheads="1"/>
          </p:cNvSpPr>
          <p:nvPr/>
        </p:nvSpPr>
        <p:spPr bwMode="auto">
          <a:xfrm>
            <a:off x="2540000" y="1508125"/>
            <a:ext cx="4232275" cy="3943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3FBFD"/>
          </a:solidFill>
          <a:ln w="9525">
            <a:solidFill>
              <a:srgbClr val="000000"/>
            </a:solidFill>
            <a:miter lim="800000"/>
            <a:headEnd/>
            <a:tailEnd/>
          </a:ln>
          <a:effectLst>
            <a:outerShdw dist="107763" dir="2700000" algn="ctr" rotWithShape="0">
              <a:srgbClr val="808080"/>
            </a:outerShdw>
          </a:effectLst>
        </p:spPr>
        <p:txBody>
          <a:bodyPr/>
          <a:lstStyle/>
          <a:p>
            <a:endParaRPr lang="fr-FR"/>
          </a:p>
        </p:txBody>
      </p:sp>
      <p:sp>
        <p:nvSpPr>
          <p:cNvPr id="6149" name="Text Box 5"/>
          <p:cNvSpPr txBox="1">
            <a:spLocks noChangeArrowheads="1"/>
          </p:cNvSpPr>
          <p:nvPr/>
        </p:nvSpPr>
        <p:spPr bwMode="auto">
          <a:xfrm rot="-5400000">
            <a:off x="8278813" y="5637213"/>
            <a:ext cx="1519237" cy="211137"/>
          </a:xfrm>
          <a:prstGeom prst="rect">
            <a:avLst/>
          </a:prstGeom>
          <a:noFill/>
          <a:ln w="9525">
            <a:noFill/>
            <a:miter lim="800000"/>
            <a:headEnd/>
            <a:tailEnd/>
          </a:ln>
          <a:effectLst/>
        </p:spPr>
        <p:txBody>
          <a:bodyPr wrap="none" lIns="92075" tIns="46038" rIns="92075" bIns="46038">
            <a:spAutoFit/>
          </a:bodyPr>
          <a:lstStyle/>
          <a:p>
            <a:pPr>
              <a:lnSpc>
                <a:spcPct val="90000"/>
              </a:lnSpc>
            </a:pPr>
            <a:r>
              <a:rPr lang="en-GB" sz="1000">
                <a:solidFill>
                  <a:srgbClr val="000066"/>
                </a:solidFill>
                <a:latin typeface="Comic Sans MS" pitchFamily="66" charset="0"/>
              </a:rPr>
              <a:t>les.robertson@cern.ch</a:t>
            </a:r>
          </a:p>
        </p:txBody>
      </p:sp>
      <p:grpSp>
        <p:nvGrpSpPr>
          <p:cNvPr id="2" name="Group 6"/>
          <p:cNvGrpSpPr>
            <a:grpSpLocks/>
          </p:cNvGrpSpPr>
          <p:nvPr/>
        </p:nvGrpSpPr>
        <p:grpSpPr bwMode="auto">
          <a:xfrm>
            <a:off x="4133850" y="2789238"/>
            <a:ext cx="1135063" cy="1243012"/>
            <a:chOff x="2820" y="1757"/>
            <a:chExt cx="774" cy="783"/>
          </a:xfrm>
        </p:grpSpPr>
        <p:sp>
          <p:nvSpPr>
            <p:cNvPr id="6151" name="AutoShape 7"/>
            <p:cNvSpPr>
              <a:spLocks noChangeArrowheads="1"/>
            </p:cNvSpPr>
            <p:nvPr/>
          </p:nvSpPr>
          <p:spPr bwMode="auto">
            <a:xfrm>
              <a:off x="2820" y="1757"/>
              <a:ext cx="774" cy="783"/>
            </a:xfrm>
            <a:prstGeom prst="octagon">
              <a:avLst>
                <a:gd name="adj" fmla="val 29287"/>
              </a:avLst>
            </a:prstGeom>
            <a:solidFill>
              <a:srgbClr val="CCECFF"/>
            </a:solidFill>
            <a:ln w="9525">
              <a:solidFill>
                <a:schemeClr val="tx1"/>
              </a:solidFill>
              <a:miter lim="800000"/>
              <a:headEnd/>
              <a:tailEnd/>
            </a:ln>
            <a:effectLst/>
          </p:spPr>
          <p:txBody>
            <a:bodyPr wrap="none" lIns="92075" tIns="46038" rIns="92075" bIns="46038" anchor="ctr"/>
            <a:lstStyle/>
            <a:p>
              <a:pPr algn="ctr">
                <a:lnSpc>
                  <a:spcPct val="90000"/>
                </a:lnSpc>
              </a:pPr>
              <a:endParaRPr lang="fr-FR" i="1"/>
            </a:p>
          </p:txBody>
        </p:sp>
        <p:grpSp>
          <p:nvGrpSpPr>
            <p:cNvPr id="3" name="Group 8"/>
            <p:cNvGrpSpPr>
              <a:grpSpLocks/>
            </p:cNvGrpSpPr>
            <p:nvPr/>
          </p:nvGrpSpPr>
          <p:grpSpPr bwMode="auto">
            <a:xfrm>
              <a:off x="2958" y="1930"/>
              <a:ext cx="459" cy="437"/>
              <a:chOff x="2958" y="1930"/>
              <a:chExt cx="459" cy="437"/>
            </a:xfrm>
          </p:grpSpPr>
          <p:grpSp>
            <p:nvGrpSpPr>
              <p:cNvPr id="4" name="Group 9"/>
              <p:cNvGrpSpPr>
                <a:grpSpLocks/>
              </p:cNvGrpSpPr>
              <p:nvPr/>
            </p:nvGrpSpPr>
            <p:grpSpPr bwMode="auto">
              <a:xfrm>
                <a:off x="2987" y="1930"/>
                <a:ext cx="430" cy="437"/>
                <a:chOff x="2987" y="1930"/>
                <a:chExt cx="430" cy="437"/>
              </a:xfrm>
            </p:grpSpPr>
            <p:sp>
              <p:nvSpPr>
                <p:cNvPr id="6154" name="Freeform 10"/>
                <p:cNvSpPr>
                  <a:spLocks noChangeAspect="1"/>
                </p:cNvSpPr>
                <p:nvPr/>
              </p:nvSpPr>
              <p:spPr bwMode="auto">
                <a:xfrm>
                  <a:off x="3150" y="1930"/>
                  <a:ext cx="161" cy="174"/>
                </a:xfrm>
                <a:custGeom>
                  <a:avLst/>
                  <a:gdLst/>
                  <a:ahLst/>
                  <a:cxnLst>
                    <a:cxn ang="0">
                      <a:pos x="1619" y="1493"/>
                    </a:cxn>
                    <a:cxn ang="0">
                      <a:pos x="1610" y="1342"/>
                    </a:cxn>
                    <a:cxn ang="0">
                      <a:pos x="1585" y="1194"/>
                    </a:cxn>
                    <a:cxn ang="0">
                      <a:pos x="1545" y="1049"/>
                    </a:cxn>
                    <a:cxn ang="0">
                      <a:pos x="1491" y="914"/>
                    </a:cxn>
                    <a:cxn ang="0">
                      <a:pos x="1423" y="783"/>
                    </a:cxn>
                    <a:cxn ang="0">
                      <a:pos x="1341" y="660"/>
                    </a:cxn>
                    <a:cxn ang="0">
                      <a:pos x="1248" y="545"/>
                    </a:cxn>
                    <a:cxn ang="0">
                      <a:pos x="1143" y="439"/>
                    </a:cxn>
                    <a:cxn ang="0">
                      <a:pos x="1028" y="341"/>
                    </a:cxn>
                    <a:cxn ang="0">
                      <a:pos x="903" y="256"/>
                    </a:cxn>
                    <a:cxn ang="0">
                      <a:pos x="770" y="181"/>
                    </a:cxn>
                    <a:cxn ang="0">
                      <a:pos x="628" y="118"/>
                    </a:cxn>
                    <a:cxn ang="0">
                      <a:pos x="481" y="68"/>
                    </a:cxn>
                    <a:cxn ang="0">
                      <a:pos x="325" y="31"/>
                    </a:cxn>
                    <a:cxn ang="0">
                      <a:pos x="164" y="8"/>
                    </a:cxn>
                    <a:cxn ang="0">
                      <a:pos x="0" y="0"/>
                    </a:cxn>
                    <a:cxn ang="0">
                      <a:pos x="77" y="118"/>
                    </a:cxn>
                    <a:cxn ang="0">
                      <a:pos x="227" y="133"/>
                    </a:cxn>
                    <a:cxn ang="0">
                      <a:pos x="372" y="160"/>
                    </a:cxn>
                    <a:cxn ang="0">
                      <a:pos x="513" y="200"/>
                    </a:cxn>
                    <a:cxn ang="0">
                      <a:pos x="646" y="253"/>
                    </a:cxn>
                    <a:cxn ang="0">
                      <a:pos x="773" y="315"/>
                    </a:cxn>
                    <a:cxn ang="0">
                      <a:pos x="892" y="391"/>
                    </a:cxn>
                    <a:cxn ang="0">
                      <a:pos x="1003" y="475"/>
                    </a:cxn>
                    <a:cxn ang="0">
                      <a:pos x="1103" y="568"/>
                    </a:cxn>
                    <a:cxn ang="0">
                      <a:pos x="1195" y="670"/>
                    </a:cxn>
                    <a:cxn ang="0">
                      <a:pos x="1277" y="780"/>
                    </a:cxn>
                    <a:cxn ang="0">
                      <a:pos x="1345" y="897"/>
                    </a:cxn>
                    <a:cxn ang="0">
                      <a:pos x="1401" y="1020"/>
                    </a:cxn>
                    <a:cxn ang="0">
                      <a:pos x="1445" y="1150"/>
                    </a:cxn>
                    <a:cxn ang="0">
                      <a:pos x="1475" y="1283"/>
                    </a:cxn>
                    <a:cxn ang="0">
                      <a:pos x="1491" y="1422"/>
                    </a:cxn>
                    <a:cxn ang="0">
                      <a:pos x="1492" y="1493"/>
                    </a:cxn>
                  </a:cxnLst>
                  <a:rect l="0" t="0" r="r" b="b"/>
                  <a:pathLst>
                    <a:path w="1619" h="1493">
                      <a:moveTo>
                        <a:pt x="1619" y="1493"/>
                      </a:moveTo>
                      <a:lnTo>
                        <a:pt x="1619" y="1493"/>
                      </a:lnTo>
                      <a:lnTo>
                        <a:pt x="1615" y="1416"/>
                      </a:lnTo>
                      <a:lnTo>
                        <a:pt x="1610" y="1342"/>
                      </a:lnTo>
                      <a:lnTo>
                        <a:pt x="1599" y="1267"/>
                      </a:lnTo>
                      <a:lnTo>
                        <a:pt x="1585" y="1194"/>
                      </a:lnTo>
                      <a:lnTo>
                        <a:pt x="1568" y="1120"/>
                      </a:lnTo>
                      <a:lnTo>
                        <a:pt x="1545" y="1049"/>
                      </a:lnTo>
                      <a:lnTo>
                        <a:pt x="1519" y="981"/>
                      </a:lnTo>
                      <a:lnTo>
                        <a:pt x="1491" y="914"/>
                      </a:lnTo>
                      <a:lnTo>
                        <a:pt x="1458" y="847"/>
                      </a:lnTo>
                      <a:lnTo>
                        <a:pt x="1423" y="783"/>
                      </a:lnTo>
                      <a:lnTo>
                        <a:pt x="1383" y="719"/>
                      </a:lnTo>
                      <a:lnTo>
                        <a:pt x="1341" y="660"/>
                      </a:lnTo>
                      <a:lnTo>
                        <a:pt x="1295" y="601"/>
                      </a:lnTo>
                      <a:lnTo>
                        <a:pt x="1248" y="545"/>
                      </a:lnTo>
                      <a:lnTo>
                        <a:pt x="1196" y="491"/>
                      </a:lnTo>
                      <a:lnTo>
                        <a:pt x="1143" y="439"/>
                      </a:lnTo>
                      <a:lnTo>
                        <a:pt x="1087" y="389"/>
                      </a:lnTo>
                      <a:lnTo>
                        <a:pt x="1028" y="341"/>
                      </a:lnTo>
                      <a:lnTo>
                        <a:pt x="967" y="299"/>
                      </a:lnTo>
                      <a:lnTo>
                        <a:pt x="903" y="256"/>
                      </a:lnTo>
                      <a:lnTo>
                        <a:pt x="839" y="217"/>
                      </a:lnTo>
                      <a:lnTo>
                        <a:pt x="770" y="181"/>
                      </a:lnTo>
                      <a:lnTo>
                        <a:pt x="701" y="148"/>
                      </a:lnTo>
                      <a:lnTo>
                        <a:pt x="628" y="118"/>
                      </a:lnTo>
                      <a:lnTo>
                        <a:pt x="556" y="92"/>
                      </a:lnTo>
                      <a:lnTo>
                        <a:pt x="481" y="68"/>
                      </a:lnTo>
                      <a:lnTo>
                        <a:pt x="404" y="47"/>
                      </a:lnTo>
                      <a:lnTo>
                        <a:pt x="325" y="31"/>
                      </a:lnTo>
                      <a:lnTo>
                        <a:pt x="245" y="18"/>
                      </a:lnTo>
                      <a:lnTo>
                        <a:pt x="164" y="8"/>
                      </a:lnTo>
                      <a:lnTo>
                        <a:pt x="84" y="3"/>
                      </a:lnTo>
                      <a:lnTo>
                        <a:pt x="0" y="0"/>
                      </a:lnTo>
                      <a:lnTo>
                        <a:pt x="0" y="117"/>
                      </a:lnTo>
                      <a:lnTo>
                        <a:pt x="77" y="118"/>
                      </a:lnTo>
                      <a:lnTo>
                        <a:pt x="153" y="123"/>
                      </a:lnTo>
                      <a:lnTo>
                        <a:pt x="227" y="133"/>
                      </a:lnTo>
                      <a:lnTo>
                        <a:pt x="300" y="144"/>
                      </a:lnTo>
                      <a:lnTo>
                        <a:pt x="372" y="160"/>
                      </a:lnTo>
                      <a:lnTo>
                        <a:pt x="442" y="179"/>
                      </a:lnTo>
                      <a:lnTo>
                        <a:pt x="513" y="200"/>
                      </a:lnTo>
                      <a:lnTo>
                        <a:pt x="581" y="225"/>
                      </a:lnTo>
                      <a:lnTo>
                        <a:pt x="646" y="253"/>
                      </a:lnTo>
                      <a:lnTo>
                        <a:pt x="711" y="283"/>
                      </a:lnTo>
                      <a:lnTo>
                        <a:pt x="773" y="315"/>
                      </a:lnTo>
                      <a:lnTo>
                        <a:pt x="833" y="352"/>
                      </a:lnTo>
                      <a:lnTo>
                        <a:pt x="892" y="391"/>
                      </a:lnTo>
                      <a:lnTo>
                        <a:pt x="948" y="431"/>
                      </a:lnTo>
                      <a:lnTo>
                        <a:pt x="1003" y="475"/>
                      </a:lnTo>
                      <a:lnTo>
                        <a:pt x="1055" y="520"/>
                      </a:lnTo>
                      <a:lnTo>
                        <a:pt x="1103" y="568"/>
                      </a:lnTo>
                      <a:lnTo>
                        <a:pt x="1151" y="618"/>
                      </a:lnTo>
                      <a:lnTo>
                        <a:pt x="1195" y="670"/>
                      </a:lnTo>
                      <a:lnTo>
                        <a:pt x="1237" y="725"/>
                      </a:lnTo>
                      <a:lnTo>
                        <a:pt x="1277" y="780"/>
                      </a:lnTo>
                      <a:lnTo>
                        <a:pt x="1312" y="837"/>
                      </a:lnTo>
                      <a:lnTo>
                        <a:pt x="1345" y="897"/>
                      </a:lnTo>
                      <a:lnTo>
                        <a:pt x="1375" y="958"/>
                      </a:lnTo>
                      <a:lnTo>
                        <a:pt x="1401" y="1020"/>
                      </a:lnTo>
                      <a:lnTo>
                        <a:pt x="1425" y="1085"/>
                      </a:lnTo>
                      <a:lnTo>
                        <a:pt x="1445" y="1150"/>
                      </a:lnTo>
                      <a:lnTo>
                        <a:pt x="1462" y="1216"/>
                      </a:lnTo>
                      <a:lnTo>
                        <a:pt x="1475" y="1283"/>
                      </a:lnTo>
                      <a:lnTo>
                        <a:pt x="1485" y="1352"/>
                      </a:lnTo>
                      <a:lnTo>
                        <a:pt x="1491" y="1422"/>
                      </a:lnTo>
                      <a:lnTo>
                        <a:pt x="1492" y="1493"/>
                      </a:lnTo>
                      <a:lnTo>
                        <a:pt x="1492" y="1493"/>
                      </a:lnTo>
                      <a:lnTo>
                        <a:pt x="1619" y="1493"/>
                      </a:lnTo>
                      <a:close/>
                    </a:path>
                  </a:pathLst>
                </a:custGeom>
                <a:solidFill>
                  <a:srgbClr val="000000"/>
                </a:solidFill>
                <a:ln w="9525">
                  <a:solidFill>
                    <a:srgbClr val="3333CC"/>
                  </a:solidFill>
                  <a:round/>
                  <a:headEnd/>
                  <a:tailEnd/>
                </a:ln>
              </p:spPr>
              <p:txBody>
                <a:bodyPr/>
                <a:lstStyle/>
                <a:p>
                  <a:endParaRPr lang="fr-FR"/>
                </a:p>
              </p:txBody>
            </p:sp>
            <p:sp>
              <p:nvSpPr>
                <p:cNvPr id="6155" name="Freeform 11"/>
                <p:cNvSpPr>
                  <a:spLocks noChangeAspect="1"/>
                </p:cNvSpPr>
                <p:nvPr/>
              </p:nvSpPr>
              <p:spPr bwMode="auto">
                <a:xfrm>
                  <a:off x="3150" y="2104"/>
                  <a:ext cx="161" cy="173"/>
                </a:xfrm>
                <a:custGeom>
                  <a:avLst/>
                  <a:gdLst/>
                  <a:ahLst/>
                  <a:cxnLst>
                    <a:cxn ang="0">
                      <a:pos x="0" y="1493"/>
                    </a:cxn>
                    <a:cxn ang="0">
                      <a:pos x="164" y="1485"/>
                    </a:cxn>
                    <a:cxn ang="0">
                      <a:pos x="325" y="1462"/>
                    </a:cxn>
                    <a:cxn ang="0">
                      <a:pos x="481" y="1426"/>
                    </a:cxn>
                    <a:cxn ang="0">
                      <a:pos x="628" y="1375"/>
                    </a:cxn>
                    <a:cxn ang="0">
                      <a:pos x="770" y="1313"/>
                    </a:cxn>
                    <a:cxn ang="0">
                      <a:pos x="903" y="1238"/>
                    </a:cxn>
                    <a:cxn ang="0">
                      <a:pos x="1028" y="1152"/>
                    </a:cxn>
                    <a:cxn ang="0">
                      <a:pos x="1143" y="1055"/>
                    </a:cxn>
                    <a:cxn ang="0">
                      <a:pos x="1248" y="948"/>
                    </a:cxn>
                    <a:cxn ang="0">
                      <a:pos x="1341" y="833"/>
                    </a:cxn>
                    <a:cxn ang="0">
                      <a:pos x="1423" y="710"/>
                    </a:cxn>
                    <a:cxn ang="0">
                      <a:pos x="1491" y="580"/>
                    </a:cxn>
                    <a:cxn ang="0">
                      <a:pos x="1545" y="444"/>
                    </a:cxn>
                    <a:cxn ang="0">
                      <a:pos x="1585" y="300"/>
                    </a:cxn>
                    <a:cxn ang="0">
                      <a:pos x="1610" y="152"/>
                    </a:cxn>
                    <a:cxn ang="0">
                      <a:pos x="1619" y="0"/>
                    </a:cxn>
                    <a:cxn ang="0">
                      <a:pos x="1491" y="71"/>
                    </a:cxn>
                    <a:cxn ang="0">
                      <a:pos x="1475" y="210"/>
                    </a:cxn>
                    <a:cxn ang="0">
                      <a:pos x="1445" y="344"/>
                    </a:cxn>
                    <a:cxn ang="0">
                      <a:pos x="1401" y="473"/>
                    </a:cxn>
                    <a:cxn ang="0">
                      <a:pos x="1345" y="596"/>
                    </a:cxn>
                    <a:cxn ang="0">
                      <a:pos x="1277" y="713"/>
                    </a:cxn>
                    <a:cxn ang="0">
                      <a:pos x="1195" y="823"/>
                    </a:cxn>
                    <a:cxn ang="0">
                      <a:pos x="1103" y="925"/>
                    </a:cxn>
                    <a:cxn ang="0">
                      <a:pos x="1003" y="1018"/>
                    </a:cxn>
                    <a:cxn ang="0">
                      <a:pos x="892" y="1103"/>
                    </a:cxn>
                    <a:cxn ang="0">
                      <a:pos x="773" y="1178"/>
                    </a:cxn>
                    <a:cxn ang="0">
                      <a:pos x="646" y="1241"/>
                    </a:cxn>
                    <a:cxn ang="0">
                      <a:pos x="513" y="1293"/>
                    </a:cxn>
                    <a:cxn ang="0">
                      <a:pos x="372" y="1334"/>
                    </a:cxn>
                    <a:cxn ang="0">
                      <a:pos x="227" y="1361"/>
                    </a:cxn>
                    <a:cxn ang="0">
                      <a:pos x="77" y="1375"/>
                    </a:cxn>
                    <a:cxn ang="0">
                      <a:pos x="0" y="1376"/>
                    </a:cxn>
                  </a:cxnLst>
                  <a:rect l="0" t="0" r="r" b="b"/>
                  <a:pathLst>
                    <a:path w="1619" h="1493">
                      <a:moveTo>
                        <a:pt x="0" y="1493"/>
                      </a:moveTo>
                      <a:lnTo>
                        <a:pt x="0" y="1493"/>
                      </a:lnTo>
                      <a:lnTo>
                        <a:pt x="84" y="1490"/>
                      </a:lnTo>
                      <a:lnTo>
                        <a:pt x="164" y="1485"/>
                      </a:lnTo>
                      <a:lnTo>
                        <a:pt x="245" y="1476"/>
                      </a:lnTo>
                      <a:lnTo>
                        <a:pt x="325" y="1462"/>
                      </a:lnTo>
                      <a:lnTo>
                        <a:pt x="404" y="1446"/>
                      </a:lnTo>
                      <a:lnTo>
                        <a:pt x="481" y="1426"/>
                      </a:lnTo>
                      <a:lnTo>
                        <a:pt x="556" y="1402"/>
                      </a:lnTo>
                      <a:lnTo>
                        <a:pt x="628" y="1375"/>
                      </a:lnTo>
                      <a:lnTo>
                        <a:pt x="701" y="1345"/>
                      </a:lnTo>
                      <a:lnTo>
                        <a:pt x="770" y="1313"/>
                      </a:lnTo>
                      <a:lnTo>
                        <a:pt x="839" y="1276"/>
                      </a:lnTo>
                      <a:lnTo>
                        <a:pt x="903" y="1238"/>
                      </a:lnTo>
                      <a:lnTo>
                        <a:pt x="967" y="1195"/>
                      </a:lnTo>
                      <a:lnTo>
                        <a:pt x="1028" y="1152"/>
                      </a:lnTo>
                      <a:lnTo>
                        <a:pt x="1087" y="1104"/>
                      </a:lnTo>
                      <a:lnTo>
                        <a:pt x="1143" y="1055"/>
                      </a:lnTo>
                      <a:lnTo>
                        <a:pt x="1196" y="1003"/>
                      </a:lnTo>
                      <a:lnTo>
                        <a:pt x="1248" y="948"/>
                      </a:lnTo>
                      <a:lnTo>
                        <a:pt x="1295" y="892"/>
                      </a:lnTo>
                      <a:lnTo>
                        <a:pt x="1341" y="833"/>
                      </a:lnTo>
                      <a:lnTo>
                        <a:pt x="1383" y="774"/>
                      </a:lnTo>
                      <a:lnTo>
                        <a:pt x="1423" y="710"/>
                      </a:lnTo>
                      <a:lnTo>
                        <a:pt x="1458" y="647"/>
                      </a:lnTo>
                      <a:lnTo>
                        <a:pt x="1491" y="580"/>
                      </a:lnTo>
                      <a:lnTo>
                        <a:pt x="1519" y="513"/>
                      </a:lnTo>
                      <a:lnTo>
                        <a:pt x="1545" y="444"/>
                      </a:lnTo>
                      <a:lnTo>
                        <a:pt x="1568" y="373"/>
                      </a:lnTo>
                      <a:lnTo>
                        <a:pt x="1585" y="300"/>
                      </a:lnTo>
                      <a:lnTo>
                        <a:pt x="1599" y="227"/>
                      </a:lnTo>
                      <a:lnTo>
                        <a:pt x="1610" y="152"/>
                      </a:lnTo>
                      <a:lnTo>
                        <a:pt x="1615" y="77"/>
                      </a:lnTo>
                      <a:lnTo>
                        <a:pt x="1619" y="0"/>
                      </a:lnTo>
                      <a:lnTo>
                        <a:pt x="1492" y="0"/>
                      </a:lnTo>
                      <a:lnTo>
                        <a:pt x="1491" y="71"/>
                      </a:lnTo>
                      <a:lnTo>
                        <a:pt x="1485" y="141"/>
                      </a:lnTo>
                      <a:lnTo>
                        <a:pt x="1475" y="210"/>
                      </a:lnTo>
                      <a:lnTo>
                        <a:pt x="1462" y="277"/>
                      </a:lnTo>
                      <a:lnTo>
                        <a:pt x="1445" y="344"/>
                      </a:lnTo>
                      <a:lnTo>
                        <a:pt x="1425" y="408"/>
                      </a:lnTo>
                      <a:lnTo>
                        <a:pt x="1401" y="473"/>
                      </a:lnTo>
                      <a:lnTo>
                        <a:pt x="1375" y="536"/>
                      </a:lnTo>
                      <a:lnTo>
                        <a:pt x="1345" y="596"/>
                      </a:lnTo>
                      <a:lnTo>
                        <a:pt x="1312" y="656"/>
                      </a:lnTo>
                      <a:lnTo>
                        <a:pt x="1277" y="713"/>
                      </a:lnTo>
                      <a:lnTo>
                        <a:pt x="1237" y="769"/>
                      </a:lnTo>
                      <a:lnTo>
                        <a:pt x="1195" y="823"/>
                      </a:lnTo>
                      <a:lnTo>
                        <a:pt x="1151" y="875"/>
                      </a:lnTo>
                      <a:lnTo>
                        <a:pt x="1103" y="925"/>
                      </a:lnTo>
                      <a:lnTo>
                        <a:pt x="1055" y="973"/>
                      </a:lnTo>
                      <a:lnTo>
                        <a:pt x="1003" y="1018"/>
                      </a:lnTo>
                      <a:lnTo>
                        <a:pt x="948" y="1062"/>
                      </a:lnTo>
                      <a:lnTo>
                        <a:pt x="892" y="1103"/>
                      </a:lnTo>
                      <a:lnTo>
                        <a:pt x="833" y="1142"/>
                      </a:lnTo>
                      <a:lnTo>
                        <a:pt x="773" y="1178"/>
                      </a:lnTo>
                      <a:lnTo>
                        <a:pt x="711" y="1210"/>
                      </a:lnTo>
                      <a:lnTo>
                        <a:pt x="646" y="1241"/>
                      </a:lnTo>
                      <a:lnTo>
                        <a:pt x="581" y="1269"/>
                      </a:lnTo>
                      <a:lnTo>
                        <a:pt x="513" y="1293"/>
                      </a:lnTo>
                      <a:lnTo>
                        <a:pt x="442" y="1315"/>
                      </a:lnTo>
                      <a:lnTo>
                        <a:pt x="372" y="1334"/>
                      </a:lnTo>
                      <a:lnTo>
                        <a:pt x="300" y="1349"/>
                      </a:lnTo>
                      <a:lnTo>
                        <a:pt x="227" y="1361"/>
                      </a:lnTo>
                      <a:lnTo>
                        <a:pt x="153" y="1370"/>
                      </a:lnTo>
                      <a:lnTo>
                        <a:pt x="77" y="1375"/>
                      </a:lnTo>
                      <a:lnTo>
                        <a:pt x="0" y="1376"/>
                      </a:lnTo>
                      <a:lnTo>
                        <a:pt x="0" y="1376"/>
                      </a:lnTo>
                      <a:lnTo>
                        <a:pt x="0" y="1493"/>
                      </a:lnTo>
                      <a:close/>
                    </a:path>
                  </a:pathLst>
                </a:custGeom>
                <a:solidFill>
                  <a:srgbClr val="000000"/>
                </a:solidFill>
                <a:ln w="9525">
                  <a:solidFill>
                    <a:srgbClr val="3333CC"/>
                  </a:solidFill>
                  <a:round/>
                  <a:headEnd/>
                  <a:tailEnd/>
                </a:ln>
              </p:spPr>
              <p:txBody>
                <a:bodyPr/>
                <a:lstStyle/>
                <a:p>
                  <a:endParaRPr lang="fr-FR"/>
                </a:p>
              </p:txBody>
            </p:sp>
            <p:sp>
              <p:nvSpPr>
                <p:cNvPr id="6156" name="Freeform 12"/>
                <p:cNvSpPr>
                  <a:spLocks noChangeAspect="1"/>
                </p:cNvSpPr>
                <p:nvPr/>
              </p:nvSpPr>
              <p:spPr bwMode="auto">
                <a:xfrm>
                  <a:off x="2987" y="2104"/>
                  <a:ext cx="163" cy="173"/>
                </a:xfrm>
                <a:custGeom>
                  <a:avLst/>
                  <a:gdLst/>
                  <a:ahLst/>
                  <a:cxnLst>
                    <a:cxn ang="0">
                      <a:pos x="0" y="0"/>
                    </a:cxn>
                    <a:cxn ang="0">
                      <a:pos x="9" y="152"/>
                    </a:cxn>
                    <a:cxn ang="0">
                      <a:pos x="34" y="300"/>
                    </a:cxn>
                    <a:cxn ang="0">
                      <a:pos x="74" y="444"/>
                    </a:cxn>
                    <a:cxn ang="0">
                      <a:pos x="128" y="580"/>
                    </a:cxn>
                    <a:cxn ang="0">
                      <a:pos x="196" y="710"/>
                    </a:cxn>
                    <a:cxn ang="0">
                      <a:pos x="277" y="833"/>
                    </a:cxn>
                    <a:cxn ang="0">
                      <a:pos x="370" y="948"/>
                    </a:cxn>
                    <a:cxn ang="0">
                      <a:pos x="475" y="1055"/>
                    </a:cxn>
                    <a:cxn ang="0">
                      <a:pos x="591" y="1152"/>
                    </a:cxn>
                    <a:cxn ang="0">
                      <a:pos x="715" y="1238"/>
                    </a:cxn>
                    <a:cxn ang="0">
                      <a:pos x="849" y="1313"/>
                    </a:cxn>
                    <a:cxn ang="0">
                      <a:pos x="991" y="1375"/>
                    </a:cxn>
                    <a:cxn ang="0">
                      <a:pos x="1138" y="1426"/>
                    </a:cxn>
                    <a:cxn ang="0">
                      <a:pos x="1294" y="1462"/>
                    </a:cxn>
                    <a:cxn ang="0">
                      <a:pos x="1455" y="1485"/>
                    </a:cxn>
                    <a:cxn ang="0">
                      <a:pos x="1619" y="1493"/>
                    </a:cxn>
                    <a:cxn ang="0">
                      <a:pos x="1542" y="1375"/>
                    </a:cxn>
                    <a:cxn ang="0">
                      <a:pos x="1391" y="1361"/>
                    </a:cxn>
                    <a:cxn ang="0">
                      <a:pos x="1246" y="1334"/>
                    </a:cxn>
                    <a:cxn ang="0">
                      <a:pos x="1106" y="1293"/>
                    </a:cxn>
                    <a:cxn ang="0">
                      <a:pos x="972" y="1241"/>
                    </a:cxn>
                    <a:cxn ang="0">
                      <a:pos x="846" y="1178"/>
                    </a:cxn>
                    <a:cxn ang="0">
                      <a:pos x="727" y="1103"/>
                    </a:cxn>
                    <a:cxn ang="0">
                      <a:pos x="616" y="1018"/>
                    </a:cxn>
                    <a:cxn ang="0">
                      <a:pos x="515" y="925"/>
                    </a:cxn>
                    <a:cxn ang="0">
                      <a:pos x="423" y="823"/>
                    </a:cxn>
                    <a:cxn ang="0">
                      <a:pos x="342" y="713"/>
                    </a:cxn>
                    <a:cxn ang="0">
                      <a:pos x="274" y="596"/>
                    </a:cxn>
                    <a:cxn ang="0">
                      <a:pos x="217" y="473"/>
                    </a:cxn>
                    <a:cxn ang="0">
                      <a:pos x="173" y="344"/>
                    </a:cxn>
                    <a:cxn ang="0">
                      <a:pos x="144" y="210"/>
                    </a:cxn>
                    <a:cxn ang="0">
                      <a:pos x="128" y="71"/>
                    </a:cxn>
                    <a:cxn ang="0">
                      <a:pos x="127" y="0"/>
                    </a:cxn>
                  </a:cxnLst>
                  <a:rect l="0" t="0" r="r" b="b"/>
                  <a:pathLst>
                    <a:path w="1619" h="1493">
                      <a:moveTo>
                        <a:pt x="0" y="0"/>
                      </a:moveTo>
                      <a:lnTo>
                        <a:pt x="0" y="0"/>
                      </a:lnTo>
                      <a:lnTo>
                        <a:pt x="3" y="77"/>
                      </a:lnTo>
                      <a:lnTo>
                        <a:pt x="9" y="152"/>
                      </a:lnTo>
                      <a:lnTo>
                        <a:pt x="19" y="227"/>
                      </a:lnTo>
                      <a:lnTo>
                        <a:pt x="34" y="300"/>
                      </a:lnTo>
                      <a:lnTo>
                        <a:pt x="51" y="373"/>
                      </a:lnTo>
                      <a:lnTo>
                        <a:pt x="74" y="444"/>
                      </a:lnTo>
                      <a:lnTo>
                        <a:pt x="100" y="513"/>
                      </a:lnTo>
                      <a:lnTo>
                        <a:pt x="128" y="580"/>
                      </a:lnTo>
                      <a:lnTo>
                        <a:pt x="161" y="647"/>
                      </a:lnTo>
                      <a:lnTo>
                        <a:pt x="196" y="710"/>
                      </a:lnTo>
                      <a:lnTo>
                        <a:pt x="235" y="774"/>
                      </a:lnTo>
                      <a:lnTo>
                        <a:pt x="277" y="833"/>
                      </a:lnTo>
                      <a:lnTo>
                        <a:pt x="324" y="892"/>
                      </a:lnTo>
                      <a:lnTo>
                        <a:pt x="370" y="948"/>
                      </a:lnTo>
                      <a:lnTo>
                        <a:pt x="422" y="1003"/>
                      </a:lnTo>
                      <a:lnTo>
                        <a:pt x="475" y="1055"/>
                      </a:lnTo>
                      <a:lnTo>
                        <a:pt x="532" y="1104"/>
                      </a:lnTo>
                      <a:lnTo>
                        <a:pt x="591" y="1152"/>
                      </a:lnTo>
                      <a:lnTo>
                        <a:pt x="652" y="1195"/>
                      </a:lnTo>
                      <a:lnTo>
                        <a:pt x="715" y="1238"/>
                      </a:lnTo>
                      <a:lnTo>
                        <a:pt x="780" y="1276"/>
                      </a:lnTo>
                      <a:lnTo>
                        <a:pt x="849" y="1313"/>
                      </a:lnTo>
                      <a:lnTo>
                        <a:pt x="918" y="1345"/>
                      </a:lnTo>
                      <a:lnTo>
                        <a:pt x="991" y="1375"/>
                      </a:lnTo>
                      <a:lnTo>
                        <a:pt x="1063" y="1402"/>
                      </a:lnTo>
                      <a:lnTo>
                        <a:pt x="1138" y="1426"/>
                      </a:lnTo>
                      <a:lnTo>
                        <a:pt x="1215" y="1446"/>
                      </a:lnTo>
                      <a:lnTo>
                        <a:pt x="1294" y="1462"/>
                      </a:lnTo>
                      <a:lnTo>
                        <a:pt x="1373" y="1476"/>
                      </a:lnTo>
                      <a:lnTo>
                        <a:pt x="1455" y="1485"/>
                      </a:lnTo>
                      <a:lnTo>
                        <a:pt x="1535" y="1490"/>
                      </a:lnTo>
                      <a:lnTo>
                        <a:pt x="1619" y="1493"/>
                      </a:lnTo>
                      <a:lnTo>
                        <a:pt x="1619" y="1376"/>
                      </a:lnTo>
                      <a:lnTo>
                        <a:pt x="1542" y="1375"/>
                      </a:lnTo>
                      <a:lnTo>
                        <a:pt x="1466" y="1370"/>
                      </a:lnTo>
                      <a:lnTo>
                        <a:pt x="1391" y="1361"/>
                      </a:lnTo>
                      <a:lnTo>
                        <a:pt x="1319" y="1349"/>
                      </a:lnTo>
                      <a:lnTo>
                        <a:pt x="1246" y="1334"/>
                      </a:lnTo>
                      <a:lnTo>
                        <a:pt x="1176" y="1315"/>
                      </a:lnTo>
                      <a:lnTo>
                        <a:pt x="1106" y="1293"/>
                      </a:lnTo>
                      <a:lnTo>
                        <a:pt x="1038" y="1269"/>
                      </a:lnTo>
                      <a:lnTo>
                        <a:pt x="972" y="1241"/>
                      </a:lnTo>
                      <a:lnTo>
                        <a:pt x="908" y="1210"/>
                      </a:lnTo>
                      <a:lnTo>
                        <a:pt x="846" y="1178"/>
                      </a:lnTo>
                      <a:lnTo>
                        <a:pt x="786" y="1142"/>
                      </a:lnTo>
                      <a:lnTo>
                        <a:pt x="727" y="1103"/>
                      </a:lnTo>
                      <a:lnTo>
                        <a:pt x="670" y="1062"/>
                      </a:lnTo>
                      <a:lnTo>
                        <a:pt x="616" y="1018"/>
                      </a:lnTo>
                      <a:lnTo>
                        <a:pt x="564" y="973"/>
                      </a:lnTo>
                      <a:lnTo>
                        <a:pt x="515" y="925"/>
                      </a:lnTo>
                      <a:lnTo>
                        <a:pt x="468" y="875"/>
                      </a:lnTo>
                      <a:lnTo>
                        <a:pt x="423" y="823"/>
                      </a:lnTo>
                      <a:lnTo>
                        <a:pt x="381" y="769"/>
                      </a:lnTo>
                      <a:lnTo>
                        <a:pt x="342" y="713"/>
                      </a:lnTo>
                      <a:lnTo>
                        <a:pt x="307" y="656"/>
                      </a:lnTo>
                      <a:lnTo>
                        <a:pt x="274" y="596"/>
                      </a:lnTo>
                      <a:lnTo>
                        <a:pt x="243" y="536"/>
                      </a:lnTo>
                      <a:lnTo>
                        <a:pt x="217" y="473"/>
                      </a:lnTo>
                      <a:lnTo>
                        <a:pt x="194" y="408"/>
                      </a:lnTo>
                      <a:lnTo>
                        <a:pt x="173" y="344"/>
                      </a:lnTo>
                      <a:lnTo>
                        <a:pt x="156" y="277"/>
                      </a:lnTo>
                      <a:lnTo>
                        <a:pt x="144" y="210"/>
                      </a:lnTo>
                      <a:lnTo>
                        <a:pt x="134" y="141"/>
                      </a:lnTo>
                      <a:lnTo>
                        <a:pt x="128" y="71"/>
                      </a:lnTo>
                      <a:lnTo>
                        <a:pt x="127" y="0"/>
                      </a:lnTo>
                      <a:lnTo>
                        <a:pt x="127" y="0"/>
                      </a:lnTo>
                      <a:lnTo>
                        <a:pt x="0" y="0"/>
                      </a:lnTo>
                      <a:close/>
                    </a:path>
                  </a:pathLst>
                </a:custGeom>
                <a:solidFill>
                  <a:srgbClr val="000000"/>
                </a:solidFill>
                <a:ln w="9525">
                  <a:solidFill>
                    <a:srgbClr val="3333CC"/>
                  </a:solidFill>
                  <a:round/>
                  <a:headEnd/>
                  <a:tailEnd/>
                </a:ln>
              </p:spPr>
              <p:txBody>
                <a:bodyPr/>
                <a:lstStyle/>
                <a:p>
                  <a:endParaRPr lang="fr-FR"/>
                </a:p>
              </p:txBody>
            </p:sp>
            <p:sp>
              <p:nvSpPr>
                <p:cNvPr id="6157" name="Freeform 13"/>
                <p:cNvSpPr>
                  <a:spLocks noChangeAspect="1"/>
                </p:cNvSpPr>
                <p:nvPr/>
              </p:nvSpPr>
              <p:spPr bwMode="auto">
                <a:xfrm>
                  <a:off x="2987" y="1930"/>
                  <a:ext cx="163" cy="174"/>
                </a:xfrm>
                <a:custGeom>
                  <a:avLst/>
                  <a:gdLst/>
                  <a:ahLst/>
                  <a:cxnLst>
                    <a:cxn ang="0">
                      <a:pos x="1619" y="0"/>
                    </a:cxn>
                    <a:cxn ang="0">
                      <a:pos x="1455" y="8"/>
                    </a:cxn>
                    <a:cxn ang="0">
                      <a:pos x="1294" y="31"/>
                    </a:cxn>
                    <a:cxn ang="0">
                      <a:pos x="1138" y="68"/>
                    </a:cxn>
                    <a:cxn ang="0">
                      <a:pos x="991" y="118"/>
                    </a:cxn>
                    <a:cxn ang="0">
                      <a:pos x="849" y="181"/>
                    </a:cxn>
                    <a:cxn ang="0">
                      <a:pos x="715" y="256"/>
                    </a:cxn>
                    <a:cxn ang="0">
                      <a:pos x="591" y="341"/>
                    </a:cxn>
                    <a:cxn ang="0">
                      <a:pos x="475" y="439"/>
                    </a:cxn>
                    <a:cxn ang="0">
                      <a:pos x="370" y="545"/>
                    </a:cxn>
                    <a:cxn ang="0">
                      <a:pos x="277" y="660"/>
                    </a:cxn>
                    <a:cxn ang="0">
                      <a:pos x="196" y="783"/>
                    </a:cxn>
                    <a:cxn ang="0">
                      <a:pos x="128" y="914"/>
                    </a:cxn>
                    <a:cxn ang="0">
                      <a:pos x="74" y="1049"/>
                    </a:cxn>
                    <a:cxn ang="0">
                      <a:pos x="34" y="1194"/>
                    </a:cxn>
                    <a:cxn ang="0">
                      <a:pos x="9" y="1342"/>
                    </a:cxn>
                    <a:cxn ang="0">
                      <a:pos x="0" y="1493"/>
                    </a:cxn>
                    <a:cxn ang="0">
                      <a:pos x="128" y="1422"/>
                    </a:cxn>
                    <a:cxn ang="0">
                      <a:pos x="144" y="1283"/>
                    </a:cxn>
                    <a:cxn ang="0">
                      <a:pos x="173" y="1150"/>
                    </a:cxn>
                    <a:cxn ang="0">
                      <a:pos x="217" y="1020"/>
                    </a:cxn>
                    <a:cxn ang="0">
                      <a:pos x="274" y="897"/>
                    </a:cxn>
                    <a:cxn ang="0">
                      <a:pos x="342" y="780"/>
                    </a:cxn>
                    <a:cxn ang="0">
                      <a:pos x="423" y="670"/>
                    </a:cxn>
                    <a:cxn ang="0">
                      <a:pos x="515" y="568"/>
                    </a:cxn>
                    <a:cxn ang="0">
                      <a:pos x="616" y="475"/>
                    </a:cxn>
                    <a:cxn ang="0">
                      <a:pos x="727" y="391"/>
                    </a:cxn>
                    <a:cxn ang="0">
                      <a:pos x="846" y="315"/>
                    </a:cxn>
                    <a:cxn ang="0">
                      <a:pos x="972" y="253"/>
                    </a:cxn>
                    <a:cxn ang="0">
                      <a:pos x="1106" y="200"/>
                    </a:cxn>
                    <a:cxn ang="0">
                      <a:pos x="1246" y="160"/>
                    </a:cxn>
                    <a:cxn ang="0">
                      <a:pos x="1391" y="133"/>
                    </a:cxn>
                    <a:cxn ang="0">
                      <a:pos x="1542" y="118"/>
                    </a:cxn>
                    <a:cxn ang="0">
                      <a:pos x="1619" y="117"/>
                    </a:cxn>
                  </a:cxnLst>
                  <a:rect l="0" t="0" r="r" b="b"/>
                  <a:pathLst>
                    <a:path w="1619" h="1493">
                      <a:moveTo>
                        <a:pt x="1619" y="0"/>
                      </a:moveTo>
                      <a:lnTo>
                        <a:pt x="1619" y="0"/>
                      </a:lnTo>
                      <a:lnTo>
                        <a:pt x="1535" y="3"/>
                      </a:lnTo>
                      <a:lnTo>
                        <a:pt x="1455" y="8"/>
                      </a:lnTo>
                      <a:lnTo>
                        <a:pt x="1373" y="18"/>
                      </a:lnTo>
                      <a:lnTo>
                        <a:pt x="1294" y="31"/>
                      </a:lnTo>
                      <a:lnTo>
                        <a:pt x="1215" y="47"/>
                      </a:lnTo>
                      <a:lnTo>
                        <a:pt x="1138" y="68"/>
                      </a:lnTo>
                      <a:lnTo>
                        <a:pt x="1063" y="92"/>
                      </a:lnTo>
                      <a:lnTo>
                        <a:pt x="991" y="118"/>
                      </a:lnTo>
                      <a:lnTo>
                        <a:pt x="918" y="148"/>
                      </a:lnTo>
                      <a:lnTo>
                        <a:pt x="849" y="181"/>
                      </a:lnTo>
                      <a:lnTo>
                        <a:pt x="780" y="217"/>
                      </a:lnTo>
                      <a:lnTo>
                        <a:pt x="715" y="256"/>
                      </a:lnTo>
                      <a:lnTo>
                        <a:pt x="652" y="299"/>
                      </a:lnTo>
                      <a:lnTo>
                        <a:pt x="591" y="341"/>
                      </a:lnTo>
                      <a:lnTo>
                        <a:pt x="532" y="389"/>
                      </a:lnTo>
                      <a:lnTo>
                        <a:pt x="475" y="439"/>
                      </a:lnTo>
                      <a:lnTo>
                        <a:pt x="422" y="491"/>
                      </a:lnTo>
                      <a:lnTo>
                        <a:pt x="370" y="545"/>
                      </a:lnTo>
                      <a:lnTo>
                        <a:pt x="324" y="601"/>
                      </a:lnTo>
                      <a:lnTo>
                        <a:pt x="277" y="660"/>
                      </a:lnTo>
                      <a:lnTo>
                        <a:pt x="235" y="719"/>
                      </a:lnTo>
                      <a:lnTo>
                        <a:pt x="196" y="783"/>
                      </a:lnTo>
                      <a:lnTo>
                        <a:pt x="161" y="847"/>
                      </a:lnTo>
                      <a:lnTo>
                        <a:pt x="128" y="914"/>
                      </a:lnTo>
                      <a:lnTo>
                        <a:pt x="100" y="981"/>
                      </a:lnTo>
                      <a:lnTo>
                        <a:pt x="74" y="1049"/>
                      </a:lnTo>
                      <a:lnTo>
                        <a:pt x="51" y="1120"/>
                      </a:lnTo>
                      <a:lnTo>
                        <a:pt x="34" y="1194"/>
                      </a:lnTo>
                      <a:lnTo>
                        <a:pt x="19" y="1267"/>
                      </a:lnTo>
                      <a:lnTo>
                        <a:pt x="9" y="1342"/>
                      </a:lnTo>
                      <a:lnTo>
                        <a:pt x="3" y="1416"/>
                      </a:lnTo>
                      <a:lnTo>
                        <a:pt x="0" y="1493"/>
                      </a:lnTo>
                      <a:lnTo>
                        <a:pt x="127" y="1493"/>
                      </a:lnTo>
                      <a:lnTo>
                        <a:pt x="128" y="1422"/>
                      </a:lnTo>
                      <a:lnTo>
                        <a:pt x="134" y="1352"/>
                      </a:lnTo>
                      <a:lnTo>
                        <a:pt x="144" y="1283"/>
                      </a:lnTo>
                      <a:lnTo>
                        <a:pt x="156" y="1216"/>
                      </a:lnTo>
                      <a:lnTo>
                        <a:pt x="173" y="1150"/>
                      </a:lnTo>
                      <a:lnTo>
                        <a:pt x="194" y="1085"/>
                      </a:lnTo>
                      <a:lnTo>
                        <a:pt x="217" y="1020"/>
                      </a:lnTo>
                      <a:lnTo>
                        <a:pt x="243" y="958"/>
                      </a:lnTo>
                      <a:lnTo>
                        <a:pt x="274" y="897"/>
                      </a:lnTo>
                      <a:lnTo>
                        <a:pt x="307" y="837"/>
                      </a:lnTo>
                      <a:lnTo>
                        <a:pt x="342" y="780"/>
                      </a:lnTo>
                      <a:lnTo>
                        <a:pt x="381" y="725"/>
                      </a:lnTo>
                      <a:lnTo>
                        <a:pt x="423" y="670"/>
                      </a:lnTo>
                      <a:lnTo>
                        <a:pt x="468" y="618"/>
                      </a:lnTo>
                      <a:lnTo>
                        <a:pt x="515" y="568"/>
                      </a:lnTo>
                      <a:lnTo>
                        <a:pt x="564" y="520"/>
                      </a:lnTo>
                      <a:lnTo>
                        <a:pt x="616" y="475"/>
                      </a:lnTo>
                      <a:lnTo>
                        <a:pt x="670" y="431"/>
                      </a:lnTo>
                      <a:lnTo>
                        <a:pt x="727" y="391"/>
                      </a:lnTo>
                      <a:lnTo>
                        <a:pt x="786" y="352"/>
                      </a:lnTo>
                      <a:lnTo>
                        <a:pt x="846" y="315"/>
                      </a:lnTo>
                      <a:lnTo>
                        <a:pt x="908" y="283"/>
                      </a:lnTo>
                      <a:lnTo>
                        <a:pt x="972" y="253"/>
                      </a:lnTo>
                      <a:lnTo>
                        <a:pt x="1038" y="225"/>
                      </a:lnTo>
                      <a:lnTo>
                        <a:pt x="1106" y="200"/>
                      </a:lnTo>
                      <a:lnTo>
                        <a:pt x="1176" y="179"/>
                      </a:lnTo>
                      <a:lnTo>
                        <a:pt x="1246" y="160"/>
                      </a:lnTo>
                      <a:lnTo>
                        <a:pt x="1319" y="144"/>
                      </a:lnTo>
                      <a:lnTo>
                        <a:pt x="1391" y="133"/>
                      </a:lnTo>
                      <a:lnTo>
                        <a:pt x="1466" y="123"/>
                      </a:lnTo>
                      <a:lnTo>
                        <a:pt x="1542" y="118"/>
                      </a:lnTo>
                      <a:lnTo>
                        <a:pt x="1619" y="117"/>
                      </a:lnTo>
                      <a:lnTo>
                        <a:pt x="1619" y="117"/>
                      </a:lnTo>
                      <a:lnTo>
                        <a:pt x="1619" y="0"/>
                      </a:lnTo>
                      <a:close/>
                    </a:path>
                  </a:pathLst>
                </a:custGeom>
                <a:solidFill>
                  <a:srgbClr val="000000"/>
                </a:solidFill>
                <a:ln w="9525">
                  <a:solidFill>
                    <a:srgbClr val="3333CC"/>
                  </a:solidFill>
                  <a:round/>
                  <a:headEnd/>
                  <a:tailEnd/>
                </a:ln>
              </p:spPr>
              <p:txBody>
                <a:bodyPr/>
                <a:lstStyle/>
                <a:p>
                  <a:endParaRPr lang="fr-FR"/>
                </a:p>
              </p:txBody>
            </p:sp>
            <p:sp>
              <p:nvSpPr>
                <p:cNvPr id="6158" name="Freeform 14"/>
                <p:cNvSpPr>
                  <a:spLocks noChangeAspect="1"/>
                </p:cNvSpPr>
                <p:nvPr/>
              </p:nvSpPr>
              <p:spPr bwMode="auto">
                <a:xfrm>
                  <a:off x="2991" y="2138"/>
                  <a:ext cx="46" cy="180"/>
                </a:xfrm>
                <a:custGeom>
                  <a:avLst/>
                  <a:gdLst/>
                  <a:ahLst/>
                  <a:cxnLst>
                    <a:cxn ang="0">
                      <a:pos x="408" y="1532"/>
                    </a:cxn>
                    <a:cxn ang="0">
                      <a:pos x="469" y="1520"/>
                    </a:cxn>
                    <a:cxn ang="0">
                      <a:pos x="123" y="0"/>
                    </a:cxn>
                    <a:cxn ang="0">
                      <a:pos x="0" y="23"/>
                    </a:cxn>
                    <a:cxn ang="0">
                      <a:pos x="347" y="1543"/>
                    </a:cxn>
                    <a:cxn ang="0">
                      <a:pos x="408" y="1532"/>
                    </a:cxn>
                  </a:cxnLst>
                  <a:rect l="0" t="0" r="r" b="b"/>
                  <a:pathLst>
                    <a:path w="469" h="1543">
                      <a:moveTo>
                        <a:pt x="408" y="1532"/>
                      </a:moveTo>
                      <a:lnTo>
                        <a:pt x="469" y="1520"/>
                      </a:lnTo>
                      <a:lnTo>
                        <a:pt x="123" y="0"/>
                      </a:lnTo>
                      <a:lnTo>
                        <a:pt x="0" y="23"/>
                      </a:lnTo>
                      <a:lnTo>
                        <a:pt x="347" y="1543"/>
                      </a:lnTo>
                      <a:lnTo>
                        <a:pt x="408" y="1532"/>
                      </a:lnTo>
                      <a:close/>
                    </a:path>
                  </a:pathLst>
                </a:custGeom>
                <a:solidFill>
                  <a:srgbClr val="000000"/>
                </a:solidFill>
                <a:ln w="9525">
                  <a:solidFill>
                    <a:srgbClr val="3333CC"/>
                  </a:solidFill>
                  <a:round/>
                  <a:headEnd/>
                  <a:tailEnd/>
                </a:ln>
              </p:spPr>
              <p:txBody>
                <a:bodyPr/>
                <a:lstStyle/>
                <a:p>
                  <a:endParaRPr lang="fr-FR"/>
                </a:p>
              </p:txBody>
            </p:sp>
            <p:sp>
              <p:nvSpPr>
                <p:cNvPr id="6159" name="Freeform 15"/>
                <p:cNvSpPr>
                  <a:spLocks noChangeAspect="1"/>
                </p:cNvSpPr>
                <p:nvPr/>
              </p:nvSpPr>
              <p:spPr bwMode="auto">
                <a:xfrm>
                  <a:off x="3116" y="2225"/>
                  <a:ext cx="138" cy="142"/>
                </a:xfrm>
                <a:custGeom>
                  <a:avLst/>
                  <a:gdLst/>
                  <a:ahLst/>
                  <a:cxnLst>
                    <a:cxn ang="0">
                      <a:pos x="43" y="1176"/>
                    </a:cxn>
                    <a:cxn ang="0">
                      <a:pos x="86" y="1218"/>
                    </a:cxn>
                    <a:cxn ang="0">
                      <a:pos x="1369" y="84"/>
                    </a:cxn>
                    <a:cxn ang="0">
                      <a:pos x="1283" y="0"/>
                    </a:cxn>
                    <a:cxn ang="0">
                      <a:pos x="0" y="1134"/>
                    </a:cxn>
                    <a:cxn ang="0">
                      <a:pos x="43" y="1176"/>
                    </a:cxn>
                  </a:cxnLst>
                  <a:rect l="0" t="0" r="r" b="b"/>
                  <a:pathLst>
                    <a:path w="1369" h="1218">
                      <a:moveTo>
                        <a:pt x="43" y="1176"/>
                      </a:moveTo>
                      <a:lnTo>
                        <a:pt x="86" y="1218"/>
                      </a:lnTo>
                      <a:lnTo>
                        <a:pt x="1369" y="84"/>
                      </a:lnTo>
                      <a:lnTo>
                        <a:pt x="1283" y="0"/>
                      </a:lnTo>
                      <a:lnTo>
                        <a:pt x="0" y="1134"/>
                      </a:lnTo>
                      <a:lnTo>
                        <a:pt x="43" y="1176"/>
                      </a:lnTo>
                      <a:close/>
                    </a:path>
                  </a:pathLst>
                </a:custGeom>
                <a:solidFill>
                  <a:srgbClr val="000000"/>
                </a:solidFill>
                <a:ln w="9525">
                  <a:solidFill>
                    <a:srgbClr val="3333CC"/>
                  </a:solidFill>
                  <a:round/>
                  <a:headEnd/>
                  <a:tailEnd/>
                </a:ln>
              </p:spPr>
              <p:txBody>
                <a:bodyPr/>
                <a:lstStyle/>
                <a:p>
                  <a:endParaRPr lang="fr-FR"/>
                </a:p>
              </p:txBody>
            </p:sp>
            <p:sp>
              <p:nvSpPr>
                <p:cNvPr id="6160" name="Freeform 16"/>
                <p:cNvSpPr>
                  <a:spLocks noChangeAspect="1"/>
                </p:cNvSpPr>
                <p:nvPr/>
              </p:nvSpPr>
              <p:spPr bwMode="auto">
                <a:xfrm>
                  <a:off x="3291" y="2052"/>
                  <a:ext cx="101" cy="303"/>
                </a:xfrm>
                <a:custGeom>
                  <a:avLst/>
                  <a:gdLst/>
                  <a:ahLst/>
                  <a:cxnLst>
                    <a:cxn ang="0">
                      <a:pos x="947" y="2587"/>
                    </a:cxn>
                    <a:cxn ang="0">
                      <a:pos x="1007" y="2569"/>
                    </a:cxn>
                    <a:cxn ang="0">
                      <a:pos x="120" y="0"/>
                    </a:cxn>
                    <a:cxn ang="0">
                      <a:pos x="0" y="35"/>
                    </a:cxn>
                    <a:cxn ang="0">
                      <a:pos x="887" y="2605"/>
                    </a:cxn>
                    <a:cxn ang="0">
                      <a:pos x="947" y="2587"/>
                    </a:cxn>
                  </a:cxnLst>
                  <a:rect l="0" t="0" r="r" b="b"/>
                  <a:pathLst>
                    <a:path w="1007" h="2605">
                      <a:moveTo>
                        <a:pt x="947" y="2587"/>
                      </a:moveTo>
                      <a:lnTo>
                        <a:pt x="1007" y="2569"/>
                      </a:lnTo>
                      <a:lnTo>
                        <a:pt x="120" y="0"/>
                      </a:lnTo>
                      <a:lnTo>
                        <a:pt x="0" y="35"/>
                      </a:lnTo>
                      <a:lnTo>
                        <a:pt x="887" y="2605"/>
                      </a:lnTo>
                      <a:lnTo>
                        <a:pt x="947" y="2587"/>
                      </a:lnTo>
                      <a:close/>
                    </a:path>
                  </a:pathLst>
                </a:custGeom>
                <a:solidFill>
                  <a:srgbClr val="000000"/>
                </a:solidFill>
                <a:ln w="9525">
                  <a:solidFill>
                    <a:srgbClr val="3333CC"/>
                  </a:solidFill>
                  <a:round/>
                  <a:headEnd/>
                  <a:tailEnd/>
                </a:ln>
              </p:spPr>
              <p:txBody>
                <a:bodyPr/>
                <a:lstStyle/>
                <a:p>
                  <a:endParaRPr lang="fr-FR"/>
                </a:p>
              </p:txBody>
            </p:sp>
            <p:sp>
              <p:nvSpPr>
                <p:cNvPr id="6161" name="Freeform 17"/>
                <p:cNvSpPr>
                  <a:spLocks noChangeAspect="1"/>
                </p:cNvSpPr>
                <p:nvPr/>
              </p:nvSpPr>
              <p:spPr bwMode="auto">
                <a:xfrm>
                  <a:off x="3152" y="1931"/>
                  <a:ext cx="264" cy="13"/>
                </a:xfrm>
                <a:custGeom>
                  <a:avLst/>
                  <a:gdLst/>
                  <a:ahLst/>
                  <a:cxnLst>
                    <a:cxn ang="0">
                      <a:pos x="2643" y="59"/>
                    </a:cxn>
                    <a:cxn ang="0">
                      <a:pos x="2643" y="0"/>
                    </a:cxn>
                    <a:cxn ang="0">
                      <a:pos x="0" y="4"/>
                    </a:cxn>
                    <a:cxn ang="0">
                      <a:pos x="0" y="121"/>
                    </a:cxn>
                    <a:cxn ang="0">
                      <a:pos x="2643" y="117"/>
                    </a:cxn>
                    <a:cxn ang="0">
                      <a:pos x="2643" y="59"/>
                    </a:cxn>
                  </a:cxnLst>
                  <a:rect l="0" t="0" r="r" b="b"/>
                  <a:pathLst>
                    <a:path w="2643" h="121">
                      <a:moveTo>
                        <a:pt x="2643" y="59"/>
                      </a:moveTo>
                      <a:lnTo>
                        <a:pt x="2643" y="0"/>
                      </a:lnTo>
                      <a:lnTo>
                        <a:pt x="0" y="4"/>
                      </a:lnTo>
                      <a:lnTo>
                        <a:pt x="0" y="121"/>
                      </a:lnTo>
                      <a:lnTo>
                        <a:pt x="2643" y="117"/>
                      </a:lnTo>
                      <a:lnTo>
                        <a:pt x="2643" y="59"/>
                      </a:lnTo>
                      <a:close/>
                    </a:path>
                  </a:pathLst>
                </a:custGeom>
                <a:solidFill>
                  <a:srgbClr val="000000"/>
                </a:solidFill>
                <a:ln w="9525">
                  <a:solidFill>
                    <a:srgbClr val="3333CC"/>
                  </a:solidFill>
                  <a:round/>
                  <a:headEnd/>
                  <a:tailEnd/>
                </a:ln>
              </p:spPr>
              <p:txBody>
                <a:bodyPr/>
                <a:lstStyle/>
                <a:p>
                  <a:endParaRPr lang="fr-FR"/>
                </a:p>
              </p:txBody>
            </p:sp>
            <p:sp>
              <p:nvSpPr>
                <p:cNvPr id="6162" name="Freeform 18"/>
                <p:cNvSpPr>
                  <a:spLocks noChangeAspect="1"/>
                </p:cNvSpPr>
                <p:nvPr/>
              </p:nvSpPr>
              <p:spPr bwMode="auto">
                <a:xfrm>
                  <a:off x="3059" y="1951"/>
                  <a:ext cx="145" cy="103"/>
                </a:xfrm>
                <a:custGeom>
                  <a:avLst/>
                  <a:gdLst/>
                  <a:ahLst/>
                  <a:cxnLst>
                    <a:cxn ang="0">
                      <a:pos x="1426" y="0"/>
                    </a:cxn>
                    <a:cxn ang="0">
                      <a:pos x="1316" y="14"/>
                    </a:cxn>
                    <a:cxn ang="0">
                      <a:pos x="1206" y="33"/>
                    </a:cxn>
                    <a:cxn ang="0">
                      <a:pos x="1098" y="60"/>
                    </a:cxn>
                    <a:cxn ang="0">
                      <a:pos x="992" y="92"/>
                    </a:cxn>
                    <a:cxn ang="0">
                      <a:pos x="889" y="129"/>
                    </a:cxn>
                    <a:cxn ang="0">
                      <a:pos x="789" y="172"/>
                    </a:cxn>
                    <a:cxn ang="0">
                      <a:pos x="691" y="221"/>
                    </a:cxn>
                    <a:cxn ang="0">
                      <a:pos x="598" y="275"/>
                    </a:cxn>
                    <a:cxn ang="0">
                      <a:pos x="506" y="334"/>
                    </a:cxn>
                    <a:cxn ang="0">
                      <a:pos x="420" y="397"/>
                    </a:cxn>
                    <a:cxn ang="0">
                      <a:pos x="339" y="466"/>
                    </a:cxn>
                    <a:cxn ang="0">
                      <a:pos x="259" y="538"/>
                    </a:cxn>
                    <a:cxn ang="0">
                      <a:pos x="187" y="614"/>
                    </a:cxn>
                    <a:cxn ang="0">
                      <a:pos x="119" y="697"/>
                    </a:cxn>
                    <a:cxn ang="0">
                      <a:pos x="57" y="781"/>
                    </a:cxn>
                    <a:cxn ang="0">
                      <a:pos x="0" y="870"/>
                    </a:cxn>
                    <a:cxn ang="0">
                      <a:pos x="83" y="854"/>
                    </a:cxn>
                    <a:cxn ang="0">
                      <a:pos x="141" y="771"/>
                    </a:cxn>
                    <a:cxn ang="0">
                      <a:pos x="203" y="690"/>
                    </a:cxn>
                    <a:cxn ang="0">
                      <a:pos x="271" y="614"/>
                    </a:cxn>
                    <a:cxn ang="0">
                      <a:pos x="343" y="542"/>
                    </a:cxn>
                    <a:cxn ang="0">
                      <a:pos x="421" y="474"/>
                    </a:cxn>
                    <a:cxn ang="0">
                      <a:pos x="502" y="410"/>
                    </a:cxn>
                    <a:cxn ang="0">
                      <a:pos x="588" y="351"/>
                    </a:cxn>
                    <a:cxn ang="0">
                      <a:pos x="677" y="297"/>
                    </a:cxn>
                    <a:cxn ang="0">
                      <a:pos x="769" y="248"/>
                    </a:cxn>
                    <a:cxn ang="0">
                      <a:pos x="865" y="203"/>
                    </a:cxn>
                    <a:cxn ang="0">
                      <a:pos x="963" y="164"/>
                    </a:cxn>
                    <a:cxn ang="0">
                      <a:pos x="1065" y="131"/>
                    </a:cxn>
                    <a:cxn ang="0">
                      <a:pos x="1167" y="102"/>
                    </a:cxn>
                    <a:cxn ang="0">
                      <a:pos x="1273" y="79"/>
                    </a:cxn>
                    <a:cxn ang="0">
                      <a:pos x="1380" y="65"/>
                    </a:cxn>
                    <a:cxn ang="0">
                      <a:pos x="1433" y="59"/>
                    </a:cxn>
                  </a:cxnLst>
                  <a:rect l="0" t="0" r="r" b="b"/>
                  <a:pathLst>
                    <a:path w="1433" h="897">
                      <a:moveTo>
                        <a:pt x="1426" y="0"/>
                      </a:moveTo>
                      <a:lnTo>
                        <a:pt x="1426" y="0"/>
                      </a:lnTo>
                      <a:lnTo>
                        <a:pt x="1371" y="6"/>
                      </a:lnTo>
                      <a:lnTo>
                        <a:pt x="1316" y="14"/>
                      </a:lnTo>
                      <a:lnTo>
                        <a:pt x="1261" y="23"/>
                      </a:lnTo>
                      <a:lnTo>
                        <a:pt x="1206" y="33"/>
                      </a:lnTo>
                      <a:lnTo>
                        <a:pt x="1151" y="46"/>
                      </a:lnTo>
                      <a:lnTo>
                        <a:pt x="1098" y="60"/>
                      </a:lnTo>
                      <a:lnTo>
                        <a:pt x="1045" y="74"/>
                      </a:lnTo>
                      <a:lnTo>
                        <a:pt x="992" y="92"/>
                      </a:lnTo>
                      <a:lnTo>
                        <a:pt x="941" y="110"/>
                      </a:lnTo>
                      <a:lnTo>
                        <a:pt x="889" y="129"/>
                      </a:lnTo>
                      <a:lnTo>
                        <a:pt x="838" y="150"/>
                      </a:lnTo>
                      <a:lnTo>
                        <a:pt x="789" y="172"/>
                      </a:lnTo>
                      <a:lnTo>
                        <a:pt x="739" y="195"/>
                      </a:lnTo>
                      <a:lnTo>
                        <a:pt x="691" y="221"/>
                      </a:lnTo>
                      <a:lnTo>
                        <a:pt x="643" y="247"/>
                      </a:lnTo>
                      <a:lnTo>
                        <a:pt x="598" y="275"/>
                      </a:lnTo>
                      <a:lnTo>
                        <a:pt x="551" y="303"/>
                      </a:lnTo>
                      <a:lnTo>
                        <a:pt x="506" y="334"/>
                      </a:lnTo>
                      <a:lnTo>
                        <a:pt x="463" y="364"/>
                      </a:lnTo>
                      <a:lnTo>
                        <a:pt x="420" y="397"/>
                      </a:lnTo>
                      <a:lnTo>
                        <a:pt x="378" y="430"/>
                      </a:lnTo>
                      <a:lnTo>
                        <a:pt x="339" y="466"/>
                      </a:lnTo>
                      <a:lnTo>
                        <a:pt x="298" y="500"/>
                      </a:lnTo>
                      <a:lnTo>
                        <a:pt x="259" y="538"/>
                      </a:lnTo>
                      <a:lnTo>
                        <a:pt x="223" y="576"/>
                      </a:lnTo>
                      <a:lnTo>
                        <a:pt x="187" y="614"/>
                      </a:lnTo>
                      <a:lnTo>
                        <a:pt x="153" y="655"/>
                      </a:lnTo>
                      <a:lnTo>
                        <a:pt x="119" y="697"/>
                      </a:lnTo>
                      <a:lnTo>
                        <a:pt x="88" y="737"/>
                      </a:lnTo>
                      <a:lnTo>
                        <a:pt x="57" y="781"/>
                      </a:lnTo>
                      <a:lnTo>
                        <a:pt x="28" y="825"/>
                      </a:lnTo>
                      <a:lnTo>
                        <a:pt x="0" y="870"/>
                      </a:lnTo>
                      <a:lnTo>
                        <a:pt x="57" y="897"/>
                      </a:lnTo>
                      <a:lnTo>
                        <a:pt x="83" y="854"/>
                      </a:lnTo>
                      <a:lnTo>
                        <a:pt x="111" y="812"/>
                      </a:lnTo>
                      <a:lnTo>
                        <a:pt x="141" y="771"/>
                      </a:lnTo>
                      <a:lnTo>
                        <a:pt x="171" y="730"/>
                      </a:lnTo>
                      <a:lnTo>
                        <a:pt x="203" y="690"/>
                      </a:lnTo>
                      <a:lnTo>
                        <a:pt x="237" y="652"/>
                      </a:lnTo>
                      <a:lnTo>
                        <a:pt x="271" y="614"/>
                      </a:lnTo>
                      <a:lnTo>
                        <a:pt x="307" y="578"/>
                      </a:lnTo>
                      <a:lnTo>
                        <a:pt x="343" y="542"/>
                      </a:lnTo>
                      <a:lnTo>
                        <a:pt x="382" y="508"/>
                      </a:lnTo>
                      <a:lnTo>
                        <a:pt x="421" y="474"/>
                      </a:lnTo>
                      <a:lnTo>
                        <a:pt x="461" y="441"/>
                      </a:lnTo>
                      <a:lnTo>
                        <a:pt x="502" y="410"/>
                      </a:lnTo>
                      <a:lnTo>
                        <a:pt x="545" y="380"/>
                      </a:lnTo>
                      <a:lnTo>
                        <a:pt x="588" y="351"/>
                      </a:lnTo>
                      <a:lnTo>
                        <a:pt x="632" y="323"/>
                      </a:lnTo>
                      <a:lnTo>
                        <a:pt x="677" y="297"/>
                      </a:lnTo>
                      <a:lnTo>
                        <a:pt x="722" y="272"/>
                      </a:lnTo>
                      <a:lnTo>
                        <a:pt x="769" y="248"/>
                      </a:lnTo>
                      <a:lnTo>
                        <a:pt x="816" y="225"/>
                      </a:lnTo>
                      <a:lnTo>
                        <a:pt x="865" y="203"/>
                      </a:lnTo>
                      <a:lnTo>
                        <a:pt x="914" y="183"/>
                      </a:lnTo>
                      <a:lnTo>
                        <a:pt x="963" y="164"/>
                      </a:lnTo>
                      <a:lnTo>
                        <a:pt x="1014" y="146"/>
                      </a:lnTo>
                      <a:lnTo>
                        <a:pt x="1065" y="131"/>
                      </a:lnTo>
                      <a:lnTo>
                        <a:pt x="1116" y="116"/>
                      </a:lnTo>
                      <a:lnTo>
                        <a:pt x="1167" y="102"/>
                      </a:lnTo>
                      <a:lnTo>
                        <a:pt x="1219" y="90"/>
                      </a:lnTo>
                      <a:lnTo>
                        <a:pt x="1273" y="79"/>
                      </a:lnTo>
                      <a:lnTo>
                        <a:pt x="1325" y="72"/>
                      </a:lnTo>
                      <a:lnTo>
                        <a:pt x="1380" y="65"/>
                      </a:lnTo>
                      <a:lnTo>
                        <a:pt x="1433" y="59"/>
                      </a:lnTo>
                      <a:lnTo>
                        <a:pt x="1433" y="59"/>
                      </a:lnTo>
                      <a:lnTo>
                        <a:pt x="1426" y="0"/>
                      </a:lnTo>
                      <a:close/>
                    </a:path>
                  </a:pathLst>
                </a:custGeom>
                <a:solidFill>
                  <a:srgbClr val="000000"/>
                </a:solidFill>
                <a:ln w="9525">
                  <a:solidFill>
                    <a:srgbClr val="3333CC"/>
                  </a:solidFill>
                  <a:round/>
                  <a:headEnd/>
                  <a:tailEnd/>
                </a:ln>
              </p:spPr>
              <p:txBody>
                <a:bodyPr/>
                <a:lstStyle/>
                <a:p>
                  <a:endParaRPr lang="fr-FR"/>
                </a:p>
              </p:txBody>
            </p:sp>
            <p:sp>
              <p:nvSpPr>
                <p:cNvPr id="6163" name="Freeform 19"/>
                <p:cNvSpPr>
                  <a:spLocks noChangeAspect="1"/>
                </p:cNvSpPr>
                <p:nvPr/>
              </p:nvSpPr>
              <p:spPr bwMode="auto">
                <a:xfrm>
                  <a:off x="3202" y="1949"/>
                  <a:ext cx="200" cy="176"/>
                </a:xfrm>
                <a:custGeom>
                  <a:avLst/>
                  <a:gdLst/>
                  <a:ahLst/>
                  <a:cxnLst>
                    <a:cxn ang="0">
                      <a:pos x="1992" y="1516"/>
                    </a:cxn>
                    <a:cxn ang="0">
                      <a:pos x="1963" y="1346"/>
                    </a:cxn>
                    <a:cxn ang="0">
                      <a:pos x="1919" y="1184"/>
                    </a:cxn>
                    <a:cxn ang="0">
                      <a:pos x="1857" y="1027"/>
                    </a:cxn>
                    <a:cxn ang="0">
                      <a:pos x="1780" y="880"/>
                    </a:cxn>
                    <a:cxn ang="0">
                      <a:pos x="1687" y="740"/>
                    </a:cxn>
                    <a:cxn ang="0">
                      <a:pos x="1582" y="611"/>
                    </a:cxn>
                    <a:cxn ang="0">
                      <a:pos x="1463" y="491"/>
                    </a:cxn>
                    <a:cxn ang="0">
                      <a:pos x="1334" y="382"/>
                    </a:cxn>
                    <a:cxn ang="0">
                      <a:pos x="1194" y="287"/>
                    </a:cxn>
                    <a:cxn ang="0">
                      <a:pos x="1043" y="202"/>
                    </a:cxn>
                    <a:cxn ang="0">
                      <a:pos x="886" y="131"/>
                    </a:cxn>
                    <a:cxn ang="0">
                      <a:pos x="719" y="76"/>
                    </a:cxn>
                    <a:cxn ang="0">
                      <a:pos x="546" y="35"/>
                    </a:cxn>
                    <a:cxn ang="0">
                      <a:pos x="370" y="8"/>
                    </a:cxn>
                    <a:cxn ang="0">
                      <a:pos x="186" y="0"/>
                    </a:cxn>
                    <a:cxn ang="0">
                      <a:pos x="0" y="7"/>
                    </a:cxn>
                    <a:cxn ang="0">
                      <a:pos x="97" y="59"/>
                    </a:cxn>
                    <a:cxn ang="0">
                      <a:pos x="276" y="60"/>
                    </a:cxn>
                    <a:cxn ang="0">
                      <a:pos x="449" y="78"/>
                    </a:cxn>
                    <a:cxn ang="0">
                      <a:pos x="619" y="109"/>
                    </a:cxn>
                    <a:cxn ang="0">
                      <a:pos x="782" y="156"/>
                    </a:cxn>
                    <a:cxn ang="0">
                      <a:pos x="938" y="218"/>
                    </a:cxn>
                    <a:cxn ang="0">
                      <a:pos x="1087" y="293"/>
                    </a:cxn>
                    <a:cxn ang="0">
                      <a:pos x="1226" y="380"/>
                    </a:cxn>
                    <a:cxn ang="0">
                      <a:pos x="1357" y="479"/>
                    </a:cxn>
                    <a:cxn ang="0">
                      <a:pos x="1477" y="589"/>
                    </a:cxn>
                    <a:cxn ang="0">
                      <a:pos x="1585" y="709"/>
                    </a:cxn>
                    <a:cxn ang="0">
                      <a:pos x="1680" y="839"/>
                    </a:cxn>
                    <a:cxn ang="0">
                      <a:pos x="1763" y="977"/>
                    </a:cxn>
                    <a:cxn ang="0">
                      <a:pos x="1831" y="1124"/>
                    </a:cxn>
                    <a:cxn ang="0">
                      <a:pos x="1882" y="1279"/>
                    </a:cxn>
                    <a:cxn ang="0">
                      <a:pos x="1917" y="1439"/>
                    </a:cxn>
                    <a:cxn ang="0">
                      <a:pos x="1928" y="1522"/>
                    </a:cxn>
                  </a:cxnLst>
                  <a:rect l="0" t="0" r="r" b="b"/>
                  <a:pathLst>
                    <a:path w="1992" h="1522">
                      <a:moveTo>
                        <a:pt x="1992" y="1516"/>
                      </a:moveTo>
                      <a:lnTo>
                        <a:pt x="1992" y="1516"/>
                      </a:lnTo>
                      <a:lnTo>
                        <a:pt x="1980" y="1430"/>
                      </a:lnTo>
                      <a:lnTo>
                        <a:pt x="1963" y="1346"/>
                      </a:lnTo>
                      <a:lnTo>
                        <a:pt x="1943" y="1264"/>
                      </a:lnTo>
                      <a:lnTo>
                        <a:pt x="1919" y="1184"/>
                      </a:lnTo>
                      <a:lnTo>
                        <a:pt x="1890" y="1103"/>
                      </a:lnTo>
                      <a:lnTo>
                        <a:pt x="1857" y="1027"/>
                      </a:lnTo>
                      <a:lnTo>
                        <a:pt x="1820" y="952"/>
                      </a:lnTo>
                      <a:lnTo>
                        <a:pt x="1780" y="880"/>
                      </a:lnTo>
                      <a:lnTo>
                        <a:pt x="1735" y="808"/>
                      </a:lnTo>
                      <a:lnTo>
                        <a:pt x="1687" y="740"/>
                      </a:lnTo>
                      <a:lnTo>
                        <a:pt x="1635" y="673"/>
                      </a:lnTo>
                      <a:lnTo>
                        <a:pt x="1582" y="611"/>
                      </a:lnTo>
                      <a:lnTo>
                        <a:pt x="1524" y="549"/>
                      </a:lnTo>
                      <a:lnTo>
                        <a:pt x="1463" y="491"/>
                      </a:lnTo>
                      <a:lnTo>
                        <a:pt x="1400" y="435"/>
                      </a:lnTo>
                      <a:lnTo>
                        <a:pt x="1334" y="382"/>
                      </a:lnTo>
                      <a:lnTo>
                        <a:pt x="1265" y="334"/>
                      </a:lnTo>
                      <a:lnTo>
                        <a:pt x="1194" y="287"/>
                      </a:lnTo>
                      <a:lnTo>
                        <a:pt x="1119" y="243"/>
                      </a:lnTo>
                      <a:lnTo>
                        <a:pt x="1043" y="202"/>
                      </a:lnTo>
                      <a:lnTo>
                        <a:pt x="965" y="166"/>
                      </a:lnTo>
                      <a:lnTo>
                        <a:pt x="886" y="131"/>
                      </a:lnTo>
                      <a:lnTo>
                        <a:pt x="802" y="102"/>
                      </a:lnTo>
                      <a:lnTo>
                        <a:pt x="719" y="76"/>
                      </a:lnTo>
                      <a:lnTo>
                        <a:pt x="634" y="53"/>
                      </a:lnTo>
                      <a:lnTo>
                        <a:pt x="546" y="35"/>
                      </a:lnTo>
                      <a:lnTo>
                        <a:pt x="458" y="20"/>
                      </a:lnTo>
                      <a:lnTo>
                        <a:pt x="370" y="8"/>
                      </a:lnTo>
                      <a:lnTo>
                        <a:pt x="278" y="2"/>
                      </a:lnTo>
                      <a:lnTo>
                        <a:pt x="186" y="0"/>
                      </a:lnTo>
                      <a:lnTo>
                        <a:pt x="94" y="1"/>
                      </a:lnTo>
                      <a:lnTo>
                        <a:pt x="0" y="7"/>
                      </a:lnTo>
                      <a:lnTo>
                        <a:pt x="7" y="66"/>
                      </a:lnTo>
                      <a:lnTo>
                        <a:pt x="97" y="59"/>
                      </a:lnTo>
                      <a:lnTo>
                        <a:pt x="186" y="58"/>
                      </a:lnTo>
                      <a:lnTo>
                        <a:pt x="276" y="60"/>
                      </a:lnTo>
                      <a:lnTo>
                        <a:pt x="363" y="67"/>
                      </a:lnTo>
                      <a:lnTo>
                        <a:pt x="449" y="78"/>
                      </a:lnTo>
                      <a:lnTo>
                        <a:pt x="535" y="92"/>
                      </a:lnTo>
                      <a:lnTo>
                        <a:pt x="619" y="109"/>
                      </a:lnTo>
                      <a:lnTo>
                        <a:pt x="701" y="132"/>
                      </a:lnTo>
                      <a:lnTo>
                        <a:pt x="782" y="156"/>
                      </a:lnTo>
                      <a:lnTo>
                        <a:pt x="861" y="186"/>
                      </a:lnTo>
                      <a:lnTo>
                        <a:pt x="938" y="218"/>
                      </a:lnTo>
                      <a:lnTo>
                        <a:pt x="1014" y="255"/>
                      </a:lnTo>
                      <a:lnTo>
                        <a:pt x="1087" y="293"/>
                      </a:lnTo>
                      <a:lnTo>
                        <a:pt x="1157" y="335"/>
                      </a:lnTo>
                      <a:lnTo>
                        <a:pt x="1226" y="380"/>
                      </a:lnTo>
                      <a:lnTo>
                        <a:pt x="1293" y="428"/>
                      </a:lnTo>
                      <a:lnTo>
                        <a:pt x="1357" y="479"/>
                      </a:lnTo>
                      <a:lnTo>
                        <a:pt x="1418" y="532"/>
                      </a:lnTo>
                      <a:lnTo>
                        <a:pt x="1477" y="589"/>
                      </a:lnTo>
                      <a:lnTo>
                        <a:pt x="1532" y="648"/>
                      </a:lnTo>
                      <a:lnTo>
                        <a:pt x="1585" y="709"/>
                      </a:lnTo>
                      <a:lnTo>
                        <a:pt x="1635" y="774"/>
                      </a:lnTo>
                      <a:lnTo>
                        <a:pt x="1680" y="839"/>
                      </a:lnTo>
                      <a:lnTo>
                        <a:pt x="1723" y="907"/>
                      </a:lnTo>
                      <a:lnTo>
                        <a:pt x="1763" y="977"/>
                      </a:lnTo>
                      <a:lnTo>
                        <a:pt x="1798" y="1050"/>
                      </a:lnTo>
                      <a:lnTo>
                        <a:pt x="1831" y="1124"/>
                      </a:lnTo>
                      <a:lnTo>
                        <a:pt x="1858" y="1201"/>
                      </a:lnTo>
                      <a:lnTo>
                        <a:pt x="1882" y="1279"/>
                      </a:lnTo>
                      <a:lnTo>
                        <a:pt x="1902" y="1358"/>
                      </a:lnTo>
                      <a:lnTo>
                        <a:pt x="1917" y="1439"/>
                      </a:lnTo>
                      <a:lnTo>
                        <a:pt x="1928" y="1522"/>
                      </a:lnTo>
                      <a:lnTo>
                        <a:pt x="1928" y="1522"/>
                      </a:lnTo>
                      <a:lnTo>
                        <a:pt x="1992" y="1516"/>
                      </a:lnTo>
                      <a:close/>
                    </a:path>
                  </a:pathLst>
                </a:custGeom>
                <a:solidFill>
                  <a:srgbClr val="000000"/>
                </a:solidFill>
                <a:ln w="9525">
                  <a:solidFill>
                    <a:srgbClr val="3333CC"/>
                  </a:solidFill>
                  <a:round/>
                  <a:headEnd/>
                  <a:tailEnd/>
                </a:ln>
              </p:spPr>
              <p:txBody>
                <a:bodyPr/>
                <a:lstStyle/>
                <a:p>
                  <a:endParaRPr lang="fr-FR"/>
                </a:p>
              </p:txBody>
            </p:sp>
            <p:sp>
              <p:nvSpPr>
                <p:cNvPr id="6164" name="Freeform 20"/>
                <p:cNvSpPr>
                  <a:spLocks noChangeAspect="1"/>
                </p:cNvSpPr>
                <p:nvPr/>
              </p:nvSpPr>
              <p:spPr bwMode="auto">
                <a:xfrm>
                  <a:off x="3237" y="2125"/>
                  <a:ext cx="167" cy="215"/>
                </a:xfrm>
                <a:custGeom>
                  <a:avLst/>
                  <a:gdLst/>
                  <a:ahLst/>
                  <a:cxnLst>
                    <a:cxn ang="0">
                      <a:pos x="7" y="1840"/>
                    </a:cxn>
                    <a:cxn ang="0">
                      <a:pos x="191" y="1814"/>
                    </a:cxn>
                    <a:cxn ang="0">
                      <a:pos x="368" y="1773"/>
                    </a:cxn>
                    <a:cxn ang="0">
                      <a:pos x="538" y="1716"/>
                    </a:cxn>
                    <a:cxn ang="0">
                      <a:pos x="697" y="1645"/>
                    </a:cxn>
                    <a:cxn ang="0">
                      <a:pos x="849" y="1559"/>
                    </a:cxn>
                    <a:cxn ang="0">
                      <a:pos x="989" y="1461"/>
                    </a:cxn>
                    <a:cxn ang="0">
                      <a:pos x="1120" y="1353"/>
                    </a:cxn>
                    <a:cxn ang="0">
                      <a:pos x="1237" y="1233"/>
                    </a:cxn>
                    <a:cxn ang="0">
                      <a:pos x="1341" y="1104"/>
                    </a:cxn>
                    <a:cxn ang="0">
                      <a:pos x="1433" y="965"/>
                    </a:cxn>
                    <a:cxn ang="0">
                      <a:pos x="1509" y="819"/>
                    </a:cxn>
                    <a:cxn ang="0">
                      <a:pos x="1570" y="665"/>
                    </a:cxn>
                    <a:cxn ang="0">
                      <a:pos x="1614" y="506"/>
                    </a:cxn>
                    <a:cxn ang="0">
                      <a:pos x="1643" y="341"/>
                    </a:cxn>
                    <a:cxn ang="0">
                      <a:pos x="1653" y="172"/>
                    </a:cxn>
                    <a:cxn ang="0">
                      <a:pos x="1644" y="0"/>
                    </a:cxn>
                    <a:cxn ang="0">
                      <a:pos x="1587" y="89"/>
                    </a:cxn>
                    <a:cxn ang="0">
                      <a:pos x="1586" y="254"/>
                    </a:cxn>
                    <a:cxn ang="0">
                      <a:pos x="1568" y="416"/>
                    </a:cxn>
                    <a:cxn ang="0">
                      <a:pos x="1533" y="571"/>
                    </a:cxn>
                    <a:cxn ang="0">
                      <a:pos x="1482" y="721"/>
                    </a:cxn>
                    <a:cxn ang="0">
                      <a:pos x="1415" y="868"/>
                    </a:cxn>
                    <a:cxn ang="0">
                      <a:pos x="1335" y="1006"/>
                    </a:cxn>
                    <a:cxn ang="0">
                      <a:pos x="1241" y="1134"/>
                    </a:cxn>
                    <a:cxn ang="0">
                      <a:pos x="1132" y="1254"/>
                    </a:cxn>
                    <a:cxn ang="0">
                      <a:pos x="1013" y="1365"/>
                    </a:cxn>
                    <a:cxn ang="0">
                      <a:pos x="883" y="1466"/>
                    </a:cxn>
                    <a:cxn ang="0">
                      <a:pos x="741" y="1554"/>
                    </a:cxn>
                    <a:cxn ang="0">
                      <a:pos x="591" y="1629"/>
                    </a:cxn>
                    <a:cxn ang="0">
                      <a:pos x="431" y="1692"/>
                    </a:cxn>
                    <a:cxn ang="0">
                      <a:pos x="265" y="1739"/>
                    </a:cxn>
                    <a:cxn ang="0">
                      <a:pos x="91" y="1771"/>
                    </a:cxn>
                    <a:cxn ang="0">
                      <a:pos x="0" y="1781"/>
                    </a:cxn>
                  </a:cxnLst>
                  <a:rect l="0" t="0" r="r" b="b"/>
                  <a:pathLst>
                    <a:path w="1653" h="1840">
                      <a:moveTo>
                        <a:pt x="7" y="1840"/>
                      </a:moveTo>
                      <a:lnTo>
                        <a:pt x="7" y="1840"/>
                      </a:lnTo>
                      <a:lnTo>
                        <a:pt x="100" y="1829"/>
                      </a:lnTo>
                      <a:lnTo>
                        <a:pt x="191" y="1814"/>
                      </a:lnTo>
                      <a:lnTo>
                        <a:pt x="281" y="1795"/>
                      </a:lnTo>
                      <a:lnTo>
                        <a:pt x="368" y="1773"/>
                      </a:lnTo>
                      <a:lnTo>
                        <a:pt x="454" y="1746"/>
                      </a:lnTo>
                      <a:lnTo>
                        <a:pt x="538" y="1716"/>
                      </a:lnTo>
                      <a:lnTo>
                        <a:pt x="618" y="1681"/>
                      </a:lnTo>
                      <a:lnTo>
                        <a:pt x="697" y="1645"/>
                      </a:lnTo>
                      <a:lnTo>
                        <a:pt x="775" y="1604"/>
                      </a:lnTo>
                      <a:lnTo>
                        <a:pt x="849" y="1559"/>
                      </a:lnTo>
                      <a:lnTo>
                        <a:pt x="921" y="1512"/>
                      </a:lnTo>
                      <a:lnTo>
                        <a:pt x="989" y="1461"/>
                      </a:lnTo>
                      <a:lnTo>
                        <a:pt x="1056" y="1409"/>
                      </a:lnTo>
                      <a:lnTo>
                        <a:pt x="1120" y="1353"/>
                      </a:lnTo>
                      <a:lnTo>
                        <a:pt x="1180" y="1294"/>
                      </a:lnTo>
                      <a:lnTo>
                        <a:pt x="1237" y="1233"/>
                      </a:lnTo>
                      <a:lnTo>
                        <a:pt x="1291" y="1169"/>
                      </a:lnTo>
                      <a:lnTo>
                        <a:pt x="1341" y="1104"/>
                      </a:lnTo>
                      <a:lnTo>
                        <a:pt x="1389" y="1035"/>
                      </a:lnTo>
                      <a:lnTo>
                        <a:pt x="1433" y="965"/>
                      </a:lnTo>
                      <a:lnTo>
                        <a:pt x="1472" y="893"/>
                      </a:lnTo>
                      <a:lnTo>
                        <a:pt x="1509" y="819"/>
                      </a:lnTo>
                      <a:lnTo>
                        <a:pt x="1541" y="742"/>
                      </a:lnTo>
                      <a:lnTo>
                        <a:pt x="1570" y="665"/>
                      </a:lnTo>
                      <a:lnTo>
                        <a:pt x="1594" y="586"/>
                      </a:lnTo>
                      <a:lnTo>
                        <a:pt x="1614" y="506"/>
                      </a:lnTo>
                      <a:lnTo>
                        <a:pt x="1631" y="424"/>
                      </a:lnTo>
                      <a:lnTo>
                        <a:pt x="1643" y="341"/>
                      </a:lnTo>
                      <a:lnTo>
                        <a:pt x="1649" y="258"/>
                      </a:lnTo>
                      <a:lnTo>
                        <a:pt x="1653" y="172"/>
                      </a:lnTo>
                      <a:lnTo>
                        <a:pt x="1650" y="87"/>
                      </a:lnTo>
                      <a:lnTo>
                        <a:pt x="1644" y="0"/>
                      </a:lnTo>
                      <a:lnTo>
                        <a:pt x="1580" y="6"/>
                      </a:lnTo>
                      <a:lnTo>
                        <a:pt x="1587" y="89"/>
                      </a:lnTo>
                      <a:lnTo>
                        <a:pt x="1589" y="172"/>
                      </a:lnTo>
                      <a:lnTo>
                        <a:pt x="1586" y="254"/>
                      </a:lnTo>
                      <a:lnTo>
                        <a:pt x="1579" y="335"/>
                      </a:lnTo>
                      <a:lnTo>
                        <a:pt x="1568" y="416"/>
                      </a:lnTo>
                      <a:lnTo>
                        <a:pt x="1553" y="494"/>
                      </a:lnTo>
                      <a:lnTo>
                        <a:pt x="1533" y="571"/>
                      </a:lnTo>
                      <a:lnTo>
                        <a:pt x="1509" y="648"/>
                      </a:lnTo>
                      <a:lnTo>
                        <a:pt x="1482" y="721"/>
                      </a:lnTo>
                      <a:lnTo>
                        <a:pt x="1450" y="796"/>
                      </a:lnTo>
                      <a:lnTo>
                        <a:pt x="1415" y="868"/>
                      </a:lnTo>
                      <a:lnTo>
                        <a:pt x="1377" y="938"/>
                      </a:lnTo>
                      <a:lnTo>
                        <a:pt x="1335" y="1006"/>
                      </a:lnTo>
                      <a:lnTo>
                        <a:pt x="1289" y="1070"/>
                      </a:lnTo>
                      <a:lnTo>
                        <a:pt x="1241" y="1134"/>
                      </a:lnTo>
                      <a:lnTo>
                        <a:pt x="1188" y="1196"/>
                      </a:lnTo>
                      <a:lnTo>
                        <a:pt x="1132" y="1254"/>
                      </a:lnTo>
                      <a:lnTo>
                        <a:pt x="1074" y="1311"/>
                      </a:lnTo>
                      <a:lnTo>
                        <a:pt x="1013" y="1365"/>
                      </a:lnTo>
                      <a:lnTo>
                        <a:pt x="949" y="1417"/>
                      </a:lnTo>
                      <a:lnTo>
                        <a:pt x="883" y="1466"/>
                      </a:lnTo>
                      <a:lnTo>
                        <a:pt x="813" y="1511"/>
                      </a:lnTo>
                      <a:lnTo>
                        <a:pt x="741" y="1554"/>
                      </a:lnTo>
                      <a:lnTo>
                        <a:pt x="668" y="1592"/>
                      </a:lnTo>
                      <a:lnTo>
                        <a:pt x="591" y="1629"/>
                      </a:lnTo>
                      <a:lnTo>
                        <a:pt x="513" y="1661"/>
                      </a:lnTo>
                      <a:lnTo>
                        <a:pt x="431" y="1692"/>
                      </a:lnTo>
                      <a:lnTo>
                        <a:pt x="350" y="1717"/>
                      </a:lnTo>
                      <a:lnTo>
                        <a:pt x="265" y="1739"/>
                      </a:lnTo>
                      <a:lnTo>
                        <a:pt x="178" y="1757"/>
                      </a:lnTo>
                      <a:lnTo>
                        <a:pt x="91" y="1771"/>
                      </a:lnTo>
                      <a:lnTo>
                        <a:pt x="0" y="1781"/>
                      </a:lnTo>
                      <a:lnTo>
                        <a:pt x="0" y="1781"/>
                      </a:lnTo>
                      <a:lnTo>
                        <a:pt x="7" y="1840"/>
                      </a:lnTo>
                      <a:close/>
                    </a:path>
                  </a:pathLst>
                </a:custGeom>
                <a:solidFill>
                  <a:srgbClr val="000000"/>
                </a:solidFill>
                <a:ln w="9525">
                  <a:solidFill>
                    <a:srgbClr val="3333CC"/>
                  </a:solidFill>
                  <a:round/>
                  <a:headEnd/>
                  <a:tailEnd/>
                </a:ln>
              </p:spPr>
              <p:txBody>
                <a:bodyPr/>
                <a:lstStyle/>
                <a:p>
                  <a:endParaRPr lang="fr-FR"/>
                </a:p>
              </p:txBody>
            </p:sp>
            <p:sp>
              <p:nvSpPr>
                <p:cNvPr id="6165" name="Freeform 21"/>
                <p:cNvSpPr>
                  <a:spLocks noChangeAspect="1"/>
                </p:cNvSpPr>
                <p:nvPr/>
              </p:nvSpPr>
              <p:spPr bwMode="auto">
                <a:xfrm>
                  <a:off x="3037" y="2163"/>
                  <a:ext cx="201" cy="177"/>
                </a:xfrm>
                <a:custGeom>
                  <a:avLst/>
                  <a:gdLst/>
                  <a:ahLst/>
                  <a:cxnLst>
                    <a:cxn ang="0">
                      <a:pos x="12" y="92"/>
                    </a:cxn>
                    <a:cxn ang="0">
                      <a:pos x="49" y="259"/>
                    </a:cxn>
                    <a:cxn ang="0">
                      <a:pos x="102" y="418"/>
                    </a:cxn>
                    <a:cxn ang="0">
                      <a:pos x="173" y="571"/>
                    </a:cxn>
                    <a:cxn ang="0">
                      <a:pos x="256" y="714"/>
                    </a:cxn>
                    <a:cxn ang="0">
                      <a:pos x="356" y="850"/>
                    </a:cxn>
                    <a:cxn ang="0">
                      <a:pos x="468" y="974"/>
                    </a:cxn>
                    <a:cxn ang="0">
                      <a:pos x="591" y="1088"/>
                    </a:cxn>
                    <a:cxn ang="0">
                      <a:pos x="727" y="1190"/>
                    </a:cxn>
                    <a:cxn ang="0">
                      <a:pos x="873" y="1281"/>
                    </a:cxn>
                    <a:cxn ang="0">
                      <a:pos x="1027" y="1357"/>
                    </a:cxn>
                    <a:cxn ang="0">
                      <a:pos x="1189" y="1421"/>
                    </a:cxn>
                    <a:cxn ang="0">
                      <a:pos x="1359" y="1470"/>
                    </a:cxn>
                    <a:cxn ang="0">
                      <a:pos x="1534" y="1503"/>
                    </a:cxn>
                    <a:cxn ang="0">
                      <a:pos x="1715" y="1521"/>
                    </a:cxn>
                    <a:cxn ang="0">
                      <a:pos x="1899" y="1522"/>
                    </a:cxn>
                    <a:cxn ang="0">
                      <a:pos x="1986" y="1457"/>
                    </a:cxn>
                    <a:cxn ang="0">
                      <a:pos x="1806" y="1465"/>
                    </a:cxn>
                    <a:cxn ang="0">
                      <a:pos x="1631" y="1456"/>
                    </a:cxn>
                    <a:cxn ang="0">
                      <a:pos x="1458" y="1432"/>
                    </a:cxn>
                    <a:cxn ang="0">
                      <a:pos x="1292" y="1392"/>
                    </a:cxn>
                    <a:cxn ang="0">
                      <a:pos x="1131" y="1337"/>
                    </a:cxn>
                    <a:cxn ang="0">
                      <a:pos x="979" y="1268"/>
                    </a:cxn>
                    <a:cxn ang="0">
                      <a:pos x="835" y="1189"/>
                    </a:cxn>
                    <a:cxn ang="0">
                      <a:pos x="699" y="1095"/>
                    </a:cxn>
                    <a:cxn ang="0">
                      <a:pos x="573" y="991"/>
                    </a:cxn>
                    <a:cxn ang="0">
                      <a:pos x="459" y="876"/>
                    </a:cxn>
                    <a:cxn ang="0">
                      <a:pos x="357" y="750"/>
                    </a:cxn>
                    <a:cxn ang="0">
                      <a:pos x="269" y="616"/>
                    </a:cxn>
                    <a:cxn ang="0">
                      <a:pos x="194" y="473"/>
                    </a:cxn>
                    <a:cxn ang="0">
                      <a:pos x="134" y="322"/>
                    </a:cxn>
                    <a:cxn ang="0">
                      <a:pos x="90" y="164"/>
                    </a:cxn>
                    <a:cxn ang="0">
                      <a:pos x="64" y="0"/>
                    </a:cxn>
                  </a:cxnLst>
                  <a:rect l="0" t="0" r="r" b="b"/>
                  <a:pathLst>
                    <a:path w="1993" h="1523">
                      <a:moveTo>
                        <a:pt x="0" y="6"/>
                      </a:moveTo>
                      <a:lnTo>
                        <a:pt x="12" y="92"/>
                      </a:lnTo>
                      <a:lnTo>
                        <a:pt x="29" y="176"/>
                      </a:lnTo>
                      <a:lnTo>
                        <a:pt x="49" y="259"/>
                      </a:lnTo>
                      <a:lnTo>
                        <a:pt x="73" y="339"/>
                      </a:lnTo>
                      <a:lnTo>
                        <a:pt x="102" y="418"/>
                      </a:lnTo>
                      <a:lnTo>
                        <a:pt x="135" y="496"/>
                      </a:lnTo>
                      <a:lnTo>
                        <a:pt x="173" y="571"/>
                      </a:lnTo>
                      <a:lnTo>
                        <a:pt x="212" y="643"/>
                      </a:lnTo>
                      <a:lnTo>
                        <a:pt x="256" y="714"/>
                      </a:lnTo>
                      <a:lnTo>
                        <a:pt x="305" y="784"/>
                      </a:lnTo>
                      <a:lnTo>
                        <a:pt x="356" y="850"/>
                      </a:lnTo>
                      <a:lnTo>
                        <a:pt x="411" y="913"/>
                      </a:lnTo>
                      <a:lnTo>
                        <a:pt x="468" y="974"/>
                      </a:lnTo>
                      <a:lnTo>
                        <a:pt x="528" y="1032"/>
                      </a:lnTo>
                      <a:lnTo>
                        <a:pt x="591" y="1088"/>
                      </a:lnTo>
                      <a:lnTo>
                        <a:pt x="658" y="1141"/>
                      </a:lnTo>
                      <a:lnTo>
                        <a:pt x="727" y="1190"/>
                      </a:lnTo>
                      <a:lnTo>
                        <a:pt x="799" y="1237"/>
                      </a:lnTo>
                      <a:lnTo>
                        <a:pt x="873" y="1281"/>
                      </a:lnTo>
                      <a:lnTo>
                        <a:pt x="949" y="1321"/>
                      </a:lnTo>
                      <a:lnTo>
                        <a:pt x="1027" y="1357"/>
                      </a:lnTo>
                      <a:lnTo>
                        <a:pt x="1106" y="1392"/>
                      </a:lnTo>
                      <a:lnTo>
                        <a:pt x="1189" y="1421"/>
                      </a:lnTo>
                      <a:lnTo>
                        <a:pt x="1274" y="1448"/>
                      </a:lnTo>
                      <a:lnTo>
                        <a:pt x="1359" y="1470"/>
                      </a:lnTo>
                      <a:lnTo>
                        <a:pt x="1445" y="1489"/>
                      </a:lnTo>
                      <a:lnTo>
                        <a:pt x="1534" y="1503"/>
                      </a:lnTo>
                      <a:lnTo>
                        <a:pt x="1624" y="1515"/>
                      </a:lnTo>
                      <a:lnTo>
                        <a:pt x="1715" y="1521"/>
                      </a:lnTo>
                      <a:lnTo>
                        <a:pt x="1806" y="1523"/>
                      </a:lnTo>
                      <a:lnTo>
                        <a:pt x="1899" y="1522"/>
                      </a:lnTo>
                      <a:lnTo>
                        <a:pt x="1993" y="1516"/>
                      </a:lnTo>
                      <a:lnTo>
                        <a:pt x="1986" y="1457"/>
                      </a:lnTo>
                      <a:lnTo>
                        <a:pt x="1897" y="1464"/>
                      </a:lnTo>
                      <a:lnTo>
                        <a:pt x="1806" y="1465"/>
                      </a:lnTo>
                      <a:lnTo>
                        <a:pt x="1718" y="1463"/>
                      </a:lnTo>
                      <a:lnTo>
                        <a:pt x="1631" y="1456"/>
                      </a:lnTo>
                      <a:lnTo>
                        <a:pt x="1543" y="1445"/>
                      </a:lnTo>
                      <a:lnTo>
                        <a:pt x="1458" y="1432"/>
                      </a:lnTo>
                      <a:lnTo>
                        <a:pt x="1375" y="1414"/>
                      </a:lnTo>
                      <a:lnTo>
                        <a:pt x="1292" y="1392"/>
                      </a:lnTo>
                      <a:lnTo>
                        <a:pt x="1212" y="1367"/>
                      </a:lnTo>
                      <a:lnTo>
                        <a:pt x="1131" y="1337"/>
                      </a:lnTo>
                      <a:lnTo>
                        <a:pt x="1054" y="1305"/>
                      </a:lnTo>
                      <a:lnTo>
                        <a:pt x="979" y="1268"/>
                      </a:lnTo>
                      <a:lnTo>
                        <a:pt x="905" y="1231"/>
                      </a:lnTo>
                      <a:lnTo>
                        <a:pt x="835" y="1189"/>
                      </a:lnTo>
                      <a:lnTo>
                        <a:pt x="766" y="1144"/>
                      </a:lnTo>
                      <a:lnTo>
                        <a:pt x="699" y="1095"/>
                      </a:lnTo>
                      <a:lnTo>
                        <a:pt x="634" y="1044"/>
                      </a:lnTo>
                      <a:lnTo>
                        <a:pt x="573" y="991"/>
                      </a:lnTo>
                      <a:lnTo>
                        <a:pt x="516" y="934"/>
                      </a:lnTo>
                      <a:lnTo>
                        <a:pt x="459" y="876"/>
                      </a:lnTo>
                      <a:lnTo>
                        <a:pt x="406" y="814"/>
                      </a:lnTo>
                      <a:lnTo>
                        <a:pt x="357" y="750"/>
                      </a:lnTo>
                      <a:lnTo>
                        <a:pt x="311" y="685"/>
                      </a:lnTo>
                      <a:lnTo>
                        <a:pt x="269" y="616"/>
                      </a:lnTo>
                      <a:lnTo>
                        <a:pt x="229" y="546"/>
                      </a:lnTo>
                      <a:lnTo>
                        <a:pt x="194" y="473"/>
                      </a:lnTo>
                      <a:lnTo>
                        <a:pt x="161" y="397"/>
                      </a:lnTo>
                      <a:lnTo>
                        <a:pt x="134" y="322"/>
                      </a:lnTo>
                      <a:lnTo>
                        <a:pt x="110" y="244"/>
                      </a:lnTo>
                      <a:lnTo>
                        <a:pt x="90" y="164"/>
                      </a:lnTo>
                      <a:lnTo>
                        <a:pt x="75" y="83"/>
                      </a:lnTo>
                      <a:lnTo>
                        <a:pt x="64" y="0"/>
                      </a:lnTo>
                      <a:lnTo>
                        <a:pt x="0" y="6"/>
                      </a:lnTo>
                      <a:close/>
                    </a:path>
                  </a:pathLst>
                </a:custGeom>
                <a:solidFill>
                  <a:srgbClr val="000000"/>
                </a:solidFill>
                <a:ln w="9525">
                  <a:solidFill>
                    <a:srgbClr val="3333CC"/>
                  </a:solidFill>
                  <a:round/>
                  <a:headEnd/>
                  <a:tailEnd/>
                </a:ln>
              </p:spPr>
              <p:txBody>
                <a:bodyPr/>
                <a:lstStyle/>
                <a:p>
                  <a:endParaRPr lang="fr-FR"/>
                </a:p>
              </p:txBody>
            </p:sp>
            <p:sp>
              <p:nvSpPr>
                <p:cNvPr id="6166" name="Freeform 22"/>
                <p:cNvSpPr>
                  <a:spLocks noChangeAspect="1"/>
                </p:cNvSpPr>
                <p:nvPr/>
              </p:nvSpPr>
              <p:spPr bwMode="auto">
                <a:xfrm>
                  <a:off x="3396" y="1957"/>
                  <a:ext cx="21" cy="197"/>
                </a:xfrm>
                <a:custGeom>
                  <a:avLst/>
                  <a:gdLst/>
                  <a:ahLst/>
                  <a:cxnLst>
                    <a:cxn ang="0">
                      <a:pos x="165" y="2"/>
                    </a:cxn>
                    <a:cxn ang="0">
                      <a:pos x="134" y="0"/>
                    </a:cxn>
                    <a:cxn ang="0">
                      <a:pos x="0" y="1695"/>
                    </a:cxn>
                    <a:cxn ang="0">
                      <a:pos x="63" y="1699"/>
                    </a:cxn>
                    <a:cxn ang="0">
                      <a:pos x="197" y="4"/>
                    </a:cxn>
                    <a:cxn ang="0">
                      <a:pos x="165" y="2"/>
                    </a:cxn>
                  </a:cxnLst>
                  <a:rect l="0" t="0" r="r" b="b"/>
                  <a:pathLst>
                    <a:path w="197" h="1699">
                      <a:moveTo>
                        <a:pt x="165" y="2"/>
                      </a:moveTo>
                      <a:lnTo>
                        <a:pt x="134" y="0"/>
                      </a:lnTo>
                      <a:lnTo>
                        <a:pt x="0" y="1695"/>
                      </a:lnTo>
                      <a:lnTo>
                        <a:pt x="63" y="1699"/>
                      </a:lnTo>
                      <a:lnTo>
                        <a:pt x="197" y="4"/>
                      </a:lnTo>
                      <a:lnTo>
                        <a:pt x="165" y="2"/>
                      </a:lnTo>
                      <a:close/>
                    </a:path>
                  </a:pathLst>
                </a:custGeom>
                <a:solidFill>
                  <a:srgbClr val="000000"/>
                </a:solidFill>
                <a:ln w="9525">
                  <a:solidFill>
                    <a:srgbClr val="3333CC"/>
                  </a:solidFill>
                  <a:round/>
                  <a:headEnd/>
                  <a:tailEnd/>
                </a:ln>
              </p:spPr>
              <p:txBody>
                <a:bodyPr/>
                <a:lstStyle/>
                <a:p>
                  <a:endParaRPr lang="fr-FR"/>
                </a:p>
              </p:txBody>
            </p:sp>
          </p:grpSp>
          <p:sp>
            <p:nvSpPr>
              <p:cNvPr id="6167" name="Text Box 23"/>
              <p:cNvSpPr txBox="1">
                <a:spLocks noChangeAspect="1" noChangeArrowheads="1"/>
              </p:cNvSpPr>
              <p:nvPr/>
            </p:nvSpPr>
            <p:spPr bwMode="auto">
              <a:xfrm>
                <a:off x="2958" y="2020"/>
                <a:ext cx="454" cy="164"/>
              </a:xfrm>
              <a:prstGeom prst="rect">
                <a:avLst/>
              </a:prstGeom>
              <a:noFill/>
              <a:ln w="12700">
                <a:noFill/>
                <a:miter lim="800000"/>
                <a:headEnd type="none" w="sm" len="sm"/>
                <a:tailEnd type="none" w="sm" len="sm"/>
              </a:ln>
              <a:effectLst/>
            </p:spPr>
            <p:txBody>
              <a:bodyPr>
                <a:spAutoFit/>
              </a:bodyPr>
              <a:lstStyle/>
              <a:p>
                <a:r>
                  <a:rPr lang="en-GB" sz="1100" b="1">
                    <a:latin typeface="Verdana" pitchFamily="34" charset="0"/>
                  </a:rPr>
                  <a:t>CERN</a:t>
                </a:r>
              </a:p>
            </p:txBody>
          </p:sp>
        </p:grpSp>
      </p:grpSp>
      <p:grpSp>
        <p:nvGrpSpPr>
          <p:cNvPr id="5" name="Group 24"/>
          <p:cNvGrpSpPr>
            <a:grpSpLocks/>
          </p:cNvGrpSpPr>
          <p:nvPr/>
        </p:nvGrpSpPr>
        <p:grpSpPr bwMode="auto">
          <a:xfrm>
            <a:off x="1365250" y="933450"/>
            <a:ext cx="6267450" cy="5105400"/>
            <a:chOff x="1247" y="855"/>
            <a:chExt cx="3988" cy="2668"/>
          </a:xfrm>
        </p:grpSpPr>
        <p:sp>
          <p:nvSpPr>
            <p:cNvPr id="6169" name="Oval 25"/>
            <p:cNvSpPr>
              <a:spLocks noChangeArrowheads="1"/>
            </p:cNvSpPr>
            <p:nvPr/>
          </p:nvSpPr>
          <p:spPr bwMode="auto">
            <a:xfrm>
              <a:off x="1455" y="855"/>
              <a:ext cx="3635" cy="2668"/>
            </a:xfrm>
            <a:prstGeom prst="ellipse">
              <a:avLst/>
            </a:prstGeom>
            <a:noFill/>
            <a:ln w="38100">
              <a:solidFill>
                <a:srgbClr val="336600"/>
              </a:solidFill>
              <a:prstDash val="sysDot"/>
              <a:round/>
              <a:headEnd/>
              <a:tailEnd/>
            </a:ln>
            <a:effectLst/>
          </p:spPr>
          <p:txBody>
            <a:bodyPr wrap="none" lIns="92075" tIns="46038" rIns="92075" bIns="46038" anchor="ctr"/>
            <a:lstStyle/>
            <a:p>
              <a:endParaRPr lang="fr-FR"/>
            </a:p>
          </p:txBody>
        </p:sp>
        <p:grpSp>
          <p:nvGrpSpPr>
            <p:cNvPr id="6" name="Group 26"/>
            <p:cNvGrpSpPr>
              <a:grpSpLocks/>
            </p:cNvGrpSpPr>
            <p:nvPr/>
          </p:nvGrpSpPr>
          <p:grpSpPr bwMode="auto">
            <a:xfrm>
              <a:off x="1247" y="862"/>
              <a:ext cx="3988" cy="2636"/>
              <a:chOff x="1384" y="935"/>
              <a:chExt cx="3631" cy="2409"/>
            </a:xfrm>
          </p:grpSpPr>
          <p:sp>
            <p:nvSpPr>
              <p:cNvPr id="6171" name="Text Box 27"/>
              <p:cNvSpPr txBox="1">
                <a:spLocks noChangeArrowheads="1"/>
              </p:cNvSpPr>
              <p:nvPr/>
            </p:nvSpPr>
            <p:spPr bwMode="auto">
              <a:xfrm>
                <a:off x="1384" y="2065"/>
                <a:ext cx="420" cy="175"/>
              </a:xfrm>
              <a:prstGeom prst="rect">
                <a:avLst/>
              </a:prstGeom>
              <a:solidFill>
                <a:srgbClr val="FFFFFF"/>
              </a:solidFill>
              <a:ln w="12700">
                <a:noFill/>
                <a:miter lim="800000"/>
                <a:headEnd type="none" w="sm" len="sm"/>
                <a:tailEnd type="none" w="sm" len="sm"/>
              </a:ln>
              <a:effectLst/>
            </p:spPr>
            <p:txBody>
              <a:bodyPr wrap="none">
                <a:spAutoFit/>
              </a:bodyPr>
              <a:lstStyle/>
              <a:p>
                <a:r>
                  <a:rPr lang="en-US" sz="1800" b="1">
                    <a:latin typeface="Comic Sans MS" pitchFamily="66" charset="0"/>
                  </a:rPr>
                  <a:t>Tier2</a:t>
                </a:r>
                <a:endParaRPr lang="en-GB" sz="1800" b="1">
                  <a:latin typeface="Comic Sans MS" pitchFamily="66" charset="0"/>
                </a:endParaRPr>
              </a:p>
            </p:txBody>
          </p:sp>
          <p:sp>
            <p:nvSpPr>
              <p:cNvPr id="6172" name="AutoShape 28"/>
              <p:cNvSpPr>
                <a:spLocks noChangeArrowheads="1"/>
              </p:cNvSpPr>
              <p:nvPr/>
            </p:nvSpPr>
            <p:spPr bwMode="auto">
              <a:xfrm>
                <a:off x="1586" y="1499"/>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Lab a</a:t>
                </a:r>
                <a:endParaRPr lang="en-GB" sz="1800" b="1">
                  <a:latin typeface="Comic Sans MS" pitchFamily="66" charset="0"/>
                </a:endParaRPr>
              </a:p>
            </p:txBody>
          </p:sp>
          <p:sp>
            <p:nvSpPr>
              <p:cNvPr id="6173" name="AutoShape 29"/>
              <p:cNvSpPr>
                <a:spLocks noChangeArrowheads="1"/>
              </p:cNvSpPr>
              <p:nvPr/>
            </p:nvSpPr>
            <p:spPr bwMode="auto">
              <a:xfrm>
                <a:off x="4372" y="1297"/>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Uni a</a:t>
                </a:r>
                <a:endParaRPr lang="en-GB" sz="1800" b="1">
                  <a:latin typeface="Comic Sans MS" pitchFamily="66" charset="0"/>
                </a:endParaRPr>
              </a:p>
            </p:txBody>
          </p:sp>
          <p:sp>
            <p:nvSpPr>
              <p:cNvPr id="6174" name="AutoShape 30"/>
              <p:cNvSpPr>
                <a:spLocks noChangeArrowheads="1"/>
              </p:cNvSpPr>
              <p:nvPr/>
            </p:nvSpPr>
            <p:spPr bwMode="auto">
              <a:xfrm>
                <a:off x="4295" y="2711"/>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Lab c</a:t>
                </a:r>
                <a:endParaRPr lang="en-GB" sz="1800" b="1">
                  <a:latin typeface="Comic Sans MS" pitchFamily="66" charset="0"/>
                </a:endParaRPr>
              </a:p>
            </p:txBody>
          </p:sp>
          <p:sp>
            <p:nvSpPr>
              <p:cNvPr id="6175" name="AutoShape 31"/>
              <p:cNvSpPr>
                <a:spLocks noChangeArrowheads="1"/>
              </p:cNvSpPr>
              <p:nvPr/>
            </p:nvSpPr>
            <p:spPr bwMode="auto">
              <a:xfrm>
                <a:off x="4585" y="2011"/>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Uni n</a:t>
                </a:r>
                <a:endParaRPr lang="en-GB" sz="1800" b="1">
                  <a:latin typeface="Comic Sans MS" pitchFamily="66" charset="0"/>
                </a:endParaRPr>
              </a:p>
            </p:txBody>
          </p:sp>
          <p:sp>
            <p:nvSpPr>
              <p:cNvPr id="6176" name="AutoShape 32"/>
              <p:cNvSpPr>
                <a:spLocks noChangeArrowheads="1"/>
              </p:cNvSpPr>
              <p:nvPr/>
            </p:nvSpPr>
            <p:spPr bwMode="auto">
              <a:xfrm>
                <a:off x="3376" y="935"/>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Lab m</a:t>
                </a:r>
                <a:endParaRPr lang="en-GB" sz="1800" b="1">
                  <a:latin typeface="Comic Sans MS" pitchFamily="66" charset="0"/>
                </a:endParaRPr>
              </a:p>
            </p:txBody>
          </p:sp>
          <p:sp>
            <p:nvSpPr>
              <p:cNvPr id="6177" name="AutoShape 33"/>
              <p:cNvSpPr>
                <a:spLocks noChangeArrowheads="1"/>
              </p:cNvSpPr>
              <p:nvPr/>
            </p:nvSpPr>
            <p:spPr bwMode="auto">
              <a:xfrm>
                <a:off x="1650" y="2646"/>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Lab b</a:t>
                </a:r>
                <a:endParaRPr lang="en-GB" sz="1800" b="1">
                  <a:latin typeface="Comic Sans MS" pitchFamily="66" charset="0"/>
                </a:endParaRPr>
              </a:p>
            </p:txBody>
          </p:sp>
          <p:sp>
            <p:nvSpPr>
              <p:cNvPr id="6178" name="AutoShape 34"/>
              <p:cNvSpPr>
                <a:spLocks noChangeArrowheads="1"/>
              </p:cNvSpPr>
              <p:nvPr/>
            </p:nvSpPr>
            <p:spPr bwMode="auto">
              <a:xfrm>
                <a:off x="3506" y="3121"/>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Uni b</a:t>
                </a:r>
                <a:endParaRPr lang="en-GB" sz="1800" b="1">
                  <a:latin typeface="Comic Sans MS" pitchFamily="66" charset="0"/>
                </a:endParaRPr>
              </a:p>
            </p:txBody>
          </p:sp>
          <p:sp>
            <p:nvSpPr>
              <p:cNvPr id="6179" name="AutoShape 35"/>
              <p:cNvSpPr>
                <a:spLocks noChangeArrowheads="1"/>
              </p:cNvSpPr>
              <p:nvPr/>
            </p:nvSpPr>
            <p:spPr bwMode="auto">
              <a:xfrm>
                <a:off x="2329" y="3061"/>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Uni y</a:t>
                </a:r>
                <a:endParaRPr lang="en-GB" sz="1800" b="1">
                  <a:latin typeface="Comic Sans MS" pitchFamily="66" charset="0"/>
                </a:endParaRPr>
              </a:p>
            </p:txBody>
          </p:sp>
          <p:sp>
            <p:nvSpPr>
              <p:cNvPr id="6180" name="AutoShape 36"/>
              <p:cNvSpPr>
                <a:spLocks noChangeArrowheads="1"/>
              </p:cNvSpPr>
              <p:nvPr/>
            </p:nvSpPr>
            <p:spPr bwMode="auto">
              <a:xfrm>
                <a:off x="2253" y="956"/>
                <a:ext cx="430" cy="223"/>
              </a:xfrm>
              <a:prstGeom prst="roundRect">
                <a:avLst>
                  <a:gd name="adj" fmla="val 16667"/>
                </a:avLst>
              </a:prstGeom>
              <a:solidFill>
                <a:srgbClr val="CCFF99"/>
              </a:solidFill>
              <a:ln w="12700">
                <a:solidFill>
                  <a:srgbClr val="00FFFF"/>
                </a:solidFill>
                <a:round/>
                <a:headEnd type="none" w="sm" len="sm"/>
                <a:tailEnd type="none" w="sm" len="sm"/>
              </a:ln>
              <a:effectLst/>
            </p:spPr>
            <p:txBody>
              <a:bodyPr wrap="none" anchor="ctr"/>
              <a:lstStyle/>
              <a:p>
                <a:pPr algn="ctr"/>
                <a:r>
                  <a:rPr lang="en-US" sz="1800" b="1">
                    <a:latin typeface="Comic Sans MS" pitchFamily="66" charset="0"/>
                  </a:rPr>
                  <a:t>Uni x</a:t>
                </a:r>
                <a:endParaRPr lang="en-GB" sz="1800" b="1">
                  <a:latin typeface="Comic Sans MS" pitchFamily="66" charset="0"/>
                </a:endParaRPr>
              </a:p>
            </p:txBody>
          </p:sp>
        </p:grpSp>
      </p:grpSp>
      <p:grpSp>
        <p:nvGrpSpPr>
          <p:cNvPr id="7" name="Group 37"/>
          <p:cNvGrpSpPr>
            <a:grpSpLocks/>
          </p:cNvGrpSpPr>
          <p:nvPr/>
        </p:nvGrpSpPr>
        <p:grpSpPr bwMode="auto">
          <a:xfrm>
            <a:off x="182563" y="457200"/>
            <a:ext cx="8162925" cy="6003925"/>
            <a:chOff x="152" y="301"/>
            <a:chExt cx="5568" cy="3782"/>
          </a:xfrm>
        </p:grpSpPr>
        <p:grpSp>
          <p:nvGrpSpPr>
            <p:cNvPr id="8" name="Group 38"/>
            <p:cNvGrpSpPr>
              <a:grpSpLocks/>
            </p:cNvGrpSpPr>
            <p:nvPr/>
          </p:nvGrpSpPr>
          <p:grpSpPr bwMode="auto">
            <a:xfrm>
              <a:off x="152" y="301"/>
              <a:ext cx="5568" cy="3782"/>
              <a:chOff x="152" y="301"/>
              <a:chExt cx="5568" cy="3782"/>
            </a:xfrm>
          </p:grpSpPr>
          <p:sp>
            <p:nvSpPr>
              <p:cNvPr id="6183" name="Oval 39"/>
              <p:cNvSpPr>
                <a:spLocks noChangeArrowheads="1"/>
              </p:cNvSpPr>
              <p:nvPr/>
            </p:nvSpPr>
            <p:spPr bwMode="auto">
              <a:xfrm>
                <a:off x="676" y="301"/>
                <a:ext cx="5044" cy="3782"/>
              </a:xfrm>
              <a:prstGeom prst="ellipse">
                <a:avLst/>
              </a:prstGeom>
              <a:noFill/>
              <a:ln w="12700">
                <a:solidFill>
                  <a:schemeClr val="tx1"/>
                </a:solidFill>
                <a:prstDash val="dash"/>
                <a:round/>
                <a:headEnd/>
                <a:tailEnd/>
              </a:ln>
              <a:effectLst/>
            </p:spPr>
            <p:txBody>
              <a:bodyPr wrap="none" lIns="92075" tIns="46038" rIns="92075" bIns="46038" anchor="ctr"/>
              <a:lstStyle/>
              <a:p>
                <a:endParaRPr lang="fr-FR"/>
              </a:p>
            </p:txBody>
          </p:sp>
          <p:sp>
            <p:nvSpPr>
              <p:cNvPr id="6184" name="Text Box 40"/>
              <p:cNvSpPr txBox="1">
                <a:spLocks noChangeArrowheads="1"/>
              </p:cNvSpPr>
              <p:nvPr/>
            </p:nvSpPr>
            <p:spPr bwMode="auto">
              <a:xfrm>
                <a:off x="152" y="2007"/>
                <a:ext cx="813" cy="326"/>
              </a:xfrm>
              <a:prstGeom prst="rect">
                <a:avLst/>
              </a:prstGeom>
              <a:solidFill>
                <a:srgbClr val="FFFFFF"/>
              </a:solidFill>
              <a:ln w="12700">
                <a:noFill/>
                <a:miter lim="800000"/>
                <a:headEnd type="none" w="sm" len="sm"/>
                <a:tailEnd type="none" w="sm" len="sm"/>
              </a:ln>
              <a:effectLst/>
            </p:spPr>
            <p:txBody>
              <a:bodyPr wrap="none">
                <a:spAutoFit/>
              </a:bodyPr>
              <a:lstStyle/>
              <a:p>
                <a:pPr algn="ctr"/>
                <a:r>
                  <a:rPr lang="en-US" sz="1400" b="1">
                    <a:latin typeface="Comic Sans MS" pitchFamily="66" charset="0"/>
                  </a:rPr>
                  <a:t>Physics</a:t>
                </a:r>
              </a:p>
              <a:p>
                <a:pPr algn="ctr"/>
                <a:r>
                  <a:rPr lang="en-US" sz="1400" b="1">
                    <a:latin typeface="Comic Sans MS" pitchFamily="66" charset="0"/>
                  </a:rPr>
                  <a:t>Department</a:t>
                </a:r>
                <a:endParaRPr lang="en-GB" sz="1400" b="1">
                  <a:latin typeface="Comic Sans MS" pitchFamily="66" charset="0"/>
                </a:endParaRPr>
              </a:p>
            </p:txBody>
          </p:sp>
        </p:grpSp>
        <p:sp>
          <p:nvSpPr>
            <p:cNvPr id="6185" name="Rectangle 41"/>
            <p:cNvSpPr>
              <a:spLocks noChangeArrowheads="1"/>
            </p:cNvSpPr>
            <p:nvPr/>
          </p:nvSpPr>
          <p:spPr bwMode="auto">
            <a:xfrm>
              <a:off x="1603" y="3576"/>
              <a:ext cx="246" cy="247"/>
            </a:xfrm>
            <a:prstGeom prst="rect">
              <a:avLst/>
            </a:prstGeom>
            <a:solidFill>
              <a:srgbClr val="FFCCCC"/>
            </a:solidFill>
            <a:ln w="12700">
              <a:solidFill>
                <a:srgbClr val="FF5050"/>
              </a:solidFill>
              <a:miter lim="800000"/>
              <a:headEnd type="none" w="sm" len="sm"/>
              <a:tailEnd type="none" w="sm" len="sm"/>
            </a:ln>
            <a:effectLst/>
          </p:spPr>
          <p:txBody>
            <a:bodyPr wrap="none" anchor="ctr"/>
            <a:lstStyle/>
            <a:p>
              <a:pPr algn="ctr"/>
              <a:r>
                <a:rPr lang="en-US" sz="1800" b="1">
                  <a:latin typeface="Comic Sans MS" pitchFamily="66" charset="0"/>
                  <a:sym typeface="Symbol" pitchFamily="18" charset="2"/>
                </a:rPr>
                <a:t></a:t>
              </a:r>
              <a:endParaRPr lang="en-GB" sz="1800" b="1">
                <a:latin typeface="Comic Sans MS" pitchFamily="66" charset="0"/>
              </a:endParaRPr>
            </a:p>
          </p:txBody>
        </p:sp>
        <p:sp>
          <p:nvSpPr>
            <p:cNvPr id="6186" name="Rectangle 42"/>
            <p:cNvSpPr>
              <a:spLocks noChangeArrowheads="1"/>
            </p:cNvSpPr>
            <p:nvPr/>
          </p:nvSpPr>
          <p:spPr bwMode="auto">
            <a:xfrm>
              <a:off x="1066" y="3268"/>
              <a:ext cx="246" cy="247"/>
            </a:xfrm>
            <a:prstGeom prst="rect">
              <a:avLst/>
            </a:prstGeom>
            <a:solidFill>
              <a:srgbClr val="FFCCCC"/>
            </a:solidFill>
            <a:ln w="12700">
              <a:solidFill>
                <a:srgbClr val="FF5050"/>
              </a:solidFill>
              <a:miter lim="800000"/>
              <a:headEnd type="none" w="sm" len="sm"/>
              <a:tailEnd type="none" w="sm" len="sm"/>
            </a:ln>
            <a:effectLst/>
          </p:spPr>
          <p:txBody>
            <a:bodyPr wrap="none" anchor="ctr"/>
            <a:lstStyle/>
            <a:p>
              <a:pPr algn="ctr"/>
              <a:r>
                <a:rPr lang="en-US" sz="1800" b="1">
                  <a:latin typeface="Comic Sans MS" pitchFamily="66" charset="0"/>
                  <a:sym typeface="Symbol" pitchFamily="18" charset="2"/>
                </a:rPr>
                <a:t></a:t>
              </a:r>
              <a:endParaRPr lang="en-GB" sz="1800" b="1">
                <a:latin typeface="Comic Sans MS" pitchFamily="66" charset="0"/>
              </a:endParaRPr>
            </a:p>
          </p:txBody>
        </p:sp>
        <p:sp>
          <p:nvSpPr>
            <p:cNvPr id="6187" name="Rectangle 43"/>
            <p:cNvSpPr>
              <a:spLocks noChangeArrowheads="1"/>
            </p:cNvSpPr>
            <p:nvPr/>
          </p:nvSpPr>
          <p:spPr bwMode="auto">
            <a:xfrm>
              <a:off x="734" y="2747"/>
              <a:ext cx="246" cy="246"/>
            </a:xfrm>
            <a:prstGeom prst="rect">
              <a:avLst/>
            </a:prstGeom>
            <a:solidFill>
              <a:srgbClr val="FFCCCC"/>
            </a:solidFill>
            <a:ln w="12700">
              <a:solidFill>
                <a:srgbClr val="FF5050"/>
              </a:solidFill>
              <a:miter lim="800000"/>
              <a:headEnd type="none" w="sm" len="sm"/>
              <a:tailEnd type="none" w="sm" len="sm"/>
            </a:ln>
            <a:effectLst/>
          </p:spPr>
          <p:txBody>
            <a:bodyPr wrap="none" anchor="ctr"/>
            <a:lstStyle/>
            <a:p>
              <a:pPr algn="ctr"/>
              <a:r>
                <a:rPr lang="en-US" sz="1800" b="1">
                  <a:latin typeface="Comic Sans MS" pitchFamily="66" charset="0"/>
                  <a:sym typeface="Symbol" pitchFamily="18" charset="2"/>
                </a:rPr>
                <a:t></a:t>
              </a:r>
              <a:endParaRPr lang="en-GB" sz="1800" b="1">
                <a:latin typeface="Comic Sans MS" pitchFamily="66" charset="0"/>
              </a:endParaRPr>
            </a:p>
          </p:txBody>
        </p:sp>
      </p:grpSp>
      <p:grpSp>
        <p:nvGrpSpPr>
          <p:cNvPr id="9" name="Group 44"/>
          <p:cNvGrpSpPr>
            <a:grpSpLocks/>
          </p:cNvGrpSpPr>
          <p:nvPr/>
        </p:nvGrpSpPr>
        <p:grpSpPr bwMode="auto">
          <a:xfrm>
            <a:off x="0" y="4075113"/>
            <a:ext cx="2689225" cy="2782887"/>
            <a:chOff x="0" y="2567"/>
            <a:chExt cx="1835" cy="1753"/>
          </a:xfrm>
        </p:grpSpPr>
        <p:graphicFrame>
          <p:nvGraphicFramePr>
            <p:cNvPr id="6189" name="Object 45"/>
            <p:cNvGraphicFramePr>
              <a:graphicFrameLocks noChangeAspect="1"/>
            </p:cNvGraphicFramePr>
            <p:nvPr/>
          </p:nvGraphicFramePr>
          <p:xfrm>
            <a:off x="25" y="2943"/>
            <a:ext cx="420" cy="411"/>
          </p:xfrm>
          <a:graphic>
            <a:graphicData uri="http://schemas.openxmlformats.org/presentationml/2006/ole">
              <p:oleObj spid="_x0000_s2050" name="Clip" r:id="rId3" imgW="2286720" imgH="2155680" progId="MS_ClipArt_Gallery.2">
                <p:embed/>
              </p:oleObj>
            </a:graphicData>
          </a:graphic>
        </p:graphicFrame>
        <p:graphicFrame>
          <p:nvGraphicFramePr>
            <p:cNvPr id="6190" name="Object 46"/>
            <p:cNvGraphicFramePr>
              <a:graphicFrameLocks noChangeAspect="1"/>
            </p:cNvGraphicFramePr>
            <p:nvPr/>
          </p:nvGraphicFramePr>
          <p:xfrm>
            <a:off x="549" y="3780"/>
            <a:ext cx="419" cy="411"/>
          </p:xfrm>
          <a:graphic>
            <a:graphicData uri="http://schemas.openxmlformats.org/presentationml/2006/ole">
              <p:oleObj spid="_x0000_s2051" name="Clip" r:id="rId4" imgW="2286720" imgH="2155680" progId="MS_ClipArt_Gallery.2">
                <p:embed/>
              </p:oleObj>
            </a:graphicData>
          </a:graphic>
        </p:graphicFrame>
        <p:sp>
          <p:nvSpPr>
            <p:cNvPr id="6191" name="Text Box 47"/>
            <p:cNvSpPr txBox="1">
              <a:spLocks noChangeArrowheads="1"/>
            </p:cNvSpPr>
            <p:nvPr/>
          </p:nvSpPr>
          <p:spPr bwMode="auto">
            <a:xfrm>
              <a:off x="0" y="2567"/>
              <a:ext cx="547" cy="192"/>
            </a:xfrm>
            <a:prstGeom prst="rect">
              <a:avLst/>
            </a:prstGeom>
            <a:solidFill>
              <a:srgbClr val="FFFFFF"/>
            </a:solidFill>
            <a:ln w="12700">
              <a:noFill/>
              <a:miter lim="800000"/>
              <a:headEnd type="none" w="sm" len="sm"/>
              <a:tailEnd type="none" w="sm" len="sm"/>
            </a:ln>
            <a:effectLst/>
          </p:spPr>
          <p:txBody>
            <a:bodyPr wrap="none">
              <a:spAutoFit/>
            </a:bodyPr>
            <a:lstStyle/>
            <a:p>
              <a:pPr algn="r"/>
              <a:r>
                <a:rPr lang="en-US" sz="1400" b="1">
                  <a:latin typeface="Comic Sans MS" pitchFamily="66" charset="0"/>
                </a:rPr>
                <a:t>Desktop</a:t>
              </a:r>
              <a:endParaRPr lang="en-GB" sz="1400" b="1">
                <a:latin typeface="Comic Sans MS" pitchFamily="66" charset="0"/>
              </a:endParaRPr>
            </a:p>
          </p:txBody>
        </p:sp>
        <p:graphicFrame>
          <p:nvGraphicFramePr>
            <p:cNvPr id="6192" name="Object 48"/>
            <p:cNvGraphicFramePr>
              <a:graphicFrameLocks noChangeAspect="1"/>
            </p:cNvGraphicFramePr>
            <p:nvPr/>
          </p:nvGraphicFramePr>
          <p:xfrm flipV="1">
            <a:off x="1195" y="3796"/>
            <a:ext cx="640" cy="524"/>
          </p:xfrm>
          <a:graphic>
            <a:graphicData uri="http://schemas.openxmlformats.org/presentationml/2006/ole">
              <p:oleObj spid="_x0000_s2052" name="Clip" r:id="rId5" imgW="4013200" imgH="3162300" progId="MS_ClipArt_Gallery.2">
                <p:embed/>
              </p:oleObj>
            </a:graphicData>
          </a:graphic>
        </p:graphicFrame>
        <p:graphicFrame>
          <p:nvGraphicFramePr>
            <p:cNvPr id="6193" name="Object 49"/>
            <p:cNvGraphicFramePr>
              <a:graphicFrameLocks noChangeAspect="1"/>
            </p:cNvGraphicFramePr>
            <p:nvPr/>
          </p:nvGraphicFramePr>
          <p:xfrm>
            <a:off x="450" y="3113"/>
            <a:ext cx="304" cy="620"/>
          </p:xfrm>
          <a:graphic>
            <a:graphicData uri="http://schemas.openxmlformats.org/presentationml/2006/ole">
              <p:oleObj spid="_x0000_s2053" name="Clip" r:id="rId6" imgW="1308100" imgH="3949700" progId="MS_ClipArt_Gallery.2">
                <p:embed/>
              </p:oleObj>
            </a:graphicData>
          </a:graphic>
        </p:graphicFrame>
      </p:grpSp>
      <p:grpSp>
        <p:nvGrpSpPr>
          <p:cNvPr id="10" name="Group 50"/>
          <p:cNvGrpSpPr>
            <a:grpSpLocks/>
          </p:cNvGrpSpPr>
          <p:nvPr/>
        </p:nvGrpSpPr>
        <p:grpSpPr bwMode="auto">
          <a:xfrm>
            <a:off x="2822575" y="1846263"/>
            <a:ext cx="3844925" cy="3011487"/>
            <a:chOff x="1926" y="1163"/>
            <a:chExt cx="2622" cy="1897"/>
          </a:xfrm>
        </p:grpSpPr>
        <p:sp>
          <p:nvSpPr>
            <p:cNvPr id="6195" name="Oval 51"/>
            <p:cNvSpPr>
              <a:spLocks noChangeArrowheads="1"/>
            </p:cNvSpPr>
            <p:nvPr/>
          </p:nvSpPr>
          <p:spPr bwMode="auto">
            <a:xfrm>
              <a:off x="2144" y="1327"/>
              <a:ext cx="2032" cy="1673"/>
            </a:xfrm>
            <a:prstGeom prst="ellipse">
              <a:avLst/>
            </a:prstGeom>
            <a:noFill/>
            <a:ln w="57150">
              <a:solidFill>
                <a:srgbClr val="0000FF"/>
              </a:solidFill>
              <a:prstDash val="sysDot"/>
              <a:round/>
              <a:headEnd/>
              <a:tailEnd/>
            </a:ln>
            <a:effectLst/>
          </p:spPr>
          <p:txBody>
            <a:bodyPr wrap="none" lIns="92075" tIns="46038" rIns="92075" bIns="46038" anchor="ctr"/>
            <a:lstStyle/>
            <a:p>
              <a:endParaRPr lang="fr-FR"/>
            </a:p>
          </p:txBody>
        </p:sp>
        <p:grpSp>
          <p:nvGrpSpPr>
            <p:cNvPr id="11" name="Group 52"/>
            <p:cNvGrpSpPr>
              <a:grpSpLocks/>
            </p:cNvGrpSpPr>
            <p:nvPr/>
          </p:nvGrpSpPr>
          <p:grpSpPr bwMode="auto">
            <a:xfrm>
              <a:off x="1926" y="1163"/>
              <a:ext cx="2622" cy="1897"/>
              <a:chOff x="1926" y="1163"/>
              <a:chExt cx="2622" cy="1897"/>
            </a:xfrm>
          </p:grpSpPr>
          <p:sp>
            <p:nvSpPr>
              <p:cNvPr id="6197" name="Oval 53"/>
              <p:cNvSpPr>
                <a:spLocks noChangeArrowheads="1"/>
              </p:cNvSpPr>
              <p:nvPr/>
            </p:nvSpPr>
            <p:spPr bwMode="auto">
              <a:xfrm>
                <a:off x="3383" y="2650"/>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GB" sz="1400" b="1">
                    <a:latin typeface="Comic Sans MS" pitchFamily="66" charset="0"/>
                  </a:rPr>
                  <a:t>Germany</a:t>
                </a:r>
              </a:p>
            </p:txBody>
          </p:sp>
          <p:grpSp>
            <p:nvGrpSpPr>
              <p:cNvPr id="12" name="Group 54"/>
              <p:cNvGrpSpPr>
                <a:grpSpLocks/>
              </p:cNvGrpSpPr>
              <p:nvPr/>
            </p:nvGrpSpPr>
            <p:grpSpPr bwMode="auto">
              <a:xfrm>
                <a:off x="1926" y="1163"/>
                <a:ext cx="2622" cy="1897"/>
                <a:chOff x="1926" y="1163"/>
                <a:chExt cx="2622" cy="1897"/>
              </a:xfrm>
            </p:grpSpPr>
            <p:grpSp>
              <p:nvGrpSpPr>
                <p:cNvPr id="13" name="Group 55"/>
                <p:cNvGrpSpPr>
                  <a:grpSpLocks/>
                </p:cNvGrpSpPr>
                <p:nvPr/>
              </p:nvGrpSpPr>
              <p:grpSpPr bwMode="auto">
                <a:xfrm>
                  <a:off x="1926" y="1163"/>
                  <a:ext cx="2622" cy="1897"/>
                  <a:chOff x="1926" y="1163"/>
                  <a:chExt cx="2622" cy="1897"/>
                </a:xfrm>
              </p:grpSpPr>
              <p:grpSp>
                <p:nvGrpSpPr>
                  <p:cNvPr id="14" name="Group 56"/>
                  <p:cNvGrpSpPr>
                    <a:grpSpLocks/>
                  </p:cNvGrpSpPr>
                  <p:nvPr/>
                </p:nvGrpSpPr>
                <p:grpSpPr bwMode="auto">
                  <a:xfrm>
                    <a:off x="1926" y="1312"/>
                    <a:ext cx="2622" cy="1748"/>
                    <a:chOff x="1926" y="1312"/>
                    <a:chExt cx="2622" cy="1748"/>
                  </a:xfrm>
                </p:grpSpPr>
                <p:sp>
                  <p:nvSpPr>
                    <p:cNvPr id="6201" name="Text Box 57"/>
                    <p:cNvSpPr txBox="1">
                      <a:spLocks noChangeArrowheads="1"/>
                    </p:cNvSpPr>
                    <p:nvPr/>
                  </p:nvSpPr>
                  <p:spPr bwMode="auto">
                    <a:xfrm>
                      <a:off x="1926" y="1928"/>
                      <a:ext cx="556" cy="231"/>
                    </a:xfrm>
                    <a:prstGeom prst="rect">
                      <a:avLst/>
                    </a:prstGeom>
                    <a:solidFill>
                      <a:schemeClr val="bg1"/>
                    </a:solidFill>
                    <a:ln w="12700">
                      <a:noFill/>
                      <a:miter lim="800000"/>
                      <a:headEnd type="none" w="sm" len="sm"/>
                      <a:tailEnd type="none" w="sm" len="sm"/>
                    </a:ln>
                    <a:effectLst/>
                  </p:spPr>
                  <p:txBody>
                    <a:bodyPr wrap="none">
                      <a:spAutoFit/>
                    </a:bodyPr>
                    <a:lstStyle/>
                    <a:p>
                      <a:r>
                        <a:rPr lang="en-US" sz="1800" b="1">
                          <a:latin typeface="Comic Sans MS" pitchFamily="66" charset="0"/>
                        </a:rPr>
                        <a:t>Tier 1</a:t>
                      </a:r>
                      <a:endParaRPr lang="en-GB" sz="1800" b="1">
                        <a:latin typeface="Comic Sans MS" pitchFamily="66" charset="0"/>
                      </a:endParaRPr>
                    </a:p>
                  </p:txBody>
                </p:sp>
                <p:sp>
                  <p:nvSpPr>
                    <p:cNvPr id="6202" name="Oval 58"/>
                    <p:cNvSpPr>
                      <a:spLocks noChangeArrowheads="1"/>
                    </p:cNvSpPr>
                    <p:nvPr/>
                  </p:nvSpPr>
                  <p:spPr bwMode="auto">
                    <a:xfrm>
                      <a:off x="2087" y="1481"/>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US" sz="1400" b="1">
                          <a:latin typeface="Comic Sans MS" pitchFamily="66" charset="0"/>
                        </a:rPr>
                        <a:t>USA</a:t>
                      </a:r>
                    </a:p>
                    <a:p>
                      <a:pPr algn="ctr"/>
                      <a:r>
                        <a:rPr lang="en-US" sz="1400" b="1">
                          <a:latin typeface="Comic Sans MS" pitchFamily="66" charset="0"/>
                        </a:rPr>
                        <a:t>FermiLab</a:t>
                      </a:r>
                      <a:endParaRPr lang="en-GB" sz="1400" b="1">
                        <a:latin typeface="Comic Sans MS" pitchFamily="66" charset="0"/>
                      </a:endParaRPr>
                    </a:p>
                  </p:txBody>
                </p:sp>
                <p:sp>
                  <p:nvSpPr>
                    <p:cNvPr id="6203" name="Oval 59"/>
                    <p:cNvSpPr>
                      <a:spLocks noChangeArrowheads="1"/>
                    </p:cNvSpPr>
                    <p:nvPr/>
                  </p:nvSpPr>
                  <p:spPr bwMode="auto">
                    <a:xfrm>
                      <a:off x="3492" y="1312"/>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US" sz="1400" b="1">
                          <a:latin typeface="Comic Sans MS" pitchFamily="66" charset="0"/>
                        </a:rPr>
                        <a:t>UK</a:t>
                      </a:r>
                      <a:endParaRPr lang="en-GB" sz="1400" b="1">
                        <a:latin typeface="Comic Sans MS" pitchFamily="66" charset="0"/>
                      </a:endParaRPr>
                    </a:p>
                  </p:txBody>
                </p:sp>
                <p:sp>
                  <p:nvSpPr>
                    <p:cNvPr id="6204" name="Oval 60"/>
                    <p:cNvSpPr>
                      <a:spLocks noChangeArrowheads="1"/>
                    </p:cNvSpPr>
                    <p:nvPr/>
                  </p:nvSpPr>
                  <p:spPr bwMode="auto">
                    <a:xfrm>
                      <a:off x="3732" y="1751"/>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US" sz="1400" b="1">
                          <a:latin typeface="Comic Sans MS" pitchFamily="66" charset="0"/>
                        </a:rPr>
                        <a:t>France</a:t>
                      </a:r>
                      <a:endParaRPr lang="en-GB" sz="1400" b="1">
                        <a:latin typeface="Comic Sans MS" pitchFamily="66" charset="0"/>
                      </a:endParaRPr>
                    </a:p>
                  </p:txBody>
                </p:sp>
                <p:sp>
                  <p:nvSpPr>
                    <p:cNvPr id="6205" name="Oval 61"/>
                    <p:cNvSpPr>
                      <a:spLocks noChangeArrowheads="1"/>
                    </p:cNvSpPr>
                    <p:nvPr/>
                  </p:nvSpPr>
                  <p:spPr bwMode="auto">
                    <a:xfrm>
                      <a:off x="1983" y="2258"/>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US" sz="1400" b="1">
                          <a:latin typeface="Comic Sans MS" pitchFamily="66" charset="0"/>
                        </a:rPr>
                        <a:t>Italy</a:t>
                      </a:r>
                      <a:endParaRPr lang="en-GB" sz="1300" b="1">
                        <a:latin typeface="Comic Sans MS" pitchFamily="66" charset="0"/>
                      </a:endParaRPr>
                    </a:p>
                  </p:txBody>
                </p:sp>
                <p:sp>
                  <p:nvSpPr>
                    <p:cNvPr id="6206" name="Oval 62"/>
                    <p:cNvSpPr>
                      <a:spLocks noChangeArrowheads="1"/>
                    </p:cNvSpPr>
                    <p:nvPr/>
                  </p:nvSpPr>
                  <p:spPr bwMode="auto">
                    <a:xfrm>
                      <a:off x="2500" y="2666"/>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US" sz="1400" b="1">
                          <a:latin typeface="Comic Sans MS" pitchFamily="66" charset="0"/>
                        </a:rPr>
                        <a:t>NL</a:t>
                      </a:r>
                      <a:endParaRPr lang="en-GB" sz="1400" b="1">
                        <a:latin typeface="Comic Sans MS" pitchFamily="66" charset="0"/>
                      </a:endParaRPr>
                    </a:p>
                  </p:txBody>
                </p:sp>
              </p:grpSp>
              <p:sp>
                <p:nvSpPr>
                  <p:cNvPr id="6207" name="Oval 63"/>
                  <p:cNvSpPr>
                    <a:spLocks noChangeArrowheads="1"/>
                  </p:cNvSpPr>
                  <p:nvPr/>
                </p:nvSpPr>
                <p:spPr bwMode="auto">
                  <a:xfrm>
                    <a:off x="2662" y="1163"/>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US" sz="1400" b="1">
                        <a:latin typeface="Comic Sans MS" pitchFamily="66" charset="0"/>
                      </a:rPr>
                      <a:t>USA</a:t>
                    </a:r>
                  </a:p>
                  <a:p>
                    <a:pPr algn="ctr"/>
                    <a:r>
                      <a:rPr lang="en-US" sz="1400" b="1">
                        <a:latin typeface="Comic Sans MS" pitchFamily="66" charset="0"/>
                      </a:rPr>
                      <a:t>Brookhaven</a:t>
                    </a:r>
                    <a:endParaRPr lang="en-GB" sz="1400" b="1">
                      <a:latin typeface="Comic Sans MS" pitchFamily="66" charset="0"/>
                    </a:endParaRPr>
                  </a:p>
                </p:txBody>
              </p:sp>
            </p:grpSp>
            <p:sp>
              <p:nvSpPr>
                <p:cNvPr id="6208" name="Oval 64"/>
                <p:cNvSpPr>
                  <a:spLocks noChangeArrowheads="1"/>
                </p:cNvSpPr>
                <p:nvPr/>
              </p:nvSpPr>
              <p:spPr bwMode="auto">
                <a:xfrm>
                  <a:off x="3665" y="2228"/>
                  <a:ext cx="816" cy="394"/>
                </a:xfrm>
                <a:prstGeom prst="ellipse">
                  <a:avLst/>
                </a:prstGeom>
                <a:solidFill>
                  <a:srgbClr val="FFFF99"/>
                </a:solidFill>
                <a:ln w="12700">
                  <a:solidFill>
                    <a:schemeClr val="tx1"/>
                  </a:solidFill>
                  <a:round/>
                  <a:headEnd type="none" w="sm" len="sm"/>
                  <a:tailEnd type="none" w="sm" len="sm"/>
                </a:ln>
                <a:effectLst/>
              </p:spPr>
              <p:txBody>
                <a:bodyPr wrap="none" anchor="ctr"/>
                <a:lstStyle/>
                <a:p>
                  <a:pPr algn="ctr"/>
                  <a:r>
                    <a:rPr lang="en-GB" sz="1400" b="1">
                      <a:latin typeface="Comic Sans MS" pitchFamily="66" charset="0"/>
                    </a:rPr>
                    <a:t>……….</a:t>
                  </a:r>
                </a:p>
              </p:txBody>
            </p:sp>
          </p:grpSp>
        </p:grpSp>
      </p:grpSp>
      <p:sp>
        <p:nvSpPr>
          <p:cNvPr id="6209" name="Text Box 65"/>
          <p:cNvSpPr txBox="1">
            <a:spLocks noChangeArrowheads="1"/>
          </p:cNvSpPr>
          <p:nvPr/>
        </p:nvSpPr>
        <p:spPr bwMode="auto">
          <a:xfrm>
            <a:off x="2625725" y="3048000"/>
            <a:ext cx="1508125" cy="450850"/>
          </a:xfrm>
          <a:prstGeom prst="rect">
            <a:avLst/>
          </a:prstGeom>
          <a:solidFill>
            <a:srgbClr val="CCFFFF"/>
          </a:solidFill>
          <a:ln w="9525">
            <a:noFill/>
            <a:miter lim="800000"/>
            <a:headEnd/>
            <a:tailEnd/>
          </a:ln>
          <a:effectLst/>
        </p:spPr>
        <p:txBody>
          <a:bodyPr lIns="92075" tIns="46038" rIns="92075" bIns="46038">
            <a:spAutoFit/>
          </a:bodyPr>
          <a:lstStyle/>
          <a:p>
            <a:pPr algn="ctr">
              <a:lnSpc>
                <a:spcPct val="90000"/>
              </a:lnSpc>
              <a:spcBef>
                <a:spcPct val="50000"/>
              </a:spcBef>
            </a:pPr>
            <a:r>
              <a:rPr lang="en-US" sz="1300" b="1">
                <a:latin typeface="Comic Sans MS" pitchFamily="66" charset="0"/>
              </a:rPr>
              <a:t>The LHC Computing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0-#ppt_w/2"/>
                                          </p:val>
                                        </p:tav>
                                        <p:tav tm="100000">
                                          <p:val>
                                            <p:strVal val="#ppt_x"/>
                                          </p:val>
                                        </p:tav>
                                      </p:tavLst>
                                    </p:anim>
                                    <p:anim calcmode="lin" valueType="num">
                                      <p:cBhvr additive="base">
                                        <p:cTn id="26"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20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March 11, 2002</a:t>
            </a:r>
          </a:p>
        </p:txBody>
      </p:sp>
      <p:sp>
        <p:nvSpPr>
          <p:cNvPr id="5" name="Espace réservé du pied de page 4"/>
          <p:cNvSpPr>
            <a:spLocks noGrp="1"/>
          </p:cNvSpPr>
          <p:nvPr>
            <p:ph type="ftr" sz="quarter" idx="11"/>
          </p:nvPr>
        </p:nvSpPr>
        <p:spPr/>
        <p:txBody>
          <a:bodyPr/>
          <a:lstStyle/>
          <a:p>
            <a:r>
              <a:rPr lang="fr-FR"/>
              <a:t>Guy Wormser, LCG worshop</a:t>
            </a:r>
          </a:p>
        </p:txBody>
      </p:sp>
      <p:sp>
        <p:nvSpPr>
          <p:cNvPr id="40962" name="Rectangle 2"/>
          <p:cNvSpPr>
            <a:spLocks noGrp="1" noChangeArrowheads="1"/>
          </p:cNvSpPr>
          <p:nvPr>
            <p:ph type="title"/>
          </p:nvPr>
        </p:nvSpPr>
        <p:spPr/>
        <p:txBody>
          <a:bodyPr>
            <a:normAutofit fontScale="90000"/>
          </a:bodyPr>
          <a:lstStyle/>
          <a:p>
            <a:r>
              <a:rPr lang="fr-FR"/>
              <a:t>The main differences for a Tier1 site in the GRID era</a:t>
            </a:r>
          </a:p>
        </p:txBody>
      </p:sp>
      <p:sp>
        <p:nvSpPr>
          <p:cNvPr id="40963" name="Rectangle 3"/>
          <p:cNvSpPr>
            <a:spLocks noGrp="1" noChangeArrowheads="1"/>
          </p:cNvSpPr>
          <p:nvPr>
            <p:ph type="body" idx="1"/>
          </p:nvPr>
        </p:nvSpPr>
        <p:spPr/>
        <p:txBody>
          <a:bodyPr/>
          <a:lstStyle/>
          <a:p>
            <a:r>
              <a:rPr lang="fr-FR" sz="2800"/>
              <a:t>A Tier1 site </a:t>
            </a:r>
            <a:r>
              <a:rPr lang="fr-FR" sz="2800">
                <a:solidFill>
                  <a:srgbClr val="0000FF"/>
                </a:solidFill>
              </a:rPr>
              <a:t>is linked to all other Tier1</a:t>
            </a:r>
            <a:r>
              <a:rPr lang="fr-FR" sz="2800"/>
              <a:t> sites</a:t>
            </a:r>
          </a:p>
          <a:p>
            <a:r>
              <a:rPr lang="fr-FR" sz="2800"/>
              <a:t>National Tier2 clusters </a:t>
            </a:r>
            <a:r>
              <a:rPr lang="fr-FR" sz="2800">
                <a:solidFill>
                  <a:srgbClr val="0000FF"/>
                </a:solidFill>
              </a:rPr>
              <a:t>not necessarily tied</a:t>
            </a:r>
            <a:r>
              <a:rPr lang="fr-FR" sz="2800"/>
              <a:t> to the regional Tier1</a:t>
            </a:r>
          </a:p>
          <a:p>
            <a:r>
              <a:rPr lang="fr-FR" sz="2800"/>
              <a:t>Tier1 </a:t>
            </a:r>
            <a:r>
              <a:rPr lang="fr-FR" sz="2800">
                <a:solidFill>
                  <a:srgbClr val="0000FF"/>
                </a:solidFill>
              </a:rPr>
              <a:t>is very likely to welcome users from the whole</a:t>
            </a:r>
            <a:r>
              <a:rPr lang="fr-FR" sz="2800"/>
              <a:t> collaboration using </a:t>
            </a:r>
            <a:r>
              <a:rPr lang="fr-FR" sz="2800">
                <a:solidFill>
                  <a:srgbClr val="009900"/>
                </a:solidFill>
              </a:rPr>
              <a:t>GRID mechanisms</a:t>
            </a:r>
          </a:p>
          <a:p>
            <a:r>
              <a:rPr lang="fr-FR" sz="2800"/>
              <a:t>Much </a:t>
            </a:r>
            <a:r>
              <a:rPr lang="fr-FR" sz="2800">
                <a:solidFill>
                  <a:srgbClr val="009900"/>
                </a:solidFill>
              </a:rPr>
              <a:t>faster networks required</a:t>
            </a:r>
            <a:r>
              <a:rPr lang="fr-FR" sz="2800"/>
              <a:t> (and available!)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situation des réseaux en 1999-2001</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L’IN2P3 dispose d’un réseau privé </a:t>
            </a:r>
            <a:r>
              <a:rPr lang="fr-FR" dirty="0" err="1" smtClean="0"/>
              <a:t>indépedenant</a:t>
            </a:r>
            <a:r>
              <a:rPr lang="fr-FR" dirty="0" smtClean="0"/>
              <a:t> de </a:t>
            </a:r>
            <a:r>
              <a:rPr lang="fr-FR" dirty="0" err="1" smtClean="0"/>
              <a:t>REnater</a:t>
            </a:r>
            <a:endParaRPr lang="fr-FR" dirty="0" smtClean="0"/>
          </a:p>
          <a:p>
            <a:r>
              <a:rPr lang="fr-FR" dirty="0" smtClean="0"/>
              <a:t>Transition rapide entre la préhistoire et l’époque moderne</a:t>
            </a:r>
          </a:p>
          <a:p>
            <a:pPr lvl="1"/>
            <a:r>
              <a:rPr lang="fr-FR" dirty="0" smtClean="0"/>
              <a:t>Transfert des données du CERN à Lyon pendant le LEP par camionnette</a:t>
            </a:r>
          </a:p>
          <a:p>
            <a:pPr lvl="1"/>
            <a:r>
              <a:rPr lang="fr-FR" dirty="0" smtClean="0"/>
              <a:t>Transfert des données de BABAR de SLAC à Lyon par avion</a:t>
            </a:r>
          </a:p>
          <a:p>
            <a:r>
              <a:rPr lang="fr-FR" dirty="0" smtClean="0"/>
              <a:t>Projet GEANT à l’échelle européenne et RENATER-2 </a:t>
            </a:r>
          </a:p>
          <a:p>
            <a:r>
              <a:rPr lang="fr-FR" dirty="0" smtClean="0"/>
              <a:t>Courrier en 2001 demandant une liaison Maroc-Lyon de 256 </a:t>
            </a:r>
            <a:r>
              <a:rPr lang="fr-FR" dirty="0" err="1" smtClean="0"/>
              <a:t>kbs</a:t>
            </a:r>
            <a:r>
              <a:rPr lang="fr-FR" dirty="0" smtClean="0"/>
              <a:t> cout 200k€ par an</a:t>
            </a:r>
          </a:p>
          <a:p>
            <a:pPr lvl="1">
              <a:buNone/>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Réseau </a:t>
            </a:r>
            <a:r>
              <a:rPr lang="fr-FR" dirty="0" err="1" smtClean="0"/>
              <a:t>Renater</a:t>
            </a:r>
            <a:r>
              <a:rPr lang="fr-FR" dirty="0" smtClean="0"/>
              <a:t> international 7/1999</a:t>
            </a:r>
            <a:endParaRPr lang="fr-F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19769" y="1600200"/>
            <a:ext cx="6104462" cy="4525963"/>
          </a:xfrm>
          <a:prstGeom prst="rect">
            <a:avLst/>
          </a:prstGeom>
          <a:noFill/>
          <a:ln w="9525">
            <a:noFill/>
            <a:miter lim="800000"/>
            <a:headEnd/>
            <a:tailEnd/>
          </a:ln>
        </p:spPr>
      </p:pic>
      <p:sp>
        <p:nvSpPr>
          <p:cNvPr id="5" name="ZoneTexte 4"/>
          <p:cNvSpPr txBox="1"/>
          <p:nvPr/>
        </p:nvSpPr>
        <p:spPr>
          <a:xfrm>
            <a:off x="1115616" y="6381328"/>
            <a:ext cx="5544616" cy="369332"/>
          </a:xfrm>
          <a:prstGeom prst="rect">
            <a:avLst/>
          </a:prstGeom>
          <a:noFill/>
        </p:spPr>
        <p:txBody>
          <a:bodyPr wrap="square" rtlCol="0">
            <a:spAutoFit/>
          </a:bodyPr>
          <a:lstStyle/>
          <a:p>
            <a:r>
              <a:rPr lang="fr-FR" dirty="0" smtClean="0"/>
              <a:t>http://1999.jres.org/articles/uze-ren-01-final.pdf</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je suis tombé dans la grille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Invitation  le 9 Juin 1999 de M. </a:t>
            </a:r>
            <a:r>
              <a:rPr lang="fr-FR" dirty="0" err="1" smtClean="0"/>
              <a:t>Mazzucato</a:t>
            </a:r>
            <a:r>
              <a:rPr lang="fr-FR" dirty="0" smtClean="0"/>
              <a:t>  à participer au 3rd LCB workshop à Marseille en Septembre 1999</a:t>
            </a:r>
          </a:p>
          <a:p>
            <a:pPr>
              <a:buNone/>
            </a:pPr>
            <a:r>
              <a:rPr lang="fr-FR" sz="1100" dirty="0" smtClean="0"/>
              <a:t> </a:t>
            </a:r>
            <a:r>
              <a:rPr lang="fr-FR" sz="1600" dirty="0" smtClean="0"/>
              <a:t>On </a:t>
            </a:r>
            <a:r>
              <a:rPr lang="fr-FR" sz="1600" dirty="0" smtClean="0"/>
              <a:t>est en train d'organiser le prochain </a:t>
            </a:r>
            <a:r>
              <a:rPr lang="fr-FR" sz="1600" dirty="0" err="1" smtClean="0"/>
              <a:t>computing</a:t>
            </a:r>
            <a:r>
              <a:rPr lang="fr-FR" sz="1600" dirty="0" smtClean="0"/>
              <a:t> Workshop LCB qui </a:t>
            </a:r>
            <a:r>
              <a:rPr lang="fr-FR" sz="1600" dirty="0" smtClean="0"/>
              <a:t>aura lieu </a:t>
            </a:r>
            <a:r>
              <a:rPr lang="fr-FR" sz="1600" dirty="0" smtClean="0"/>
              <a:t>a Marseille du 28 septembre au 1er octobre 1999</a:t>
            </a:r>
            <a:r>
              <a:rPr lang="fr-FR" sz="1600" dirty="0" smtClean="0"/>
              <a:t>. </a:t>
            </a:r>
            <a:r>
              <a:rPr lang="fr-FR" sz="1600" dirty="0" smtClean="0"/>
              <a:t>Le workshop est organise' surtout pour les collaborations LHC mais on </a:t>
            </a:r>
            <a:r>
              <a:rPr lang="fr-FR" sz="1600" dirty="0" smtClean="0"/>
              <a:t>a pense</a:t>
            </a:r>
            <a:r>
              <a:rPr lang="fr-FR" sz="1600" dirty="0" smtClean="0"/>
              <a:t>' que pour ce qui concerne l'analyse Babar soit plus avance' et </a:t>
            </a:r>
            <a:r>
              <a:rPr lang="fr-FR" sz="1600" dirty="0" smtClean="0"/>
              <a:t>donc j'ai </a:t>
            </a:r>
            <a:r>
              <a:rPr lang="fr-FR" sz="1600" dirty="0" smtClean="0"/>
              <a:t>propose' ton non comme rapporteur qui a </a:t>
            </a:r>
            <a:r>
              <a:rPr lang="fr-FR" sz="1600" dirty="0" err="1" smtClean="0"/>
              <a:t>ete</a:t>
            </a:r>
            <a:r>
              <a:rPr lang="fr-FR" sz="1600" dirty="0" smtClean="0"/>
              <a:t>' accepte</a:t>
            </a:r>
            <a:r>
              <a:rPr lang="fr-FR" sz="1600" dirty="0" smtClean="0"/>
              <a:t>'. Je </a:t>
            </a:r>
            <a:r>
              <a:rPr lang="fr-FR" sz="1600" dirty="0" smtClean="0"/>
              <a:t>voudrais donc te demander si tu pourrait </a:t>
            </a:r>
            <a:r>
              <a:rPr lang="fr-FR" sz="1600" dirty="0" err="1" smtClean="0"/>
              <a:t>etre</a:t>
            </a:r>
            <a:r>
              <a:rPr lang="fr-FR" sz="1600" dirty="0" smtClean="0"/>
              <a:t> </a:t>
            </a:r>
            <a:r>
              <a:rPr lang="fr-FR" sz="1600" dirty="0" err="1" smtClean="0"/>
              <a:t>interesse</a:t>
            </a:r>
            <a:r>
              <a:rPr lang="fr-FR" sz="1600" dirty="0" smtClean="0"/>
              <a:t>' a cela</a:t>
            </a:r>
            <a:r>
              <a:rPr lang="fr-FR" sz="1600" dirty="0" smtClean="0"/>
              <a:t>.</a:t>
            </a:r>
            <a:endParaRPr lang="fr-FR" sz="1100" dirty="0" smtClean="0"/>
          </a:p>
          <a:p>
            <a:r>
              <a:rPr lang="fr-FR" dirty="0" smtClean="0"/>
              <a:t>La conférence </a:t>
            </a:r>
            <a:r>
              <a:rPr lang="fr-FR" dirty="0" smtClean="0"/>
              <a:t> LCB </a:t>
            </a:r>
            <a:r>
              <a:rPr lang="fr-FR" dirty="0" smtClean="0"/>
              <a:t>à Marseille 28 Septembre au 1</a:t>
            </a:r>
            <a:r>
              <a:rPr lang="fr-FR" baseline="30000" dirty="0" smtClean="0"/>
              <a:t>er</a:t>
            </a:r>
            <a:r>
              <a:rPr lang="fr-FR" dirty="0" smtClean="0"/>
              <a:t> Octobre 1999 </a:t>
            </a:r>
            <a:r>
              <a:rPr lang="fr-FR" dirty="0" smtClean="0">
                <a:hlinkClick r:id="rId2"/>
              </a:rPr>
              <a:t>http</a:t>
            </a:r>
            <a:r>
              <a:rPr lang="fr-FR" dirty="0" smtClean="0">
                <a:hlinkClick r:id="rId2"/>
              </a:rPr>
              <a:t>://</a:t>
            </a:r>
            <a:r>
              <a:rPr lang="fr-FR" dirty="0" smtClean="0">
                <a:hlinkClick r:id="rId2"/>
              </a:rPr>
              <a:t>lcb99.in2p3.fr/proceedings.html</a:t>
            </a:r>
            <a:endParaRPr lang="fr-FR" dirty="0" smtClean="0"/>
          </a:p>
          <a:p>
            <a:pPr lvl="1"/>
            <a:r>
              <a:rPr lang="fr-FR" dirty="0" smtClean="0"/>
              <a:t>Session </a:t>
            </a:r>
            <a:r>
              <a:rPr lang="fr-FR" dirty="0" err="1" smtClean="0"/>
              <a:t>technology</a:t>
            </a:r>
            <a:r>
              <a:rPr lang="fr-FR" dirty="0" smtClean="0"/>
              <a:t> </a:t>
            </a:r>
            <a:r>
              <a:rPr lang="fr-FR" dirty="0" err="1" smtClean="0"/>
              <a:t>tracking</a:t>
            </a:r>
            <a:r>
              <a:rPr lang="fr-FR" dirty="0" smtClean="0"/>
              <a:t> </a:t>
            </a:r>
            <a:r>
              <a:rPr lang="fr-FR" b="1" dirty="0" smtClean="0"/>
              <a:t> </a:t>
            </a:r>
            <a:r>
              <a:rPr lang="fr-FR" b="1" dirty="0" smtClean="0"/>
              <a:t>Chair : Les Robertson</a:t>
            </a:r>
            <a:br>
              <a:rPr lang="fr-FR" b="1" dirty="0" smtClean="0"/>
            </a:br>
            <a:r>
              <a:rPr lang="fr-FR" dirty="0" smtClean="0"/>
              <a:t>Data </a:t>
            </a:r>
            <a:r>
              <a:rPr lang="fr-FR" dirty="0" err="1" smtClean="0"/>
              <a:t>Grid</a:t>
            </a:r>
            <a:r>
              <a:rPr lang="fr-FR" dirty="0" smtClean="0"/>
              <a:t> </a:t>
            </a:r>
            <a:r>
              <a:rPr lang="fr-FR" dirty="0" err="1" smtClean="0"/>
              <a:t>projects</a:t>
            </a:r>
            <a:r>
              <a:rPr lang="fr-FR" dirty="0" smtClean="0"/>
              <a:t>    Stewart  </a:t>
            </a:r>
            <a:r>
              <a:rPr lang="fr-FR" dirty="0" err="1" smtClean="0"/>
              <a:t>Loken</a:t>
            </a:r>
            <a:endParaRPr lang="fr-FR" sz="1100" dirty="0" smtClean="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normAutofit fontScale="90000"/>
          </a:bodyPr>
          <a:lstStyle/>
          <a:p>
            <a:r>
              <a:rPr lang="en-US" smtClean="0"/>
              <a:t>Foundations for an</a:t>
            </a:r>
            <a:br>
              <a:rPr lang="en-US" smtClean="0"/>
            </a:br>
            <a:r>
              <a:rPr lang="en-US" smtClean="0"/>
              <a:t>LHC Data Grid</a:t>
            </a:r>
          </a:p>
        </p:txBody>
      </p:sp>
      <p:sp>
        <p:nvSpPr>
          <p:cNvPr id="4099" name="Rectangle 3"/>
          <p:cNvSpPr>
            <a:spLocks noGrp="1" noChangeArrowheads="1"/>
          </p:cNvSpPr>
          <p:nvPr>
            <p:ph type="subTitle" idx="1"/>
          </p:nvPr>
        </p:nvSpPr>
        <p:spPr/>
        <p:txBody>
          <a:bodyPr/>
          <a:lstStyle/>
          <a:p>
            <a:r>
              <a:rPr lang="en-US" smtClean="0"/>
              <a:t>Stu Loken</a:t>
            </a:r>
          </a:p>
          <a:p>
            <a:r>
              <a:rPr lang="en-US" smtClean="0"/>
              <a:t>Berkeley Lab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r>
              <a:rPr lang="en-US" smtClean="0"/>
              <a:t>The Message</a:t>
            </a:r>
          </a:p>
        </p:txBody>
      </p:sp>
      <p:sp>
        <p:nvSpPr>
          <p:cNvPr id="5123" name="Rectangle 3"/>
          <p:cNvSpPr>
            <a:spLocks noGrp="1" noChangeArrowheads="1"/>
          </p:cNvSpPr>
          <p:nvPr>
            <p:ph type="body" idx="1"/>
          </p:nvPr>
        </p:nvSpPr>
        <p:spPr>
          <a:xfrm>
            <a:off x="762000" y="1447800"/>
            <a:ext cx="7772400" cy="4114800"/>
          </a:xfrm>
        </p:spPr>
        <p:txBody>
          <a:bodyPr>
            <a:normAutofit fontScale="92500" lnSpcReduction="10000"/>
          </a:bodyPr>
          <a:lstStyle/>
          <a:p>
            <a:r>
              <a:rPr lang="en-US" sz="3600" smtClean="0"/>
              <a:t>Large-scale Distributed Computing (known as Grids) is a major thrust of the U.S. Computing community</a:t>
            </a:r>
          </a:p>
          <a:p>
            <a:r>
              <a:rPr lang="en-US" sz="3600" smtClean="0"/>
              <a:t>Annual investment in Grid R&amp;D and infrastructure is ~$100M per year</a:t>
            </a:r>
          </a:p>
          <a:p>
            <a:r>
              <a:rPr lang="en-US" sz="3600" smtClean="0"/>
              <a:t>This investment can and should be leveraged to provide the Regional computing model for LHC</a:t>
            </a:r>
            <a:endParaRPr lang="en-US"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r>
              <a:rPr lang="en-US" smtClean="0"/>
              <a:t>The Vision for the Grid</a:t>
            </a:r>
          </a:p>
        </p:txBody>
      </p:sp>
      <p:sp>
        <p:nvSpPr>
          <p:cNvPr id="6147" name="Rectangle 3"/>
          <p:cNvSpPr>
            <a:spLocks noGrp="1" noChangeArrowheads="1"/>
          </p:cNvSpPr>
          <p:nvPr>
            <p:ph type="body" idx="1"/>
          </p:nvPr>
        </p:nvSpPr>
        <p:spPr>
          <a:xfrm>
            <a:off x="685800" y="1524000"/>
            <a:ext cx="6629400" cy="4724400"/>
          </a:xfrm>
        </p:spPr>
        <p:txBody>
          <a:bodyPr/>
          <a:lstStyle/>
          <a:p>
            <a:pPr>
              <a:lnSpc>
                <a:spcPct val="120000"/>
              </a:lnSpc>
            </a:pPr>
            <a:r>
              <a:rPr lang="en-US" sz="2400" b="1" smtClean="0"/>
              <a:t>Persistent, Universal and Ubiquitous Access to Networked Resources</a:t>
            </a:r>
          </a:p>
          <a:p>
            <a:pPr>
              <a:lnSpc>
                <a:spcPct val="120000"/>
              </a:lnSpc>
            </a:pPr>
            <a:r>
              <a:rPr lang="en-US" sz="2400" b="1" smtClean="0"/>
              <a:t>Common Tools and Infrastructure for Building 21</a:t>
            </a:r>
            <a:r>
              <a:rPr lang="en-US" sz="2400" b="1" baseline="30000" smtClean="0"/>
              <a:t>st</a:t>
            </a:r>
            <a:r>
              <a:rPr lang="en-US" sz="2400" b="1" smtClean="0"/>
              <a:t> Century Applications</a:t>
            </a:r>
          </a:p>
          <a:p>
            <a:pPr>
              <a:lnSpc>
                <a:spcPct val="120000"/>
              </a:lnSpc>
            </a:pPr>
            <a:r>
              <a:rPr lang="en-US" sz="2400" b="1" smtClean="0"/>
              <a:t>Integrating HPC, Data Intensive </a:t>
            </a:r>
          </a:p>
          <a:p>
            <a:pPr>
              <a:lnSpc>
                <a:spcPct val="120000"/>
              </a:lnSpc>
              <a:buFontTx/>
              <a:buNone/>
            </a:pPr>
            <a:r>
              <a:rPr lang="en-US" sz="2400" b="1" smtClean="0"/>
              <a:t>	Computing, Remote Visualization </a:t>
            </a:r>
          </a:p>
          <a:p>
            <a:pPr>
              <a:lnSpc>
                <a:spcPct val="120000"/>
              </a:lnSpc>
              <a:buFontTx/>
              <a:buNone/>
            </a:pPr>
            <a:r>
              <a:rPr lang="en-US" sz="2400" b="1" smtClean="0"/>
              <a:t>	and Advanced Collaborations </a:t>
            </a:r>
          </a:p>
          <a:p>
            <a:pPr>
              <a:lnSpc>
                <a:spcPct val="120000"/>
              </a:lnSpc>
              <a:buFontTx/>
              <a:buNone/>
            </a:pPr>
            <a:r>
              <a:rPr lang="en-US" sz="2400" b="1" smtClean="0"/>
              <a:t>	Technologies</a:t>
            </a:r>
            <a:endParaRPr lang="en-US" sz="2800" b="1" smtClean="0"/>
          </a:p>
        </p:txBody>
      </p:sp>
      <p:pic>
        <p:nvPicPr>
          <p:cNvPr id="6148" name="Picture 4" descr="D:\users\carl\carl\Pictures\book_cover.jpg"/>
          <p:cNvPicPr>
            <a:picLocks noChangeAspect="1" noChangeArrowheads="1"/>
          </p:cNvPicPr>
          <p:nvPr/>
        </p:nvPicPr>
        <p:blipFill>
          <a:blip r:embed="rId2" cstate="print"/>
          <a:srcRect/>
          <a:stretch>
            <a:fillRect/>
          </a:stretch>
        </p:blipFill>
        <p:spPr bwMode="auto">
          <a:xfrm>
            <a:off x="6400800" y="3124200"/>
            <a:ext cx="2513013" cy="3159125"/>
          </a:xfrm>
          <a:prstGeom prst="rect">
            <a:avLst/>
          </a:prstGeom>
          <a:noFill/>
          <a:ln w="9525">
            <a:noFill/>
            <a:miter lim="800000"/>
            <a:headEnd/>
            <a:tailEnd/>
          </a:ln>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r>
              <a:rPr lang="en-US" smtClean="0"/>
              <a:t>The Grid from a Services View</a:t>
            </a:r>
          </a:p>
        </p:txBody>
      </p:sp>
      <p:sp>
        <p:nvSpPr>
          <p:cNvPr id="7171" name="Rectangle 3"/>
          <p:cNvSpPr>
            <a:spLocks noChangeArrowheads="1"/>
          </p:cNvSpPr>
          <p:nvPr/>
        </p:nvSpPr>
        <p:spPr bwMode="auto">
          <a:xfrm>
            <a:off x="1905000" y="5041900"/>
            <a:ext cx="6915150" cy="1046163"/>
          </a:xfrm>
          <a:prstGeom prst="rect">
            <a:avLst/>
          </a:prstGeom>
          <a:solidFill>
            <a:srgbClr val="FFFF00"/>
          </a:solidFill>
          <a:ln w="9525">
            <a:noFill/>
            <a:miter lim="800000"/>
            <a:headEnd/>
            <a:tailEnd/>
          </a:ln>
        </p:spPr>
        <p:txBody>
          <a:bodyPr/>
          <a:lstStyle/>
          <a:p>
            <a:endParaRPr lang="fr-FR"/>
          </a:p>
        </p:txBody>
      </p:sp>
      <p:sp>
        <p:nvSpPr>
          <p:cNvPr id="7172" name="Rectangle 4"/>
          <p:cNvSpPr>
            <a:spLocks noChangeArrowheads="1"/>
          </p:cNvSpPr>
          <p:nvPr/>
        </p:nvSpPr>
        <p:spPr bwMode="auto">
          <a:xfrm>
            <a:off x="1958975" y="5235575"/>
            <a:ext cx="3729038" cy="212725"/>
          </a:xfrm>
          <a:prstGeom prst="rect">
            <a:avLst/>
          </a:prstGeom>
          <a:noFill/>
          <a:ln w="9525">
            <a:noFill/>
            <a:miter lim="800000"/>
            <a:headEnd/>
            <a:tailEnd/>
          </a:ln>
        </p:spPr>
        <p:txBody>
          <a:bodyPr wrap="none" lIns="0" tIns="0" rIns="0" bIns="0">
            <a:spAutoFit/>
          </a:bodyPr>
          <a:lstStyle/>
          <a:p>
            <a:r>
              <a:rPr lang="en-US" sz="1400" u="sng">
                <a:solidFill>
                  <a:srgbClr val="000000"/>
                </a:solidFill>
              </a:rPr>
              <a:t>Resource-specific implementations of basic services</a:t>
            </a:r>
            <a:endParaRPr lang="en-US">
              <a:latin typeface="Arial" pitchFamily="34" charset="0"/>
            </a:endParaRPr>
          </a:p>
        </p:txBody>
      </p:sp>
      <p:sp>
        <p:nvSpPr>
          <p:cNvPr id="7173" name="Rectangle 5"/>
          <p:cNvSpPr>
            <a:spLocks noChangeArrowheads="1"/>
          </p:cNvSpPr>
          <p:nvPr/>
        </p:nvSpPr>
        <p:spPr bwMode="auto">
          <a:xfrm>
            <a:off x="5400675" y="5235575"/>
            <a:ext cx="49213" cy="212725"/>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latin typeface="Arial" pitchFamily="34" charset="0"/>
            </a:endParaRPr>
          </a:p>
        </p:txBody>
      </p:sp>
      <p:sp>
        <p:nvSpPr>
          <p:cNvPr id="7174" name="Rectangle 6"/>
          <p:cNvSpPr>
            <a:spLocks noChangeArrowheads="1"/>
          </p:cNvSpPr>
          <p:nvPr/>
        </p:nvSpPr>
        <p:spPr bwMode="auto">
          <a:xfrm>
            <a:off x="1958975" y="5456238"/>
            <a:ext cx="652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E.g., Transport protocols, name servers, differentiated services, CPU schedulers, public key</a:t>
            </a:r>
            <a:endParaRPr lang="en-US">
              <a:latin typeface="Arial" pitchFamily="34" charset="0"/>
            </a:endParaRPr>
          </a:p>
        </p:txBody>
      </p:sp>
      <p:sp>
        <p:nvSpPr>
          <p:cNvPr id="7175" name="Rectangle 7"/>
          <p:cNvSpPr>
            <a:spLocks noChangeArrowheads="1"/>
          </p:cNvSpPr>
          <p:nvPr/>
        </p:nvSpPr>
        <p:spPr bwMode="auto">
          <a:xfrm>
            <a:off x="1958975" y="5673725"/>
            <a:ext cx="4244975" cy="212725"/>
          </a:xfrm>
          <a:prstGeom prst="rect">
            <a:avLst/>
          </a:prstGeom>
          <a:noFill/>
          <a:ln w="9525">
            <a:noFill/>
            <a:miter lim="800000"/>
            <a:headEnd/>
            <a:tailEnd/>
          </a:ln>
        </p:spPr>
        <p:txBody>
          <a:bodyPr wrap="none" lIns="0" tIns="0" rIns="0" bIns="0">
            <a:spAutoFit/>
          </a:bodyPr>
          <a:lstStyle/>
          <a:p>
            <a:r>
              <a:rPr lang="en-US" sz="1400">
                <a:solidFill>
                  <a:srgbClr val="000000"/>
                </a:solidFill>
              </a:rPr>
              <a:t>infrastructure, site accounting, directory service, OS bypass</a:t>
            </a:r>
            <a:endParaRPr lang="en-US">
              <a:latin typeface="Arial" pitchFamily="34" charset="0"/>
            </a:endParaRPr>
          </a:p>
        </p:txBody>
      </p:sp>
      <p:sp>
        <p:nvSpPr>
          <p:cNvPr id="7176" name="Rectangle 8"/>
          <p:cNvSpPr>
            <a:spLocks noChangeArrowheads="1"/>
          </p:cNvSpPr>
          <p:nvPr/>
        </p:nvSpPr>
        <p:spPr bwMode="auto">
          <a:xfrm>
            <a:off x="1905000" y="3822700"/>
            <a:ext cx="6915150" cy="1042988"/>
          </a:xfrm>
          <a:prstGeom prst="rect">
            <a:avLst/>
          </a:prstGeom>
          <a:solidFill>
            <a:srgbClr val="FF6600"/>
          </a:solidFill>
          <a:ln w="9525">
            <a:noFill/>
            <a:miter lim="800000"/>
            <a:headEnd/>
            <a:tailEnd/>
          </a:ln>
        </p:spPr>
        <p:txBody>
          <a:bodyPr/>
          <a:lstStyle/>
          <a:p>
            <a:endParaRPr lang="fr-FR"/>
          </a:p>
        </p:txBody>
      </p:sp>
      <p:sp>
        <p:nvSpPr>
          <p:cNvPr id="7177" name="Rectangle 9"/>
          <p:cNvSpPr>
            <a:spLocks noChangeArrowheads="1"/>
          </p:cNvSpPr>
          <p:nvPr/>
        </p:nvSpPr>
        <p:spPr bwMode="auto">
          <a:xfrm>
            <a:off x="1958975" y="4016375"/>
            <a:ext cx="4276725" cy="212725"/>
          </a:xfrm>
          <a:prstGeom prst="rect">
            <a:avLst/>
          </a:prstGeom>
          <a:noFill/>
          <a:ln w="9525">
            <a:noFill/>
            <a:miter lim="800000"/>
            <a:headEnd/>
            <a:tailEnd/>
          </a:ln>
        </p:spPr>
        <p:txBody>
          <a:bodyPr wrap="none" lIns="0" tIns="0" rIns="0" bIns="0">
            <a:spAutoFit/>
          </a:bodyPr>
          <a:lstStyle/>
          <a:p>
            <a:r>
              <a:rPr lang="en-US" sz="1400" u="sng">
                <a:solidFill>
                  <a:srgbClr val="000000"/>
                </a:solidFill>
              </a:rPr>
              <a:t>Resource-independent and application-independent services</a:t>
            </a:r>
            <a:endParaRPr lang="en-US">
              <a:latin typeface="Arial" pitchFamily="34" charset="0"/>
            </a:endParaRPr>
          </a:p>
        </p:txBody>
      </p:sp>
      <p:sp>
        <p:nvSpPr>
          <p:cNvPr id="7178" name="Rectangle 10"/>
          <p:cNvSpPr>
            <a:spLocks noChangeArrowheads="1"/>
          </p:cNvSpPr>
          <p:nvPr/>
        </p:nvSpPr>
        <p:spPr bwMode="auto">
          <a:xfrm>
            <a:off x="5905500" y="4016375"/>
            <a:ext cx="49213" cy="212725"/>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latin typeface="Arial" pitchFamily="34" charset="0"/>
            </a:endParaRPr>
          </a:p>
        </p:txBody>
      </p:sp>
      <p:sp>
        <p:nvSpPr>
          <p:cNvPr id="7179" name="Rectangle 11"/>
          <p:cNvSpPr>
            <a:spLocks noChangeArrowheads="1"/>
          </p:cNvSpPr>
          <p:nvPr/>
        </p:nvSpPr>
        <p:spPr bwMode="auto">
          <a:xfrm>
            <a:off x="1958975" y="4235450"/>
            <a:ext cx="330200" cy="212725"/>
          </a:xfrm>
          <a:prstGeom prst="rect">
            <a:avLst/>
          </a:prstGeom>
          <a:noFill/>
          <a:ln w="9525">
            <a:noFill/>
            <a:miter lim="800000"/>
            <a:headEnd/>
            <a:tailEnd/>
          </a:ln>
        </p:spPr>
        <p:txBody>
          <a:bodyPr wrap="none" lIns="0" tIns="0" rIns="0" bIns="0">
            <a:spAutoFit/>
          </a:bodyPr>
          <a:lstStyle/>
          <a:p>
            <a:r>
              <a:rPr lang="en-US" sz="1400">
                <a:solidFill>
                  <a:srgbClr val="000000"/>
                </a:solidFill>
              </a:rPr>
              <a:t>E.g.,</a:t>
            </a:r>
            <a:endParaRPr lang="en-US">
              <a:latin typeface="Arial" pitchFamily="34" charset="0"/>
            </a:endParaRPr>
          </a:p>
        </p:txBody>
      </p:sp>
      <p:sp>
        <p:nvSpPr>
          <p:cNvPr id="7180" name="Rectangle 12"/>
          <p:cNvSpPr>
            <a:spLocks noChangeArrowheads="1"/>
          </p:cNvSpPr>
          <p:nvPr/>
        </p:nvSpPr>
        <p:spPr bwMode="auto">
          <a:xfrm>
            <a:off x="2265363" y="4235450"/>
            <a:ext cx="6286500" cy="212725"/>
          </a:xfrm>
          <a:prstGeom prst="rect">
            <a:avLst/>
          </a:prstGeom>
          <a:noFill/>
          <a:ln w="9525">
            <a:noFill/>
            <a:miter lim="800000"/>
            <a:headEnd/>
            <a:tailEnd/>
          </a:ln>
        </p:spPr>
        <p:txBody>
          <a:bodyPr wrap="none" lIns="0" tIns="0" rIns="0" bIns="0">
            <a:spAutoFit/>
          </a:bodyPr>
          <a:lstStyle/>
          <a:p>
            <a:r>
              <a:rPr lang="en-US" sz="1400">
                <a:solidFill>
                  <a:srgbClr val="000000"/>
                </a:solidFill>
              </a:rPr>
              <a:t> authentication, authorization, resource location, resource allocation, events, accounting,</a:t>
            </a:r>
            <a:endParaRPr lang="en-US">
              <a:latin typeface="Arial" pitchFamily="34" charset="0"/>
            </a:endParaRPr>
          </a:p>
        </p:txBody>
      </p:sp>
      <p:sp>
        <p:nvSpPr>
          <p:cNvPr id="7181" name="Rectangle 13"/>
          <p:cNvSpPr>
            <a:spLocks noChangeArrowheads="1"/>
          </p:cNvSpPr>
          <p:nvPr/>
        </p:nvSpPr>
        <p:spPr bwMode="auto">
          <a:xfrm>
            <a:off x="1958975" y="4454525"/>
            <a:ext cx="390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remote data access, information, policy, fault detection</a:t>
            </a:r>
            <a:endParaRPr lang="en-US">
              <a:latin typeface="Arial" pitchFamily="34" charset="0"/>
            </a:endParaRPr>
          </a:p>
        </p:txBody>
      </p:sp>
      <p:sp>
        <p:nvSpPr>
          <p:cNvPr id="7182" name="Rectangle 14"/>
          <p:cNvSpPr>
            <a:spLocks noChangeArrowheads="1"/>
          </p:cNvSpPr>
          <p:nvPr/>
        </p:nvSpPr>
        <p:spPr bwMode="auto">
          <a:xfrm>
            <a:off x="1917700" y="2427288"/>
            <a:ext cx="987425" cy="1220787"/>
          </a:xfrm>
          <a:prstGeom prst="rect">
            <a:avLst/>
          </a:prstGeom>
          <a:solidFill>
            <a:srgbClr val="00FFFF"/>
          </a:solidFill>
          <a:ln w="9525">
            <a:noFill/>
            <a:miter lim="800000"/>
            <a:headEnd/>
            <a:tailEnd/>
          </a:ln>
        </p:spPr>
        <p:txBody>
          <a:bodyPr/>
          <a:lstStyle/>
          <a:p>
            <a:endParaRPr lang="fr-FR"/>
          </a:p>
        </p:txBody>
      </p:sp>
      <p:sp>
        <p:nvSpPr>
          <p:cNvPr id="7183" name="Rectangle 15"/>
          <p:cNvSpPr>
            <a:spLocks noChangeArrowheads="1"/>
          </p:cNvSpPr>
          <p:nvPr/>
        </p:nvSpPr>
        <p:spPr bwMode="auto">
          <a:xfrm>
            <a:off x="2041525" y="2600325"/>
            <a:ext cx="800100" cy="212725"/>
          </a:xfrm>
          <a:prstGeom prst="rect">
            <a:avLst/>
          </a:prstGeom>
          <a:noFill/>
          <a:ln w="9525">
            <a:noFill/>
            <a:miter lim="800000"/>
            <a:headEnd/>
            <a:tailEnd/>
          </a:ln>
        </p:spPr>
        <p:txBody>
          <a:bodyPr wrap="none" lIns="0" tIns="0" rIns="0" bIns="0">
            <a:spAutoFit/>
          </a:bodyPr>
          <a:lstStyle/>
          <a:p>
            <a:r>
              <a:rPr lang="en-US" sz="1400">
                <a:solidFill>
                  <a:srgbClr val="000000"/>
                </a:solidFill>
              </a:rPr>
              <a:t>Distributed</a:t>
            </a:r>
            <a:endParaRPr lang="en-US">
              <a:latin typeface="Arial" pitchFamily="34" charset="0"/>
            </a:endParaRPr>
          </a:p>
        </p:txBody>
      </p:sp>
      <p:sp>
        <p:nvSpPr>
          <p:cNvPr id="7184" name="Rectangle 16"/>
          <p:cNvSpPr>
            <a:spLocks noChangeArrowheads="1"/>
          </p:cNvSpPr>
          <p:nvPr/>
        </p:nvSpPr>
        <p:spPr bwMode="auto">
          <a:xfrm>
            <a:off x="2041525" y="2819400"/>
            <a:ext cx="800100" cy="212725"/>
          </a:xfrm>
          <a:prstGeom prst="rect">
            <a:avLst/>
          </a:prstGeom>
          <a:noFill/>
          <a:ln w="9525">
            <a:noFill/>
            <a:miter lim="800000"/>
            <a:headEnd/>
            <a:tailEnd/>
          </a:ln>
        </p:spPr>
        <p:txBody>
          <a:bodyPr wrap="none" lIns="0" tIns="0" rIns="0" bIns="0">
            <a:spAutoFit/>
          </a:bodyPr>
          <a:lstStyle/>
          <a:p>
            <a:r>
              <a:rPr lang="en-US" sz="1400">
                <a:solidFill>
                  <a:srgbClr val="000000"/>
                </a:solidFill>
              </a:rPr>
              <a:t>Computing</a:t>
            </a:r>
            <a:endParaRPr lang="en-US">
              <a:latin typeface="Arial" pitchFamily="34" charset="0"/>
            </a:endParaRPr>
          </a:p>
        </p:txBody>
      </p:sp>
      <p:sp>
        <p:nvSpPr>
          <p:cNvPr id="7185" name="Rectangle 17"/>
          <p:cNvSpPr>
            <a:spLocks noChangeArrowheads="1"/>
          </p:cNvSpPr>
          <p:nvPr/>
        </p:nvSpPr>
        <p:spPr bwMode="auto">
          <a:xfrm>
            <a:off x="1990725" y="3038475"/>
            <a:ext cx="909638" cy="212725"/>
          </a:xfrm>
          <a:prstGeom prst="rect">
            <a:avLst/>
          </a:prstGeom>
          <a:noFill/>
          <a:ln w="9525">
            <a:noFill/>
            <a:miter lim="800000"/>
            <a:headEnd/>
            <a:tailEnd/>
          </a:ln>
        </p:spPr>
        <p:txBody>
          <a:bodyPr wrap="none" lIns="0" tIns="0" rIns="0" bIns="0">
            <a:spAutoFit/>
          </a:bodyPr>
          <a:lstStyle/>
          <a:p>
            <a:r>
              <a:rPr lang="en-US" sz="1400">
                <a:solidFill>
                  <a:srgbClr val="000000"/>
                </a:solidFill>
              </a:rPr>
              <a:t>Applications</a:t>
            </a:r>
            <a:endParaRPr lang="en-US">
              <a:latin typeface="Arial" pitchFamily="34" charset="0"/>
            </a:endParaRPr>
          </a:p>
        </p:txBody>
      </p:sp>
      <p:sp>
        <p:nvSpPr>
          <p:cNvPr id="7186" name="Rectangle 18"/>
          <p:cNvSpPr>
            <a:spLocks noChangeArrowheads="1"/>
          </p:cNvSpPr>
          <p:nvPr/>
        </p:nvSpPr>
        <p:spPr bwMode="auto">
          <a:xfrm>
            <a:off x="2170113" y="3257550"/>
            <a:ext cx="522287" cy="212725"/>
          </a:xfrm>
          <a:prstGeom prst="rect">
            <a:avLst/>
          </a:prstGeom>
          <a:noFill/>
          <a:ln w="9525">
            <a:noFill/>
            <a:miter lim="800000"/>
            <a:headEnd/>
            <a:tailEnd/>
          </a:ln>
        </p:spPr>
        <p:txBody>
          <a:bodyPr wrap="none" lIns="0" tIns="0" rIns="0" bIns="0">
            <a:spAutoFit/>
          </a:bodyPr>
          <a:lstStyle/>
          <a:p>
            <a:r>
              <a:rPr lang="en-US" sz="1400">
                <a:solidFill>
                  <a:srgbClr val="000000"/>
                </a:solidFill>
              </a:rPr>
              <a:t>Toolkit</a:t>
            </a:r>
            <a:endParaRPr lang="en-US">
              <a:latin typeface="Arial" pitchFamily="34" charset="0"/>
            </a:endParaRPr>
          </a:p>
        </p:txBody>
      </p:sp>
      <p:sp>
        <p:nvSpPr>
          <p:cNvPr id="7187" name="Rectangle 19"/>
          <p:cNvSpPr>
            <a:spLocks noChangeArrowheads="1"/>
          </p:cNvSpPr>
          <p:nvPr/>
        </p:nvSpPr>
        <p:spPr bwMode="auto">
          <a:xfrm>
            <a:off x="649288" y="5286375"/>
            <a:ext cx="1109662" cy="258763"/>
          </a:xfrm>
          <a:prstGeom prst="rect">
            <a:avLst/>
          </a:prstGeom>
          <a:noFill/>
          <a:ln w="9525">
            <a:noFill/>
            <a:miter lim="800000"/>
            <a:headEnd/>
            <a:tailEnd/>
          </a:ln>
        </p:spPr>
        <p:txBody>
          <a:bodyPr wrap="none" lIns="0" tIns="0" rIns="0" bIns="0">
            <a:spAutoFit/>
          </a:bodyPr>
          <a:lstStyle/>
          <a:p>
            <a:r>
              <a:rPr lang="en-US" sz="1700" b="1"/>
              <a:t>Grid Fabric</a:t>
            </a:r>
            <a:endParaRPr lang="en-US">
              <a:latin typeface="Arial" pitchFamily="34" charset="0"/>
            </a:endParaRPr>
          </a:p>
        </p:txBody>
      </p:sp>
      <p:sp>
        <p:nvSpPr>
          <p:cNvPr id="7188" name="Rectangle 20"/>
          <p:cNvSpPr>
            <a:spLocks noChangeArrowheads="1"/>
          </p:cNvSpPr>
          <p:nvPr/>
        </p:nvSpPr>
        <p:spPr bwMode="auto">
          <a:xfrm>
            <a:off x="661988" y="5543550"/>
            <a:ext cx="1076325" cy="258763"/>
          </a:xfrm>
          <a:prstGeom prst="rect">
            <a:avLst/>
          </a:prstGeom>
          <a:noFill/>
          <a:ln w="9525">
            <a:noFill/>
            <a:miter lim="800000"/>
            <a:headEnd/>
            <a:tailEnd/>
          </a:ln>
        </p:spPr>
        <p:txBody>
          <a:bodyPr wrap="none" lIns="0" tIns="0" rIns="0" bIns="0">
            <a:spAutoFit/>
          </a:bodyPr>
          <a:lstStyle/>
          <a:p>
            <a:r>
              <a:rPr lang="en-US" sz="1700" b="1"/>
              <a:t>(Resources)</a:t>
            </a:r>
            <a:endParaRPr lang="en-US">
              <a:latin typeface="Arial" pitchFamily="34" charset="0"/>
            </a:endParaRPr>
          </a:p>
        </p:txBody>
      </p:sp>
      <p:sp>
        <p:nvSpPr>
          <p:cNvPr id="7189" name="Rectangle 21"/>
          <p:cNvSpPr>
            <a:spLocks noChangeArrowheads="1"/>
          </p:cNvSpPr>
          <p:nvPr/>
        </p:nvSpPr>
        <p:spPr bwMode="auto">
          <a:xfrm>
            <a:off x="458788" y="3935413"/>
            <a:ext cx="1252537" cy="258762"/>
          </a:xfrm>
          <a:prstGeom prst="rect">
            <a:avLst/>
          </a:prstGeom>
          <a:noFill/>
          <a:ln w="9525">
            <a:noFill/>
            <a:miter lim="800000"/>
            <a:headEnd/>
            <a:tailEnd/>
          </a:ln>
        </p:spPr>
        <p:txBody>
          <a:bodyPr wrap="none" lIns="0" tIns="0" rIns="0" bIns="0">
            <a:spAutoFit/>
          </a:bodyPr>
          <a:lstStyle/>
          <a:p>
            <a:r>
              <a:rPr lang="en-US" sz="1700" b="1"/>
              <a:t>Grid Services</a:t>
            </a:r>
            <a:endParaRPr lang="en-US">
              <a:latin typeface="Arial" pitchFamily="34" charset="0"/>
            </a:endParaRPr>
          </a:p>
        </p:txBody>
      </p:sp>
      <p:sp>
        <p:nvSpPr>
          <p:cNvPr id="7190" name="Rectangle 22"/>
          <p:cNvSpPr>
            <a:spLocks noChangeArrowheads="1"/>
          </p:cNvSpPr>
          <p:nvPr/>
        </p:nvSpPr>
        <p:spPr bwMode="auto">
          <a:xfrm>
            <a:off x="457200" y="4189413"/>
            <a:ext cx="1257300" cy="258762"/>
          </a:xfrm>
          <a:prstGeom prst="rect">
            <a:avLst/>
          </a:prstGeom>
          <a:noFill/>
          <a:ln w="9525">
            <a:noFill/>
            <a:miter lim="800000"/>
            <a:headEnd/>
            <a:tailEnd/>
          </a:ln>
        </p:spPr>
        <p:txBody>
          <a:bodyPr wrap="none" lIns="0" tIns="0" rIns="0" bIns="0">
            <a:spAutoFit/>
          </a:bodyPr>
          <a:lstStyle/>
          <a:p>
            <a:r>
              <a:rPr lang="en-US" sz="1700" b="1"/>
              <a:t>(Middleware)</a:t>
            </a:r>
            <a:endParaRPr lang="en-US">
              <a:latin typeface="Arial" pitchFamily="34" charset="0"/>
            </a:endParaRPr>
          </a:p>
        </p:txBody>
      </p:sp>
      <p:sp>
        <p:nvSpPr>
          <p:cNvPr id="7191" name="Rectangle 23"/>
          <p:cNvSpPr>
            <a:spLocks noChangeArrowheads="1"/>
          </p:cNvSpPr>
          <p:nvPr/>
        </p:nvSpPr>
        <p:spPr bwMode="auto">
          <a:xfrm>
            <a:off x="542925" y="2833688"/>
            <a:ext cx="1081088" cy="258762"/>
          </a:xfrm>
          <a:prstGeom prst="rect">
            <a:avLst/>
          </a:prstGeom>
          <a:noFill/>
          <a:ln w="9525">
            <a:noFill/>
            <a:miter lim="800000"/>
            <a:headEnd/>
            <a:tailEnd/>
          </a:ln>
        </p:spPr>
        <p:txBody>
          <a:bodyPr wrap="none" lIns="0" tIns="0" rIns="0" bIns="0">
            <a:spAutoFit/>
          </a:bodyPr>
          <a:lstStyle/>
          <a:p>
            <a:r>
              <a:rPr lang="en-US" sz="1700" b="1"/>
              <a:t>Application</a:t>
            </a:r>
            <a:endParaRPr lang="en-US">
              <a:latin typeface="Arial" pitchFamily="34" charset="0"/>
            </a:endParaRPr>
          </a:p>
        </p:txBody>
      </p:sp>
      <p:sp>
        <p:nvSpPr>
          <p:cNvPr id="7192" name="Rectangle 24"/>
          <p:cNvSpPr>
            <a:spLocks noChangeArrowheads="1"/>
          </p:cNvSpPr>
          <p:nvPr/>
        </p:nvSpPr>
        <p:spPr bwMode="auto">
          <a:xfrm>
            <a:off x="687388" y="3089275"/>
            <a:ext cx="757237" cy="258763"/>
          </a:xfrm>
          <a:prstGeom prst="rect">
            <a:avLst/>
          </a:prstGeom>
          <a:noFill/>
          <a:ln w="9525">
            <a:noFill/>
            <a:miter lim="800000"/>
            <a:headEnd/>
            <a:tailEnd/>
          </a:ln>
        </p:spPr>
        <p:txBody>
          <a:bodyPr wrap="none" lIns="0" tIns="0" rIns="0" bIns="0">
            <a:spAutoFit/>
          </a:bodyPr>
          <a:lstStyle/>
          <a:p>
            <a:r>
              <a:rPr lang="en-US" sz="1700" b="1"/>
              <a:t>Toolkits</a:t>
            </a:r>
            <a:endParaRPr lang="en-US">
              <a:latin typeface="Arial" pitchFamily="34" charset="0"/>
            </a:endParaRPr>
          </a:p>
        </p:txBody>
      </p:sp>
      <p:sp>
        <p:nvSpPr>
          <p:cNvPr id="7193" name="Rectangle 25"/>
          <p:cNvSpPr>
            <a:spLocks noChangeArrowheads="1"/>
          </p:cNvSpPr>
          <p:nvPr/>
        </p:nvSpPr>
        <p:spPr bwMode="auto">
          <a:xfrm>
            <a:off x="3028950" y="2427288"/>
            <a:ext cx="989013" cy="1220787"/>
          </a:xfrm>
          <a:prstGeom prst="rect">
            <a:avLst/>
          </a:prstGeom>
          <a:solidFill>
            <a:srgbClr val="00FFFF"/>
          </a:solidFill>
          <a:ln w="9525">
            <a:noFill/>
            <a:miter lim="800000"/>
            <a:headEnd/>
            <a:tailEnd/>
          </a:ln>
        </p:spPr>
        <p:txBody>
          <a:bodyPr/>
          <a:lstStyle/>
          <a:p>
            <a:endParaRPr lang="fr-FR"/>
          </a:p>
        </p:txBody>
      </p:sp>
      <p:sp>
        <p:nvSpPr>
          <p:cNvPr id="7194" name="Rectangle 26"/>
          <p:cNvSpPr>
            <a:spLocks noChangeArrowheads="1"/>
          </p:cNvSpPr>
          <p:nvPr/>
        </p:nvSpPr>
        <p:spPr bwMode="auto">
          <a:xfrm>
            <a:off x="3341688" y="2600325"/>
            <a:ext cx="395287" cy="212725"/>
          </a:xfrm>
          <a:prstGeom prst="rect">
            <a:avLst/>
          </a:prstGeom>
          <a:noFill/>
          <a:ln w="9525">
            <a:noFill/>
            <a:miter lim="800000"/>
            <a:headEnd/>
            <a:tailEnd/>
          </a:ln>
        </p:spPr>
        <p:txBody>
          <a:bodyPr wrap="none" lIns="0" tIns="0" rIns="0" bIns="0">
            <a:spAutoFit/>
          </a:bodyPr>
          <a:lstStyle/>
          <a:p>
            <a:r>
              <a:rPr lang="en-US" sz="1400">
                <a:solidFill>
                  <a:srgbClr val="000000"/>
                </a:solidFill>
              </a:rPr>
              <a:t>Data-</a:t>
            </a:r>
            <a:endParaRPr lang="en-US">
              <a:latin typeface="Arial" pitchFamily="34" charset="0"/>
            </a:endParaRPr>
          </a:p>
        </p:txBody>
      </p:sp>
      <p:sp>
        <p:nvSpPr>
          <p:cNvPr id="7195" name="Rectangle 27"/>
          <p:cNvSpPr>
            <a:spLocks noChangeArrowheads="1"/>
          </p:cNvSpPr>
          <p:nvPr/>
        </p:nvSpPr>
        <p:spPr bwMode="auto">
          <a:xfrm>
            <a:off x="3221038" y="2819400"/>
            <a:ext cx="652462" cy="212725"/>
          </a:xfrm>
          <a:prstGeom prst="rect">
            <a:avLst/>
          </a:prstGeom>
          <a:noFill/>
          <a:ln w="9525">
            <a:noFill/>
            <a:miter lim="800000"/>
            <a:headEnd/>
            <a:tailEnd/>
          </a:ln>
        </p:spPr>
        <p:txBody>
          <a:bodyPr wrap="none" lIns="0" tIns="0" rIns="0" bIns="0">
            <a:spAutoFit/>
          </a:bodyPr>
          <a:lstStyle/>
          <a:p>
            <a:r>
              <a:rPr lang="en-US" sz="1400">
                <a:solidFill>
                  <a:srgbClr val="000000"/>
                </a:solidFill>
              </a:rPr>
              <a:t>Intensive</a:t>
            </a:r>
            <a:endParaRPr lang="en-US">
              <a:latin typeface="Arial" pitchFamily="34" charset="0"/>
            </a:endParaRPr>
          </a:p>
        </p:txBody>
      </p:sp>
      <p:sp>
        <p:nvSpPr>
          <p:cNvPr id="7196" name="Rectangle 28"/>
          <p:cNvSpPr>
            <a:spLocks noChangeArrowheads="1"/>
          </p:cNvSpPr>
          <p:nvPr/>
        </p:nvSpPr>
        <p:spPr bwMode="auto">
          <a:xfrm>
            <a:off x="3103563" y="3038475"/>
            <a:ext cx="909637" cy="212725"/>
          </a:xfrm>
          <a:prstGeom prst="rect">
            <a:avLst/>
          </a:prstGeom>
          <a:noFill/>
          <a:ln w="9525">
            <a:noFill/>
            <a:miter lim="800000"/>
            <a:headEnd/>
            <a:tailEnd/>
          </a:ln>
        </p:spPr>
        <p:txBody>
          <a:bodyPr wrap="none" lIns="0" tIns="0" rIns="0" bIns="0">
            <a:spAutoFit/>
          </a:bodyPr>
          <a:lstStyle/>
          <a:p>
            <a:r>
              <a:rPr lang="en-US" sz="1400">
                <a:solidFill>
                  <a:srgbClr val="000000"/>
                </a:solidFill>
              </a:rPr>
              <a:t>Applications</a:t>
            </a:r>
            <a:endParaRPr lang="en-US">
              <a:latin typeface="Arial" pitchFamily="34" charset="0"/>
            </a:endParaRPr>
          </a:p>
        </p:txBody>
      </p:sp>
      <p:sp>
        <p:nvSpPr>
          <p:cNvPr id="7197" name="Rectangle 29"/>
          <p:cNvSpPr>
            <a:spLocks noChangeArrowheads="1"/>
          </p:cNvSpPr>
          <p:nvPr/>
        </p:nvSpPr>
        <p:spPr bwMode="auto">
          <a:xfrm>
            <a:off x="3281363" y="3257550"/>
            <a:ext cx="522287" cy="212725"/>
          </a:xfrm>
          <a:prstGeom prst="rect">
            <a:avLst/>
          </a:prstGeom>
          <a:noFill/>
          <a:ln w="9525">
            <a:noFill/>
            <a:miter lim="800000"/>
            <a:headEnd/>
            <a:tailEnd/>
          </a:ln>
        </p:spPr>
        <p:txBody>
          <a:bodyPr wrap="none" lIns="0" tIns="0" rIns="0" bIns="0">
            <a:spAutoFit/>
          </a:bodyPr>
          <a:lstStyle/>
          <a:p>
            <a:r>
              <a:rPr lang="en-US" sz="1400">
                <a:solidFill>
                  <a:srgbClr val="000000"/>
                </a:solidFill>
              </a:rPr>
              <a:t>Toolkit</a:t>
            </a:r>
            <a:endParaRPr lang="en-US">
              <a:latin typeface="Arial" pitchFamily="34" charset="0"/>
            </a:endParaRPr>
          </a:p>
        </p:txBody>
      </p:sp>
      <p:sp>
        <p:nvSpPr>
          <p:cNvPr id="7198" name="Rectangle 30"/>
          <p:cNvSpPr>
            <a:spLocks noChangeArrowheads="1"/>
          </p:cNvSpPr>
          <p:nvPr/>
        </p:nvSpPr>
        <p:spPr bwMode="auto">
          <a:xfrm>
            <a:off x="4140200" y="2427288"/>
            <a:ext cx="1050925" cy="1220787"/>
          </a:xfrm>
          <a:prstGeom prst="rect">
            <a:avLst/>
          </a:prstGeom>
          <a:solidFill>
            <a:srgbClr val="00FFFF"/>
          </a:solidFill>
          <a:ln w="9525">
            <a:noFill/>
            <a:miter lim="800000"/>
            <a:headEnd/>
            <a:tailEnd/>
          </a:ln>
        </p:spPr>
        <p:txBody>
          <a:bodyPr/>
          <a:lstStyle/>
          <a:p>
            <a:endParaRPr lang="fr-FR"/>
          </a:p>
        </p:txBody>
      </p:sp>
      <p:sp>
        <p:nvSpPr>
          <p:cNvPr id="7199" name="Rectangle 31"/>
          <p:cNvSpPr>
            <a:spLocks noChangeArrowheads="1"/>
          </p:cNvSpPr>
          <p:nvPr/>
        </p:nvSpPr>
        <p:spPr bwMode="auto">
          <a:xfrm>
            <a:off x="4217988" y="2709863"/>
            <a:ext cx="968375" cy="212725"/>
          </a:xfrm>
          <a:prstGeom prst="rect">
            <a:avLst/>
          </a:prstGeom>
          <a:noFill/>
          <a:ln w="9525">
            <a:noFill/>
            <a:miter lim="800000"/>
            <a:headEnd/>
            <a:tailEnd/>
          </a:ln>
        </p:spPr>
        <p:txBody>
          <a:bodyPr wrap="none" lIns="0" tIns="0" rIns="0" bIns="0">
            <a:spAutoFit/>
          </a:bodyPr>
          <a:lstStyle/>
          <a:p>
            <a:r>
              <a:rPr lang="en-US" sz="1400">
                <a:solidFill>
                  <a:srgbClr val="000000"/>
                </a:solidFill>
              </a:rPr>
              <a:t>Collaborative</a:t>
            </a:r>
            <a:endParaRPr lang="en-US">
              <a:latin typeface="Arial" pitchFamily="34" charset="0"/>
            </a:endParaRPr>
          </a:p>
        </p:txBody>
      </p:sp>
      <p:sp>
        <p:nvSpPr>
          <p:cNvPr id="7200" name="Rectangle 32"/>
          <p:cNvSpPr>
            <a:spLocks noChangeArrowheads="1"/>
          </p:cNvSpPr>
          <p:nvPr/>
        </p:nvSpPr>
        <p:spPr bwMode="auto">
          <a:xfrm>
            <a:off x="4244975" y="2927350"/>
            <a:ext cx="909638" cy="212725"/>
          </a:xfrm>
          <a:prstGeom prst="rect">
            <a:avLst/>
          </a:prstGeom>
          <a:noFill/>
          <a:ln w="9525">
            <a:noFill/>
            <a:miter lim="800000"/>
            <a:headEnd/>
            <a:tailEnd/>
          </a:ln>
        </p:spPr>
        <p:txBody>
          <a:bodyPr wrap="none" lIns="0" tIns="0" rIns="0" bIns="0">
            <a:spAutoFit/>
          </a:bodyPr>
          <a:lstStyle/>
          <a:p>
            <a:r>
              <a:rPr lang="en-US" sz="1400">
                <a:solidFill>
                  <a:srgbClr val="000000"/>
                </a:solidFill>
              </a:rPr>
              <a:t>Applications</a:t>
            </a:r>
            <a:endParaRPr lang="en-US">
              <a:latin typeface="Arial" pitchFamily="34" charset="0"/>
            </a:endParaRPr>
          </a:p>
        </p:txBody>
      </p:sp>
      <p:sp>
        <p:nvSpPr>
          <p:cNvPr id="7201" name="Rectangle 33"/>
          <p:cNvSpPr>
            <a:spLocks noChangeArrowheads="1"/>
          </p:cNvSpPr>
          <p:nvPr/>
        </p:nvSpPr>
        <p:spPr bwMode="auto">
          <a:xfrm>
            <a:off x="4421188" y="3148013"/>
            <a:ext cx="522287" cy="212725"/>
          </a:xfrm>
          <a:prstGeom prst="rect">
            <a:avLst/>
          </a:prstGeom>
          <a:noFill/>
          <a:ln w="9525">
            <a:noFill/>
            <a:miter lim="800000"/>
            <a:headEnd/>
            <a:tailEnd/>
          </a:ln>
        </p:spPr>
        <p:txBody>
          <a:bodyPr wrap="none" lIns="0" tIns="0" rIns="0" bIns="0">
            <a:spAutoFit/>
          </a:bodyPr>
          <a:lstStyle/>
          <a:p>
            <a:r>
              <a:rPr lang="en-US" sz="1400">
                <a:solidFill>
                  <a:srgbClr val="000000"/>
                </a:solidFill>
              </a:rPr>
              <a:t>Toolkit</a:t>
            </a:r>
            <a:endParaRPr lang="en-US">
              <a:latin typeface="Arial" pitchFamily="34" charset="0"/>
            </a:endParaRPr>
          </a:p>
        </p:txBody>
      </p:sp>
      <p:sp>
        <p:nvSpPr>
          <p:cNvPr id="7202" name="Rectangle 34"/>
          <p:cNvSpPr>
            <a:spLocks noChangeArrowheads="1"/>
          </p:cNvSpPr>
          <p:nvPr/>
        </p:nvSpPr>
        <p:spPr bwMode="auto">
          <a:xfrm>
            <a:off x="5314950" y="2427288"/>
            <a:ext cx="987425" cy="1220787"/>
          </a:xfrm>
          <a:prstGeom prst="rect">
            <a:avLst/>
          </a:prstGeom>
          <a:solidFill>
            <a:srgbClr val="00FFFF"/>
          </a:solidFill>
          <a:ln w="9525">
            <a:noFill/>
            <a:miter lim="800000"/>
            <a:headEnd/>
            <a:tailEnd/>
          </a:ln>
        </p:spPr>
        <p:txBody>
          <a:bodyPr/>
          <a:lstStyle/>
          <a:p>
            <a:endParaRPr lang="fr-FR"/>
          </a:p>
        </p:txBody>
      </p:sp>
      <p:sp>
        <p:nvSpPr>
          <p:cNvPr id="7203" name="Rectangle 35"/>
          <p:cNvSpPr>
            <a:spLocks noChangeArrowheads="1"/>
          </p:cNvSpPr>
          <p:nvPr/>
        </p:nvSpPr>
        <p:spPr bwMode="auto">
          <a:xfrm>
            <a:off x="5551488" y="2600325"/>
            <a:ext cx="554037" cy="212725"/>
          </a:xfrm>
          <a:prstGeom prst="rect">
            <a:avLst/>
          </a:prstGeom>
          <a:noFill/>
          <a:ln w="9525">
            <a:noFill/>
            <a:miter lim="800000"/>
            <a:headEnd/>
            <a:tailEnd/>
          </a:ln>
        </p:spPr>
        <p:txBody>
          <a:bodyPr wrap="none" lIns="0" tIns="0" rIns="0" bIns="0">
            <a:spAutoFit/>
          </a:bodyPr>
          <a:lstStyle/>
          <a:p>
            <a:r>
              <a:rPr lang="en-US" sz="1400">
                <a:solidFill>
                  <a:srgbClr val="000000"/>
                </a:solidFill>
              </a:rPr>
              <a:t>Remote</a:t>
            </a:r>
            <a:endParaRPr lang="en-US">
              <a:latin typeface="Arial" pitchFamily="34" charset="0"/>
            </a:endParaRPr>
          </a:p>
        </p:txBody>
      </p:sp>
      <p:sp>
        <p:nvSpPr>
          <p:cNvPr id="7204" name="Rectangle 36"/>
          <p:cNvSpPr>
            <a:spLocks noChangeArrowheads="1"/>
          </p:cNvSpPr>
          <p:nvPr/>
        </p:nvSpPr>
        <p:spPr bwMode="auto">
          <a:xfrm>
            <a:off x="5368925" y="2819400"/>
            <a:ext cx="949325" cy="212725"/>
          </a:xfrm>
          <a:prstGeom prst="rect">
            <a:avLst/>
          </a:prstGeom>
          <a:noFill/>
          <a:ln w="9525">
            <a:noFill/>
            <a:miter lim="800000"/>
            <a:headEnd/>
            <a:tailEnd/>
          </a:ln>
        </p:spPr>
        <p:txBody>
          <a:bodyPr wrap="none" lIns="0" tIns="0" rIns="0" bIns="0">
            <a:spAutoFit/>
          </a:bodyPr>
          <a:lstStyle/>
          <a:p>
            <a:r>
              <a:rPr lang="en-US" sz="1400">
                <a:solidFill>
                  <a:srgbClr val="000000"/>
                </a:solidFill>
              </a:rPr>
              <a:t>Visualization</a:t>
            </a:r>
            <a:endParaRPr lang="en-US">
              <a:latin typeface="Arial" pitchFamily="34" charset="0"/>
            </a:endParaRPr>
          </a:p>
        </p:txBody>
      </p:sp>
      <p:sp>
        <p:nvSpPr>
          <p:cNvPr id="7205" name="Rectangle 37"/>
          <p:cNvSpPr>
            <a:spLocks noChangeArrowheads="1"/>
          </p:cNvSpPr>
          <p:nvPr/>
        </p:nvSpPr>
        <p:spPr bwMode="auto">
          <a:xfrm>
            <a:off x="5387975" y="3038475"/>
            <a:ext cx="909638" cy="212725"/>
          </a:xfrm>
          <a:prstGeom prst="rect">
            <a:avLst/>
          </a:prstGeom>
          <a:noFill/>
          <a:ln w="9525">
            <a:noFill/>
            <a:miter lim="800000"/>
            <a:headEnd/>
            <a:tailEnd/>
          </a:ln>
        </p:spPr>
        <p:txBody>
          <a:bodyPr wrap="none" lIns="0" tIns="0" rIns="0" bIns="0">
            <a:spAutoFit/>
          </a:bodyPr>
          <a:lstStyle/>
          <a:p>
            <a:r>
              <a:rPr lang="en-US" sz="1400">
                <a:solidFill>
                  <a:srgbClr val="000000"/>
                </a:solidFill>
              </a:rPr>
              <a:t>Applications</a:t>
            </a:r>
            <a:endParaRPr lang="en-US">
              <a:latin typeface="Arial" pitchFamily="34" charset="0"/>
            </a:endParaRPr>
          </a:p>
        </p:txBody>
      </p:sp>
      <p:sp>
        <p:nvSpPr>
          <p:cNvPr id="7206" name="Rectangle 38"/>
          <p:cNvSpPr>
            <a:spLocks noChangeArrowheads="1"/>
          </p:cNvSpPr>
          <p:nvPr/>
        </p:nvSpPr>
        <p:spPr bwMode="auto">
          <a:xfrm>
            <a:off x="5564188" y="3257550"/>
            <a:ext cx="522287" cy="212725"/>
          </a:xfrm>
          <a:prstGeom prst="rect">
            <a:avLst/>
          </a:prstGeom>
          <a:noFill/>
          <a:ln w="9525">
            <a:noFill/>
            <a:miter lim="800000"/>
            <a:headEnd/>
            <a:tailEnd/>
          </a:ln>
        </p:spPr>
        <p:txBody>
          <a:bodyPr wrap="none" lIns="0" tIns="0" rIns="0" bIns="0">
            <a:spAutoFit/>
          </a:bodyPr>
          <a:lstStyle/>
          <a:p>
            <a:r>
              <a:rPr lang="en-US" sz="1400">
                <a:solidFill>
                  <a:srgbClr val="000000"/>
                </a:solidFill>
              </a:rPr>
              <a:t>Toolkit</a:t>
            </a:r>
            <a:endParaRPr lang="en-US">
              <a:latin typeface="Arial" pitchFamily="34" charset="0"/>
            </a:endParaRPr>
          </a:p>
        </p:txBody>
      </p:sp>
      <p:sp>
        <p:nvSpPr>
          <p:cNvPr id="7207" name="Rectangle 39"/>
          <p:cNvSpPr>
            <a:spLocks noChangeArrowheads="1"/>
          </p:cNvSpPr>
          <p:nvPr/>
        </p:nvSpPr>
        <p:spPr bwMode="auto">
          <a:xfrm>
            <a:off x="6419850" y="2427288"/>
            <a:ext cx="987425" cy="1220787"/>
          </a:xfrm>
          <a:prstGeom prst="rect">
            <a:avLst/>
          </a:prstGeom>
          <a:solidFill>
            <a:srgbClr val="00FFFF"/>
          </a:solidFill>
          <a:ln w="9525">
            <a:noFill/>
            <a:miter lim="800000"/>
            <a:headEnd/>
            <a:tailEnd/>
          </a:ln>
        </p:spPr>
        <p:txBody>
          <a:bodyPr/>
          <a:lstStyle/>
          <a:p>
            <a:endParaRPr lang="fr-FR"/>
          </a:p>
        </p:txBody>
      </p:sp>
      <p:sp>
        <p:nvSpPr>
          <p:cNvPr id="7208" name="Rectangle 40"/>
          <p:cNvSpPr>
            <a:spLocks noChangeArrowheads="1"/>
          </p:cNvSpPr>
          <p:nvPr/>
        </p:nvSpPr>
        <p:spPr bwMode="auto">
          <a:xfrm>
            <a:off x="6632575" y="2600325"/>
            <a:ext cx="601663" cy="212725"/>
          </a:xfrm>
          <a:prstGeom prst="rect">
            <a:avLst/>
          </a:prstGeom>
          <a:noFill/>
          <a:ln w="9525">
            <a:noFill/>
            <a:miter lim="800000"/>
            <a:headEnd/>
            <a:tailEnd/>
          </a:ln>
        </p:spPr>
        <p:txBody>
          <a:bodyPr wrap="none" lIns="0" tIns="0" rIns="0" bIns="0">
            <a:spAutoFit/>
          </a:bodyPr>
          <a:lstStyle/>
          <a:p>
            <a:r>
              <a:rPr lang="en-US" sz="1400">
                <a:solidFill>
                  <a:srgbClr val="000000"/>
                </a:solidFill>
              </a:rPr>
              <a:t>Problem</a:t>
            </a:r>
            <a:endParaRPr lang="en-US">
              <a:latin typeface="Arial" pitchFamily="34" charset="0"/>
            </a:endParaRPr>
          </a:p>
        </p:txBody>
      </p:sp>
      <p:sp>
        <p:nvSpPr>
          <p:cNvPr id="7209" name="Rectangle 41"/>
          <p:cNvSpPr>
            <a:spLocks noChangeArrowheads="1"/>
          </p:cNvSpPr>
          <p:nvPr/>
        </p:nvSpPr>
        <p:spPr bwMode="auto">
          <a:xfrm>
            <a:off x="6657975" y="2819400"/>
            <a:ext cx="552450" cy="212725"/>
          </a:xfrm>
          <a:prstGeom prst="rect">
            <a:avLst/>
          </a:prstGeom>
          <a:noFill/>
          <a:ln w="9525">
            <a:noFill/>
            <a:miter lim="800000"/>
            <a:headEnd/>
            <a:tailEnd/>
          </a:ln>
        </p:spPr>
        <p:txBody>
          <a:bodyPr wrap="none" lIns="0" tIns="0" rIns="0" bIns="0">
            <a:spAutoFit/>
          </a:bodyPr>
          <a:lstStyle/>
          <a:p>
            <a:r>
              <a:rPr lang="en-US" sz="1400">
                <a:solidFill>
                  <a:srgbClr val="000000"/>
                </a:solidFill>
              </a:rPr>
              <a:t>Solving</a:t>
            </a:r>
            <a:endParaRPr lang="en-US">
              <a:latin typeface="Arial" pitchFamily="34" charset="0"/>
            </a:endParaRPr>
          </a:p>
        </p:txBody>
      </p:sp>
      <p:sp>
        <p:nvSpPr>
          <p:cNvPr id="7210" name="Rectangle 42"/>
          <p:cNvSpPr>
            <a:spLocks noChangeArrowheads="1"/>
          </p:cNvSpPr>
          <p:nvPr/>
        </p:nvSpPr>
        <p:spPr bwMode="auto">
          <a:xfrm>
            <a:off x="6491288" y="3038475"/>
            <a:ext cx="909637" cy="212725"/>
          </a:xfrm>
          <a:prstGeom prst="rect">
            <a:avLst/>
          </a:prstGeom>
          <a:noFill/>
          <a:ln w="9525">
            <a:noFill/>
            <a:miter lim="800000"/>
            <a:headEnd/>
            <a:tailEnd/>
          </a:ln>
        </p:spPr>
        <p:txBody>
          <a:bodyPr wrap="none" lIns="0" tIns="0" rIns="0" bIns="0">
            <a:spAutoFit/>
          </a:bodyPr>
          <a:lstStyle/>
          <a:p>
            <a:r>
              <a:rPr lang="en-US" sz="1400">
                <a:solidFill>
                  <a:srgbClr val="000000"/>
                </a:solidFill>
              </a:rPr>
              <a:t>Applications</a:t>
            </a:r>
            <a:endParaRPr lang="en-US">
              <a:latin typeface="Arial" pitchFamily="34" charset="0"/>
            </a:endParaRPr>
          </a:p>
        </p:txBody>
      </p:sp>
      <p:sp>
        <p:nvSpPr>
          <p:cNvPr id="7211" name="Rectangle 43"/>
          <p:cNvSpPr>
            <a:spLocks noChangeArrowheads="1"/>
          </p:cNvSpPr>
          <p:nvPr/>
        </p:nvSpPr>
        <p:spPr bwMode="auto">
          <a:xfrm>
            <a:off x="6670675" y="3257550"/>
            <a:ext cx="522288" cy="212725"/>
          </a:xfrm>
          <a:prstGeom prst="rect">
            <a:avLst/>
          </a:prstGeom>
          <a:noFill/>
          <a:ln w="9525">
            <a:noFill/>
            <a:miter lim="800000"/>
            <a:headEnd/>
            <a:tailEnd/>
          </a:ln>
        </p:spPr>
        <p:txBody>
          <a:bodyPr wrap="none" lIns="0" tIns="0" rIns="0" bIns="0">
            <a:spAutoFit/>
          </a:bodyPr>
          <a:lstStyle/>
          <a:p>
            <a:r>
              <a:rPr lang="en-US" sz="1400">
                <a:solidFill>
                  <a:srgbClr val="000000"/>
                </a:solidFill>
              </a:rPr>
              <a:t>Toolkit</a:t>
            </a:r>
            <a:endParaRPr lang="en-US">
              <a:latin typeface="Arial" pitchFamily="34" charset="0"/>
            </a:endParaRPr>
          </a:p>
        </p:txBody>
      </p:sp>
      <p:sp>
        <p:nvSpPr>
          <p:cNvPr id="7212" name="Rectangle 44"/>
          <p:cNvSpPr>
            <a:spLocks noChangeArrowheads="1"/>
          </p:cNvSpPr>
          <p:nvPr/>
        </p:nvSpPr>
        <p:spPr bwMode="auto">
          <a:xfrm>
            <a:off x="7537450" y="2427288"/>
            <a:ext cx="1282700" cy="1220787"/>
          </a:xfrm>
          <a:prstGeom prst="rect">
            <a:avLst/>
          </a:prstGeom>
          <a:solidFill>
            <a:srgbClr val="00FFFF"/>
          </a:solidFill>
          <a:ln w="9525">
            <a:noFill/>
            <a:miter lim="800000"/>
            <a:headEnd/>
            <a:tailEnd/>
          </a:ln>
        </p:spPr>
        <p:txBody>
          <a:bodyPr/>
          <a:lstStyle/>
          <a:p>
            <a:endParaRPr lang="fr-FR"/>
          </a:p>
        </p:txBody>
      </p:sp>
      <p:sp>
        <p:nvSpPr>
          <p:cNvPr id="7213" name="Rectangle 45"/>
          <p:cNvSpPr>
            <a:spLocks noChangeArrowheads="1"/>
          </p:cNvSpPr>
          <p:nvPr/>
        </p:nvSpPr>
        <p:spPr bwMode="auto">
          <a:xfrm>
            <a:off x="7923213" y="2600325"/>
            <a:ext cx="554037" cy="212725"/>
          </a:xfrm>
          <a:prstGeom prst="rect">
            <a:avLst/>
          </a:prstGeom>
          <a:noFill/>
          <a:ln w="9525">
            <a:noFill/>
            <a:miter lim="800000"/>
            <a:headEnd/>
            <a:tailEnd/>
          </a:ln>
        </p:spPr>
        <p:txBody>
          <a:bodyPr wrap="none" lIns="0" tIns="0" rIns="0" bIns="0">
            <a:spAutoFit/>
          </a:bodyPr>
          <a:lstStyle/>
          <a:p>
            <a:r>
              <a:rPr lang="en-US" sz="1400">
                <a:solidFill>
                  <a:srgbClr val="000000"/>
                </a:solidFill>
              </a:rPr>
              <a:t>Remote</a:t>
            </a:r>
            <a:endParaRPr lang="en-US">
              <a:latin typeface="Arial" pitchFamily="34" charset="0"/>
            </a:endParaRPr>
          </a:p>
        </p:txBody>
      </p:sp>
      <p:sp>
        <p:nvSpPr>
          <p:cNvPr id="7214" name="Rectangle 46"/>
          <p:cNvSpPr>
            <a:spLocks noChangeArrowheads="1"/>
          </p:cNvSpPr>
          <p:nvPr/>
        </p:nvSpPr>
        <p:spPr bwMode="auto">
          <a:xfrm>
            <a:off x="7656513" y="2819400"/>
            <a:ext cx="1125537" cy="212725"/>
          </a:xfrm>
          <a:prstGeom prst="rect">
            <a:avLst/>
          </a:prstGeom>
          <a:noFill/>
          <a:ln w="9525">
            <a:noFill/>
            <a:miter lim="800000"/>
            <a:headEnd/>
            <a:tailEnd/>
          </a:ln>
        </p:spPr>
        <p:txBody>
          <a:bodyPr wrap="none" lIns="0" tIns="0" rIns="0" bIns="0">
            <a:spAutoFit/>
          </a:bodyPr>
          <a:lstStyle/>
          <a:p>
            <a:r>
              <a:rPr lang="en-US" sz="1400">
                <a:solidFill>
                  <a:srgbClr val="000000"/>
                </a:solidFill>
              </a:rPr>
              <a:t>Instrumentation</a:t>
            </a:r>
            <a:endParaRPr lang="en-US">
              <a:latin typeface="Arial" pitchFamily="34" charset="0"/>
            </a:endParaRPr>
          </a:p>
        </p:txBody>
      </p:sp>
      <p:sp>
        <p:nvSpPr>
          <p:cNvPr id="7215" name="Rectangle 47"/>
          <p:cNvSpPr>
            <a:spLocks noChangeArrowheads="1"/>
          </p:cNvSpPr>
          <p:nvPr/>
        </p:nvSpPr>
        <p:spPr bwMode="auto">
          <a:xfrm>
            <a:off x="7758113" y="3038475"/>
            <a:ext cx="909637" cy="212725"/>
          </a:xfrm>
          <a:prstGeom prst="rect">
            <a:avLst/>
          </a:prstGeom>
          <a:noFill/>
          <a:ln w="9525">
            <a:noFill/>
            <a:miter lim="800000"/>
            <a:headEnd/>
            <a:tailEnd/>
          </a:ln>
        </p:spPr>
        <p:txBody>
          <a:bodyPr wrap="none" lIns="0" tIns="0" rIns="0" bIns="0">
            <a:spAutoFit/>
          </a:bodyPr>
          <a:lstStyle/>
          <a:p>
            <a:r>
              <a:rPr lang="en-US" sz="1400">
                <a:solidFill>
                  <a:srgbClr val="000000"/>
                </a:solidFill>
              </a:rPr>
              <a:t>Applications</a:t>
            </a:r>
            <a:endParaRPr lang="en-US">
              <a:latin typeface="Arial" pitchFamily="34" charset="0"/>
            </a:endParaRPr>
          </a:p>
        </p:txBody>
      </p:sp>
      <p:sp>
        <p:nvSpPr>
          <p:cNvPr id="7216" name="Rectangle 48"/>
          <p:cNvSpPr>
            <a:spLocks noChangeArrowheads="1"/>
          </p:cNvSpPr>
          <p:nvPr/>
        </p:nvSpPr>
        <p:spPr bwMode="auto">
          <a:xfrm>
            <a:off x="7935913" y="3257550"/>
            <a:ext cx="522287" cy="212725"/>
          </a:xfrm>
          <a:prstGeom prst="rect">
            <a:avLst/>
          </a:prstGeom>
          <a:noFill/>
          <a:ln w="9525">
            <a:noFill/>
            <a:miter lim="800000"/>
            <a:headEnd/>
            <a:tailEnd/>
          </a:ln>
        </p:spPr>
        <p:txBody>
          <a:bodyPr wrap="none" lIns="0" tIns="0" rIns="0" bIns="0">
            <a:spAutoFit/>
          </a:bodyPr>
          <a:lstStyle/>
          <a:p>
            <a:r>
              <a:rPr lang="en-US" sz="1400">
                <a:solidFill>
                  <a:srgbClr val="000000"/>
                </a:solidFill>
              </a:rPr>
              <a:t>Toolkit</a:t>
            </a:r>
            <a:endParaRPr lang="en-US">
              <a:latin typeface="Arial" pitchFamily="34" charset="0"/>
            </a:endParaRPr>
          </a:p>
        </p:txBody>
      </p:sp>
      <p:sp>
        <p:nvSpPr>
          <p:cNvPr id="7217" name="Rectangle 49"/>
          <p:cNvSpPr>
            <a:spLocks noChangeArrowheads="1"/>
          </p:cNvSpPr>
          <p:nvPr/>
        </p:nvSpPr>
        <p:spPr bwMode="auto">
          <a:xfrm>
            <a:off x="571500" y="1435100"/>
            <a:ext cx="1165225" cy="258763"/>
          </a:xfrm>
          <a:prstGeom prst="rect">
            <a:avLst/>
          </a:prstGeom>
          <a:noFill/>
          <a:ln w="9525">
            <a:noFill/>
            <a:miter lim="800000"/>
            <a:headEnd/>
            <a:tailEnd/>
          </a:ln>
        </p:spPr>
        <p:txBody>
          <a:bodyPr wrap="none" lIns="0" tIns="0" rIns="0" bIns="0">
            <a:spAutoFit/>
          </a:bodyPr>
          <a:lstStyle/>
          <a:p>
            <a:r>
              <a:rPr lang="en-US" sz="1700" b="1"/>
              <a:t>Applications</a:t>
            </a:r>
            <a:endParaRPr lang="en-US">
              <a:latin typeface="Arial" pitchFamily="34" charset="0"/>
            </a:endParaRPr>
          </a:p>
        </p:txBody>
      </p:sp>
      <p:sp>
        <p:nvSpPr>
          <p:cNvPr id="7218" name="Rectangle 50"/>
          <p:cNvSpPr>
            <a:spLocks noChangeArrowheads="1"/>
          </p:cNvSpPr>
          <p:nvPr/>
        </p:nvSpPr>
        <p:spPr bwMode="auto">
          <a:xfrm>
            <a:off x="1917700" y="1295400"/>
            <a:ext cx="1482725" cy="434975"/>
          </a:xfrm>
          <a:prstGeom prst="rect">
            <a:avLst/>
          </a:prstGeom>
          <a:solidFill>
            <a:srgbClr val="00FF00"/>
          </a:solidFill>
          <a:ln w="9525">
            <a:noFill/>
            <a:miter lim="800000"/>
            <a:headEnd/>
            <a:tailEnd/>
          </a:ln>
        </p:spPr>
        <p:txBody>
          <a:bodyPr/>
          <a:lstStyle/>
          <a:p>
            <a:endParaRPr lang="fr-FR"/>
          </a:p>
        </p:txBody>
      </p:sp>
      <p:sp>
        <p:nvSpPr>
          <p:cNvPr id="7219" name="Rectangle 51"/>
          <p:cNvSpPr>
            <a:spLocks noChangeArrowheads="1"/>
          </p:cNvSpPr>
          <p:nvPr/>
        </p:nvSpPr>
        <p:spPr bwMode="auto">
          <a:xfrm>
            <a:off x="2374900" y="1423988"/>
            <a:ext cx="741363" cy="212725"/>
          </a:xfrm>
          <a:prstGeom prst="rect">
            <a:avLst/>
          </a:prstGeom>
          <a:noFill/>
          <a:ln w="9525">
            <a:noFill/>
            <a:miter lim="800000"/>
            <a:headEnd/>
            <a:tailEnd/>
          </a:ln>
        </p:spPr>
        <p:txBody>
          <a:bodyPr wrap="none" lIns="0" tIns="0" rIns="0" bIns="0">
            <a:spAutoFit/>
          </a:bodyPr>
          <a:lstStyle/>
          <a:p>
            <a:r>
              <a:rPr lang="en-US" sz="1400">
                <a:solidFill>
                  <a:srgbClr val="000000"/>
                </a:solidFill>
              </a:rPr>
              <a:t>Chemistry</a:t>
            </a:r>
            <a:endParaRPr lang="en-US">
              <a:latin typeface="Arial" pitchFamily="34" charset="0"/>
            </a:endParaRPr>
          </a:p>
        </p:txBody>
      </p:sp>
      <p:sp>
        <p:nvSpPr>
          <p:cNvPr id="7220" name="Rectangle 52"/>
          <p:cNvSpPr>
            <a:spLocks noChangeArrowheads="1"/>
          </p:cNvSpPr>
          <p:nvPr/>
        </p:nvSpPr>
        <p:spPr bwMode="auto">
          <a:xfrm>
            <a:off x="3028950" y="1817688"/>
            <a:ext cx="1482725" cy="436562"/>
          </a:xfrm>
          <a:prstGeom prst="rect">
            <a:avLst/>
          </a:prstGeom>
          <a:solidFill>
            <a:srgbClr val="00FF00"/>
          </a:solidFill>
          <a:ln w="9525">
            <a:noFill/>
            <a:miter lim="800000"/>
            <a:headEnd/>
            <a:tailEnd/>
          </a:ln>
        </p:spPr>
        <p:txBody>
          <a:bodyPr/>
          <a:lstStyle/>
          <a:p>
            <a:endParaRPr lang="fr-FR"/>
          </a:p>
        </p:txBody>
      </p:sp>
      <p:sp>
        <p:nvSpPr>
          <p:cNvPr id="7221" name="Rectangle 53"/>
          <p:cNvSpPr>
            <a:spLocks noChangeArrowheads="1"/>
          </p:cNvSpPr>
          <p:nvPr/>
        </p:nvSpPr>
        <p:spPr bwMode="auto">
          <a:xfrm>
            <a:off x="3549650" y="1944688"/>
            <a:ext cx="573088" cy="212725"/>
          </a:xfrm>
          <a:prstGeom prst="rect">
            <a:avLst/>
          </a:prstGeom>
          <a:noFill/>
          <a:ln w="9525">
            <a:noFill/>
            <a:miter lim="800000"/>
            <a:headEnd/>
            <a:tailEnd/>
          </a:ln>
        </p:spPr>
        <p:txBody>
          <a:bodyPr wrap="none" lIns="0" tIns="0" rIns="0" bIns="0">
            <a:spAutoFit/>
          </a:bodyPr>
          <a:lstStyle/>
          <a:p>
            <a:r>
              <a:rPr lang="en-US" sz="1400">
                <a:solidFill>
                  <a:srgbClr val="000000"/>
                </a:solidFill>
              </a:rPr>
              <a:t>Biology</a:t>
            </a:r>
            <a:endParaRPr lang="en-US">
              <a:latin typeface="Arial" pitchFamily="34" charset="0"/>
            </a:endParaRPr>
          </a:p>
        </p:txBody>
      </p:sp>
      <p:sp>
        <p:nvSpPr>
          <p:cNvPr id="7222" name="Rectangle 54"/>
          <p:cNvSpPr>
            <a:spLocks noChangeArrowheads="1"/>
          </p:cNvSpPr>
          <p:nvPr/>
        </p:nvSpPr>
        <p:spPr bwMode="auto">
          <a:xfrm>
            <a:off x="3894138" y="1295400"/>
            <a:ext cx="2222500" cy="434975"/>
          </a:xfrm>
          <a:prstGeom prst="rect">
            <a:avLst/>
          </a:prstGeom>
          <a:solidFill>
            <a:srgbClr val="00FF00"/>
          </a:solidFill>
          <a:ln w="9525">
            <a:noFill/>
            <a:miter lim="800000"/>
            <a:headEnd/>
            <a:tailEnd/>
          </a:ln>
        </p:spPr>
        <p:txBody>
          <a:bodyPr/>
          <a:lstStyle/>
          <a:p>
            <a:endParaRPr lang="fr-FR"/>
          </a:p>
        </p:txBody>
      </p:sp>
      <p:sp>
        <p:nvSpPr>
          <p:cNvPr id="7223" name="Rectangle 55"/>
          <p:cNvSpPr>
            <a:spLocks noChangeArrowheads="1"/>
          </p:cNvSpPr>
          <p:nvPr/>
        </p:nvSpPr>
        <p:spPr bwMode="auto">
          <a:xfrm>
            <a:off x="4559300" y="1385888"/>
            <a:ext cx="996950" cy="258762"/>
          </a:xfrm>
          <a:prstGeom prst="rect">
            <a:avLst/>
          </a:prstGeom>
          <a:noFill/>
          <a:ln w="9525">
            <a:noFill/>
            <a:miter lim="800000"/>
            <a:headEnd/>
            <a:tailEnd/>
          </a:ln>
        </p:spPr>
        <p:txBody>
          <a:bodyPr wrap="none" lIns="0" tIns="0" rIns="0" bIns="0">
            <a:spAutoFit/>
          </a:bodyPr>
          <a:lstStyle/>
          <a:p>
            <a:r>
              <a:rPr lang="en-US" sz="1700">
                <a:solidFill>
                  <a:srgbClr val="000000"/>
                </a:solidFill>
              </a:rPr>
              <a:t>Cosmology</a:t>
            </a:r>
            <a:endParaRPr lang="en-US">
              <a:latin typeface="Arial" pitchFamily="34" charset="0"/>
            </a:endParaRPr>
          </a:p>
        </p:txBody>
      </p:sp>
      <p:sp>
        <p:nvSpPr>
          <p:cNvPr id="7224" name="Rectangle 56"/>
          <p:cNvSpPr>
            <a:spLocks noChangeArrowheads="1"/>
          </p:cNvSpPr>
          <p:nvPr/>
        </p:nvSpPr>
        <p:spPr bwMode="auto">
          <a:xfrm>
            <a:off x="5686425" y="1817688"/>
            <a:ext cx="2222500" cy="436562"/>
          </a:xfrm>
          <a:prstGeom prst="rect">
            <a:avLst/>
          </a:prstGeom>
          <a:solidFill>
            <a:srgbClr val="00FF00"/>
          </a:solidFill>
          <a:ln w="9525">
            <a:noFill/>
            <a:miter lim="800000"/>
            <a:headEnd/>
            <a:tailEnd/>
          </a:ln>
        </p:spPr>
        <p:txBody>
          <a:bodyPr/>
          <a:lstStyle/>
          <a:p>
            <a:endParaRPr lang="fr-FR"/>
          </a:p>
        </p:txBody>
      </p:sp>
      <p:sp>
        <p:nvSpPr>
          <p:cNvPr id="7225" name="Rectangle 57"/>
          <p:cNvSpPr>
            <a:spLocks noChangeArrowheads="1"/>
          </p:cNvSpPr>
          <p:nvPr/>
        </p:nvSpPr>
        <p:spPr bwMode="auto">
          <a:xfrm>
            <a:off x="5867400" y="1905000"/>
            <a:ext cx="1822450" cy="258763"/>
          </a:xfrm>
          <a:prstGeom prst="rect">
            <a:avLst/>
          </a:prstGeom>
          <a:noFill/>
          <a:ln w="9525">
            <a:noFill/>
            <a:miter lim="800000"/>
            <a:headEnd/>
            <a:tailEnd/>
          </a:ln>
        </p:spPr>
        <p:txBody>
          <a:bodyPr wrap="none" lIns="0" tIns="0" rIns="0" bIns="0">
            <a:spAutoFit/>
          </a:bodyPr>
          <a:lstStyle/>
          <a:p>
            <a:r>
              <a:rPr lang="en-US" sz="1700">
                <a:solidFill>
                  <a:srgbClr val="000000"/>
                </a:solidFill>
              </a:rPr>
              <a:t>High Energy Physics</a:t>
            </a:r>
            <a:endParaRPr lang="en-US">
              <a:latin typeface="Arial" pitchFamily="34" charset="0"/>
            </a:endParaRPr>
          </a:p>
        </p:txBody>
      </p:sp>
      <p:sp>
        <p:nvSpPr>
          <p:cNvPr id="7226" name="Rectangle 58"/>
          <p:cNvSpPr>
            <a:spLocks noChangeArrowheads="1"/>
          </p:cNvSpPr>
          <p:nvPr/>
        </p:nvSpPr>
        <p:spPr bwMode="auto">
          <a:xfrm>
            <a:off x="6562725" y="1295400"/>
            <a:ext cx="1866900" cy="434975"/>
          </a:xfrm>
          <a:prstGeom prst="rect">
            <a:avLst/>
          </a:prstGeom>
          <a:solidFill>
            <a:srgbClr val="00FF00"/>
          </a:solidFill>
          <a:ln w="9525">
            <a:noFill/>
            <a:miter lim="800000"/>
            <a:headEnd/>
            <a:tailEnd/>
          </a:ln>
        </p:spPr>
        <p:txBody>
          <a:bodyPr/>
          <a:lstStyle/>
          <a:p>
            <a:endParaRPr lang="fr-FR"/>
          </a:p>
        </p:txBody>
      </p:sp>
      <p:sp>
        <p:nvSpPr>
          <p:cNvPr id="7227" name="Rectangle 59"/>
          <p:cNvSpPr>
            <a:spLocks noChangeArrowheads="1"/>
          </p:cNvSpPr>
          <p:nvPr/>
        </p:nvSpPr>
        <p:spPr bwMode="auto">
          <a:xfrm>
            <a:off x="7135813" y="1423988"/>
            <a:ext cx="1063625" cy="244475"/>
          </a:xfrm>
          <a:prstGeom prst="rect">
            <a:avLst/>
          </a:prstGeom>
          <a:noFill/>
          <a:ln w="9525">
            <a:noFill/>
            <a:miter lim="800000"/>
            <a:headEnd/>
            <a:tailEnd/>
          </a:ln>
        </p:spPr>
        <p:txBody>
          <a:bodyPr wrap="none" lIns="0" tIns="0" rIns="0" bIns="0">
            <a:spAutoFit/>
          </a:bodyPr>
          <a:lstStyle/>
          <a:p>
            <a:r>
              <a:rPr lang="en-US" sz="1600">
                <a:solidFill>
                  <a:srgbClr val="000000"/>
                </a:solidFill>
              </a:rPr>
              <a:t>Environment</a:t>
            </a:r>
            <a:endParaRPr lang="en-US">
              <a:latin typeface="Arial" pitchFamily="34" charset="0"/>
            </a:endParaRP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Grid-based Computing Projects</a:t>
            </a:r>
          </a:p>
        </p:txBody>
      </p:sp>
      <p:sp>
        <p:nvSpPr>
          <p:cNvPr id="8195" name="Rectangle 3"/>
          <p:cNvSpPr>
            <a:spLocks noGrp="1" noChangeArrowheads="1"/>
          </p:cNvSpPr>
          <p:nvPr>
            <p:ph type="body" idx="1"/>
          </p:nvPr>
        </p:nvSpPr>
        <p:spPr>
          <a:xfrm>
            <a:off x="685800" y="2209800"/>
            <a:ext cx="7772400" cy="4114800"/>
          </a:xfrm>
        </p:spPr>
        <p:txBody>
          <a:bodyPr/>
          <a:lstStyle/>
          <a:p>
            <a:r>
              <a:rPr lang="en-US" sz="4000" smtClean="0"/>
              <a:t>China Clipper</a:t>
            </a:r>
          </a:p>
          <a:p>
            <a:r>
              <a:rPr lang="en-US" sz="4000" smtClean="0"/>
              <a:t>Particle Physics Data Grid</a:t>
            </a:r>
          </a:p>
          <a:p>
            <a:r>
              <a:rPr lang="en-US" sz="4000" smtClean="0"/>
              <a:t>NASA Information Power Grid: Distributed Problem Solving</a:t>
            </a:r>
          </a:p>
          <a:p>
            <a:r>
              <a:rPr lang="en-US" sz="4000" smtClean="0"/>
              <a:t>Access Grid: The Future of Distributed Collaboration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naissance de la grille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Un exposé « historique » – pas de technique</a:t>
            </a:r>
          </a:p>
          <a:p>
            <a:r>
              <a:rPr lang="fr-FR" dirty="0" smtClean="0"/>
              <a:t>Période couverte de fin 1999- 2001</a:t>
            </a:r>
          </a:p>
          <a:p>
            <a:r>
              <a:rPr lang="fr-FR" dirty="0" smtClean="0"/>
              <a:t>Point de vue assez « égocentrique »</a:t>
            </a:r>
          </a:p>
          <a:p>
            <a:r>
              <a:rPr lang="fr-FR" dirty="0" smtClean="0"/>
              <a:t>Souhait de rendre hommage à quelques pionniers  et à des acteurs plus institutionnels. Toutes mes excuses pour les tous les autres acteurs et actrices nombreux et enthousiastes que je ne vais pas citer : leur contribution a également été essentielle</a:t>
            </a:r>
            <a:r>
              <a:rPr lang="fr-FR" dirty="0" smtClean="0"/>
              <a:t>!</a:t>
            </a:r>
          </a:p>
          <a:p>
            <a:r>
              <a:rPr lang="fr-FR" dirty="0" smtClean="0"/>
              <a:t>Amusant de faire des « recherches »  historiques en 1999: presque tout est disponible : présentations, courriers, documents, sites </a:t>
            </a:r>
            <a:r>
              <a:rPr lang="fr-FR" dirty="0" err="1" smtClean="0"/>
              <a:t>web,etc</a:t>
            </a:r>
            <a:r>
              <a:rPr lang="fr-FR"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r>
              <a:rPr lang="en-US" smtClean="0"/>
              <a:t>Particle Physics Data Grid</a:t>
            </a:r>
          </a:p>
        </p:txBody>
      </p:sp>
      <p:sp>
        <p:nvSpPr>
          <p:cNvPr id="15363" name="Rectangle 3"/>
          <p:cNvSpPr>
            <a:spLocks noGrp="1" noChangeArrowheads="1"/>
          </p:cNvSpPr>
          <p:nvPr>
            <p:ph type="body" idx="1"/>
          </p:nvPr>
        </p:nvSpPr>
        <p:spPr>
          <a:xfrm>
            <a:off x="609600" y="1371600"/>
            <a:ext cx="8153400" cy="5130800"/>
          </a:xfrm>
        </p:spPr>
        <p:txBody>
          <a:bodyPr/>
          <a:lstStyle/>
          <a:p>
            <a:r>
              <a:rPr lang="en-US" sz="4000" smtClean="0"/>
              <a:t>HENP Labs and Universities (Caltech-SLAC lead)</a:t>
            </a:r>
          </a:p>
          <a:p>
            <a:r>
              <a:rPr lang="en-US" sz="4000" smtClean="0"/>
              <a:t>Extend GRID concept to large-scale distributed data analysis</a:t>
            </a:r>
          </a:p>
          <a:p>
            <a:r>
              <a:rPr lang="en-US" sz="4000" smtClean="0"/>
              <a:t>Uses NGI testbeds as well as production networks</a:t>
            </a:r>
          </a:p>
          <a:p>
            <a:r>
              <a:rPr lang="en-US" sz="4000" smtClean="0"/>
              <a:t>Funded by DOE-NGI program</a:t>
            </a: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304800"/>
            <a:ext cx="8610600" cy="1143000"/>
          </a:xfrm>
        </p:spPr>
        <p:txBody>
          <a:bodyPr>
            <a:normAutofit fontScale="90000"/>
          </a:bodyPr>
          <a:lstStyle/>
          <a:p>
            <a:r>
              <a:rPr lang="en-US" smtClean="0"/>
              <a:t>NGI: “Particle Physics Data Grid”</a:t>
            </a:r>
            <a:br>
              <a:rPr lang="en-US" smtClean="0"/>
            </a:br>
            <a:r>
              <a:rPr lang="en-US" sz="3200" smtClean="0">
                <a:solidFill>
                  <a:srgbClr val="FF00FF"/>
                </a:solidFill>
              </a:rPr>
              <a:t>ANL(CS/HEP), BNL, Caltech, FNAL, JLAB,</a:t>
            </a:r>
            <a:br>
              <a:rPr lang="en-US" sz="3200" smtClean="0">
                <a:solidFill>
                  <a:srgbClr val="FF00FF"/>
                </a:solidFill>
              </a:rPr>
            </a:br>
            <a:r>
              <a:rPr lang="en-US" sz="3200" smtClean="0">
                <a:solidFill>
                  <a:srgbClr val="FF00FF"/>
                </a:solidFill>
              </a:rPr>
              <a:t>LBNL(CS/HEP), SDSC, SLAC, U.Wisconsin</a:t>
            </a:r>
            <a:endParaRPr lang="en-US" smtClean="0"/>
          </a:p>
        </p:txBody>
      </p:sp>
      <p:sp>
        <p:nvSpPr>
          <p:cNvPr id="1028" name="Rectangle 3"/>
          <p:cNvSpPr>
            <a:spLocks noGrp="1" noChangeArrowheads="1"/>
          </p:cNvSpPr>
          <p:nvPr>
            <p:ph type="body" idx="1"/>
          </p:nvPr>
        </p:nvSpPr>
        <p:spPr>
          <a:xfrm>
            <a:off x="0" y="2209800"/>
            <a:ext cx="8839200" cy="4343400"/>
          </a:xfrm>
        </p:spPr>
        <p:txBody>
          <a:bodyPr/>
          <a:lstStyle/>
          <a:p>
            <a:pPr>
              <a:buFontTx/>
              <a:buNone/>
            </a:pPr>
            <a:r>
              <a:rPr lang="en-US" smtClean="0"/>
              <a:t>High-Speed Site-to-Site File Replication Service</a:t>
            </a:r>
          </a:p>
        </p:txBody>
      </p:sp>
      <p:sp>
        <p:nvSpPr>
          <p:cNvPr id="1029" name="Text Box 4"/>
          <p:cNvSpPr txBox="1">
            <a:spLocks noChangeArrowheads="1"/>
          </p:cNvSpPr>
          <p:nvPr/>
        </p:nvSpPr>
        <p:spPr bwMode="auto">
          <a:xfrm>
            <a:off x="6629400" y="2667000"/>
            <a:ext cx="2514600" cy="3116263"/>
          </a:xfrm>
          <a:prstGeom prst="rect">
            <a:avLst/>
          </a:prstGeom>
          <a:noFill/>
          <a:ln w="9525">
            <a:noFill/>
            <a:miter lim="800000"/>
            <a:headEnd/>
            <a:tailEnd/>
          </a:ln>
        </p:spPr>
        <p:txBody>
          <a:bodyPr>
            <a:spAutoFit/>
          </a:bodyPr>
          <a:lstStyle/>
          <a:p>
            <a:pPr marL="169863" indent="-169863">
              <a:spcBef>
                <a:spcPct val="50000"/>
              </a:spcBef>
            </a:pPr>
            <a:r>
              <a:rPr lang="en-US" sz="1800">
                <a:solidFill>
                  <a:srgbClr val="FF0000"/>
                </a:solidFill>
              </a:rPr>
              <a:t>FIRST YEAR:</a:t>
            </a:r>
          </a:p>
          <a:p>
            <a:pPr marL="169863" indent="-169863">
              <a:spcBef>
                <a:spcPct val="50000"/>
              </a:spcBef>
              <a:buFontTx/>
              <a:buChar char="•"/>
            </a:pPr>
            <a:r>
              <a:rPr lang="en-US" sz="1800">
                <a:solidFill>
                  <a:srgbClr val="FF0000"/>
                </a:solidFill>
              </a:rPr>
              <a:t>SLAC-LBNL at least;</a:t>
            </a:r>
          </a:p>
          <a:p>
            <a:pPr marL="169863" indent="-169863">
              <a:spcBef>
                <a:spcPct val="50000"/>
              </a:spcBef>
              <a:buFontTx/>
              <a:buChar char="•"/>
            </a:pPr>
            <a:r>
              <a:rPr lang="en-US" sz="1800">
                <a:solidFill>
                  <a:srgbClr val="FF0000"/>
                </a:solidFill>
              </a:rPr>
              <a:t>Goal intentionally requires &gt; OC12;</a:t>
            </a:r>
          </a:p>
          <a:p>
            <a:pPr marL="169863" indent="-169863">
              <a:spcBef>
                <a:spcPct val="50000"/>
              </a:spcBef>
              <a:buFontTx/>
              <a:buChar char="•"/>
            </a:pPr>
            <a:r>
              <a:rPr lang="en-US" sz="1800">
                <a:solidFill>
                  <a:srgbClr val="FF0000"/>
                </a:solidFill>
              </a:rPr>
              <a:t>Use existing hardware and networks (NTON);</a:t>
            </a:r>
          </a:p>
          <a:p>
            <a:pPr marL="169863" indent="-169863">
              <a:spcBef>
                <a:spcPct val="50000"/>
              </a:spcBef>
              <a:buFontTx/>
              <a:buChar char="•"/>
            </a:pPr>
            <a:r>
              <a:rPr lang="en-US" sz="1800">
                <a:solidFill>
                  <a:srgbClr val="FF0000"/>
                </a:solidFill>
              </a:rPr>
              <a:t>Explore “Diffserv”, instrumentation, reservation/allocation.</a:t>
            </a:r>
          </a:p>
        </p:txBody>
      </p:sp>
      <p:graphicFrame>
        <p:nvGraphicFramePr>
          <p:cNvPr id="1026" name="Object 0"/>
          <p:cNvGraphicFramePr>
            <a:graphicFrameLocks noChangeAspect="1"/>
          </p:cNvGraphicFramePr>
          <p:nvPr/>
        </p:nvGraphicFramePr>
        <p:xfrm>
          <a:off x="609600" y="2971800"/>
          <a:ext cx="5678488" cy="923925"/>
        </p:xfrm>
        <a:graphic>
          <a:graphicData uri="http://schemas.openxmlformats.org/presentationml/2006/ole">
            <p:oleObj spid="_x0000_s8194" name="Picture" r:id="rId3" imgW="5676840" imgH="923760" progId="Word.Picture.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33400" y="1447800"/>
            <a:ext cx="7772400" cy="1143000"/>
          </a:xfrm>
        </p:spPr>
        <p:txBody>
          <a:bodyPr>
            <a:normAutofit fontScale="90000"/>
          </a:bodyPr>
          <a:lstStyle/>
          <a:p>
            <a:r>
              <a:rPr lang="en-US" smtClean="0"/>
              <a:t>The Future of Distributed Collaboration Technology: The Access Grid</a:t>
            </a:r>
          </a:p>
        </p:txBody>
      </p:sp>
      <p:sp>
        <p:nvSpPr>
          <p:cNvPr id="19459" name="Rectangle 3"/>
          <p:cNvSpPr>
            <a:spLocks noGrp="1" noChangeArrowheads="1"/>
          </p:cNvSpPr>
          <p:nvPr>
            <p:ph type="subTitle" idx="1"/>
          </p:nvPr>
        </p:nvSpPr>
        <p:spPr/>
        <p:txBody>
          <a:bodyPr/>
          <a:lstStyle/>
          <a:p>
            <a:r>
              <a:rPr lang="en-US" sz="3600" smtClean="0"/>
              <a:t>Ian Foster, Rick Stevens</a:t>
            </a:r>
          </a:p>
          <a:p>
            <a:r>
              <a:rPr lang="en-US" sz="3600" smtClean="0"/>
              <a:t>Argonne National Laboratory</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8610600" cy="762000"/>
          </a:xfrm>
        </p:spPr>
        <p:txBody>
          <a:bodyPr/>
          <a:lstStyle/>
          <a:p>
            <a:r>
              <a:rPr lang="en-US" smtClean="0"/>
              <a:t>Conclusion</a:t>
            </a:r>
          </a:p>
        </p:txBody>
      </p:sp>
      <p:sp>
        <p:nvSpPr>
          <p:cNvPr id="24579" name="Rectangle 3"/>
          <p:cNvSpPr>
            <a:spLocks noGrp="1" noChangeArrowheads="1"/>
          </p:cNvSpPr>
          <p:nvPr>
            <p:ph type="body" idx="1"/>
          </p:nvPr>
        </p:nvSpPr>
        <p:spPr>
          <a:xfrm>
            <a:off x="533400" y="1143000"/>
            <a:ext cx="8077200" cy="4800600"/>
          </a:xfrm>
        </p:spPr>
        <p:txBody>
          <a:bodyPr/>
          <a:lstStyle/>
          <a:p>
            <a:pPr>
              <a:spcBef>
                <a:spcPct val="0"/>
              </a:spcBef>
              <a:buFontTx/>
              <a:buNone/>
            </a:pPr>
            <a:r>
              <a:rPr lang="en-US" sz="3600" smtClean="0"/>
              <a:t>A set of closely coordinated projects is laying the foundation for a high-performance distributed computing environment.</a:t>
            </a:r>
          </a:p>
          <a:p>
            <a:pPr>
              <a:spcBef>
                <a:spcPct val="0"/>
              </a:spcBef>
              <a:buFontTx/>
              <a:buNone/>
            </a:pPr>
            <a:r>
              <a:rPr lang="en-US" sz="3600" smtClean="0"/>
              <a:t>There appear to be good prospects for a significant long-term investment to deploy the necessary infrastructure to support Particle Physics Data Analysis.</a:t>
            </a:r>
          </a:p>
          <a:p>
            <a:pPr>
              <a:spcBef>
                <a:spcPct val="0"/>
              </a:spcBef>
              <a:buFontTx/>
              <a:buNone/>
            </a:pPr>
            <a:endParaRPr lang="en-US" sz="36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transition personnelle inattendue</a:t>
            </a:r>
            <a:endParaRPr lang="fr-FR" dirty="0"/>
          </a:p>
        </p:txBody>
      </p:sp>
      <p:sp>
        <p:nvSpPr>
          <p:cNvPr id="5" name="Espace réservé du contenu 4"/>
          <p:cNvSpPr>
            <a:spLocks noGrp="1"/>
          </p:cNvSpPr>
          <p:nvPr>
            <p:ph idx="1"/>
          </p:nvPr>
        </p:nvSpPr>
        <p:spPr/>
        <p:txBody>
          <a:bodyPr/>
          <a:lstStyle/>
          <a:p>
            <a:r>
              <a:rPr lang="fr-FR" dirty="0" smtClean="0"/>
              <a:t>En Octobre 1999, je suis à ma très grande surprise convoqué par Jean-Jacques Aubert directeur de l’IN2P3 qui me demande de devenir directeur adjoint de l’IN2P3 en charge de la physique des particules et de l’informatique. Je prends mes fonctions dès le 1</a:t>
            </a:r>
            <a:r>
              <a:rPr lang="fr-FR" baseline="30000" dirty="0" smtClean="0"/>
              <a:t>er</a:t>
            </a:r>
            <a:r>
              <a:rPr lang="fr-FR" dirty="0" smtClean="0"/>
              <a:t> Décembre 1999</a:t>
            </a:r>
            <a:endParaRPr lang="fr-FR" dirty="0"/>
          </a:p>
        </p:txBody>
      </p:sp>
      <p:pic>
        <p:nvPicPr>
          <p:cNvPr id="1027" name="Picture 3" descr="C:\Users\wormser\AppData\Roaming\Cyrusoft\Mulberry\Temporary Files\View Attachments\01064.jpg"/>
          <p:cNvPicPr>
            <a:picLocks noChangeAspect="1" noChangeArrowheads="1"/>
          </p:cNvPicPr>
          <p:nvPr/>
        </p:nvPicPr>
        <p:blipFill>
          <a:blip r:embed="rId2" cstate="print"/>
          <a:srcRect/>
          <a:stretch>
            <a:fillRect/>
          </a:stretch>
        </p:blipFill>
        <p:spPr bwMode="auto">
          <a:xfrm>
            <a:off x="5364088" y="4509120"/>
            <a:ext cx="3024336" cy="20162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réunion du 11 Janvier 2000 </a:t>
            </a:r>
            <a:br>
              <a:rPr lang="fr-FR" dirty="0" smtClean="0"/>
            </a:br>
            <a:r>
              <a:rPr lang="fr-FR" dirty="0" smtClean="0"/>
              <a:t>qui a tout lancé</a:t>
            </a:r>
            <a:endParaRPr lang="fr-FR" dirty="0"/>
          </a:p>
        </p:txBody>
      </p:sp>
      <p:sp>
        <p:nvSpPr>
          <p:cNvPr id="3" name="Espace réservé du contenu 2"/>
          <p:cNvSpPr>
            <a:spLocks noGrp="1"/>
          </p:cNvSpPr>
          <p:nvPr>
            <p:ph idx="1"/>
          </p:nvPr>
        </p:nvSpPr>
        <p:spPr>
          <a:xfrm>
            <a:off x="0" y="1196752"/>
            <a:ext cx="8435280" cy="5257800"/>
          </a:xfrm>
        </p:spPr>
        <p:txBody>
          <a:bodyPr>
            <a:normAutofit fontScale="25000" lnSpcReduction="20000"/>
          </a:bodyPr>
          <a:lstStyle/>
          <a:p>
            <a:pPr>
              <a:buNone/>
            </a:pPr>
            <a:endParaRPr lang="fr-FR" sz="7200" dirty="0" smtClean="0"/>
          </a:p>
          <a:p>
            <a:pPr>
              <a:buNone/>
            </a:pPr>
            <a:r>
              <a:rPr lang="en-US" sz="8000" dirty="0" err="1" smtClean="0"/>
              <a:t>l'objet</a:t>
            </a:r>
            <a:r>
              <a:rPr lang="en-US" sz="8000" dirty="0" smtClean="0"/>
              <a:t>: Meeting to discuss a proposal for a HEP-led bid for funding </a:t>
            </a:r>
            <a:r>
              <a:rPr lang="en-US" sz="8000" dirty="0" smtClean="0"/>
              <a:t>for   </a:t>
            </a:r>
            <a:r>
              <a:rPr lang="fr-FR" sz="8000" dirty="0" smtClean="0"/>
              <a:t>a </a:t>
            </a:r>
            <a:r>
              <a:rPr lang="fr-FR" sz="8000" dirty="0" err="1" smtClean="0"/>
              <a:t>computing</a:t>
            </a:r>
            <a:r>
              <a:rPr lang="fr-FR" sz="8000" dirty="0" smtClean="0"/>
              <a:t> </a:t>
            </a:r>
            <a:r>
              <a:rPr lang="fr-FR" sz="8000" dirty="0" err="1" smtClean="0"/>
              <a:t>Grid</a:t>
            </a:r>
            <a:endParaRPr lang="fr-FR" sz="8000" dirty="0" smtClean="0"/>
          </a:p>
          <a:p>
            <a:pPr>
              <a:buNone/>
            </a:pPr>
            <a:r>
              <a:rPr lang="fr-FR" sz="8000" dirty="0" smtClean="0"/>
              <a:t>      la </a:t>
            </a:r>
            <a:r>
              <a:rPr lang="fr-FR" sz="8000" dirty="0" smtClean="0"/>
              <a:t>date: </a:t>
            </a:r>
            <a:r>
              <a:rPr lang="fr-FR" sz="8000" dirty="0" err="1" smtClean="0"/>
              <a:t>Fri</a:t>
            </a:r>
            <a:r>
              <a:rPr lang="fr-FR" sz="8000" dirty="0" smtClean="0"/>
              <a:t>, 17 </a:t>
            </a:r>
            <a:r>
              <a:rPr lang="fr-FR" sz="8000" dirty="0" err="1" smtClean="0"/>
              <a:t>Dec</a:t>
            </a:r>
            <a:r>
              <a:rPr lang="fr-FR" sz="8000" dirty="0" smtClean="0"/>
              <a:t> 1999 16:08:32 +0100</a:t>
            </a:r>
          </a:p>
          <a:p>
            <a:r>
              <a:rPr lang="fr-FR" sz="8000" dirty="0" smtClean="0"/>
              <a:t>De: Les Robertson &lt;les.robertson@cern.ch&gt;</a:t>
            </a:r>
          </a:p>
          <a:p>
            <a:r>
              <a:rPr lang="fr-FR" sz="8000" dirty="0" smtClean="0"/>
              <a:t>ˆ: P.W.Jeffreys@rl.ac.uk, </a:t>
            </a:r>
            <a:r>
              <a:rPr lang="fr-FR" sz="8000" dirty="0" err="1" smtClean="0"/>
              <a:t>Mirco</a:t>
            </a:r>
            <a:r>
              <a:rPr lang="fr-FR" sz="8000" dirty="0" smtClean="0"/>
              <a:t> </a:t>
            </a:r>
            <a:r>
              <a:rPr lang="fr-FR" sz="8000" dirty="0" err="1" smtClean="0"/>
              <a:t>Mazzucato</a:t>
            </a:r>
            <a:r>
              <a:rPr lang="fr-FR" sz="8000" dirty="0" smtClean="0"/>
              <a:t> &lt;Mirco.Mazzucato@cern.ch</a:t>
            </a:r>
            <a:r>
              <a:rPr lang="fr-FR" sz="8000" dirty="0" smtClean="0"/>
              <a:t>&gt;,Federico </a:t>
            </a:r>
            <a:r>
              <a:rPr lang="fr-FR" sz="8000" dirty="0" smtClean="0"/>
              <a:t>Ruggieri&lt;Federico.Ruggieri@cern.ch</a:t>
            </a:r>
            <a:r>
              <a:rPr lang="fr-FR" sz="8000" dirty="0" smtClean="0"/>
              <a:t>&gt;,</a:t>
            </a:r>
            <a:r>
              <a:rPr lang="fr-FR" sz="8000" dirty="0" err="1" smtClean="0"/>
              <a:t>Francois</a:t>
            </a:r>
            <a:r>
              <a:rPr lang="fr-FR" sz="8000" dirty="0" smtClean="0"/>
              <a:t> </a:t>
            </a:r>
            <a:r>
              <a:rPr lang="fr-FR" sz="8000" dirty="0" smtClean="0"/>
              <a:t>Etienne &lt;Francois.Etienne@cern.ch</a:t>
            </a:r>
            <a:r>
              <a:rPr lang="fr-FR" sz="8000" dirty="0" smtClean="0"/>
              <a:t>&gt;,Denis </a:t>
            </a:r>
            <a:r>
              <a:rPr lang="fr-FR" sz="8000" dirty="0" err="1" smtClean="0"/>
              <a:t>Linglin</a:t>
            </a:r>
            <a:r>
              <a:rPr lang="fr-FR" sz="8000" dirty="0" smtClean="0"/>
              <a:t> &lt;Denis.Linglin@cern.ch&gt;,</a:t>
            </a:r>
            <a:r>
              <a:rPr lang="fr-FR" sz="8000" dirty="0" err="1" smtClean="0"/>
              <a:t>Gyorgy</a:t>
            </a:r>
            <a:r>
              <a:rPr lang="fr-FR" sz="8000" dirty="0" smtClean="0"/>
              <a:t> </a:t>
            </a:r>
            <a:r>
              <a:rPr lang="fr-FR" sz="8000" dirty="0" err="1" smtClean="0"/>
              <a:t>Vesztergombi</a:t>
            </a:r>
            <a:r>
              <a:rPr lang="fr-FR" sz="8000" dirty="0" smtClean="0"/>
              <a:t> </a:t>
            </a:r>
            <a:r>
              <a:rPr lang="fr-FR" sz="8000" dirty="0" smtClean="0"/>
              <a:t>&lt;Gyorgy.Vesztergombi@cern.ch&gt;,</a:t>
            </a:r>
            <a:r>
              <a:rPr lang="fr-FR" sz="8000" dirty="0" err="1" smtClean="0"/>
              <a:t>Jorma</a:t>
            </a:r>
            <a:r>
              <a:rPr lang="fr-FR" sz="8000" dirty="0" smtClean="0"/>
              <a:t> </a:t>
            </a:r>
            <a:r>
              <a:rPr lang="fr-FR" sz="8000" dirty="0" err="1" smtClean="0"/>
              <a:t>Tuominiemi</a:t>
            </a:r>
            <a:r>
              <a:rPr lang="fr-FR" sz="8000" dirty="0" smtClean="0"/>
              <a:t> &lt;Jorma.Tuominiemi@cern.ch</a:t>
            </a:r>
            <a:r>
              <a:rPr lang="fr-FR" sz="8000" dirty="0" smtClean="0"/>
              <a:t>&gt;,Enrique </a:t>
            </a:r>
            <a:r>
              <a:rPr lang="fr-FR" sz="8000" dirty="0" smtClean="0"/>
              <a:t>Fernandez &lt;Enrique.Fernandez@cern.ch</a:t>
            </a:r>
            <a:r>
              <a:rPr lang="fr-FR" sz="8000" dirty="0" smtClean="0"/>
              <a:t>&gt;,Walter </a:t>
            </a:r>
            <a:r>
              <a:rPr lang="fr-FR" sz="8000" dirty="0" err="1" smtClean="0"/>
              <a:t>Hoogland</a:t>
            </a:r>
            <a:r>
              <a:rPr lang="fr-FR" sz="8000" dirty="0" smtClean="0"/>
              <a:t> &lt;Walter.Hoogland@cern.ch</a:t>
            </a:r>
            <a:r>
              <a:rPr lang="fr-FR" sz="8000" dirty="0" smtClean="0"/>
              <a:t>&gt;,Per Carlson &lt;Per.Carlson@cern.ch&gt;,</a:t>
            </a:r>
            <a:r>
              <a:rPr lang="fr-FR" sz="8000" dirty="0" err="1" smtClean="0"/>
              <a:t>Davi</a:t>
            </a:r>
            <a:r>
              <a:rPr lang="fr-FR" sz="8000" dirty="0" smtClean="0"/>
              <a:t> Williams </a:t>
            </a:r>
            <a:r>
              <a:rPr lang="fr-FR" sz="8000" dirty="0" smtClean="0"/>
              <a:t>&lt;David.O.Williams@cern.ch&gt;,Fabrizio </a:t>
            </a:r>
            <a:r>
              <a:rPr lang="fr-FR" sz="8000" dirty="0" smtClean="0"/>
              <a:t>Gagliardi &lt;Fabrizio.Gagliardi@cern.ch</a:t>
            </a:r>
            <a:r>
              <a:rPr lang="fr-FR" sz="8000" dirty="0" smtClean="0"/>
              <a:t>&gt;,Manuel </a:t>
            </a:r>
            <a:r>
              <a:rPr lang="fr-FR" sz="8000" dirty="0" err="1" smtClean="0"/>
              <a:t>Delfino</a:t>
            </a:r>
            <a:r>
              <a:rPr lang="fr-FR" sz="8000" dirty="0" smtClean="0"/>
              <a:t> </a:t>
            </a:r>
            <a:r>
              <a:rPr lang="fr-FR" sz="8000" dirty="0" err="1" smtClean="0"/>
              <a:t>Reznicek</a:t>
            </a:r>
            <a:r>
              <a:rPr lang="fr-FR" sz="8000" dirty="0" smtClean="0"/>
              <a:t> </a:t>
            </a:r>
            <a:r>
              <a:rPr lang="de-DE" sz="8000" dirty="0" smtClean="0"/>
              <a:t>&lt;Manuel.Delfino@cern.ch</a:t>
            </a:r>
            <a:r>
              <a:rPr lang="de-DE" sz="8000" dirty="0" smtClean="0"/>
              <a:t>&gt;,Alois </a:t>
            </a:r>
            <a:r>
              <a:rPr lang="de-DE" sz="8000" dirty="0" err="1" smtClean="0"/>
              <a:t>Putzer</a:t>
            </a:r>
            <a:r>
              <a:rPr lang="de-DE" sz="8000" dirty="0" smtClean="0"/>
              <a:t> &lt;Alois.Putzer@cern.ch&gt;,</a:t>
            </a:r>
            <a:r>
              <a:rPr lang="de-DE" sz="8000" dirty="0" smtClean="0"/>
              <a:t>Gunter </a:t>
            </a:r>
            <a:r>
              <a:rPr lang="fr-FR" sz="8000" dirty="0" err="1" smtClean="0"/>
              <a:t>Flugge</a:t>
            </a:r>
            <a:r>
              <a:rPr lang="fr-FR" sz="8000" dirty="0" smtClean="0"/>
              <a:t> </a:t>
            </a:r>
            <a:r>
              <a:rPr lang="fr-FR" sz="8000" dirty="0" smtClean="0"/>
              <a:t>&lt;Gunter.Flugge@cern.ch&gt;,JIM SADLIER &lt;</a:t>
            </a:r>
            <a:r>
              <a:rPr lang="fr-FR" sz="8000" dirty="0" smtClean="0"/>
              <a:t>Jim_Sadlier@pparc.ac.uk&gt;Copies </a:t>
            </a:r>
            <a:r>
              <a:rPr lang="fr-FR" sz="8000" dirty="0" smtClean="0"/>
              <a:t>ˆ: Jean-Jacques Aubert &lt;</a:t>
            </a:r>
            <a:r>
              <a:rPr lang="fr-FR" sz="8000" dirty="0" smtClean="0"/>
              <a:t>Jean Jacques.Aubert@cern.ch</a:t>
            </a:r>
            <a:r>
              <a:rPr lang="fr-FR" sz="8000" dirty="0" smtClean="0"/>
              <a:t>&gt;,Hans </a:t>
            </a:r>
            <a:r>
              <a:rPr lang="fr-FR" sz="8000" dirty="0" smtClean="0"/>
              <a:t>Falk Hoffmann </a:t>
            </a:r>
            <a:r>
              <a:rPr lang="fr-FR" sz="8000" dirty="0" smtClean="0"/>
              <a:t>&lt;Hans.Falk.Hoffmann@cern.ch</a:t>
            </a:r>
            <a:r>
              <a:rPr lang="fr-FR" sz="8000" dirty="0" smtClean="0"/>
              <a:t>&gt;</a:t>
            </a:r>
            <a:endParaRPr lang="fr-FR" sz="8000" dirty="0" smtClean="0"/>
          </a:p>
          <a:p>
            <a:endParaRPr lang="fr-FR" sz="4400" dirty="0" smtClean="0"/>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message d’invitation</a:t>
            </a:r>
            <a:endParaRPr lang="fr-FR" dirty="0"/>
          </a:p>
        </p:txBody>
      </p:sp>
      <p:sp>
        <p:nvSpPr>
          <p:cNvPr id="3" name="Espace réservé du contenu 2"/>
          <p:cNvSpPr>
            <a:spLocks noGrp="1"/>
          </p:cNvSpPr>
          <p:nvPr>
            <p:ph idx="1"/>
          </p:nvPr>
        </p:nvSpPr>
        <p:spPr/>
        <p:txBody>
          <a:bodyPr>
            <a:normAutofit fontScale="92500" lnSpcReduction="10000"/>
          </a:bodyPr>
          <a:lstStyle/>
          <a:p>
            <a:r>
              <a:rPr lang="en-US" dirty="0" smtClean="0"/>
              <a:t>Following a discussion in the HEPCCC we have been requested to coordinate the preparation of a proposal for a bid for European funding for computational grid-related infrastructure for HEP. After informal discussion with a number of people an outline proposal (see below) has been drawn up. </a:t>
            </a:r>
            <a:r>
              <a:rPr lang="en-US" dirty="0" smtClean="0">
                <a:solidFill>
                  <a:srgbClr val="FF0000"/>
                </a:solidFill>
              </a:rPr>
              <a:t>There will be a meeting at CERN on Tuesday 11 January 2000 at 14:00 </a:t>
            </a:r>
            <a:r>
              <a:rPr lang="en-US" dirty="0" smtClean="0"/>
              <a:t>in building 513 1-024 to discuss this, develop it into something more solid, and decide how to proceed.. </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L’agenda de la réunion du 11 janvier</a:t>
            </a:r>
            <a:endParaRPr lang="fr-FR" dirty="0"/>
          </a:p>
        </p:txBody>
      </p:sp>
      <p:sp>
        <p:nvSpPr>
          <p:cNvPr id="3" name="Espace réservé du contenu 2"/>
          <p:cNvSpPr>
            <a:spLocks noGrp="1"/>
          </p:cNvSpPr>
          <p:nvPr>
            <p:ph idx="1"/>
          </p:nvPr>
        </p:nvSpPr>
        <p:spPr/>
        <p:txBody>
          <a:bodyPr>
            <a:normAutofit fontScale="55000" lnSpcReduction="20000"/>
          </a:bodyPr>
          <a:lstStyle/>
          <a:p>
            <a:r>
              <a:rPr lang="en-US" dirty="0" smtClean="0"/>
              <a:t>The </a:t>
            </a:r>
            <a:r>
              <a:rPr lang="en-US" dirty="0" smtClean="0"/>
              <a:t>proposed agenda is as follows:</a:t>
            </a:r>
          </a:p>
          <a:p>
            <a:endParaRPr lang="fr-FR" dirty="0" smtClean="0"/>
          </a:p>
          <a:p>
            <a:r>
              <a:rPr lang="en-US" dirty="0" smtClean="0"/>
              <a:t>1. Basic model - infrastructure, R&amp;D and funding: </a:t>
            </a:r>
          </a:p>
          <a:p>
            <a:r>
              <a:rPr lang="fr-FR" dirty="0" smtClean="0"/>
              <a:t>    National </a:t>
            </a:r>
            <a:r>
              <a:rPr lang="fr-FR" dirty="0" err="1" smtClean="0"/>
              <a:t>grids</a:t>
            </a:r>
            <a:endParaRPr lang="fr-FR" dirty="0" smtClean="0"/>
          </a:p>
          <a:p>
            <a:r>
              <a:rPr lang="fr-FR" dirty="0" smtClean="0"/>
              <a:t>    </a:t>
            </a:r>
            <a:r>
              <a:rPr lang="fr-FR" dirty="0" err="1" smtClean="0"/>
              <a:t>European</a:t>
            </a:r>
            <a:r>
              <a:rPr lang="fr-FR" dirty="0" smtClean="0"/>
              <a:t> dimension</a:t>
            </a:r>
          </a:p>
          <a:p>
            <a:r>
              <a:rPr lang="en-US" dirty="0" smtClean="0"/>
              <a:t>    Relationship to other R&amp;D, other Grid projects</a:t>
            </a:r>
          </a:p>
          <a:p>
            <a:r>
              <a:rPr lang="en-US" dirty="0" smtClean="0"/>
              <a:t>      (It would be useful to have brief statements/presentations on </a:t>
            </a:r>
          </a:p>
          <a:p>
            <a:r>
              <a:rPr lang="fr-FR" dirty="0" smtClean="0"/>
              <a:t>       national initiatives)</a:t>
            </a:r>
          </a:p>
          <a:p>
            <a:r>
              <a:rPr lang="en-US" dirty="0" smtClean="0"/>
              <a:t>2. Which sciences should be involved</a:t>
            </a:r>
          </a:p>
          <a:p>
            <a:r>
              <a:rPr lang="en-US" dirty="0" smtClean="0"/>
              <a:t>   Relationship between this project and the LHC collaborations</a:t>
            </a:r>
          </a:p>
          <a:p>
            <a:r>
              <a:rPr lang="fr-FR" dirty="0" smtClean="0"/>
              <a:t>3. </a:t>
            </a:r>
            <a:r>
              <a:rPr lang="fr-FR" dirty="0" err="1" smtClean="0"/>
              <a:t>Which</a:t>
            </a:r>
            <a:r>
              <a:rPr lang="fr-FR" dirty="0" smtClean="0"/>
              <a:t> countries</a:t>
            </a:r>
          </a:p>
          <a:p>
            <a:r>
              <a:rPr lang="fr-FR" dirty="0" smtClean="0"/>
              <a:t>4. </a:t>
            </a:r>
            <a:r>
              <a:rPr lang="fr-FR" dirty="0" err="1" smtClean="0"/>
              <a:t>Industrial</a:t>
            </a:r>
            <a:r>
              <a:rPr lang="fr-FR" dirty="0" smtClean="0"/>
              <a:t> component</a:t>
            </a:r>
          </a:p>
          <a:p>
            <a:r>
              <a:rPr lang="fr-FR" dirty="0" smtClean="0"/>
              <a:t>5. Rough </a:t>
            </a:r>
            <a:r>
              <a:rPr lang="fr-FR" dirty="0" err="1" smtClean="0"/>
              <a:t>sizing</a:t>
            </a:r>
            <a:endParaRPr lang="fr-FR" dirty="0" smtClean="0"/>
          </a:p>
          <a:p>
            <a:r>
              <a:rPr lang="fr-FR" dirty="0" smtClean="0"/>
              <a:t>6. Timing</a:t>
            </a:r>
          </a:p>
          <a:p>
            <a:r>
              <a:rPr lang="en-US" dirty="0" smtClean="0"/>
              <a:t>7. Planning the next steps</a:t>
            </a:r>
          </a:p>
          <a:p>
            <a:r>
              <a:rPr lang="fr-FR" dirty="0" smtClean="0"/>
              <a:t>8. AOB</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286000"/>
            <a:ext cx="7772400" cy="1143000"/>
          </a:xfrm>
        </p:spPr>
        <p:txBody>
          <a:bodyPr/>
          <a:lstStyle/>
          <a:p>
            <a:r>
              <a:rPr lang="it-IT"/>
              <a:t>HEP EU-GRID Project</a:t>
            </a:r>
            <a:endParaRPr lang="en-US"/>
          </a:p>
        </p:txBody>
      </p:sp>
      <p:sp>
        <p:nvSpPr>
          <p:cNvPr id="53251" name="Rectangle 3"/>
          <p:cNvSpPr>
            <a:spLocks noGrp="1" noChangeArrowheads="1"/>
          </p:cNvSpPr>
          <p:nvPr>
            <p:ph type="subTitle" idx="1"/>
          </p:nvPr>
        </p:nvSpPr>
        <p:spPr>
          <a:xfrm>
            <a:off x="1371600" y="4800600"/>
            <a:ext cx="6400800" cy="838200"/>
          </a:xfrm>
        </p:spPr>
        <p:txBody>
          <a:bodyPr>
            <a:normAutofit fontScale="85000" lnSpcReduction="20000"/>
          </a:bodyPr>
          <a:lstStyle/>
          <a:p>
            <a:r>
              <a:rPr lang="it-IT"/>
              <a:t>F.Ruggieri</a:t>
            </a:r>
          </a:p>
          <a:p>
            <a:r>
              <a:rPr lang="it-IT"/>
              <a:t>11 January 2000</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a:t>11 January 2000</a:t>
            </a:r>
          </a:p>
        </p:txBody>
      </p:sp>
      <p:sp>
        <p:nvSpPr>
          <p:cNvPr id="5" name="Espace réservé du pied de page 4"/>
          <p:cNvSpPr>
            <a:spLocks noGrp="1"/>
          </p:cNvSpPr>
          <p:nvPr>
            <p:ph type="ftr" sz="quarter" idx="11"/>
          </p:nvPr>
        </p:nvSpPr>
        <p:spPr/>
        <p:txBody>
          <a:bodyPr/>
          <a:lstStyle/>
          <a:p>
            <a:r>
              <a:rPr lang="en-US"/>
              <a:t>CERN EU-GRID Meeting</a:t>
            </a:r>
          </a:p>
        </p:txBody>
      </p:sp>
      <p:sp>
        <p:nvSpPr>
          <p:cNvPr id="6" name="Espace réservé du numéro de diapositive 5"/>
          <p:cNvSpPr>
            <a:spLocks noGrp="1"/>
          </p:cNvSpPr>
          <p:nvPr>
            <p:ph type="sldNum" sz="quarter" idx="12"/>
          </p:nvPr>
        </p:nvSpPr>
        <p:spPr/>
        <p:txBody>
          <a:bodyPr/>
          <a:lstStyle/>
          <a:p>
            <a:fld id="{AD9A913B-E765-441C-8F54-7AA97FDCC5D0}" type="slidenum">
              <a:rPr lang="en-US"/>
              <a:pPr/>
              <a:t>29</a:t>
            </a:fld>
            <a:endParaRPr lang="en-US"/>
          </a:p>
        </p:txBody>
      </p:sp>
      <p:sp>
        <p:nvSpPr>
          <p:cNvPr id="66562" name="Rectangle 2"/>
          <p:cNvSpPr>
            <a:spLocks noGrp="1" noChangeArrowheads="1"/>
          </p:cNvSpPr>
          <p:nvPr>
            <p:ph type="title"/>
          </p:nvPr>
        </p:nvSpPr>
        <p:spPr/>
        <p:txBody>
          <a:bodyPr/>
          <a:lstStyle/>
          <a:p>
            <a:r>
              <a:rPr lang="it-IT"/>
              <a:t>Background</a:t>
            </a:r>
            <a:endParaRPr lang="en-US"/>
          </a:p>
        </p:txBody>
      </p:sp>
      <p:sp>
        <p:nvSpPr>
          <p:cNvPr id="66563" name="Rectangle 3"/>
          <p:cNvSpPr>
            <a:spLocks noGrp="1" noChangeArrowheads="1"/>
          </p:cNvSpPr>
          <p:nvPr>
            <p:ph type="body" idx="1"/>
          </p:nvPr>
        </p:nvSpPr>
        <p:spPr>
          <a:xfrm>
            <a:off x="685800" y="1905000"/>
            <a:ext cx="7772400" cy="4191000"/>
          </a:xfrm>
        </p:spPr>
        <p:txBody>
          <a:bodyPr/>
          <a:lstStyle/>
          <a:p>
            <a:r>
              <a:rPr lang="en-US" sz="2800" dirty="0"/>
              <a:t>In the last </a:t>
            </a:r>
            <a:r>
              <a:rPr lang="it-IT" sz="2800" dirty="0"/>
              <a:t>HEP-CCC </a:t>
            </a:r>
            <a:r>
              <a:rPr lang="en-US" sz="2800" dirty="0"/>
              <a:t>meeting, held at CERN on the 12th of November 1999, we had a</a:t>
            </a:r>
            <a:r>
              <a:rPr lang="it-IT" sz="2800" dirty="0"/>
              <a:t> </a:t>
            </a:r>
            <a:r>
              <a:rPr lang="en-US" sz="2800" dirty="0"/>
              <a:t>very useful discussion with </a:t>
            </a:r>
            <a:r>
              <a:rPr lang="en-US" sz="2800" dirty="0">
                <a:solidFill>
                  <a:srgbClr val="FF0000"/>
                </a:solidFill>
              </a:rPr>
              <a:t>Georges </a:t>
            </a:r>
            <a:r>
              <a:rPr lang="en-US" sz="2800" dirty="0" err="1">
                <a:solidFill>
                  <a:srgbClr val="FF0000"/>
                </a:solidFill>
              </a:rPr>
              <a:t>Metakides</a:t>
            </a:r>
            <a:r>
              <a:rPr lang="en-US" sz="2800" dirty="0">
                <a:solidFill>
                  <a:srgbClr val="FF0000"/>
                </a:solidFill>
              </a:rPr>
              <a:t> and Thierry Van </a:t>
            </a:r>
            <a:r>
              <a:rPr lang="en-US" sz="2800" dirty="0" err="1">
                <a:solidFill>
                  <a:srgbClr val="FF0000"/>
                </a:solidFill>
              </a:rPr>
              <a:t>der</a:t>
            </a:r>
            <a:r>
              <a:rPr lang="en-US" sz="2800" dirty="0">
                <a:solidFill>
                  <a:srgbClr val="FF0000"/>
                </a:solidFill>
              </a:rPr>
              <a:t> </a:t>
            </a:r>
            <a:r>
              <a:rPr lang="en-US" sz="2800" dirty="0" err="1">
                <a:solidFill>
                  <a:srgbClr val="FF0000"/>
                </a:solidFill>
              </a:rPr>
              <a:t>Pyl</a:t>
            </a:r>
            <a:r>
              <a:rPr lang="en-US" sz="2800" dirty="0">
                <a:solidFill>
                  <a:srgbClr val="FF0000"/>
                </a:solidFill>
              </a:rPr>
              <a:t>,</a:t>
            </a:r>
            <a:r>
              <a:rPr lang="it-IT" sz="2800" dirty="0">
                <a:solidFill>
                  <a:srgbClr val="FF0000"/>
                </a:solidFill>
              </a:rPr>
              <a:t> </a:t>
            </a:r>
            <a:r>
              <a:rPr lang="en-US" sz="2800" dirty="0">
                <a:solidFill>
                  <a:srgbClr val="FF0000"/>
                </a:solidFill>
              </a:rPr>
              <a:t>senior officers from the EC IT </a:t>
            </a:r>
            <a:r>
              <a:rPr lang="en-US" sz="2800" dirty="0" err="1">
                <a:solidFill>
                  <a:srgbClr val="FF0000"/>
                </a:solidFill>
              </a:rPr>
              <a:t>programme</a:t>
            </a:r>
            <a:r>
              <a:rPr lang="en-US" sz="2800" dirty="0">
                <a:solidFill>
                  <a:srgbClr val="FF0000"/>
                </a:solidFill>
              </a:rPr>
              <a:t>, visiting CERN.</a:t>
            </a:r>
          </a:p>
          <a:p>
            <a:r>
              <a:rPr lang="en-US" sz="2800" dirty="0"/>
              <a:t>The outcome of the discussion seems to be</a:t>
            </a:r>
            <a:r>
              <a:rPr lang="it-IT" sz="2800" dirty="0"/>
              <a:t> </a:t>
            </a:r>
            <a:r>
              <a:rPr lang="en-US" sz="2800" dirty="0"/>
              <a:t>that </a:t>
            </a:r>
            <a:r>
              <a:rPr lang="en-US" sz="2800" dirty="0">
                <a:solidFill>
                  <a:srgbClr val="FF0000"/>
                </a:solidFill>
              </a:rPr>
              <a:t>EU could welcome</a:t>
            </a:r>
            <a:r>
              <a:rPr lang="it-IT" sz="2800" dirty="0">
                <a:solidFill>
                  <a:srgbClr val="FF0000"/>
                </a:solidFill>
              </a:rPr>
              <a:t> </a:t>
            </a:r>
            <a:r>
              <a:rPr lang="en-US" sz="2800" dirty="0">
                <a:solidFill>
                  <a:srgbClr val="FF0000"/>
                </a:solidFill>
              </a:rPr>
              <a:t>a proposal regarding Computational &amp; Data GRID in HEP.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l’exposé</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Les convergences de 1999</a:t>
            </a:r>
          </a:p>
          <a:p>
            <a:r>
              <a:rPr lang="fr-FR" dirty="0" smtClean="0"/>
              <a:t>La mise en place de DATAGRID </a:t>
            </a:r>
          </a:p>
          <a:p>
            <a:pPr lvl="1"/>
            <a:r>
              <a:rPr lang="fr-FR" dirty="0" smtClean="0"/>
              <a:t>Au niveau européen</a:t>
            </a:r>
          </a:p>
          <a:p>
            <a:pPr lvl="1"/>
            <a:r>
              <a:rPr lang="fr-FR" dirty="0" smtClean="0"/>
              <a:t>La grille au CNRS</a:t>
            </a:r>
          </a:p>
          <a:p>
            <a:pPr lvl="1"/>
            <a:r>
              <a:rPr lang="fr-FR" dirty="0" smtClean="0"/>
              <a:t>La grille au centre de calcul</a:t>
            </a:r>
          </a:p>
          <a:p>
            <a:r>
              <a:rPr lang="fr-FR" dirty="0" smtClean="0"/>
              <a:t>La grille et la communauté informatique</a:t>
            </a:r>
          </a:p>
          <a:p>
            <a:r>
              <a:rPr lang="fr-FR" dirty="0" smtClean="0"/>
              <a:t>La grille et les supercalculateurs</a:t>
            </a:r>
          </a:p>
          <a:p>
            <a:r>
              <a:rPr lang="fr-FR" dirty="0" smtClean="0"/>
              <a:t>La grille et les </a:t>
            </a:r>
            <a:r>
              <a:rPr lang="fr-FR" dirty="0" smtClean="0"/>
              <a:t>industriels</a:t>
            </a:r>
          </a:p>
          <a:p>
            <a:r>
              <a:rPr lang="fr-FR" dirty="0" smtClean="0"/>
              <a:t>La grille et </a:t>
            </a:r>
            <a:r>
              <a:rPr lang="fr-FR" dirty="0" smtClean="0"/>
              <a:t>l’international</a:t>
            </a:r>
            <a:endParaRPr lang="fr-FR" dirty="0" smtClean="0"/>
          </a:p>
          <a:p>
            <a:r>
              <a:rPr lang="fr-FR" dirty="0" err="1" smtClean="0"/>
              <a:t>Hype</a:t>
            </a:r>
            <a:r>
              <a:rPr lang="fr-FR" dirty="0" smtClean="0"/>
              <a:t> ou pas </a:t>
            </a:r>
            <a:r>
              <a:rPr lang="fr-FR" dirty="0" err="1" smtClean="0"/>
              <a:t>hype</a:t>
            </a:r>
            <a:endParaRPr lang="fr-FR" dirty="0" smtClean="0"/>
          </a:p>
          <a:p>
            <a:r>
              <a:rPr lang="fr-FR" dirty="0" smtClean="0"/>
              <a:t>Bilan </a:t>
            </a:r>
            <a:r>
              <a:rPr lang="fr-FR" dirty="0" smtClean="0"/>
              <a:t>et perspectives</a:t>
            </a:r>
          </a:p>
          <a:p>
            <a:r>
              <a:rPr lang="fr-FR" dirty="0" smtClean="0"/>
              <a:t>Conclusion</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a:t>11 January 2000</a:t>
            </a:r>
          </a:p>
        </p:txBody>
      </p:sp>
      <p:sp>
        <p:nvSpPr>
          <p:cNvPr id="5" name="Espace réservé du pied de page 4"/>
          <p:cNvSpPr>
            <a:spLocks noGrp="1"/>
          </p:cNvSpPr>
          <p:nvPr>
            <p:ph type="ftr" sz="quarter" idx="11"/>
          </p:nvPr>
        </p:nvSpPr>
        <p:spPr/>
        <p:txBody>
          <a:bodyPr/>
          <a:lstStyle/>
          <a:p>
            <a:r>
              <a:rPr lang="en-US"/>
              <a:t>CERN EU-GRID Meeting</a:t>
            </a:r>
          </a:p>
        </p:txBody>
      </p:sp>
      <p:sp>
        <p:nvSpPr>
          <p:cNvPr id="6" name="Espace réservé du numéro de diapositive 5"/>
          <p:cNvSpPr>
            <a:spLocks noGrp="1"/>
          </p:cNvSpPr>
          <p:nvPr>
            <p:ph type="sldNum" sz="quarter" idx="12"/>
          </p:nvPr>
        </p:nvSpPr>
        <p:spPr/>
        <p:txBody>
          <a:bodyPr/>
          <a:lstStyle/>
          <a:p>
            <a:fld id="{F930A11B-28BA-4118-8D29-17716066B911}" type="slidenum">
              <a:rPr lang="en-US"/>
              <a:pPr/>
              <a:t>30</a:t>
            </a:fld>
            <a:endParaRPr lang="en-US"/>
          </a:p>
        </p:txBody>
      </p:sp>
      <p:sp>
        <p:nvSpPr>
          <p:cNvPr id="71682" name="Rectangle 2"/>
          <p:cNvSpPr>
            <a:spLocks noGrp="1" noChangeArrowheads="1"/>
          </p:cNvSpPr>
          <p:nvPr>
            <p:ph type="title"/>
          </p:nvPr>
        </p:nvSpPr>
        <p:spPr/>
        <p:txBody>
          <a:bodyPr/>
          <a:lstStyle/>
          <a:p>
            <a:r>
              <a:rPr lang="it-IT"/>
              <a:t>Background</a:t>
            </a:r>
            <a:endParaRPr lang="en-US"/>
          </a:p>
        </p:txBody>
      </p:sp>
      <p:sp>
        <p:nvSpPr>
          <p:cNvPr id="71683" name="Rectangle 3"/>
          <p:cNvSpPr>
            <a:spLocks noGrp="1" noChangeArrowheads="1"/>
          </p:cNvSpPr>
          <p:nvPr>
            <p:ph type="body" idx="1"/>
          </p:nvPr>
        </p:nvSpPr>
        <p:spPr>
          <a:xfrm>
            <a:off x="228600" y="1905000"/>
            <a:ext cx="8686800" cy="4572000"/>
          </a:xfrm>
        </p:spPr>
        <p:txBody>
          <a:bodyPr/>
          <a:lstStyle/>
          <a:p>
            <a:pPr>
              <a:lnSpc>
                <a:spcPct val="90000"/>
              </a:lnSpc>
            </a:pPr>
            <a:r>
              <a:rPr lang="en-GB" sz="2000">
                <a:solidFill>
                  <a:schemeClr val="tx1"/>
                </a:solidFill>
                <a:cs typeface="Times New Roman" pitchFamily="18" charset="0"/>
              </a:rPr>
              <a:t>The GRID idea is well described in an already famous book: “The Grid: Blueprint for a New Computing Infrastructure” - I. Foster, C. Kesselman.</a:t>
            </a:r>
          </a:p>
          <a:p>
            <a:pPr>
              <a:lnSpc>
                <a:spcPct val="90000"/>
              </a:lnSpc>
            </a:pPr>
            <a:r>
              <a:rPr lang="en-GB" sz="2000">
                <a:solidFill>
                  <a:schemeClr val="tx1"/>
                </a:solidFill>
                <a:cs typeface="Times New Roman" pitchFamily="18" charset="0"/>
              </a:rPr>
              <a:t>Many US GRID related Projects where started in these last years, the most relevant ones for this proposal are:</a:t>
            </a:r>
            <a:endParaRPr lang="en-US" sz="2000">
              <a:solidFill>
                <a:schemeClr val="tx1"/>
              </a:solidFill>
              <a:cs typeface="Times New Roman" pitchFamily="18" charset="0"/>
            </a:endParaRPr>
          </a:p>
          <a:p>
            <a:pPr lvl="1">
              <a:lnSpc>
                <a:spcPct val="90000"/>
              </a:lnSpc>
            </a:pPr>
            <a:r>
              <a:rPr lang="en-GB" sz="1800">
                <a:cs typeface="Times New Roman" pitchFamily="18" charset="0"/>
              </a:rPr>
              <a:t>Globus</a:t>
            </a:r>
            <a:r>
              <a:rPr lang="en-GB" sz="1800">
                <a:solidFill>
                  <a:schemeClr val="tx1"/>
                </a:solidFill>
                <a:cs typeface="Times New Roman" pitchFamily="18" charset="0"/>
              </a:rPr>
              <a:t>: The Globus project is developing basic software infrastructure for computations that integrate geographically distributed computational and information resources. Globus concepts are being tested on a global scale on the GUSTO testbed. </a:t>
            </a:r>
            <a:endParaRPr lang="en-US" sz="1800">
              <a:solidFill>
                <a:schemeClr val="tx1"/>
              </a:solidFill>
              <a:cs typeface="Times New Roman" pitchFamily="18" charset="0"/>
            </a:endParaRPr>
          </a:p>
          <a:p>
            <a:pPr lvl="1">
              <a:lnSpc>
                <a:spcPct val="90000"/>
              </a:lnSpc>
            </a:pPr>
            <a:r>
              <a:rPr lang="en-GB" sz="1800">
                <a:cs typeface="Times New Roman" pitchFamily="18" charset="0"/>
              </a:rPr>
              <a:t>Condor</a:t>
            </a:r>
            <a:r>
              <a:rPr lang="en-GB" sz="1800">
                <a:solidFill>
                  <a:schemeClr val="tx1"/>
                </a:solidFill>
                <a:cs typeface="Times New Roman" pitchFamily="18" charset="0"/>
              </a:rPr>
              <a:t>: The goal of the Condor project is to develop, implement, deploy, and evaluate mechanisms and policies that support High Throughput Computing (HTC) on large collections of separately owned and distributed computing resources. </a:t>
            </a:r>
            <a:endParaRPr lang="en-US" sz="1800">
              <a:solidFill>
                <a:schemeClr val="tx1"/>
              </a:solidFill>
              <a:cs typeface="Times New Roman" pitchFamily="18" charset="0"/>
            </a:endParaRPr>
          </a:p>
          <a:p>
            <a:pPr lvl="1">
              <a:lnSpc>
                <a:spcPct val="90000"/>
              </a:lnSpc>
            </a:pPr>
            <a:r>
              <a:rPr lang="en-GB" sz="1800">
                <a:cs typeface="Times New Roman" pitchFamily="18" charset="0"/>
              </a:rPr>
              <a:t>The Particle Physics Data Grid</a:t>
            </a:r>
            <a:r>
              <a:rPr lang="en-GB" sz="1800">
                <a:solidFill>
                  <a:schemeClr val="tx1"/>
                </a:solidFill>
                <a:cs typeface="Times New Roman" pitchFamily="18" charset="0"/>
              </a:rPr>
              <a:t>:</a:t>
            </a:r>
            <a:r>
              <a:rPr lang="it-IT" sz="1800">
                <a:solidFill>
                  <a:schemeClr val="tx1"/>
                </a:solidFill>
                <a:cs typeface="Times New Roman" pitchFamily="18" charset="0"/>
              </a:rPr>
              <a:t> </a:t>
            </a:r>
            <a:r>
              <a:rPr lang="en-GB" sz="1800">
                <a:solidFill>
                  <a:schemeClr val="tx1"/>
                </a:solidFill>
                <a:cs typeface="Times New Roman" pitchFamily="18" charset="0"/>
              </a:rPr>
              <a:t>It “has two long-term objectives. Firstly the delivery of an infrastructure for very widely distributed analysis of particle physics data at multi-petabyte scales by hundreds to thousands of physicists and secondly the acceleration of the development of network and middleware infrastructure aimed broadly at data-intensive collaborative science”. </a:t>
            </a:r>
            <a:endParaRPr lang="en-US" sz="180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space réservé de la date 1"/>
          <p:cNvSpPr>
            <a:spLocks noGrp="1"/>
          </p:cNvSpPr>
          <p:nvPr>
            <p:ph type="dt" sz="half" idx="10"/>
          </p:nvPr>
        </p:nvSpPr>
        <p:spPr/>
        <p:txBody>
          <a:bodyPr/>
          <a:lstStyle/>
          <a:p>
            <a:r>
              <a:rPr lang="en-US"/>
              <a:t>11 January 2000</a:t>
            </a:r>
          </a:p>
        </p:txBody>
      </p:sp>
      <p:sp>
        <p:nvSpPr>
          <p:cNvPr id="84" name="Espace réservé du pied de page 2"/>
          <p:cNvSpPr>
            <a:spLocks noGrp="1"/>
          </p:cNvSpPr>
          <p:nvPr>
            <p:ph type="ftr" sz="quarter" idx="11"/>
          </p:nvPr>
        </p:nvSpPr>
        <p:spPr/>
        <p:txBody>
          <a:bodyPr/>
          <a:lstStyle/>
          <a:p>
            <a:r>
              <a:rPr lang="en-US"/>
              <a:t>CERN EU-GRID Meeting</a:t>
            </a:r>
          </a:p>
        </p:txBody>
      </p:sp>
      <p:sp>
        <p:nvSpPr>
          <p:cNvPr id="85" name="Espace réservé du numéro de diapositive 3"/>
          <p:cNvSpPr>
            <a:spLocks noGrp="1"/>
          </p:cNvSpPr>
          <p:nvPr>
            <p:ph type="sldNum" sz="quarter" idx="12"/>
          </p:nvPr>
        </p:nvSpPr>
        <p:spPr/>
        <p:txBody>
          <a:bodyPr/>
          <a:lstStyle/>
          <a:p>
            <a:fld id="{DFA6F309-6F6F-4E95-B8DC-5EA23E6405C0}" type="slidenum">
              <a:rPr lang="en-US"/>
              <a:pPr/>
              <a:t>31</a:t>
            </a:fld>
            <a:endParaRPr lang="en-US"/>
          </a:p>
        </p:txBody>
      </p:sp>
      <p:sp>
        <p:nvSpPr>
          <p:cNvPr id="67586" name="Rectangle 2"/>
          <p:cNvSpPr>
            <a:spLocks noChangeArrowheads="1"/>
          </p:cNvSpPr>
          <p:nvPr/>
        </p:nvSpPr>
        <p:spPr bwMode="auto">
          <a:xfrm>
            <a:off x="773113" y="304800"/>
            <a:ext cx="7772400" cy="1143000"/>
          </a:xfrm>
          <a:prstGeom prst="rect">
            <a:avLst/>
          </a:prstGeom>
          <a:noFill/>
          <a:ln w="9525">
            <a:noFill/>
            <a:miter lim="800000"/>
            <a:headEnd/>
            <a:tailEnd/>
          </a:ln>
          <a:effectLst/>
        </p:spPr>
        <p:txBody>
          <a:bodyPr lIns="92075" tIns="46038" rIns="92075" bIns="46038" anchor="ctr"/>
          <a:lstStyle/>
          <a:p>
            <a:pPr algn="ctr"/>
            <a:r>
              <a:rPr lang="en-US" sz="4400">
                <a:solidFill>
                  <a:srgbClr val="FF00CC"/>
                </a:solidFill>
              </a:rPr>
              <a:t>The Grid</a:t>
            </a:r>
          </a:p>
        </p:txBody>
      </p:sp>
      <p:sp>
        <p:nvSpPr>
          <p:cNvPr id="67587" name="Rectangle 3"/>
          <p:cNvSpPr>
            <a:spLocks noChangeArrowheads="1"/>
          </p:cNvSpPr>
          <p:nvPr/>
        </p:nvSpPr>
        <p:spPr bwMode="auto">
          <a:xfrm>
            <a:off x="0" y="1981200"/>
            <a:ext cx="6096000" cy="4191000"/>
          </a:xfrm>
          <a:prstGeom prst="rect">
            <a:avLst/>
          </a:prstGeom>
          <a:noFill/>
          <a:ln w="9525">
            <a:noFill/>
            <a:miter lim="800000"/>
            <a:headEnd/>
            <a:tailEnd/>
          </a:ln>
          <a:effectLst/>
        </p:spPr>
        <p:txBody>
          <a:bodyPr lIns="92075" tIns="46038" rIns="92075" bIns="46038"/>
          <a:lstStyle/>
          <a:p>
            <a:pPr marL="342900" indent="-342900">
              <a:spcBef>
                <a:spcPct val="20000"/>
              </a:spcBef>
              <a:buSzPct val="100000"/>
            </a:pPr>
            <a:r>
              <a:rPr lang="en-US" sz="2800"/>
              <a:t>“</a:t>
            </a:r>
            <a:r>
              <a:rPr lang="en-US" sz="2800" i="1"/>
              <a:t>Dependable, consistent, pervasive access to</a:t>
            </a:r>
            <a:r>
              <a:rPr lang="it-IT" sz="2800" i="1"/>
              <a:t> </a:t>
            </a:r>
            <a:r>
              <a:rPr lang="en-US" sz="2800" i="1"/>
              <a:t>[high-end] resources”</a:t>
            </a:r>
            <a:endParaRPr lang="en-US" sz="2800"/>
          </a:p>
          <a:p>
            <a:pPr marL="342900" indent="-342900">
              <a:spcBef>
                <a:spcPct val="20000"/>
              </a:spcBef>
              <a:buSzPct val="100000"/>
              <a:buFontTx/>
              <a:buChar char="•"/>
            </a:pPr>
            <a:r>
              <a:rPr lang="en-US" sz="2800"/>
              <a:t>Dependable: Can provide performance and functionality guarantees</a:t>
            </a:r>
          </a:p>
          <a:p>
            <a:pPr marL="342900" indent="-342900">
              <a:spcBef>
                <a:spcPct val="20000"/>
              </a:spcBef>
              <a:buSzPct val="100000"/>
              <a:buFontTx/>
              <a:buChar char="•"/>
            </a:pPr>
            <a:r>
              <a:rPr lang="en-US" sz="2800"/>
              <a:t>Consistent: Uniform interfaces to a wide variety of resources</a:t>
            </a:r>
          </a:p>
          <a:p>
            <a:pPr marL="342900" indent="-342900">
              <a:spcBef>
                <a:spcPct val="20000"/>
              </a:spcBef>
              <a:buSzPct val="100000"/>
              <a:buFontTx/>
              <a:buChar char="•"/>
            </a:pPr>
            <a:r>
              <a:rPr lang="en-US" sz="2800"/>
              <a:t>Pervasive: Ability to “plug in” from anywhere</a:t>
            </a:r>
          </a:p>
        </p:txBody>
      </p:sp>
      <p:grpSp>
        <p:nvGrpSpPr>
          <p:cNvPr id="2" name="Group 4"/>
          <p:cNvGrpSpPr>
            <a:grpSpLocks/>
          </p:cNvGrpSpPr>
          <p:nvPr/>
        </p:nvGrpSpPr>
        <p:grpSpPr bwMode="auto">
          <a:xfrm>
            <a:off x="5638800" y="1447800"/>
            <a:ext cx="3352800" cy="4800600"/>
            <a:chOff x="3462" y="1066"/>
            <a:chExt cx="2298" cy="3118"/>
          </a:xfrm>
        </p:grpSpPr>
        <p:grpSp>
          <p:nvGrpSpPr>
            <p:cNvPr id="3" name="Group 5"/>
            <p:cNvGrpSpPr>
              <a:grpSpLocks/>
            </p:cNvGrpSpPr>
            <p:nvPr/>
          </p:nvGrpSpPr>
          <p:grpSpPr bwMode="auto">
            <a:xfrm>
              <a:off x="3462" y="1332"/>
              <a:ext cx="472" cy="472"/>
              <a:chOff x="3462" y="1332"/>
              <a:chExt cx="472" cy="472"/>
            </a:xfrm>
          </p:grpSpPr>
          <p:sp>
            <p:nvSpPr>
              <p:cNvPr id="67590" name="Rectangle 6"/>
              <p:cNvSpPr>
                <a:spLocks noChangeArrowheads="1"/>
              </p:cNvSpPr>
              <p:nvPr/>
            </p:nvSpPr>
            <p:spPr bwMode="auto">
              <a:xfrm>
                <a:off x="3750" y="1332"/>
                <a:ext cx="184" cy="184"/>
              </a:xfrm>
              <a:prstGeom prst="rect">
                <a:avLst/>
              </a:prstGeom>
              <a:solidFill>
                <a:srgbClr val="FF6699"/>
              </a:solidFill>
              <a:ln w="12700">
                <a:solidFill>
                  <a:schemeClr val="tx1"/>
                </a:solidFill>
                <a:miter lim="800000"/>
                <a:headEnd/>
                <a:tailEnd/>
              </a:ln>
              <a:effectLst/>
            </p:spPr>
            <p:txBody>
              <a:bodyPr wrap="none" anchor="ctr"/>
              <a:lstStyle/>
              <a:p>
                <a:endParaRPr lang="fr-FR"/>
              </a:p>
            </p:txBody>
          </p:sp>
          <p:sp>
            <p:nvSpPr>
              <p:cNvPr id="67591" name="Line 7"/>
              <p:cNvSpPr>
                <a:spLocks noChangeShapeType="1"/>
              </p:cNvSpPr>
              <p:nvPr/>
            </p:nvSpPr>
            <p:spPr bwMode="auto">
              <a:xfrm flipH="1">
                <a:off x="3653" y="1424"/>
                <a:ext cx="93"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592" name="Line 8"/>
              <p:cNvSpPr>
                <a:spLocks noChangeShapeType="1"/>
              </p:cNvSpPr>
              <p:nvPr/>
            </p:nvSpPr>
            <p:spPr bwMode="auto">
              <a:xfrm flipV="1">
                <a:off x="3842" y="1522"/>
                <a:ext cx="0"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593" name="Rectangle 9"/>
              <p:cNvSpPr>
                <a:spLocks noChangeArrowheads="1"/>
              </p:cNvSpPr>
              <p:nvPr/>
            </p:nvSpPr>
            <p:spPr bwMode="auto">
              <a:xfrm>
                <a:off x="3462" y="1332"/>
                <a:ext cx="184" cy="184"/>
              </a:xfrm>
              <a:prstGeom prst="rect">
                <a:avLst/>
              </a:prstGeom>
              <a:solidFill>
                <a:srgbClr val="FF6699"/>
              </a:solidFill>
              <a:ln w="12700">
                <a:solidFill>
                  <a:schemeClr val="tx1"/>
                </a:solidFill>
                <a:miter lim="800000"/>
                <a:headEnd/>
                <a:tailEnd/>
              </a:ln>
              <a:effectLst/>
            </p:spPr>
            <p:txBody>
              <a:bodyPr wrap="none" anchor="ctr"/>
              <a:lstStyle/>
              <a:p>
                <a:endParaRPr lang="fr-FR"/>
              </a:p>
            </p:txBody>
          </p:sp>
          <p:sp>
            <p:nvSpPr>
              <p:cNvPr id="67594" name="Line 10"/>
              <p:cNvSpPr>
                <a:spLocks noChangeShapeType="1"/>
              </p:cNvSpPr>
              <p:nvPr/>
            </p:nvSpPr>
            <p:spPr bwMode="auto">
              <a:xfrm flipV="1">
                <a:off x="3554" y="1522"/>
                <a:ext cx="0"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595" name="Rectangle 11"/>
              <p:cNvSpPr>
                <a:spLocks noChangeArrowheads="1"/>
              </p:cNvSpPr>
              <p:nvPr/>
            </p:nvSpPr>
            <p:spPr bwMode="auto">
              <a:xfrm>
                <a:off x="3750" y="1620"/>
                <a:ext cx="184" cy="184"/>
              </a:xfrm>
              <a:prstGeom prst="rect">
                <a:avLst/>
              </a:prstGeom>
              <a:solidFill>
                <a:srgbClr val="FF6699"/>
              </a:solidFill>
              <a:ln w="12700">
                <a:solidFill>
                  <a:schemeClr val="tx1"/>
                </a:solidFill>
                <a:miter lim="800000"/>
                <a:headEnd/>
                <a:tailEnd/>
              </a:ln>
              <a:effectLst/>
            </p:spPr>
            <p:txBody>
              <a:bodyPr wrap="none" anchor="ctr"/>
              <a:lstStyle/>
              <a:p>
                <a:endParaRPr lang="fr-FR"/>
              </a:p>
            </p:txBody>
          </p:sp>
          <p:sp>
            <p:nvSpPr>
              <p:cNvPr id="67596" name="Line 12"/>
              <p:cNvSpPr>
                <a:spLocks noChangeShapeType="1"/>
              </p:cNvSpPr>
              <p:nvPr/>
            </p:nvSpPr>
            <p:spPr bwMode="auto">
              <a:xfrm flipH="1">
                <a:off x="3653" y="1712"/>
                <a:ext cx="93"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597" name="Rectangle 13"/>
              <p:cNvSpPr>
                <a:spLocks noChangeArrowheads="1"/>
              </p:cNvSpPr>
              <p:nvPr/>
            </p:nvSpPr>
            <p:spPr bwMode="auto">
              <a:xfrm>
                <a:off x="3462" y="1620"/>
                <a:ext cx="184" cy="184"/>
              </a:xfrm>
              <a:prstGeom prst="rect">
                <a:avLst/>
              </a:prstGeom>
              <a:solidFill>
                <a:srgbClr val="FF6699"/>
              </a:solidFill>
              <a:ln w="12700">
                <a:solidFill>
                  <a:schemeClr val="tx1"/>
                </a:solidFill>
                <a:miter lim="800000"/>
                <a:headEnd/>
                <a:tailEnd/>
              </a:ln>
              <a:effectLst/>
            </p:spPr>
            <p:txBody>
              <a:bodyPr wrap="none" anchor="ctr"/>
              <a:lstStyle/>
              <a:p>
                <a:endParaRPr lang="fr-FR"/>
              </a:p>
            </p:txBody>
          </p:sp>
        </p:grpSp>
        <p:sp>
          <p:nvSpPr>
            <p:cNvPr id="67598" name="Rectangle 14"/>
            <p:cNvSpPr>
              <a:spLocks noChangeArrowheads="1"/>
            </p:cNvSpPr>
            <p:nvPr/>
          </p:nvSpPr>
          <p:spPr bwMode="auto">
            <a:xfrm>
              <a:off x="4982" y="3488"/>
              <a:ext cx="184" cy="184"/>
            </a:xfrm>
            <a:prstGeom prst="rect">
              <a:avLst/>
            </a:prstGeom>
            <a:solidFill>
              <a:srgbClr val="CCFF33"/>
            </a:solidFill>
            <a:ln w="12700">
              <a:solidFill>
                <a:schemeClr val="tx1"/>
              </a:solidFill>
              <a:miter lim="800000"/>
              <a:headEnd/>
              <a:tailEnd/>
            </a:ln>
            <a:effectLst/>
          </p:spPr>
          <p:txBody>
            <a:bodyPr wrap="none" anchor="ctr"/>
            <a:lstStyle/>
            <a:p>
              <a:endParaRPr lang="fr-FR"/>
            </a:p>
          </p:txBody>
        </p:sp>
        <p:sp>
          <p:nvSpPr>
            <p:cNvPr id="67599" name="Line 15"/>
            <p:cNvSpPr>
              <a:spLocks noChangeShapeType="1"/>
            </p:cNvSpPr>
            <p:nvPr/>
          </p:nvSpPr>
          <p:spPr bwMode="auto">
            <a:xfrm>
              <a:off x="5125" y="3679"/>
              <a:ext cx="93" cy="23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00" name="Line 16"/>
            <p:cNvSpPr>
              <a:spLocks noChangeShapeType="1"/>
            </p:cNvSpPr>
            <p:nvPr/>
          </p:nvSpPr>
          <p:spPr bwMode="auto">
            <a:xfrm flipH="1">
              <a:off x="4933" y="3679"/>
              <a:ext cx="93" cy="237"/>
            </a:xfrm>
            <a:prstGeom prst="line">
              <a:avLst/>
            </a:prstGeom>
            <a:noFill/>
            <a:ln w="12700">
              <a:solidFill>
                <a:schemeClr val="tx1"/>
              </a:solidFill>
              <a:round/>
              <a:headEnd type="none" w="sm" len="sm"/>
              <a:tailEnd type="none" w="sm" len="sm"/>
            </a:ln>
            <a:effectLst/>
          </p:spPr>
          <p:txBody>
            <a:bodyPr wrap="none" anchor="ctr"/>
            <a:lstStyle/>
            <a:p>
              <a:endParaRPr lang="fr-FR"/>
            </a:p>
          </p:txBody>
        </p:sp>
        <p:grpSp>
          <p:nvGrpSpPr>
            <p:cNvPr id="4" name="Group 17"/>
            <p:cNvGrpSpPr>
              <a:grpSpLocks/>
            </p:cNvGrpSpPr>
            <p:nvPr/>
          </p:nvGrpSpPr>
          <p:grpSpPr bwMode="auto">
            <a:xfrm>
              <a:off x="3825" y="1782"/>
              <a:ext cx="799" cy="566"/>
              <a:chOff x="3825" y="1782"/>
              <a:chExt cx="799" cy="566"/>
            </a:xfrm>
          </p:grpSpPr>
          <p:sp>
            <p:nvSpPr>
              <p:cNvPr id="67602" name="Line 18"/>
              <p:cNvSpPr>
                <a:spLocks noChangeShapeType="1"/>
              </p:cNvSpPr>
              <p:nvPr/>
            </p:nvSpPr>
            <p:spPr bwMode="auto">
              <a:xfrm flipH="1" flipV="1">
                <a:off x="4411" y="2137"/>
                <a:ext cx="213" cy="211"/>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03" name="Line 19"/>
              <p:cNvSpPr>
                <a:spLocks noChangeShapeType="1"/>
              </p:cNvSpPr>
              <p:nvPr/>
            </p:nvSpPr>
            <p:spPr bwMode="auto">
              <a:xfrm flipH="1">
                <a:off x="4357" y="2142"/>
                <a:ext cx="57" cy="4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04" name="Line 20"/>
              <p:cNvSpPr>
                <a:spLocks noChangeShapeType="1"/>
              </p:cNvSpPr>
              <p:nvPr/>
            </p:nvSpPr>
            <p:spPr bwMode="auto">
              <a:xfrm flipH="1" flipV="1">
                <a:off x="4112" y="1956"/>
                <a:ext cx="238" cy="232"/>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05" name="Line 21"/>
              <p:cNvSpPr>
                <a:spLocks noChangeShapeType="1"/>
              </p:cNvSpPr>
              <p:nvPr/>
            </p:nvSpPr>
            <p:spPr bwMode="auto">
              <a:xfrm flipH="1">
                <a:off x="4061" y="1959"/>
                <a:ext cx="57" cy="46"/>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06" name="Line 22"/>
              <p:cNvSpPr>
                <a:spLocks noChangeShapeType="1"/>
              </p:cNvSpPr>
              <p:nvPr/>
            </p:nvSpPr>
            <p:spPr bwMode="auto">
              <a:xfrm flipH="1" flipV="1">
                <a:off x="3825" y="1782"/>
                <a:ext cx="231" cy="222"/>
              </a:xfrm>
              <a:prstGeom prst="line">
                <a:avLst/>
              </a:prstGeom>
              <a:noFill/>
              <a:ln w="12700">
                <a:solidFill>
                  <a:schemeClr val="tx1"/>
                </a:solidFill>
                <a:round/>
                <a:headEnd type="none" w="sm" len="sm"/>
                <a:tailEnd type="none" w="sm" len="sm"/>
              </a:ln>
              <a:effectLst/>
            </p:spPr>
            <p:txBody>
              <a:bodyPr wrap="none" anchor="ctr"/>
              <a:lstStyle/>
              <a:p>
                <a:endParaRPr lang="fr-FR"/>
              </a:p>
            </p:txBody>
          </p:sp>
        </p:grpSp>
        <p:grpSp>
          <p:nvGrpSpPr>
            <p:cNvPr id="5" name="Group 23"/>
            <p:cNvGrpSpPr>
              <a:grpSpLocks/>
            </p:cNvGrpSpPr>
            <p:nvPr/>
          </p:nvGrpSpPr>
          <p:grpSpPr bwMode="auto">
            <a:xfrm>
              <a:off x="4641" y="2610"/>
              <a:ext cx="419" cy="880"/>
              <a:chOff x="4641" y="2610"/>
              <a:chExt cx="419" cy="880"/>
            </a:xfrm>
          </p:grpSpPr>
          <p:sp>
            <p:nvSpPr>
              <p:cNvPr id="67608" name="Line 24"/>
              <p:cNvSpPr>
                <a:spLocks noChangeShapeType="1"/>
              </p:cNvSpPr>
              <p:nvPr/>
            </p:nvSpPr>
            <p:spPr bwMode="auto">
              <a:xfrm>
                <a:off x="4641" y="2610"/>
                <a:ext cx="214" cy="311"/>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09" name="Line 25"/>
              <p:cNvSpPr>
                <a:spLocks noChangeShapeType="1"/>
              </p:cNvSpPr>
              <p:nvPr/>
            </p:nvSpPr>
            <p:spPr bwMode="auto">
              <a:xfrm flipH="1" flipV="1">
                <a:off x="4735" y="2861"/>
                <a:ext cx="110" cy="3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10" name="Line 26"/>
              <p:cNvSpPr>
                <a:spLocks noChangeShapeType="1"/>
              </p:cNvSpPr>
              <p:nvPr/>
            </p:nvSpPr>
            <p:spPr bwMode="auto">
              <a:xfrm>
                <a:off x="4757" y="2883"/>
                <a:ext cx="202" cy="31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11" name="Line 27"/>
              <p:cNvSpPr>
                <a:spLocks noChangeShapeType="1"/>
              </p:cNvSpPr>
              <p:nvPr/>
            </p:nvSpPr>
            <p:spPr bwMode="auto">
              <a:xfrm flipH="1" flipV="1">
                <a:off x="4837" y="3153"/>
                <a:ext cx="110" cy="3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12" name="Line 28"/>
              <p:cNvSpPr>
                <a:spLocks noChangeShapeType="1"/>
              </p:cNvSpPr>
              <p:nvPr/>
            </p:nvSpPr>
            <p:spPr bwMode="auto">
              <a:xfrm>
                <a:off x="4859" y="3174"/>
                <a:ext cx="201" cy="316"/>
              </a:xfrm>
              <a:prstGeom prst="line">
                <a:avLst/>
              </a:prstGeom>
              <a:noFill/>
              <a:ln w="12700">
                <a:solidFill>
                  <a:schemeClr val="tx1"/>
                </a:solidFill>
                <a:round/>
                <a:headEnd type="none" w="sm" len="sm"/>
                <a:tailEnd type="none" w="sm" len="sm"/>
              </a:ln>
              <a:effectLst/>
            </p:spPr>
            <p:txBody>
              <a:bodyPr wrap="none" anchor="ctr"/>
              <a:lstStyle/>
              <a:p>
                <a:endParaRPr lang="fr-FR"/>
              </a:p>
            </p:txBody>
          </p:sp>
        </p:grpSp>
        <p:grpSp>
          <p:nvGrpSpPr>
            <p:cNvPr id="6" name="Group 29"/>
            <p:cNvGrpSpPr>
              <a:grpSpLocks/>
            </p:cNvGrpSpPr>
            <p:nvPr/>
          </p:nvGrpSpPr>
          <p:grpSpPr bwMode="auto">
            <a:xfrm>
              <a:off x="5283" y="2463"/>
              <a:ext cx="472" cy="472"/>
              <a:chOff x="5283" y="2463"/>
              <a:chExt cx="472" cy="472"/>
            </a:xfrm>
          </p:grpSpPr>
          <p:sp>
            <p:nvSpPr>
              <p:cNvPr id="67614" name="Rectangle 30"/>
              <p:cNvSpPr>
                <a:spLocks noChangeArrowheads="1"/>
              </p:cNvSpPr>
              <p:nvPr/>
            </p:nvSpPr>
            <p:spPr bwMode="auto">
              <a:xfrm>
                <a:off x="5571" y="2463"/>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67615" name="Line 31"/>
              <p:cNvSpPr>
                <a:spLocks noChangeShapeType="1"/>
              </p:cNvSpPr>
              <p:nvPr/>
            </p:nvSpPr>
            <p:spPr bwMode="auto">
              <a:xfrm flipH="1">
                <a:off x="5474" y="2555"/>
                <a:ext cx="93"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16" name="Line 32"/>
              <p:cNvSpPr>
                <a:spLocks noChangeShapeType="1"/>
              </p:cNvSpPr>
              <p:nvPr/>
            </p:nvSpPr>
            <p:spPr bwMode="auto">
              <a:xfrm flipV="1">
                <a:off x="5663" y="2653"/>
                <a:ext cx="0"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17" name="Rectangle 33"/>
              <p:cNvSpPr>
                <a:spLocks noChangeArrowheads="1"/>
              </p:cNvSpPr>
              <p:nvPr/>
            </p:nvSpPr>
            <p:spPr bwMode="auto">
              <a:xfrm>
                <a:off x="5283" y="2463"/>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67618" name="Line 34"/>
              <p:cNvSpPr>
                <a:spLocks noChangeShapeType="1"/>
              </p:cNvSpPr>
              <p:nvPr/>
            </p:nvSpPr>
            <p:spPr bwMode="auto">
              <a:xfrm flipV="1">
                <a:off x="5375" y="2653"/>
                <a:ext cx="0"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19" name="Rectangle 35"/>
              <p:cNvSpPr>
                <a:spLocks noChangeArrowheads="1"/>
              </p:cNvSpPr>
              <p:nvPr/>
            </p:nvSpPr>
            <p:spPr bwMode="auto">
              <a:xfrm>
                <a:off x="5571" y="2751"/>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67620" name="Line 36"/>
              <p:cNvSpPr>
                <a:spLocks noChangeShapeType="1"/>
              </p:cNvSpPr>
              <p:nvPr/>
            </p:nvSpPr>
            <p:spPr bwMode="auto">
              <a:xfrm flipH="1">
                <a:off x="5474" y="2843"/>
                <a:ext cx="93"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21" name="Rectangle 37"/>
              <p:cNvSpPr>
                <a:spLocks noChangeArrowheads="1"/>
              </p:cNvSpPr>
              <p:nvPr/>
            </p:nvSpPr>
            <p:spPr bwMode="auto">
              <a:xfrm>
                <a:off x="5283" y="2751"/>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grpSp>
        <p:grpSp>
          <p:nvGrpSpPr>
            <p:cNvPr id="7" name="Group 38"/>
            <p:cNvGrpSpPr>
              <a:grpSpLocks/>
            </p:cNvGrpSpPr>
            <p:nvPr/>
          </p:nvGrpSpPr>
          <p:grpSpPr bwMode="auto">
            <a:xfrm>
              <a:off x="5247" y="1909"/>
              <a:ext cx="232" cy="232"/>
              <a:chOff x="5247" y="1909"/>
              <a:chExt cx="232" cy="232"/>
            </a:xfrm>
          </p:grpSpPr>
          <p:sp>
            <p:nvSpPr>
              <p:cNvPr id="67623" name="Oval 39"/>
              <p:cNvSpPr>
                <a:spLocks noChangeArrowheads="1"/>
              </p:cNvSpPr>
              <p:nvPr/>
            </p:nvSpPr>
            <p:spPr bwMode="auto">
              <a:xfrm>
                <a:off x="5247" y="1909"/>
                <a:ext cx="232" cy="232"/>
              </a:xfrm>
              <a:prstGeom prst="ellipse">
                <a:avLst/>
              </a:prstGeom>
              <a:noFill/>
              <a:ln w="12700">
                <a:solidFill>
                  <a:schemeClr val="tx1"/>
                </a:solidFill>
                <a:round/>
                <a:headEnd/>
                <a:tailEnd/>
              </a:ln>
              <a:effectLst/>
            </p:spPr>
            <p:txBody>
              <a:bodyPr wrap="none" anchor="ctr"/>
              <a:lstStyle/>
              <a:p>
                <a:endParaRPr lang="fr-FR"/>
              </a:p>
            </p:txBody>
          </p:sp>
          <p:grpSp>
            <p:nvGrpSpPr>
              <p:cNvPr id="8" name="Group 40"/>
              <p:cNvGrpSpPr>
                <a:grpSpLocks/>
              </p:cNvGrpSpPr>
              <p:nvPr/>
            </p:nvGrpSpPr>
            <p:grpSpPr bwMode="auto">
              <a:xfrm>
                <a:off x="5270" y="1977"/>
                <a:ext cx="189" cy="96"/>
                <a:chOff x="5270" y="1977"/>
                <a:chExt cx="189" cy="96"/>
              </a:xfrm>
            </p:grpSpPr>
            <p:sp>
              <p:nvSpPr>
                <p:cNvPr id="67625" name="Line 41"/>
                <p:cNvSpPr>
                  <a:spLocks noChangeShapeType="1"/>
                </p:cNvSpPr>
                <p:nvPr/>
              </p:nvSpPr>
              <p:spPr bwMode="auto">
                <a:xfrm flipH="1" flipV="1">
                  <a:off x="5317" y="1979"/>
                  <a:ext cx="93"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26" name="Line 42"/>
                <p:cNvSpPr>
                  <a:spLocks noChangeShapeType="1"/>
                </p:cNvSpPr>
                <p:nvPr/>
              </p:nvSpPr>
              <p:spPr bwMode="auto">
                <a:xfrm flipV="1">
                  <a:off x="5317" y="1979"/>
                  <a:ext cx="93"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27" name="Line 43"/>
                <p:cNvSpPr>
                  <a:spLocks noChangeShapeType="1"/>
                </p:cNvSpPr>
                <p:nvPr/>
              </p:nvSpPr>
              <p:spPr bwMode="auto">
                <a:xfrm flipH="1">
                  <a:off x="5414" y="1977"/>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28" name="Line 44"/>
                <p:cNvSpPr>
                  <a:spLocks noChangeShapeType="1"/>
                </p:cNvSpPr>
                <p:nvPr/>
              </p:nvSpPr>
              <p:spPr bwMode="auto">
                <a:xfrm flipH="1">
                  <a:off x="5414" y="2073"/>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29" name="Line 45"/>
                <p:cNvSpPr>
                  <a:spLocks noChangeShapeType="1"/>
                </p:cNvSpPr>
                <p:nvPr/>
              </p:nvSpPr>
              <p:spPr bwMode="auto">
                <a:xfrm flipH="1">
                  <a:off x="5270" y="1977"/>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30" name="Line 46"/>
                <p:cNvSpPr>
                  <a:spLocks noChangeShapeType="1"/>
                </p:cNvSpPr>
                <p:nvPr/>
              </p:nvSpPr>
              <p:spPr bwMode="auto">
                <a:xfrm flipH="1">
                  <a:off x="5270" y="2073"/>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grpSp>
        </p:grpSp>
        <p:sp>
          <p:nvSpPr>
            <p:cNvPr id="67631" name="Line 47"/>
            <p:cNvSpPr>
              <a:spLocks noChangeShapeType="1"/>
            </p:cNvSpPr>
            <p:nvPr/>
          </p:nvSpPr>
          <p:spPr bwMode="auto">
            <a:xfrm flipV="1">
              <a:off x="5367" y="2148"/>
              <a:ext cx="0" cy="302"/>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32" name="Rectangle 48"/>
            <p:cNvSpPr>
              <a:spLocks noChangeArrowheads="1"/>
            </p:cNvSpPr>
            <p:nvPr/>
          </p:nvSpPr>
          <p:spPr bwMode="auto">
            <a:xfrm>
              <a:off x="5523" y="1431"/>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67633" name="Rectangle 49"/>
            <p:cNvSpPr>
              <a:spLocks noChangeArrowheads="1"/>
            </p:cNvSpPr>
            <p:nvPr/>
          </p:nvSpPr>
          <p:spPr bwMode="auto">
            <a:xfrm>
              <a:off x="5182" y="1345"/>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67634" name="Rectangle 50"/>
            <p:cNvSpPr>
              <a:spLocks noChangeArrowheads="1"/>
            </p:cNvSpPr>
            <p:nvPr/>
          </p:nvSpPr>
          <p:spPr bwMode="auto">
            <a:xfrm>
              <a:off x="4823" y="1486"/>
              <a:ext cx="184" cy="184"/>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67635" name="Line 51"/>
            <p:cNvSpPr>
              <a:spLocks noChangeShapeType="1"/>
            </p:cNvSpPr>
            <p:nvPr/>
          </p:nvSpPr>
          <p:spPr bwMode="auto">
            <a:xfrm flipH="1">
              <a:off x="5427" y="1626"/>
              <a:ext cx="188" cy="29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36" name="Line 52"/>
            <p:cNvSpPr>
              <a:spLocks noChangeShapeType="1"/>
            </p:cNvSpPr>
            <p:nvPr/>
          </p:nvSpPr>
          <p:spPr bwMode="auto">
            <a:xfrm>
              <a:off x="5282" y="1544"/>
              <a:ext cx="60" cy="37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37" name="Line 53"/>
            <p:cNvSpPr>
              <a:spLocks noChangeShapeType="1"/>
            </p:cNvSpPr>
            <p:nvPr/>
          </p:nvSpPr>
          <p:spPr bwMode="auto">
            <a:xfrm>
              <a:off x="4927" y="1681"/>
              <a:ext cx="343" cy="269"/>
            </a:xfrm>
            <a:prstGeom prst="line">
              <a:avLst/>
            </a:prstGeom>
            <a:noFill/>
            <a:ln w="12700">
              <a:solidFill>
                <a:schemeClr val="tx1"/>
              </a:solidFill>
              <a:round/>
              <a:headEnd type="none" w="sm" len="sm"/>
              <a:tailEnd type="none" w="sm" len="sm"/>
            </a:ln>
            <a:effectLst/>
          </p:spPr>
          <p:txBody>
            <a:bodyPr wrap="none" anchor="ctr"/>
            <a:lstStyle/>
            <a:p>
              <a:endParaRPr lang="fr-FR"/>
            </a:p>
          </p:txBody>
        </p:sp>
        <p:grpSp>
          <p:nvGrpSpPr>
            <p:cNvPr id="9" name="Group 54"/>
            <p:cNvGrpSpPr>
              <a:grpSpLocks/>
            </p:cNvGrpSpPr>
            <p:nvPr/>
          </p:nvGrpSpPr>
          <p:grpSpPr bwMode="auto">
            <a:xfrm>
              <a:off x="4513" y="2362"/>
              <a:ext cx="232" cy="232"/>
              <a:chOff x="4513" y="2362"/>
              <a:chExt cx="232" cy="232"/>
            </a:xfrm>
          </p:grpSpPr>
          <p:sp>
            <p:nvSpPr>
              <p:cNvPr id="67639" name="Oval 55"/>
              <p:cNvSpPr>
                <a:spLocks noChangeArrowheads="1"/>
              </p:cNvSpPr>
              <p:nvPr/>
            </p:nvSpPr>
            <p:spPr bwMode="auto">
              <a:xfrm>
                <a:off x="4513" y="2362"/>
                <a:ext cx="232" cy="232"/>
              </a:xfrm>
              <a:prstGeom prst="ellipse">
                <a:avLst/>
              </a:prstGeom>
              <a:noFill/>
              <a:ln w="12700">
                <a:solidFill>
                  <a:schemeClr val="tx1"/>
                </a:solidFill>
                <a:round/>
                <a:headEnd/>
                <a:tailEnd/>
              </a:ln>
              <a:effectLst/>
            </p:spPr>
            <p:txBody>
              <a:bodyPr wrap="none" anchor="ctr"/>
              <a:lstStyle/>
              <a:p>
                <a:endParaRPr lang="fr-FR"/>
              </a:p>
            </p:txBody>
          </p:sp>
          <p:grpSp>
            <p:nvGrpSpPr>
              <p:cNvPr id="10" name="Group 56"/>
              <p:cNvGrpSpPr>
                <a:grpSpLocks/>
              </p:cNvGrpSpPr>
              <p:nvPr/>
            </p:nvGrpSpPr>
            <p:grpSpPr bwMode="auto">
              <a:xfrm>
                <a:off x="4536" y="2430"/>
                <a:ext cx="189" cy="96"/>
                <a:chOff x="4536" y="2430"/>
                <a:chExt cx="189" cy="96"/>
              </a:xfrm>
            </p:grpSpPr>
            <p:sp>
              <p:nvSpPr>
                <p:cNvPr id="67641" name="Line 57"/>
                <p:cNvSpPr>
                  <a:spLocks noChangeShapeType="1"/>
                </p:cNvSpPr>
                <p:nvPr/>
              </p:nvSpPr>
              <p:spPr bwMode="auto">
                <a:xfrm flipH="1" flipV="1">
                  <a:off x="4583" y="2432"/>
                  <a:ext cx="93"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2" name="Line 58"/>
                <p:cNvSpPr>
                  <a:spLocks noChangeShapeType="1"/>
                </p:cNvSpPr>
                <p:nvPr/>
              </p:nvSpPr>
              <p:spPr bwMode="auto">
                <a:xfrm flipV="1">
                  <a:off x="4583" y="2432"/>
                  <a:ext cx="93" cy="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3" name="Line 59"/>
                <p:cNvSpPr>
                  <a:spLocks noChangeShapeType="1"/>
                </p:cNvSpPr>
                <p:nvPr/>
              </p:nvSpPr>
              <p:spPr bwMode="auto">
                <a:xfrm flipH="1">
                  <a:off x="4680" y="2430"/>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4" name="Line 60"/>
                <p:cNvSpPr>
                  <a:spLocks noChangeShapeType="1"/>
                </p:cNvSpPr>
                <p:nvPr/>
              </p:nvSpPr>
              <p:spPr bwMode="auto">
                <a:xfrm flipH="1">
                  <a:off x="4680" y="2526"/>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5" name="Line 61"/>
                <p:cNvSpPr>
                  <a:spLocks noChangeShapeType="1"/>
                </p:cNvSpPr>
                <p:nvPr/>
              </p:nvSpPr>
              <p:spPr bwMode="auto">
                <a:xfrm flipH="1">
                  <a:off x="4536" y="2430"/>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6" name="Line 62"/>
                <p:cNvSpPr>
                  <a:spLocks noChangeShapeType="1"/>
                </p:cNvSpPr>
                <p:nvPr/>
              </p:nvSpPr>
              <p:spPr bwMode="auto">
                <a:xfrm flipH="1">
                  <a:off x="4536" y="2526"/>
                  <a:ext cx="45" cy="0"/>
                </a:xfrm>
                <a:prstGeom prst="line">
                  <a:avLst/>
                </a:prstGeom>
                <a:noFill/>
                <a:ln w="12700">
                  <a:solidFill>
                    <a:schemeClr val="tx1"/>
                  </a:solidFill>
                  <a:round/>
                  <a:headEnd type="none" w="sm" len="sm"/>
                  <a:tailEnd type="none" w="sm" len="sm"/>
                </a:ln>
                <a:effectLst/>
              </p:spPr>
              <p:txBody>
                <a:bodyPr wrap="none" anchor="ctr"/>
                <a:lstStyle/>
                <a:p>
                  <a:endParaRPr lang="fr-FR"/>
                </a:p>
              </p:txBody>
            </p:sp>
          </p:grpSp>
        </p:grpSp>
        <p:sp>
          <p:nvSpPr>
            <p:cNvPr id="67647" name="Line 63"/>
            <p:cNvSpPr>
              <a:spLocks noChangeShapeType="1"/>
            </p:cNvSpPr>
            <p:nvPr/>
          </p:nvSpPr>
          <p:spPr bwMode="auto">
            <a:xfrm flipH="1">
              <a:off x="4706" y="2016"/>
              <a:ext cx="535" cy="39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8" name="Line 64"/>
            <p:cNvSpPr>
              <a:spLocks noChangeShapeType="1"/>
            </p:cNvSpPr>
            <p:nvPr/>
          </p:nvSpPr>
          <p:spPr bwMode="auto">
            <a:xfrm>
              <a:off x="5660" y="2944"/>
              <a:ext cx="0" cy="189"/>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49" name="Line 65"/>
            <p:cNvSpPr>
              <a:spLocks noChangeShapeType="1"/>
            </p:cNvSpPr>
            <p:nvPr/>
          </p:nvSpPr>
          <p:spPr bwMode="auto">
            <a:xfrm>
              <a:off x="5372" y="2944"/>
              <a:ext cx="0" cy="189"/>
            </a:xfrm>
            <a:prstGeom prst="line">
              <a:avLst/>
            </a:prstGeom>
            <a:noFill/>
            <a:ln w="12700">
              <a:solidFill>
                <a:schemeClr val="tx1"/>
              </a:solidFill>
              <a:round/>
              <a:headEnd type="none" w="sm" len="sm"/>
              <a:tailEnd type="none" w="sm" len="sm"/>
            </a:ln>
            <a:effectLst/>
          </p:spPr>
          <p:txBody>
            <a:bodyPr wrap="none" anchor="ctr"/>
            <a:lstStyle/>
            <a:p>
              <a:endParaRPr lang="fr-FR"/>
            </a:p>
          </p:txBody>
        </p:sp>
        <p:grpSp>
          <p:nvGrpSpPr>
            <p:cNvPr id="11" name="Group 66"/>
            <p:cNvGrpSpPr>
              <a:grpSpLocks/>
            </p:cNvGrpSpPr>
            <p:nvPr/>
          </p:nvGrpSpPr>
          <p:grpSpPr bwMode="auto">
            <a:xfrm>
              <a:off x="4312" y="1066"/>
              <a:ext cx="288" cy="572"/>
              <a:chOff x="4312" y="1066"/>
              <a:chExt cx="288" cy="572"/>
            </a:xfrm>
          </p:grpSpPr>
          <p:sp>
            <p:nvSpPr>
              <p:cNvPr id="67651" name="AutoShape 67"/>
              <p:cNvSpPr>
                <a:spLocks noChangeArrowheads="1"/>
              </p:cNvSpPr>
              <p:nvPr/>
            </p:nvSpPr>
            <p:spPr bwMode="auto">
              <a:xfrm>
                <a:off x="4312" y="1262"/>
                <a:ext cx="136" cy="376"/>
              </a:xfrm>
              <a:prstGeom prst="triangle">
                <a:avLst>
                  <a:gd name="adj" fmla="val 49968"/>
                </a:avLst>
              </a:prstGeom>
              <a:solidFill>
                <a:schemeClr val="accent1"/>
              </a:solidFill>
              <a:ln w="12700">
                <a:solidFill>
                  <a:schemeClr val="tx1"/>
                </a:solidFill>
                <a:miter lim="800000"/>
                <a:headEnd/>
                <a:tailEnd/>
              </a:ln>
              <a:effectLst/>
            </p:spPr>
            <p:txBody>
              <a:bodyPr wrap="none" anchor="ctr"/>
              <a:lstStyle/>
              <a:p>
                <a:endParaRPr lang="fr-FR"/>
              </a:p>
            </p:txBody>
          </p:sp>
          <p:sp>
            <p:nvSpPr>
              <p:cNvPr id="67652" name="Arc 68"/>
              <p:cNvSpPr>
                <a:spLocks/>
              </p:cNvSpPr>
              <p:nvPr/>
            </p:nvSpPr>
            <p:spPr bwMode="auto">
              <a:xfrm>
                <a:off x="4312" y="1066"/>
                <a:ext cx="288" cy="28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p:spPr>
            <p:txBody>
              <a:bodyPr wrap="none" anchor="ctr"/>
              <a:lstStyle/>
              <a:p>
                <a:endParaRPr lang="fr-FR"/>
              </a:p>
            </p:txBody>
          </p:sp>
        </p:grpSp>
        <p:sp>
          <p:nvSpPr>
            <p:cNvPr id="67653" name="Line 69"/>
            <p:cNvSpPr>
              <a:spLocks noChangeShapeType="1"/>
            </p:cNvSpPr>
            <p:nvPr/>
          </p:nvSpPr>
          <p:spPr bwMode="auto">
            <a:xfrm flipV="1">
              <a:off x="3949" y="1589"/>
              <a:ext cx="372" cy="115"/>
            </a:xfrm>
            <a:prstGeom prst="line">
              <a:avLst/>
            </a:prstGeom>
            <a:noFill/>
            <a:ln w="12700">
              <a:solidFill>
                <a:schemeClr val="tx1"/>
              </a:solidFill>
              <a:round/>
              <a:headEnd type="none" w="sm" len="sm"/>
              <a:tailEnd type="none" w="sm" len="sm"/>
            </a:ln>
            <a:effectLst/>
          </p:spPr>
          <p:txBody>
            <a:bodyPr wrap="none" anchor="ctr"/>
            <a:lstStyle/>
            <a:p>
              <a:endParaRPr lang="fr-FR"/>
            </a:p>
          </p:txBody>
        </p:sp>
        <p:pic>
          <p:nvPicPr>
            <p:cNvPr id="67654" name="Picture 70"/>
            <p:cNvPicPr>
              <a:picLocks noChangeArrowheads="1"/>
            </p:cNvPicPr>
            <p:nvPr/>
          </p:nvPicPr>
          <p:blipFill>
            <a:blip r:embed="rId2" cstate="print"/>
            <a:srcRect/>
            <a:stretch>
              <a:fillRect/>
            </a:stretch>
          </p:blipFill>
          <p:spPr bwMode="auto">
            <a:xfrm>
              <a:off x="4807" y="3824"/>
              <a:ext cx="249" cy="360"/>
            </a:xfrm>
            <a:prstGeom prst="rect">
              <a:avLst/>
            </a:prstGeom>
            <a:noFill/>
            <a:ln w="9525">
              <a:noFill/>
              <a:miter lim="800000"/>
              <a:headEnd/>
              <a:tailEnd/>
            </a:ln>
            <a:effectLst/>
          </p:spPr>
        </p:pic>
        <p:pic>
          <p:nvPicPr>
            <p:cNvPr id="67655" name="Picture 71"/>
            <p:cNvPicPr>
              <a:picLocks noChangeArrowheads="1"/>
            </p:cNvPicPr>
            <p:nvPr/>
          </p:nvPicPr>
          <p:blipFill>
            <a:blip r:embed="rId3" cstate="print"/>
            <a:srcRect/>
            <a:stretch>
              <a:fillRect/>
            </a:stretch>
          </p:blipFill>
          <p:spPr bwMode="auto">
            <a:xfrm>
              <a:off x="4925" y="3824"/>
              <a:ext cx="249" cy="360"/>
            </a:xfrm>
            <a:prstGeom prst="rect">
              <a:avLst/>
            </a:prstGeom>
            <a:noFill/>
            <a:ln w="9525">
              <a:noFill/>
              <a:miter lim="800000"/>
              <a:headEnd/>
              <a:tailEnd/>
            </a:ln>
            <a:effectLst/>
          </p:spPr>
        </p:pic>
        <p:pic>
          <p:nvPicPr>
            <p:cNvPr id="67656" name="Picture 72"/>
            <p:cNvPicPr>
              <a:picLocks noChangeArrowheads="1"/>
            </p:cNvPicPr>
            <p:nvPr/>
          </p:nvPicPr>
          <p:blipFill>
            <a:blip r:embed="rId4" cstate="print"/>
            <a:srcRect/>
            <a:stretch>
              <a:fillRect/>
            </a:stretch>
          </p:blipFill>
          <p:spPr bwMode="auto">
            <a:xfrm>
              <a:off x="5098" y="3824"/>
              <a:ext cx="249" cy="360"/>
            </a:xfrm>
            <a:prstGeom prst="rect">
              <a:avLst/>
            </a:prstGeom>
            <a:noFill/>
            <a:ln w="9525">
              <a:noFill/>
              <a:miter lim="800000"/>
              <a:headEnd/>
              <a:tailEnd/>
            </a:ln>
            <a:effectLst/>
          </p:spPr>
        </p:pic>
        <p:pic>
          <p:nvPicPr>
            <p:cNvPr id="67657" name="Picture 73"/>
            <p:cNvPicPr>
              <a:picLocks noChangeArrowheads="1"/>
            </p:cNvPicPr>
            <p:nvPr/>
          </p:nvPicPr>
          <p:blipFill>
            <a:blip r:embed="rId5" cstate="print"/>
            <a:srcRect/>
            <a:stretch>
              <a:fillRect/>
            </a:stretch>
          </p:blipFill>
          <p:spPr bwMode="auto">
            <a:xfrm>
              <a:off x="5261" y="3039"/>
              <a:ext cx="216" cy="311"/>
            </a:xfrm>
            <a:prstGeom prst="rect">
              <a:avLst/>
            </a:prstGeom>
            <a:noFill/>
            <a:ln w="9525">
              <a:noFill/>
              <a:miter lim="800000"/>
              <a:headEnd/>
              <a:tailEnd/>
            </a:ln>
            <a:effectLst/>
          </p:spPr>
        </p:pic>
        <p:pic>
          <p:nvPicPr>
            <p:cNvPr id="67658" name="Picture 74"/>
            <p:cNvPicPr>
              <a:picLocks noChangeArrowheads="1"/>
            </p:cNvPicPr>
            <p:nvPr/>
          </p:nvPicPr>
          <p:blipFill>
            <a:blip r:embed="rId6" cstate="print"/>
            <a:srcRect/>
            <a:stretch>
              <a:fillRect/>
            </a:stretch>
          </p:blipFill>
          <p:spPr bwMode="auto">
            <a:xfrm>
              <a:off x="5544" y="3047"/>
              <a:ext cx="216" cy="311"/>
            </a:xfrm>
            <a:prstGeom prst="rect">
              <a:avLst/>
            </a:prstGeom>
            <a:noFill/>
            <a:ln w="9525">
              <a:noFill/>
              <a:miter lim="800000"/>
              <a:headEnd/>
              <a:tailEnd/>
            </a:ln>
            <a:effectLst/>
          </p:spPr>
        </p:pic>
        <p:pic>
          <p:nvPicPr>
            <p:cNvPr id="67659" name="Picture 75"/>
            <p:cNvPicPr>
              <a:picLocks noChangeArrowheads="1"/>
            </p:cNvPicPr>
            <p:nvPr/>
          </p:nvPicPr>
          <p:blipFill>
            <a:blip r:embed="rId7" cstate="print"/>
            <a:srcRect/>
            <a:stretch>
              <a:fillRect/>
            </a:stretch>
          </p:blipFill>
          <p:spPr bwMode="auto">
            <a:xfrm>
              <a:off x="3675" y="3032"/>
              <a:ext cx="940" cy="763"/>
            </a:xfrm>
            <a:prstGeom prst="rect">
              <a:avLst/>
            </a:prstGeom>
            <a:noFill/>
            <a:ln w="9525">
              <a:noFill/>
              <a:miter lim="800000"/>
              <a:headEnd/>
              <a:tailEnd/>
            </a:ln>
            <a:effectLst/>
          </p:spPr>
        </p:pic>
        <p:grpSp>
          <p:nvGrpSpPr>
            <p:cNvPr id="12" name="Group 76"/>
            <p:cNvGrpSpPr>
              <a:grpSpLocks/>
            </p:cNvGrpSpPr>
            <p:nvPr/>
          </p:nvGrpSpPr>
          <p:grpSpPr bwMode="auto">
            <a:xfrm>
              <a:off x="4190" y="2547"/>
              <a:ext cx="331" cy="540"/>
              <a:chOff x="4190" y="2547"/>
              <a:chExt cx="331" cy="540"/>
            </a:xfrm>
          </p:grpSpPr>
          <p:sp>
            <p:nvSpPr>
              <p:cNvPr id="67661" name="Line 77"/>
              <p:cNvSpPr>
                <a:spLocks noChangeShapeType="1"/>
              </p:cNvSpPr>
              <p:nvPr/>
            </p:nvSpPr>
            <p:spPr bwMode="auto">
              <a:xfrm flipH="1">
                <a:off x="4433" y="2547"/>
                <a:ext cx="88" cy="201"/>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62" name="Line 78"/>
              <p:cNvSpPr>
                <a:spLocks noChangeShapeType="1"/>
              </p:cNvSpPr>
              <p:nvPr/>
            </p:nvSpPr>
            <p:spPr bwMode="auto">
              <a:xfrm flipH="1" flipV="1">
                <a:off x="4410" y="2698"/>
                <a:ext cx="22" cy="4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63" name="Line 79"/>
              <p:cNvSpPr>
                <a:spLocks noChangeShapeType="1"/>
              </p:cNvSpPr>
              <p:nvPr/>
            </p:nvSpPr>
            <p:spPr bwMode="auto">
              <a:xfrm flipH="1">
                <a:off x="4309" y="2699"/>
                <a:ext cx="98" cy="222"/>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64" name="Line 80"/>
              <p:cNvSpPr>
                <a:spLocks noChangeShapeType="1"/>
              </p:cNvSpPr>
              <p:nvPr/>
            </p:nvSpPr>
            <p:spPr bwMode="auto">
              <a:xfrm flipH="1" flipV="1">
                <a:off x="4287" y="2874"/>
                <a:ext cx="22" cy="44"/>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7665" name="Line 81"/>
              <p:cNvSpPr>
                <a:spLocks noChangeShapeType="1"/>
              </p:cNvSpPr>
              <p:nvPr/>
            </p:nvSpPr>
            <p:spPr bwMode="auto">
              <a:xfrm flipH="1">
                <a:off x="4190" y="2875"/>
                <a:ext cx="95" cy="212"/>
              </a:xfrm>
              <a:prstGeom prst="line">
                <a:avLst/>
              </a:prstGeom>
              <a:noFill/>
              <a:ln w="12700">
                <a:solidFill>
                  <a:schemeClr val="tx1"/>
                </a:solidFill>
                <a:round/>
                <a:headEnd type="none" w="sm" len="sm"/>
                <a:tailEnd type="none" w="sm" len="sm"/>
              </a:ln>
              <a:effectLst/>
            </p:spPr>
            <p:txBody>
              <a:bodyPr wrap="none" anchor="ctr"/>
              <a:lstStyle/>
              <a:p>
                <a:endParaRPr lang="fr-FR"/>
              </a:p>
            </p:txBody>
          </p:sp>
        </p:grpSp>
      </p:grpSp>
      <p:pic>
        <p:nvPicPr>
          <p:cNvPr id="67666" name="Picture 82" descr="D:\users\carl\GlobusWeb\screen-logo.gif"/>
          <p:cNvPicPr>
            <a:picLocks noChangeAspect="1" noChangeArrowheads="1"/>
          </p:cNvPicPr>
          <p:nvPr/>
        </p:nvPicPr>
        <p:blipFill>
          <a:blip r:embed="rId8" cstate="print"/>
          <a:srcRect/>
          <a:stretch>
            <a:fillRect/>
          </a:stretch>
        </p:blipFill>
        <p:spPr bwMode="auto">
          <a:xfrm>
            <a:off x="0" y="0"/>
            <a:ext cx="2743200" cy="13620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e la date 1"/>
          <p:cNvSpPr>
            <a:spLocks noGrp="1"/>
          </p:cNvSpPr>
          <p:nvPr>
            <p:ph type="dt" sz="half" idx="10"/>
          </p:nvPr>
        </p:nvSpPr>
        <p:spPr/>
        <p:txBody>
          <a:bodyPr/>
          <a:lstStyle/>
          <a:p>
            <a:r>
              <a:rPr lang="en-US"/>
              <a:t>11 January 2000</a:t>
            </a:r>
          </a:p>
        </p:txBody>
      </p:sp>
      <p:sp>
        <p:nvSpPr>
          <p:cNvPr id="38" name="Espace réservé du pied de page 2"/>
          <p:cNvSpPr>
            <a:spLocks noGrp="1"/>
          </p:cNvSpPr>
          <p:nvPr>
            <p:ph type="ftr" sz="quarter" idx="11"/>
          </p:nvPr>
        </p:nvSpPr>
        <p:spPr/>
        <p:txBody>
          <a:bodyPr/>
          <a:lstStyle/>
          <a:p>
            <a:r>
              <a:rPr lang="en-US"/>
              <a:t>CERN EU-GRID Meeting</a:t>
            </a:r>
          </a:p>
        </p:txBody>
      </p:sp>
      <p:sp>
        <p:nvSpPr>
          <p:cNvPr id="39" name="Espace réservé du numéro de diapositive 3"/>
          <p:cNvSpPr>
            <a:spLocks noGrp="1"/>
          </p:cNvSpPr>
          <p:nvPr>
            <p:ph type="sldNum" sz="quarter" idx="12"/>
          </p:nvPr>
        </p:nvSpPr>
        <p:spPr/>
        <p:txBody>
          <a:bodyPr/>
          <a:lstStyle/>
          <a:p>
            <a:fld id="{72E38E20-5585-486F-8D0A-7F8CB109725F}" type="slidenum">
              <a:rPr lang="en-US"/>
              <a:pPr/>
              <a:t>32</a:t>
            </a:fld>
            <a:endParaRPr lang="en-US"/>
          </a:p>
        </p:txBody>
      </p:sp>
      <p:sp>
        <p:nvSpPr>
          <p:cNvPr id="68610" name="Rectangle 2"/>
          <p:cNvSpPr>
            <a:spLocks noChangeArrowheads="1"/>
          </p:cNvSpPr>
          <p:nvPr/>
        </p:nvSpPr>
        <p:spPr bwMode="auto">
          <a:xfrm>
            <a:off x="685800" y="609600"/>
            <a:ext cx="7772400" cy="560388"/>
          </a:xfrm>
          <a:prstGeom prst="rect">
            <a:avLst/>
          </a:prstGeom>
          <a:noFill/>
          <a:ln w="9525">
            <a:noFill/>
            <a:miter lim="800000"/>
            <a:headEnd/>
            <a:tailEnd/>
          </a:ln>
          <a:effectLst/>
        </p:spPr>
        <p:txBody>
          <a:bodyPr lIns="92075" tIns="46038" rIns="92075" bIns="46038" anchor="ctr"/>
          <a:lstStyle/>
          <a:p>
            <a:pPr algn="ctr"/>
            <a:r>
              <a:rPr lang="en-US" sz="4400">
                <a:solidFill>
                  <a:srgbClr val="FF00CC"/>
                </a:solidFill>
              </a:rPr>
              <a:t>Layered Architecture</a:t>
            </a:r>
          </a:p>
        </p:txBody>
      </p:sp>
      <p:sp>
        <p:nvSpPr>
          <p:cNvPr id="68611" name="AutoShape 3"/>
          <p:cNvSpPr>
            <a:spLocks noChangeArrowheads="1"/>
          </p:cNvSpPr>
          <p:nvPr/>
        </p:nvSpPr>
        <p:spPr bwMode="auto">
          <a:xfrm>
            <a:off x="1447800" y="1524000"/>
            <a:ext cx="7467600" cy="381000"/>
          </a:xfrm>
          <a:prstGeom prst="roundRect">
            <a:avLst>
              <a:gd name="adj" fmla="val 16667"/>
            </a:avLst>
          </a:prstGeom>
          <a:solidFill>
            <a:srgbClr val="FF33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endParaRPr lang="fr-FR"/>
          </a:p>
        </p:txBody>
      </p:sp>
      <p:sp>
        <p:nvSpPr>
          <p:cNvPr id="68612" name="Text Box 4"/>
          <p:cNvSpPr txBox="1">
            <a:spLocks noChangeArrowheads="1"/>
          </p:cNvSpPr>
          <p:nvPr/>
        </p:nvSpPr>
        <p:spPr bwMode="auto">
          <a:xfrm>
            <a:off x="4191000" y="1524000"/>
            <a:ext cx="1905000"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tx1"/>
                </a:solidFill>
                <a:latin typeface="Verdana" pitchFamily="34" charset="0"/>
              </a:rPr>
              <a:t>Applications</a:t>
            </a:r>
          </a:p>
        </p:txBody>
      </p:sp>
      <p:sp>
        <p:nvSpPr>
          <p:cNvPr id="68613" name="AutoShape 5"/>
          <p:cNvSpPr>
            <a:spLocks noChangeArrowheads="1"/>
          </p:cNvSpPr>
          <p:nvPr/>
        </p:nvSpPr>
        <p:spPr bwMode="auto">
          <a:xfrm>
            <a:off x="1447800" y="3657600"/>
            <a:ext cx="7467600" cy="1143000"/>
          </a:xfrm>
          <a:prstGeom prst="roundRect">
            <a:avLst>
              <a:gd name="adj" fmla="val 16667"/>
            </a:avLst>
          </a:prstGeom>
          <a:solidFill>
            <a:srgbClr val="00CC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wrap="none" tIns="0">
            <a:flatTx/>
          </a:bodyPr>
          <a:lstStyle/>
          <a:p>
            <a:pPr algn="ctr"/>
            <a:r>
              <a:rPr lang="en-US" sz="2000">
                <a:solidFill>
                  <a:schemeClr val="tx1"/>
                </a:solidFill>
                <a:latin typeface="Verdana" pitchFamily="34" charset="0"/>
              </a:rPr>
              <a:t>Core Services</a:t>
            </a:r>
            <a:endParaRPr lang="en-US" sz="3400">
              <a:solidFill>
                <a:schemeClr val="tx1"/>
              </a:solidFill>
              <a:latin typeface="Verdana" pitchFamily="34" charset="0"/>
            </a:endParaRPr>
          </a:p>
        </p:txBody>
      </p:sp>
      <p:sp>
        <p:nvSpPr>
          <p:cNvPr id="68614" name="Text Box 6"/>
          <p:cNvSpPr txBox="1">
            <a:spLocks noChangeArrowheads="1"/>
          </p:cNvSpPr>
          <p:nvPr/>
        </p:nvSpPr>
        <p:spPr bwMode="auto">
          <a:xfrm>
            <a:off x="2971800" y="4038600"/>
            <a:ext cx="1371600" cy="639763"/>
          </a:xfrm>
          <a:prstGeom prst="rect">
            <a:avLst/>
          </a:prstGeom>
          <a:solidFill>
            <a:srgbClr val="00CCFF"/>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a:spAutoFit/>
            <a:flatTx/>
          </a:bodyPr>
          <a:lstStyle/>
          <a:p>
            <a:pPr algn="ctr">
              <a:spcBef>
                <a:spcPct val="50000"/>
              </a:spcBef>
            </a:pPr>
            <a:r>
              <a:rPr lang="en-US" sz="1200">
                <a:solidFill>
                  <a:schemeClr val="tx1"/>
                </a:solidFill>
                <a:latin typeface="Verdana" pitchFamily="34" charset="0"/>
              </a:rPr>
              <a:t>Metacomputing Directory Service</a:t>
            </a:r>
          </a:p>
        </p:txBody>
      </p:sp>
      <p:sp>
        <p:nvSpPr>
          <p:cNvPr id="68615" name="Text Box 7"/>
          <p:cNvSpPr txBox="1">
            <a:spLocks noChangeArrowheads="1"/>
          </p:cNvSpPr>
          <p:nvPr/>
        </p:nvSpPr>
        <p:spPr bwMode="auto">
          <a:xfrm>
            <a:off x="7315200" y="3962400"/>
            <a:ext cx="1143000" cy="274638"/>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GRAM</a:t>
            </a:r>
          </a:p>
        </p:txBody>
      </p:sp>
      <p:sp>
        <p:nvSpPr>
          <p:cNvPr id="68616" name="Text Box 8"/>
          <p:cNvSpPr txBox="1">
            <a:spLocks noChangeArrowheads="1"/>
          </p:cNvSpPr>
          <p:nvPr/>
        </p:nvSpPr>
        <p:spPr bwMode="auto">
          <a:xfrm>
            <a:off x="4572000" y="4084638"/>
            <a:ext cx="1219200" cy="639762"/>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Globus Security Interface</a:t>
            </a:r>
          </a:p>
        </p:txBody>
      </p:sp>
      <p:sp>
        <p:nvSpPr>
          <p:cNvPr id="68617" name="Text Box 9"/>
          <p:cNvSpPr txBox="1">
            <a:spLocks noChangeArrowheads="1"/>
          </p:cNvSpPr>
          <p:nvPr/>
        </p:nvSpPr>
        <p:spPr bwMode="auto">
          <a:xfrm>
            <a:off x="6096000" y="4191000"/>
            <a:ext cx="990600" cy="457200"/>
          </a:xfrm>
          <a:prstGeom prst="rect">
            <a:avLst/>
          </a:prstGeom>
          <a:solidFill>
            <a:srgbClr val="00CCFF"/>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a:spAutoFit/>
            <a:flatTx/>
          </a:bodyPr>
          <a:lstStyle/>
          <a:p>
            <a:pPr algn="ctr">
              <a:spcBef>
                <a:spcPct val="50000"/>
              </a:spcBef>
            </a:pPr>
            <a:r>
              <a:rPr lang="en-US" sz="1200">
                <a:solidFill>
                  <a:schemeClr val="tx1"/>
                </a:solidFill>
                <a:latin typeface="Verdana" pitchFamily="34" charset="0"/>
              </a:rPr>
              <a:t>Heartbeat Monitor</a:t>
            </a:r>
          </a:p>
        </p:txBody>
      </p:sp>
      <p:sp>
        <p:nvSpPr>
          <p:cNvPr id="68618" name="Text Box 10"/>
          <p:cNvSpPr txBox="1">
            <a:spLocks noChangeArrowheads="1"/>
          </p:cNvSpPr>
          <p:nvPr/>
        </p:nvSpPr>
        <p:spPr bwMode="auto">
          <a:xfrm>
            <a:off x="1752600" y="3962400"/>
            <a:ext cx="990600" cy="274638"/>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Nexus</a:t>
            </a:r>
          </a:p>
        </p:txBody>
      </p:sp>
      <p:sp>
        <p:nvSpPr>
          <p:cNvPr id="68619" name="Text Box 11"/>
          <p:cNvSpPr txBox="1">
            <a:spLocks noChangeArrowheads="1"/>
          </p:cNvSpPr>
          <p:nvPr/>
        </p:nvSpPr>
        <p:spPr bwMode="auto">
          <a:xfrm>
            <a:off x="1752600" y="4419600"/>
            <a:ext cx="990600" cy="274638"/>
          </a:xfrm>
          <a:prstGeom prst="rect">
            <a:avLst/>
          </a:prstGeom>
          <a:solidFill>
            <a:srgbClr val="00CCFF"/>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a:spAutoFit/>
            <a:flatTx/>
          </a:bodyPr>
          <a:lstStyle/>
          <a:p>
            <a:pPr algn="ctr">
              <a:spcBef>
                <a:spcPct val="50000"/>
              </a:spcBef>
            </a:pPr>
            <a:r>
              <a:rPr lang="en-US" sz="1200">
                <a:solidFill>
                  <a:schemeClr val="tx1"/>
                </a:solidFill>
                <a:latin typeface="Verdana" pitchFamily="34" charset="0"/>
              </a:rPr>
              <a:t>Gloperf</a:t>
            </a:r>
          </a:p>
        </p:txBody>
      </p:sp>
      <p:grpSp>
        <p:nvGrpSpPr>
          <p:cNvPr id="2" name="Group 12"/>
          <p:cNvGrpSpPr>
            <a:grpSpLocks/>
          </p:cNvGrpSpPr>
          <p:nvPr/>
        </p:nvGrpSpPr>
        <p:grpSpPr bwMode="auto">
          <a:xfrm>
            <a:off x="1447800" y="5257800"/>
            <a:ext cx="7467600" cy="990600"/>
            <a:chOff x="480" y="3360"/>
            <a:chExt cx="4704" cy="624"/>
          </a:xfrm>
        </p:grpSpPr>
        <p:sp>
          <p:nvSpPr>
            <p:cNvPr id="68621" name="AutoShape 13"/>
            <p:cNvSpPr>
              <a:spLocks noChangeArrowheads="1"/>
            </p:cNvSpPr>
            <p:nvPr/>
          </p:nvSpPr>
          <p:spPr bwMode="auto">
            <a:xfrm>
              <a:off x="480" y="3360"/>
              <a:ext cx="4704" cy="624"/>
            </a:xfrm>
            <a:prstGeom prst="roundRect">
              <a:avLst>
                <a:gd name="adj" fmla="val 16667"/>
              </a:avLst>
            </a:prstGeom>
            <a:solidFill>
              <a:schemeClr val="hlink"/>
            </a:solidFill>
            <a:ln w="9525">
              <a:round/>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fr-FR"/>
            </a:p>
          </p:txBody>
        </p:sp>
        <p:sp>
          <p:nvSpPr>
            <p:cNvPr id="68622" name="Text Box 14"/>
            <p:cNvSpPr txBox="1">
              <a:spLocks noChangeArrowheads="1"/>
            </p:cNvSpPr>
            <p:nvPr/>
          </p:nvSpPr>
          <p:spPr bwMode="auto">
            <a:xfrm>
              <a:off x="2304" y="3408"/>
              <a:ext cx="1008" cy="442"/>
            </a:xfrm>
            <a:prstGeom prst="rect">
              <a:avLst/>
            </a:prstGeom>
            <a:noFill/>
            <a:ln w="9525">
              <a:noFill/>
              <a:miter lim="800000"/>
              <a:headEnd/>
              <a:tailEnd/>
            </a:ln>
            <a:effectLst/>
          </p:spPr>
          <p:txBody>
            <a:bodyPr>
              <a:spAutoFit/>
            </a:bodyPr>
            <a:lstStyle/>
            <a:p>
              <a:pPr algn="ctr">
                <a:spcBef>
                  <a:spcPct val="50000"/>
                </a:spcBef>
              </a:pPr>
              <a:r>
                <a:rPr lang="en-US" sz="2000">
                  <a:solidFill>
                    <a:schemeClr val="tx1"/>
                  </a:solidFill>
                  <a:latin typeface="Verdana" pitchFamily="34" charset="0"/>
                </a:rPr>
                <a:t>Local Services</a:t>
              </a:r>
            </a:p>
          </p:txBody>
        </p:sp>
        <p:sp>
          <p:nvSpPr>
            <p:cNvPr id="68623" name="Text Box 15"/>
            <p:cNvSpPr txBox="1">
              <a:spLocks noChangeArrowheads="1"/>
            </p:cNvSpPr>
            <p:nvPr/>
          </p:nvSpPr>
          <p:spPr bwMode="auto">
            <a:xfrm>
              <a:off x="624" y="3744"/>
              <a:ext cx="432" cy="173"/>
            </a:xfrm>
            <a:prstGeom prst="rect">
              <a:avLst/>
            </a:prstGeom>
            <a:solidFill>
              <a:schemeClr val="hlink"/>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hlink"/>
              </a:extrusionClr>
            </a:sp3d>
          </p:spPr>
          <p:txBody>
            <a:bodyPr>
              <a:spAutoFit/>
              <a:flatTx/>
            </a:bodyPr>
            <a:lstStyle/>
            <a:p>
              <a:pPr algn="ctr">
                <a:spcBef>
                  <a:spcPct val="50000"/>
                </a:spcBef>
              </a:pPr>
              <a:r>
                <a:rPr lang="en-US" sz="1200">
                  <a:solidFill>
                    <a:schemeClr val="tx1"/>
                  </a:solidFill>
                  <a:latin typeface="Verdana" pitchFamily="34" charset="0"/>
                </a:rPr>
                <a:t>LSF</a:t>
              </a:r>
            </a:p>
          </p:txBody>
        </p:sp>
        <p:sp>
          <p:nvSpPr>
            <p:cNvPr id="68624" name="Text Box 16"/>
            <p:cNvSpPr txBox="1">
              <a:spLocks noChangeArrowheads="1"/>
            </p:cNvSpPr>
            <p:nvPr/>
          </p:nvSpPr>
          <p:spPr bwMode="auto">
            <a:xfrm>
              <a:off x="624" y="3456"/>
              <a:ext cx="480" cy="173"/>
            </a:xfrm>
            <a:prstGeom prst="rect">
              <a:avLst/>
            </a:prstGeom>
            <a:solidFill>
              <a:schemeClr val="hlink"/>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hlink"/>
              </a:extrusionClr>
            </a:sp3d>
          </p:spPr>
          <p:txBody>
            <a:bodyPr>
              <a:spAutoFit/>
              <a:flatTx/>
            </a:bodyPr>
            <a:lstStyle/>
            <a:p>
              <a:pPr algn="ctr">
                <a:spcBef>
                  <a:spcPct val="50000"/>
                </a:spcBef>
              </a:pPr>
              <a:r>
                <a:rPr lang="en-US" sz="1200">
                  <a:solidFill>
                    <a:schemeClr val="tx1"/>
                  </a:solidFill>
                  <a:latin typeface="Verdana" pitchFamily="34" charset="0"/>
                </a:rPr>
                <a:t>Condor</a:t>
              </a:r>
            </a:p>
          </p:txBody>
        </p:sp>
        <p:sp>
          <p:nvSpPr>
            <p:cNvPr id="68625" name="Text Box 17"/>
            <p:cNvSpPr txBox="1">
              <a:spLocks noChangeArrowheads="1"/>
            </p:cNvSpPr>
            <p:nvPr/>
          </p:nvSpPr>
          <p:spPr bwMode="auto">
            <a:xfrm>
              <a:off x="1200" y="3456"/>
              <a:ext cx="432" cy="173"/>
            </a:xfrm>
            <a:prstGeom prst="rect">
              <a:avLst/>
            </a:prstGeom>
            <a:solidFill>
              <a:schemeClr val="hlink"/>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hlink"/>
              </a:extrusionClr>
            </a:sp3d>
          </p:spPr>
          <p:txBody>
            <a:bodyPr>
              <a:spAutoFit/>
              <a:flatTx/>
            </a:bodyPr>
            <a:lstStyle/>
            <a:p>
              <a:pPr algn="ctr">
                <a:spcBef>
                  <a:spcPct val="50000"/>
                </a:spcBef>
              </a:pPr>
              <a:r>
                <a:rPr lang="en-US" sz="1200">
                  <a:solidFill>
                    <a:schemeClr val="tx1"/>
                  </a:solidFill>
                  <a:latin typeface="Verdana" pitchFamily="34" charset="0"/>
                </a:rPr>
                <a:t>MPI</a:t>
              </a:r>
            </a:p>
          </p:txBody>
        </p:sp>
        <p:sp>
          <p:nvSpPr>
            <p:cNvPr id="68626" name="Text Box 18"/>
            <p:cNvSpPr txBox="1">
              <a:spLocks noChangeArrowheads="1"/>
            </p:cNvSpPr>
            <p:nvPr/>
          </p:nvSpPr>
          <p:spPr bwMode="auto">
            <a:xfrm>
              <a:off x="1776" y="3744"/>
              <a:ext cx="432" cy="173"/>
            </a:xfrm>
            <a:prstGeom prst="rect">
              <a:avLst/>
            </a:prstGeom>
            <a:solidFill>
              <a:schemeClr val="hlink"/>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hlink"/>
              </a:extrusionClr>
            </a:sp3d>
          </p:spPr>
          <p:txBody>
            <a:bodyPr>
              <a:spAutoFit/>
              <a:flatTx/>
            </a:bodyPr>
            <a:lstStyle/>
            <a:p>
              <a:pPr algn="ctr">
                <a:spcBef>
                  <a:spcPct val="50000"/>
                </a:spcBef>
              </a:pPr>
              <a:r>
                <a:rPr lang="en-US" sz="1200">
                  <a:solidFill>
                    <a:schemeClr val="tx1"/>
                  </a:solidFill>
                  <a:latin typeface="Verdana" pitchFamily="34" charset="0"/>
                </a:rPr>
                <a:t>NQE</a:t>
              </a:r>
            </a:p>
          </p:txBody>
        </p:sp>
        <p:sp>
          <p:nvSpPr>
            <p:cNvPr id="68627" name="Text Box 19"/>
            <p:cNvSpPr txBox="1">
              <a:spLocks noChangeArrowheads="1"/>
            </p:cNvSpPr>
            <p:nvPr/>
          </p:nvSpPr>
          <p:spPr bwMode="auto">
            <a:xfrm>
              <a:off x="1200" y="3744"/>
              <a:ext cx="432" cy="173"/>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Easy</a:t>
              </a:r>
            </a:p>
          </p:txBody>
        </p:sp>
        <p:sp>
          <p:nvSpPr>
            <p:cNvPr id="68628" name="Text Box 20"/>
            <p:cNvSpPr txBox="1">
              <a:spLocks noChangeArrowheads="1"/>
            </p:cNvSpPr>
            <p:nvPr/>
          </p:nvSpPr>
          <p:spPr bwMode="auto">
            <a:xfrm>
              <a:off x="4032" y="3456"/>
              <a:ext cx="432" cy="173"/>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TCP</a:t>
              </a:r>
            </a:p>
          </p:txBody>
        </p:sp>
        <p:sp>
          <p:nvSpPr>
            <p:cNvPr id="68629" name="Text Box 21"/>
            <p:cNvSpPr txBox="1">
              <a:spLocks noChangeArrowheads="1"/>
            </p:cNvSpPr>
            <p:nvPr/>
          </p:nvSpPr>
          <p:spPr bwMode="auto">
            <a:xfrm>
              <a:off x="4608" y="3744"/>
              <a:ext cx="528" cy="173"/>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Solaris</a:t>
              </a:r>
            </a:p>
          </p:txBody>
        </p:sp>
        <p:sp>
          <p:nvSpPr>
            <p:cNvPr id="68630" name="Text Box 22"/>
            <p:cNvSpPr txBox="1">
              <a:spLocks noChangeArrowheads="1"/>
            </p:cNvSpPr>
            <p:nvPr/>
          </p:nvSpPr>
          <p:spPr bwMode="auto">
            <a:xfrm>
              <a:off x="4032" y="3744"/>
              <a:ext cx="432" cy="173"/>
            </a:xfrm>
            <a:prstGeom prst="rect">
              <a:avLst/>
            </a:prstGeom>
            <a:solidFill>
              <a:schemeClr val="hlink"/>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hlink"/>
              </a:extrusionClr>
            </a:sp3d>
          </p:spPr>
          <p:txBody>
            <a:bodyPr>
              <a:spAutoFit/>
              <a:flatTx/>
            </a:bodyPr>
            <a:lstStyle/>
            <a:p>
              <a:pPr algn="ctr">
                <a:spcBef>
                  <a:spcPct val="50000"/>
                </a:spcBef>
              </a:pPr>
              <a:r>
                <a:rPr lang="en-US" sz="1200">
                  <a:solidFill>
                    <a:schemeClr val="tx1"/>
                  </a:solidFill>
                  <a:latin typeface="Verdana" pitchFamily="34" charset="0"/>
                </a:rPr>
                <a:t>Irix</a:t>
              </a:r>
            </a:p>
          </p:txBody>
        </p:sp>
        <p:sp>
          <p:nvSpPr>
            <p:cNvPr id="68631" name="Text Box 23"/>
            <p:cNvSpPr txBox="1">
              <a:spLocks noChangeArrowheads="1"/>
            </p:cNvSpPr>
            <p:nvPr/>
          </p:nvSpPr>
          <p:spPr bwMode="auto">
            <a:xfrm>
              <a:off x="3456" y="3744"/>
              <a:ext cx="432" cy="173"/>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AIX</a:t>
              </a:r>
            </a:p>
          </p:txBody>
        </p:sp>
        <p:sp>
          <p:nvSpPr>
            <p:cNvPr id="68632" name="Text Box 24"/>
            <p:cNvSpPr txBox="1">
              <a:spLocks noChangeArrowheads="1"/>
            </p:cNvSpPr>
            <p:nvPr/>
          </p:nvSpPr>
          <p:spPr bwMode="auto">
            <a:xfrm>
              <a:off x="4608" y="3456"/>
              <a:ext cx="432" cy="173"/>
            </a:xfrm>
            <a:prstGeom prst="rect">
              <a:avLst/>
            </a:prstGeom>
            <a:solidFill>
              <a:schemeClr val="hlink"/>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hlink"/>
              </a:extrusionClr>
            </a:sp3d>
          </p:spPr>
          <p:txBody>
            <a:bodyPr>
              <a:spAutoFit/>
              <a:flatTx/>
            </a:bodyPr>
            <a:lstStyle/>
            <a:p>
              <a:pPr algn="ctr">
                <a:spcBef>
                  <a:spcPct val="50000"/>
                </a:spcBef>
              </a:pPr>
              <a:r>
                <a:rPr lang="en-US" sz="1200">
                  <a:solidFill>
                    <a:schemeClr val="tx1"/>
                  </a:solidFill>
                  <a:latin typeface="Verdana" pitchFamily="34" charset="0"/>
                </a:rPr>
                <a:t>UDP</a:t>
              </a:r>
            </a:p>
          </p:txBody>
        </p:sp>
      </p:grpSp>
      <p:sp>
        <p:nvSpPr>
          <p:cNvPr id="68633" name="AutoShape 25"/>
          <p:cNvSpPr>
            <a:spLocks noChangeArrowheads="1"/>
          </p:cNvSpPr>
          <p:nvPr/>
        </p:nvSpPr>
        <p:spPr bwMode="auto">
          <a:xfrm>
            <a:off x="1447800" y="2209800"/>
            <a:ext cx="7467600" cy="990600"/>
          </a:xfrm>
          <a:prstGeom prst="roundRect">
            <a:avLst>
              <a:gd name="adj" fmla="val 16667"/>
            </a:avLst>
          </a:prstGeom>
          <a:solidFill>
            <a:schemeClr val="accent1"/>
          </a:solidFill>
          <a:ln w="9525">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68634" name="Text Box 26"/>
          <p:cNvSpPr txBox="1">
            <a:spLocks noChangeArrowheads="1"/>
          </p:cNvSpPr>
          <p:nvPr/>
        </p:nvSpPr>
        <p:spPr bwMode="auto">
          <a:xfrm>
            <a:off x="3006725" y="2286000"/>
            <a:ext cx="3956050"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tx1"/>
                </a:solidFill>
                <a:latin typeface="Verdana" pitchFamily="34" charset="0"/>
              </a:rPr>
              <a:t>High-level Services and Tools</a:t>
            </a:r>
          </a:p>
        </p:txBody>
      </p:sp>
      <p:sp>
        <p:nvSpPr>
          <p:cNvPr id="68635" name="Text Box 27"/>
          <p:cNvSpPr txBox="1">
            <a:spLocks noChangeArrowheads="1"/>
          </p:cNvSpPr>
          <p:nvPr/>
        </p:nvSpPr>
        <p:spPr bwMode="auto">
          <a:xfrm>
            <a:off x="1752600" y="2819400"/>
            <a:ext cx="838200" cy="274638"/>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DUROC</a:t>
            </a:r>
          </a:p>
        </p:txBody>
      </p:sp>
      <p:sp>
        <p:nvSpPr>
          <p:cNvPr id="68636" name="Text Box 28"/>
          <p:cNvSpPr txBox="1">
            <a:spLocks noChangeArrowheads="1"/>
          </p:cNvSpPr>
          <p:nvPr/>
        </p:nvSpPr>
        <p:spPr bwMode="auto">
          <a:xfrm>
            <a:off x="7543800" y="2819400"/>
            <a:ext cx="990600" cy="274638"/>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globusrun</a:t>
            </a:r>
          </a:p>
        </p:txBody>
      </p:sp>
      <p:sp>
        <p:nvSpPr>
          <p:cNvPr id="68637" name="Text Box 29"/>
          <p:cNvSpPr txBox="1">
            <a:spLocks noChangeArrowheads="1"/>
          </p:cNvSpPr>
          <p:nvPr/>
        </p:nvSpPr>
        <p:spPr bwMode="auto">
          <a:xfrm>
            <a:off x="2971800" y="2819400"/>
            <a:ext cx="685800" cy="274638"/>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MPI</a:t>
            </a:r>
          </a:p>
        </p:txBody>
      </p:sp>
      <p:sp>
        <p:nvSpPr>
          <p:cNvPr id="68638" name="Text Box 30"/>
          <p:cNvSpPr txBox="1">
            <a:spLocks noChangeArrowheads="1"/>
          </p:cNvSpPr>
          <p:nvPr/>
        </p:nvSpPr>
        <p:spPr bwMode="auto">
          <a:xfrm>
            <a:off x="6324600" y="2819400"/>
            <a:ext cx="1066800" cy="274638"/>
          </a:xfrm>
          <a:prstGeom prst="rect">
            <a:avLst/>
          </a:prstGeom>
          <a:solidFill>
            <a:schemeClr val="accent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accent1"/>
            </a:extrusionClr>
          </a:sp3d>
        </p:spPr>
        <p:txBody>
          <a:bodyPr>
            <a:spAutoFit/>
            <a:flatTx/>
          </a:bodyPr>
          <a:lstStyle/>
          <a:p>
            <a:pPr algn="ctr">
              <a:spcBef>
                <a:spcPct val="50000"/>
              </a:spcBef>
            </a:pPr>
            <a:r>
              <a:rPr lang="en-US" sz="1200">
                <a:solidFill>
                  <a:schemeClr val="tx1"/>
                </a:solidFill>
                <a:latin typeface="Verdana" pitchFamily="34" charset="0"/>
              </a:rPr>
              <a:t>Nimrod/G</a:t>
            </a:r>
          </a:p>
        </p:txBody>
      </p:sp>
      <p:sp>
        <p:nvSpPr>
          <p:cNvPr id="68639" name="Text Box 31"/>
          <p:cNvSpPr txBox="1">
            <a:spLocks noChangeArrowheads="1"/>
          </p:cNvSpPr>
          <p:nvPr/>
        </p:nvSpPr>
        <p:spPr bwMode="auto">
          <a:xfrm>
            <a:off x="3962400" y="2819400"/>
            <a:ext cx="838200" cy="274638"/>
          </a:xfrm>
          <a:prstGeom prst="rect">
            <a:avLst/>
          </a:prstGeom>
          <a:solidFill>
            <a:schemeClr val="accent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accent1"/>
            </a:extrusionClr>
          </a:sp3d>
        </p:spPr>
        <p:txBody>
          <a:bodyPr>
            <a:spAutoFit/>
            <a:flatTx/>
          </a:bodyPr>
          <a:lstStyle/>
          <a:p>
            <a:pPr algn="ctr">
              <a:spcBef>
                <a:spcPct val="50000"/>
              </a:spcBef>
            </a:pPr>
            <a:r>
              <a:rPr lang="en-US" sz="1200">
                <a:solidFill>
                  <a:schemeClr val="tx1"/>
                </a:solidFill>
                <a:latin typeface="Verdana" pitchFamily="34" charset="0"/>
              </a:rPr>
              <a:t>MPI-IO</a:t>
            </a:r>
          </a:p>
        </p:txBody>
      </p:sp>
      <p:sp>
        <p:nvSpPr>
          <p:cNvPr id="68640" name="Text Box 32"/>
          <p:cNvSpPr txBox="1">
            <a:spLocks noChangeArrowheads="1"/>
          </p:cNvSpPr>
          <p:nvPr/>
        </p:nvSpPr>
        <p:spPr bwMode="auto">
          <a:xfrm>
            <a:off x="5334000" y="2819400"/>
            <a:ext cx="685800" cy="274638"/>
          </a:xfrm>
          <a:prstGeom prst="rect">
            <a:avLst/>
          </a:prstGeom>
          <a:solidFill>
            <a:schemeClr val="accent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accent1"/>
            </a:extrusionClr>
          </a:sp3d>
        </p:spPr>
        <p:txBody>
          <a:bodyPr>
            <a:spAutoFit/>
            <a:flatTx/>
          </a:bodyPr>
          <a:lstStyle/>
          <a:p>
            <a:pPr algn="ctr">
              <a:spcBef>
                <a:spcPct val="50000"/>
              </a:spcBef>
            </a:pPr>
            <a:r>
              <a:rPr lang="en-US" sz="1200">
                <a:solidFill>
                  <a:schemeClr val="tx1"/>
                </a:solidFill>
                <a:latin typeface="Verdana" pitchFamily="34" charset="0"/>
              </a:rPr>
              <a:t>CC++</a:t>
            </a:r>
          </a:p>
        </p:txBody>
      </p:sp>
      <p:sp>
        <p:nvSpPr>
          <p:cNvPr id="68641" name="Text Box 33"/>
          <p:cNvSpPr txBox="1">
            <a:spLocks noChangeArrowheads="1"/>
          </p:cNvSpPr>
          <p:nvPr/>
        </p:nvSpPr>
        <p:spPr bwMode="auto">
          <a:xfrm>
            <a:off x="1752600" y="2362200"/>
            <a:ext cx="1143000" cy="274638"/>
          </a:xfrm>
          <a:prstGeom prst="rect">
            <a:avLst/>
          </a:prstGeom>
          <a:solidFill>
            <a:schemeClr val="accent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accent1"/>
            </a:extrusionClr>
          </a:sp3d>
        </p:spPr>
        <p:txBody>
          <a:bodyPr>
            <a:spAutoFit/>
            <a:flatTx/>
          </a:bodyPr>
          <a:lstStyle/>
          <a:p>
            <a:pPr algn="ctr">
              <a:spcBef>
                <a:spcPct val="50000"/>
              </a:spcBef>
            </a:pPr>
            <a:r>
              <a:rPr lang="en-US" sz="1200">
                <a:solidFill>
                  <a:schemeClr val="tx1"/>
                </a:solidFill>
                <a:latin typeface="Verdana" pitchFamily="34" charset="0"/>
              </a:rPr>
              <a:t>GlobusView</a:t>
            </a:r>
          </a:p>
        </p:txBody>
      </p:sp>
      <p:sp>
        <p:nvSpPr>
          <p:cNvPr id="68642" name="Text Box 34"/>
          <p:cNvSpPr txBox="1">
            <a:spLocks noChangeArrowheads="1"/>
          </p:cNvSpPr>
          <p:nvPr/>
        </p:nvSpPr>
        <p:spPr bwMode="auto">
          <a:xfrm>
            <a:off x="7162800" y="2362200"/>
            <a:ext cx="1447800" cy="274638"/>
          </a:xfrm>
          <a:prstGeom prst="rect">
            <a:avLst/>
          </a:prstGeom>
          <a:solidFill>
            <a:schemeClr val="accent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accent1"/>
            </a:extrusionClr>
          </a:sp3d>
        </p:spPr>
        <p:txBody>
          <a:bodyPr>
            <a:spAutoFit/>
            <a:flatTx/>
          </a:bodyPr>
          <a:lstStyle/>
          <a:p>
            <a:pPr algn="ctr">
              <a:spcBef>
                <a:spcPct val="50000"/>
              </a:spcBef>
            </a:pPr>
            <a:r>
              <a:rPr lang="en-US" sz="1200">
                <a:solidFill>
                  <a:schemeClr val="tx1"/>
                </a:solidFill>
                <a:latin typeface="Verdana" pitchFamily="34" charset="0"/>
              </a:rPr>
              <a:t>Testbed Status</a:t>
            </a:r>
          </a:p>
        </p:txBody>
      </p:sp>
      <p:sp>
        <p:nvSpPr>
          <p:cNvPr id="68643" name="Text Box 35"/>
          <p:cNvSpPr txBox="1">
            <a:spLocks noChangeArrowheads="1"/>
          </p:cNvSpPr>
          <p:nvPr/>
        </p:nvSpPr>
        <p:spPr bwMode="auto">
          <a:xfrm>
            <a:off x="7315200" y="4419600"/>
            <a:ext cx="1143000" cy="274638"/>
          </a:xfrm>
          <a:prstGeom prst="rect">
            <a:avLst/>
          </a:prstGeom>
          <a:solidFill>
            <a:schemeClr val="bg1"/>
          </a:solidFill>
          <a:ln w="9525">
            <a:noFill/>
            <a:miter lim="800000"/>
            <a:headEnd/>
            <a:tailEnd/>
          </a:ln>
          <a:effectLst/>
          <a:scene3d>
            <a:camera prst="legacyObliqueTopRight"/>
            <a:lightRig rig="legacyFlat3" dir="b"/>
          </a:scene3d>
          <a:sp3d extrusionH="125400" prstMaterial="legacyMatte">
            <a:bevelT w="13500" h="13500" prst="angle"/>
            <a:bevelB w="13500" h="13500" prst="angle"/>
            <a:extrusionClr>
              <a:schemeClr val="bg1"/>
            </a:extrusionClr>
          </a:sp3d>
        </p:spPr>
        <p:txBody>
          <a:bodyPr>
            <a:spAutoFit/>
            <a:flatTx/>
          </a:bodyPr>
          <a:lstStyle/>
          <a:p>
            <a:pPr algn="ctr">
              <a:spcBef>
                <a:spcPct val="50000"/>
              </a:spcBef>
            </a:pPr>
            <a:r>
              <a:rPr lang="en-US" sz="1200">
                <a:solidFill>
                  <a:schemeClr val="tx1"/>
                </a:solidFill>
                <a:latin typeface="Verdana" pitchFamily="34" charset="0"/>
              </a:rPr>
              <a:t>GASS</a:t>
            </a:r>
          </a:p>
        </p:txBody>
      </p:sp>
      <p:pic>
        <p:nvPicPr>
          <p:cNvPr id="68644" name="Picture 36" descr="D:\users\carl\GlobusWeb\screen-logo.gif"/>
          <p:cNvPicPr>
            <a:picLocks noChangeAspect="1" noChangeArrowheads="1"/>
          </p:cNvPicPr>
          <p:nvPr/>
        </p:nvPicPr>
        <p:blipFill>
          <a:blip r:embed="rId2" cstate="print"/>
          <a:srcRect/>
          <a:stretch>
            <a:fillRect/>
          </a:stretch>
        </p:blipFill>
        <p:spPr bwMode="auto">
          <a:xfrm>
            <a:off x="0" y="0"/>
            <a:ext cx="2743200" cy="13620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2"/>
          <p:cNvSpPr>
            <a:spLocks noGrp="1"/>
          </p:cNvSpPr>
          <p:nvPr>
            <p:ph type="dt" sz="half" idx="10"/>
          </p:nvPr>
        </p:nvSpPr>
        <p:spPr/>
        <p:txBody>
          <a:bodyPr/>
          <a:lstStyle/>
          <a:p>
            <a:r>
              <a:rPr lang="en-US"/>
              <a:t>11 January 2000</a:t>
            </a:r>
          </a:p>
        </p:txBody>
      </p:sp>
      <p:sp>
        <p:nvSpPr>
          <p:cNvPr id="19" name="Espace réservé du pied de page 3"/>
          <p:cNvSpPr>
            <a:spLocks noGrp="1"/>
          </p:cNvSpPr>
          <p:nvPr>
            <p:ph type="ftr" sz="quarter" idx="11"/>
          </p:nvPr>
        </p:nvSpPr>
        <p:spPr/>
        <p:txBody>
          <a:bodyPr/>
          <a:lstStyle/>
          <a:p>
            <a:r>
              <a:rPr lang="en-US"/>
              <a:t>CERN EU-GRID Meeting</a:t>
            </a:r>
          </a:p>
        </p:txBody>
      </p:sp>
      <p:sp>
        <p:nvSpPr>
          <p:cNvPr id="20" name="Espace réservé du numéro de diapositive 4"/>
          <p:cNvSpPr>
            <a:spLocks noGrp="1"/>
          </p:cNvSpPr>
          <p:nvPr>
            <p:ph type="sldNum" sz="quarter" idx="12"/>
          </p:nvPr>
        </p:nvSpPr>
        <p:spPr/>
        <p:txBody>
          <a:bodyPr/>
          <a:lstStyle/>
          <a:p>
            <a:fld id="{FFAA24AB-A290-4DE7-817F-B6D98D782C40}" type="slidenum">
              <a:rPr lang="en-US"/>
              <a:pPr/>
              <a:t>33</a:t>
            </a:fld>
            <a:endParaRPr lang="en-US"/>
          </a:p>
        </p:txBody>
      </p:sp>
      <p:sp>
        <p:nvSpPr>
          <p:cNvPr id="75778" name="Rectangle 2"/>
          <p:cNvSpPr>
            <a:spLocks noGrp="1" noChangeArrowheads="1"/>
          </p:cNvSpPr>
          <p:nvPr>
            <p:ph type="title"/>
          </p:nvPr>
        </p:nvSpPr>
        <p:spPr/>
        <p:txBody>
          <a:bodyPr/>
          <a:lstStyle/>
          <a:p>
            <a:r>
              <a:rPr lang="it-IT"/>
              <a:t>E-GRID Forum</a:t>
            </a:r>
            <a:endParaRPr lang="en-US"/>
          </a:p>
        </p:txBody>
      </p:sp>
      <p:sp>
        <p:nvSpPr>
          <p:cNvPr id="75780" name="Oval 4"/>
          <p:cNvSpPr>
            <a:spLocks noChangeArrowheads="1"/>
          </p:cNvSpPr>
          <p:nvPr/>
        </p:nvSpPr>
        <p:spPr bwMode="auto">
          <a:xfrm>
            <a:off x="0" y="1752600"/>
            <a:ext cx="9144000" cy="4114800"/>
          </a:xfrm>
          <a:prstGeom prst="ellipse">
            <a:avLst/>
          </a:prstGeom>
          <a:solidFill>
            <a:srgbClr val="FFCC66"/>
          </a:solidFill>
          <a:ln w="12700">
            <a:noFill/>
            <a:round/>
            <a:headEnd type="none" w="sm" len="sm"/>
            <a:tailEnd type="none" w="sm" len="sm"/>
          </a:ln>
          <a:effectLst>
            <a:outerShdw dist="107763" dir="2700000" algn="ctr" rotWithShape="0">
              <a:srgbClr val="808080"/>
            </a:outerShdw>
          </a:effectLst>
        </p:spPr>
        <p:txBody>
          <a:bodyPr wrap="none" anchor="ctr"/>
          <a:lstStyle/>
          <a:p>
            <a:pPr algn="ctr"/>
            <a:endParaRPr lang="fr-FR" sz="1800">
              <a:solidFill>
                <a:schemeClr val="tx1"/>
              </a:solidFill>
              <a:latin typeface="Arial" pitchFamily="34" charset="0"/>
            </a:endParaRPr>
          </a:p>
        </p:txBody>
      </p:sp>
      <p:pic>
        <p:nvPicPr>
          <p:cNvPr id="75786" name="Picture 10"/>
          <p:cNvPicPr>
            <a:picLocks noChangeAspect="1" noChangeArrowheads="1"/>
          </p:cNvPicPr>
          <p:nvPr/>
        </p:nvPicPr>
        <p:blipFill>
          <a:blip r:embed="rId2" cstate="print"/>
          <a:srcRect/>
          <a:stretch>
            <a:fillRect/>
          </a:stretch>
        </p:blipFill>
        <p:spPr bwMode="auto">
          <a:xfrm>
            <a:off x="152400" y="3505200"/>
            <a:ext cx="1171575" cy="285750"/>
          </a:xfrm>
          <a:prstGeom prst="rect">
            <a:avLst/>
          </a:prstGeom>
          <a:noFill/>
          <a:ln w="12700">
            <a:noFill/>
            <a:miter lim="800000"/>
            <a:headEnd type="none" w="sm" len="sm"/>
            <a:tailEnd type="none" w="sm" len="sm"/>
          </a:ln>
          <a:effectLst/>
        </p:spPr>
      </p:pic>
      <p:pic>
        <p:nvPicPr>
          <p:cNvPr id="75787" name="Picture 11"/>
          <p:cNvPicPr>
            <a:picLocks noChangeAspect="1" noChangeArrowheads="1"/>
          </p:cNvPicPr>
          <p:nvPr/>
        </p:nvPicPr>
        <p:blipFill>
          <a:blip r:embed="rId3" cstate="print"/>
          <a:srcRect/>
          <a:stretch>
            <a:fillRect/>
          </a:stretch>
        </p:blipFill>
        <p:spPr bwMode="auto">
          <a:xfrm>
            <a:off x="1524000" y="2362200"/>
            <a:ext cx="908050" cy="1028700"/>
          </a:xfrm>
          <a:prstGeom prst="rect">
            <a:avLst/>
          </a:prstGeom>
          <a:noFill/>
          <a:ln w="12700">
            <a:noFill/>
            <a:miter lim="800000"/>
            <a:headEnd type="none" w="sm" len="sm"/>
            <a:tailEnd type="none" w="sm" len="sm"/>
          </a:ln>
          <a:effectLst/>
        </p:spPr>
      </p:pic>
      <p:pic>
        <p:nvPicPr>
          <p:cNvPr id="75788" name="Picture 12"/>
          <p:cNvPicPr>
            <a:picLocks noChangeAspect="1" noChangeArrowheads="1"/>
          </p:cNvPicPr>
          <p:nvPr/>
        </p:nvPicPr>
        <p:blipFill>
          <a:blip r:embed="rId4" cstate="print"/>
          <a:srcRect/>
          <a:stretch>
            <a:fillRect/>
          </a:stretch>
        </p:blipFill>
        <p:spPr bwMode="auto">
          <a:xfrm>
            <a:off x="2819400" y="1905000"/>
            <a:ext cx="574675" cy="1143000"/>
          </a:xfrm>
          <a:prstGeom prst="rect">
            <a:avLst/>
          </a:prstGeom>
          <a:noFill/>
          <a:ln w="12700">
            <a:noFill/>
            <a:miter lim="800000"/>
            <a:headEnd type="none" w="sm" len="sm"/>
            <a:tailEnd type="none" w="sm" len="sm"/>
          </a:ln>
          <a:effectLst/>
        </p:spPr>
      </p:pic>
      <p:pic>
        <p:nvPicPr>
          <p:cNvPr id="75789" name="Picture 13"/>
          <p:cNvPicPr>
            <a:picLocks noChangeAspect="1" noChangeArrowheads="1"/>
          </p:cNvPicPr>
          <p:nvPr/>
        </p:nvPicPr>
        <p:blipFill>
          <a:blip r:embed="rId5" cstate="print"/>
          <a:srcRect/>
          <a:stretch>
            <a:fillRect/>
          </a:stretch>
        </p:blipFill>
        <p:spPr bwMode="auto">
          <a:xfrm>
            <a:off x="5867400" y="2057400"/>
            <a:ext cx="895350" cy="1400175"/>
          </a:xfrm>
          <a:prstGeom prst="rect">
            <a:avLst/>
          </a:prstGeom>
          <a:noFill/>
          <a:ln w="12700">
            <a:noFill/>
            <a:miter lim="800000"/>
            <a:headEnd type="none" w="sm" len="sm"/>
            <a:tailEnd type="none" w="sm" len="sm"/>
          </a:ln>
          <a:effectLst/>
        </p:spPr>
      </p:pic>
      <p:pic>
        <p:nvPicPr>
          <p:cNvPr id="75790" name="Picture 14"/>
          <p:cNvPicPr>
            <a:picLocks noChangeAspect="1" noChangeArrowheads="1"/>
          </p:cNvPicPr>
          <p:nvPr/>
        </p:nvPicPr>
        <p:blipFill>
          <a:blip r:embed="rId6" cstate="print"/>
          <a:srcRect/>
          <a:stretch>
            <a:fillRect/>
          </a:stretch>
        </p:blipFill>
        <p:spPr bwMode="auto">
          <a:xfrm>
            <a:off x="1752600" y="4572000"/>
            <a:ext cx="1371600" cy="701675"/>
          </a:xfrm>
          <a:prstGeom prst="rect">
            <a:avLst/>
          </a:prstGeom>
          <a:noFill/>
          <a:ln w="12700">
            <a:noFill/>
            <a:miter lim="800000"/>
            <a:headEnd type="none" w="sm" len="sm"/>
            <a:tailEnd type="none" w="sm" len="sm"/>
          </a:ln>
          <a:effectLst/>
        </p:spPr>
      </p:pic>
      <p:pic>
        <p:nvPicPr>
          <p:cNvPr id="75791" name="Picture 15"/>
          <p:cNvPicPr>
            <a:picLocks noChangeAspect="1" noChangeArrowheads="1"/>
          </p:cNvPicPr>
          <p:nvPr/>
        </p:nvPicPr>
        <p:blipFill>
          <a:blip r:embed="rId7" cstate="print"/>
          <a:srcRect/>
          <a:stretch>
            <a:fillRect/>
          </a:stretch>
        </p:blipFill>
        <p:spPr bwMode="auto">
          <a:xfrm>
            <a:off x="685800" y="4038600"/>
            <a:ext cx="1485900" cy="396875"/>
          </a:xfrm>
          <a:prstGeom prst="rect">
            <a:avLst/>
          </a:prstGeom>
          <a:noFill/>
          <a:ln w="12700">
            <a:noFill/>
            <a:miter lim="800000"/>
            <a:headEnd type="none" w="sm" len="sm"/>
            <a:tailEnd type="none" w="sm" len="sm"/>
          </a:ln>
          <a:effectLst/>
        </p:spPr>
      </p:pic>
      <p:pic>
        <p:nvPicPr>
          <p:cNvPr id="75792" name="Picture 16"/>
          <p:cNvPicPr>
            <a:picLocks noChangeAspect="1" noChangeArrowheads="1"/>
          </p:cNvPicPr>
          <p:nvPr/>
        </p:nvPicPr>
        <p:blipFill>
          <a:blip r:embed="rId8" cstate="print"/>
          <a:srcRect/>
          <a:stretch>
            <a:fillRect/>
          </a:stretch>
        </p:blipFill>
        <p:spPr bwMode="auto">
          <a:xfrm>
            <a:off x="7696200" y="3733800"/>
            <a:ext cx="1133475" cy="695325"/>
          </a:xfrm>
          <a:prstGeom prst="rect">
            <a:avLst/>
          </a:prstGeom>
          <a:noFill/>
          <a:ln w="12700">
            <a:noFill/>
            <a:miter lim="800000"/>
            <a:headEnd type="none" w="sm" len="sm"/>
            <a:tailEnd type="none" w="sm" len="sm"/>
          </a:ln>
          <a:effectLst/>
        </p:spPr>
      </p:pic>
      <p:pic>
        <p:nvPicPr>
          <p:cNvPr id="75793" name="Picture 17"/>
          <p:cNvPicPr>
            <a:picLocks noChangeAspect="1" noChangeArrowheads="1"/>
          </p:cNvPicPr>
          <p:nvPr/>
        </p:nvPicPr>
        <p:blipFill>
          <a:blip r:embed="rId9" cstate="print"/>
          <a:srcRect/>
          <a:stretch>
            <a:fillRect/>
          </a:stretch>
        </p:blipFill>
        <p:spPr bwMode="auto">
          <a:xfrm>
            <a:off x="6705600" y="4114800"/>
            <a:ext cx="914400" cy="809625"/>
          </a:xfrm>
          <a:prstGeom prst="rect">
            <a:avLst/>
          </a:prstGeom>
          <a:noFill/>
          <a:ln w="12700">
            <a:noFill/>
            <a:miter lim="800000"/>
            <a:headEnd type="none" w="sm" len="sm"/>
            <a:tailEnd type="none" w="sm" len="sm"/>
          </a:ln>
          <a:effectLst/>
        </p:spPr>
      </p:pic>
      <p:pic>
        <p:nvPicPr>
          <p:cNvPr id="75794" name="Picture 18"/>
          <p:cNvPicPr>
            <a:picLocks noChangeAspect="1" noChangeArrowheads="1"/>
          </p:cNvPicPr>
          <p:nvPr/>
        </p:nvPicPr>
        <p:blipFill>
          <a:blip r:embed="rId10" cstate="print"/>
          <a:srcRect/>
          <a:stretch>
            <a:fillRect/>
          </a:stretch>
        </p:blipFill>
        <p:spPr bwMode="auto">
          <a:xfrm>
            <a:off x="6858000" y="3200400"/>
            <a:ext cx="2133600" cy="311150"/>
          </a:xfrm>
          <a:prstGeom prst="rect">
            <a:avLst/>
          </a:prstGeom>
          <a:noFill/>
          <a:ln w="12700">
            <a:noFill/>
            <a:miter lim="800000"/>
            <a:headEnd type="none" w="sm" len="sm"/>
            <a:tailEnd type="none" w="sm" len="sm"/>
          </a:ln>
          <a:effectLst/>
        </p:spPr>
      </p:pic>
      <p:pic>
        <p:nvPicPr>
          <p:cNvPr id="75795" name="Picture 19"/>
          <p:cNvPicPr>
            <a:picLocks noChangeAspect="1" noChangeArrowheads="1"/>
          </p:cNvPicPr>
          <p:nvPr/>
        </p:nvPicPr>
        <p:blipFill>
          <a:blip r:embed="rId11" cstate="print"/>
          <a:srcRect/>
          <a:stretch>
            <a:fillRect/>
          </a:stretch>
        </p:blipFill>
        <p:spPr bwMode="auto">
          <a:xfrm>
            <a:off x="5791200" y="4419600"/>
            <a:ext cx="755650" cy="838200"/>
          </a:xfrm>
          <a:prstGeom prst="rect">
            <a:avLst/>
          </a:prstGeom>
          <a:noFill/>
          <a:ln w="12700">
            <a:noFill/>
            <a:miter lim="800000"/>
            <a:headEnd type="none" w="sm" len="sm"/>
            <a:tailEnd type="none" w="sm" len="sm"/>
          </a:ln>
          <a:effectLst/>
        </p:spPr>
      </p:pic>
      <p:pic>
        <p:nvPicPr>
          <p:cNvPr id="75796" name="Picture 20" descr="C:\WINNT\Profiles\Administrator\Pulpit\pozman-logo1.gif"/>
          <p:cNvPicPr>
            <a:picLocks noChangeAspect="1" noChangeArrowheads="1"/>
          </p:cNvPicPr>
          <p:nvPr/>
        </p:nvPicPr>
        <p:blipFill>
          <a:blip r:embed="rId12" cstate="print"/>
          <a:srcRect/>
          <a:stretch>
            <a:fillRect/>
          </a:stretch>
        </p:blipFill>
        <p:spPr bwMode="auto">
          <a:xfrm>
            <a:off x="3733800" y="1905000"/>
            <a:ext cx="1905000" cy="739775"/>
          </a:xfrm>
          <a:prstGeom prst="rect">
            <a:avLst/>
          </a:prstGeom>
          <a:noFill/>
        </p:spPr>
      </p:pic>
      <p:pic>
        <p:nvPicPr>
          <p:cNvPr id="75797" name="Picture 21"/>
          <p:cNvPicPr>
            <a:picLocks noChangeAspect="1" noChangeArrowheads="1"/>
          </p:cNvPicPr>
          <p:nvPr/>
        </p:nvPicPr>
        <p:blipFill>
          <a:blip r:embed="rId13" cstate="print"/>
          <a:srcRect/>
          <a:stretch>
            <a:fillRect/>
          </a:stretch>
        </p:blipFill>
        <p:spPr bwMode="auto">
          <a:xfrm>
            <a:off x="3352800" y="5105400"/>
            <a:ext cx="2343150" cy="457200"/>
          </a:xfrm>
          <a:prstGeom prst="rect">
            <a:avLst/>
          </a:prstGeom>
          <a:noFill/>
          <a:ln w="12700">
            <a:noFill/>
            <a:miter lim="800000"/>
            <a:headEnd type="none" w="sm" len="sm"/>
            <a:tailEnd type="none" w="sm" len="sm"/>
          </a:ln>
          <a:effectLst/>
        </p:spPr>
      </p:pic>
      <p:pic>
        <p:nvPicPr>
          <p:cNvPr id="75798" name="Picture 22"/>
          <p:cNvPicPr>
            <a:picLocks noChangeAspect="1" noChangeArrowheads="1"/>
          </p:cNvPicPr>
          <p:nvPr/>
        </p:nvPicPr>
        <p:blipFill>
          <a:blip r:embed="rId14" cstate="print"/>
          <a:srcRect/>
          <a:stretch>
            <a:fillRect/>
          </a:stretch>
        </p:blipFill>
        <p:spPr bwMode="auto">
          <a:xfrm>
            <a:off x="3429000" y="2895600"/>
            <a:ext cx="2286000" cy="1943100"/>
          </a:xfrm>
          <a:prstGeom prst="rect">
            <a:avLst/>
          </a:prstGeom>
          <a:noFill/>
          <a:ln w="12700">
            <a:noFill/>
            <a:miter lim="800000"/>
            <a:headEnd type="none" w="sm" len="sm"/>
            <a:tailEnd type="none" w="sm" len="sm"/>
          </a:ln>
          <a:effectLst/>
        </p:spPr>
      </p:pic>
      <p:sp>
        <p:nvSpPr>
          <p:cNvPr id="75799" name="Text Box 23"/>
          <p:cNvSpPr txBox="1">
            <a:spLocks noChangeArrowheads="1"/>
          </p:cNvSpPr>
          <p:nvPr/>
        </p:nvSpPr>
        <p:spPr bwMode="auto">
          <a:xfrm>
            <a:off x="2743200" y="5867400"/>
            <a:ext cx="3727450" cy="579438"/>
          </a:xfrm>
          <a:prstGeom prst="rect">
            <a:avLst/>
          </a:prstGeom>
          <a:noFill/>
          <a:ln w="12700">
            <a:noFill/>
            <a:miter lim="800000"/>
            <a:headEnd type="none" w="sm" len="sm"/>
            <a:tailEnd type="none" w="sm" len="sm"/>
          </a:ln>
          <a:effectLst/>
        </p:spPr>
        <p:txBody>
          <a:bodyPr>
            <a:spAutoFit/>
          </a:bodyPr>
          <a:lstStyle/>
          <a:p>
            <a:r>
              <a:rPr lang="it-IT"/>
              <a:t>http://www.egrid.org/</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a:t>11 January 2000</a:t>
            </a:r>
          </a:p>
        </p:txBody>
      </p:sp>
      <p:sp>
        <p:nvSpPr>
          <p:cNvPr id="5" name="Espace réservé du pied de page 4"/>
          <p:cNvSpPr>
            <a:spLocks noGrp="1"/>
          </p:cNvSpPr>
          <p:nvPr>
            <p:ph type="ftr" sz="quarter" idx="11"/>
          </p:nvPr>
        </p:nvSpPr>
        <p:spPr/>
        <p:txBody>
          <a:bodyPr/>
          <a:lstStyle/>
          <a:p>
            <a:r>
              <a:rPr lang="en-US"/>
              <a:t>CERN EU-GRID Meeting</a:t>
            </a:r>
          </a:p>
        </p:txBody>
      </p:sp>
      <p:sp>
        <p:nvSpPr>
          <p:cNvPr id="6" name="Espace réservé du numéro de diapositive 5"/>
          <p:cNvSpPr>
            <a:spLocks noGrp="1"/>
          </p:cNvSpPr>
          <p:nvPr>
            <p:ph type="sldNum" sz="quarter" idx="12"/>
          </p:nvPr>
        </p:nvSpPr>
        <p:spPr/>
        <p:txBody>
          <a:bodyPr/>
          <a:lstStyle/>
          <a:p>
            <a:fld id="{9FFE44EF-8FEC-4D15-A02B-F20C3A94E88E}" type="slidenum">
              <a:rPr lang="en-US"/>
              <a:pPr/>
              <a:t>34</a:t>
            </a:fld>
            <a:endParaRPr lang="en-US"/>
          </a:p>
        </p:txBody>
      </p:sp>
      <p:sp>
        <p:nvSpPr>
          <p:cNvPr id="69634" name="Rectangle 2"/>
          <p:cNvSpPr>
            <a:spLocks noGrp="1" noChangeArrowheads="1"/>
          </p:cNvSpPr>
          <p:nvPr>
            <p:ph type="title"/>
          </p:nvPr>
        </p:nvSpPr>
        <p:spPr/>
        <p:txBody>
          <a:bodyPr/>
          <a:lstStyle/>
          <a:p>
            <a:r>
              <a:rPr lang="it-IT"/>
              <a:t>The HEP EU-GRID Proposal</a:t>
            </a:r>
            <a:endParaRPr lang="en-US"/>
          </a:p>
        </p:txBody>
      </p:sp>
      <p:sp>
        <p:nvSpPr>
          <p:cNvPr id="69635" name="Rectangle 3"/>
          <p:cNvSpPr>
            <a:spLocks noGrp="1" noChangeArrowheads="1"/>
          </p:cNvSpPr>
          <p:nvPr>
            <p:ph type="body" idx="1"/>
          </p:nvPr>
        </p:nvSpPr>
        <p:spPr/>
        <p:txBody>
          <a:bodyPr/>
          <a:lstStyle/>
          <a:p>
            <a:pPr>
              <a:lnSpc>
                <a:spcPct val="90000"/>
              </a:lnSpc>
              <a:buFontTx/>
              <a:buNone/>
            </a:pPr>
            <a:r>
              <a:rPr lang="en-GB">
                <a:cs typeface="Times New Roman" pitchFamily="18" charset="0"/>
              </a:rPr>
              <a:t>The HEP EU-GRID proposal will concentrate itself on two main subjects:</a:t>
            </a:r>
          </a:p>
          <a:p>
            <a:pPr lvl="1">
              <a:lnSpc>
                <a:spcPct val="90000"/>
              </a:lnSpc>
            </a:pPr>
            <a:r>
              <a:rPr lang="en-GB">
                <a:cs typeface="Times New Roman" pitchFamily="18" charset="0"/>
              </a:rPr>
              <a:t>Exploit the possibilities of Computing and Data GRIDs in the HEP field.</a:t>
            </a:r>
          </a:p>
          <a:p>
            <a:pPr lvl="1">
              <a:lnSpc>
                <a:spcPct val="90000"/>
              </a:lnSpc>
            </a:pPr>
            <a:r>
              <a:rPr lang="en-GB">
                <a:cs typeface="Times New Roman" pitchFamily="18" charset="0"/>
              </a:rPr>
              <a:t>Deployment of a Real Scale Test-Bed of Distributed Computing and Distributed Data Grid using, whenever possible, present available state of the art technologies and some new developments that will be needed.</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Espace réservé de la date 2"/>
          <p:cNvSpPr>
            <a:spLocks noGrp="1"/>
          </p:cNvSpPr>
          <p:nvPr>
            <p:ph type="dt" sz="half" idx="10"/>
          </p:nvPr>
        </p:nvSpPr>
        <p:spPr/>
        <p:txBody>
          <a:bodyPr/>
          <a:lstStyle/>
          <a:p>
            <a:r>
              <a:rPr lang="en-US"/>
              <a:t>11 January 2000</a:t>
            </a:r>
          </a:p>
        </p:txBody>
      </p:sp>
      <p:sp>
        <p:nvSpPr>
          <p:cNvPr id="382" name="Espace réservé du pied de page 3"/>
          <p:cNvSpPr>
            <a:spLocks noGrp="1"/>
          </p:cNvSpPr>
          <p:nvPr>
            <p:ph type="ftr" sz="quarter" idx="11"/>
          </p:nvPr>
        </p:nvSpPr>
        <p:spPr/>
        <p:txBody>
          <a:bodyPr/>
          <a:lstStyle/>
          <a:p>
            <a:r>
              <a:rPr lang="en-US"/>
              <a:t>CERN EU-GRID Meeting</a:t>
            </a:r>
          </a:p>
        </p:txBody>
      </p:sp>
      <p:sp>
        <p:nvSpPr>
          <p:cNvPr id="383" name="Espace réservé du numéro de diapositive 4"/>
          <p:cNvSpPr>
            <a:spLocks noGrp="1"/>
          </p:cNvSpPr>
          <p:nvPr>
            <p:ph type="sldNum" sz="quarter" idx="12"/>
          </p:nvPr>
        </p:nvSpPr>
        <p:spPr/>
        <p:txBody>
          <a:bodyPr/>
          <a:lstStyle/>
          <a:p>
            <a:fld id="{56B97620-B4C0-4379-AA43-6B5BC49256D0}" type="slidenum">
              <a:rPr lang="en-US"/>
              <a:pPr/>
              <a:t>35</a:t>
            </a:fld>
            <a:endParaRPr lang="en-US"/>
          </a:p>
        </p:txBody>
      </p:sp>
      <p:sp>
        <p:nvSpPr>
          <p:cNvPr id="71036" name="Rectangle 380"/>
          <p:cNvSpPr>
            <a:spLocks noChangeArrowheads="1"/>
          </p:cNvSpPr>
          <p:nvPr/>
        </p:nvSpPr>
        <p:spPr bwMode="auto">
          <a:xfrm>
            <a:off x="3276600" y="1828800"/>
            <a:ext cx="5715000" cy="4800600"/>
          </a:xfrm>
          <a:prstGeom prst="rect">
            <a:avLst/>
          </a:prstGeom>
          <a:solidFill>
            <a:srgbClr val="FFFF00"/>
          </a:solidFill>
          <a:ln w="12700">
            <a:solidFill>
              <a:schemeClr val="tx1"/>
            </a:solidFill>
            <a:miter lim="800000"/>
            <a:headEnd type="none" w="sm" len="sm"/>
            <a:tailEnd type="none" w="sm" len="sm"/>
          </a:ln>
          <a:effectLst/>
        </p:spPr>
        <p:txBody>
          <a:bodyPr wrap="none" anchor="ctr"/>
          <a:lstStyle/>
          <a:p>
            <a:pPr algn="ctr"/>
            <a:endParaRPr lang="fr-FR"/>
          </a:p>
        </p:txBody>
      </p:sp>
      <p:sp>
        <p:nvSpPr>
          <p:cNvPr id="70658" name="Rectangle 2"/>
          <p:cNvSpPr>
            <a:spLocks noGrp="1" noChangeArrowheads="1"/>
          </p:cNvSpPr>
          <p:nvPr>
            <p:ph type="title"/>
          </p:nvPr>
        </p:nvSpPr>
        <p:spPr/>
        <p:txBody>
          <a:bodyPr/>
          <a:lstStyle/>
          <a:p>
            <a:r>
              <a:rPr lang="it-IT"/>
              <a:t>LHC Regional Centers</a:t>
            </a:r>
            <a:endParaRPr lang="en-US"/>
          </a:p>
        </p:txBody>
      </p:sp>
      <p:sp>
        <p:nvSpPr>
          <p:cNvPr id="70660" name="Oval 4"/>
          <p:cNvSpPr>
            <a:spLocks noChangeArrowheads="1"/>
          </p:cNvSpPr>
          <p:nvPr/>
        </p:nvSpPr>
        <p:spPr bwMode="auto">
          <a:xfrm>
            <a:off x="5867400" y="2057400"/>
            <a:ext cx="3124200" cy="2819400"/>
          </a:xfrm>
          <a:prstGeom prst="ellipse">
            <a:avLst/>
          </a:prstGeom>
          <a:solidFill>
            <a:srgbClr val="00CC66"/>
          </a:solidFill>
          <a:ln w="12700">
            <a:solidFill>
              <a:schemeClr val="tx1"/>
            </a:solidFill>
            <a:round/>
            <a:headEnd type="none" w="sm" len="sm"/>
            <a:tailEnd type="none" w="sm" len="sm"/>
          </a:ln>
          <a:effectLst/>
        </p:spPr>
        <p:txBody>
          <a:bodyPr wrap="none" anchor="ctr"/>
          <a:lstStyle/>
          <a:p>
            <a:endParaRPr lang="fr-FR"/>
          </a:p>
        </p:txBody>
      </p:sp>
      <p:grpSp>
        <p:nvGrpSpPr>
          <p:cNvPr id="2" name="Group 6"/>
          <p:cNvGrpSpPr>
            <a:grpSpLocks/>
          </p:cNvGrpSpPr>
          <p:nvPr/>
        </p:nvGrpSpPr>
        <p:grpSpPr bwMode="auto">
          <a:xfrm>
            <a:off x="7386638" y="3354388"/>
            <a:ext cx="1147762" cy="1189037"/>
            <a:chOff x="4216" y="852"/>
            <a:chExt cx="1306" cy="1086"/>
          </a:xfrm>
        </p:grpSpPr>
        <p:sp>
          <p:nvSpPr>
            <p:cNvPr id="70663" name="Freeform 7"/>
            <p:cNvSpPr>
              <a:spLocks/>
            </p:cNvSpPr>
            <p:nvPr/>
          </p:nvSpPr>
          <p:spPr bwMode="auto">
            <a:xfrm>
              <a:off x="4230" y="1802"/>
              <a:ext cx="1274" cy="133"/>
            </a:xfrm>
            <a:custGeom>
              <a:avLst/>
              <a:gdLst/>
              <a:ahLst/>
              <a:cxnLst>
                <a:cxn ang="0">
                  <a:pos x="0" y="19"/>
                </a:cxn>
                <a:cxn ang="0">
                  <a:pos x="0" y="53"/>
                </a:cxn>
                <a:cxn ang="0">
                  <a:pos x="124" y="86"/>
                </a:cxn>
                <a:cxn ang="0">
                  <a:pos x="248" y="49"/>
                </a:cxn>
                <a:cxn ang="0">
                  <a:pos x="567" y="60"/>
                </a:cxn>
                <a:cxn ang="0">
                  <a:pos x="656" y="132"/>
                </a:cxn>
                <a:cxn ang="0">
                  <a:pos x="933" y="110"/>
                </a:cxn>
                <a:cxn ang="0">
                  <a:pos x="933" y="83"/>
                </a:cxn>
                <a:cxn ang="0">
                  <a:pos x="1110" y="110"/>
                </a:cxn>
                <a:cxn ang="0">
                  <a:pos x="1273" y="60"/>
                </a:cxn>
                <a:cxn ang="0">
                  <a:pos x="1273" y="19"/>
                </a:cxn>
                <a:cxn ang="0">
                  <a:pos x="1110" y="68"/>
                </a:cxn>
                <a:cxn ang="0">
                  <a:pos x="936" y="46"/>
                </a:cxn>
                <a:cxn ang="0">
                  <a:pos x="936" y="68"/>
                </a:cxn>
                <a:cxn ang="0">
                  <a:pos x="652" y="86"/>
                </a:cxn>
                <a:cxn ang="0">
                  <a:pos x="574" y="19"/>
                </a:cxn>
                <a:cxn ang="0">
                  <a:pos x="379" y="11"/>
                </a:cxn>
                <a:cxn ang="0">
                  <a:pos x="238" y="0"/>
                </a:cxn>
                <a:cxn ang="0">
                  <a:pos x="238" y="11"/>
                </a:cxn>
                <a:cxn ang="0">
                  <a:pos x="124" y="49"/>
                </a:cxn>
                <a:cxn ang="0">
                  <a:pos x="0" y="19"/>
                </a:cxn>
              </a:cxnLst>
              <a:rect l="0" t="0" r="r" b="b"/>
              <a:pathLst>
                <a:path w="1274" h="133">
                  <a:moveTo>
                    <a:pt x="0" y="19"/>
                  </a:moveTo>
                  <a:lnTo>
                    <a:pt x="0" y="53"/>
                  </a:lnTo>
                  <a:lnTo>
                    <a:pt x="124" y="86"/>
                  </a:lnTo>
                  <a:lnTo>
                    <a:pt x="248" y="49"/>
                  </a:lnTo>
                  <a:lnTo>
                    <a:pt x="567" y="60"/>
                  </a:lnTo>
                  <a:lnTo>
                    <a:pt x="656" y="132"/>
                  </a:lnTo>
                  <a:lnTo>
                    <a:pt x="933" y="110"/>
                  </a:lnTo>
                  <a:lnTo>
                    <a:pt x="933" y="83"/>
                  </a:lnTo>
                  <a:lnTo>
                    <a:pt x="1110" y="110"/>
                  </a:lnTo>
                  <a:lnTo>
                    <a:pt x="1273" y="60"/>
                  </a:lnTo>
                  <a:lnTo>
                    <a:pt x="1273" y="19"/>
                  </a:lnTo>
                  <a:lnTo>
                    <a:pt x="1110" y="68"/>
                  </a:lnTo>
                  <a:lnTo>
                    <a:pt x="936" y="46"/>
                  </a:lnTo>
                  <a:lnTo>
                    <a:pt x="936" y="68"/>
                  </a:lnTo>
                  <a:lnTo>
                    <a:pt x="652" y="86"/>
                  </a:lnTo>
                  <a:lnTo>
                    <a:pt x="574" y="19"/>
                  </a:lnTo>
                  <a:lnTo>
                    <a:pt x="379" y="11"/>
                  </a:lnTo>
                  <a:lnTo>
                    <a:pt x="238" y="0"/>
                  </a:lnTo>
                  <a:lnTo>
                    <a:pt x="238" y="11"/>
                  </a:lnTo>
                  <a:lnTo>
                    <a:pt x="124" y="49"/>
                  </a:lnTo>
                  <a:lnTo>
                    <a:pt x="0" y="19"/>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70664" name="Freeform 8"/>
            <p:cNvSpPr>
              <a:spLocks/>
            </p:cNvSpPr>
            <p:nvPr/>
          </p:nvSpPr>
          <p:spPr bwMode="auto">
            <a:xfrm>
              <a:off x="4230" y="1802"/>
              <a:ext cx="1278" cy="136"/>
            </a:xfrm>
            <a:custGeom>
              <a:avLst/>
              <a:gdLst/>
              <a:ahLst/>
              <a:cxnLst>
                <a:cxn ang="0">
                  <a:pos x="0" y="54"/>
                </a:cxn>
                <a:cxn ang="0">
                  <a:pos x="125" y="88"/>
                </a:cxn>
                <a:cxn ang="0">
                  <a:pos x="249" y="50"/>
                </a:cxn>
                <a:cxn ang="0">
                  <a:pos x="569" y="62"/>
                </a:cxn>
                <a:cxn ang="0">
                  <a:pos x="658" y="135"/>
                </a:cxn>
                <a:cxn ang="0">
                  <a:pos x="935" y="108"/>
                </a:cxn>
                <a:cxn ang="0">
                  <a:pos x="935" y="85"/>
                </a:cxn>
                <a:cxn ang="0">
                  <a:pos x="1113" y="108"/>
                </a:cxn>
                <a:cxn ang="0">
                  <a:pos x="1277" y="62"/>
                </a:cxn>
                <a:cxn ang="0">
                  <a:pos x="1277" y="19"/>
                </a:cxn>
                <a:cxn ang="0">
                  <a:pos x="1113" y="69"/>
                </a:cxn>
                <a:cxn ang="0">
                  <a:pos x="939" y="47"/>
                </a:cxn>
                <a:cxn ang="0">
                  <a:pos x="939" y="69"/>
                </a:cxn>
                <a:cxn ang="0">
                  <a:pos x="655" y="88"/>
                </a:cxn>
                <a:cxn ang="0">
                  <a:pos x="576" y="19"/>
                </a:cxn>
                <a:cxn ang="0">
                  <a:pos x="381" y="11"/>
                </a:cxn>
                <a:cxn ang="0">
                  <a:pos x="238" y="0"/>
                </a:cxn>
                <a:cxn ang="0">
                  <a:pos x="238" y="11"/>
                </a:cxn>
                <a:cxn ang="0">
                  <a:pos x="125" y="50"/>
                </a:cxn>
                <a:cxn ang="0">
                  <a:pos x="0" y="19"/>
                </a:cxn>
                <a:cxn ang="0">
                  <a:pos x="0" y="54"/>
                </a:cxn>
                <a:cxn ang="0">
                  <a:pos x="125" y="88"/>
                </a:cxn>
                <a:cxn ang="0">
                  <a:pos x="249" y="50"/>
                </a:cxn>
                <a:cxn ang="0">
                  <a:pos x="569" y="62"/>
                </a:cxn>
                <a:cxn ang="0">
                  <a:pos x="658" y="135"/>
                </a:cxn>
                <a:cxn ang="0">
                  <a:pos x="935" y="112"/>
                </a:cxn>
                <a:cxn ang="0">
                  <a:pos x="935" y="85"/>
                </a:cxn>
                <a:cxn ang="0">
                  <a:pos x="1113" y="112"/>
                </a:cxn>
                <a:cxn ang="0">
                  <a:pos x="1277" y="62"/>
                </a:cxn>
                <a:cxn ang="0">
                  <a:pos x="1277" y="19"/>
                </a:cxn>
                <a:cxn ang="0">
                  <a:pos x="1113" y="69"/>
                </a:cxn>
                <a:cxn ang="0">
                  <a:pos x="939" y="47"/>
                </a:cxn>
                <a:cxn ang="0">
                  <a:pos x="939" y="69"/>
                </a:cxn>
                <a:cxn ang="0">
                  <a:pos x="655" y="88"/>
                </a:cxn>
                <a:cxn ang="0">
                  <a:pos x="576" y="19"/>
                </a:cxn>
                <a:cxn ang="0">
                  <a:pos x="381" y="11"/>
                </a:cxn>
                <a:cxn ang="0">
                  <a:pos x="238" y="0"/>
                </a:cxn>
                <a:cxn ang="0">
                  <a:pos x="238" y="11"/>
                </a:cxn>
                <a:cxn ang="0">
                  <a:pos x="125" y="50"/>
                </a:cxn>
                <a:cxn ang="0">
                  <a:pos x="0" y="19"/>
                </a:cxn>
              </a:cxnLst>
              <a:rect l="0" t="0" r="r" b="b"/>
              <a:pathLst>
                <a:path w="1278" h="136">
                  <a:moveTo>
                    <a:pt x="0" y="54"/>
                  </a:moveTo>
                  <a:lnTo>
                    <a:pt x="125" y="88"/>
                  </a:lnTo>
                  <a:lnTo>
                    <a:pt x="249" y="50"/>
                  </a:lnTo>
                  <a:lnTo>
                    <a:pt x="569" y="62"/>
                  </a:lnTo>
                  <a:lnTo>
                    <a:pt x="658" y="135"/>
                  </a:lnTo>
                  <a:lnTo>
                    <a:pt x="935" y="108"/>
                  </a:lnTo>
                  <a:lnTo>
                    <a:pt x="935" y="85"/>
                  </a:lnTo>
                  <a:lnTo>
                    <a:pt x="1113" y="108"/>
                  </a:lnTo>
                  <a:lnTo>
                    <a:pt x="1277" y="62"/>
                  </a:lnTo>
                  <a:lnTo>
                    <a:pt x="1277" y="19"/>
                  </a:lnTo>
                  <a:lnTo>
                    <a:pt x="1113" y="69"/>
                  </a:lnTo>
                  <a:lnTo>
                    <a:pt x="939" y="47"/>
                  </a:lnTo>
                  <a:lnTo>
                    <a:pt x="939" y="69"/>
                  </a:lnTo>
                  <a:lnTo>
                    <a:pt x="655" y="88"/>
                  </a:lnTo>
                  <a:lnTo>
                    <a:pt x="576" y="19"/>
                  </a:lnTo>
                  <a:lnTo>
                    <a:pt x="381" y="11"/>
                  </a:lnTo>
                  <a:lnTo>
                    <a:pt x="238" y="0"/>
                  </a:lnTo>
                  <a:lnTo>
                    <a:pt x="238" y="11"/>
                  </a:lnTo>
                  <a:lnTo>
                    <a:pt x="125" y="50"/>
                  </a:lnTo>
                  <a:lnTo>
                    <a:pt x="0" y="19"/>
                  </a:lnTo>
                  <a:lnTo>
                    <a:pt x="0" y="54"/>
                  </a:lnTo>
                  <a:lnTo>
                    <a:pt x="125" y="88"/>
                  </a:lnTo>
                  <a:lnTo>
                    <a:pt x="249" y="50"/>
                  </a:lnTo>
                  <a:lnTo>
                    <a:pt x="569" y="62"/>
                  </a:lnTo>
                  <a:lnTo>
                    <a:pt x="658" y="135"/>
                  </a:lnTo>
                  <a:lnTo>
                    <a:pt x="935" y="112"/>
                  </a:lnTo>
                  <a:lnTo>
                    <a:pt x="935" y="85"/>
                  </a:lnTo>
                  <a:lnTo>
                    <a:pt x="1113" y="112"/>
                  </a:lnTo>
                  <a:lnTo>
                    <a:pt x="1277" y="62"/>
                  </a:lnTo>
                  <a:lnTo>
                    <a:pt x="1277" y="19"/>
                  </a:lnTo>
                  <a:lnTo>
                    <a:pt x="1113" y="69"/>
                  </a:lnTo>
                  <a:lnTo>
                    <a:pt x="939" y="47"/>
                  </a:lnTo>
                  <a:lnTo>
                    <a:pt x="939" y="69"/>
                  </a:lnTo>
                  <a:lnTo>
                    <a:pt x="655" y="88"/>
                  </a:lnTo>
                  <a:lnTo>
                    <a:pt x="576" y="19"/>
                  </a:lnTo>
                  <a:lnTo>
                    <a:pt x="381" y="11"/>
                  </a:lnTo>
                  <a:lnTo>
                    <a:pt x="238" y="0"/>
                  </a:lnTo>
                  <a:lnTo>
                    <a:pt x="238" y="11"/>
                  </a:lnTo>
                  <a:lnTo>
                    <a:pt x="125" y="50"/>
                  </a:lnTo>
                  <a:lnTo>
                    <a:pt x="0" y="19"/>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665" name="Freeform 9"/>
            <p:cNvSpPr>
              <a:spLocks/>
            </p:cNvSpPr>
            <p:nvPr/>
          </p:nvSpPr>
          <p:spPr bwMode="auto">
            <a:xfrm>
              <a:off x="4483" y="918"/>
              <a:ext cx="306" cy="901"/>
            </a:xfrm>
            <a:custGeom>
              <a:avLst/>
              <a:gdLst/>
              <a:ahLst/>
              <a:cxnLst>
                <a:cxn ang="0">
                  <a:pos x="0" y="11"/>
                </a:cxn>
                <a:cxn ang="0">
                  <a:pos x="305" y="0"/>
                </a:cxn>
                <a:cxn ang="0">
                  <a:pos x="305" y="900"/>
                </a:cxn>
                <a:cxn ang="0">
                  <a:pos x="3" y="896"/>
                </a:cxn>
                <a:cxn ang="0">
                  <a:pos x="0" y="11"/>
                </a:cxn>
              </a:cxnLst>
              <a:rect l="0" t="0" r="r" b="b"/>
              <a:pathLst>
                <a:path w="306" h="901">
                  <a:moveTo>
                    <a:pt x="0" y="11"/>
                  </a:moveTo>
                  <a:lnTo>
                    <a:pt x="305" y="0"/>
                  </a:lnTo>
                  <a:lnTo>
                    <a:pt x="305" y="900"/>
                  </a:lnTo>
                  <a:lnTo>
                    <a:pt x="3" y="896"/>
                  </a:lnTo>
                  <a:lnTo>
                    <a:pt x="0" y="11"/>
                  </a:lnTo>
                </a:path>
              </a:pathLst>
            </a:custGeom>
            <a:solidFill>
              <a:srgbClr val="CCCCCC"/>
            </a:solidFill>
            <a:ln w="12700" cap="rnd" cmpd="sng">
              <a:noFill/>
              <a:prstDash val="solid"/>
              <a:round/>
              <a:headEnd type="none" w="med" len="med"/>
              <a:tailEnd type="none" w="med" len="med"/>
            </a:ln>
            <a:effectLst/>
          </p:spPr>
          <p:txBody>
            <a:bodyPr/>
            <a:lstStyle/>
            <a:p>
              <a:endParaRPr lang="fr-FR"/>
            </a:p>
          </p:txBody>
        </p:sp>
        <p:sp>
          <p:nvSpPr>
            <p:cNvPr id="70666" name="Freeform 10"/>
            <p:cNvSpPr>
              <a:spLocks/>
            </p:cNvSpPr>
            <p:nvPr/>
          </p:nvSpPr>
          <p:spPr bwMode="auto">
            <a:xfrm>
              <a:off x="4483" y="918"/>
              <a:ext cx="310" cy="905"/>
            </a:xfrm>
            <a:custGeom>
              <a:avLst/>
              <a:gdLst/>
              <a:ahLst/>
              <a:cxnLst>
                <a:cxn ang="0">
                  <a:pos x="309" y="0"/>
                </a:cxn>
                <a:cxn ang="0">
                  <a:pos x="309" y="904"/>
                </a:cxn>
                <a:cxn ang="0">
                  <a:pos x="3" y="900"/>
                </a:cxn>
                <a:cxn ang="0">
                  <a:pos x="0" y="11"/>
                </a:cxn>
                <a:cxn ang="0">
                  <a:pos x="309" y="0"/>
                </a:cxn>
                <a:cxn ang="0">
                  <a:pos x="309" y="904"/>
                </a:cxn>
                <a:cxn ang="0">
                  <a:pos x="3" y="900"/>
                </a:cxn>
                <a:cxn ang="0">
                  <a:pos x="0" y="11"/>
                </a:cxn>
              </a:cxnLst>
              <a:rect l="0" t="0" r="r" b="b"/>
              <a:pathLst>
                <a:path w="310" h="905">
                  <a:moveTo>
                    <a:pt x="309" y="0"/>
                  </a:moveTo>
                  <a:lnTo>
                    <a:pt x="309" y="904"/>
                  </a:lnTo>
                  <a:lnTo>
                    <a:pt x="3" y="900"/>
                  </a:lnTo>
                  <a:lnTo>
                    <a:pt x="0" y="11"/>
                  </a:lnTo>
                  <a:lnTo>
                    <a:pt x="309" y="0"/>
                  </a:lnTo>
                  <a:lnTo>
                    <a:pt x="309" y="904"/>
                  </a:lnTo>
                  <a:lnTo>
                    <a:pt x="3" y="900"/>
                  </a:lnTo>
                  <a:lnTo>
                    <a:pt x="0" y="11"/>
                  </a:lnTo>
                </a:path>
              </a:pathLst>
            </a:custGeom>
            <a:noFill/>
            <a:ln w="12700" cap="rnd" cmpd="sng">
              <a:solidFill>
                <a:srgbClr val="CCCCCC"/>
              </a:solidFill>
              <a:prstDash val="solid"/>
              <a:round/>
              <a:headEnd type="none" w="med" len="med"/>
              <a:tailEnd type="none" w="med" len="med"/>
            </a:ln>
            <a:effectLst/>
          </p:spPr>
          <p:txBody>
            <a:bodyPr/>
            <a:lstStyle/>
            <a:p>
              <a:endParaRPr lang="fr-FR"/>
            </a:p>
          </p:txBody>
        </p:sp>
        <p:sp>
          <p:nvSpPr>
            <p:cNvPr id="70667" name="Freeform 11"/>
            <p:cNvSpPr>
              <a:spLocks/>
            </p:cNvSpPr>
            <p:nvPr/>
          </p:nvSpPr>
          <p:spPr bwMode="auto">
            <a:xfrm>
              <a:off x="4792" y="918"/>
              <a:ext cx="307" cy="901"/>
            </a:xfrm>
            <a:custGeom>
              <a:avLst/>
              <a:gdLst/>
              <a:ahLst/>
              <a:cxnLst>
                <a:cxn ang="0">
                  <a:pos x="0" y="0"/>
                </a:cxn>
                <a:cxn ang="0">
                  <a:pos x="306" y="11"/>
                </a:cxn>
                <a:cxn ang="0">
                  <a:pos x="306" y="892"/>
                </a:cxn>
                <a:cxn ang="0">
                  <a:pos x="0" y="900"/>
                </a:cxn>
                <a:cxn ang="0">
                  <a:pos x="0" y="0"/>
                </a:cxn>
              </a:cxnLst>
              <a:rect l="0" t="0" r="r" b="b"/>
              <a:pathLst>
                <a:path w="307" h="901">
                  <a:moveTo>
                    <a:pt x="0" y="0"/>
                  </a:moveTo>
                  <a:lnTo>
                    <a:pt x="306" y="11"/>
                  </a:lnTo>
                  <a:lnTo>
                    <a:pt x="306" y="892"/>
                  </a:lnTo>
                  <a:lnTo>
                    <a:pt x="0" y="900"/>
                  </a:lnTo>
                  <a:lnTo>
                    <a:pt x="0" y="0"/>
                  </a:lnTo>
                </a:path>
              </a:pathLst>
            </a:custGeom>
            <a:solidFill>
              <a:srgbClr val="BFBFBF"/>
            </a:solidFill>
            <a:ln w="12700" cap="rnd" cmpd="sng">
              <a:noFill/>
              <a:prstDash val="solid"/>
              <a:round/>
              <a:headEnd type="none" w="med" len="med"/>
              <a:tailEnd type="none" w="med" len="med"/>
            </a:ln>
            <a:effectLst/>
          </p:spPr>
          <p:txBody>
            <a:bodyPr/>
            <a:lstStyle/>
            <a:p>
              <a:endParaRPr lang="fr-FR"/>
            </a:p>
          </p:txBody>
        </p:sp>
        <p:sp>
          <p:nvSpPr>
            <p:cNvPr id="70668" name="Freeform 12"/>
            <p:cNvSpPr>
              <a:spLocks/>
            </p:cNvSpPr>
            <p:nvPr/>
          </p:nvSpPr>
          <p:spPr bwMode="auto">
            <a:xfrm>
              <a:off x="4792" y="918"/>
              <a:ext cx="310" cy="905"/>
            </a:xfrm>
            <a:custGeom>
              <a:avLst/>
              <a:gdLst/>
              <a:ahLst/>
              <a:cxnLst>
                <a:cxn ang="0">
                  <a:pos x="309" y="11"/>
                </a:cxn>
                <a:cxn ang="0">
                  <a:pos x="309" y="896"/>
                </a:cxn>
                <a:cxn ang="0">
                  <a:pos x="0" y="904"/>
                </a:cxn>
                <a:cxn ang="0">
                  <a:pos x="0" y="0"/>
                </a:cxn>
                <a:cxn ang="0">
                  <a:pos x="309" y="11"/>
                </a:cxn>
                <a:cxn ang="0">
                  <a:pos x="309" y="896"/>
                </a:cxn>
                <a:cxn ang="0">
                  <a:pos x="0" y="904"/>
                </a:cxn>
                <a:cxn ang="0">
                  <a:pos x="0" y="0"/>
                </a:cxn>
              </a:cxnLst>
              <a:rect l="0" t="0" r="r" b="b"/>
              <a:pathLst>
                <a:path w="310" h="905">
                  <a:moveTo>
                    <a:pt x="309" y="11"/>
                  </a:moveTo>
                  <a:lnTo>
                    <a:pt x="309" y="896"/>
                  </a:lnTo>
                  <a:lnTo>
                    <a:pt x="0" y="904"/>
                  </a:lnTo>
                  <a:lnTo>
                    <a:pt x="0" y="0"/>
                  </a:lnTo>
                  <a:lnTo>
                    <a:pt x="309" y="11"/>
                  </a:lnTo>
                  <a:lnTo>
                    <a:pt x="309" y="896"/>
                  </a:lnTo>
                  <a:lnTo>
                    <a:pt x="0" y="904"/>
                  </a:lnTo>
                  <a:lnTo>
                    <a:pt x="0" y="0"/>
                  </a:lnTo>
                </a:path>
              </a:pathLst>
            </a:custGeom>
            <a:noFill/>
            <a:ln w="12700" cap="rnd" cmpd="sng">
              <a:solidFill>
                <a:srgbClr val="BFBFBF"/>
              </a:solidFill>
              <a:prstDash val="solid"/>
              <a:round/>
              <a:headEnd type="none" w="med" len="med"/>
              <a:tailEnd type="none" w="med" len="med"/>
            </a:ln>
            <a:effectLst/>
          </p:spPr>
          <p:txBody>
            <a:bodyPr/>
            <a:lstStyle/>
            <a:p>
              <a:endParaRPr lang="fr-FR"/>
            </a:p>
          </p:txBody>
        </p:sp>
        <p:sp>
          <p:nvSpPr>
            <p:cNvPr id="70669" name="Freeform 13"/>
            <p:cNvSpPr>
              <a:spLocks/>
            </p:cNvSpPr>
            <p:nvPr/>
          </p:nvSpPr>
          <p:spPr bwMode="auto">
            <a:xfrm>
              <a:off x="4483" y="857"/>
              <a:ext cx="306" cy="50"/>
            </a:xfrm>
            <a:custGeom>
              <a:avLst/>
              <a:gdLst/>
              <a:ahLst/>
              <a:cxnLst>
                <a:cxn ang="0">
                  <a:pos x="0" y="7"/>
                </a:cxn>
                <a:cxn ang="0">
                  <a:pos x="305" y="0"/>
                </a:cxn>
                <a:cxn ang="0">
                  <a:pos x="305" y="39"/>
                </a:cxn>
                <a:cxn ang="0">
                  <a:pos x="0" y="49"/>
                </a:cxn>
                <a:cxn ang="0">
                  <a:pos x="0" y="7"/>
                </a:cxn>
              </a:cxnLst>
              <a:rect l="0" t="0" r="r" b="b"/>
              <a:pathLst>
                <a:path w="306" h="50">
                  <a:moveTo>
                    <a:pt x="0" y="7"/>
                  </a:moveTo>
                  <a:lnTo>
                    <a:pt x="305" y="0"/>
                  </a:lnTo>
                  <a:lnTo>
                    <a:pt x="305" y="39"/>
                  </a:lnTo>
                  <a:lnTo>
                    <a:pt x="0" y="49"/>
                  </a:lnTo>
                  <a:lnTo>
                    <a:pt x="0" y="7"/>
                  </a:lnTo>
                </a:path>
              </a:pathLst>
            </a:custGeom>
            <a:solidFill>
              <a:srgbClr val="CCCCCC"/>
            </a:solidFill>
            <a:ln w="12700" cap="rnd" cmpd="sng">
              <a:noFill/>
              <a:prstDash val="solid"/>
              <a:round/>
              <a:headEnd type="none" w="med" len="med"/>
              <a:tailEnd type="none" w="med" len="med"/>
            </a:ln>
            <a:effectLst/>
          </p:spPr>
          <p:txBody>
            <a:bodyPr/>
            <a:lstStyle/>
            <a:p>
              <a:endParaRPr lang="fr-FR"/>
            </a:p>
          </p:txBody>
        </p:sp>
        <p:sp>
          <p:nvSpPr>
            <p:cNvPr id="70670" name="Freeform 14"/>
            <p:cNvSpPr>
              <a:spLocks/>
            </p:cNvSpPr>
            <p:nvPr/>
          </p:nvSpPr>
          <p:spPr bwMode="auto">
            <a:xfrm>
              <a:off x="4483" y="857"/>
              <a:ext cx="310" cy="54"/>
            </a:xfrm>
            <a:custGeom>
              <a:avLst/>
              <a:gdLst/>
              <a:ahLst/>
              <a:cxnLst>
                <a:cxn ang="0">
                  <a:pos x="309" y="0"/>
                </a:cxn>
                <a:cxn ang="0">
                  <a:pos x="309" y="42"/>
                </a:cxn>
                <a:cxn ang="0">
                  <a:pos x="0" y="53"/>
                </a:cxn>
                <a:cxn ang="0">
                  <a:pos x="0" y="8"/>
                </a:cxn>
                <a:cxn ang="0">
                  <a:pos x="309" y="0"/>
                </a:cxn>
                <a:cxn ang="0">
                  <a:pos x="309" y="42"/>
                </a:cxn>
                <a:cxn ang="0">
                  <a:pos x="0" y="53"/>
                </a:cxn>
                <a:cxn ang="0">
                  <a:pos x="0" y="8"/>
                </a:cxn>
              </a:cxnLst>
              <a:rect l="0" t="0" r="r" b="b"/>
              <a:pathLst>
                <a:path w="310" h="54">
                  <a:moveTo>
                    <a:pt x="309" y="0"/>
                  </a:moveTo>
                  <a:lnTo>
                    <a:pt x="309" y="42"/>
                  </a:lnTo>
                  <a:lnTo>
                    <a:pt x="0" y="53"/>
                  </a:lnTo>
                  <a:lnTo>
                    <a:pt x="0" y="8"/>
                  </a:lnTo>
                  <a:lnTo>
                    <a:pt x="309" y="0"/>
                  </a:lnTo>
                  <a:lnTo>
                    <a:pt x="309" y="42"/>
                  </a:lnTo>
                  <a:lnTo>
                    <a:pt x="0" y="53"/>
                  </a:lnTo>
                  <a:lnTo>
                    <a:pt x="0" y="8"/>
                  </a:lnTo>
                </a:path>
              </a:pathLst>
            </a:custGeom>
            <a:noFill/>
            <a:ln w="12700" cap="rnd" cmpd="sng">
              <a:solidFill>
                <a:srgbClr val="CCCCCC"/>
              </a:solidFill>
              <a:prstDash val="solid"/>
              <a:round/>
              <a:headEnd type="none" w="med" len="med"/>
              <a:tailEnd type="none" w="med" len="med"/>
            </a:ln>
            <a:effectLst/>
          </p:spPr>
          <p:txBody>
            <a:bodyPr/>
            <a:lstStyle/>
            <a:p>
              <a:endParaRPr lang="fr-FR"/>
            </a:p>
          </p:txBody>
        </p:sp>
        <p:sp>
          <p:nvSpPr>
            <p:cNvPr id="70671" name="Freeform 15"/>
            <p:cNvSpPr>
              <a:spLocks/>
            </p:cNvSpPr>
            <p:nvPr/>
          </p:nvSpPr>
          <p:spPr bwMode="auto">
            <a:xfrm>
              <a:off x="4792" y="852"/>
              <a:ext cx="307" cy="51"/>
            </a:xfrm>
            <a:custGeom>
              <a:avLst/>
              <a:gdLst/>
              <a:ahLst/>
              <a:cxnLst>
                <a:cxn ang="0">
                  <a:pos x="0" y="0"/>
                </a:cxn>
                <a:cxn ang="0">
                  <a:pos x="306" y="11"/>
                </a:cxn>
                <a:cxn ang="0">
                  <a:pos x="306" y="50"/>
                </a:cxn>
                <a:cxn ang="0">
                  <a:pos x="0" y="43"/>
                </a:cxn>
                <a:cxn ang="0">
                  <a:pos x="0" y="0"/>
                </a:cxn>
              </a:cxnLst>
              <a:rect l="0" t="0" r="r" b="b"/>
              <a:pathLst>
                <a:path w="307" h="51">
                  <a:moveTo>
                    <a:pt x="0" y="0"/>
                  </a:moveTo>
                  <a:lnTo>
                    <a:pt x="306" y="11"/>
                  </a:lnTo>
                  <a:lnTo>
                    <a:pt x="306" y="50"/>
                  </a:lnTo>
                  <a:lnTo>
                    <a:pt x="0" y="43"/>
                  </a:lnTo>
                  <a:lnTo>
                    <a:pt x="0" y="0"/>
                  </a:lnTo>
                </a:path>
              </a:pathLst>
            </a:custGeom>
            <a:solidFill>
              <a:srgbClr val="BFBFBF"/>
            </a:solidFill>
            <a:ln w="12700" cap="rnd" cmpd="sng">
              <a:noFill/>
              <a:prstDash val="solid"/>
              <a:round/>
              <a:headEnd type="none" w="med" len="med"/>
              <a:tailEnd type="none" w="med" len="med"/>
            </a:ln>
            <a:effectLst/>
          </p:spPr>
          <p:txBody>
            <a:bodyPr/>
            <a:lstStyle/>
            <a:p>
              <a:endParaRPr lang="fr-FR"/>
            </a:p>
          </p:txBody>
        </p:sp>
        <p:sp>
          <p:nvSpPr>
            <p:cNvPr id="70672" name="Freeform 16"/>
            <p:cNvSpPr>
              <a:spLocks/>
            </p:cNvSpPr>
            <p:nvPr/>
          </p:nvSpPr>
          <p:spPr bwMode="auto">
            <a:xfrm>
              <a:off x="4792" y="865"/>
              <a:ext cx="310" cy="42"/>
            </a:xfrm>
            <a:custGeom>
              <a:avLst/>
              <a:gdLst/>
              <a:ahLst/>
              <a:cxnLst>
                <a:cxn ang="0">
                  <a:pos x="309" y="0"/>
                </a:cxn>
                <a:cxn ang="0">
                  <a:pos x="309" y="41"/>
                </a:cxn>
                <a:cxn ang="0">
                  <a:pos x="0" y="34"/>
                </a:cxn>
              </a:cxnLst>
              <a:rect l="0" t="0" r="r" b="b"/>
              <a:pathLst>
                <a:path w="310" h="42">
                  <a:moveTo>
                    <a:pt x="309" y="0"/>
                  </a:moveTo>
                  <a:lnTo>
                    <a:pt x="309" y="41"/>
                  </a:lnTo>
                  <a:lnTo>
                    <a:pt x="0" y="34"/>
                  </a:lnTo>
                </a:path>
              </a:pathLst>
            </a:custGeom>
            <a:noFill/>
            <a:ln w="12700" cap="rnd" cmpd="sng">
              <a:solidFill>
                <a:srgbClr val="BFBFBF"/>
              </a:solidFill>
              <a:prstDash val="solid"/>
              <a:round/>
              <a:headEnd type="none" w="med" len="med"/>
              <a:tailEnd type="none" w="med" len="med"/>
            </a:ln>
            <a:effectLst/>
          </p:spPr>
          <p:txBody>
            <a:bodyPr/>
            <a:lstStyle/>
            <a:p>
              <a:endParaRPr lang="fr-FR"/>
            </a:p>
          </p:txBody>
        </p:sp>
        <p:sp>
          <p:nvSpPr>
            <p:cNvPr id="70673" name="Freeform 17"/>
            <p:cNvSpPr>
              <a:spLocks/>
            </p:cNvSpPr>
            <p:nvPr/>
          </p:nvSpPr>
          <p:spPr bwMode="auto">
            <a:xfrm>
              <a:off x="4792" y="852"/>
              <a:ext cx="310" cy="55"/>
            </a:xfrm>
            <a:custGeom>
              <a:avLst/>
              <a:gdLst/>
              <a:ahLst/>
              <a:cxnLst>
                <a:cxn ang="0">
                  <a:pos x="0" y="46"/>
                </a:cxn>
                <a:cxn ang="0">
                  <a:pos x="0" y="0"/>
                </a:cxn>
                <a:cxn ang="0">
                  <a:pos x="309" y="11"/>
                </a:cxn>
                <a:cxn ang="0">
                  <a:pos x="309" y="54"/>
                </a:cxn>
                <a:cxn ang="0">
                  <a:pos x="0" y="46"/>
                </a:cxn>
                <a:cxn ang="0">
                  <a:pos x="0" y="0"/>
                </a:cxn>
              </a:cxnLst>
              <a:rect l="0" t="0" r="r" b="b"/>
              <a:pathLst>
                <a:path w="310" h="55">
                  <a:moveTo>
                    <a:pt x="0" y="46"/>
                  </a:moveTo>
                  <a:lnTo>
                    <a:pt x="0" y="0"/>
                  </a:lnTo>
                  <a:lnTo>
                    <a:pt x="309" y="11"/>
                  </a:lnTo>
                  <a:lnTo>
                    <a:pt x="309" y="54"/>
                  </a:lnTo>
                  <a:lnTo>
                    <a:pt x="0" y="46"/>
                  </a:lnTo>
                  <a:lnTo>
                    <a:pt x="0" y="0"/>
                  </a:lnTo>
                </a:path>
              </a:pathLst>
            </a:custGeom>
            <a:noFill/>
            <a:ln w="12700" cap="rnd" cmpd="sng">
              <a:solidFill>
                <a:srgbClr val="BFBFBF"/>
              </a:solidFill>
              <a:prstDash val="solid"/>
              <a:round/>
              <a:headEnd type="none" w="med" len="med"/>
              <a:tailEnd type="none" w="med" len="med"/>
            </a:ln>
            <a:effectLst/>
          </p:spPr>
          <p:txBody>
            <a:bodyPr/>
            <a:lstStyle/>
            <a:p>
              <a:endParaRPr lang="fr-FR"/>
            </a:p>
          </p:txBody>
        </p:sp>
        <p:sp>
          <p:nvSpPr>
            <p:cNvPr id="70674" name="Freeform 18"/>
            <p:cNvSpPr>
              <a:spLocks/>
            </p:cNvSpPr>
            <p:nvPr/>
          </p:nvSpPr>
          <p:spPr bwMode="auto">
            <a:xfrm>
              <a:off x="4792" y="918"/>
              <a:ext cx="22" cy="901"/>
            </a:xfrm>
            <a:custGeom>
              <a:avLst/>
              <a:gdLst/>
              <a:ahLst/>
              <a:cxnLst>
                <a:cxn ang="0">
                  <a:pos x="0" y="0"/>
                </a:cxn>
                <a:cxn ang="0">
                  <a:pos x="21" y="4"/>
                </a:cxn>
                <a:cxn ang="0">
                  <a:pos x="21" y="896"/>
                </a:cxn>
                <a:cxn ang="0">
                  <a:pos x="0" y="900"/>
                </a:cxn>
                <a:cxn ang="0">
                  <a:pos x="0" y="0"/>
                </a:cxn>
              </a:cxnLst>
              <a:rect l="0" t="0" r="r" b="b"/>
              <a:pathLst>
                <a:path w="22" h="901">
                  <a:moveTo>
                    <a:pt x="0" y="0"/>
                  </a:moveTo>
                  <a:lnTo>
                    <a:pt x="21" y="4"/>
                  </a:lnTo>
                  <a:lnTo>
                    <a:pt x="21" y="896"/>
                  </a:lnTo>
                  <a:lnTo>
                    <a:pt x="0" y="900"/>
                  </a:lnTo>
                  <a:lnTo>
                    <a:pt x="0" y="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675" name="Freeform 19"/>
            <p:cNvSpPr>
              <a:spLocks/>
            </p:cNvSpPr>
            <p:nvPr/>
          </p:nvSpPr>
          <p:spPr bwMode="auto">
            <a:xfrm>
              <a:off x="4792" y="918"/>
              <a:ext cx="26" cy="905"/>
            </a:xfrm>
            <a:custGeom>
              <a:avLst/>
              <a:gdLst/>
              <a:ahLst/>
              <a:cxnLst>
                <a:cxn ang="0">
                  <a:pos x="25" y="4"/>
                </a:cxn>
                <a:cxn ang="0">
                  <a:pos x="25" y="900"/>
                </a:cxn>
                <a:cxn ang="0">
                  <a:pos x="0" y="904"/>
                </a:cxn>
                <a:cxn ang="0">
                  <a:pos x="0" y="0"/>
                </a:cxn>
                <a:cxn ang="0">
                  <a:pos x="25" y="4"/>
                </a:cxn>
                <a:cxn ang="0">
                  <a:pos x="25" y="900"/>
                </a:cxn>
              </a:cxnLst>
              <a:rect l="0" t="0" r="r" b="b"/>
              <a:pathLst>
                <a:path w="26" h="905">
                  <a:moveTo>
                    <a:pt x="25" y="4"/>
                  </a:moveTo>
                  <a:lnTo>
                    <a:pt x="25" y="900"/>
                  </a:lnTo>
                  <a:lnTo>
                    <a:pt x="0" y="904"/>
                  </a:lnTo>
                  <a:lnTo>
                    <a:pt x="0" y="0"/>
                  </a:lnTo>
                  <a:lnTo>
                    <a:pt x="25" y="4"/>
                  </a:lnTo>
                  <a:lnTo>
                    <a:pt x="25" y="90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676" name="Freeform 20"/>
            <p:cNvSpPr>
              <a:spLocks/>
            </p:cNvSpPr>
            <p:nvPr/>
          </p:nvSpPr>
          <p:spPr bwMode="auto">
            <a:xfrm>
              <a:off x="4792" y="918"/>
              <a:ext cx="26" cy="905"/>
            </a:xfrm>
            <a:custGeom>
              <a:avLst/>
              <a:gdLst/>
              <a:ahLst/>
              <a:cxnLst>
                <a:cxn ang="0">
                  <a:pos x="25" y="900"/>
                </a:cxn>
                <a:cxn ang="0">
                  <a:pos x="0" y="904"/>
                </a:cxn>
                <a:cxn ang="0">
                  <a:pos x="0" y="0"/>
                </a:cxn>
              </a:cxnLst>
              <a:rect l="0" t="0" r="r" b="b"/>
              <a:pathLst>
                <a:path w="26" h="905">
                  <a:moveTo>
                    <a:pt x="25" y="900"/>
                  </a:moveTo>
                  <a:lnTo>
                    <a:pt x="0" y="904"/>
                  </a:lnTo>
                  <a:lnTo>
                    <a:pt x="0"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677" name="Freeform 21"/>
            <p:cNvSpPr>
              <a:spLocks/>
            </p:cNvSpPr>
            <p:nvPr/>
          </p:nvSpPr>
          <p:spPr bwMode="auto">
            <a:xfrm>
              <a:off x="4792" y="852"/>
              <a:ext cx="22" cy="44"/>
            </a:xfrm>
            <a:custGeom>
              <a:avLst/>
              <a:gdLst/>
              <a:ahLst/>
              <a:cxnLst>
                <a:cxn ang="0">
                  <a:pos x="0" y="0"/>
                </a:cxn>
                <a:cxn ang="0">
                  <a:pos x="21" y="0"/>
                </a:cxn>
                <a:cxn ang="0">
                  <a:pos x="21" y="40"/>
                </a:cxn>
                <a:cxn ang="0">
                  <a:pos x="0" y="43"/>
                </a:cxn>
                <a:cxn ang="0">
                  <a:pos x="0" y="0"/>
                </a:cxn>
              </a:cxnLst>
              <a:rect l="0" t="0" r="r" b="b"/>
              <a:pathLst>
                <a:path w="22" h="44">
                  <a:moveTo>
                    <a:pt x="0" y="0"/>
                  </a:moveTo>
                  <a:lnTo>
                    <a:pt x="21" y="0"/>
                  </a:lnTo>
                  <a:lnTo>
                    <a:pt x="21" y="40"/>
                  </a:lnTo>
                  <a:lnTo>
                    <a:pt x="0" y="43"/>
                  </a:lnTo>
                  <a:lnTo>
                    <a:pt x="0" y="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678" name="Freeform 22"/>
            <p:cNvSpPr>
              <a:spLocks/>
            </p:cNvSpPr>
            <p:nvPr/>
          </p:nvSpPr>
          <p:spPr bwMode="auto">
            <a:xfrm>
              <a:off x="4792" y="852"/>
              <a:ext cx="26" cy="47"/>
            </a:xfrm>
            <a:custGeom>
              <a:avLst/>
              <a:gdLst/>
              <a:ahLst/>
              <a:cxnLst>
                <a:cxn ang="0">
                  <a:pos x="25" y="0"/>
                </a:cxn>
                <a:cxn ang="0">
                  <a:pos x="25" y="42"/>
                </a:cxn>
                <a:cxn ang="0">
                  <a:pos x="0" y="46"/>
                </a:cxn>
                <a:cxn ang="0">
                  <a:pos x="0" y="0"/>
                </a:cxn>
                <a:cxn ang="0">
                  <a:pos x="25" y="0"/>
                </a:cxn>
                <a:cxn ang="0">
                  <a:pos x="25" y="42"/>
                </a:cxn>
                <a:cxn ang="0">
                  <a:pos x="0" y="46"/>
                </a:cxn>
                <a:cxn ang="0">
                  <a:pos x="0" y="0"/>
                </a:cxn>
              </a:cxnLst>
              <a:rect l="0" t="0" r="r" b="b"/>
              <a:pathLst>
                <a:path w="26" h="47">
                  <a:moveTo>
                    <a:pt x="25" y="0"/>
                  </a:moveTo>
                  <a:lnTo>
                    <a:pt x="25" y="42"/>
                  </a:lnTo>
                  <a:lnTo>
                    <a:pt x="0" y="46"/>
                  </a:lnTo>
                  <a:lnTo>
                    <a:pt x="0" y="0"/>
                  </a:lnTo>
                  <a:lnTo>
                    <a:pt x="25" y="0"/>
                  </a:lnTo>
                  <a:lnTo>
                    <a:pt x="25" y="42"/>
                  </a:lnTo>
                  <a:lnTo>
                    <a:pt x="0" y="46"/>
                  </a:lnTo>
                  <a:lnTo>
                    <a:pt x="0"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679" name="Freeform 23"/>
            <p:cNvSpPr>
              <a:spLocks/>
            </p:cNvSpPr>
            <p:nvPr/>
          </p:nvSpPr>
          <p:spPr bwMode="auto">
            <a:xfrm>
              <a:off x="4767" y="918"/>
              <a:ext cx="22" cy="901"/>
            </a:xfrm>
            <a:custGeom>
              <a:avLst/>
              <a:gdLst/>
              <a:ahLst/>
              <a:cxnLst>
                <a:cxn ang="0">
                  <a:pos x="21" y="0"/>
                </a:cxn>
                <a:cxn ang="0">
                  <a:pos x="0" y="4"/>
                </a:cxn>
                <a:cxn ang="0">
                  <a:pos x="0" y="896"/>
                </a:cxn>
                <a:cxn ang="0">
                  <a:pos x="21" y="900"/>
                </a:cxn>
                <a:cxn ang="0">
                  <a:pos x="21" y="0"/>
                </a:cxn>
              </a:cxnLst>
              <a:rect l="0" t="0" r="r" b="b"/>
              <a:pathLst>
                <a:path w="22" h="901">
                  <a:moveTo>
                    <a:pt x="21" y="0"/>
                  </a:moveTo>
                  <a:lnTo>
                    <a:pt x="0" y="4"/>
                  </a:lnTo>
                  <a:lnTo>
                    <a:pt x="0" y="896"/>
                  </a:lnTo>
                  <a:lnTo>
                    <a:pt x="21" y="900"/>
                  </a:lnTo>
                  <a:lnTo>
                    <a:pt x="21" y="0"/>
                  </a:lnTo>
                </a:path>
              </a:pathLst>
            </a:custGeom>
            <a:solidFill>
              <a:srgbClr val="A6A6A6"/>
            </a:solidFill>
            <a:ln w="12700" cap="rnd" cmpd="sng">
              <a:noFill/>
              <a:prstDash val="solid"/>
              <a:round/>
              <a:headEnd type="none" w="med" len="med"/>
              <a:tailEnd type="none" w="med" len="med"/>
            </a:ln>
            <a:effectLst/>
          </p:spPr>
          <p:txBody>
            <a:bodyPr/>
            <a:lstStyle/>
            <a:p>
              <a:endParaRPr lang="fr-FR"/>
            </a:p>
          </p:txBody>
        </p:sp>
        <p:sp>
          <p:nvSpPr>
            <p:cNvPr id="70680" name="Freeform 24"/>
            <p:cNvSpPr>
              <a:spLocks/>
            </p:cNvSpPr>
            <p:nvPr/>
          </p:nvSpPr>
          <p:spPr bwMode="auto">
            <a:xfrm>
              <a:off x="4767" y="918"/>
              <a:ext cx="26" cy="905"/>
            </a:xfrm>
            <a:custGeom>
              <a:avLst/>
              <a:gdLst/>
              <a:ahLst/>
              <a:cxnLst>
                <a:cxn ang="0">
                  <a:pos x="0" y="4"/>
                </a:cxn>
                <a:cxn ang="0">
                  <a:pos x="0" y="900"/>
                </a:cxn>
                <a:cxn ang="0">
                  <a:pos x="25" y="904"/>
                </a:cxn>
                <a:cxn ang="0">
                  <a:pos x="25" y="0"/>
                </a:cxn>
                <a:cxn ang="0">
                  <a:pos x="0" y="4"/>
                </a:cxn>
                <a:cxn ang="0">
                  <a:pos x="0" y="900"/>
                </a:cxn>
                <a:cxn ang="0">
                  <a:pos x="25" y="904"/>
                </a:cxn>
                <a:cxn ang="0">
                  <a:pos x="25" y="0"/>
                </a:cxn>
              </a:cxnLst>
              <a:rect l="0" t="0" r="r" b="b"/>
              <a:pathLst>
                <a:path w="26" h="905">
                  <a:moveTo>
                    <a:pt x="0" y="4"/>
                  </a:moveTo>
                  <a:lnTo>
                    <a:pt x="0" y="900"/>
                  </a:lnTo>
                  <a:lnTo>
                    <a:pt x="25" y="904"/>
                  </a:lnTo>
                  <a:lnTo>
                    <a:pt x="25" y="0"/>
                  </a:lnTo>
                  <a:lnTo>
                    <a:pt x="0" y="4"/>
                  </a:lnTo>
                  <a:lnTo>
                    <a:pt x="0" y="900"/>
                  </a:lnTo>
                  <a:lnTo>
                    <a:pt x="25" y="904"/>
                  </a:lnTo>
                  <a:lnTo>
                    <a:pt x="25" y="0"/>
                  </a:lnTo>
                </a:path>
              </a:pathLst>
            </a:custGeom>
            <a:noFill/>
            <a:ln w="12700" cap="rnd" cmpd="sng">
              <a:solidFill>
                <a:srgbClr val="A6A6A6"/>
              </a:solidFill>
              <a:prstDash val="solid"/>
              <a:round/>
              <a:headEnd type="none" w="med" len="med"/>
              <a:tailEnd type="none" w="med" len="med"/>
            </a:ln>
            <a:effectLst/>
          </p:spPr>
          <p:txBody>
            <a:bodyPr/>
            <a:lstStyle/>
            <a:p>
              <a:endParaRPr lang="fr-FR"/>
            </a:p>
          </p:txBody>
        </p:sp>
        <p:sp>
          <p:nvSpPr>
            <p:cNvPr id="70681" name="Freeform 25"/>
            <p:cNvSpPr>
              <a:spLocks/>
            </p:cNvSpPr>
            <p:nvPr/>
          </p:nvSpPr>
          <p:spPr bwMode="auto">
            <a:xfrm>
              <a:off x="4767" y="852"/>
              <a:ext cx="22" cy="44"/>
            </a:xfrm>
            <a:custGeom>
              <a:avLst/>
              <a:gdLst/>
              <a:ahLst/>
              <a:cxnLst>
                <a:cxn ang="0">
                  <a:pos x="21" y="0"/>
                </a:cxn>
                <a:cxn ang="0">
                  <a:pos x="0" y="0"/>
                </a:cxn>
                <a:cxn ang="0">
                  <a:pos x="0" y="40"/>
                </a:cxn>
                <a:cxn ang="0">
                  <a:pos x="21" y="43"/>
                </a:cxn>
                <a:cxn ang="0">
                  <a:pos x="21" y="0"/>
                </a:cxn>
              </a:cxnLst>
              <a:rect l="0" t="0" r="r" b="b"/>
              <a:pathLst>
                <a:path w="22" h="44">
                  <a:moveTo>
                    <a:pt x="21" y="0"/>
                  </a:moveTo>
                  <a:lnTo>
                    <a:pt x="0" y="0"/>
                  </a:lnTo>
                  <a:lnTo>
                    <a:pt x="0" y="40"/>
                  </a:lnTo>
                  <a:lnTo>
                    <a:pt x="21" y="43"/>
                  </a:lnTo>
                  <a:lnTo>
                    <a:pt x="21" y="0"/>
                  </a:lnTo>
                </a:path>
              </a:pathLst>
            </a:custGeom>
            <a:solidFill>
              <a:srgbClr val="A6A6A6"/>
            </a:solidFill>
            <a:ln w="12700" cap="rnd" cmpd="sng">
              <a:noFill/>
              <a:prstDash val="solid"/>
              <a:round/>
              <a:headEnd type="none" w="med" len="med"/>
              <a:tailEnd type="none" w="med" len="med"/>
            </a:ln>
            <a:effectLst/>
          </p:spPr>
          <p:txBody>
            <a:bodyPr/>
            <a:lstStyle/>
            <a:p>
              <a:endParaRPr lang="fr-FR"/>
            </a:p>
          </p:txBody>
        </p:sp>
        <p:sp>
          <p:nvSpPr>
            <p:cNvPr id="70682" name="Freeform 26"/>
            <p:cNvSpPr>
              <a:spLocks/>
            </p:cNvSpPr>
            <p:nvPr/>
          </p:nvSpPr>
          <p:spPr bwMode="auto">
            <a:xfrm>
              <a:off x="4767" y="852"/>
              <a:ext cx="26" cy="47"/>
            </a:xfrm>
            <a:custGeom>
              <a:avLst/>
              <a:gdLst/>
              <a:ahLst/>
              <a:cxnLst>
                <a:cxn ang="0">
                  <a:pos x="0" y="0"/>
                </a:cxn>
                <a:cxn ang="0">
                  <a:pos x="0" y="42"/>
                </a:cxn>
                <a:cxn ang="0">
                  <a:pos x="25" y="46"/>
                </a:cxn>
                <a:cxn ang="0">
                  <a:pos x="25" y="0"/>
                </a:cxn>
                <a:cxn ang="0">
                  <a:pos x="0" y="0"/>
                </a:cxn>
                <a:cxn ang="0">
                  <a:pos x="0" y="42"/>
                </a:cxn>
                <a:cxn ang="0">
                  <a:pos x="25" y="46"/>
                </a:cxn>
                <a:cxn ang="0">
                  <a:pos x="25" y="0"/>
                </a:cxn>
              </a:cxnLst>
              <a:rect l="0" t="0" r="r" b="b"/>
              <a:pathLst>
                <a:path w="26" h="47">
                  <a:moveTo>
                    <a:pt x="0" y="0"/>
                  </a:moveTo>
                  <a:lnTo>
                    <a:pt x="0" y="42"/>
                  </a:lnTo>
                  <a:lnTo>
                    <a:pt x="25" y="46"/>
                  </a:lnTo>
                  <a:lnTo>
                    <a:pt x="25" y="0"/>
                  </a:lnTo>
                  <a:lnTo>
                    <a:pt x="0" y="0"/>
                  </a:lnTo>
                  <a:lnTo>
                    <a:pt x="0" y="42"/>
                  </a:lnTo>
                  <a:lnTo>
                    <a:pt x="25" y="46"/>
                  </a:lnTo>
                  <a:lnTo>
                    <a:pt x="25" y="0"/>
                  </a:lnTo>
                </a:path>
              </a:pathLst>
            </a:custGeom>
            <a:noFill/>
            <a:ln w="12700" cap="rnd" cmpd="sng">
              <a:solidFill>
                <a:srgbClr val="A6A6A6"/>
              </a:solidFill>
              <a:prstDash val="solid"/>
              <a:round/>
              <a:headEnd type="none" w="med" len="med"/>
              <a:tailEnd type="none" w="med" len="med"/>
            </a:ln>
            <a:effectLst/>
          </p:spPr>
          <p:txBody>
            <a:bodyPr/>
            <a:lstStyle/>
            <a:p>
              <a:endParaRPr lang="fr-FR"/>
            </a:p>
          </p:txBody>
        </p:sp>
        <p:sp>
          <p:nvSpPr>
            <p:cNvPr id="70683" name="Freeform 27"/>
            <p:cNvSpPr>
              <a:spLocks/>
            </p:cNvSpPr>
            <p:nvPr/>
          </p:nvSpPr>
          <p:spPr bwMode="auto">
            <a:xfrm>
              <a:off x="4248" y="949"/>
              <a:ext cx="33" cy="837"/>
            </a:xfrm>
            <a:custGeom>
              <a:avLst/>
              <a:gdLst/>
              <a:ahLst/>
              <a:cxnLst>
                <a:cxn ang="0">
                  <a:pos x="0" y="4"/>
                </a:cxn>
                <a:cxn ang="0">
                  <a:pos x="32" y="0"/>
                </a:cxn>
                <a:cxn ang="0">
                  <a:pos x="32" y="836"/>
                </a:cxn>
                <a:cxn ang="0">
                  <a:pos x="0" y="814"/>
                </a:cxn>
                <a:cxn ang="0">
                  <a:pos x="0" y="4"/>
                </a:cxn>
              </a:cxnLst>
              <a:rect l="0" t="0" r="r" b="b"/>
              <a:pathLst>
                <a:path w="33" h="837">
                  <a:moveTo>
                    <a:pt x="0" y="4"/>
                  </a:moveTo>
                  <a:lnTo>
                    <a:pt x="32" y="0"/>
                  </a:lnTo>
                  <a:lnTo>
                    <a:pt x="32" y="836"/>
                  </a:lnTo>
                  <a:lnTo>
                    <a:pt x="0" y="814"/>
                  </a:lnTo>
                  <a:lnTo>
                    <a:pt x="0" y="4"/>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684" name="Freeform 28"/>
            <p:cNvSpPr>
              <a:spLocks/>
            </p:cNvSpPr>
            <p:nvPr/>
          </p:nvSpPr>
          <p:spPr bwMode="auto">
            <a:xfrm>
              <a:off x="4248" y="949"/>
              <a:ext cx="37" cy="840"/>
            </a:xfrm>
            <a:custGeom>
              <a:avLst/>
              <a:gdLst/>
              <a:ahLst/>
              <a:cxnLst>
                <a:cxn ang="0">
                  <a:pos x="36" y="0"/>
                </a:cxn>
                <a:cxn ang="0">
                  <a:pos x="36" y="839"/>
                </a:cxn>
                <a:cxn ang="0">
                  <a:pos x="0" y="816"/>
                </a:cxn>
                <a:cxn ang="0">
                  <a:pos x="0" y="4"/>
                </a:cxn>
                <a:cxn ang="0">
                  <a:pos x="36" y="0"/>
                </a:cxn>
                <a:cxn ang="0">
                  <a:pos x="36" y="839"/>
                </a:cxn>
                <a:cxn ang="0">
                  <a:pos x="0" y="816"/>
                </a:cxn>
                <a:cxn ang="0">
                  <a:pos x="0" y="4"/>
                </a:cxn>
              </a:cxnLst>
              <a:rect l="0" t="0" r="r" b="b"/>
              <a:pathLst>
                <a:path w="37" h="840">
                  <a:moveTo>
                    <a:pt x="36" y="0"/>
                  </a:moveTo>
                  <a:lnTo>
                    <a:pt x="36" y="839"/>
                  </a:lnTo>
                  <a:lnTo>
                    <a:pt x="0" y="816"/>
                  </a:lnTo>
                  <a:lnTo>
                    <a:pt x="0" y="4"/>
                  </a:lnTo>
                  <a:lnTo>
                    <a:pt x="36" y="0"/>
                  </a:lnTo>
                  <a:lnTo>
                    <a:pt x="36" y="839"/>
                  </a:lnTo>
                  <a:lnTo>
                    <a:pt x="0" y="816"/>
                  </a:lnTo>
                  <a:lnTo>
                    <a:pt x="0" y="4"/>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685" name="Freeform 29"/>
            <p:cNvSpPr>
              <a:spLocks/>
            </p:cNvSpPr>
            <p:nvPr/>
          </p:nvSpPr>
          <p:spPr bwMode="auto">
            <a:xfrm>
              <a:off x="4284" y="928"/>
              <a:ext cx="200" cy="888"/>
            </a:xfrm>
            <a:custGeom>
              <a:avLst/>
              <a:gdLst/>
              <a:ahLst/>
              <a:cxnLst>
                <a:cxn ang="0">
                  <a:pos x="0" y="19"/>
                </a:cxn>
                <a:cxn ang="0">
                  <a:pos x="196" y="0"/>
                </a:cxn>
                <a:cxn ang="0">
                  <a:pos x="199" y="887"/>
                </a:cxn>
                <a:cxn ang="0">
                  <a:pos x="0" y="857"/>
                </a:cxn>
                <a:cxn ang="0">
                  <a:pos x="0" y="19"/>
                </a:cxn>
              </a:cxnLst>
              <a:rect l="0" t="0" r="r" b="b"/>
              <a:pathLst>
                <a:path w="200" h="888">
                  <a:moveTo>
                    <a:pt x="0" y="19"/>
                  </a:moveTo>
                  <a:lnTo>
                    <a:pt x="196" y="0"/>
                  </a:lnTo>
                  <a:lnTo>
                    <a:pt x="199" y="887"/>
                  </a:lnTo>
                  <a:lnTo>
                    <a:pt x="0" y="857"/>
                  </a:lnTo>
                  <a:lnTo>
                    <a:pt x="0" y="19"/>
                  </a:lnTo>
                </a:path>
              </a:pathLst>
            </a:custGeom>
            <a:solidFill>
              <a:srgbClr val="D9D9D9"/>
            </a:solidFill>
            <a:ln w="12700" cap="rnd" cmpd="sng">
              <a:noFill/>
              <a:prstDash val="solid"/>
              <a:round/>
              <a:headEnd type="none" w="med" len="med"/>
              <a:tailEnd type="none" w="med" len="med"/>
            </a:ln>
            <a:effectLst/>
          </p:spPr>
          <p:txBody>
            <a:bodyPr/>
            <a:lstStyle/>
            <a:p>
              <a:endParaRPr lang="fr-FR"/>
            </a:p>
          </p:txBody>
        </p:sp>
        <p:sp>
          <p:nvSpPr>
            <p:cNvPr id="70686" name="Freeform 30"/>
            <p:cNvSpPr>
              <a:spLocks/>
            </p:cNvSpPr>
            <p:nvPr/>
          </p:nvSpPr>
          <p:spPr bwMode="auto">
            <a:xfrm>
              <a:off x="4284" y="928"/>
              <a:ext cx="203" cy="891"/>
            </a:xfrm>
            <a:custGeom>
              <a:avLst/>
              <a:gdLst/>
              <a:ahLst/>
              <a:cxnLst>
                <a:cxn ang="0">
                  <a:pos x="199" y="0"/>
                </a:cxn>
                <a:cxn ang="0">
                  <a:pos x="202" y="890"/>
                </a:cxn>
                <a:cxn ang="0">
                  <a:pos x="0" y="860"/>
                </a:cxn>
                <a:cxn ang="0">
                  <a:pos x="0" y="19"/>
                </a:cxn>
                <a:cxn ang="0">
                  <a:pos x="199" y="0"/>
                </a:cxn>
                <a:cxn ang="0">
                  <a:pos x="202" y="890"/>
                </a:cxn>
                <a:cxn ang="0">
                  <a:pos x="0" y="860"/>
                </a:cxn>
                <a:cxn ang="0">
                  <a:pos x="0" y="19"/>
                </a:cxn>
              </a:cxnLst>
              <a:rect l="0" t="0" r="r" b="b"/>
              <a:pathLst>
                <a:path w="203" h="891">
                  <a:moveTo>
                    <a:pt x="199" y="0"/>
                  </a:moveTo>
                  <a:lnTo>
                    <a:pt x="202" y="890"/>
                  </a:lnTo>
                  <a:lnTo>
                    <a:pt x="0" y="860"/>
                  </a:lnTo>
                  <a:lnTo>
                    <a:pt x="0" y="19"/>
                  </a:lnTo>
                  <a:lnTo>
                    <a:pt x="199" y="0"/>
                  </a:lnTo>
                  <a:lnTo>
                    <a:pt x="202" y="890"/>
                  </a:lnTo>
                  <a:lnTo>
                    <a:pt x="0" y="860"/>
                  </a:lnTo>
                  <a:lnTo>
                    <a:pt x="0" y="19"/>
                  </a:lnTo>
                </a:path>
              </a:pathLst>
            </a:custGeom>
            <a:noFill/>
            <a:ln w="12700" cap="rnd" cmpd="sng">
              <a:solidFill>
                <a:srgbClr val="D9D9D9"/>
              </a:solidFill>
              <a:prstDash val="solid"/>
              <a:round/>
              <a:headEnd type="none" w="med" len="med"/>
              <a:tailEnd type="none" w="med" len="med"/>
            </a:ln>
            <a:effectLst/>
          </p:spPr>
          <p:txBody>
            <a:bodyPr/>
            <a:lstStyle/>
            <a:p>
              <a:endParaRPr lang="fr-FR"/>
            </a:p>
          </p:txBody>
        </p:sp>
        <p:sp>
          <p:nvSpPr>
            <p:cNvPr id="70687" name="Freeform 31"/>
            <p:cNvSpPr>
              <a:spLocks/>
            </p:cNvSpPr>
            <p:nvPr/>
          </p:nvSpPr>
          <p:spPr bwMode="auto">
            <a:xfrm>
              <a:off x="5101" y="928"/>
              <a:ext cx="211" cy="883"/>
            </a:xfrm>
            <a:custGeom>
              <a:avLst/>
              <a:gdLst/>
              <a:ahLst/>
              <a:cxnLst>
                <a:cxn ang="0">
                  <a:pos x="0" y="0"/>
                </a:cxn>
                <a:cxn ang="0">
                  <a:pos x="210" y="15"/>
                </a:cxn>
                <a:cxn ang="0">
                  <a:pos x="210" y="852"/>
                </a:cxn>
                <a:cxn ang="0">
                  <a:pos x="0" y="882"/>
                </a:cxn>
                <a:cxn ang="0">
                  <a:pos x="0" y="0"/>
                </a:cxn>
              </a:cxnLst>
              <a:rect l="0" t="0" r="r" b="b"/>
              <a:pathLst>
                <a:path w="211" h="883">
                  <a:moveTo>
                    <a:pt x="0" y="0"/>
                  </a:moveTo>
                  <a:lnTo>
                    <a:pt x="210" y="15"/>
                  </a:lnTo>
                  <a:lnTo>
                    <a:pt x="210" y="852"/>
                  </a:lnTo>
                  <a:lnTo>
                    <a:pt x="0" y="882"/>
                  </a:lnTo>
                  <a:lnTo>
                    <a:pt x="0" y="0"/>
                  </a:lnTo>
                </a:path>
              </a:pathLst>
            </a:custGeom>
            <a:solidFill>
              <a:srgbClr val="B3B3B3"/>
            </a:solidFill>
            <a:ln w="12700" cap="rnd" cmpd="sng">
              <a:noFill/>
              <a:prstDash val="solid"/>
              <a:round/>
              <a:headEnd type="none" w="med" len="med"/>
              <a:tailEnd type="none" w="med" len="med"/>
            </a:ln>
            <a:effectLst/>
          </p:spPr>
          <p:txBody>
            <a:bodyPr/>
            <a:lstStyle/>
            <a:p>
              <a:endParaRPr lang="fr-FR"/>
            </a:p>
          </p:txBody>
        </p:sp>
        <p:sp>
          <p:nvSpPr>
            <p:cNvPr id="70688" name="Freeform 32"/>
            <p:cNvSpPr>
              <a:spLocks/>
            </p:cNvSpPr>
            <p:nvPr/>
          </p:nvSpPr>
          <p:spPr bwMode="auto">
            <a:xfrm>
              <a:off x="5101" y="928"/>
              <a:ext cx="215" cy="888"/>
            </a:xfrm>
            <a:custGeom>
              <a:avLst/>
              <a:gdLst/>
              <a:ahLst/>
              <a:cxnLst>
                <a:cxn ang="0">
                  <a:pos x="214" y="15"/>
                </a:cxn>
                <a:cxn ang="0">
                  <a:pos x="214" y="857"/>
                </a:cxn>
                <a:cxn ang="0">
                  <a:pos x="0" y="887"/>
                </a:cxn>
                <a:cxn ang="0">
                  <a:pos x="0" y="0"/>
                </a:cxn>
                <a:cxn ang="0">
                  <a:pos x="214" y="15"/>
                </a:cxn>
                <a:cxn ang="0">
                  <a:pos x="214" y="857"/>
                </a:cxn>
                <a:cxn ang="0">
                  <a:pos x="0" y="887"/>
                </a:cxn>
                <a:cxn ang="0">
                  <a:pos x="0" y="0"/>
                </a:cxn>
              </a:cxnLst>
              <a:rect l="0" t="0" r="r" b="b"/>
              <a:pathLst>
                <a:path w="215" h="888">
                  <a:moveTo>
                    <a:pt x="214" y="15"/>
                  </a:moveTo>
                  <a:lnTo>
                    <a:pt x="214" y="857"/>
                  </a:lnTo>
                  <a:lnTo>
                    <a:pt x="0" y="887"/>
                  </a:lnTo>
                  <a:lnTo>
                    <a:pt x="0" y="0"/>
                  </a:lnTo>
                  <a:lnTo>
                    <a:pt x="214" y="15"/>
                  </a:lnTo>
                  <a:lnTo>
                    <a:pt x="214" y="857"/>
                  </a:lnTo>
                  <a:lnTo>
                    <a:pt x="0" y="887"/>
                  </a:lnTo>
                  <a:lnTo>
                    <a:pt x="0" y="0"/>
                  </a:lnTo>
                </a:path>
              </a:pathLst>
            </a:custGeom>
            <a:noFill/>
            <a:ln w="12700" cap="rnd" cmpd="sng">
              <a:solidFill>
                <a:srgbClr val="B3B3B3"/>
              </a:solidFill>
              <a:prstDash val="solid"/>
              <a:round/>
              <a:headEnd type="none" w="med" len="med"/>
              <a:tailEnd type="none" w="med" len="med"/>
            </a:ln>
            <a:effectLst/>
          </p:spPr>
          <p:txBody>
            <a:bodyPr/>
            <a:lstStyle/>
            <a:p>
              <a:endParaRPr lang="fr-FR"/>
            </a:p>
          </p:txBody>
        </p:sp>
        <p:sp>
          <p:nvSpPr>
            <p:cNvPr id="70689" name="Freeform 33"/>
            <p:cNvSpPr>
              <a:spLocks/>
            </p:cNvSpPr>
            <p:nvPr/>
          </p:nvSpPr>
          <p:spPr bwMode="auto">
            <a:xfrm>
              <a:off x="5315" y="949"/>
              <a:ext cx="43" cy="832"/>
            </a:xfrm>
            <a:custGeom>
              <a:avLst/>
              <a:gdLst/>
              <a:ahLst/>
              <a:cxnLst>
                <a:cxn ang="0">
                  <a:pos x="0" y="0"/>
                </a:cxn>
                <a:cxn ang="0">
                  <a:pos x="42" y="11"/>
                </a:cxn>
                <a:cxn ang="0">
                  <a:pos x="42" y="797"/>
                </a:cxn>
                <a:cxn ang="0">
                  <a:pos x="0" y="831"/>
                </a:cxn>
                <a:cxn ang="0">
                  <a:pos x="0" y="0"/>
                </a:cxn>
              </a:cxnLst>
              <a:rect l="0" t="0" r="r" b="b"/>
              <a:pathLst>
                <a:path w="43" h="832">
                  <a:moveTo>
                    <a:pt x="0" y="0"/>
                  </a:moveTo>
                  <a:lnTo>
                    <a:pt x="42" y="11"/>
                  </a:lnTo>
                  <a:lnTo>
                    <a:pt x="42" y="797"/>
                  </a:lnTo>
                  <a:lnTo>
                    <a:pt x="0" y="831"/>
                  </a:lnTo>
                  <a:lnTo>
                    <a:pt x="0" y="0"/>
                  </a:lnTo>
                </a:path>
              </a:pathLst>
            </a:custGeom>
            <a:solidFill>
              <a:srgbClr val="A6A6A6"/>
            </a:solidFill>
            <a:ln w="12700" cap="rnd" cmpd="sng">
              <a:noFill/>
              <a:prstDash val="solid"/>
              <a:round/>
              <a:headEnd type="none" w="med" len="med"/>
              <a:tailEnd type="none" w="med" len="med"/>
            </a:ln>
            <a:effectLst/>
          </p:spPr>
          <p:txBody>
            <a:bodyPr/>
            <a:lstStyle/>
            <a:p>
              <a:endParaRPr lang="fr-FR"/>
            </a:p>
          </p:txBody>
        </p:sp>
        <p:sp>
          <p:nvSpPr>
            <p:cNvPr id="70690" name="Freeform 34"/>
            <p:cNvSpPr>
              <a:spLocks/>
            </p:cNvSpPr>
            <p:nvPr/>
          </p:nvSpPr>
          <p:spPr bwMode="auto">
            <a:xfrm>
              <a:off x="5315" y="949"/>
              <a:ext cx="47" cy="837"/>
            </a:xfrm>
            <a:custGeom>
              <a:avLst/>
              <a:gdLst/>
              <a:ahLst/>
              <a:cxnLst>
                <a:cxn ang="0">
                  <a:pos x="46" y="11"/>
                </a:cxn>
                <a:cxn ang="0">
                  <a:pos x="46" y="802"/>
                </a:cxn>
                <a:cxn ang="0">
                  <a:pos x="0" y="836"/>
                </a:cxn>
                <a:cxn ang="0">
                  <a:pos x="0" y="0"/>
                </a:cxn>
                <a:cxn ang="0">
                  <a:pos x="46" y="11"/>
                </a:cxn>
                <a:cxn ang="0">
                  <a:pos x="46" y="802"/>
                </a:cxn>
                <a:cxn ang="0">
                  <a:pos x="0" y="836"/>
                </a:cxn>
                <a:cxn ang="0">
                  <a:pos x="0" y="0"/>
                </a:cxn>
              </a:cxnLst>
              <a:rect l="0" t="0" r="r" b="b"/>
              <a:pathLst>
                <a:path w="47" h="837">
                  <a:moveTo>
                    <a:pt x="46" y="11"/>
                  </a:moveTo>
                  <a:lnTo>
                    <a:pt x="46" y="802"/>
                  </a:lnTo>
                  <a:lnTo>
                    <a:pt x="0" y="836"/>
                  </a:lnTo>
                  <a:lnTo>
                    <a:pt x="0" y="0"/>
                  </a:lnTo>
                  <a:lnTo>
                    <a:pt x="46" y="11"/>
                  </a:lnTo>
                  <a:lnTo>
                    <a:pt x="46" y="802"/>
                  </a:lnTo>
                  <a:lnTo>
                    <a:pt x="0" y="836"/>
                  </a:lnTo>
                  <a:lnTo>
                    <a:pt x="0" y="0"/>
                  </a:lnTo>
                </a:path>
              </a:pathLst>
            </a:custGeom>
            <a:noFill/>
            <a:ln w="12700" cap="rnd" cmpd="sng">
              <a:solidFill>
                <a:srgbClr val="A6A6A6"/>
              </a:solidFill>
              <a:prstDash val="solid"/>
              <a:round/>
              <a:headEnd type="none" w="med" len="med"/>
              <a:tailEnd type="none" w="med" len="med"/>
            </a:ln>
            <a:effectLst/>
          </p:spPr>
          <p:txBody>
            <a:bodyPr/>
            <a:lstStyle/>
            <a:p>
              <a:endParaRPr lang="fr-FR"/>
            </a:p>
          </p:txBody>
        </p:sp>
        <p:sp>
          <p:nvSpPr>
            <p:cNvPr id="70691" name="Freeform 35"/>
            <p:cNvSpPr>
              <a:spLocks/>
            </p:cNvSpPr>
            <p:nvPr/>
          </p:nvSpPr>
          <p:spPr bwMode="auto">
            <a:xfrm>
              <a:off x="4248" y="882"/>
              <a:ext cx="33" cy="47"/>
            </a:xfrm>
            <a:custGeom>
              <a:avLst/>
              <a:gdLst/>
              <a:ahLst/>
              <a:cxnLst>
                <a:cxn ang="0">
                  <a:pos x="0" y="10"/>
                </a:cxn>
                <a:cxn ang="0">
                  <a:pos x="32" y="0"/>
                </a:cxn>
                <a:cxn ang="0">
                  <a:pos x="32" y="43"/>
                </a:cxn>
                <a:cxn ang="0">
                  <a:pos x="0" y="46"/>
                </a:cxn>
                <a:cxn ang="0">
                  <a:pos x="0" y="10"/>
                </a:cxn>
              </a:cxnLst>
              <a:rect l="0" t="0" r="r" b="b"/>
              <a:pathLst>
                <a:path w="33" h="47">
                  <a:moveTo>
                    <a:pt x="0" y="10"/>
                  </a:moveTo>
                  <a:lnTo>
                    <a:pt x="32" y="0"/>
                  </a:lnTo>
                  <a:lnTo>
                    <a:pt x="32" y="43"/>
                  </a:lnTo>
                  <a:lnTo>
                    <a:pt x="0" y="46"/>
                  </a:lnTo>
                  <a:lnTo>
                    <a:pt x="0" y="1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692" name="Freeform 36"/>
            <p:cNvSpPr>
              <a:spLocks/>
            </p:cNvSpPr>
            <p:nvPr/>
          </p:nvSpPr>
          <p:spPr bwMode="auto">
            <a:xfrm>
              <a:off x="4248" y="882"/>
              <a:ext cx="37" cy="52"/>
            </a:xfrm>
            <a:custGeom>
              <a:avLst/>
              <a:gdLst/>
              <a:ahLst/>
              <a:cxnLst>
                <a:cxn ang="0">
                  <a:pos x="36" y="0"/>
                </a:cxn>
                <a:cxn ang="0">
                  <a:pos x="36" y="47"/>
                </a:cxn>
                <a:cxn ang="0">
                  <a:pos x="0" y="51"/>
                </a:cxn>
                <a:cxn ang="0">
                  <a:pos x="0" y="12"/>
                </a:cxn>
                <a:cxn ang="0">
                  <a:pos x="36" y="0"/>
                </a:cxn>
                <a:cxn ang="0">
                  <a:pos x="36" y="47"/>
                </a:cxn>
                <a:cxn ang="0">
                  <a:pos x="0" y="51"/>
                </a:cxn>
                <a:cxn ang="0">
                  <a:pos x="0" y="12"/>
                </a:cxn>
              </a:cxnLst>
              <a:rect l="0" t="0" r="r" b="b"/>
              <a:pathLst>
                <a:path w="37" h="52">
                  <a:moveTo>
                    <a:pt x="36" y="0"/>
                  </a:moveTo>
                  <a:lnTo>
                    <a:pt x="36" y="47"/>
                  </a:lnTo>
                  <a:lnTo>
                    <a:pt x="0" y="51"/>
                  </a:lnTo>
                  <a:lnTo>
                    <a:pt x="0" y="12"/>
                  </a:lnTo>
                  <a:lnTo>
                    <a:pt x="36" y="0"/>
                  </a:lnTo>
                  <a:lnTo>
                    <a:pt x="36" y="47"/>
                  </a:lnTo>
                  <a:lnTo>
                    <a:pt x="0" y="51"/>
                  </a:lnTo>
                  <a:lnTo>
                    <a:pt x="0" y="12"/>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693" name="Freeform 37"/>
            <p:cNvSpPr>
              <a:spLocks/>
            </p:cNvSpPr>
            <p:nvPr/>
          </p:nvSpPr>
          <p:spPr bwMode="auto">
            <a:xfrm>
              <a:off x="4284" y="865"/>
              <a:ext cx="196" cy="57"/>
            </a:xfrm>
            <a:custGeom>
              <a:avLst/>
              <a:gdLst/>
              <a:ahLst/>
              <a:cxnLst>
                <a:cxn ang="0">
                  <a:pos x="0" y="18"/>
                </a:cxn>
                <a:cxn ang="0">
                  <a:pos x="195" y="0"/>
                </a:cxn>
                <a:cxn ang="0">
                  <a:pos x="195" y="42"/>
                </a:cxn>
                <a:cxn ang="0">
                  <a:pos x="0" y="56"/>
                </a:cxn>
                <a:cxn ang="0">
                  <a:pos x="0" y="18"/>
                </a:cxn>
              </a:cxnLst>
              <a:rect l="0" t="0" r="r" b="b"/>
              <a:pathLst>
                <a:path w="196" h="57">
                  <a:moveTo>
                    <a:pt x="0" y="18"/>
                  </a:moveTo>
                  <a:lnTo>
                    <a:pt x="195" y="0"/>
                  </a:lnTo>
                  <a:lnTo>
                    <a:pt x="195" y="42"/>
                  </a:lnTo>
                  <a:lnTo>
                    <a:pt x="0" y="56"/>
                  </a:lnTo>
                  <a:lnTo>
                    <a:pt x="0" y="18"/>
                  </a:lnTo>
                </a:path>
              </a:pathLst>
            </a:custGeom>
            <a:solidFill>
              <a:srgbClr val="D9D9D9"/>
            </a:solidFill>
            <a:ln w="12700" cap="rnd" cmpd="sng">
              <a:noFill/>
              <a:prstDash val="solid"/>
              <a:round/>
              <a:headEnd type="none" w="med" len="med"/>
              <a:tailEnd type="none" w="med" len="med"/>
            </a:ln>
            <a:effectLst/>
          </p:spPr>
          <p:txBody>
            <a:bodyPr/>
            <a:lstStyle/>
            <a:p>
              <a:endParaRPr lang="fr-FR"/>
            </a:p>
          </p:txBody>
        </p:sp>
        <p:sp>
          <p:nvSpPr>
            <p:cNvPr id="70694" name="Freeform 38"/>
            <p:cNvSpPr>
              <a:spLocks/>
            </p:cNvSpPr>
            <p:nvPr/>
          </p:nvSpPr>
          <p:spPr bwMode="auto">
            <a:xfrm>
              <a:off x="4284" y="865"/>
              <a:ext cx="200" cy="62"/>
            </a:xfrm>
            <a:custGeom>
              <a:avLst/>
              <a:gdLst/>
              <a:ahLst/>
              <a:cxnLst>
                <a:cxn ang="0">
                  <a:pos x="199" y="0"/>
                </a:cxn>
                <a:cxn ang="0">
                  <a:pos x="199" y="46"/>
                </a:cxn>
                <a:cxn ang="0">
                  <a:pos x="0" y="61"/>
                </a:cxn>
                <a:cxn ang="0">
                  <a:pos x="0" y="19"/>
                </a:cxn>
                <a:cxn ang="0">
                  <a:pos x="199" y="0"/>
                </a:cxn>
                <a:cxn ang="0">
                  <a:pos x="199" y="46"/>
                </a:cxn>
                <a:cxn ang="0">
                  <a:pos x="0" y="61"/>
                </a:cxn>
                <a:cxn ang="0">
                  <a:pos x="0" y="19"/>
                </a:cxn>
              </a:cxnLst>
              <a:rect l="0" t="0" r="r" b="b"/>
              <a:pathLst>
                <a:path w="200" h="62">
                  <a:moveTo>
                    <a:pt x="199" y="0"/>
                  </a:moveTo>
                  <a:lnTo>
                    <a:pt x="199" y="46"/>
                  </a:lnTo>
                  <a:lnTo>
                    <a:pt x="0" y="61"/>
                  </a:lnTo>
                  <a:lnTo>
                    <a:pt x="0" y="19"/>
                  </a:lnTo>
                  <a:lnTo>
                    <a:pt x="199" y="0"/>
                  </a:lnTo>
                  <a:lnTo>
                    <a:pt x="199" y="46"/>
                  </a:lnTo>
                  <a:lnTo>
                    <a:pt x="0" y="61"/>
                  </a:lnTo>
                  <a:lnTo>
                    <a:pt x="0" y="19"/>
                  </a:lnTo>
                </a:path>
              </a:pathLst>
            </a:custGeom>
            <a:noFill/>
            <a:ln w="12700" cap="rnd" cmpd="sng">
              <a:solidFill>
                <a:srgbClr val="D9D9D9"/>
              </a:solidFill>
              <a:prstDash val="solid"/>
              <a:round/>
              <a:headEnd type="none" w="med" len="med"/>
              <a:tailEnd type="none" w="med" len="med"/>
            </a:ln>
            <a:effectLst/>
          </p:spPr>
          <p:txBody>
            <a:bodyPr/>
            <a:lstStyle/>
            <a:p>
              <a:endParaRPr lang="fr-FR"/>
            </a:p>
          </p:txBody>
        </p:sp>
        <p:sp>
          <p:nvSpPr>
            <p:cNvPr id="70695" name="Freeform 39"/>
            <p:cNvSpPr>
              <a:spLocks/>
            </p:cNvSpPr>
            <p:nvPr/>
          </p:nvSpPr>
          <p:spPr bwMode="auto">
            <a:xfrm>
              <a:off x="5101" y="865"/>
              <a:ext cx="211" cy="49"/>
            </a:xfrm>
            <a:custGeom>
              <a:avLst/>
              <a:gdLst/>
              <a:ahLst/>
              <a:cxnLst>
                <a:cxn ang="0">
                  <a:pos x="0" y="0"/>
                </a:cxn>
                <a:cxn ang="0">
                  <a:pos x="210" y="14"/>
                </a:cxn>
                <a:cxn ang="0">
                  <a:pos x="210" y="48"/>
                </a:cxn>
                <a:cxn ang="0">
                  <a:pos x="0" y="38"/>
                </a:cxn>
                <a:cxn ang="0">
                  <a:pos x="0" y="0"/>
                </a:cxn>
              </a:cxnLst>
              <a:rect l="0" t="0" r="r" b="b"/>
              <a:pathLst>
                <a:path w="211" h="49">
                  <a:moveTo>
                    <a:pt x="0" y="0"/>
                  </a:moveTo>
                  <a:lnTo>
                    <a:pt x="210" y="14"/>
                  </a:lnTo>
                  <a:lnTo>
                    <a:pt x="210" y="48"/>
                  </a:lnTo>
                  <a:lnTo>
                    <a:pt x="0" y="38"/>
                  </a:lnTo>
                  <a:lnTo>
                    <a:pt x="0" y="0"/>
                  </a:lnTo>
                </a:path>
              </a:pathLst>
            </a:custGeom>
            <a:solidFill>
              <a:srgbClr val="B3B3B3"/>
            </a:solidFill>
            <a:ln w="12700" cap="rnd" cmpd="sng">
              <a:noFill/>
              <a:prstDash val="solid"/>
              <a:round/>
              <a:headEnd type="none" w="med" len="med"/>
              <a:tailEnd type="none" w="med" len="med"/>
            </a:ln>
            <a:effectLst/>
          </p:spPr>
          <p:txBody>
            <a:bodyPr/>
            <a:lstStyle/>
            <a:p>
              <a:endParaRPr lang="fr-FR"/>
            </a:p>
          </p:txBody>
        </p:sp>
        <p:sp>
          <p:nvSpPr>
            <p:cNvPr id="70696" name="Freeform 40"/>
            <p:cNvSpPr>
              <a:spLocks/>
            </p:cNvSpPr>
            <p:nvPr/>
          </p:nvSpPr>
          <p:spPr bwMode="auto">
            <a:xfrm>
              <a:off x="5101" y="865"/>
              <a:ext cx="215" cy="54"/>
            </a:xfrm>
            <a:custGeom>
              <a:avLst/>
              <a:gdLst/>
              <a:ahLst/>
              <a:cxnLst>
                <a:cxn ang="0">
                  <a:pos x="214" y="15"/>
                </a:cxn>
                <a:cxn ang="0">
                  <a:pos x="214" y="53"/>
                </a:cxn>
                <a:cxn ang="0">
                  <a:pos x="0" y="42"/>
                </a:cxn>
                <a:cxn ang="0">
                  <a:pos x="0" y="0"/>
                </a:cxn>
                <a:cxn ang="0">
                  <a:pos x="214" y="15"/>
                </a:cxn>
                <a:cxn ang="0">
                  <a:pos x="214" y="53"/>
                </a:cxn>
                <a:cxn ang="0">
                  <a:pos x="0" y="42"/>
                </a:cxn>
                <a:cxn ang="0">
                  <a:pos x="0" y="0"/>
                </a:cxn>
              </a:cxnLst>
              <a:rect l="0" t="0" r="r" b="b"/>
              <a:pathLst>
                <a:path w="215" h="54">
                  <a:moveTo>
                    <a:pt x="214" y="15"/>
                  </a:moveTo>
                  <a:lnTo>
                    <a:pt x="214" y="53"/>
                  </a:lnTo>
                  <a:lnTo>
                    <a:pt x="0" y="42"/>
                  </a:lnTo>
                  <a:lnTo>
                    <a:pt x="0" y="0"/>
                  </a:lnTo>
                  <a:lnTo>
                    <a:pt x="214" y="15"/>
                  </a:lnTo>
                  <a:lnTo>
                    <a:pt x="214" y="53"/>
                  </a:lnTo>
                  <a:lnTo>
                    <a:pt x="0" y="42"/>
                  </a:lnTo>
                  <a:lnTo>
                    <a:pt x="0" y="0"/>
                  </a:lnTo>
                </a:path>
              </a:pathLst>
            </a:custGeom>
            <a:noFill/>
            <a:ln w="12700" cap="rnd" cmpd="sng">
              <a:solidFill>
                <a:srgbClr val="B3B3B3"/>
              </a:solidFill>
              <a:prstDash val="solid"/>
              <a:round/>
              <a:headEnd type="none" w="med" len="med"/>
              <a:tailEnd type="none" w="med" len="med"/>
            </a:ln>
            <a:effectLst/>
          </p:spPr>
          <p:txBody>
            <a:bodyPr/>
            <a:lstStyle/>
            <a:p>
              <a:endParaRPr lang="fr-FR"/>
            </a:p>
          </p:txBody>
        </p:sp>
        <p:sp>
          <p:nvSpPr>
            <p:cNvPr id="70697" name="Freeform 41"/>
            <p:cNvSpPr>
              <a:spLocks/>
            </p:cNvSpPr>
            <p:nvPr/>
          </p:nvSpPr>
          <p:spPr bwMode="auto">
            <a:xfrm>
              <a:off x="5315" y="879"/>
              <a:ext cx="43" cy="50"/>
            </a:xfrm>
            <a:custGeom>
              <a:avLst/>
              <a:gdLst/>
              <a:ahLst/>
              <a:cxnLst>
                <a:cxn ang="0">
                  <a:pos x="0" y="0"/>
                </a:cxn>
                <a:cxn ang="0">
                  <a:pos x="42" y="18"/>
                </a:cxn>
                <a:cxn ang="0">
                  <a:pos x="42" y="49"/>
                </a:cxn>
                <a:cxn ang="0">
                  <a:pos x="0" y="35"/>
                </a:cxn>
                <a:cxn ang="0">
                  <a:pos x="0" y="0"/>
                </a:cxn>
              </a:cxnLst>
              <a:rect l="0" t="0" r="r" b="b"/>
              <a:pathLst>
                <a:path w="43" h="50">
                  <a:moveTo>
                    <a:pt x="0" y="0"/>
                  </a:moveTo>
                  <a:lnTo>
                    <a:pt x="42" y="18"/>
                  </a:lnTo>
                  <a:lnTo>
                    <a:pt x="42" y="49"/>
                  </a:lnTo>
                  <a:lnTo>
                    <a:pt x="0" y="35"/>
                  </a:lnTo>
                  <a:lnTo>
                    <a:pt x="0" y="0"/>
                  </a:lnTo>
                </a:path>
              </a:pathLst>
            </a:custGeom>
            <a:solidFill>
              <a:srgbClr val="A6A6A6"/>
            </a:solidFill>
            <a:ln w="12700" cap="rnd" cmpd="sng">
              <a:noFill/>
              <a:prstDash val="solid"/>
              <a:round/>
              <a:headEnd type="none" w="med" len="med"/>
              <a:tailEnd type="none" w="med" len="med"/>
            </a:ln>
            <a:effectLst/>
          </p:spPr>
          <p:txBody>
            <a:bodyPr/>
            <a:lstStyle/>
            <a:p>
              <a:endParaRPr lang="fr-FR"/>
            </a:p>
          </p:txBody>
        </p:sp>
        <p:sp>
          <p:nvSpPr>
            <p:cNvPr id="70698" name="Freeform 42"/>
            <p:cNvSpPr>
              <a:spLocks/>
            </p:cNvSpPr>
            <p:nvPr/>
          </p:nvSpPr>
          <p:spPr bwMode="auto">
            <a:xfrm>
              <a:off x="5315" y="879"/>
              <a:ext cx="47" cy="55"/>
            </a:xfrm>
            <a:custGeom>
              <a:avLst/>
              <a:gdLst/>
              <a:ahLst/>
              <a:cxnLst>
                <a:cxn ang="0">
                  <a:pos x="46" y="19"/>
                </a:cxn>
                <a:cxn ang="0">
                  <a:pos x="46" y="54"/>
                </a:cxn>
                <a:cxn ang="0">
                  <a:pos x="0" y="39"/>
                </a:cxn>
                <a:cxn ang="0">
                  <a:pos x="0" y="0"/>
                </a:cxn>
                <a:cxn ang="0">
                  <a:pos x="46" y="19"/>
                </a:cxn>
                <a:cxn ang="0">
                  <a:pos x="46" y="54"/>
                </a:cxn>
                <a:cxn ang="0">
                  <a:pos x="0" y="39"/>
                </a:cxn>
                <a:cxn ang="0">
                  <a:pos x="0" y="0"/>
                </a:cxn>
              </a:cxnLst>
              <a:rect l="0" t="0" r="r" b="b"/>
              <a:pathLst>
                <a:path w="47" h="55">
                  <a:moveTo>
                    <a:pt x="46" y="19"/>
                  </a:moveTo>
                  <a:lnTo>
                    <a:pt x="46" y="54"/>
                  </a:lnTo>
                  <a:lnTo>
                    <a:pt x="0" y="39"/>
                  </a:lnTo>
                  <a:lnTo>
                    <a:pt x="0" y="0"/>
                  </a:lnTo>
                  <a:lnTo>
                    <a:pt x="46" y="19"/>
                  </a:lnTo>
                  <a:lnTo>
                    <a:pt x="46" y="54"/>
                  </a:lnTo>
                  <a:lnTo>
                    <a:pt x="0" y="39"/>
                  </a:lnTo>
                  <a:lnTo>
                    <a:pt x="0" y="0"/>
                  </a:lnTo>
                </a:path>
              </a:pathLst>
            </a:custGeom>
            <a:noFill/>
            <a:ln w="12700" cap="rnd" cmpd="sng">
              <a:solidFill>
                <a:srgbClr val="A6A6A6"/>
              </a:solidFill>
              <a:prstDash val="solid"/>
              <a:round/>
              <a:headEnd type="none" w="med" len="med"/>
              <a:tailEnd type="none" w="med" len="med"/>
            </a:ln>
            <a:effectLst/>
          </p:spPr>
          <p:txBody>
            <a:bodyPr/>
            <a:lstStyle/>
            <a:p>
              <a:endParaRPr lang="fr-FR"/>
            </a:p>
          </p:txBody>
        </p:sp>
        <p:sp>
          <p:nvSpPr>
            <p:cNvPr id="70699" name="Freeform 43"/>
            <p:cNvSpPr>
              <a:spLocks/>
            </p:cNvSpPr>
            <p:nvPr/>
          </p:nvSpPr>
          <p:spPr bwMode="auto">
            <a:xfrm>
              <a:off x="4792" y="857"/>
              <a:ext cx="1" cy="966"/>
            </a:xfrm>
            <a:custGeom>
              <a:avLst/>
              <a:gdLst/>
              <a:ahLst/>
              <a:cxnLst>
                <a:cxn ang="0">
                  <a:pos x="0" y="0"/>
                </a:cxn>
                <a:cxn ang="0">
                  <a:pos x="0" y="965"/>
                </a:cxn>
              </a:cxnLst>
              <a:rect l="0" t="0" r="r" b="b"/>
              <a:pathLst>
                <a:path w="1" h="966">
                  <a:moveTo>
                    <a:pt x="0" y="0"/>
                  </a:moveTo>
                  <a:lnTo>
                    <a:pt x="0" y="96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00" name="Freeform 44"/>
            <p:cNvSpPr>
              <a:spLocks/>
            </p:cNvSpPr>
            <p:nvPr/>
          </p:nvSpPr>
          <p:spPr bwMode="auto">
            <a:xfrm>
              <a:off x="4792" y="857"/>
              <a:ext cx="1" cy="966"/>
            </a:xfrm>
            <a:custGeom>
              <a:avLst/>
              <a:gdLst/>
              <a:ahLst/>
              <a:cxnLst>
                <a:cxn ang="0">
                  <a:pos x="0" y="0"/>
                </a:cxn>
                <a:cxn ang="0">
                  <a:pos x="0" y="965"/>
                </a:cxn>
              </a:cxnLst>
              <a:rect l="0" t="0" r="r" b="b"/>
              <a:pathLst>
                <a:path w="1" h="966">
                  <a:moveTo>
                    <a:pt x="0" y="0"/>
                  </a:moveTo>
                  <a:lnTo>
                    <a:pt x="0" y="96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01" name="Freeform 45"/>
            <p:cNvSpPr>
              <a:spLocks/>
            </p:cNvSpPr>
            <p:nvPr/>
          </p:nvSpPr>
          <p:spPr bwMode="auto">
            <a:xfrm>
              <a:off x="5108" y="865"/>
              <a:ext cx="14" cy="946"/>
            </a:xfrm>
            <a:custGeom>
              <a:avLst/>
              <a:gdLst/>
              <a:ahLst/>
              <a:cxnLst>
                <a:cxn ang="0">
                  <a:pos x="0" y="0"/>
                </a:cxn>
                <a:cxn ang="0">
                  <a:pos x="13" y="4"/>
                </a:cxn>
                <a:cxn ang="0">
                  <a:pos x="13" y="941"/>
                </a:cxn>
                <a:cxn ang="0">
                  <a:pos x="0" y="945"/>
                </a:cxn>
                <a:cxn ang="0">
                  <a:pos x="0" y="0"/>
                </a:cxn>
              </a:cxnLst>
              <a:rect l="0" t="0" r="r" b="b"/>
              <a:pathLst>
                <a:path w="14" h="946">
                  <a:moveTo>
                    <a:pt x="0" y="0"/>
                  </a:moveTo>
                  <a:lnTo>
                    <a:pt x="13" y="4"/>
                  </a:lnTo>
                  <a:lnTo>
                    <a:pt x="13" y="941"/>
                  </a:lnTo>
                  <a:lnTo>
                    <a:pt x="0" y="945"/>
                  </a:lnTo>
                  <a:lnTo>
                    <a:pt x="0" y="0"/>
                  </a:lnTo>
                </a:path>
              </a:pathLst>
            </a:custGeom>
            <a:solidFill>
              <a:srgbClr val="D9D9D9"/>
            </a:solidFill>
            <a:ln w="12700" cap="rnd" cmpd="sng">
              <a:noFill/>
              <a:prstDash val="solid"/>
              <a:round/>
              <a:headEnd type="none" w="med" len="med"/>
              <a:tailEnd type="none" w="med" len="med"/>
            </a:ln>
            <a:effectLst/>
          </p:spPr>
          <p:txBody>
            <a:bodyPr/>
            <a:lstStyle/>
            <a:p>
              <a:endParaRPr lang="fr-FR"/>
            </a:p>
          </p:txBody>
        </p:sp>
        <p:sp>
          <p:nvSpPr>
            <p:cNvPr id="70702" name="Freeform 46"/>
            <p:cNvSpPr>
              <a:spLocks/>
            </p:cNvSpPr>
            <p:nvPr/>
          </p:nvSpPr>
          <p:spPr bwMode="auto">
            <a:xfrm>
              <a:off x="5108" y="865"/>
              <a:ext cx="16" cy="951"/>
            </a:xfrm>
            <a:custGeom>
              <a:avLst/>
              <a:gdLst/>
              <a:ahLst/>
              <a:cxnLst>
                <a:cxn ang="0">
                  <a:pos x="15" y="4"/>
                </a:cxn>
                <a:cxn ang="0">
                  <a:pos x="15" y="946"/>
                </a:cxn>
                <a:cxn ang="0">
                  <a:pos x="0" y="950"/>
                </a:cxn>
                <a:cxn ang="0">
                  <a:pos x="0" y="0"/>
                </a:cxn>
                <a:cxn ang="0">
                  <a:pos x="15" y="4"/>
                </a:cxn>
                <a:cxn ang="0">
                  <a:pos x="15" y="946"/>
                </a:cxn>
                <a:cxn ang="0">
                  <a:pos x="0" y="950"/>
                </a:cxn>
                <a:cxn ang="0">
                  <a:pos x="0" y="0"/>
                </a:cxn>
              </a:cxnLst>
              <a:rect l="0" t="0" r="r" b="b"/>
              <a:pathLst>
                <a:path w="16" h="951">
                  <a:moveTo>
                    <a:pt x="15" y="4"/>
                  </a:moveTo>
                  <a:lnTo>
                    <a:pt x="15" y="946"/>
                  </a:lnTo>
                  <a:lnTo>
                    <a:pt x="0" y="950"/>
                  </a:lnTo>
                  <a:lnTo>
                    <a:pt x="0" y="0"/>
                  </a:lnTo>
                  <a:lnTo>
                    <a:pt x="15" y="4"/>
                  </a:lnTo>
                  <a:lnTo>
                    <a:pt x="15" y="946"/>
                  </a:lnTo>
                  <a:lnTo>
                    <a:pt x="0" y="950"/>
                  </a:lnTo>
                  <a:lnTo>
                    <a:pt x="0" y="0"/>
                  </a:lnTo>
                </a:path>
              </a:pathLst>
            </a:custGeom>
            <a:noFill/>
            <a:ln w="12700" cap="rnd" cmpd="sng">
              <a:solidFill>
                <a:srgbClr val="D9D9D9"/>
              </a:solidFill>
              <a:prstDash val="solid"/>
              <a:round/>
              <a:headEnd type="none" w="med" len="med"/>
              <a:tailEnd type="none" w="med" len="med"/>
            </a:ln>
            <a:effectLst/>
          </p:spPr>
          <p:txBody>
            <a:bodyPr/>
            <a:lstStyle/>
            <a:p>
              <a:endParaRPr lang="fr-FR"/>
            </a:p>
          </p:txBody>
        </p:sp>
        <p:sp>
          <p:nvSpPr>
            <p:cNvPr id="70703" name="Freeform 47"/>
            <p:cNvSpPr>
              <a:spLocks/>
            </p:cNvSpPr>
            <p:nvPr/>
          </p:nvSpPr>
          <p:spPr bwMode="auto">
            <a:xfrm>
              <a:off x="5091" y="865"/>
              <a:ext cx="13" cy="946"/>
            </a:xfrm>
            <a:custGeom>
              <a:avLst/>
              <a:gdLst/>
              <a:ahLst/>
              <a:cxnLst>
                <a:cxn ang="0">
                  <a:pos x="12" y="0"/>
                </a:cxn>
                <a:cxn ang="0">
                  <a:pos x="0" y="4"/>
                </a:cxn>
                <a:cxn ang="0">
                  <a:pos x="0" y="941"/>
                </a:cxn>
                <a:cxn ang="0">
                  <a:pos x="12" y="945"/>
                </a:cxn>
                <a:cxn ang="0">
                  <a:pos x="12" y="0"/>
                </a:cxn>
              </a:cxnLst>
              <a:rect l="0" t="0" r="r" b="b"/>
              <a:pathLst>
                <a:path w="13" h="946">
                  <a:moveTo>
                    <a:pt x="12" y="0"/>
                  </a:moveTo>
                  <a:lnTo>
                    <a:pt x="0" y="4"/>
                  </a:lnTo>
                  <a:lnTo>
                    <a:pt x="0" y="941"/>
                  </a:lnTo>
                  <a:lnTo>
                    <a:pt x="12" y="945"/>
                  </a:lnTo>
                  <a:lnTo>
                    <a:pt x="12" y="0"/>
                  </a:lnTo>
                </a:path>
              </a:pathLst>
            </a:custGeom>
            <a:solidFill>
              <a:srgbClr val="999999"/>
            </a:solidFill>
            <a:ln w="12700" cap="rnd" cmpd="sng">
              <a:noFill/>
              <a:prstDash val="solid"/>
              <a:round/>
              <a:headEnd type="none" w="med" len="med"/>
              <a:tailEnd type="none" w="med" len="med"/>
            </a:ln>
            <a:effectLst/>
          </p:spPr>
          <p:txBody>
            <a:bodyPr/>
            <a:lstStyle/>
            <a:p>
              <a:endParaRPr lang="fr-FR"/>
            </a:p>
          </p:txBody>
        </p:sp>
        <p:sp>
          <p:nvSpPr>
            <p:cNvPr id="70704" name="Freeform 48"/>
            <p:cNvSpPr>
              <a:spLocks/>
            </p:cNvSpPr>
            <p:nvPr/>
          </p:nvSpPr>
          <p:spPr bwMode="auto">
            <a:xfrm>
              <a:off x="5091" y="865"/>
              <a:ext cx="15" cy="951"/>
            </a:xfrm>
            <a:custGeom>
              <a:avLst/>
              <a:gdLst/>
              <a:ahLst/>
              <a:cxnLst>
                <a:cxn ang="0">
                  <a:pos x="0" y="4"/>
                </a:cxn>
                <a:cxn ang="0">
                  <a:pos x="0" y="946"/>
                </a:cxn>
                <a:cxn ang="0">
                  <a:pos x="14" y="950"/>
                </a:cxn>
                <a:cxn ang="0">
                  <a:pos x="14" y="0"/>
                </a:cxn>
                <a:cxn ang="0">
                  <a:pos x="0" y="4"/>
                </a:cxn>
                <a:cxn ang="0">
                  <a:pos x="0" y="946"/>
                </a:cxn>
                <a:cxn ang="0">
                  <a:pos x="14" y="950"/>
                </a:cxn>
                <a:cxn ang="0">
                  <a:pos x="14" y="0"/>
                </a:cxn>
              </a:cxnLst>
              <a:rect l="0" t="0" r="r" b="b"/>
              <a:pathLst>
                <a:path w="15" h="951">
                  <a:moveTo>
                    <a:pt x="0" y="4"/>
                  </a:moveTo>
                  <a:lnTo>
                    <a:pt x="0" y="946"/>
                  </a:lnTo>
                  <a:lnTo>
                    <a:pt x="14" y="950"/>
                  </a:lnTo>
                  <a:lnTo>
                    <a:pt x="14" y="0"/>
                  </a:lnTo>
                  <a:lnTo>
                    <a:pt x="0" y="4"/>
                  </a:lnTo>
                  <a:lnTo>
                    <a:pt x="0" y="946"/>
                  </a:lnTo>
                  <a:lnTo>
                    <a:pt x="14" y="950"/>
                  </a:lnTo>
                  <a:lnTo>
                    <a:pt x="14" y="0"/>
                  </a:lnTo>
                </a:path>
              </a:pathLst>
            </a:custGeom>
            <a:noFill/>
            <a:ln w="12700" cap="rnd" cmpd="sng">
              <a:solidFill>
                <a:srgbClr val="999999"/>
              </a:solidFill>
              <a:prstDash val="solid"/>
              <a:round/>
              <a:headEnd type="none" w="med" len="med"/>
              <a:tailEnd type="none" w="med" len="med"/>
            </a:ln>
            <a:effectLst/>
          </p:spPr>
          <p:txBody>
            <a:bodyPr/>
            <a:lstStyle/>
            <a:p>
              <a:endParaRPr lang="fr-FR"/>
            </a:p>
          </p:txBody>
        </p:sp>
        <p:sp>
          <p:nvSpPr>
            <p:cNvPr id="70705" name="Freeform 49"/>
            <p:cNvSpPr>
              <a:spLocks/>
            </p:cNvSpPr>
            <p:nvPr/>
          </p:nvSpPr>
          <p:spPr bwMode="auto">
            <a:xfrm>
              <a:off x="5311" y="874"/>
              <a:ext cx="13" cy="907"/>
            </a:xfrm>
            <a:custGeom>
              <a:avLst/>
              <a:gdLst/>
              <a:ahLst/>
              <a:cxnLst>
                <a:cxn ang="0">
                  <a:pos x="0" y="0"/>
                </a:cxn>
                <a:cxn ang="0">
                  <a:pos x="12" y="8"/>
                </a:cxn>
                <a:cxn ang="0">
                  <a:pos x="9" y="898"/>
                </a:cxn>
                <a:cxn ang="0">
                  <a:pos x="0" y="906"/>
                </a:cxn>
                <a:cxn ang="0">
                  <a:pos x="0" y="0"/>
                </a:cxn>
              </a:cxnLst>
              <a:rect l="0" t="0" r="r" b="b"/>
              <a:pathLst>
                <a:path w="13" h="907">
                  <a:moveTo>
                    <a:pt x="0" y="0"/>
                  </a:moveTo>
                  <a:lnTo>
                    <a:pt x="12" y="8"/>
                  </a:lnTo>
                  <a:lnTo>
                    <a:pt x="9" y="898"/>
                  </a:lnTo>
                  <a:lnTo>
                    <a:pt x="0" y="906"/>
                  </a:lnTo>
                  <a:lnTo>
                    <a:pt x="0" y="0"/>
                  </a:lnTo>
                </a:path>
              </a:pathLst>
            </a:custGeom>
            <a:solidFill>
              <a:srgbClr val="D9D9D9"/>
            </a:solidFill>
            <a:ln w="12700" cap="rnd" cmpd="sng">
              <a:noFill/>
              <a:prstDash val="solid"/>
              <a:round/>
              <a:headEnd type="none" w="med" len="med"/>
              <a:tailEnd type="none" w="med" len="med"/>
            </a:ln>
            <a:effectLst/>
          </p:spPr>
          <p:txBody>
            <a:bodyPr/>
            <a:lstStyle/>
            <a:p>
              <a:endParaRPr lang="fr-FR"/>
            </a:p>
          </p:txBody>
        </p:sp>
        <p:sp>
          <p:nvSpPr>
            <p:cNvPr id="70706" name="Freeform 50"/>
            <p:cNvSpPr>
              <a:spLocks/>
            </p:cNvSpPr>
            <p:nvPr/>
          </p:nvSpPr>
          <p:spPr bwMode="auto">
            <a:xfrm>
              <a:off x="5311" y="874"/>
              <a:ext cx="15" cy="912"/>
            </a:xfrm>
            <a:custGeom>
              <a:avLst/>
              <a:gdLst/>
              <a:ahLst/>
              <a:cxnLst>
                <a:cxn ang="0">
                  <a:pos x="14" y="8"/>
                </a:cxn>
                <a:cxn ang="0">
                  <a:pos x="11" y="903"/>
                </a:cxn>
                <a:cxn ang="0">
                  <a:pos x="0" y="911"/>
                </a:cxn>
                <a:cxn ang="0">
                  <a:pos x="0" y="0"/>
                </a:cxn>
                <a:cxn ang="0">
                  <a:pos x="14" y="8"/>
                </a:cxn>
                <a:cxn ang="0">
                  <a:pos x="11" y="903"/>
                </a:cxn>
                <a:cxn ang="0">
                  <a:pos x="0" y="911"/>
                </a:cxn>
                <a:cxn ang="0">
                  <a:pos x="0" y="0"/>
                </a:cxn>
              </a:cxnLst>
              <a:rect l="0" t="0" r="r" b="b"/>
              <a:pathLst>
                <a:path w="15" h="912">
                  <a:moveTo>
                    <a:pt x="14" y="8"/>
                  </a:moveTo>
                  <a:lnTo>
                    <a:pt x="11" y="903"/>
                  </a:lnTo>
                  <a:lnTo>
                    <a:pt x="0" y="911"/>
                  </a:lnTo>
                  <a:lnTo>
                    <a:pt x="0" y="0"/>
                  </a:lnTo>
                  <a:lnTo>
                    <a:pt x="14" y="8"/>
                  </a:lnTo>
                  <a:lnTo>
                    <a:pt x="11" y="903"/>
                  </a:lnTo>
                  <a:lnTo>
                    <a:pt x="0" y="911"/>
                  </a:lnTo>
                  <a:lnTo>
                    <a:pt x="0" y="0"/>
                  </a:lnTo>
                </a:path>
              </a:pathLst>
            </a:custGeom>
            <a:noFill/>
            <a:ln w="12700" cap="rnd" cmpd="sng">
              <a:solidFill>
                <a:srgbClr val="D9D9D9"/>
              </a:solidFill>
              <a:prstDash val="solid"/>
              <a:round/>
              <a:headEnd type="none" w="med" len="med"/>
              <a:tailEnd type="none" w="med" len="med"/>
            </a:ln>
            <a:effectLst/>
          </p:spPr>
          <p:txBody>
            <a:bodyPr/>
            <a:lstStyle/>
            <a:p>
              <a:endParaRPr lang="fr-FR"/>
            </a:p>
          </p:txBody>
        </p:sp>
        <p:sp>
          <p:nvSpPr>
            <p:cNvPr id="70707" name="Freeform 51"/>
            <p:cNvSpPr>
              <a:spLocks/>
            </p:cNvSpPr>
            <p:nvPr/>
          </p:nvSpPr>
          <p:spPr bwMode="auto">
            <a:xfrm>
              <a:off x="5296" y="874"/>
              <a:ext cx="14" cy="912"/>
            </a:xfrm>
            <a:custGeom>
              <a:avLst/>
              <a:gdLst/>
              <a:ahLst/>
              <a:cxnLst>
                <a:cxn ang="0">
                  <a:pos x="13" y="0"/>
                </a:cxn>
                <a:cxn ang="0">
                  <a:pos x="0" y="4"/>
                </a:cxn>
                <a:cxn ang="0">
                  <a:pos x="0" y="911"/>
                </a:cxn>
                <a:cxn ang="0">
                  <a:pos x="13" y="907"/>
                </a:cxn>
                <a:cxn ang="0">
                  <a:pos x="13" y="0"/>
                </a:cxn>
              </a:cxnLst>
              <a:rect l="0" t="0" r="r" b="b"/>
              <a:pathLst>
                <a:path w="14" h="912">
                  <a:moveTo>
                    <a:pt x="13" y="0"/>
                  </a:moveTo>
                  <a:lnTo>
                    <a:pt x="0" y="4"/>
                  </a:lnTo>
                  <a:lnTo>
                    <a:pt x="0" y="911"/>
                  </a:lnTo>
                  <a:lnTo>
                    <a:pt x="13" y="907"/>
                  </a:lnTo>
                  <a:lnTo>
                    <a:pt x="13" y="0"/>
                  </a:lnTo>
                </a:path>
              </a:pathLst>
            </a:custGeom>
            <a:solidFill>
              <a:srgbClr val="999999"/>
            </a:solidFill>
            <a:ln w="12700" cap="rnd" cmpd="sng">
              <a:noFill/>
              <a:prstDash val="solid"/>
              <a:round/>
              <a:headEnd type="none" w="med" len="med"/>
              <a:tailEnd type="none" w="med" len="med"/>
            </a:ln>
            <a:effectLst/>
          </p:spPr>
          <p:txBody>
            <a:bodyPr/>
            <a:lstStyle/>
            <a:p>
              <a:endParaRPr lang="fr-FR"/>
            </a:p>
          </p:txBody>
        </p:sp>
        <p:sp>
          <p:nvSpPr>
            <p:cNvPr id="70708" name="Freeform 52"/>
            <p:cNvSpPr>
              <a:spLocks/>
            </p:cNvSpPr>
            <p:nvPr/>
          </p:nvSpPr>
          <p:spPr bwMode="auto">
            <a:xfrm>
              <a:off x="5296" y="874"/>
              <a:ext cx="16" cy="915"/>
            </a:xfrm>
            <a:custGeom>
              <a:avLst/>
              <a:gdLst/>
              <a:ahLst/>
              <a:cxnLst>
                <a:cxn ang="0">
                  <a:pos x="0" y="4"/>
                </a:cxn>
                <a:cxn ang="0">
                  <a:pos x="0" y="914"/>
                </a:cxn>
                <a:cxn ang="0">
                  <a:pos x="15" y="910"/>
                </a:cxn>
                <a:cxn ang="0">
                  <a:pos x="15" y="0"/>
                </a:cxn>
                <a:cxn ang="0">
                  <a:pos x="0" y="4"/>
                </a:cxn>
                <a:cxn ang="0">
                  <a:pos x="0" y="914"/>
                </a:cxn>
                <a:cxn ang="0">
                  <a:pos x="15" y="910"/>
                </a:cxn>
                <a:cxn ang="0">
                  <a:pos x="15" y="0"/>
                </a:cxn>
              </a:cxnLst>
              <a:rect l="0" t="0" r="r" b="b"/>
              <a:pathLst>
                <a:path w="16" h="915">
                  <a:moveTo>
                    <a:pt x="0" y="4"/>
                  </a:moveTo>
                  <a:lnTo>
                    <a:pt x="0" y="914"/>
                  </a:lnTo>
                  <a:lnTo>
                    <a:pt x="15" y="910"/>
                  </a:lnTo>
                  <a:lnTo>
                    <a:pt x="15" y="0"/>
                  </a:lnTo>
                  <a:lnTo>
                    <a:pt x="0" y="4"/>
                  </a:lnTo>
                  <a:lnTo>
                    <a:pt x="0" y="914"/>
                  </a:lnTo>
                  <a:lnTo>
                    <a:pt x="15" y="910"/>
                  </a:lnTo>
                  <a:lnTo>
                    <a:pt x="15" y="0"/>
                  </a:lnTo>
                </a:path>
              </a:pathLst>
            </a:custGeom>
            <a:noFill/>
            <a:ln w="12700" cap="rnd" cmpd="sng">
              <a:solidFill>
                <a:srgbClr val="999999"/>
              </a:solidFill>
              <a:prstDash val="solid"/>
              <a:round/>
              <a:headEnd type="none" w="med" len="med"/>
              <a:tailEnd type="none" w="med" len="med"/>
            </a:ln>
            <a:effectLst/>
          </p:spPr>
          <p:txBody>
            <a:bodyPr/>
            <a:lstStyle/>
            <a:p>
              <a:endParaRPr lang="fr-FR"/>
            </a:p>
          </p:txBody>
        </p:sp>
        <p:sp>
          <p:nvSpPr>
            <p:cNvPr id="70709" name="Freeform 53"/>
            <p:cNvSpPr>
              <a:spLocks/>
            </p:cNvSpPr>
            <p:nvPr/>
          </p:nvSpPr>
          <p:spPr bwMode="auto">
            <a:xfrm>
              <a:off x="5108" y="865"/>
              <a:ext cx="1" cy="946"/>
            </a:xfrm>
            <a:custGeom>
              <a:avLst/>
              <a:gdLst/>
              <a:ahLst/>
              <a:cxnLst>
                <a:cxn ang="0">
                  <a:pos x="0" y="0"/>
                </a:cxn>
                <a:cxn ang="0">
                  <a:pos x="0" y="945"/>
                </a:cxn>
              </a:cxnLst>
              <a:rect l="0" t="0" r="r" b="b"/>
              <a:pathLst>
                <a:path w="1" h="946">
                  <a:moveTo>
                    <a:pt x="0" y="0"/>
                  </a:moveTo>
                  <a:lnTo>
                    <a:pt x="0" y="94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10" name="Freeform 54"/>
            <p:cNvSpPr>
              <a:spLocks/>
            </p:cNvSpPr>
            <p:nvPr/>
          </p:nvSpPr>
          <p:spPr bwMode="auto">
            <a:xfrm>
              <a:off x="5108" y="865"/>
              <a:ext cx="1" cy="946"/>
            </a:xfrm>
            <a:custGeom>
              <a:avLst/>
              <a:gdLst/>
              <a:ahLst/>
              <a:cxnLst>
                <a:cxn ang="0">
                  <a:pos x="0" y="0"/>
                </a:cxn>
                <a:cxn ang="0">
                  <a:pos x="0" y="945"/>
                </a:cxn>
              </a:cxnLst>
              <a:rect l="0" t="0" r="r" b="b"/>
              <a:pathLst>
                <a:path w="1" h="946">
                  <a:moveTo>
                    <a:pt x="0" y="0"/>
                  </a:moveTo>
                  <a:lnTo>
                    <a:pt x="0" y="94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11" name="Freeform 55"/>
            <p:cNvSpPr>
              <a:spLocks/>
            </p:cNvSpPr>
            <p:nvPr/>
          </p:nvSpPr>
          <p:spPr bwMode="auto">
            <a:xfrm>
              <a:off x="5311" y="882"/>
              <a:ext cx="1" cy="904"/>
            </a:xfrm>
            <a:custGeom>
              <a:avLst/>
              <a:gdLst/>
              <a:ahLst/>
              <a:cxnLst>
                <a:cxn ang="0">
                  <a:pos x="0" y="0"/>
                </a:cxn>
                <a:cxn ang="0">
                  <a:pos x="0" y="903"/>
                </a:cxn>
              </a:cxnLst>
              <a:rect l="0" t="0" r="r" b="b"/>
              <a:pathLst>
                <a:path w="1" h="904">
                  <a:moveTo>
                    <a:pt x="0" y="0"/>
                  </a:moveTo>
                  <a:lnTo>
                    <a:pt x="0" y="90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12" name="Freeform 56"/>
            <p:cNvSpPr>
              <a:spLocks/>
            </p:cNvSpPr>
            <p:nvPr/>
          </p:nvSpPr>
          <p:spPr bwMode="auto">
            <a:xfrm>
              <a:off x="5311" y="882"/>
              <a:ext cx="1" cy="904"/>
            </a:xfrm>
            <a:custGeom>
              <a:avLst/>
              <a:gdLst/>
              <a:ahLst/>
              <a:cxnLst>
                <a:cxn ang="0">
                  <a:pos x="0" y="0"/>
                </a:cxn>
                <a:cxn ang="0">
                  <a:pos x="0" y="903"/>
                </a:cxn>
              </a:cxnLst>
              <a:rect l="0" t="0" r="r" b="b"/>
              <a:pathLst>
                <a:path w="1" h="904">
                  <a:moveTo>
                    <a:pt x="0" y="0"/>
                  </a:moveTo>
                  <a:lnTo>
                    <a:pt x="0" y="90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13" name="Freeform 57"/>
            <p:cNvSpPr>
              <a:spLocks/>
            </p:cNvSpPr>
            <p:nvPr/>
          </p:nvSpPr>
          <p:spPr bwMode="auto">
            <a:xfrm>
              <a:off x="4472" y="865"/>
              <a:ext cx="14" cy="946"/>
            </a:xfrm>
            <a:custGeom>
              <a:avLst/>
              <a:gdLst/>
              <a:ahLst/>
              <a:cxnLst>
                <a:cxn ang="0">
                  <a:pos x="13" y="0"/>
                </a:cxn>
                <a:cxn ang="0">
                  <a:pos x="0" y="4"/>
                </a:cxn>
                <a:cxn ang="0">
                  <a:pos x="0" y="941"/>
                </a:cxn>
                <a:cxn ang="0">
                  <a:pos x="13" y="945"/>
                </a:cxn>
                <a:cxn ang="0">
                  <a:pos x="13" y="0"/>
                </a:cxn>
              </a:cxnLst>
              <a:rect l="0" t="0" r="r" b="b"/>
              <a:pathLst>
                <a:path w="14" h="946">
                  <a:moveTo>
                    <a:pt x="13" y="0"/>
                  </a:moveTo>
                  <a:lnTo>
                    <a:pt x="0" y="4"/>
                  </a:lnTo>
                  <a:lnTo>
                    <a:pt x="0" y="941"/>
                  </a:lnTo>
                  <a:lnTo>
                    <a:pt x="13" y="945"/>
                  </a:lnTo>
                  <a:lnTo>
                    <a:pt x="13" y="0"/>
                  </a:lnTo>
                </a:path>
              </a:pathLst>
            </a:custGeom>
            <a:solidFill>
              <a:srgbClr val="A6A6A6"/>
            </a:solidFill>
            <a:ln w="12700" cap="rnd" cmpd="sng">
              <a:noFill/>
              <a:prstDash val="solid"/>
              <a:round/>
              <a:headEnd type="none" w="med" len="med"/>
              <a:tailEnd type="none" w="med" len="med"/>
            </a:ln>
            <a:effectLst/>
          </p:spPr>
          <p:txBody>
            <a:bodyPr/>
            <a:lstStyle/>
            <a:p>
              <a:endParaRPr lang="fr-FR"/>
            </a:p>
          </p:txBody>
        </p:sp>
        <p:sp>
          <p:nvSpPr>
            <p:cNvPr id="70714" name="Freeform 58"/>
            <p:cNvSpPr>
              <a:spLocks/>
            </p:cNvSpPr>
            <p:nvPr/>
          </p:nvSpPr>
          <p:spPr bwMode="auto">
            <a:xfrm>
              <a:off x="4472" y="865"/>
              <a:ext cx="15" cy="951"/>
            </a:xfrm>
            <a:custGeom>
              <a:avLst/>
              <a:gdLst/>
              <a:ahLst/>
              <a:cxnLst>
                <a:cxn ang="0">
                  <a:pos x="0" y="4"/>
                </a:cxn>
                <a:cxn ang="0">
                  <a:pos x="0" y="946"/>
                </a:cxn>
                <a:cxn ang="0">
                  <a:pos x="14" y="950"/>
                </a:cxn>
                <a:cxn ang="0">
                  <a:pos x="14" y="0"/>
                </a:cxn>
                <a:cxn ang="0">
                  <a:pos x="0" y="4"/>
                </a:cxn>
                <a:cxn ang="0">
                  <a:pos x="0" y="946"/>
                </a:cxn>
                <a:cxn ang="0">
                  <a:pos x="14" y="950"/>
                </a:cxn>
                <a:cxn ang="0">
                  <a:pos x="14" y="0"/>
                </a:cxn>
              </a:cxnLst>
              <a:rect l="0" t="0" r="r" b="b"/>
              <a:pathLst>
                <a:path w="15" h="951">
                  <a:moveTo>
                    <a:pt x="0" y="4"/>
                  </a:moveTo>
                  <a:lnTo>
                    <a:pt x="0" y="946"/>
                  </a:lnTo>
                  <a:lnTo>
                    <a:pt x="14" y="950"/>
                  </a:lnTo>
                  <a:lnTo>
                    <a:pt x="14" y="0"/>
                  </a:lnTo>
                  <a:lnTo>
                    <a:pt x="0" y="4"/>
                  </a:lnTo>
                  <a:lnTo>
                    <a:pt x="0" y="946"/>
                  </a:lnTo>
                  <a:lnTo>
                    <a:pt x="14" y="950"/>
                  </a:lnTo>
                  <a:lnTo>
                    <a:pt x="14" y="0"/>
                  </a:lnTo>
                </a:path>
              </a:pathLst>
            </a:custGeom>
            <a:noFill/>
            <a:ln w="12700" cap="rnd" cmpd="sng">
              <a:solidFill>
                <a:srgbClr val="A6A6A6"/>
              </a:solidFill>
              <a:prstDash val="solid"/>
              <a:round/>
              <a:headEnd type="none" w="med" len="med"/>
              <a:tailEnd type="none" w="med" len="med"/>
            </a:ln>
            <a:effectLst/>
          </p:spPr>
          <p:txBody>
            <a:bodyPr/>
            <a:lstStyle/>
            <a:p>
              <a:endParaRPr lang="fr-FR"/>
            </a:p>
          </p:txBody>
        </p:sp>
        <p:sp>
          <p:nvSpPr>
            <p:cNvPr id="70715" name="Freeform 59"/>
            <p:cNvSpPr>
              <a:spLocks/>
            </p:cNvSpPr>
            <p:nvPr/>
          </p:nvSpPr>
          <p:spPr bwMode="auto">
            <a:xfrm>
              <a:off x="4486" y="865"/>
              <a:ext cx="15" cy="946"/>
            </a:xfrm>
            <a:custGeom>
              <a:avLst/>
              <a:gdLst/>
              <a:ahLst/>
              <a:cxnLst>
                <a:cxn ang="0">
                  <a:pos x="3" y="0"/>
                </a:cxn>
                <a:cxn ang="0">
                  <a:pos x="14" y="4"/>
                </a:cxn>
                <a:cxn ang="0">
                  <a:pos x="14" y="941"/>
                </a:cxn>
                <a:cxn ang="0">
                  <a:pos x="0" y="945"/>
                </a:cxn>
                <a:cxn ang="0">
                  <a:pos x="3" y="0"/>
                </a:cxn>
              </a:cxnLst>
              <a:rect l="0" t="0" r="r" b="b"/>
              <a:pathLst>
                <a:path w="15" h="946">
                  <a:moveTo>
                    <a:pt x="3" y="0"/>
                  </a:moveTo>
                  <a:lnTo>
                    <a:pt x="14" y="4"/>
                  </a:lnTo>
                  <a:lnTo>
                    <a:pt x="14" y="941"/>
                  </a:lnTo>
                  <a:lnTo>
                    <a:pt x="0" y="945"/>
                  </a:lnTo>
                  <a:lnTo>
                    <a:pt x="3" y="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716" name="Freeform 60"/>
            <p:cNvSpPr>
              <a:spLocks/>
            </p:cNvSpPr>
            <p:nvPr/>
          </p:nvSpPr>
          <p:spPr bwMode="auto">
            <a:xfrm>
              <a:off x="4490" y="865"/>
              <a:ext cx="15" cy="951"/>
            </a:xfrm>
            <a:custGeom>
              <a:avLst/>
              <a:gdLst/>
              <a:ahLst/>
              <a:cxnLst>
                <a:cxn ang="0">
                  <a:pos x="14" y="4"/>
                </a:cxn>
                <a:cxn ang="0">
                  <a:pos x="14" y="946"/>
                </a:cxn>
                <a:cxn ang="0">
                  <a:pos x="0" y="950"/>
                </a:cxn>
                <a:cxn ang="0">
                  <a:pos x="0" y="0"/>
                </a:cxn>
              </a:cxnLst>
              <a:rect l="0" t="0" r="r" b="b"/>
              <a:pathLst>
                <a:path w="15" h="951">
                  <a:moveTo>
                    <a:pt x="14" y="4"/>
                  </a:moveTo>
                  <a:lnTo>
                    <a:pt x="14" y="946"/>
                  </a:lnTo>
                  <a:lnTo>
                    <a:pt x="0" y="950"/>
                  </a:lnTo>
                  <a:lnTo>
                    <a:pt x="0"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17" name="Freeform 61"/>
            <p:cNvSpPr>
              <a:spLocks/>
            </p:cNvSpPr>
            <p:nvPr/>
          </p:nvSpPr>
          <p:spPr bwMode="auto">
            <a:xfrm>
              <a:off x="4486" y="865"/>
              <a:ext cx="19" cy="951"/>
            </a:xfrm>
            <a:custGeom>
              <a:avLst/>
              <a:gdLst/>
              <a:ahLst/>
              <a:cxnLst>
                <a:cxn ang="0">
                  <a:pos x="4" y="0"/>
                </a:cxn>
                <a:cxn ang="0">
                  <a:pos x="18" y="4"/>
                </a:cxn>
                <a:cxn ang="0">
                  <a:pos x="18" y="946"/>
                </a:cxn>
                <a:cxn ang="0">
                  <a:pos x="0" y="950"/>
                </a:cxn>
                <a:cxn ang="0">
                  <a:pos x="4" y="0"/>
                </a:cxn>
              </a:cxnLst>
              <a:rect l="0" t="0" r="r" b="b"/>
              <a:pathLst>
                <a:path w="19" h="951">
                  <a:moveTo>
                    <a:pt x="4" y="0"/>
                  </a:moveTo>
                  <a:lnTo>
                    <a:pt x="18" y="4"/>
                  </a:lnTo>
                  <a:lnTo>
                    <a:pt x="18" y="946"/>
                  </a:lnTo>
                  <a:lnTo>
                    <a:pt x="0" y="950"/>
                  </a:lnTo>
                  <a:lnTo>
                    <a:pt x="4"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18" name="Freeform 62"/>
            <p:cNvSpPr>
              <a:spLocks/>
            </p:cNvSpPr>
            <p:nvPr/>
          </p:nvSpPr>
          <p:spPr bwMode="auto">
            <a:xfrm>
              <a:off x="4271" y="879"/>
              <a:ext cx="13" cy="902"/>
            </a:xfrm>
            <a:custGeom>
              <a:avLst/>
              <a:gdLst/>
              <a:ahLst/>
              <a:cxnLst>
                <a:cxn ang="0">
                  <a:pos x="12" y="0"/>
                </a:cxn>
                <a:cxn ang="0">
                  <a:pos x="0" y="8"/>
                </a:cxn>
                <a:cxn ang="0">
                  <a:pos x="0" y="893"/>
                </a:cxn>
                <a:cxn ang="0">
                  <a:pos x="12" y="901"/>
                </a:cxn>
                <a:cxn ang="0">
                  <a:pos x="12" y="0"/>
                </a:cxn>
              </a:cxnLst>
              <a:rect l="0" t="0" r="r" b="b"/>
              <a:pathLst>
                <a:path w="13" h="902">
                  <a:moveTo>
                    <a:pt x="12" y="0"/>
                  </a:moveTo>
                  <a:lnTo>
                    <a:pt x="0" y="8"/>
                  </a:lnTo>
                  <a:lnTo>
                    <a:pt x="0" y="893"/>
                  </a:lnTo>
                  <a:lnTo>
                    <a:pt x="12" y="901"/>
                  </a:lnTo>
                  <a:lnTo>
                    <a:pt x="12" y="0"/>
                  </a:lnTo>
                </a:path>
              </a:pathLst>
            </a:custGeom>
            <a:solidFill>
              <a:srgbClr val="A6A6A6"/>
            </a:solidFill>
            <a:ln w="12700" cap="rnd" cmpd="sng">
              <a:noFill/>
              <a:prstDash val="solid"/>
              <a:round/>
              <a:headEnd type="none" w="med" len="med"/>
              <a:tailEnd type="none" w="med" len="med"/>
            </a:ln>
            <a:effectLst/>
          </p:spPr>
          <p:txBody>
            <a:bodyPr/>
            <a:lstStyle/>
            <a:p>
              <a:endParaRPr lang="fr-FR"/>
            </a:p>
          </p:txBody>
        </p:sp>
        <p:sp>
          <p:nvSpPr>
            <p:cNvPr id="70719" name="Freeform 63"/>
            <p:cNvSpPr>
              <a:spLocks/>
            </p:cNvSpPr>
            <p:nvPr/>
          </p:nvSpPr>
          <p:spPr bwMode="auto">
            <a:xfrm>
              <a:off x="4271" y="879"/>
              <a:ext cx="14" cy="907"/>
            </a:xfrm>
            <a:custGeom>
              <a:avLst/>
              <a:gdLst/>
              <a:ahLst/>
              <a:cxnLst>
                <a:cxn ang="0">
                  <a:pos x="0" y="8"/>
                </a:cxn>
                <a:cxn ang="0">
                  <a:pos x="0" y="898"/>
                </a:cxn>
                <a:cxn ang="0">
                  <a:pos x="13" y="906"/>
                </a:cxn>
                <a:cxn ang="0">
                  <a:pos x="13" y="0"/>
                </a:cxn>
                <a:cxn ang="0">
                  <a:pos x="0" y="8"/>
                </a:cxn>
                <a:cxn ang="0">
                  <a:pos x="0" y="898"/>
                </a:cxn>
                <a:cxn ang="0">
                  <a:pos x="13" y="906"/>
                </a:cxn>
                <a:cxn ang="0">
                  <a:pos x="13" y="0"/>
                </a:cxn>
              </a:cxnLst>
              <a:rect l="0" t="0" r="r" b="b"/>
              <a:pathLst>
                <a:path w="14" h="907">
                  <a:moveTo>
                    <a:pt x="0" y="8"/>
                  </a:moveTo>
                  <a:lnTo>
                    <a:pt x="0" y="898"/>
                  </a:lnTo>
                  <a:lnTo>
                    <a:pt x="13" y="906"/>
                  </a:lnTo>
                  <a:lnTo>
                    <a:pt x="13" y="0"/>
                  </a:lnTo>
                  <a:lnTo>
                    <a:pt x="0" y="8"/>
                  </a:lnTo>
                  <a:lnTo>
                    <a:pt x="0" y="898"/>
                  </a:lnTo>
                  <a:lnTo>
                    <a:pt x="13" y="906"/>
                  </a:lnTo>
                  <a:lnTo>
                    <a:pt x="13" y="0"/>
                  </a:lnTo>
                </a:path>
              </a:pathLst>
            </a:custGeom>
            <a:noFill/>
            <a:ln w="12700" cap="rnd" cmpd="sng">
              <a:solidFill>
                <a:srgbClr val="A6A6A6"/>
              </a:solidFill>
              <a:prstDash val="solid"/>
              <a:round/>
              <a:headEnd type="none" w="med" len="med"/>
              <a:tailEnd type="none" w="med" len="med"/>
            </a:ln>
            <a:effectLst/>
          </p:spPr>
          <p:txBody>
            <a:bodyPr/>
            <a:lstStyle/>
            <a:p>
              <a:endParaRPr lang="fr-FR"/>
            </a:p>
          </p:txBody>
        </p:sp>
        <p:sp>
          <p:nvSpPr>
            <p:cNvPr id="70720" name="Freeform 64"/>
            <p:cNvSpPr>
              <a:spLocks/>
            </p:cNvSpPr>
            <p:nvPr/>
          </p:nvSpPr>
          <p:spPr bwMode="auto">
            <a:xfrm>
              <a:off x="4284" y="879"/>
              <a:ext cx="14" cy="907"/>
            </a:xfrm>
            <a:custGeom>
              <a:avLst/>
              <a:gdLst/>
              <a:ahLst/>
              <a:cxnLst>
                <a:cxn ang="0">
                  <a:pos x="0" y="4"/>
                </a:cxn>
                <a:cxn ang="0">
                  <a:pos x="13" y="0"/>
                </a:cxn>
                <a:cxn ang="0">
                  <a:pos x="10" y="906"/>
                </a:cxn>
                <a:cxn ang="0">
                  <a:pos x="0" y="902"/>
                </a:cxn>
                <a:cxn ang="0">
                  <a:pos x="0" y="4"/>
                </a:cxn>
              </a:cxnLst>
              <a:rect l="0" t="0" r="r" b="b"/>
              <a:pathLst>
                <a:path w="14" h="907">
                  <a:moveTo>
                    <a:pt x="0" y="4"/>
                  </a:moveTo>
                  <a:lnTo>
                    <a:pt x="13" y="0"/>
                  </a:lnTo>
                  <a:lnTo>
                    <a:pt x="10" y="906"/>
                  </a:lnTo>
                  <a:lnTo>
                    <a:pt x="0" y="902"/>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70721" name="Freeform 65"/>
            <p:cNvSpPr>
              <a:spLocks/>
            </p:cNvSpPr>
            <p:nvPr/>
          </p:nvSpPr>
          <p:spPr bwMode="auto">
            <a:xfrm>
              <a:off x="4284" y="879"/>
              <a:ext cx="16" cy="910"/>
            </a:xfrm>
            <a:custGeom>
              <a:avLst/>
              <a:gdLst/>
              <a:ahLst/>
              <a:cxnLst>
                <a:cxn ang="0">
                  <a:pos x="15" y="0"/>
                </a:cxn>
                <a:cxn ang="0">
                  <a:pos x="12" y="909"/>
                </a:cxn>
                <a:cxn ang="0">
                  <a:pos x="0" y="905"/>
                </a:cxn>
                <a:cxn ang="0">
                  <a:pos x="0" y="4"/>
                </a:cxn>
                <a:cxn ang="0">
                  <a:pos x="15" y="0"/>
                </a:cxn>
                <a:cxn ang="0">
                  <a:pos x="12" y="909"/>
                </a:cxn>
                <a:cxn ang="0">
                  <a:pos x="0" y="905"/>
                </a:cxn>
                <a:cxn ang="0">
                  <a:pos x="0" y="4"/>
                </a:cxn>
              </a:cxnLst>
              <a:rect l="0" t="0" r="r" b="b"/>
              <a:pathLst>
                <a:path w="16" h="910">
                  <a:moveTo>
                    <a:pt x="15" y="0"/>
                  </a:moveTo>
                  <a:lnTo>
                    <a:pt x="12" y="909"/>
                  </a:lnTo>
                  <a:lnTo>
                    <a:pt x="0" y="905"/>
                  </a:lnTo>
                  <a:lnTo>
                    <a:pt x="0" y="4"/>
                  </a:lnTo>
                  <a:lnTo>
                    <a:pt x="15" y="0"/>
                  </a:lnTo>
                  <a:lnTo>
                    <a:pt x="12" y="909"/>
                  </a:lnTo>
                  <a:lnTo>
                    <a:pt x="0" y="905"/>
                  </a:lnTo>
                  <a:lnTo>
                    <a:pt x="0" y="4"/>
                  </a:lnTo>
                </a:path>
              </a:pathLst>
            </a:custGeom>
            <a:noFill/>
            <a:ln w="12700" cap="rnd" cmpd="sng">
              <a:solidFill>
                <a:srgbClr val="FFFFFF"/>
              </a:solidFill>
              <a:prstDash val="solid"/>
              <a:round/>
              <a:headEnd type="none" w="med" len="med"/>
              <a:tailEnd type="none" w="med" len="med"/>
            </a:ln>
            <a:effectLst/>
          </p:spPr>
          <p:txBody>
            <a:bodyPr/>
            <a:lstStyle/>
            <a:p>
              <a:endParaRPr lang="fr-FR"/>
            </a:p>
          </p:txBody>
        </p:sp>
        <p:sp>
          <p:nvSpPr>
            <p:cNvPr id="70722" name="Freeform 66"/>
            <p:cNvSpPr>
              <a:spLocks/>
            </p:cNvSpPr>
            <p:nvPr/>
          </p:nvSpPr>
          <p:spPr bwMode="auto">
            <a:xfrm>
              <a:off x="4486" y="867"/>
              <a:ext cx="1" cy="944"/>
            </a:xfrm>
            <a:custGeom>
              <a:avLst/>
              <a:gdLst/>
              <a:ahLst/>
              <a:cxnLst>
                <a:cxn ang="0">
                  <a:pos x="0" y="0"/>
                </a:cxn>
                <a:cxn ang="0">
                  <a:pos x="0" y="943"/>
                </a:cxn>
              </a:cxnLst>
              <a:rect l="0" t="0" r="r" b="b"/>
              <a:pathLst>
                <a:path w="1" h="944">
                  <a:moveTo>
                    <a:pt x="0" y="0"/>
                  </a:moveTo>
                  <a:lnTo>
                    <a:pt x="0" y="94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23" name="Freeform 67"/>
            <p:cNvSpPr>
              <a:spLocks/>
            </p:cNvSpPr>
            <p:nvPr/>
          </p:nvSpPr>
          <p:spPr bwMode="auto">
            <a:xfrm>
              <a:off x="4486" y="867"/>
              <a:ext cx="1" cy="944"/>
            </a:xfrm>
            <a:custGeom>
              <a:avLst/>
              <a:gdLst/>
              <a:ahLst/>
              <a:cxnLst>
                <a:cxn ang="0">
                  <a:pos x="0" y="0"/>
                </a:cxn>
                <a:cxn ang="0">
                  <a:pos x="0" y="943"/>
                </a:cxn>
              </a:cxnLst>
              <a:rect l="0" t="0" r="r" b="b"/>
              <a:pathLst>
                <a:path w="1" h="944">
                  <a:moveTo>
                    <a:pt x="0" y="0"/>
                  </a:moveTo>
                  <a:lnTo>
                    <a:pt x="0" y="94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24" name="Freeform 68"/>
            <p:cNvSpPr>
              <a:spLocks/>
            </p:cNvSpPr>
            <p:nvPr/>
          </p:nvSpPr>
          <p:spPr bwMode="auto">
            <a:xfrm>
              <a:off x="4284" y="890"/>
              <a:ext cx="1" cy="896"/>
            </a:xfrm>
            <a:custGeom>
              <a:avLst/>
              <a:gdLst/>
              <a:ahLst/>
              <a:cxnLst>
                <a:cxn ang="0">
                  <a:pos x="0" y="0"/>
                </a:cxn>
                <a:cxn ang="0">
                  <a:pos x="0" y="895"/>
                </a:cxn>
              </a:cxnLst>
              <a:rect l="0" t="0" r="r" b="b"/>
              <a:pathLst>
                <a:path w="1" h="896">
                  <a:moveTo>
                    <a:pt x="0" y="0"/>
                  </a:moveTo>
                  <a:lnTo>
                    <a:pt x="0" y="89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25" name="Freeform 69"/>
            <p:cNvSpPr>
              <a:spLocks/>
            </p:cNvSpPr>
            <p:nvPr/>
          </p:nvSpPr>
          <p:spPr bwMode="auto">
            <a:xfrm>
              <a:off x="4284" y="890"/>
              <a:ext cx="1" cy="896"/>
            </a:xfrm>
            <a:custGeom>
              <a:avLst/>
              <a:gdLst/>
              <a:ahLst/>
              <a:cxnLst>
                <a:cxn ang="0">
                  <a:pos x="0" y="0"/>
                </a:cxn>
                <a:cxn ang="0">
                  <a:pos x="0" y="895"/>
                </a:cxn>
              </a:cxnLst>
              <a:rect l="0" t="0" r="r" b="b"/>
              <a:pathLst>
                <a:path w="1" h="896">
                  <a:moveTo>
                    <a:pt x="0" y="0"/>
                  </a:moveTo>
                  <a:lnTo>
                    <a:pt x="0" y="89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26" name="Freeform 70"/>
            <p:cNvSpPr>
              <a:spLocks/>
            </p:cNvSpPr>
            <p:nvPr/>
          </p:nvSpPr>
          <p:spPr bwMode="auto">
            <a:xfrm>
              <a:off x="4248" y="890"/>
              <a:ext cx="1110" cy="85"/>
            </a:xfrm>
            <a:custGeom>
              <a:avLst/>
              <a:gdLst/>
              <a:ahLst/>
              <a:cxnLst>
                <a:cxn ang="0">
                  <a:pos x="0" y="40"/>
                </a:cxn>
                <a:cxn ang="0">
                  <a:pos x="35" y="33"/>
                </a:cxn>
                <a:cxn ang="0">
                  <a:pos x="238" y="11"/>
                </a:cxn>
                <a:cxn ang="0">
                  <a:pos x="542" y="0"/>
                </a:cxn>
                <a:cxn ang="0">
                  <a:pos x="851" y="15"/>
                </a:cxn>
                <a:cxn ang="0">
                  <a:pos x="1063" y="26"/>
                </a:cxn>
                <a:cxn ang="0">
                  <a:pos x="1109" y="48"/>
                </a:cxn>
                <a:cxn ang="0">
                  <a:pos x="1109" y="62"/>
                </a:cxn>
                <a:cxn ang="0">
                  <a:pos x="1063" y="65"/>
                </a:cxn>
                <a:cxn ang="0">
                  <a:pos x="839" y="48"/>
                </a:cxn>
                <a:cxn ang="0">
                  <a:pos x="542" y="40"/>
                </a:cxn>
                <a:cxn ang="0">
                  <a:pos x="234" y="51"/>
                </a:cxn>
                <a:cxn ang="0">
                  <a:pos x="35" y="69"/>
                </a:cxn>
                <a:cxn ang="0">
                  <a:pos x="0" y="84"/>
                </a:cxn>
                <a:cxn ang="0">
                  <a:pos x="0" y="40"/>
                </a:cxn>
              </a:cxnLst>
              <a:rect l="0" t="0" r="r" b="b"/>
              <a:pathLst>
                <a:path w="1110" h="85">
                  <a:moveTo>
                    <a:pt x="0" y="40"/>
                  </a:moveTo>
                  <a:lnTo>
                    <a:pt x="35" y="33"/>
                  </a:lnTo>
                  <a:lnTo>
                    <a:pt x="238" y="11"/>
                  </a:lnTo>
                  <a:lnTo>
                    <a:pt x="542" y="0"/>
                  </a:lnTo>
                  <a:lnTo>
                    <a:pt x="851" y="15"/>
                  </a:lnTo>
                  <a:lnTo>
                    <a:pt x="1063" y="26"/>
                  </a:lnTo>
                  <a:lnTo>
                    <a:pt x="1109" y="48"/>
                  </a:lnTo>
                  <a:lnTo>
                    <a:pt x="1109" y="62"/>
                  </a:lnTo>
                  <a:lnTo>
                    <a:pt x="1063" y="65"/>
                  </a:lnTo>
                  <a:lnTo>
                    <a:pt x="839" y="48"/>
                  </a:lnTo>
                  <a:lnTo>
                    <a:pt x="542" y="40"/>
                  </a:lnTo>
                  <a:lnTo>
                    <a:pt x="234" y="51"/>
                  </a:lnTo>
                  <a:lnTo>
                    <a:pt x="35" y="69"/>
                  </a:lnTo>
                  <a:lnTo>
                    <a:pt x="0" y="84"/>
                  </a:lnTo>
                  <a:lnTo>
                    <a:pt x="0" y="40"/>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70727" name="Freeform 71"/>
            <p:cNvSpPr>
              <a:spLocks/>
            </p:cNvSpPr>
            <p:nvPr/>
          </p:nvSpPr>
          <p:spPr bwMode="auto">
            <a:xfrm>
              <a:off x="4248" y="890"/>
              <a:ext cx="1114" cy="90"/>
            </a:xfrm>
            <a:custGeom>
              <a:avLst/>
              <a:gdLst/>
              <a:ahLst/>
              <a:cxnLst>
                <a:cxn ang="0">
                  <a:pos x="35" y="34"/>
                </a:cxn>
                <a:cxn ang="0">
                  <a:pos x="238" y="11"/>
                </a:cxn>
                <a:cxn ang="0">
                  <a:pos x="544" y="0"/>
                </a:cxn>
                <a:cxn ang="0">
                  <a:pos x="854" y="15"/>
                </a:cxn>
                <a:cxn ang="0">
                  <a:pos x="1067" y="27"/>
                </a:cxn>
                <a:cxn ang="0">
                  <a:pos x="1113" y="51"/>
                </a:cxn>
                <a:cxn ang="0">
                  <a:pos x="1113" y="66"/>
                </a:cxn>
                <a:cxn ang="0">
                  <a:pos x="1067" y="70"/>
                </a:cxn>
                <a:cxn ang="0">
                  <a:pos x="843" y="51"/>
                </a:cxn>
                <a:cxn ang="0">
                  <a:pos x="544" y="42"/>
                </a:cxn>
                <a:cxn ang="0">
                  <a:pos x="234" y="55"/>
                </a:cxn>
                <a:cxn ang="0">
                  <a:pos x="35" y="74"/>
                </a:cxn>
                <a:cxn ang="0">
                  <a:pos x="0" y="89"/>
                </a:cxn>
                <a:cxn ang="0">
                  <a:pos x="0" y="42"/>
                </a:cxn>
                <a:cxn ang="0">
                  <a:pos x="35" y="34"/>
                </a:cxn>
                <a:cxn ang="0">
                  <a:pos x="238" y="11"/>
                </a:cxn>
                <a:cxn ang="0">
                  <a:pos x="544" y="0"/>
                </a:cxn>
                <a:cxn ang="0">
                  <a:pos x="854" y="15"/>
                </a:cxn>
                <a:cxn ang="0">
                  <a:pos x="1067" y="27"/>
                </a:cxn>
                <a:cxn ang="0">
                  <a:pos x="1113" y="51"/>
                </a:cxn>
                <a:cxn ang="0">
                  <a:pos x="1113" y="66"/>
                </a:cxn>
                <a:cxn ang="0">
                  <a:pos x="1067" y="70"/>
                </a:cxn>
                <a:cxn ang="0">
                  <a:pos x="843" y="51"/>
                </a:cxn>
                <a:cxn ang="0">
                  <a:pos x="544" y="42"/>
                </a:cxn>
                <a:cxn ang="0">
                  <a:pos x="234" y="55"/>
                </a:cxn>
                <a:cxn ang="0">
                  <a:pos x="35" y="74"/>
                </a:cxn>
                <a:cxn ang="0">
                  <a:pos x="0" y="89"/>
                </a:cxn>
                <a:cxn ang="0">
                  <a:pos x="0" y="42"/>
                </a:cxn>
              </a:cxnLst>
              <a:rect l="0" t="0" r="r" b="b"/>
              <a:pathLst>
                <a:path w="1114" h="90">
                  <a:moveTo>
                    <a:pt x="35" y="34"/>
                  </a:moveTo>
                  <a:lnTo>
                    <a:pt x="238" y="11"/>
                  </a:lnTo>
                  <a:lnTo>
                    <a:pt x="544" y="0"/>
                  </a:lnTo>
                  <a:lnTo>
                    <a:pt x="854" y="15"/>
                  </a:lnTo>
                  <a:lnTo>
                    <a:pt x="1067" y="27"/>
                  </a:lnTo>
                  <a:lnTo>
                    <a:pt x="1113" y="51"/>
                  </a:lnTo>
                  <a:lnTo>
                    <a:pt x="1113" y="66"/>
                  </a:lnTo>
                  <a:lnTo>
                    <a:pt x="1067" y="70"/>
                  </a:lnTo>
                  <a:lnTo>
                    <a:pt x="843" y="51"/>
                  </a:lnTo>
                  <a:lnTo>
                    <a:pt x="544" y="42"/>
                  </a:lnTo>
                  <a:lnTo>
                    <a:pt x="234" y="55"/>
                  </a:lnTo>
                  <a:lnTo>
                    <a:pt x="35" y="74"/>
                  </a:lnTo>
                  <a:lnTo>
                    <a:pt x="0" y="89"/>
                  </a:lnTo>
                  <a:lnTo>
                    <a:pt x="0" y="42"/>
                  </a:lnTo>
                  <a:lnTo>
                    <a:pt x="35" y="34"/>
                  </a:lnTo>
                  <a:lnTo>
                    <a:pt x="238" y="11"/>
                  </a:lnTo>
                  <a:lnTo>
                    <a:pt x="544" y="0"/>
                  </a:lnTo>
                  <a:lnTo>
                    <a:pt x="854" y="15"/>
                  </a:lnTo>
                  <a:lnTo>
                    <a:pt x="1067" y="27"/>
                  </a:lnTo>
                  <a:lnTo>
                    <a:pt x="1113" y="51"/>
                  </a:lnTo>
                  <a:lnTo>
                    <a:pt x="1113" y="66"/>
                  </a:lnTo>
                  <a:lnTo>
                    <a:pt x="1067" y="70"/>
                  </a:lnTo>
                  <a:lnTo>
                    <a:pt x="843" y="51"/>
                  </a:lnTo>
                  <a:lnTo>
                    <a:pt x="544" y="42"/>
                  </a:lnTo>
                  <a:lnTo>
                    <a:pt x="234" y="55"/>
                  </a:lnTo>
                  <a:lnTo>
                    <a:pt x="35" y="74"/>
                  </a:lnTo>
                  <a:lnTo>
                    <a:pt x="0" y="89"/>
                  </a:lnTo>
                  <a:lnTo>
                    <a:pt x="0" y="4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28" name="Freeform 72"/>
            <p:cNvSpPr>
              <a:spLocks/>
            </p:cNvSpPr>
            <p:nvPr/>
          </p:nvSpPr>
          <p:spPr bwMode="auto">
            <a:xfrm>
              <a:off x="4248" y="933"/>
              <a:ext cx="1114" cy="47"/>
            </a:xfrm>
            <a:custGeom>
              <a:avLst/>
              <a:gdLst/>
              <a:ahLst/>
              <a:cxnLst>
                <a:cxn ang="0">
                  <a:pos x="1113" y="42"/>
                </a:cxn>
                <a:cxn ang="0">
                  <a:pos x="1067" y="27"/>
                </a:cxn>
                <a:cxn ang="0">
                  <a:pos x="843" y="8"/>
                </a:cxn>
                <a:cxn ang="0">
                  <a:pos x="544" y="0"/>
                </a:cxn>
                <a:cxn ang="0">
                  <a:pos x="234" y="12"/>
                </a:cxn>
                <a:cxn ang="0">
                  <a:pos x="35" y="31"/>
                </a:cxn>
                <a:cxn ang="0">
                  <a:pos x="0" y="46"/>
                </a:cxn>
              </a:cxnLst>
              <a:rect l="0" t="0" r="r" b="b"/>
              <a:pathLst>
                <a:path w="1114" h="47">
                  <a:moveTo>
                    <a:pt x="1113" y="42"/>
                  </a:moveTo>
                  <a:lnTo>
                    <a:pt x="1067" y="27"/>
                  </a:lnTo>
                  <a:lnTo>
                    <a:pt x="843" y="8"/>
                  </a:lnTo>
                  <a:lnTo>
                    <a:pt x="544" y="0"/>
                  </a:lnTo>
                  <a:lnTo>
                    <a:pt x="234" y="12"/>
                  </a:lnTo>
                  <a:lnTo>
                    <a:pt x="35" y="31"/>
                  </a:lnTo>
                  <a:lnTo>
                    <a:pt x="0" y="46"/>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29" name="Freeform 73"/>
            <p:cNvSpPr>
              <a:spLocks/>
            </p:cNvSpPr>
            <p:nvPr/>
          </p:nvSpPr>
          <p:spPr bwMode="auto">
            <a:xfrm>
              <a:off x="4248" y="933"/>
              <a:ext cx="1114" cy="47"/>
            </a:xfrm>
            <a:custGeom>
              <a:avLst/>
              <a:gdLst/>
              <a:ahLst/>
              <a:cxnLst>
                <a:cxn ang="0">
                  <a:pos x="1113" y="42"/>
                </a:cxn>
                <a:cxn ang="0">
                  <a:pos x="1067" y="27"/>
                </a:cxn>
                <a:cxn ang="0">
                  <a:pos x="843" y="8"/>
                </a:cxn>
                <a:cxn ang="0">
                  <a:pos x="544" y="0"/>
                </a:cxn>
                <a:cxn ang="0">
                  <a:pos x="234" y="12"/>
                </a:cxn>
                <a:cxn ang="0">
                  <a:pos x="35" y="31"/>
                </a:cxn>
                <a:cxn ang="0">
                  <a:pos x="0" y="46"/>
                </a:cxn>
              </a:cxnLst>
              <a:rect l="0" t="0" r="r" b="b"/>
              <a:pathLst>
                <a:path w="1114" h="47">
                  <a:moveTo>
                    <a:pt x="1113" y="42"/>
                  </a:moveTo>
                  <a:lnTo>
                    <a:pt x="1067" y="27"/>
                  </a:lnTo>
                  <a:lnTo>
                    <a:pt x="843" y="8"/>
                  </a:lnTo>
                  <a:lnTo>
                    <a:pt x="544" y="0"/>
                  </a:lnTo>
                  <a:lnTo>
                    <a:pt x="234" y="12"/>
                  </a:lnTo>
                  <a:lnTo>
                    <a:pt x="35" y="31"/>
                  </a:lnTo>
                  <a:lnTo>
                    <a:pt x="0" y="46"/>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30" name="Freeform 74"/>
            <p:cNvSpPr>
              <a:spLocks/>
            </p:cNvSpPr>
            <p:nvPr/>
          </p:nvSpPr>
          <p:spPr bwMode="auto">
            <a:xfrm>
              <a:off x="4248" y="890"/>
              <a:ext cx="1114" cy="52"/>
            </a:xfrm>
            <a:custGeom>
              <a:avLst/>
              <a:gdLst/>
              <a:ahLst/>
              <a:cxnLst>
                <a:cxn ang="0">
                  <a:pos x="0" y="43"/>
                </a:cxn>
                <a:cxn ang="0">
                  <a:pos x="35" y="36"/>
                </a:cxn>
                <a:cxn ang="0">
                  <a:pos x="238" y="12"/>
                </a:cxn>
                <a:cxn ang="0">
                  <a:pos x="544" y="0"/>
                </a:cxn>
                <a:cxn ang="0">
                  <a:pos x="854" y="15"/>
                </a:cxn>
                <a:cxn ang="0">
                  <a:pos x="1067" y="28"/>
                </a:cxn>
                <a:cxn ang="0">
                  <a:pos x="1113" y="51"/>
                </a:cxn>
              </a:cxnLst>
              <a:rect l="0" t="0" r="r" b="b"/>
              <a:pathLst>
                <a:path w="1114" h="52">
                  <a:moveTo>
                    <a:pt x="0" y="43"/>
                  </a:moveTo>
                  <a:lnTo>
                    <a:pt x="35" y="36"/>
                  </a:lnTo>
                  <a:lnTo>
                    <a:pt x="238" y="12"/>
                  </a:lnTo>
                  <a:lnTo>
                    <a:pt x="544" y="0"/>
                  </a:lnTo>
                  <a:lnTo>
                    <a:pt x="854" y="15"/>
                  </a:lnTo>
                  <a:lnTo>
                    <a:pt x="1067" y="28"/>
                  </a:lnTo>
                  <a:lnTo>
                    <a:pt x="1113" y="5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70731" name="Freeform 75"/>
            <p:cNvSpPr>
              <a:spLocks/>
            </p:cNvSpPr>
            <p:nvPr/>
          </p:nvSpPr>
          <p:spPr bwMode="auto">
            <a:xfrm>
              <a:off x="4248" y="890"/>
              <a:ext cx="1114" cy="52"/>
            </a:xfrm>
            <a:custGeom>
              <a:avLst/>
              <a:gdLst/>
              <a:ahLst/>
              <a:cxnLst>
                <a:cxn ang="0">
                  <a:pos x="0" y="43"/>
                </a:cxn>
                <a:cxn ang="0">
                  <a:pos x="35" y="36"/>
                </a:cxn>
                <a:cxn ang="0">
                  <a:pos x="238" y="12"/>
                </a:cxn>
                <a:cxn ang="0">
                  <a:pos x="544" y="0"/>
                </a:cxn>
                <a:cxn ang="0">
                  <a:pos x="854" y="15"/>
                </a:cxn>
                <a:cxn ang="0">
                  <a:pos x="1067" y="28"/>
                </a:cxn>
                <a:cxn ang="0">
                  <a:pos x="1113" y="51"/>
                </a:cxn>
              </a:cxnLst>
              <a:rect l="0" t="0" r="r" b="b"/>
              <a:pathLst>
                <a:path w="1114" h="52">
                  <a:moveTo>
                    <a:pt x="0" y="43"/>
                  </a:moveTo>
                  <a:lnTo>
                    <a:pt x="35" y="36"/>
                  </a:lnTo>
                  <a:lnTo>
                    <a:pt x="238" y="12"/>
                  </a:lnTo>
                  <a:lnTo>
                    <a:pt x="544" y="0"/>
                  </a:lnTo>
                  <a:lnTo>
                    <a:pt x="854" y="15"/>
                  </a:lnTo>
                  <a:lnTo>
                    <a:pt x="1067" y="28"/>
                  </a:lnTo>
                  <a:lnTo>
                    <a:pt x="1113" y="51"/>
                  </a:lnTo>
                </a:path>
              </a:pathLst>
            </a:custGeom>
            <a:noFill/>
            <a:ln w="12700" cap="rnd" cmpd="sng">
              <a:solidFill>
                <a:srgbClr val="7F7F7F"/>
              </a:solidFill>
              <a:prstDash val="solid"/>
              <a:round/>
              <a:headEnd type="none" w="med" len="med"/>
              <a:tailEnd type="none" w="med" len="med"/>
            </a:ln>
            <a:effectLst/>
          </p:spPr>
          <p:txBody>
            <a:bodyPr/>
            <a:lstStyle/>
            <a:p>
              <a:endParaRPr lang="fr-FR"/>
            </a:p>
          </p:txBody>
        </p:sp>
        <p:sp>
          <p:nvSpPr>
            <p:cNvPr id="70732" name="Rectangle 76"/>
            <p:cNvSpPr>
              <a:spLocks noChangeArrowheads="1"/>
            </p:cNvSpPr>
            <p:nvPr/>
          </p:nvSpPr>
          <p:spPr bwMode="auto">
            <a:xfrm>
              <a:off x="5311" y="1074"/>
              <a:ext cx="52" cy="15"/>
            </a:xfrm>
            <a:prstGeom prst="rect">
              <a:avLst/>
            </a:prstGeom>
            <a:solidFill>
              <a:srgbClr val="A6A6A6"/>
            </a:solidFill>
            <a:ln w="12700">
              <a:solidFill>
                <a:srgbClr val="A6A6A6"/>
              </a:solidFill>
              <a:miter lim="800000"/>
              <a:headEnd/>
              <a:tailEnd/>
            </a:ln>
            <a:effectLst/>
          </p:spPr>
          <p:txBody>
            <a:bodyPr wrap="none" anchor="ctr"/>
            <a:lstStyle/>
            <a:p>
              <a:endParaRPr lang="fr-FR"/>
            </a:p>
          </p:txBody>
        </p:sp>
        <p:sp>
          <p:nvSpPr>
            <p:cNvPr id="70733" name="Rectangle 77"/>
            <p:cNvSpPr>
              <a:spLocks noChangeArrowheads="1"/>
            </p:cNvSpPr>
            <p:nvPr/>
          </p:nvSpPr>
          <p:spPr bwMode="auto">
            <a:xfrm>
              <a:off x="4978" y="1069"/>
              <a:ext cx="51" cy="13"/>
            </a:xfrm>
            <a:prstGeom prst="rect">
              <a:avLst/>
            </a:prstGeom>
            <a:solidFill>
              <a:srgbClr val="A6A6A6"/>
            </a:solidFill>
            <a:ln w="12700">
              <a:solidFill>
                <a:srgbClr val="A6A6A6"/>
              </a:solidFill>
              <a:miter lim="800000"/>
              <a:headEnd/>
              <a:tailEnd/>
            </a:ln>
            <a:effectLst/>
          </p:spPr>
          <p:txBody>
            <a:bodyPr wrap="none" anchor="ctr"/>
            <a:lstStyle/>
            <a:p>
              <a:endParaRPr lang="fr-FR"/>
            </a:p>
          </p:txBody>
        </p:sp>
        <p:sp>
          <p:nvSpPr>
            <p:cNvPr id="70734" name="Rectangle 78"/>
            <p:cNvSpPr>
              <a:spLocks noChangeArrowheads="1"/>
            </p:cNvSpPr>
            <p:nvPr/>
          </p:nvSpPr>
          <p:spPr bwMode="auto">
            <a:xfrm>
              <a:off x="4978" y="1069"/>
              <a:ext cx="56" cy="1"/>
            </a:xfrm>
            <a:prstGeom prst="rect">
              <a:avLst/>
            </a:prstGeom>
            <a:solidFill>
              <a:srgbClr val="4C4C4C"/>
            </a:solidFill>
            <a:ln w="12700">
              <a:solidFill>
                <a:srgbClr val="4C4C4C"/>
              </a:solidFill>
              <a:miter lim="800000"/>
              <a:headEnd/>
              <a:tailEnd/>
            </a:ln>
            <a:effectLst/>
          </p:spPr>
          <p:txBody>
            <a:bodyPr wrap="none" anchor="ctr"/>
            <a:lstStyle/>
            <a:p>
              <a:endParaRPr lang="fr-FR"/>
            </a:p>
          </p:txBody>
        </p:sp>
        <p:sp>
          <p:nvSpPr>
            <p:cNvPr id="70735" name="Rectangle 79"/>
            <p:cNvSpPr>
              <a:spLocks noChangeArrowheads="1"/>
            </p:cNvSpPr>
            <p:nvPr/>
          </p:nvSpPr>
          <p:spPr bwMode="auto">
            <a:xfrm>
              <a:off x="5311" y="1077"/>
              <a:ext cx="56" cy="1"/>
            </a:xfrm>
            <a:prstGeom prst="rect">
              <a:avLst/>
            </a:prstGeom>
            <a:solidFill>
              <a:srgbClr val="4C4C4C"/>
            </a:solidFill>
            <a:ln w="12700">
              <a:solidFill>
                <a:srgbClr val="4C4C4C"/>
              </a:solidFill>
              <a:miter lim="800000"/>
              <a:headEnd/>
              <a:tailEnd/>
            </a:ln>
            <a:effectLst/>
          </p:spPr>
          <p:txBody>
            <a:bodyPr wrap="none" anchor="ctr"/>
            <a:lstStyle/>
            <a:p>
              <a:endParaRPr lang="fr-FR"/>
            </a:p>
          </p:txBody>
        </p:sp>
        <p:sp>
          <p:nvSpPr>
            <p:cNvPr id="70736" name="Freeform 80"/>
            <p:cNvSpPr>
              <a:spLocks/>
            </p:cNvSpPr>
            <p:nvPr/>
          </p:nvSpPr>
          <p:spPr bwMode="auto">
            <a:xfrm>
              <a:off x="5168" y="1093"/>
              <a:ext cx="172" cy="776"/>
            </a:xfrm>
            <a:custGeom>
              <a:avLst/>
              <a:gdLst/>
              <a:ahLst/>
              <a:cxnLst>
                <a:cxn ang="0">
                  <a:pos x="0" y="0"/>
                </a:cxn>
                <a:cxn ang="0">
                  <a:pos x="171" y="0"/>
                </a:cxn>
                <a:cxn ang="0">
                  <a:pos x="171" y="775"/>
                </a:cxn>
                <a:cxn ang="0">
                  <a:pos x="0" y="753"/>
                </a:cxn>
                <a:cxn ang="0">
                  <a:pos x="0" y="0"/>
                </a:cxn>
              </a:cxnLst>
              <a:rect l="0" t="0" r="r" b="b"/>
              <a:pathLst>
                <a:path w="172" h="776">
                  <a:moveTo>
                    <a:pt x="0" y="0"/>
                  </a:moveTo>
                  <a:lnTo>
                    <a:pt x="171" y="0"/>
                  </a:lnTo>
                  <a:lnTo>
                    <a:pt x="171" y="775"/>
                  </a:lnTo>
                  <a:lnTo>
                    <a:pt x="0" y="753"/>
                  </a:lnTo>
                  <a:lnTo>
                    <a:pt x="0" y="0"/>
                  </a:lnTo>
                </a:path>
              </a:pathLst>
            </a:custGeom>
            <a:solidFill>
              <a:srgbClr val="999999"/>
            </a:solidFill>
            <a:ln w="12700" cap="rnd" cmpd="sng">
              <a:noFill/>
              <a:prstDash val="solid"/>
              <a:round/>
              <a:headEnd type="none" w="med" len="med"/>
              <a:tailEnd type="none" w="med" len="med"/>
            </a:ln>
            <a:effectLst/>
          </p:spPr>
          <p:txBody>
            <a:bodyPr/>
            <a:lstStyle/>
            <a:p>
              <a:endParaRPr lang="fr-FR"/>
            </a:p>
          </p:txBody>
        </p:sp>
        <p:sp>
          <p:nvSpPr>
            <p:cNvPr id="70737" name="Freeform 81"/>
            <p:cNvSpPr>
              <a:spLocks/>
            </p:cNvSpPr>
            <p:nvPr/>
          </p:nvSpPr>
          <p:spPr bwMode="auto">
            <a:xfrm>
              <a:off x="5168" y="1088"/>
              <a:ext cx="176" cy="787"/>
            </a:xfrm>
            <a:custGeom>
              <a:avLst/>
              <a:gdLst/>
              <a:ahLst/>
              <a:cxnLst>
                <a:cxn ang="0">
                  <a:pos x="175" y="0"/>
                </a:cxn>
                <a:cxn ang="0">
                  <a:pos x="175" y="786"/>
                </a:cxn>
                <a:cxn ang="0">
                  <a:pos x="0" y="763"/>
                </a:cxn>
                <a:cxn ang="0">
                  <a:pos x="0" y="0"/>
                </a:cxn>
              </a:cxnLst>
              <a:rect l="0" t="0" r="r" b="b"/>
              <a:pathLst>
                <a:path w="176" h="787">
                  <a:moveTo>
                    <a:pt x="175" y="0"/>
                  </a:moveTo>
                  <a:lnTo>
                    <a:pt x="175" y="786"/>
                  </a:lnTo>
                  <a:lnTo>
                    <a:pt x="0" y="763"/>
                  </a:lnTo>
                  <a:lnTo>
                    <a:pt x="0" y="0"/>
                  </a:lnTo>
                </a:path>
              </a:pathLst>
            </a:custGeom>
            <a:noFill/>
            <a:ln w="12700" cap="rnd" cmpd="sng">
              <a:solidFill>
                <a:srgbClr val="999999"/>
              </a:solidFill>
              <a:prstDash val="solid"/>
              <a:round/>
              <a:headEnd type="none" w="med" len="med"/>
              <a:tailEnd type="none" w="med" len="med"/>
            </a:ln>
            <a:effectLst/>
          </p:spPr>
          <p:txBody>
            <a:bodyPr/>
            <a:lstStyle/>
            <a:p>
              <a:endParaRPr lang="fr-FR"/>
            </a:p>
          </p:txBody>
        </p:sp>
        <p:sp>
          <p:nvSpPr>
            <p:cNvPr id="70738" name="Freeform 82"/>
            <p:cNvSpPr>
              <a:spLocks/>
            </p:cNvSpPr>
            <p:nvPr/>
          </p:nvSpPr>
          <p:spPr bwMode="auto">
            <a:xfrm>
              <a:off x="5168" y="1093"/>
              <a:ext cx="176" cy="782"/>
            </a:xfrm>
            <a:custGeom>
              <a:avLst/>
              <a:gdLst/>
              <a:ahLst/>
              <a:cxnLst>
                <a:cxn ang="0">
                  <a:pos x="0" y="0"/>
                </a:cxn>
                <a:cxn ang="0">
                  <a:pos x="175" y="0"/>
                </a:cxn>
                <a:cxn ang="0">
                  <a:pos x="175" y="781"/>
                </a:cxn>
                <a:cxn ang="0">
                  <a:pos x="0" y="758"/>
                </a:cxn>
                <a:cxn ang="0">
                  <a:pos x="0" y="0"/>
                </a:cxn>
              </a:cxnLst>
              <a:rect l="0" t="0" r="r" b="b"/>
              <a:pathLst>
                <a:path w="176" h="782">
                  <a:moveTo>
                    <a:pt x="0" y="0"/>
                  </a:moveTo>
                  <a:lnTo>
                    <a:pt x="175" y="0"/>
                  </a:lnTo>
                  <a:lnTo>
                    <a:pt x="175" y="781"/>
                  </a:lnTo>
                  <a:lnTo>
                    <a:pt x="0" y="758"/>
                  </a:lnTo>
                  <a:lnTo>
                    <a:pt x="0" y="0"/>
                  </a:lnTo>
                </a:path>
              </a:pathLst>
            </a:custGeom>
            <a:noFill/>
            <a:ln w="12700" cap="rnd" cmpd="sng">
              <a:solidFill>
                <a:srgbClr val="999999"/>
              </a:solidFill>
              <a:prstDash val="solid"/>
              <a:round/>
              <a:headEnd type="none" w="med" len="med"/>
              <a:tailEnd type="none" w="med" len="med"/>
            </a:ln>
            <a:effectLst/>
          </p:spPr>
          <p:txBody>
            <a:bodyPr/>
            <a:lstStyle/>
            <a:p>
              <a:endParaRPr lang="fr-FR"/>
            </a:p>
          </p:txBody>
        </p:sp>
        <p:sp>
          <p:nvSpPr>
            <p:cNvPr id="70739" name="Freeform 83"/>
            <p:cNvSpPr>
              <a:spLocks/>
            </p:cNvSpPr>
            <p:nvPr/>
          </p:nvSpPr>
          <p:spPr bwMode="auto">
            <a:xfrm>
              <a:off x="5343" y="1093"/>
              <a:ext cx="175" cy="776"/>
            </a:xfrm>
            <a:custGeom>
              <a:avLst/>
              <a:gdLst/>
              <a:ahLst/>
              <a:cxnLst>
                <a:cxn ang="0">
                  <a:pos x="0" y="0"/>
                </a:cxn>
                <a:cxn ang="0">
                  <a:pos x="174" y="0"/>
                </a:cxn>
                <a:cxn ang="0">
                  <a:pos x="174" y="722"/>
                </a:cxn>
                <a:cxn ang="0">
                  <a:pos x="0" y="775"/>
                </a:cxn>
                <a:cxn ang="0">
                  <a:pos x="0" y="0"/>
                </a:cxn>
              </a:cxnLst>
              <a:rect l="0" t="0" r="r" b="b"/>
              <a:pathLst>
                <a:path w="175" h="776">
                  <a:moveTo>
                    <a:pt x="0" y="0"/>
                  </a:moveTo>
                  <a:lnTo>
                    <a:pt x="174" y="0"/>
                  </a:lnTo>
                  <a:lnTo>
                    <a:pt x="174" y="722"/>
                  </a:lnTo>
                  <a:lnTo>
                    <a:pt x="0" y="775"/>
                  </a:lnTo>
                  <a:lnTo>
                    <a:pt x="0" y="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740" name="Freeform 84"/>
            <p:cNvSpPr>
              <a:spLocks/>
            </p:cNvSpPr>
            <p:nvPr/>
          </p:nvSpPr>
          <p:spPr bwMode="auto">
            <a:xfrm>
              <a:off x="5343" y="1088"/>
              <a:ext cx="179" cy="787"/>
            </a:xfrm>
            <a:custGeom>
              <a:avLst/>
              <a:gdLst/>
              <a:ahLst/>
              <a:cxnLst>
                <a:cxn ang="0">
                  <a:pos x="178" y="0"/>
                </a:cxn>
                <a:cxn ang="0">
                  <a:pos x="178" y="732"/>
                </a:cxn>
                <a:cxn ang="0">
                  <a:pos x="0" y="786"/>
                </a:cxn>
                <a:cxn ang="0">
                  <a:pos x="0" y="0"/>
                </a:cxn>
              </a:cxnLst>
              <a:rect l="0" t="0" r="r" b="b"/>
              <a:pathLst>
                <a:path w="179" h="787">
                  <a:moveTo>
                    <a:pt x="178" y="0"/>
                  </a:moveTo>
                  <a:lnTo>
                    <a:pt x="178" y="732"/>
                  </a:lnTo>
                  <a:lnTo>
                    <a:pt x="0" y="786"/>
                  </a:lnTo>
                  <a:lnTo>
                    <a:pt x="0"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41" name="Freeform 85"/>
            <p:cNvSpPr>
              <a:spLocks/>
            </p:cNvSpPr>
            <p:nvPr/>
          </p:nvSpPr>
          <p:spPr bwMode="auto">
            <a:xfrm>
              <a:off x="5343" y="1093"/>
              <a:ext cx="179" cy="782"/>
            </a:xfrm>
            <a:custGeom>
              <a:avLst/>
              <a:gdLst/>
              <a:ahLst/>
              <a:cxnLst>
                <a:cxn ang="0">
                  <a:pos x="0" y="0"/>
                </a:cxn>
                <a:cxn ang="0">
                  <a:pos x="178" y="0"/>
                </a:cxn>
                <a:cxn ang="0">
                  <a:pos x="178" y="727"/>
                </a:cxn>
                <a:cxn ang="0">
                  <a:pos x="0" y="781"/>
                </a:cxn>
                <a:cxn ang="0">
                  <a:pos x="0" y="0"/>
                </a:cxn>
              </a:cxnLst>
              <a:rect l="0" t="0" r="r" b="b"/>
              <a:pathLst>
                <a:path w="179" h="782">
                  <a:moveTo>
                    <a:pt x="0" y="0"/>
                  </a:moveTo>
                  <a:lnTo>
                    <a:pt x="178" y="0"/>
                  </a:lnTo>
                  <a:lnTo>
                    <a:pt x="178" y="727"/>
                  </a:lnTo>
                  <a:lnTo>
                    <a:pt x="0" y="781"/>
                  </a:lnTo>
                  <a:lnTo>
                    <a:pt x="0"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42" name="Freeform 86"/>
            <p:cNvSpPr>
              <a:spLocks/>
            </p:cNvSpPr>
            <p:nvPr/>
          </p:nvSpPr>
          <p:spPr bwMode="auto">
            <a:xfrm>
              <a:off x="4883" y="1086"/>
              <a:ext cx="283" cy="809"/>
            </a:xfrm>
            <a:custGeom>
              <a:avLst/>
              <a:gdLst/>
              <a:ahLst/>
              <a:cxnLst>
                <a:cxn ang="0">
                  <a:pos x="0" y="0"/>
                </a:cxn>
                <a:cxn ang="0">
                  <a:pos x="282" y="0"/>
                </a:cxn>
                <a:cxn ang="0">
                  <a:pos x="282" y="782"/>
                </a:cxn>
                <a:cxn ang="0">
                  <a:pos x="0" y="808"/>
                </a:cxn>
                <a:cxn ang="0">
                  <a:pos x="0" y="0"/>
                </a:cxn>
              </a:cxnLst>
              <a:rect l="0" t="0" r="r" b="b"/>
              <a:pathLst>
                <a:path w="283" h="809">
                  <a:moveTo>
                    <a:pt x="0" y="0"/>
                  </a:moveTo>
                  <a:lnTo>
                    <a:pt x="282" y="0"/>
                  </a:lnTo>
                  <a:lnTo>
                    <a:pt x="282" y="782"/>
                  </a:lnTo>
                  <a:lnTo>
                    <a:pt x="0" y="808"/>
                  </a:lnTo>
                  <a:lnTo>
                    <a:pt x="0" y="0"/>
                  </a:lnTo>
                </a:path>
              </a:pathLst>
            </a:custGeom>
            <a:solidFill>
              <a:srgbClr val="CCCCCC"/>
            </a:solidFill>
            <a:ln w="12700" cap="rnd" cmpd="sng">
              <a:noFill/>
              <a:prstDash val="solid"/>
              <a:round/>
              <a:headEnd type="none" w="med" len="med"/>
              <a:tailEnd type="none" w="med" len="med"/>
            </a:ln>
            <a:effectLst/>
          </p:spPr>
          <p:txBody>
            <a:bodyPr/>
            <a:lstStyle/>
            <a:p>
              <a:endParaRPr lang="fr-FR"/>
            </a:p>
          </p:txBody>
        </p:sp>
        <p:sp>
          <p:nvSpPr>
            <p:cNvPr id="70743" name="Freeform 87"/>
            <p:cNvSpPr>
              <a:spLocks/>
            </p:cNvSpPr>
            <p:nvPr/>
          </p:nvSpPr>
          <p:spPr bwMode="auto">
            <a:xfrm>
              <a:off x="4883" y="1086"/>
              <a:ext cx="286" cy="813"/>
            </a:xfrm>
            <a:custGeom>
              <a:avLst/>
              <a:gdLst/>
              <a:ahLst/>
              <a:cxnLst>
                <a:cxn ang="0">
                  <a:pos x="285" y="0"/>
                </a:cxn>
                <a:cxn ang="0">
                  <a:pos x="285" y="786"/>
                </a:cxn>
                <a:cxn ang="0">
                  <a:pos x="0" y="812"/>
                </a:cxn>
                <a:cxn ang="0">
                  <a:pos x="0" y="0"/>
                </a:cxn>
                <a:cxn ang="0">
                  <a:pos x="285" y="0"/>
                </a:cxn>
                <a:cxn ang="0">
                  <a:pos x="285" y="786"/>
                </a:cxn>
                <a:cxn ang="0">
                  <a:pos x="0" y="812"/>
                </a:cxn>
                <a:cxn ang="0">
                  <a:pos x="0" y="0"/>
                </a:cxn>
              </a:cxnLst>
              <a:rect l="0" t="0" r="r" b="b"/>
              <a:pathLst>
                <a:path w="286" h="813">
                  <a:moveTo>
                    <a:pt x="285" y="0"/>
                  </a:moveTo>
                  <a:lnTo>
                    <a:pt x="285" y="786"/>
                  </a:lnTo>
                  <a:lnTo>
                    <a:pt x="0" y="812"/>
                  </a:lnTo>
                  <a:lnTo>
                    <a:pt x="0" y="0"/>
                  </a:lnTo>
                  <a:lnTo>
                    <a:pt x="285" y="0"/>
                  </a:lnTo>
                  <a:lnTo>
                    <a:pt x="285" y="786"/>
                  </a:lnTo>
                  <a:lnTo>
                    <a:pt x="0" y="812"/>
                  </a:lnTo>
                  <a:lnTo>
                    <a:pt x="0" y="0"/>
                  </a:lnTo>
                </a:path>
              </a:pathLst>
            </a:custGeom>
            <a:noFill/>
            <a:ln w="12700" cap="rnd" cmpd="sng">
              <a:solidFill>
                <a:srgbClr val="CCCCCC"/>
              </a:solidFill>
              <a:prstDash val="solid"/>
              <a:round/>
              <a:headEnd type="none" w="med" len="med"/>
              <a:tailEnd type="none" w="med" len="med"/>
            </a:ln>
            <a:effectLst/>
          </p:spPr>
          <p:txBody>
            <a:bodyPr/>
            <a:lstStyle/>
            <a:p>
              <a:endParaRPr lang="fr-FR"/>
            </a:p>
          </p:txBody>
        </p:sp>
        <p:sp>
          <p:nvSpPr>
            <p:cNvPr id="70744" name="Freeform 88"/>
            <p:cNvSpPr>
              <a:spLocks/>
            </p:cNvSpPr>
            <p:nvPr/>
          </p:nvSpPr>
          <p:spPr bwMode="auto">
            <a:xfrm>
              <a:off x="4806" y="1086"/>
              <a:ext cx="76" cy="809"/>
            </a:xfrm>
            <a:custGeom>
              <a:avLst/>
              <a:gdLst/>
              <a:ahLst/>
              <a:cxnLst>
                <a:cxn ang="0">
                  <a:pos x="75" y="0"/>
                </a:cxn>
                <a:cxn ang="0">
                  <a:pos x="0" y="15"/>
                </a:cxn>
                <a:cxn ang="0">
                  <a:pos x="0" y="732"/>
                </a:cxn>
                <a:cxn ang="0">
                  <a:pos x="75" y="808"/>
                </a:cxn>
                <a:cxn ang="0">
                  <a:pos x="75" y="0"/>
                </a:cxn>
              </a:cxnLst>
              <a:rect l="0" t="0" r="r" b="b"/>
              <a:pathLst>
                <a:path w="76" h="809">
                  <a:moveTo>
                    <a:pt x="75" y="0"/>
                  </a:moveTo>
                  <a:lnTo>
                    <a:pt x="0" y="15"/>
                  </a:lnTo>
                  <a:lnTo>
                    <a:pt x="0" y="732"/>
                  </a:lnTo>
                  <a:lnTo>
                    <a:pt x="75" y="808"/>
                  </a:lnTo>
                  <a:lnTo>
                    <a:pt x="75" y="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745" name="Freeform 89"/>
            <p:cNvSpPr>
              <a:spLocks/>
            </p:cNvSpPr>
            <p:nvPr/>
          </p:nvSpPr>
          <p:spPr bwMode="auto">
            <a:xfrm>
              <a:off x="4806" y="1086"/>
              <a:ext cx="78" cy="813"/>
            </a:xfrm>
            <a:custGeom>
              <a:avLst/>
              <a:gdLst/>
              <a:ahLst/>
              <a:cxnLst>
                <a:cxn ang="0">
                  <a:pos x="0" y="15"/>
                </a:cxn>
                <a:cxn ang="0">
                  <a:pos x="0" y="736"/>
                </a:cxn>
                <a:cxn ang="0">
                  <a:pos x="77" y="812"/>
                </a:cxn>
                <a:cxn ang="0">
                  <a:pos x="77" y="0"/>
                </a:cxn>
                <a:cxn ang="0">
                  <a:pos x="0" y="15"/>
                </a:cxn>
                <a:cxn ang="0">
                  <a:pos x="0" y="736"/>
                </a:cxn>
                <a:cxn ang="0">
                  <a:pos x="77" y="812"/>
                </a:cxn>
                <a:cxn ang="0">
                  <a:pos x="77" y="0"/>
                </a:cxn>
              </a:cxnLst>
              <a:rect l="0" t="0" r="r" b="b"/>
              <a:pathLst>
                <a:path w="78" h="813">
                  <a:moveTo>
                    <a:pt x="0" y="15"/>
                  </a:moveTo>
                  <a:lnTo>
                    <a:pt x="0" y="736"/>
                  </a:lnTo>
                  <a:lnTo>
                    <a:pt x="77" y="812"/>
                  </a:lnTo>
                  <a:lnTo>
                    <a:pt x="77" y="0"/>
                  </a:lnTo>
                  <a:lnTo>
                    <a:pt x="0" y="15"/>
                  </a:lnTo>
                  <a:lnTo>
                    <a:pt x="0" y="736"/>
                  </a:lnTo>
                  <a:lnTo>
                    <a:pt x="77" y="812"/>
                  </a:lnTo>
                  <a:lnTo>
                    <a:pt x="77"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46" name="Freeform 90"/>
            <p:cNvSpPr>
              <a:spLocks/>
            </p:cNvSpPr>
            <p:nvPr/>
          </p:nvSpPr>
          <p:spPr bwMode="auto">
            <a:xfrm>
              <a:off x="4498" y="1204"/>
              <a:ext cx="114" cy="612"/>
            </a:xfrm>
            <a:custGeom>
              <a:avLst/>
              <a:gdLst/>
              <a:ahLst/>
              <a:cxnLst>
                <a:cxn ang="0">
                  <a:pos x="0" y="0"/>
                </a:cxn>
                <a:cxn ang="0">
                  <a:pos x="113" y="0"/>
                </a:cxn>
                <a:cxn ang="0">
                  <a:pos x="113" y="611"/>
                </a:cxn>
                <a:cxn ang="0">
                  <a:pos x="0" y="604"/>
                </a:cxn>
                <a:cxn ang="0">
                  <a:pos x="0" y="0"/>
                </a:cxn>
              </a:cxnLst>
              <a:rect l="0" t="0" r="r" b="b"/>
              <a:pathLst>
                <a:path w="114" h="612">
                  <a:moveTo>
                    <a:pt x="0" y="0"/>
                  </a:moveTo>
                  <a:lnTo>
                    <a:pt x="113" y="0"/>
                  </a:lnTo>
                  <a:lnTo>
                    <a:pt x="113" y="611"/>
                  </a:lnTo>
                  <a:lnTo>
                    <a:pt x="0" y="604"/>
                  </a:lnTo>
                  <a:lnTo>
                    <a:pt x="0" y="0"/>
                  </a:lnTo>
                </a:path>
              </a:pathLst>
            </a:custGeom>
            <a:solidFill>
              <a:srgbClr val="D9D9D9"/>
            </a:solidFill>
            <a:ln w="12700" cap="rnd" cmpd="sng">
              <a:noFill/>
              <a:prstDash val="solid"/>
              <a:round/>
              <a:headEnd type="none" w="med" len="med"/>
              <a:tailEnd type="none" w="med" len="med"/>
            </a:ln>
            <a:effectLst/>
          </p:spPr>
          <p:txBody>
            <a:bodyPr/>
            <a:lstStyle/>
            <a:p>
              <a:endParaRPr lang="fr-FR"/>
            </a:p>
          </p:txBody>
        </p:sp>
        <p:sp>
          <p:nvSpPr>
            <p:cNvPr id="70747" name="Freeform 91"/>
            <p:cNvSpPr>
              <a:spLocks/>
            </p:cNvSpPr>
            <p:nvPr/>
          </p:nvSpPr>
          <p:spPr bwMode="auto">
            <a:xfrm>
              <a:off x="4498" y="1204"/>
              <a:ext cx="117" cy="615"/>
            </a:xfrm>
            <a:custGeom>
              <a:avLst/>
              <a:gdLst/>
              <a:ahLst/>
              <a:cxnLst>
                <a:cxn ang="0">
                  <a:pos x="116" y="0"/>
                </a:cxn>
                <a:cxn ang="0">
                  <a:pos x="116" y="614"/>
                </a:cxn>
                <a:cxn ang="0">
                  <a:pos x="0" y="603"/>
                </a:cxn>
                <a:cxn ang="0">
                  <a:pos x="0" y="0"/>
                </a:cxn>
                <a:cxn ang="0">
                  <a:pos x="116" y="0"/>
                </a:cxn>
                <a:cxn ang="0">
                  <a:pos x="116" y="614"/>
                </a:cxn>
                <a:cxn ang="0">
                  <a:pos x="0" y="606"/>
                </a:cxn>
                <a:cxn ang="0">
                  <a:pos x="0" y="0"/>
                </a:cxn>
              </a:cxnLst>
              <a:rect l="0" t="0" r="r" b="b"/>
              <a:pathLst>
                <a:path w="117" h="615">
                  <a:moveTo>
                    <a:pt x="116" y="0"/>
                  </a:moveTo>
                  <a:lnTo>
                    <a:pt x="116" y="614"/>
                  </a:lnTo>
                  <a:lnTo>
                    <a:pt x="0" y="603"/>
                  </a:lnTo>
                  <a:lnTo>
                    <a:pt x="0" y="0"/>
                  </a:lnTo>
                  <a:lnTo>
                    <a:pt x="116" y="0"/>
                  </a:lnTo>
                  <a:lnTo>
                    <a:pt x="116" y="614"/>
                  </a:lnTo>
                  <a:lnTo>
                    <a:pt x="0" y="606"/>
                  </a:lnTo>
                  <a:lnTo>
                    <a:pt x="0" y="0"/>
                  </a:lnTo>
                </a:path>
              </a:pathLst>
            </a:custGeom>
            <a:noFill/>
            <a:ln w="12700" cap="rnd" cmpd="sng">
              <a:solidFill>
                <a:srgbClr val="D9D9D9"/>
              </a:solidFill>
              <a:prstDash val="solid"/>
              <a:round/>
              <a:headEnd type="none" w="med" len="med"/>
              <a:tailEnd type="none" w="med" len="med"/>
            </a:ln>
            <a:effectLst/>
          </p:spPr>
          <p:txBody>
            <a:bodyPr/>
            <a:lstStyle/>
            <a:p>
              <a:endParaRPr lang="fr-FR"/>
            </a:p>
          </p:txBody>
        </p:sp>
        <p:sp>
          <p:nvSpPr>
            <p:cNvPr id="70748" name="Freeform 92"/>
            <p:cNvSpPr>
              <a:spLocks/>
            </p:cNvSpPr>
            <p:nvPr/>
          </p:nvSpPr>
          <p:spPr bwMode="auto">
            <a:xfrm>
              <a:off x="4216" y="1204"/>
              <a:ext cx="136" cy="650"/>
            </a:xfrm>
            <a:custGeom>
              <a:avLst/>
              <a:gdLst/>
              <a:ahLst/>
              <a:cxnLst>
                <a:cxn ang="0">
                  <a:pos x="0" y="0"/>
                </a:cxn>
                <a:cxn ang="0">
                  <a:pos x="135" y="0"/>
                </a:cxn>
                <a:cxn ang="0">
                  <a:pos x="135" y="649"/>
                </a:cxn>
                <a:cxn ang="0">
                  <a:pos x="0" y="615"/>
                </a:cxn>
                <a:cxn ang="0">
                  <a:pos x="0" y="0"/>
                </a:cxn>
              </a:cxnLst>
              <a:rect l="0" t="0" r="r" b="b"/>
              <a:pathLst>
                <a:path w="136" h="650">
                  <a:moveTo>
                    <a:pt x="0" y="0"/>
                  </a:moveTo>
                  <a:lnTo>
                    <a:pt x="135" y="0"/>
                  </a:lnTo>
                  <a:lnTo>
                    <a:pt x="135" y="649"/>
                  </a:lnTo>
                  <a:lnTo>
                    <a:pt x="0" y="615"/>
                  </a:lnTo>
                  <a:lnTo>
                    <a:pt x="0" y="0"/>
                  </a:lnTo>
                </a:path>
              </a:pathLst>
            </a:custGeom>
            <a:solidFill>
              <a:srgbClr val="E6E6E6"/>
            </a:solidFill>
            <a:ln w="12700" cap="rnd" cmpd="sng">
              <a:noFill/>
              <a:prstDash val="solid"/>
              <a:round/>
              <a:headEnd type="none" w="med" len="med"/>
              <a:tailEnd type="none" w="med" len="med"/>
            </a:ln>
            <a:effectLst/>
          </p:spPr>
          <p:txBody>
            <a:bodyPr/>
            <a:lstStyle/>
            <a:p>
              <a:endParaRPr lang="fr-FR"/>
            </a:p>
          </p:txBody>
        </p:sp>
        <p:sp>
          <p:nvSpPr>
            <p:cNvPr id="70749" name="Freeform 93"/>
            <p:cNvSpPr>
              <a:spLocks/>
            </p:cNvSpPr>
            <p:nvPr/>
          </p:nvSpPr>
          <p:spPr bwMode="auto">
            <a:xfrm>
              <a:off x="4216" y="1204"/>
              <a:ext cx="140" cy="653"/>
            </a:xfrm>
            <a:custGeom>
              <a:avLst/>
              <a:gdLst/>
              <a:ahLst/>
              <a:cxnLst>
                <a:cxn ang="0">
                  <a:pos x="139" y="0"/>
                </a:cxn>
                <a:cxn ang="0">
                  <a:pos x="139" y="652"/>
                </a:cxn>
                <a:cxn ang="0">
                  <a:pos x="0" y="618"/>
                </a:cxn>
                <a:cxn ang="0">
                  <a:pos x="0" y="0"/>
                </a:cxn>
                <a:cxn ang="0">
                  <a:pos x="139" y="0"/>
                </a:cxn>
                <a:cxn ang="0">
                  <a:pos x="139" y="652"/>
                </a:cxn>
                <a:cxn ang="0">
                  <a:pos x="0" y="618"/>
                </a:cxn>
                <a:cxn ang="0">
                  <a:pos x="0" y="0"/>
                </a:cxn>
              </a:cxnLst>
              <a:rect l="0" t="0" r="r" b="b"/>
              <a:pathLst>
                <a:path w="140" h="653">
                  <a:moveTo>
                    <a:pt x="139" y="0"/>
                  </a:moveTo>
                  <a:lnTo>
                    <a:pt x="139" y="652"/>
                  </a:lnTo>
                  <a:lnTo>
                    <a:pt x="0" y="618"/>
                  </a:lnTo>
                  <a:lnTo>
                    <a:pt x="0" y="0"/>
                  </a:lnTo>
                  <a:lnTo>
                    <a:pt x="139" y="0"/>
                  </a:lnTo>
                  <a:lnTo>
                    <a:pt x="139" y="652"/>
                  </a:lnTo>
                  <a:lnTo>
                    <a:pt x="0" y="618"/>
                  </a:lnTo>
                  <a:lnTo>
                    <a:pt x="0" y="0"/>
                  </a:lnTo>
                </a:path>
              </a:pathLst>
            </a:custGeom>
            <a:noFill/>
            <a:ln w="12700" cap="rnd" cmpd="sng">
              <a:solidFill>
                <a:srgbClr val="E6E6E6"/>
              </a:solidFill>
              <a:prstDash val="solid"/>
              <a:round/>
              <a:headEnd type="none" w="med" len="med"/>
              <a:tailEnd type="none" w="med" len="med"/>
            </a:ln>
            <a:effectLst/>
          </p:spPr>
          <p:txBody>
            <a:bodyPr/>
            <a:lstStyle/>
            <a:p>
              <a:endParaRPr lang="fr-FR"/>
            </a:p>
          </p:txBody>
        </p:sp>
        <p:sp>
          <p:nvSpPr>
            <p:cNvPr id="70750" name="Freeform 94"/>
            <p:cNvSpPr>
              <a:spLocks/>
            </p:cNvSpPr>
            <p:nvPr/>
          </p:nvSpPr>
          <p:spPr bwMode="auto">
            <a:xfrm>
              <a:off x="4355" y="1204"/>
              <a:ext cx="115" cy="650"/>
            </a:xfrm>
            <a:custGeom>
              <a:avLst/>
              <a:gdLst/>
              <a:ahLst/>
              <a:cxnLst>
                <a:cxn ang="0">
                  <a:pos x="0" y="0"/>
                </a:cxn>
                <a:cxn ang="0">
                  <a:pos x="111" y="0"/>
                </a:cxn>
                <a:cxn ang="0">
                  <a:pos x="114" y="615"/>
                </a:cxn>
                <a:cxn ang="0">
                  <a:pos x="0" y="649"/>
                </a:cxn>
                <a:cxn ang="0">
                  <a:pos x="0" y="0"/>
                </a:cxn>
              </a:cxnLst>
              <a:rect l="0" t="0" r="r" b="b"/>
              <a:pathLst>
                <a:path w="115" h="650">
                  <a:moveTo>
                    <a:pt x="0" y="0"/>
                  </a:moveTo>
                  <a:lnTo>
                    <a:pt x="111" y="0"/>
                  </a:lnTo>
                  <a:lnTo>
                    <a:pt x="114" y="615"/>
                  </a:lnTo>
                  <a:lnTo>
                    <a:pt x="0" y="649"/>
                  </a:lnTo>
                  <a:lnTo>
                    <a:pt x="0" y="0"/>
                  </a:lnTo>
                </a:path>
              </a:pathLst>
            </a:custGeom>
            <a:solidFill>
              <a:srgbClr val="BFBFBF"/>
            </a:solidFill>
            <a:ln w="12700" cap="rnd" cmpd="sng">
              <a:noFill/>
              <a:prstDash val="solid"/>
              <a:round/>
              <a:headEnd type="none" w="med" len="med"/>
              <a:tailEnd type="none" w="med" len="med"/>
            </a:ln>
            <a:effectLst/>
          </p:spPr>
          <p:txBody>
            <a:bodyPr/>
            <a:lstStyle/>
            <a:p>
              <a:endParaRPr lang="fr-FR"/>
            </a:p>
          </p:txBody>
        </p:sp>
        <p:sp>
          <p:nvSpPr>
            <p:cNvPr id="70751" name="Freeform 95"/>
            <p:cNvSpPr>
              <a:spLocks/>
            </p:cNvSpPr>
            <p:nvPr/>
          </p:nvSpPr>
          <p:spPr bwMode="auto">
            <a:xfrm>
              <a:off x="4355" y="1204"/>
              <a:ext cx="118" cy="653"/>
            </a:xfrm>
            <a:custGeom>
              <a:avLst/>
              <a:gdLst/>
              <a:ahLst/>
              <a:cxnLst>
                <a:cxn ang="0">
                  <a:pos x="114" y="0"/>
                </a:cxn>
                <a:cxn ang="0">
                  <a:pos x="117" y="618"/>
                </a:cxn>
                <a:cxn ang="0">
                  <a:pos x="0" y="652"/>
                </a:cxn>
                <a:cxn ang="0">
                  <a:pos x="0" y="0"/>
                </a:cxn>
                <a:cxn ang="0">
                  <a:pos x="114" y="0"/>
                </a:cxn>
                <a:cxn ang="0">
                  <a:pos x="117" y="618"/>
                </a:cxn>
                <a:cxn ang="0">
                  <a:pos x="0" y="652"/>
                </a:cxn>
                <a:cxn ang="0">
                  <a:pos x="0" y="0"/>
                </a:cxn>
              </a:cxnLst>
              <a:rect l="0" t="0" r="r" b="b"/>
              <a:pathLst>
                <a:path w="118" h="653">
                  <a:moveTo>
                    <a:pt x="114" y="0"/>
                  </a:moveTo>
                  <a:lnTo>
                    <a:pt x="117" y="618"/>
                  </a:lnTo>
                  <a:lnTo>
                    <a:pt x="0" y="652"/>
                  </a:lnTo>
                  <a:lnTo>
                    <a:pt x="0" y="0"/>
                  </a:lnTo>
                  <a:lnTo>
                    <a:pt x="114" y="0"/>
                  </a:lnTo>
                  <a:lnTo>
                    <a:pt x="117" y="618"/>
                  </a:lnTo>
                  <a:lnTo>
                    <a:pt x="0" y="652"/>
                  </a:lnTo>
                  <a:lnTo>
                    <a:pt x="0" y="0"/>
                  </a:lnTo>
                </a:path>
              </a:pathLst>
            </a:custGeom>
            <a:noFill/>
            <a:ln w="12700" cap="rnd" cmpd="sng">
              <a:solidFill>
                <a:srgbClr val="BFBFBF"/>
              </a:solidFill>
              <a:prstDash val="solid"/>
              <a:round/>
              <a:headEnd type="none" w="med" len="med"/>
              <a:tailEnd type="none" w="med" len="med"/>
            </a:ln>
            <a:effectLst/>
          </p:spPr>
          <p:txBody>
            <a:bodyPr/>
            <a:lstStyle/>
            <a:p>
              <a:endParaRPr lang="fr-FR"/>
            </a:p>
          </p:txBody>
        </p:sp>
        <p:sp>
          <p:nvSpPr>
            <p:cNvPr id="70752" name="Freeform 96"/>
            <p:cNvSpPr>
              <a:spLocks/>
            </p:cNvSpPr>
            <p:nvPr/>
          </p:nvSpPr>
          <p:spPr bwMode="auto">
            <a:xfrm>
              <a:off x="5343" y="1181"/>
              <a:ext cx="161" cy="88"/>
            </a:xfrm>
            <a:custGeom>
              <a:avLst/>
              <a:gdLst/>
              <a:ahLst/>
              <a:cxnLst>
                <a:cxn ang="0">
                  <a:pos x="0" y="4"/>
                </a:cxn>
                <a:cxn ang="0">
                  <a:pos x="160" y="0"/>
                </a:cxn>
                <a:cxn ang="0">
                  <a:pos x="160" y="76"/>
                </a:cxn>
                <a:cxn ang="0">
                  <a:pos x="0" y="87"/>
                </a:cxn>
                <a:cxn ang="0">
                  <a:pos x="0" y="4"/>
                </a:cxn>
              </a:cxnLst>
              <a:rect l="0" t="0" r="r" b="b"/>
              <a:pathLst>
                <a:path w="161" h="88">
                  <a:moveTo>
                    <a:pt x="0" y="4"/>
                  </a:moveTo>
                  <a:lnTo>
                    <a:pt x="160" y="0"/>
                  </a:lnTo>
                  <a:lnTo>
                    <a:pt x="160" y="76"/>
                  </a:lnTo>
                  <a:lnTo>
                    <a:pt x="0" y="87"/>
                  </a:lnTo>
                  <a:lnTo>
                    <a:pt x="0" y="4"/>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753" name="Freeform 97"/>
            <p:cNvSpPr>
              <a:spLocks/>
            </p:cNvSpPr>
            <p:nvPr/>
          </p:nvSpPr>
          <p:spPr bwMode="auto">
            <a:xfrm>
              <a:off x="5343" y="1181"/>
              <a:ext cx="165" cy="93"/>
            </a:xfrm>
            <a:custGeom>
              <a:avLst/>
              <a:gdLst/>
              <a:ahLst/>
              <a:cxnLst>
                <a:cxn ang="0">
                  <a:pos x="164" y="0"/>
                </a:cxn>
                <a:cxn ang="0">
                  <a:pos x="164" y="81"/>
                </a:cxn>
                <a:cxn ang="0">
                  <a:pos x="0" y="92"/>
                </a:cxn>
                <a:cxn ang="0">
                  <a:pos x="0" y="4"/>
                </a:cxn>
                <a:cxn ang="0">
                  <a:pos x="164" y="0"/>
                </a:cxn>
                <a:cxn ang="0">
                  <a:pos x="164" y="81"/>
                </a:cxn>
                <a:cxn ang="0">
                  <a:pos x="0" y="92"/>
                </a:cxn>
                <a:cxn ang="0">
                  <a:pos x="0" y="4"/>
                </a:cxn>
              </a:cxnLst>
              <a:rect l="0" t="0" r="r" b="b"/>
              <a:pathLst>
                <a:path w="165" h="93">
                  <a:moveTo>
                    <a:pt x="164" y="0"/>
                  </a:moveTo>
                  <a:lnTo>
                    <a:pt x="164" y="81"/>
                  </a:lnTo>
                  <a:lnTo>
                    <a:pt x="0" y="92"/>
                  </a:lnTo>
                  <a:lnTo>
                    <a:pt x="0" y="4"/>
                  </a:lnTo>
                  <a:lnTo>
                    <a:pt x="164" y="0"/>
                  </a:lnTo>
                  <a:lnTo>
                    <a:pt x="164" y="81"/>
                  </a:lnTo>
                  <a:lnTo>
                    <a:pt x="0" y="92"/>
                  </a:lnTo>
                  <a:lnTo>
                    <a:pt x="0" y="4"/>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754" name="Freeform 98"/>
            <p:cNvSpPr>
              <a:spLocks/>
            </p:cNvSpPr>
            <p:nvPr/>
          </p:nvSpPr>
          <p:spPr bwMode="auto">
            <a:xfrm>
              <a:off x="5343" y="1296"/>
              <a:ext cx="161" cy="97"/>
            </a:xfrm>
            <a:custGeom>
              <a:avLst/>
              <a:gdLst/>
              <a:ahLst/>
              <a:cxnLst>
                <a:cxn ang="0">
                  <a:pos x="0" y="11"/>
                </a:cxn>
                <a:cxn ang="0">
                  <a:pos x="160" y="0"/>
                </a:cxn>
                <a:cxn ang="0">
                  <a:pos x="160" y="82"/>
                </a:cxn>
                <a:cxn ang="0">
                  <a:pos x="0" y="96"/>
                </a:cxn>
                <a:cxn ang="0">
                  <a:pos x="0" y="11"/>
                </a:cxn>
              </a:cxnLst>
              <a:rect l="0" t="0" r="r" b="b"/>
              <a:pathLst>
                <a:path w="161" h="97">
                  <a:moveTo>
                    <a:pt x="0" y="11"/>
                  </a:moveTo>
                  <a:lnTo>
                    <a:pt x="160" y="0"/>
                  </a:lnTo>
                  <a:lnTo>
                    <a:pt x="160" y="82"/>
                  </a:lnTo>
                  <a:lnTo>
                    <a:pt x="0" y="96"/>
                  </a:lnTo>
                  <a:lnTo>
                    <a:pt x="0" y="11"/>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755" name="Freeform 99"/>
            <p:cNvSpPr>
              <a:spLocks/>
            </p:cNvSpPr>
            <p:nvPr/>
          </p:nvSpPr>
          <p:spPr bwMode="auto">
            <a:xfrm>
              <a:off x="5343" y="1296"/>
              <a:ext cx="165" cy="99"/>
            </a:xfrm>
            <a:custGeom>
              <a:avLst/>
              <a:gdLst/>
              <a:ahLst/>
              <a:cxnLst>
                <a:cxn ang="0">
                  <a:pos x="164" y="0"/>
                </a:cxn>
                <a:cxn ang="0">
                  <a:pos x="164" y="83"/>
                </a:cxn>
                <a:cxn ang="0">
                  <a:pos x="0" y="98"/>
                </a:cxn>
                <a:cxn ang="0">
                  <a:pos x="0" y="11"/>
                </a:cxn>
              </a:cxnLst>
              <a:rect l="0" t="0" r="r" b="b"/>
              <a:pathLst>
                <a:path w="165" h="99">
                  <a:moveTo>
                    <a:pt x="164" y="0"/>
                  </a:moveTo>
                  <a:lnTo>
                    <a:pt x="164" y="83"/>
                  </a:lnTo>
                  <a:lnTo>
                    <a:pt x="0" y="98"/>
                  </a:lnTo>
                  <a:lnTo>
                    <a:pt x="0" y="11"/>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756" name="Freeform 100"/>
            <p:cNvSpPr>
              <a:spLocks/>
            </p:cNvSpPr>
            <p:nvPr/>
          </p:nvSpPr>
          <p:spPr bwMode="auto">
            <a:xfrm>
              <a:off x="5343" y="1296"/>
              <a:ext cx="165" cy="99"/>
            </a:xfrm>
            <a:custGeom>
              <a:avLst/>
              <a:gdLst/>
              <a:ahLst/>
              <a:cxnLst>
                <a:cxn ang="0">
                  <a:pos x="0" y="11"/>
                </a:cxn>
                <a:cxn ang="0">
                  <a:pos x="164" y="0"/>
                </a:cxn>
                <a:cxn ang="0">
                  <a:pos x="164" y="83"/>
                </a:cxn>
                <a:cxn ang="0">
                  <a:pos x="0" y="98"/>
                </a:cxn>
                <a:cxn ang="0">
                  <a:pos x="0" y="11"/>
                </a:cxn>
              </a:cxnLst>
              <a:rect l="0" t="0" r="r" b="b"/>
              <a:pathLst>
                <a:path w="165" h="99">
                  <a:moveTo>
                    <a:pt x="0" y="11"/>
                  </a:moveTo>
                  <a:lnTo>
                    <a:pt x="164" y="0"/>
                  </a:lnTo>
                  <a:lnTo>
                    <a:pt x="164" y="83"/>
                  </a:lnTo>
                  <a:lnTo>
                    <a:pt x="0" y="98"/>
                  </a:lnTo>
                  <a:lnTo>
                    <a:pt x="0" y="11"/>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757" name="Freeform 101"/>
            <p:cNvSpPr>
              <a:spLocks/>
            </p:cNvSpPr>
            <p:nvPr/>
          </p:nvSpPr>
          <p:spPr bwMode="auto">
            <a:xfrm>
              <a:off x="5343" y="1414"/>
              <a:ext cx="161" cy="103"/>
            </a:xfrm>
            <a:custGeom>
              <a:avLst/>
              <a:gdLst/>
              <a:ahLst/>
              <a:cxnLst>
                <a:cxn ang="0">
                  <a:pos x="0" y="22"/>
                </a:cxn>
                <a:cxn ang="0">
                  <a:pos x="160" y="0"/>
                </a:cxn>
                <a:cxn ang="0">
                  <a:pos x="160" y="73"/>
                </a:cxn>
                <a:cxn ang="0">
                  <a:pos x="0" y="102"/>
                </a:cxn>
                <a:cxn ang="0">
                  <a:pos x="0" y="22"/>
                </a:cxn>
              </a:cxnLst>
              <a:rect l="0" t="0" r="r" b="b"/>
              <a:pathLst>
                <a:path w="161" h="103">
                  <a:moveTo>
                    <a:pt x="0" y="22"/>
                  </a:moveTo>
                  <a:lnTo>
                    <a:pt x="160" y="0"/>
                  </a:lnTo>
                  <a:lnTo>
                    <a:pt x="160" y="73"/>
                  </a:lnTo>
                  <a:lnTo>
                    <a:pt x="0" y="102"/>
                  </a:lnTo>
                  <a:lnTo>
                    <a:pt x="0" y="22"/>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758" name="Freeform 102"/>
            <p:cNvSpPr>
              <a:spLocks/>
            </p:cNvSpPr>
            <p:nvPr/>
          </p:nvSpPr>
          <p:spPr bwMode="auto">
            <a:xfrm>
              <a:off x="5343" y="1414"/>
              <a:ext cx="165" cy="109"/>
            </a:xfrm>
            <a:custGeom>
              <a:avLst/>
              <a:gdLst/>
              <a:ahLst/>
              <a:cxnLst>
                <a:cxn ang="0">
                  <a:pos x="164" y="0"/>
                </a:cxn>
                <a:cxn ang="0">
                  <a:pos x="164" y="77"/>
                </a:cxn>
                <a:cxn ang="0">
                  <a:pos x="0" y="108"/>
                </a:cxn>
                <a:cxn ang="0">
                  <a:pos x="0" y="23"/>
                </a:cxn>
                <a:cxn ang="0">
                  <a:pos x="164" y="0"/>
                </a:cxn>
                <a:cxn ang="0">
                  <a:pos x="164" y="77"/>
                </a:cxn>
                <a:cxn ang="0">
                  <a:pos x="0" y="108"/>
                </a:cxn>
                <a:cxn ang="0">
                  <a:pos x="0" y="23"/>
                </a:cxn>
              </a:cxnLst>
              <a:rect l="0" t="0" r="r" b="b"/>
              <a:pathLst>
                <a:path w="165" h="109">
                  <a:moveTo>
                    <a:pt x="164" y="0"/>
                  </a:moveTo>
                  <a:lnTo>
                    <a:pt x="164" y="77"/>
                  </a:lnTo>
                  <a:lnTo>
                    <a:pt x="0" y="108"/>
                  </a:lnTo>
                  <a:lnTo>
                    <a:pt x="0" y="23"/>
                  </a:lnTo>
                  <a:lnTo>
                    <a:pt x="164" y="0"/>
                  </a:lnTo>
                  <a:lnTo>
                    <a:pt x="164" y="77"/>
                  </a:lnTo>
                  <a:lnTo>
                    <a:pt x="0" y="108"/>
                  </a:lnTo>
                  <a:lnTo>
                    <a:pt x="0" y="23"/>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759" name="Freeform 103"/>
            <p:cNvSpPr>
              <a:spLocks/>
            </p:cNvSpPr>
            <p:nvPr/>
          </p:nvSpPr>
          <p:spPr bwMode="auto">
            <a:xfrm>
              <a:off x="5343" y="1522"/>
              <a:ext cx="161" cy="122"/>
            </a:xfrm>
            <a:custGeom>
              <a:avLst/>
              <a:gdLst/>
              <a:ahLst/>
              <a:cxnLst>
                <a:cxn ang="0">
                  <a:pos x="0" y="29"/>
                </a:cxn>
                <a:cxn ang="0">
                  <a:pos x="160" y="0"/>
                </a:cxn>
                <a:cxn ang="0">
                  <a:pos x="160" y="80"/>
                </a:cxn>
                <a:cxn ang="0">
                  <a:pos x="0" y="121"/>
                </a:cxn>
                <a:cxn ang="0">
                  <a:pos x="0" y="29"/>
                </a:cxn>
              </a:cxnLst>
              <a:rect l="0" t="0" r="r" b="b"/>
              <a:pathLst>
                <a:path w="161" h="122">
                  <a:moveTo>
                    <a:pt x="0" y="29"/>
                  </a:moveTo>
                  <a:lnTo>
                    <a:pt x="160" y="0"/>
                  </a:lnTo>
                  <a:lnTo>
                    <a:pt x="160" y="80"/>
                  </a:lnTo>
                  <a:lnTo>
                    <a:pt x="0" y="121"/>
                  </a:lnTo>
                  <a:lnTo>
                    <a:pt x="0" y="29"/>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760" name="Freeform 104"/>
            <p:cNvSpPr>
              <a:spLocks/>
            </p:cNvSpPr>
            <p:nvPr/>
          </p:nvSpPr>
          <p:spPr bwMode="auto">
            <a:xfrm>
              <a:off x="5343" y="1522"/>
              <a:ext cx="165" cy="125"/>
            </a:xfrm>
            <a:custGeom>
              <a:avLst/>
              <a:gdLst/>
              <a:ahLst/>
              <a:cxnLst>
                <a:cxn ang="0">
                  <a:pos x="164" y="0"/>
                </a:cxn>
                <a:cxn ang="0">
                  <a:pos x="164" y="82"/>
                </a:cxn>
                <a:cxn ang="0">
                  <a:pos x="0" y="124"/>
                </a:cxn>
                <a:cxn ang="0">
                  <a:pos x="0" y="30"/>
                </a:cxn>
                <a:cxn ang="0">
                  <a:pos x="164" y="0"/>
                </a:cxn>
                <a:cxn ang="0">
                  <a:pos x="164" y="82"/>
                </a:cxn>
                <a:cxn ang="0">
                  <a:pos x="0" y="124"/>
                </a:cxn>
                <a:cxn ang="0">
                  <a:pos x="0" y="30"/>
                </a:cxn>
              </a:cxnLst>
              <a:rect l="0" t="0" r="r" b="b"/>
              <a:pathLst>
                <a:path w="165" h="125">
                  <a:moveTo>
                    <a:pt x="164" y="0"/>
                  </a:moveTo>
                  <a:lnTo>
                    <a:pt x="164" y="82"/>
                  </a:lnTo>
                  <a:lnTo>
                    <a:pt x="0" y="124"/>
                  </a:lnTo>
                  <a:lnTo>
                    <a:pt x="0" y="30"/>
                  </a:lnTo>
                  <a:lnTo>
                    <a:pt x="164" y="0"/>
                  </a:lnTo>
                  <a:lnTo>
                    <a:pt x="164" y="82"/>
                  </a:lnTo>
                  <a:lnTo>
                    <a:pt x="0" y="124"/>
                  </a:lnTo>
                  <a:lnTo>
                    <a:pt x="0" y="30"/>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761" name="Freeform 105"/>
            <p:cNvSpPr>
              <a:spLocks/>
            </p:cNvSpPr>
            <p:nvPr/>
          </p:nvSpPr>
          <p:spPr bwMode="auto">
            <a:xfrm>
              <a:off x="5343" y="1177"/>
              <a:ext cx="165" cy="14"/>
            </a:xfrm>
            <a:custGeom>
              <a:avLst/>
              <a:gdLst/>
              <a:ahLst/>
              <a:cxnLst>
                <a:cxn ang="0">
                  <a:pos x="0" y="13"/>
                </a:cxn>
                <a:cxn ang="0">
                  <a:pos x="164" y="0"/>
                </a:cxn>
              </a:cxnLst>
              <a:rect l="0" t="0" r="r" b="b"/>
              <a:pathLst>
                <a:path w="165" h="14">
                  <a:moveTo>
                    <a:pt x="0" y="1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2" name="Freeform 106"/>
            <p:cNvSpPr>
              <a:spLocks/>
            </p:cNvSpPr>
            <p:nvPr/>
          </p:nvSpPr>
          <p:spPr bwMode="auto">
            <a:xfrm>
              <a:off x="5343" y="1177"/>
              <a:ext cx="165" cy="14"/>
            </a:xfrm>
            <a:custGeom>
              <a:avLst/>
              <a:gdLst/>
              <a:ahLst/>
              <a:cxnLst>
                <a:cxn ang="0">
                  <a:pos x="0" y="13"/>
                </a:cxn>
                <a:cxn ang="0">
                  <a:pos x="164" y="0"/>
                </a:cxn>
              </a:cxnLst>
              <a:rect l="0" t="0" r="r" b="b"/>
              <a:pathLst>
                <a:path w="165" h="14">
                  <a:moveTo>
                    <a:pt x="0" y="1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3" name="Freeform 107"/>
            <p:cNvSpPr>
              <a:spLocks/>
            </p:cNvSpPr>
            <p:nvPr/>
          </p:nvSpPr>
          <p:spPr bwMode="auto">
            <a:xfrm>
              <a:off x="5343" y="1192"/>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4" name="Freeform 108"/>
            <p:cNvSpPr>
              <a:spLocks/>
            </p:cNvSpPr>
            <p:nvPr/>
          </p:nvSpPr>
          <p:spPr bwMode="auto">
            <a:xfrm>
              <a:off x="5343" y="1192"/>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5" name="Freeform 109"/>
            <p:cNvSpPr>
              <a:spLocks/>
            </p:cNvSpPr>
            <p:nvPr/>
          </p:nvSpPr>
          <p:spPr bwMode="auto">
            <a:xfrm>
              <a:off x="5343" y="1207"/>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6" name="Freeform 110"/>
            <p:cNvSpPr>
              <a:spLocks/>
            </p:cNvSpPr>
            <p:nvPr/>
          </p:nvSpPr>
          <p:spPr bwMode="auto">
            <a:xfrm>
              <a:off x="5343" y="1207"/>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7" name="Freeform 111"/>
            <p:cNvSpPr>
              <a:spLocks/>
            </p:cNvSpPr>
            <p:nvPr/>
          </p:nvSpPr>
          <p:spPr bwMode="auto">
            <a:xfrm>
              <a:off x="5343" y="1222"/>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8" name="Freeform 112"/>
            <p:cNvSpPr>
              <a:spLocks/>
            </p:cNvSpPr>
            <p:nvPr/>
          </p:nvSpPr>
          <p:spPr bwMode="auto">
            <a:xfrm>
              <a:off x="5343" y="1222"/>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69" name="Freeform 113"/>
            <p:cNvSpPr>
              <a:spLocks/>
            </p:cNvSpPr>
            <p:nvPr/>
          </p:nvSpPr>
          <p:spPr bwMode="auto">
            <a:xfrm>
              <a:off x="5343" y="1234"/>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0" name="Freeform 114"/>
            <p:cNvSpPr>
              <a:spLocks/>
            </p:cNvSpPr>
            <p:nvPr/>
          </p:nvSpPr>
          <p:spPr bwMode="auto">
            <a:xfrm>
              <a:off x="5343" y="1234"/>
              <a:ext cx="165" cy="14"/>
            </a:xfrm>
            <a:custGeom>
              <a:avLst/>
              <a:gdLst/>
              <a:ahLst/>
              <a:cxnLst>
                <a:cxn ang="0">
                  <a:pos x="164" y="0"/>
                </a:cxn>
                <a:cxn ang="0">
                  <a:pos x="0" y="13"/>
                </a:cxn>
              </a:cxnLst>
              <a:rect l="0" t="0" r="r" b="b"/>
              <a:pathLst>
                <a:path w="165" h="14">
                  <a:moveTo>
                    <a:pt x="1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1" name="Freeform 115"/>
            <p:cNvSpPr>
              <a:spLocks/>
            </p:cNvSpPr>
            <p:nvPr/>
          </p:nvSpPr>
          <p:spPr bwMode="auto">
            <a:xfrm>
              <a:off x="5343" y="1250"/>
              <a:ext cx="165" cy="13"/>
            </a:xfrm>
            <a:custGeom>
              <a:avLst/>
              <a:gdLst/>
              <a:ahLst/>
              <a:cxnLst>
                <a:cxn ang="0">
                  <a:pos x="164" y="0"/>
                </a:cxn>
                <a:cxn ang="0">
                  <a:pos x="0" y="12"/>
                </a:cxn>
              </a:cxnLst>
              <a:rect l="0" t="0" r="r" b="b"/>
              <a:pathLst>
                <a:path w="165" h="13">
                  <a:moveTo>
                    <a:pt x="164"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2" name="Freeform 116"/>
            <p:cNvSpPr>
              <a:spLocks/>
            </p:cNvSpPr>
            <p:nvPr/>
          </p:nvSpPr>
          <p:spPr bwMode="auto">
            <a:xfrm>
              <a:off x="5343" y="1250"/>
              <a:ext cx="165" cy="13"/>
            </a:xfrm>
            <a:custGeom>
              <a:avLst/>
              <a:gdLst/>
              <a:ahLst/>
              <a:cxnLst>
                <a:cxn ang="0">
                  <a:pos x="164" y="0"/>
                </a:cxn>
                <a:cxn ang="0">
                  <a:pos x="0" y="12"/>
                </a:cxn>
              </a:cxnLst>
              <a:rect l="0" t="0" r="r" b="b"/>
              <a:pathLst>
                <a:path w="165" h="13">
                  <a:moveTo>
                    <a:pt x="164"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3" name="Freeform 117"/>
            <p:cNvSpPr>
              <a:spLocks/>
            </p:cNvSpPr>
            <p:nvPr/>
          </p:nvSpPr>
          <p:spPr bwMode="auto">
            <a:xfrm>
              <a:off x="5343" y="1265"/>
              <a:ext cx="165" cy="14"/>
            </a:xfrm>
            <a:custGeom>
              <a:avLst/>
              <a:gdLst/>
              <a:ahLst/>
              <a:cxnLst>
                <a:cxn ang="0">
                  <a:pos x="0" y="13"/>
                </a:cxn>
                <a:cxn ang="0">
                  <a:pos x="164" y="0"/>
                </a:cxn>
              </a:cxnLst>
              <a:rect l="0" t="0" r="r" b="b"/>
              <a:pathLst>
                <a:path w="165" h="14">
                  <a:moveTo>
                    <a:pt x="0" y="1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4" name="Freeform 118"/>
            <p:cNvSpPr>
              <a:spLocks/>
            </p:cNvSpPr>
            <p:nvPr/>
          </p:nvSpPr>
          <p:spPr bwMode="auto">
            <a:xfrm>
              <a:off x="5343" y="1265"/>
              <a:ext cx="165" cy="14"/>
            </a:xfrm>
            <a:custGeom>
              <a:avLst/>
              <a:gdLst/>
              <a:ahLst/>
              <a:cxnLst>
                <a:cxn ang="0">
                  <a:pos x="0" y="13"/>
                </a:cxn>
                <a:cxn ang="0">
                  <a:pos x="164" y="0"/>
                </a:cxn>
              </a:cxnLst>
              <a:rect l="0" t="0" r="r" b="b"/>
              <a:pathLst>
                <a:path w="165" h="14">
                  <a:moveTo>
                    <a:pt x="0" y="1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5" name="Freeform 119"/>
            <p:cNvSpPr>
              <a:spLocks/>
            </p:cNvSpPr>
            <p:nvPr/>
          </p:nvSpPr>
          <p:spPr bwMode="auto">
            <a:xfrm>
              <a:off x="5343" y="1291"/>
              <a:ext cx="165" cy="14"/>
            </a:xfrm>
            <a:custGeom>
              <a:avLst/>
              <a:gdLst/>
              <a:ahLst/>
              <a:cxnLst>
                <a:cxn ang="0">
                  <a:pos x="0" y="13"/>
                </a:cxn>
                <a:cxn ang="0">
                  <a:pos x="164" y="0"/>
                </a:cxn>
              </a:cxnLst>
              <a:rect l="0" t="0" r="r" b="b"/>
              <a:pathLst>
                <a:path w="165" h="14">
                  <a:moveTo>
                    <a:pt x="0" y="1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6" name="Freeform 120"/>
            <p:cNvSpPr>
              <a:spLocks/>
            </p:cNvSpPr>
            <p:nvPr/>
          </p:nvSpPr>
          <p:spPr bwMode="auto">
            <a:xfrm>
              <a:off x="5343" y="1291"/>
              <a:ext cx="165" cy="14"/>
            </a:xfrm>
            <a:custGeom>
              <a:avLst/>
              <a:gdLst/>
              <a:ahLst/>
              <a:cxnLst>
                <a:cxn ang="0">
                  <a:pos x="0" y="13"/>
                </a:cxn>
                <a:cxn ang="0">
                  <a:pos x="164" y="0"/>
                </a:cxn>
              </a:cxnLst>
              <a:rect l="0" t="0" r="r" b="b"/>
              <a:pathLst>
                <a:path w="165" h="14">
                  <a:moveTo>
                    <a:pt x="0" y="1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7" name="Freeform 121"/>
            <p:cNvSpPr>
              <a:spLocks/>
            </p:cNvSpPr>
            <p:nvPr/>
          </p:nvSpPr>
          <p:spPr bwMode="auto">
            <a:xfrm>
              <a:off x="5343" y="1306"/>
              <a:ext cx="161" cy="14"/>
            </a:xfrm>
            <a:custGeom>
              <a:avLst/>
              <a:gdLst/>
              <a:ahLst/>
              <a:cxnLst>
                <a:cxn ang="0">
                  <a:pos x="160" y="0"/>
                </a:cxn>
                <a:cxn ang="0">
                  <a:pos x="0" y="13"/>
                </a:cxn>
              </a:cxnLst>
              <a:rect l="0" t="0" r="r" b="b"/>
              <a:pathLst>
                <a:path w="161" h="14">
                  <a:moveTo>
                    <a:pt x="160"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8" name="Freeform 122"/>
            <p:cNvSpPr>
              <a:spLocks/>
            </p:cNvSpPr>
            <p:nvPr/>
          </p:nvSpPr>
          <p:spPr bwMode="auto">
            <a:xfrm>
              <a:off x="5343" y="1306"/>
              <a:ext cx="161" cy="17"/>
            </a:xfrm>
            <a:custGeom>
              <a:avLst/>
              <a:gdLst/>
              <a:ahLst/>
              <a:cxnLst>
                <a:cxn ang="0">
                  <a:pos x="160" y="0"/>
                </a:cxn>
                <a:cxn ang="0">
                  <a:pos x="0" y="16"/>
                </a:cxn>
              </a:cxnLst>
              <a:rect l="0" t="0" r="r" b="b"/>
              <a:pathLst>
                <a:path w="161" h="17">
                  <a:moveTo>
                    <a:pt x="160" y="0"/>
                  </a:move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79" name="Freeform 123"/>
            <p:cNvSpPr>
              <a:spLocks/>
            </p:cNvSpPr>
            <p:nvPr/>
          </p:nvSpPr>
          <p:spPr bwMode="auto">
            <a:xfrm>
              <a:off x="5343" y="1322"/>
              <a:ext cx="161" cy="13"/>
            </a:xfrm>
            <a:custGeom>
              <a:avLst/>
              <a:gdLst/>
              <a:ahLst/>
              <a:cxnLst>
                <a:cxn ang="0">
                  <a:pos x="160" y="0"/>
                </a:cxn>
                <a:cxn ang="0">
                  <a:pos x="0" y="12"/>
                </a:cxn>
              </a:cxnLst>
              <a:rect l="0" t="0" r="r" b="b"/>
              <a:pathLst>
                <a:path w="161" h="13">
                  <a:moveTo>
                    <a:pt x="160"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0" name="Freeform 124"/>
            <p:cNvSpPr>
              <a:spLocks/>
            </p:cNvSpPr>
            <p:nvPr/>
          </p:nvSpPr>
          <p:spPr bwMode="auto">
            <a:xfrm>
              <a:off x="5343" y="1322"/>
              <a:ext cx="161" cy="13"/>
            </a:xfrm>
            <a:custGeom>
              <a:avLst/>
              <a:gdLst/>
              <a:ahLst/>
              <a:cxnLst>
                <a:cxn ang="0">
                  <a:pos x="160" y="0"/>
                </a:cxn>
                <a:cxn ang="0">
                  <a:pos x="0" y="12"/>
                </a:cxn>
              </a:cxnLst>
              <a:rect l="0" t="0" r="r" b="b"/>
              <a:pathLst>
                <a:path w="161" h="13">
                  <a:moveTo>
                    <a:pt x="160"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1" name="Freeform 125"/>
            <p:cNvSpPr>
              <a:spLocks/>
            </p:cNvSpPr>
            <p:nvPr/>
          </p:nvSpPr>
          <p:spPr bwMode="auto">
            <a:xfrm>
              <a:off x="5343" y="1337"/>
              <a:ext cx="161" cy="14"/>
            </a:xfrm>
            <a:custGeom>
              <a:avLst/>
              <a:gdLst/>
              <a:ahLst/>
              <a:cxnLst>
                <a:cxn ang="0">
                  <a:pos x="160" y="0"/>
                </a:cxn>
                <a:cxn ang="0">
                  <a:pos x="0" y="13"/>
                </a:cxn>
              </a:cxnLst>
              <a:rect l="0" t="0" r="r" b="b"/>
              <a:pathLst>
                <a:path w="161" h="14">
                  <a:moveTo>
                    <a:pt x="160"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2" name="Freeform 126"/>
            <p:cNvSpPr>
              <a:spLocks/>
            </p:cNvSpPr>
            <p:nvPr/>
          </p:nvSpPr>
          <p:spPr bwMode="auto">
            <a:xfrm>
              <a:off x="5343" y="1337"/>
              <a:ext cx="161" cy="14"/>
            </a:xfrm>
            <a:custGeom>
              <a:avLst/>
              <a:gdLst/>
              <a:ahLst/>
              <a:cxnLst>
                <a:cxn ang="0">
                  <a:pos x="160" y="0"/>
                </a:cxn>
                <a:cxn ang="0">
                  <a:pos x="0" y="13"/>
                </a:cxn>
              </a:cxnLst>
              <a:rect l="0" t="0" r="r" b="b"/>
              <a:pathLst>
                <a:path w="161" h="14">
                  <a:moveTo>
                    <a:pt x="160"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3" name="Freeform 127"/>
            <p:cNvSpPr>
              <a:spLocks/>
            </p:cNvSpPr>
            <p:nvPr/>
          </p:nvSpPr>
          <p:spPr bwMode="auto">
            <a:xfrm>
              <a:off x="5343" y="1352"/>
              <a:ext cx="161" cy="14"/>
            </a:xfrm>
            <a:custGeom>
              <a:avLst/>
              <a:gdLst/>
              <a:ahLst/>
              <a:cxnLst>
                <a:cxn ang="0">
                  <a:pos x="160" y="0"/>
                </a:cxn>
                <a:cxn ang="0">
                  <a:pos x="0" y="13"/>
                </a:cxn>
              </a:cxnLst>
              <a:rect l="0" t="0" r="r" b="b"/>
              <a:pathLst>
                <a:path w="161" h="14">
                  <a:moveTo>
                    <a:pt x="160"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4" name="Freeform 128"/>
            <p:cNvSpPr>
              <a:spLocks/>
            </p:cNvSpPr>
            <p:nvPr/>
          </p:nvSpPr>
          <p:spPr bwMode="auto">
            <a:xfrm>
              <a:off x="5343" y="1352"/>
              <a:ext cx="161" cy="16"/>
            </a:xfrm>
            <a:custGeom>
              <a:avLst/>
              <a:gdLst/>
              <a:ahLst/>
              <a:cxnLst>
                <a:cxn ang="0">
                  <a:pos x="160" y="0"/>
                </a:cxn>
                <a:cxn ang="0">
                  <a:pos x="0" y="15"/>
                </a:cxn>
              </a:cxnLst>
              <a:rect l="0" t="0" r="r" b="b"/>
              <a:pathLst>
                <a:path w="161" h="16">
                  <a:moveTo>
                    <a:pt x="160"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5" name="Freeform 129"/>
            <p:cNvSpPr>
              <a:spLocks/>
            </p:cNvSpPr>
            <p:nvPr/>
          </p:nvSpPr>
          <p:spPr bwMode="auto">
            <a:xfrm>
              <a:off x="5343" y="1364"/>
              <a:ext cx="161" cy="16"/>
            </a:xfrm>
            <a:custGeom>
              <a:avLst/>
              <a:gdLst/>
              <a:ahLst/>
              <a:cxnLst>
                <a:cxn ang="0">
                  <a:pos x="160" y="0"/>
                </a:cxn>
                <a:cxn ang="0">
                  <a:pos x="0" y="15"/>
                </a:cxn>
              </a:cxnLst>
              <a:rect l="0" t="0" r="r" b="b"/>
              <a:pathLst>
                <a:path w="161" h="16">
                  <a:moveTo>
                    <a:pt x="160"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6" name="Freeform 130"/>
            <p:cNvSpPr>
              <a:spLocks/>
            </p:cNvSpPr>
            <p:nvPr/>
          </p:nvSpPr>
          <p:spPr bwMode="auto">
            <a:xfrm>
              <a:off x="5343" y="1364"/>
              <a:ext cx="161" cy="21"/>
            </a:xfrm>
            <a:custGeom>
              <a:avLst/>
              <a:gdLst/>
              <a:ahLst/>
              <a:cxnLst>
                <a:cxn ang="0">
                  <a:pos x="160" y="0"/>
                </a:cxn>
                <a:cxn ang="0">
                  <a:pos x="0" y="20"/>
                </a:cxn>
              </a:cxnLst>
              <a:rect l="0" t="0" r="r" b="b"/>
              <a:pathLst>
                <a:path w="161" h="21">
                  <a:moveTo>
                    <a:pt x="160" y="0"/>
                  </a:moveTo>
                  <a:lnTo>
                    <a:pt x="0" y="2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7" name="Freeform 131"/>
            <p:cNvSpPr>
              <a:spLocks/>
            </p:cNvSpPr>
            <p:nvPr/>
          </p:nvSpPr>
          <p:spPr bwMode="auto">
            <a:xfrm>
              <a:off x="5343" y="1379"/>
              <a:ext cx="161" cy="16"/>
            </a:xfrm>
            <a:custGeom>
              <a:avLst/>
              <a:gdLst/>
              <a:ahLst/>
              <a:cxnLst>
                <a:cxn ang="0">
                  <a:pos x="0" y="15"/>
                </a:cxn>
                <a:cxn ang="0">
                  <a:pos x="160" y="0"/>
                </a:cxn>
              </a:cxnLst>
              <a:rect l="0" t="0" r="r" b="b"/>
              <a:pathLst>
                <a:path w="161" h="16">
                  <a:moveTo>
                    <a:pt x="0" y="15"/>
                  </a:moveTo>
                  <a:lnTo>
                    <a:pt x="16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8" name="Freeform 132"/>
            <p:cNvSpPr>
              <a:spLocks/>
            </p:cNvSpPr>
            <p:nvPr/>
          </p:nvSpPr>
          <p:spPr bwMode="auto">
            <a:xfrm>
              <a:off x="5343" y="1379"/>
              <a:ext cx="161" cy="16"/>
            </a:xfrm>
            <a:custGeom>
              <a:avLst/>
              <a:gdLst/>
              <a:ahLst/>
              <a:cxnLst>
                <a:cxn ang="0">
                  <a:pos x="0" y="15"/>
                </a:cxn>
                <a:cxn ang="0">
                  <a:pos x="160" y="0"/>
                </a:cxn>
              </a:cxnLst>
              <a:rect l="0" t="0" r="r" b="b"/>
              <a:pathLst>
                <a:path w="161" h="16">
                  <a:moveTo>
                    <a:pt x="0" y="15"/>
                  </a:moveTo>
                  <a:lnTo>
                    <a:pt x="16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89" name="Freeform 133"/>
            <p:cNvSpPr>
              <a:spLocks/>
            </p:cNvSpPr>
            <p:nvPr/>
          </p:nvSpPr>
          <p:spPr bwMode="auto">
            <a:xfrm>
              <a:off x="5343" y="1410"/>
              <a:ext cx="165" cy="24"/>
            </a:xfrm>
            <a:custGeom>
              <a:avLst/>
              <a:gdLst/>
              <a:ahLst/>
              <a:cxnLst>
                <a:cxn ang="0">
                  <a:pos x="0" y="23"/>
                </a:cxn>
                <a:cxn ang="0">
                  <a:pos x="164" y="0"/>
                </a:cxn>
              </a:cxnLst>
              <a:rect l="0" t="0" r="r" b="b"/>
              <a:pathLst>
                <a:path w="165" h="24">
                  <a:moveTo>
                    <a:pt x="0" y="2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0" name="Freeform 134"/>
            <p:cNvSpPr>
              <a:spLocks/>
            </p:cNvSpPr>
            <p:nvPr/>
          </p:nvSpPr>
          <p:spPr bwMode="auto">
            <a:xfrm>
              <a:off x="5343" y="1410"/>
              <a:ext cx="165" cy="24"/>
            </a:xfrm>
            <a:custGeom>
              <a:avLst/>
              <a:gdLst/>
              <a:ahLst/>
              <a:cxnLst>
                <a:cxn ang="0">
                  <a:pos x="0" y="23"/>
                </a:cxn>
                <a:cxn ang="0">
                  <a:pos x="164" y="0"/>
                </a:cxn>
              </a:cxnLst>
              <a:rect l="0" t="0" r="r" b="b"/>
              <a:pathLst>
                <a:path w="165" h="24">
                  <a:moveTo>
                    <a:pt x="0" y="23"/>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1" name="Freeform 135"/>
            <p:cNvSpPr>
              <a:spLocks/>
            </p:cNvSpPr>
            <p:nvPr/>
          </p:nvSpPr>
          <p:spPr bwMode="auto">
            <a:xfrm>
              <a:off x="5343" y="1425"/>
              <a:ext cx="165" cy="24"/>
            </a:xfrm>
            <a:custGeom>
              <a:avLst/>
              <a:gdLst/>
              <a:ahLst/>
              <a:cxnLst>
                <a:cxn ang="0">
                  <a:pos x="164" y="0"/>
                </a:cxn>
                <a:cxn ang="0">
                  <a:pos x="0" y="23"/>
                </a:cxn>
              </a:cxnLst>
              <a:rect l="0" t="0" r="r" b="b"/>
              <a:pathLst>
                <a:path w="165" h="24">
                  <a:moveTo>
                    <a:pt x="16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2" name="Freeform 136"/>
            <p:cNvSpPr>
              <a:spLocks/>
            </p:cNvSpPr>
            <p:nvPr/>
          </p:nvSpPr>
          <p:spPr bwMode="auto">
            <a:xfrm>
              <a:off x="5343" y="1425"/>
              <a:ext cx="165" cy="24"/>
            </a:xfrm>
            <a:custGeom>
              <a:avLst/>
              <a:gdLst/>
              <a:ahLst/>
              <a:cxnLst>
                <a:cxn ang="0">
                  <a:pos x="164" y="0"/>
                </a:cxn>
                <a:cxn ang="0">
                  <a:pos x="0" y="23"/>
                </a:cxn>
              </a:cxnLst>
              <a:rect l="0" t="0" r="r" b="b"/>
              <a:pathLst>
                <a:path w="165" h="24">
                  <a:moveTo>
                    <a:pt x="16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3" name="Freeform 137"/>
            <p:cNvSpPr>
              <a:spLocks/>
            </p:cNvSpPr>
            <p:nvPr/>
          </p:nvSpPr>
          <p:spPr bwMode="auto">
            <a:xfrm>
              <a:off x="5343" y="1440"/>
              <a:ext cx="165" cy="24"/>
            </a:xfrm>
            <a:custGeom>
              <a:avLst/>
              <a:gdLst/>
              <a:ahLst/>
              <a:cxnLst>
                <a:cxn ang="0">
                  <a:pos x="164" y="0"/>
                </a:cxn>
                <a:cxn ang="0">
                  <a:pos x="0" y="23"/>
                </a:cxn>
              </a:cxnLst>
              <a:rect l="0" t="0" r="r" b="b"/>
              <a:pathLst>
                <a:path w="165" h="24">
                  <a:moveTo>
                    <a:pt x="16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4" name="Freeform 138"/>
            <p:cNvSpPr>
              <a:spLocks/>
            </p:cNvSpPr>
            <p:nvPr/>
          </p:nvSpPr>
          <p:spPr bwMode="auto">
            <a:xfrm>
              <a:off x="5343" y="1440"/>
              <a:ext cx="165" cy="24"/>
            </a:xfrm>
            <a:custGeom>
              <a:avLst/>
              <a:gdLst/>
              <a:ahLst/>
              <a:cxnLst>
                <a:cxn ang="0">
                  <a:pos x="164" y="0"/>
                </a:cxn>
                <a:cxn ang="0">
                  <a:pos x="0" y="23"/>
                </a:cxn>
              </a:cxnLst>
              <a:rect l="0" t="0" r="r" b="b"/>
              <a:pathLst>
                <a:path w="165" h="24">
                  <a:moveTo>
                    <a:pt x="16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5" name="Freeform 139"/>
            <p:cNvSpPr>
              <a:spLocks/>
            </p:cNvSpPr>
            <p:nvPr/>
          </p:nvSpPr>
          <p:spPr bwMode="auto">
            <a:xfrm>
              <a:off x="5343" y="1453"/>
              <a:ext cx="165" cy="26"/>
            </a:xfrm>
            <a:custGeom>
              <a:avLst/>
              <a:gdLst/>
              <a:ahLst/>
              <a:cxnLst>
                <a:cxn ang="0">
                  <a:pos x="164" y="0"/>
                </a:cxn>
                <a:cxn ang="0">
                  <a:pos x="0" y="25"/>
                </a:cxn>
              </a:cxnLst>
              <a:rect l="0" t="0" r="r" b="b"/>
              <a:pathLst>
                <a:path w="165" h="26">
                  <a:moveTo>
                    <a:pt x="164" y="0"/>
                  </a:moveTo>
                  <a:lnTo>
                    <a:pt x="0" y="2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6" name="Freeform 140"/>
            <p:cNvSpPr>
              <a:spLocks/>
            </p:cNvSpPr>
            <p:nvPr/>
          </p:nvSpPr>
          <p:spPr bwMode="auto">
            <a:xfrm>
              <a:off x="5343" y="1453"/>
              <a:ext cx="165" cy="26"/>
            </a:xfrm>
            <a:custGeom>
              <a:avLst/>
              <a:gdLst/>
              <a:ahLst/>
              <a:cxnLst>
                <a:cxn ang="0">
                  <a:pos x="164" y="0"/>
                </a:cxn>
                <a:cxn ang="0">
                  <a:pos x="0" y="25"/>
                </a:cxn>
              </a:cxnLst>
              <a:rect l="0" t="0" r="r" b="b"/>
              <a:pathLst>
                <a:path w="165" h="26">
                  <a:moveTo>
                    <a:pt x="164" y="0"/>
                  </a:moveTo>
                  <a:lnTo>
                    <a:pt x="0" y="2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7" name="Freeform 141"/>
            <p:cNvSpPr>
              <a:spLocks/>
            </p:cNvSpPr>
            <p:nvPr/>
          </p:nvSpPr>
          <p:spPr bwMode="auto">
            <a:xfrm>
              <a:off x="5343" y="1468"/>
              <a:ext cx="165" cy="26"/>
            </a:xfrm>
            <a:custGeom>
              <a:avLst/>
              <a:gdLst/>
              <a:ahLst/>
              <a:cxnLst>
                <a:cxn ang="0">
                  <a:pos x="164" y="0"/>
                </a:cxn>
                <a:cxn ang="0">
                  <a:pos x="0" y="25"/>
                </a:cxn>
              </a:cxnLst>
              <a:rect l="0" t="0" r="r" b="b"/>
              <a:pathLst>
                <a:path w="165" h="26">
                  <a:moveTo>
                    <a:pt x="164" y="0"/>
                  </a:moveTo>
                  <a:lnTo>
                    <a:pt x="0" y="2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8" name="Freeform 142"/>
            <p:cNvSpPr>
              <a:spLocks/>
            </p:cNvSpPr>
            <p:nvPr/>
          </p:nvSpPr>
          <p:spPr bwMode="auto">
            <a:xfrm>
              <a:off x="5343" y="1468"/>
              <a:ext cx="165" cy="26"/>
            </a:xfrm>
            <a:custGeom>
              <a:avLst/>
              <a:gdLst/>
              <a:ahLst/>
              <a:cxnLst>
                <a:cxn ang="0">
                  <a:pos x="164" y="0"/>
                </a:cxn>
                <a:cxn ang="0">
                  <a:pos x="0" y="25"/>
                </a:cxn>
              </a:cxnLst>
              <a:rect l="0" t="0" r="r" b="b"/>
              <a:pathLst>
                <a:path w="165" h="26">
                  <a:moveTo>
                    <a:pt x="164" y="0"/>
                  </a:moveTo>
                  <a:lnTo>
                    <a:pt x="0" y="2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799" name="Freeform 143"/>
            <p:cNvSpPr>
              <a:spLocks/>
            </p:cNvSpPr>
            <p:nvPr/>
          </p:nvSpPr>
          <p:spPr bwMode="auto">
            <a:xfrm>
              <a:off x="5343" y="1478"/>
              <a:ext cx="165" cy="32"/>
            </a:xfrm>
            <a:custGeom>
              <a:avLst/>
              <a:gdLst/>
              <a:ahLst/>
              <a:cxnLst>
                <a:cxn ang="0">
                  <a:pos x="164" y="0"/>
                </a:cxn>
                <a:cxn ang="0">
                  <a:pos x="0" y="31"/>
                </a:cxn>
              </a:cxnLst>
              <a:rect l="0" t="0" r="r" b="b"/>
              <a:pathLst>
                <a:path w="165" h="32">
                  <a:moveTo>
                    <a:pt x="164" y="0"/>
                  </a:moveTo>
                  <a:lnTo>
                    <a:pt x="0" y="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0" name="Freeform 144"/>
            <p:cNvSpPr>
              <a:spLocks/>
            </p:cNvSpPr>
            <p:nvPr/>
          </p:nvSpPr>
          <p:spPr bwMode="auto">
            <a:xfrm>
              <a:off x="5343" y="1483"/>
              <a:ext cx="165" cy="27"/>
            </a:xfrm>
            <a:custGeom>
              <a:avLst/>
              <a:gdLst/>
              <a:ahLst/>
              <a:cxnLst>
                <a:cxn ang="0">
                  <a:pos x="164" y="0"/>
                </a:cxn>
                <a:cxn ang="0">
                  <a:pos x="0" y="26"/>
                </a:cxn>
              </a:cxnLst>
              <a:rect l="0" t="0" r="r" b="b"/>
              <a:pathLst>
                <a:path w="165" h="27">
                  <a:moveTo>
                    <a:pt x="164" y="0"/>
                  </a:move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1" name="Freeform 145"/>
            <p:cNvSpPr>
              <a:spLocks/>
            </p:cNvSpPr>
            <p:nvPr/>
          </p:nvSpPr>
          <p:spPr bwMode="auto">
            <a:xfrm>
              <a:off x="5343" y="1493"/>
              <a:ext cx="165" cy="32"/>
            </a:xfrm>
            <a:custGeom>
              <a:avLst/>
              <a:gdLst/>
              <a:ahLst/>
              <a:cxnLst>
                <a:cxn ang="0">
                  <a:pos x="0" y="31"/>
                </a:cxn>
                <a:cxn ang="0">
                  <a:pos x="164" y="0"/>
                </a:cxn>
              </a:cxnLst>
              <a:rect l="0" t="0" r="r" b="b"/>
              <a:pathLst>
                <a:path w="165" h="32">
                  <a:moveTo>
                    <a:pt x="0" y="31"/>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2" name="Freeform 146"/>
            <p:cNvSpPr>
              <a:spLocks/>
            </p:cNvSpPr>
            <p:nvPr/>
          </p:nvSpPr>
          <p:spPr bwMode="auto">
            <a:xfrm>
              <a:off x="5343" y="1493"/>
              <a:ext cx="165" cy="32"/>
            </a:xfrm>
            <a:custGeom>
              <a:avLst/>
              <a:gdLst/>
              <a:ahLst/>
              <a:cxnLst>
                <a:cxn ang="0">
                  <a:pos x="0" y="31"/>
                </a:cxn>
                <a:cxn ang="0">
                  <a:pos x="164" y="0"/>
                </a:cxn>
              </a:cxnLst>
              <a:rect l="0" t="0" r="r" b="b"/>
              <a:pathLst>
                <a:path w="165" h="32">
                  <a:moveTo>
                    <a:pt x="0" y="31"/>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3" name="Freeform 147"/>
            <p:cNvSpPr>
              <a:spLocks/>
            </p:cNvSpPr>
            <p:nvPr/>
          </p:nvSpPr>
          <p:spPr bwMode="auto">
            <a:xfrm>
              <a:off x="5343" y="1516"/>
              <a:ext cx="165" cy="31"/>
            </a:xfrm>
            <a:custGeom>
              <a:avLst/>
              <a:gdLst/>
              <a:ahLst/>
              <a:cxnLst>
                <a:cxn ang="0">
                  <a:pos x="0" y="30"/>
                </a:cxn>
                <a:cxn ang="0">
                  <a:pos x="164" y="0"/>
                </a:cxn>
              </a:cxnLst>
              <a:rect l="0" t="0" r="r" b="b"/>
              <a:pathLst>
                <a:path w="165" h="31">
                  <a:moveTo>
                    <a:pt x="0" y="30"/>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4" name="Freeform 148"/>
            <p:cNvSpPr>
              <a:spLocks/>
            </p:cNvSpPr>
            <p:nvPr/>
          </p:nvSpPr>
          <p:spPr bwMode="auto">
            <a:xfrm>
              <a:off x="5343" y="1516"/>
              <a:ext cx="165" cy="31"/>
            </a:xfrm>
            <a:custGeom>
              <a:avLst/>
              <a:gdLst/>
              <a:ahLst/>
              <a:cxnLst>
                <a:cxn ang="0">
                  <a:pos x="0" y="30"/>
                </a:cxn>
                <a:cxn ang="0">
                  <a:pos x="164" y="0"/>
                </a:cxn>
              </a:cxnLst>
              <a:rect l="0" t="0" r="r" b="b"/>
              <a:pathLst>
                <a:path w="165" h="31">
                  <a:moveTo>
                    <a:pt x="0" y="30"/>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5" name="Freeform 149"/>
            <p:cNvSpPr>
              <a:spLocks/>
            </p:cNvSpPr>
            <p:nvPr/>
          </p:nvSpPr>
          <p:spPr bwMode="auto">
            <a:xfrm>
              <a:off x="5343" y="1531"/>
              <a:ext cx="165" cy="32"/>
            </a:xfrm>
            <a:custGeom>
              <a:avLst/>
              <a:gdLst/>
              <a:ahLst/>
              <a:cxnLst>
                <a:cxn ang="0">
                  <a:pos x="164" y="0"/>
                </a:cxn>
                <a:cxn ang="0">
                  <a:pos x="0" y="31"/>
                </a:cxn>
              </a:cxnLst>
              <a:rect l="0" t="0" r="r" b="b"/>
              <a:pathLst>
                <a:path w="165" h="32">
                  <a:moveTo>
                    <a:pt x="164" y="0"/>
                  </a:moveTo>
                  <a:lnTo>
                    <a:pt x="0" y="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6" name="Freeform 150"/>
            <p:cNvSpPr>
              <a:spLocks/>
            </p:cNvSpPr>
            <p:nvPr/>
          </p:nvSpPr>
          <p:spPr bwMode="auto">
            <a:xfrm>
              <a:off x="5343" y="1531"/>
              <a:ext cx="165" cy="32"/>
            </a:xfrm>
            <a:custGeom>
              <a:avLst/>
              <a:gdLst/>
              <a:ahLst/>
              <a:cxnLst>
                <a:cxn ang="0">
                  <a:pos x="164" y="0"/>
                </a:cxn>
                <a:cxn ang="0">
                  <a:pos x="0" y="31"/>
                </a:cxn>
              </a:cxnLst>
              <a:rect l="0" t="0" r="r" b="b"/>
              <a:pathLst>
                <a:path w="165" h="32">
                  <a:moveTo>
                    <a:pt x="164" y="0"/>
                  </a:moveTo>
                  <a:lnTo>
                    <a:pt x="0" y="3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7" name="Freeform 151"/>
            <p:cNvSpPr>
              <a:spLocks/>
            </p:cNvSpPr>
            <p:nvPr/>
          </p:nvSpPr>
          <p:spPr bwMode="auto">
            <a:xfrm>
              <a:off x="5343" y="1546"/>
              <a:ext cx="165" cy="37"/>
            </a:xfrm>
            <a:custGeom>
              <a:avLst/>
              <a:gdLst/>
              <a:ahLst/>
              <a:cxnLst>
                <a:cxn ang="0">
                  <a:pos x="164" y="0"/>
                </a:cxn>
                <a:cxn ang="0">
                  <a:pos x="0" y="36"/>
                </a:cxn>
              </a:cxnLst>
              <a:rect l="0" t="0" r="r" b="b"/>
              <a:pathLst>
                <a:path w="165" h="37">
                  <a:moveTo>
                    <a:pt x="164" y="0"/>
                  </a:moveTo>
                  <a:lnTo>
                    <a:pt x="0" y="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8" name="Freeform 152"/>
            <p:cNvSpPr>
              <a:spLocks/>
            </p:cNvSpPr>
            <p:nvPr/>
          </p:nvSpPr>
          <p:spPr bwMode="auto">
            <a:xfrm>
              <a:off x="5343" y="1546"/>
              <a:ext cx="165" cy="37"/>
            </a:xfrm>
            <a:custGeom>
              <a:avLst/>
              <a:gdLst/>
              <a:ahLst/>
              <a:cxnLst>
                <a:cxn ang="0">
                  <a:pos x="164" y="0"/>
                </a:cxn>
                <a:cxn ang="0">
                  <a:pos x="0" y="36"/>
                </a:cxn>
              </a:cxnLst>
              <a:rect l="0" t="0" r="r" b="b"/>
              <a:pathLst>
                <a:path w="165" h="37">
                  <a:moveTo>
                    <a:pt x="164" y="0"/>
                  </a:moveTo>
                  <a:lnTo>
                    <a:pt x="0" y="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09" name="Freeform 153"/>
            <p:cNvSpPr>
              <a:spLocks/>
            </p:cNvSpPr>
            <p:nvPr/>
          </p:nvSpPr>
          <p:spPr bwMode="auto">
            <a:xfrm>
              <a:off x="5343" y="1562"/>
              <a:ext cx="165" cy="37"/>
            </a:xfrm>
            <a:custGeom>
              <a:avLst/>
              <a:gdLst/>
              <a:ahLst/>
              <a:cxnLst>
                <a:cxn ang="0">
                  <a:pos x="164" y="0"/>
                </a:cxn>
                <a:cxn ang="0">
                  <a:pos x="0" y="36"/>
                </a:cxn>
              </a:cxnLst>
              <a:rect l="0" t="0" r="r" b="b"/>
              <a:pathLst>
                <a:path w="165" h="37">
                  <a:moveTo>
                    <a:pt x="164" y="0"/>
                  </a:moveTo>
                  <a:lnTo>
                    <a:pt x="0" y="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0" name="Freeform 154"/>
            <p:cNvSpPr>
              <a:spLocks/>
            </p:cNvSpPr>
            <p:nvPr/>
          </p:nvSpPr>
          <p:spPr bwMode="auto">
            <a:xfrm>
              <a:off x="5343" y="1562"/>
              <a:ext cx="165" cy="37"/>
            </a:xfrm>
            <a:custGeom>
              <a:avLst/>
              <a:gdLst/>
              <a:ahLst/>
              <a:cxnLst>
                <a:cxn ang="0">
                  <a:pos x="164" y="0"/>
                </a:cxn>
                <a:cxn ang="0">
                  <a:pos x="0" y="36"/>
                </a:cxn>
              </a:cxnLst>
              <a:rect l="0" t="0" r="r" b="b"/>
              <a:pathLst>
                <a:path w="165" h="37">
                  <a:moveTo>
                    <a:pt x="164" y="0"/>
                  </a:moveTo>
                  <a:lnTo>
                    <a:pt x="0" y="3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1" name="Freeform 155"/>
            <p:cNvSpPr>
              <a:spLocks/>
            </p:cNvSpPr>
            <p:nvPr/>
          </p:nvSpPr>
          <p:spPr bwMode="auto">
            <a:xfrm>
              <a:off x="5343" y="1577"/>
              <a:ext cx="165" cy="36"/>
            </a:xfrm>
            <a:custGeom>
              <a:avLst/>
              <a:gdLst/>
              <a:ahLst/>
              <a:cxnLst>
                <a:cxn ang="0">
                  <a:pos x="164" y="0"/>
                </a:cxn>
                <a:cxn ang="0">
                  <a:pos x="0" y="35"/>
                </a:cxn>
              </a:cxnLst>
              <a:rect l="0" t="0" r="r" b="b"/>
              <a:pathLst>
                <a:path w="165" h="36">
                  <a:moveTo>
                    <a:pt x="164" y="0"/>
                  </a:moveTo>
                  <a:lnTo>
                    <a:pt x="0" y="3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2" name="Freeform 156"/>
            <p:cNvSpPr>
              <a:spLocks/>
            </p:cNvSpPr>
            <p:nvPr/>
          </p:nvSpPr>
          <p:spPr bwMode="auto">
            <a:xfrm>
              <a:off x="5343" y="1577"/>
              <a:ext cx="165" cy="36"/>
            </a:xfrm>
            <a:custGeom>
              <a:avLst/>
              <a:gdLst/>
              <a:ahLst/>
              <a:cxnLst>
                <a:cxn ang="0">
                  <a:pos x="164" y="0"/>
                </a:cxn>
                <a:cxn ang="0">
                  <a:pos x="0" y="35"/>
                </a:cxn>
              </a:cxnLst>
              <a:rect l="0" t="0" r="r" b="b"/>
              <a:pathLst>
                <a:path w="165" h="36">
                  <a:moveTo>
                    <a:pt x="164" y="0"/>
                  </a:moveTo>
                  <a:lnTo>
                    <a:pt x="0" y="3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3" name="Freeform 157"/>
            <p:cNvSpPr>
              <a:spLocks/>
            </p:cNvSpPr>
            <p:nvPr/>
          </p:nvSpPr>
          <p:spPr bwMode="auto">
            <a:xfrm>
              <a:off x="5343" y="1593"/>
              <a:ext cx="165" cy="38"/>
            </a:xfrm>
            <a:custGeom>
              <a:avLst/>
              <a:gdLst/>
              <a:ahLst/>
              <a:cxnLst>
                <a:cxn ang="0">
                  <a:pos x="164" y="0"/>
                </a:cxn>
                <a:cxn ang="0">
                  <a:pos x="0" y="37"/>
                </a:cxn>
              </a:cxnLst>
              <a:rect l="0" t="0" r="r" b="b"/>
              <a:pathLst>
                <a:path w="165" h="38">
                  <a:moveTo>
                    <a:pt x="164" y="0"/>
                  </a:move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4" name="Freeform 158"/>
            <p:cNvSpPr>
              <a:spLocks/>
            </p:cNvSpPr>
            <p:nvPr/>
          </p:nvSpPr>
          <p:spPr bwMode="auto">
            <a:xfrm>
              <a:off x="5343" y="1593"/>
              <a:ext cx="165" cy="38"/>
            </a:xfrm>
            <a:custGeom>
              <a:avLst/>
              <a:gdLst/>
              <a:ahLst/>
              <a:cxnLst>
                <a:cxn ang="0">
                  <a:pos x="164" y="0"/>
                </a:cxn>
                <a:cxn ang="0">
                  <a:pos x="0" y="37"/>
                </a:cxn>
              </a:cxnLst>
              <a:rect l="0" t="0" r="r" b="b"/>
              <a:pathLst>
                <a:path w="165" h="38">
                  <a:moveTo>
                    <a:pt x="164" y="0"/>
                  </a:moveTo>
                  <a:lnTo>
                    <a:pt x="0" y="3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5" name="Freeform 159"/>
            <p:cNvSpPr>
              <a:spLocks/>
            </p:cNvSpPr>
            <p:nvPr/>
          </p:nvSpPr>
          <p:spPr bwMode="auto">
            <a:xfrm>
              <a:off x="5343" y="1605"/>
              <a:ext cx="165" cy="42"/>
            </a:xfrm>
            <a:custGeom>
              <a:avLst/>
              <a:gdLst/>
              <a:ahLst/>
              <a:cxnLst>
                <a:cxn ang="0">
                  <a:pos x="0" y="41"/>
                </a:cxn>
                <a:cxn ang="0">
                  <a:pos x="164" y="0"/>
                </a:cxn>
              </a:cxnLst>
              <a:rect l="0" t="0" r="r" b="b"/>
              <a:pathLst>
                <a:path w="165" h="42">
                  <a:moveTo>
                    <a:pt x="0" y="41"/>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6" name="Freeform 160"/>
            <p:cNvSpPr>
              <a:spLocks/>
            </p:cNvSpPr>
            <p:nvPr/>
          </p:nvSpPr>
          <p:spPr bwMode="auto">
            <a:xfrm>
              <a:off x="5343" y="1605"/>
              <a:ext cx="165" cy="42"/>
            </a:xfrm>
            <a:custGeom>
              <a:avLst/>
              <a:gdLst/>
              <a:ahLst/>
              <a:cxnLst>
                <a:cxn ang="0">
                  <a:pos x="0" y="41"/>
                </a:cxn>
                <a:cxn ang="0">
                  <a:pos x="164" y="0"/>
                </a:cxn>
              </a:cxnLst>
              <a:rect l="0" t="0" r="r" b="b"/>
              <a:pathLst>
                <a:path w="165" h="42">
                  <a:moveTo>
                    <a:pt x="0" y="41"/>
                  </a:moveTo>
                  <a:lnTo>
                    <a:pt x="1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17" name="Freeform 161"/>
            <p:cNvSpPr>
              <a:spLocks/>
            </p:cNvSpPr>
            <p:nvPr/>
          </p:nvSpPr>
          <p:spPr bwMode="auto">
            <a:xfrm>
              <a:off x="4883" y="1184"/>
              <a:ext cx="262" cy="97"/>
            </a:xfrm>
            <a:custGeom>
              <a:avLst/>
              <a:gdLst/>
              <a:ahLst/>
              <a:cxnLst>
                <a:cxn ang="0">
                  <a:pos x="0" y="0"/>
                </a:cxn>
                <a:cxn ang="0">
                  <a:pos x="261" y="0"/>
                </a:cxn>
                <a:cxn ang="0">
                  <a:pos x="261" y="92"/>
                </a:cxn>
                <a:cxn ang="0">
                  <a:pos x="0" y="96"/>
                </a:cxn>
                <a:cxn ang="0">
                  <a:pos x="0" y="0"/>
                </a:cxn>
              </a:cxnLst>
              <a:rect l="0" t="0" r="r" b="b"/>
              <a:pathLst>
                <a:path w="262" h="97">
                  <a:moveTo>
                    <a:pt x="0" y="0"/>
                  </a:moveTo>
                  <a:lnTo>
                    <a:pt x="261" y="0"/>
                  </a:lnTo>
                  <a:lnTo>
                    <a:pt x="261" y="92"/>
                  </a:lnTo>
                  <a:lnTo>
                    <a:pt x="0" y="96"/>
                  </a:lnTo>
                  <a:lnTo>
                    <a:pt x="0" y="0"/>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18" name="Freeform 162"/>
            <p:cNvSpPr>
              <a:spLocks/>
            </p:cNvSpPr>
            <p:nvPr/>
          </p:nvSpPr>
          <p:spPr bwMode="auto">
            <a:xfrm>
              <a:off x="4883" y="1184"/>
              <a:ext cx="265" cy="100"/>
            </a:xfrm>
            <a:custGeom>
              <a:avLst/>
              <a:gdLst/>
              <a:ahLst/>
              <a:cxnLst>
                <a:cxn ang="0">
                  <a:pos x="264" y="0"/>
                </a:cxn>
                <a:cxn ang="0">
                  <a:pos x="264" y="95"/>
                </a:cxn>
                <a:cxn ang="0">
                  <a:pos x="0" y="99"/>
                </a:cxn>
                <a:cxn ang="0">
                  <a:pos x="0" y="0"/>
                </a:cxn>
                <a:cxn ang="0">
                  <a:pos x="264" y="0"/>
                </a:cxn>
                <a:cxn ang="0">
                  <a:pos x="264" y="95"/>
                </a:cxn>
                <a:cxn ang="0">
                  <a:pos x="0" y="99"/>
                </a:cxn>
                <a:cxn ang="0">
                  <a:pos x="0" y="0"/>
                </a:cxn>
              </a:cxnLst>
              <a:rect l="0" t="0" r="r" b="b"/>
              <a:pathLst>
                <a:path w="265" h="100">
                  <a:moveTo>
                    <a:pt x="264" y="0"/>
                  </a:moveTo>
                  <a:lnTo>
                    <a:pt x="264" y="95"/>
                  </a:lnTo>
                  <a:lnTo>
                    <a:pt x="0" y="99"/>
                  </a:lnTo>
                  <a:lnTo>
                    <a:pt x="0" y="0"/>
                  </a:lnTo>
                  <a:lnTo>
                    <a:pt x="264" y="0"/>
                  </a:lnTo>
                  <a:lnTo>
                    <a:pt x="264" y="95"/>
                  </a:lnTo>
                  <a:lnTo>
                    <a:pt x="0" y="99"/>
                  </a:lnTo>
                  <a:lnTo>
                    <a:pt x="0" y="0"/>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19" name="Freeform 163"/>
            <p:cNvSpPr>
              <a:spLocks/>
            </p:cNvSpPr>
            <p:nvPr/>
          </p:nvSpPr>
          <p:spPr bwMode="auto">
            <a:xfrm>
              <a:off x="4888" y="1314"/>
              <a:ext cx="257" cy="94"/>
            </a:xfrm>
            <a:custGeom>
              <a:avLst/>
              <a:gdLst/>
              <a:ahLst/>
              <a:cxnLst>
                <a:cxn ang="0">
                  <a:pos x="0" y="4"/>
                </a:cxn>
                <a:cxn ang="0">
                  <a:pos x="256" y="0"/>
                </a:cxn>
                <a:cxn ang="0">
                  <a:pos x="256" y="86"/>
                </a:cxn>
                <a:cxn ang="0">
                  <a:pos x="0" y="93"/>
                </a:cxn>
                <a:cxn ang="0">
                  <a:pos x="0" y="4"/>
                </a:cxn>
              </a:cxnLst>
              <a:rect l="0" t="0" r="r" b="b"/>
              <a:pathLst>
                <a:path w="257" h="94">
                  <a:moveTo>
                    <a:pt x="0" y="4"/>
                  </a:moveTo>
                  <a:lnTo>
                    <a:pt x="256" y="0"/>
                  </a:lnTo>
                  <a:lnTo>
                    <a:pt x="256" y="86"/>
                  </a:lnTo>
                  <a:lnTo>
                    <a:pt x="0" y="93"/>
                  </a:lnTo>
                  <a:lnTo>
                    <a:pt x="0" y="4"/>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20" name="Freeform 164"/>
            <p:cNvSpPr>
              <a:spLocks/>
            </p:cNvSpPr>
            <p:nvPr/>
          </p:nvSpPr>
          <p:spPr bwMode="auto">
            <a:xfrm>
              <a:off x="4888" y="1314"/>
              <a:ext cx="260" cy="97"/>
            </a:xfrm>
            <a:custGeom>
              <a:avLst/>
              <a:gdLst/>
              <a:ahLst/>
              <a:cxnLst>
                <a:cxn ang="0">
                  <a:pos x="259" y="0"/>
                </a:cxn>
                <a:cxn ang="0">
                  <a:pos x="259" y="88"/>
                </a:cxn>
                <a:cxn ang="0">
                  <a:pos x="0" y="96"/>
                </a:cxn>
                <a:cxn ang="0">
                  <a:pos x="0" y="4"/>
                </a:cxn>
                <a:cxn ang="0">
                  <a:pos x="259" y="0"/>
                </a:cxn>
                <a:cxn ang="0">
                  <a:pos x="259" y="88"/>
                </a:cxn>
                <a:cxn ang="0">
                  <a:pos x="0" y="96"/>
                </a:cxn>
                <a:cxn ang="0">
                  <a:pos x="0" y="4"/>
                </a:cxn>
              </a:cxnLst>
              <a:rect l="0" t="0" r="r" b="b"/>
              <a:pathLst>
                <a:path w="260" h="97">
                  <a:moveTo>
                    <a:pt x="259" y="0"/>
                  </a:moveTo>
                  <a:lnTo>
                    <a:pt x="259" y="88"/>
                  </a:lnTo>
                  <a:lnTo>
                    <a:pt x="0" y="96"/>
                  </a:lnTo>
                  <a:lnTo>
                    <a:pt x="0" y="4"/>
                  </a:lnTo>
                  <a:lnTo>
                    <a:pt x="259" y="0"/>
                  </a:lnTo>
                  <a:lnTo>
                    <a:pt x="259" y="88"/>
                  </a:lnTo>
                  <a:lnTo>
                    <a:pt x="0" y="96"/>
                  </a:lnTo>
                  <a:lnTo>
                    <a:pt x="0" y="4"/>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21" name="Freeform 165"/>
            <p:cNvSpPr>
              <a:spLocks/>
            </p:cNvSpPr>
            <p:nvPr/>
          </p:nvSpPr>
          <p:spPr bwMode="auto">
            <a:xfrm>
              <a:off x="4883" y="1438"/>
              <a:ext cx="262" cy="99"/>
            </a:xfrm>
            <a:custGeom>
              <a:avLst/>
              <a:gdLst/>
              <a:ahLst/>
              <a:cxnLst>
                <a:cxn ang="0">
                  <a:pos x="0" y="11"/>
                </a:cxn>
                <a:cxn ang="0">
                  <a:pos x="261" y="0"/>
                </a:cxn>
                <a:cxn ang="0">
                  <a:pos x="261" y="91"/>
                </a:cxn>
                <a:cxn ang="0">
                  <a:pos x="0" y="98"/>
                </a:cxn>
                <a:cxn ang="0">
                  <a:pos x="0" y="11"/>
                </a:cxn>
              </a:cxnLst>
              <a:rect l="0" t="0" r="r" b="b"/>
              <a:pathLst>
                <a:path w="262" h="99">
                  <a:moveTo>
                    <a:pt x="0" y="11"/>
                  </a:moveTo>
                  <a:lnTo>
                    <a:pt x="261" y="0"/>
                  </a:lnTo>
                  <a:lnTo>
                    <a:pt x="261" y="91"/>
                  </a:lnTo>
                  <a:lnTo>
                    <a:pt x="0" y="98"/>
                  </a:lnTo>
                  <a:lnTo>
                    <a:pt x="0" y="11"/>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22" name="Freeform 166"/>
            <p:cNvSpPr>
              <a:spLocks/>
            </p:cNvSpPr>
            <p:nvPr/>
          </p:nvSpPr>
          <p:spPr bwMode="auto">
            <a:xfrm>
              <a:off x="4883" y="1438"/>
              <a:ext cx="265" cy="102"/>
            </a:xfrm>
            <a:custGeom>
              <a:avLst/>
              <a:gdLst/>
              <a:ahLst/>
              <a:cxnLst>
                <a:cxn ang="0">
                  <a:pos x="264" y="0"/>
                </a:cxn>
                <a:cxn ang="0">
                  <a:pos x="264" y="94"/>
                </a:cxn>
                <a:cxn ang="0">
                  <a:pos x="0" y="101"/>
                </a:cxn>
                <a:cxn ang="0">
                  <a:pos x="0" y="11"/>
                </a:cxn>
                <a:cxn ang="0">
                  <a:pos x="264" y="0"/>
                </a:cxn>
                <a:cxn ang="0">
                  <a:pos x="264" y="94"/>
                </a:cxn>
                <a:cxn ang="0">
                  <a:pos x="0" y="101"/>
                </a:cxn>
                <a:cxn ang="0">
                  <a:pos x="0" y="11"/>
                </a:cxn>
              </a:cxnLst>
              <a:rect l="0" t="0" r="r" b="b"/>
              <a:pathLst>
                <a:path w="265" h="102">
                  <a:moveTo>
                    <a:pt x="264" y="0"/>
                  </a:moveTo>
                  <a:lnTo>
                    <a:pt x="264" y="94"/>
                  </a:lnTo>
                  <a:lnTo>
                    <a:pt x="0" y="101"/>
                  </a:lnTo>
                  <a:lnTo>
                    <a:pt x="0" y="11"/>
                  </a:lnTo>
                  <a:lnTo>
                    <a:pt x="264" y="0"/>
                  </a:lnTo>
                  <a:lnTo>
                    <a:pt x="264" y="94"/>
                  </a:lnTo>
                  <a:lnTo>
                    <a:pt x="0" y="101"/>
                  </a:lnTo>
                  <a:lnTo>
                    <a:pt x="0" y="11"/>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23" name="Freeform 167"/>
            <p:cNvSpPr>
              <a:spLocks/>
            </p:cNvSpPr>
            <p:nvPr/>
          </p:nvSpPr>
          <p:spPr bwMode="auto">
            <a:xfrm>
              <a:off x="4883" y="1562"/>
              <a:ext cx="262" cy="113"/>
            </a:xfrm>
            <a:custGeom>
              <a:avLst/>
              <a:gdLst/>
              <a:ahLst/>
              <a:cxnLst>
                <a:cxn ang="0">
                  <a:pos x="0" y="15"/>
                </a:cxn>
                <a:cxn ang="0">
                  <a:pos x="261" y="0"/>
                </a:cxn>
                <a:cxn ang="0">
                  <a:pos x="261" y="93"/>
                </a:cxn>
                <a:cxn ang="0">
                  <a:pos x="0" y="112"/>
                </a:cxn>
                <a:cxn ang="0">
                  <a:pos x="0" y="15"/>
                </a:cxn>
              </a:cxnLst>
              <a:rect l="0" t="0" r="r" b="b"/>
              <a:pathLst>
                <a:path w="262" h="113">
                  <a:moveTo>
                    <a:pt x="0" y="15"/>
                  </a:moveTo>
                  <a:lnTo>
                    <a:pt x="261" y="0"/>
                  </a:lnTo>
                  <a:lnTo>
                    <a:pt x="261" y="93"/>
                  </a:lnTo>
                  <a:lnTo>
                    <a:pt x="0" y="112"/>
                  </a:lnTo>
                  <a:lnTo>
                    <a:pt x="0" y="15"/>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24" name="Freeform 168"/>
            <p:cNvSpPr>
              <a:spLocks/>
            </p:cNvSpPr>
            <p:nvPr/>
          </p:nvSpPr>
          <p:spPr bwMode="auto">
            <a:xfrm>
              <a:off x="4883" y="1562"/>
              <a:ext cx="265" cy="115"/>
            </a:xfrm>
            <a:custGeom>
              <a:avLst/>
              <a:gdLst/>
              <a:ahLst/>
              <a:cxnLst>
                <a:cxn ang="0">
                  <a:pos x="264" y="0"/>
                </a:cxn>
                <a:cxn ang="0">
                  <a:pos x="264" y="95"/>
                </a:cxn>
                <a:cxn ang="0">
                  <a:pos x="0" y="114"/>
                </a:cxn>
                <a:cxn ang="0">
                  <a:pos x="0" y="15"/>
                </a:cxn>
                <a:cxn ang="0">
                  <a:pos x="264" y="0"/>
                </a:cxn>
                <a:cxn ang="0">
                  <a:pos x="264" y="95"/>
                </a:cxn>
                <a:cxn ang="0">
                  <a:pos x="0" y="114"/>
                </a:cxn>
                <a:cxn ang="0">
                  <a:pos x="0" y="15"/>
                </a:cxn>
              </a:cxnLst>
              <a:rect l="0" t="0" r="r" b="b"/>
              <a:pathLst>
                <a:path w="265" h="115">
                  <a:moveTo>
                    <a:pt x="264" y="0"/>
                  </a:moveTo>
                  <a:lnTo>
                    <a:pt x="264" y="95"/>
                  </a:lnTo>
                  <a:lnTo>
                    <a:pt x="0" y="114"/>
                  </a:lnTo>
                  <a:lnTo>
                    <a:pt x="0" y="15"/>
                  </a:lnTo>
                  <a:lnTo>
                    <a:pt x="264" y="0"/>
                  </a:lnTo>
                  <a:lnTo>
                    <a:pt x="264" y="95"/>
                  </a:lnTo>
                  <a:lnTo>
                    <a:pt x="0" y="114"/>
                  </a:lnTo>
                  <a:lnTo>
                    <a:pt x="0" y="15"/>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25" name="Freeform 169"/>
            <p:cNvSpPr>
              <a:spLocks/>
            </p:cNvSpPr>
            <p:nvPr/>
          </p:nvSpPr>
          <p:spPr bwMode="auto">
            <a:xfrm>
              <a:off x="4883" y="1181"/>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26" name="Freeform 170"/>
            <p:cNvSpPr>
              <a:spLocks/>
            </p:cNvSpPr>
            <p:nvPr/>
          </p:nvSpPr>
          <p:spPr bwMode="auto">
            <a:xfrm>
              <a:off x="4883" y="1181"/>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27" name="Freeform 171"/>
            <p:cNvSpPr>
              <a:spLocks/>
            </p:cNvSpPr>
            <p:nvPr/>
          </p:nvSpPr>
          <p:spPr bwMode="auto">
            <a:xfrm>
              <a:off x="4883" y="1200"/>
              <a:ext cx="265" cy="1"/>
            </a:xfrm>
            <a:custGeom>
              <a:avLst/>
              <a:gdLst/>
              <a:ahLst/>
              <a:cxnLst>
                <a:cxn ang="0">
                  <a:pos x="264" y="0"/>
                </a:cxn>
                <a:cxn ang="0">
                  <a:pos x="0" y="0"/>
                </a:cxn>
              </a:cxnLst>
              <a:rect l="0" t="0" r="r" b="b"/>
              <a:pathLst>
                <a:path w="265" h="1">
                  <a:moveTo>
                    <a:pt x="264" y="0"/>
                  </a:move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28" name="Freeform 172"/>
            <p:cNvSpPr>
              <a:spLocks/>
            </p:cNvSpPr>
            <p:nvPr/>
          </p:nvSpPr>
          <p:spPr bwMode="auto">
            <a:xfrm>
              <a:off x="4883" y="1200"/>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29" name="Freeform 173"/>
            <p:cNvSpPr>
              <a:spLocks/>
            </p:cNvSpPr>
            <p:nvPr/>
          </p:nvSpPr>
          <p:spPr bwMode="auto">
            <a:xfrm>
              <a:off x="4883" y="1215"/>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0" name="Freeform 174"/>
            <p:cNvSpPr>
              <a:spLocks/>
            </p:cNvSpPr>
            <p:nvPr/>
          </p:nvSpPr>
          <p:spPr bwMode="auto">
            <a:xfrm>
              <a:off x="4883" y="1215"/>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1" name="Freeform 175"/>
            <p:cNvSpPr>
              <a:spLocks/>
            </p:cNvSpPr>
            <p:nvPr/>
          </p:nvSpPr>
          <p:spPr bwMode="auto">
            <a:xfrm>
              <a:off x="4883" y="1234"/>
              <a:ext cx="265" cy="1"/>
            </a:xfrm>
            <a:custGeom>
              <a:avLst/>
              <a:gdLst/>
              <a:ahLst/>
              <a:cxnLst>
                <a:cxn ang="0">
                  <a:pos x="264" y="0"/>
                </a:cxn>
                <a:cxn ang="0">
                  <a:pos x="0" y="0"/>
                </a:cxn>
              </a:cxnLst>
              <a:rect l="0" t="0" r="r" b="b"/>
              <a:pathLst>
                <a:path w="265" h="1">
                  <a:moveTo>
                    <a:pt x="264" y="0"/>
                  </a:move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2" name="Freeform 176"/>
            <p:cNvSpPr>
              <a:spLocks/>
            </p:cNvSpPr>
            <p:nvPr/>
          </p:nvSpPr>
          <p:spPr bwMode="auto">
            <a:xfrm>
              <a:off x="4883" y="1234"/>
              <a:ext cx="265" cy="1"/>
            </a:xfrm>
            <a:custGeom>
              <a:avLst/>
              <a:gdLst/>
              <a:ahLst/>
              <a:cxnLst>
                <a:cxn ang="0">
                  <a:pos x="264" y="0"/>
                </a:cxn>
                <a:cxn ang="0">
                  <a:pos x="0" y="0"/>
                </a:cxn>
              </a:cxnLst>
              <a:rect l="0" t="0" r="r" b="b"/>
              <a:pathLst>
                <a:path w="265" h="1">
                  <a:moveTo>
                    <a:pt x="264" y="0"/>
                  </a:move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3" name="Freeform 177"/>
            <p:cNvSpPr>
              <a:spLocks/>
            </p:cNvSpPr>
            <p:nvPr/>
          </p:nvSpPr>
          <p:spPr bwMode="auto">
            <a:xfrm>
              <a:off x="4883" y="1250"/>
              <a:ext cx="265" cy="13"/>
            </a:xfrm>
            <a:custGeom>
              <a:avLst/>
              <a:gdLst/>
              <a:ahLst/>
              <a:cxnLst>
                <a:cxn ang="0">
                  <a:pos x="264" y="0"/>
                </a:cxn>
                <a:cxn ang="0">
                  <a:pos x="0" y="12"/>
                </a:cxn>
              </a:cxnLst>
              <a:rect l="0" t="0" r="r" b="b"/>
              <a:pathLst>
                <a:path w="265" h="13">
                  <a:moveTo>
                    <a:pt x="264"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4" name="Freeform 178"/>
            <p:cNvSpPr>
              <a:spLocks/>
            </p:cNvSpPr>
            <p:nvPr/>
          </p:nvSpPr>
          <p:spPr bwMode="auto">
            <a:xfrm>
              <a:off x="4883" y="1250"/>
              <a:ext cx="265" cy="13"/>
            </a:xfrm>
            <a:custGeom>
              <a:avLst/>
              <a:gdLst/>
              <a:ahLst/>
              <a:cxnLst>
                <a:cxn ang="0">
                  <a:pos x="264" y="0"/>
                </a:cxn>
                <a:cxn ang="0">
                  <a:pos x="0" y="12"/>
                </a:cxn>
              </a:cxnLst>
              <a:rect l="0" t="0" r="r" b="b"/>
              <a:pathLst>
                <a:path w="265" h="13">
                  <a:moveTo>
                    <a:pt x="264"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5" name="Freeform 179"/>
            <p:cNvSpPr>
              <a:spLocks/>
            </p:cNvSpPr>
            <p:nvPr/>
          </p:nvSpPr>
          <p:spPr bwMode="auto">
            <a:xfrm>
              <a:off x="4883" y="1268"/>
              <a:ext cx="265" cy="1"/>
            </a:xfrm>
            <a:custGeom>
              <a:avLst/>
              <a:gdLst/>
              <a:ahLst/>
              <a:cxnLst>
                <a:cxn ang="0">
                  <a:pos x="264" y="0"/>
                </a:cxn>
                <a:cxn ang="0">
                  <a:pos x="0" y="0"/>
                </a:cxn>
              </a:cxnLst>
              <a:rect l="0" t="0" r="r" b="b"/>
              <a:pathLst>
                <a:path w="265" h="1">
                  <a:moveTo>
                    <a:pt x="264" y="0"/>
                  </a:moveTo>
                  <a:lnTo>
                    <a:pt x="0"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6" name="Freeform 180"/>
            <p:cNvSpPr>
              <a:spLocks/>
            </p:cNvSpPr>
            <p:nvPr/>
          </p:nvSpPr>
          <p:spPr bwMode="auto">
            <a:xfrm>
              <a:off x="4883" y="1268"/>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7" name="Freeform 181"/>
            <p:cNvSpPr>
              <a:spLocks/>
            </p:cNvSpPr>
            <p:nvPr/>
          </p:nvSpPr>
          <p:spPr bwMode="auto">
            <a:xfrm>
              <a:off x="4883" y="1283"/>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8" name="Freeform 182"/>
            <p:cNvSpPr>
              <a:spLocks/>
            </p:cNvSpPr>
            <p:nvPr/>
          </p:nvSpPr>
          <p:spPr bwMode="auto">
            <a:xfrm>
              <a:off x="4883" y="1283"/>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39" name="Freeform 183"/>
            <p:cNvSpPr>
              <a:spLocks/>
            </p:cNvSpPr>
            <p:nvPr/>
          </p:nvSpPr>
          <p:spPr bwMode="auto">
            <a:xfrm>
              <a:off x="4883" y="1310"/>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0" name="Freeform 184"/>
            <p:cNvSpPr>
              <a:spLocks/>
            </p:cNvSpPr>
            <p:nvPr/>
          </p:nvSpPr>
          <p:spPr bwMode="auto">
            <a:xfrm>
              <a:off x="4883" y="1310"/>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1" name="Freeform 185"/>
            <p:cNvSpPr>
              <a:spLocks/>
            </p:cNvSpPr>
            <p:nvPr/>
          </p:nvSpPr>
          <p:spPr bwMode="auto">
            <a:xfrm>
              <a:off x="4883" y="1310"/>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2" name="Line 186"/>
            <p:cNvSpPr>
              <a:spLocks noChangeShapeType="1"/>
            </p:cNvSpPr>
            <p:nvPr/>
          </p:nvSpPr>
          <p:spPr bwMode="auto">
            <a:xfrm>
              <a:off x="4894" y="1318"/>
              <a:ext cx="1" cy="0"/>
            </a:xfrm>
            <a:prstGeom prst="line">
              <a:avLst/>
            </a:prstGeom>
            <a:noFill/>
            <a:ln w="12700">
              <a:solidFill>
                <a:srgbClr val="000000"/>
              </a:solidFill>
              <a:round/>
              <a:headEnd/>
              <a:tailEnd/>
            </a:ln>
            <a:effectLst/>
          </p:spPr>
          <p:txBody>
            <a:bodyPr wrap="none" anchor="ctr"/>
            <a:lstStyle/>
            <a:p>
              <a:endParaRPr lang="fr-FR"/>
            </a:p>
          </p:txBody>
        </p:sp>
        <p:sp>
          <p:nvSpPr>
            <p:cNvPr id="70843" name="Line 187"/>
            <p:cNvSpPr>
              <a:spLocks noChangeShapeType="1"/>
            </p:cNvSpPr>
            <p:nvPr/>
          </p:nvSpPr>
          <p:spPr bwMode="auto">
            <a:xfrm flipV="1">
              <a:off x="4902" y="1298"/>
              <a:ext cx="227" cy="34"/>
            </a:xfrm>
            <a:prstGeom prst="line">
              <a:avLst/>
            </a:prstGeom>
            <a:noFill/>
            <a:ln w="12700">
              <a:solidFill>
                <a:srgbClr val="000000"/>
              </a:solidFill>
              <a:round/>
              <a:headEnd/>
              <a:tailEnd/>
            </a:ln>
            <a:effectLst/>
          </p:spPr>
          <p:txBody>
            <a:bodyPr wrap="none" anchor="ctr"/>
            <a:lstStyle/>
            <a:p>
              <a:endParaRPr lang="fr-FR"/>
            </a:p>
          </p:txBody>
        </p:sp>
        <p:sp>
          <p:nvSpPr>
            <p:cNvPr id="70844" name="Freeform 188"/>
            <p:cNvSpPr>
              <a:spLocks/>
            </p:cNvSpPr>
            <p:nvPr/>
          </p:nvSpPr>
          <p:spPr bwMode="auto">
            <a:xfrm>
              <a:off x="4883" y="1331"/>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5" name="Freeform 189"/>
            <p:cNvSpPr>
              <a:spLocks/>
            </p:cNvSpPr>
            <p:nvPr/>
          </p:nvSpPr>
          <p:spPr bwMode="auto">
            <a:xfrm>
              <a:off x="4883" y="1331"/>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6" name="Freeform 190"/>
            <p:cNvSpPr>
              <a:spLocks/>
            </p:cNvSpPr>
            <p:nvPr/>
          </p:nvSpPr>
          <p:spPr bwMode="auto">
            <a:xfrm>
              <a:off x="4883" y="1344"/>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7" name="Freeform 191"/>
            <p:cNvSpPr>
              <a:spLocks/>
            </p:cNvSpPr>
            <p:nvPr/>
          </p:nvSpPr>
          <p:spPr bwMode="auto">
            <a:xfrm>
              <a:off x="4883" y="1344"/>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8" name="Freeform 192"/>
            <p:cNvSpPr>
              <a:spLocks/>
            </p:cNvSpPr>
            <p:nvPr/>
          </p:nvSpPr>
          <p:spPr bwMode="auto">
            <a:xfrm>
              <a:off x="4883" y="1362"/>
              <a:ext cx="265" cy="13"/>
            </a:xfrm>
            <a:custGeom>
              <a:avLst/>
              <a:gdLst/>
              <a:ahLst/>
              <a:cxnLst>
                <a:cxn ang="0">
                  <a:pos x="264" y="0"/>
                </a:cxn>
                <a:cxn ang="0">
                  <a:pos x="0" y="12"/>
                </a:cxn>
              </a:cxnLst>
              <a:rect l="0" t="0" r="r" b="b"/>
              <a:pathLst>
                <a:path w="265" h="13">
                  <a:moveTo>
                    <a:pt x="264"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49" name="Freeform 193"/>
            <p:cNvSpPr>
              <a:spLocks/>
            </p:cNvSpPr>
            <p:nvPr/>
          </p:nvSpPr>
          <p:spPr bwMode="auto">
            <a:xfrm>
              <a:off x="4883" y="1362"/>
              <a:ext cx="265" cy="13"/>
            </a:xfrm>
            <a:custGeom>
              <a:avLst/>
              <a:gdLst/>
              <a:ahLst/>
              <a:cxnLst>
                <a:cxn ang="0">
                  <a:pos x="264" y="0"/>
                </a:cxn>
                <a:cxn ang="0">
                  <a:pos x="0" y="12"/>
                </a:cxn>
              </a:cxnLst>
              <a:rect l="0" t="0" r="r" b="b"/>
              <a:pathLst>
                <a:path w="265" h="13">
                  <a:moveTo>
                    <a:pt x="264"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0" name="Freeform 194"/>
            <p:cNvSpPr>
              <a:spLocks/>
            </p:cNvSpPr>
            <p:nvPr/>
          </p:nvSpPr>
          <p:spPr bwMode="auto">
            <a:xfrm>
              <a:off x="4883" y="1377"/>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1" name="Freeform 195"/>
            <p:cNvSpPr>
              <a:spLocks/>
            </p:cNvSpPr>
            <p:nvPr/>
          </p:nvSpPr>
          <p:spPr bwMode="auto">
            <a:xfrm>
              <a:off x="4883" y="1377"/>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2" name="Freeform 196"/>
            <p:cNvSpPr>
              <a:spLocks/>
            </p:cNvSpPr>
            <p:nvPr/>
          </p:nvSpPr>
          <p:spPr bwMode="auto">
            <a:xfrm>
              <a:off x="4883" y="1392"/>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3" name="Freeform 197"/>
            <p:cNvSpPr>
              <a:spLocks/>
            </p:cNvSpPr>
            <p:nvPr/>
          </p:nvSpPr>
          <p:spPr bwMode="auto">
            <a:xfrm>
              <a:off x="4883" y="1392"/>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4" name="Freeform 198"/>
            <p:cNvSpPr>
              <a:spLocks/>
            </p:cNvSpPr>
            <p:nvPr/>
          </p:nvSpPr>
          <p:spPr bwMode="auto">
            <a:xfrm>
              <a:off x="4883" y="1407"/>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5" name="Freeform 199"/>
            <p:cNvSpPr>
              <a:spLocks/>
            </p:cNvSpPr>
            <p:nvPr/>
          </p:nvSpPr>
          <p:spPr bwMode="auto">
            <a:xfrm>
              <a:off x="4883" y="1407"/>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6" name="Freeform 200"/>
            <p:cNvSpPr>
              <a:spLocks/>
            </p:cNvSpPr>
            <p:nvPr/>
          </p:nvSpPr>
          <p:spPr bwMode="auto">
            <a:xfrm>
              <a:off x="4883" y="1438"/>
              <a:ext cx="265" cy="13"/>
            </a:xfrm>
            <a:custGeom>
              <a:avLst/>
              <a:gdLst/>
              <a:ahLst/>
              <a:cxnLst>
                <a:cxn ang="0">
                  <a:pos x="0" y="12"/>
                </a:cxn>
                <a:cxn ang="0">
                  <a:pos x="264" y="0"/>
                </a:cxn>
              </a:cxnLst>
              <a:rect l="0" t="0" r="r" b="b"/>
              <a:pathLst>
                <a:path w="265" h="13">
                  <a:moveTo>
                    <a:pt x="0" y="12"/>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7" name="Freeform 201"/>
            <p:cNvSpPr>
              <a:spLocks/>
            </p:cNvSpPr>
            <p:nvPr/>
          </p:nvSpPr>
          <p:spPr bwMode="auto">
            <a:xfrm>
              <a:off x="4883" y="1438"/>
              <a:ext cx="265" cy="13"/>
            </a:xfrm>
            <a:custGeom>
              <a:avLst/>
              <a:gdLst/>
              <a:ahLst/>
              <a:cxnLst>
                <a:cxn ang="0">
                  <a:pos x="0" y="12"/>
                </a:cxn>
                <a:cxn ang="0">
                  <a:pos x="264" y="0"/>
                </a:cxn>
              </a:cxnLst>
              <a:rect l="0" t="0" r="r" b="b"/>
              <a:pathLst>
                <a:path w="265" h="13">
                  <a:moveTo>
                    <a:pt x="0" y="12"/>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8" name="Freeform 202"/>
            <p:cNvSpPr>
              <a:spLocks/>
            </p:cNvSpPr>
            <p:nvPr/>
          </p:nvSpPr>
          <p:spPr bwMode="auto">
            <a:xfrm>
              <a:off x="4883" y="1453"/>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59" name="Freeform 203"/>
            <p:cNvSpPr>
              <a:spLocks/>
            </p:cNvSpPr>
            <p:nvPr/>
          </p:nvSpPr>
          <p:spPr bwMode="auto">
            <a:xfrm>
              <a:off x="4883" y="1453"/>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0" name="Freeform 204"/>
            <p:cNvSpPr>
              <a:spLocks/>
            </p:cNvSpPr>
            <p:nvPr/>
          </p:nvSpPr>
          <p:spPr bwMode="auto">
            <a:xfrm>
              <a:off x="4883" y="1468"/>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1" name="Freeform 205"/>
            <p:cNvSpPr>
              <a:spLocks/>
            </p:cNvSpPr>
            <p:nvPr/>
          </p:nvSpPr>
          <p:spPr bwMode="auto">
            <a:xfrm>
              <a:off x="4883" y="1468"/>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2" name="Freeform 206"/>
            <p:cNvSpPr>
              <a:spLocks/>
            </p:cNvSpPr>
            <p:nvPr/>
          </p:nvSpPr>
          <p:spPr bwMode="auto">
            <a:xfrm>
              <a:off x="4883" y="1486"/>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3" name="Line 207"/>
            <p:cNvSpPr>
              <a:spLocks noChangeShapeType="1"/>
            </p:cNvSpPr>
            <p:nvPr/>
          </p:nvSpPr>
          <p:spPr bwMode="auto">
            <a:xfrm>
              <a:off x="5157" y="1486"/>
              <a:ext cx="1" cy="0"/>
            </a:xfrm>
            <a:prstGeom prst="line">
              <a:avLst/>
            </a:prstGeom>
            <a:noFill/>
            <a:ln w="12700">
              <a:solidFill>
                <a:srgbClr val="000000"/>
              </a:solidFill>
              <a:round/>
              <a:headEnd/>
              <a:tailEnd/>
            </a:ln>
            <a:effectLst/>
          </p:spPr>
          <p:txBody>
            <a:bodyPr wrap="none" anchor="ctr"/>
            <a:lstStyle/>
            <a:p>
              <a:endParaRPr lang="fr-FR"/>
            </a:p>
          </p:txBody>
        </p:sp>
        <p:sp>
          <p:nvSpPr>
            <p:cNvPr id="70864" name="Line 208"/>
            <p:cNvSpPr>
              <a:spLocks noChangeShapeType="1"/>
            </p:cNvSpPr>
            <p:nvPr/>
          </p:nvSpPr>
          <p:spPr bwMode="auto">
            <a:xfrm flipH="1">
              <a:off x="4872" y="1491"/>
              <a:ext cx="291" cy="0"/>
            </a:xfrm>
            <a:prstGeom prst="line">
              <a:avLst/>
            </a:prstGeom>
            <a:noFill/>
            <a:ln w="12700">
              <a:solidFill>
                <a:srgbClr val="000000"/>
              </a:solidFill>
              <a:round/>
              <a:headEnd/>
              <a:tailEnd/>
            </a:ln>
            <a:effectLst/>
          </p:spPr>
          <p:txBody>
            <a:bodyPr wrap="none" anchor="ctr"/>
            <a:lstStyle/>
            <a:p>
              <a:endParaRPr lang="fr-FR"/>
            </a:p>
          </p:txBody>
        </p:sp>
        <p:sp>
          <p:nvSpPr>
            <p:cNvPr id="70865" name="Freeform 209"/>
            <p:cNvSpPr>
              <a:spLocks/>
            </p:cNvSpPr>
            <p:nvPr/>
          </p:nvSpPr>
          <p:spPr bwMode="auto">
            <a:xfrm>
              <a:off x="4883" y="1501"/>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6" name="Freeform 210"/>
            <p:cNvSpPr>
              <a:spLocks/>
            </p:cNvSpPr>
            <p:nvPr/>
          </p:nvSpPr>
          <p:spPr bwMode="auto">
            <a:xfrm>
              <a:off x="4883" y="1501"/>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7" name="Freeform 211"/>
            <p:cNvSpPr>
              <a:spLocks/>
            </p:cNvSpPr>
            <p:nvPr/>
          </p:nvSpPr>
          <p:spPr bwMode="auto">
            <a:xfrm>
              <a:off x="4883" y="1516"/>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8" name="Freeform 212"/>
            <p:cNvSpPr>
              <a:spLocks/>
            </p:cNvSpPr>
            <p:nvPr/>
          </p:nvSpPr>
          <p:spPr bwMode="auto">
            <a:xfrm>
              <a:off x="4883" y="1516"/>
              <a:ext cx="265" cy="14"/>
            </a:xfrm>
            <a:custGeom>
              <a:avLst/>
              <a:gdLst/>
              <a:ahLst/>
              <a:cxnLst>
                <a:cxn ang="0">
                  <a:pos x="264" y="0"/>
                </a:cxn>
                <a:cxn ang="0">
                  <a:pos x="0" y="13"/>
                </a:cxn>
              </a:cxnLst>
              <a:rect l="0" t="0" r="r" b="b"/>
              <a:pathLst>
                <a:path w="265" h="14">
                  <a:moveTo>
                    <a:pt x="264"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69" name="Freeform 213"/>
            <p:cNvSpPr>
              <a:spLocks/>
            </p:cNvSpPr>
            <p:nvPr/>
          </p:nvSpPr>
          <p:spPr bwMode="auto">
            <a:xfrm>
              <a:off x="4883" y="1531"/>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0" name="Freeform 214"/>
            <p:cNvSpPr>
              <a:spLocks/>
            </p:cNvSpPr>
            <p:nvPr/>
          </p:nvSpPr>
          <p:spPr bwMode="auto">
            <a:xfrm>
              <a:off x="4883" y="1531"/>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1" name="Freeform 215"/>
            <p:cNvSpPr>
              <a:spLocks/>
            </p:cNvSpPr>
            <p:nvPr/>
          </p:nvSpPr>
          <p:spPr bwMode="auto">
            <a:xfrm>
              <a:off x="4883" y="1562"/>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2" name="Freeform 216"/>
            <p:cNvSpPr>
              <a:spLocks/>
            </p:cNvSpPr>
            <p:nvPr/>
          </p:nvSpPr>
          <p:spPr bwMode="auto">
            <a:xfrm>
              <a:off x="4883" y="1562"/>
              <a:ext cx="265" cy="14"/>
            </a:xfrm>
            <a:custGeom>
              <a:avLst/>
              <a:gdLst/>
              <a:ahLst/>
              <a:cxnLst>
                <a:cxn ang="0">
                  <a:pos x="0" y="13"/>
                </a:cxn>
                <a:cxn ang="0">
                  <a:pos x="264" y="0"/>
                </a:cxn>
              </a:cxnLst>
              <a:rect l="0" t="0" r="r" b="b"/>
              <a:pathLst>
                <a:path w="265" h="14">
                  <a:moveTo>
                    <a:pt x="0" y="13"/>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3" name="Freeform 217"/>
            <p:cNvSpPr>
              <a:spLocks/>
            </p:cNvSpPr>
            <p:nvPr/>
          </p:nvSpPr>
          <p:spPr bwMode="auto">
            <a:xfrm>
              <a:off x="4883" y="1577"/>
              <a:ext cx="265" cy="17"/>
            </a:xfrm>
            <a:custGeom>
              <a:avLst/>
              <a:gdLst/>
              <a:ahLst/>
              <a:cxnLst>
                <a:cxn ang="0">
                  <a:pos x="264" y="0"/>
                </a:cxn>
                <a:cxn ang="0">
                  <a:pos x="0" y="16"/>
                </a:cxn>
              </a:cxnLst>
              <a:rect l="0" t="0" r="r" b="b"/>
              <a:pathLst>
                <a:path w="265" h="17">
                  <a:moveTo>
                    <a:pt x="264" y="0"/>
                  </a:move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4" name="Freeform 218"/>
            <p:cNvSpPr>
              <a:spLocks/>
            </p:cNvSpPr>
            <p:nvPr/>
          </p:nvSpPr>
          <p:spPr bwMode="auto">
            <a:xfrm>
              <a:off x="4883" y="1577"/>
              <a:ext cx="265" cy="17"/>
            </a:xfrm>
            <a:custGeom>
              <a:avLst/>
              <a:gdLst/>
              <a:ahLst/>
              <a:cxnLst>
                <a:cxn ang="0">
                  <a:pos x="264" y="0"/>
                </a:cxn>
                <a:cxn ang="0">
                  <a:pos x="0" y="16"/>
                </a:cxn>
              </a:cxnLst>
              <a:rect l="0" t="0" r="r" b="b"/>
              <a:pathLst>
                <a:path w="265" h="17">
                  <a:moveTo>
                    <a:pt x="264" y="0"/>
                  </a:move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5" name="Freeform 219"/>
            <p:cNvSpPr>
              <a:spLocks/>
            </p:cNvSpPr>
            <p:nvPr/>
          </p:nvSpPr>
          <p:spPr bwMode="auto">
            <a:xfrm>
              <a:off x="4883" y="1593"/>
              <a:ext cx="265" cy="15"/>
            </a:xfrm>
            <a:custGeom>
              <a:avLst/>
              <a:gdLst/>
              <a:ahLst/>
              <a:cxnLst>
                <a:cxn ang="0">
                  <a:pos x="264" y="0"/>
                </a:cxn>
                <a:cxn ang="0">
                  <a:pos x="0" y="14"/>
                </a:cxn>
              </a:cxnLst>
              <a:rect l="0" t="0" r="r" b="b"/>
              <a:pathLst>
                <a:path w="265" h="15">
                  <a:moveTo>
                    <a:pt x="264" y="0"/>
                  </a:moveTo>
                  <a:lnTo>
                    <a:pt x="0" y="1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6" name="Freeform 220"/>
            <p:cNvSpPr>
              <a:spLocks/>
            </p:cNvSpPr>
            <p:nvPr/>
          </p:nvSpPr>
          <p:spPr bwMode="auto">
            <a:xfrm>
              <a:off x="4883" y="1593"/>
              <a:ext cx="265" cy="15"/>
            </a:xfrm>
            <a:custGeom>
              <a:avLst/>
              <a:gdLst/>
              <a:ahLst/>
              <a:cxnLst>
                <a:cxn ang="0">
                  <a:pos x="264" y="0"/>
                </a:cxn>
                <a:cxn ang="0">
                  <a:pos x="0" y="14"/>
                </a:cxn>
              </a:cxnLst>
              <a:rect l="0" t="0" r="r" b="b"/>
              <a:pathLst>
                <a:path w="265" h="15">
                  <a:moveTo>
                    <a:pt x="264" y="0"/>
                  </a:moveTo>
                  <a:lnTo>
                    <a:pt x="0" y="14"/>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7" name="Freeform 221"/>
            <p:cNvSpPr>
              <a:spLocks/>
            </p:cNvSpPr>
            <p:nvPr/>
          </p:nvSpPr>
          <p:spPr bwMode="auto">
            <a:xfrm>
              <a:off x="4883" y="1607"/>
              <a:ext cx="265" cy="22"/>
            </a:xfrm>
            <a:custGeom>
              <a:avLst/>
              <a:gdLst/>
              <a:ahLst/>
              <a:cxnLst>
                <a:cxn ang="0">
                  <a:pos x="264" y="0"/>
                </a:cxn>
                <a:cxn ang="0">
                  <a:pos x="0" y="21"/>
                </a:cxn>
              </a:cxnLst>
              <a:rect l="0" t="0" r="r" b="b"/>
              <a:pathLst>
                <a:path w="265" h="22">
                  <a:moveTo>
                    <a:pt x="264" y="0"/>
                  </a:move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8" name="Freeform 222"/>
            <p:cNvSpPr>
              <a:spLocks/>
            </p:cNvSpPr>
            <p:nvPr/>
          </p:nvSpPr>
          <p:spPr bwMode="auto">
            <a:xfrm>
              <a:off x="4883" y="1607"/>
              <a:ext cx="265" cy="22"/>
            </a:xfrm>
            <a:custGeom>
              <a:avLst/>
              <a:gdLst/>
              <a:ahLst/>
              <a:cxnLst>
                <a:cxn ang="0">
                  <a:pos x="264" y="0"/>
                </a:cxn>
                <a:cxn ang="0">
                  <a:pos x="0" y="21"/>
                </a:cxn>
              </a:cxnLst>
              <a:rect l="0" t="0" r="r" b="b"/>
              <a:pathLst>
                <a:path w="265" h="22">
                  <a:moveTo>
                    <a:pt x="264" y="0"/>
                  </a:moveTo>
                  <a:lnTo>
                    <a:pt x="0" y="21"/>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79" name="Freeform 223"/>
            <p:cNvSpPr>
              <a:spLocks/>
            </p:cNvSpPr>
            <p:nvPr/>
          </p:nvSpPr>
          <p:spPr bwMode="auto">
            <a:xfrm>
              <a:off x="4883" y="1628"/>
              <a:ext cx="265" cy="16"/>
            </a:xfrm>
            <a:custGeom>
              <a:avLst/>
              <a:gdLst/>
              <a:ahLst/>
              <a:cxnLst>
                <a:cxn ang="0">
                  <a:pos x="264" y="0"/>
                </a:cxn>
                <a:cxn ang="0">
                  <a:pos x="0" y="15"/>
                </a:cxn>
              </a:cxnLst>
              <a:rect l="0" t="0" r="r" b="b"/>
              <a:pathLst>
                <a:path w="265" h="16">
                  <a:moveTo>
                    <a:pt x="264"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80" name="Freeform 224"/>
            <p:cNvSpPr>
              <a:spLocks/>
            </p:cNvSpPr>
            <p:nvPr/>
          </p:nvSpPr>
          <p:spPr bwMode="auto">
            <a:xfrm>
              <a:off x="4883" y="1628"/>
              <a:ext cx="265" cy="16"/>
            </a:xfrm>
            <a:custGeom>
              <a:avLst/>
              <a:gdLst/>
              <a:ahLst/>
              <a:cxnLst>
                <a:cxn ang="0">
                  <a:pos x="264" y="0"/>
                </a:cxn>
                <a:cxn ang="0">
                  <a:pos x="0" y="15"/>
                </a:cxn>
              </a:cxnLst>
              <a:rect l="0" t="0" r="r" b="b"/>
              <a:pathLst>
                <a:path w="265" h="16">
                  <a:moveTo>
                    <a:pt x="264"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81" name="Freeform 225"/>
            <p:cNvSpPr>
              <a:spLocks/>
            </p:cNvSpPr>
            <p:nvPr/>
          </p:nvSpPr>
          <p:spPr bwMode="auto">
            <a:xfrm>
              <a:off x="4883" y="1643"/>
              <a:ext cx="265" cy="19"/>
            </a:xfrm>
            <a:custGeom>
              <a:avLst/>
              <a:gdLst/>
              <a:ahLst/>
              <a:cxnLst>
                <a:cxn ang="0">
                  <a:pos x="264" y="0"/>
                </a:cxn>
                <a:cxn ang="0">
                  <a:pos x="0" y="18"/>
                </a:cxn>
              </a:cxnLst>
              <a:rect l="0" t="0" r="r" b="b"/>
              <a:pathLst>
                <a:path w="265" h="19">
                  <a:moveTo>
                    <a:pt x="264" y="0"/>
                  </a:move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82" name="Freeform 226"/>
            <p:cNvSpPr>
              <a:spLocks/>
            </p:cNvSpPr>
            <p:nvPr/>
          </p:nvSpPr>
          <p:spPr bwMode="auto">
            <a:xfrm>
              <a:off x="4883" y="1643"/>
              <a:ext cx="265" cy="19"/>
            </a:xfrm>
            <a:custGeom>
              <a:avLst/>
              <a:gdLst/>
              <a:ahLst/>
              <a:cxnLst>
                <a:cxn ang="0">
                  <a:pos x="264" y="0"/>
                </a:cxn>
                <a:cxn ang="0">
                  <a:pos x="0" y="18"/>
                </a:cxn>
              </a:cxnLst>
              <a:rect l="0" t="0" r="r" b="b"/>
              <a:pathLst>
                <a:path w="265" h="19">
                  <a:moveTo>
                    <a:pt x="264" y="0"/>
                  </a:move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83" name="Freeform 227"/>
            <p:cNvSpPr>
              <a:spLocks/>
            </p:cNvSpPr>
            <p:nvPr/>
          </p:nvSpPr>
          <p:spPr bwMode="auto">
            <a:xfrm>
              <a:off x="4883" y="1658"/>
              <a:ext cx="265" cy="19"/>
            </a:xfrm>
            <a:custGeom>
              <a:avLst/>
              <a:gdLst/>
              <a:ahLst/>
              <a:cxnLst>
                <a:cxn ang="0">
                  <a:pos x="0" y="18"/>
                </a:cxn>
                <a:cxn ang="0">
                  <a:pos x="264" y="0"/>
                </a:cxn>
              </a:cxnLst>
              <a:rect l="0" t="0" r="r" b="b"/>
              <a:pathLst>
                <a:path w="265" h="19">
                  <a:moveTo>
                    <a:pt x="0" y="18"/>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84" name="Freeform 228"/>
            <p:cNvSpPr>
              <a:spLocks/>
            </p:cNvSpPr>
            <p:nvPr/>
          </p:nvSpPr>
          <p:spPr bwMode="auto">
            <a:xfrm>
              <a:off x="4883" y="1658"/>
              <a:ext cx="265" cy="19"/>
            </a:xfrm>
            <a:custGeom>
              <a:avLst/>
              <a:gdLst/>
              <a:ahLst/>
              <a:cxnLst>
                <a:cxn ang="0">
                  <a:pos x="0" y="18"/>
                </a:cxn>
                <a:cxn ang="0">
                  <a:pos x="264" y="0"/>
                </a:cxn>
              </a:cxnLst>
              <a:rect l="0" t="0" r="r" b="b"/>
              <a:pathLst>
                <a:path w="265" h="19">
                  <a:moveTo>
                    <a:pt x="0" y="18"/>
                  </a:moveTo>
                  <a:lnTo>
                    <a:pt x="26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85" name="Freeform 229"/>
            <p:cNvSpPr>
              <a:spLocks/>
            </p:cNvSpPr>
            <p:nvPr/>
          </p:nvSpPr>
          <p:spPr bwMode="auto">
            <a:xfrm>
              <a:off x="4888" y="1162"/>
              <a:ext cx="260" cy="1"/>
            </a:xfrm>
            <a:custGeom>
              <a:avLst/>
              <a:gdLst/>
              <a:ahLst/>
              <a:cxnLst>
                <a:cxn ang="0">
                  <a:pos x="0" y="0"/>
                </a:cxn>
                <a:cxn ang="0">
                  <a:pos x="259" y="0"/>
                </a:cxn>
              </a:cxnLst>
              <a:rect l="0" t="0" r="r" b="b"/>
              <a:pathLst>
                <a:path w="260" h="1">
                  <a:moveTo>
                    <a:pt x="0" y="0"/>
                  </a:moveTo>
                  <a:lnTo>
                    <a:pt x="259" y="0"/>
                  </a:lnTo>
                </a:path>
              </a:pathLst>
            </a:custGeom>
            <a:noFill/>
            <a:ln w="12700" cap="rnd" cmpd="sng">
              <a:solidFill>
                <a:srgbClr val="D90026"/>
              </a:solidFill>
              <a:prstDash val="solid"/>
              <a:round/>
              <a:headEnd type="none" w="med" len="med"/>
              <a:tailEnd type="none" w="med" len="med"/>
            </a:ln>
            <a:effectLst/>
          </p:spPr>
          <p:txBody>
            <a:bodyPr/>
            <a:lstStyle/>
            <a:p>
              <a:endParaRPr lang="fr-FR"/>
            </a:p>
          </p:txBody>
        </p:sp>
        <p:sp>
          <p:nvSpPr>
            <p:cNvPr id="70886" name="Freeform 230"/>
            <p:cNvSpPr>
              <a:spLocks/>
            </p:cNvSpPr>
            <p:nvPr/>
          </p:nvSpPr>
          <p:spPr bwMode="auto">
            <a:xfrm>
              <a:off x="4888" y="1162"/>
              <a:ext cx="260" cy="1"/>
            </a:xfrm>
            <a:custGeom>
              <a:avLst/>
              <a:gdLst/>
              <a:ahLst/>
              <a:cxnLst>
                <a:cxn ang="0">
                  <a:pos x="0" y="0"/>
                </a:cxn>
                <a:cxn ang="0">
                  <a:pos x="259" y="0"/>
                </a:cxn>
              </a:cxnLst>
              <a:rect l="0" t="0" r="r" b="b"/>
              <a:pathLst>
                <a:path w="260" h="1">
                  <a:moveTo>
                    <a:pt x="0" y="0"/>
                  </a:moveTo>
                  <a:lnTo>
                    <a:pt x="259" y="0"/>
                  </a:lnTo>
                </a:path>
              </a:pathLst>
            </a:custGeom>
            <a:noFill/>
            <a:ln w="12700" cap="rnd" cmpd="sng">
              <a:solidFill>
                <a:srgbClr val="D90026"/>
              </a:solidFill>
              <a:prstDash val="solid"/>
              <a:round/>
              <a:headEnd type="none" w="med" len="med"/>
              <a:tailEnd type="none" w="med" len="med"/>
            </a:ln>
            <a:effectLst/>
          </p:spPr>
          <p:txBody>
            <a:bodyPr/>
            <a:lstStyle/>
            <a:p>
              <a:endParaRPr lang="fr-FR"/>
            </a:p>
          </p:txBody>
        </p:sp>
        <p:sp>
          <p:nvSpPr>
            <p:cNvPr id="70887" name="Freeform 231"/>
            <p:cNvSpPr>
              <a:spLocks/>
            </p:cNvSpPr>
            <p:nvPr/>
          </p:nvSpPr>
          <p:spPr bwMode="auto">
            <a:xfrm>
              <a:off x="5346" y="1158"/>
              <a:ext cx="162" cy="14"/>
            </a:xfrm>
            <a:custGeom>
              <a:avLst/>
              <a:gdLst/>
              <a:ahLst/>
              <a:cxnLst>
                <a:cxn ang="0">
                  <a:pos x="0" y="13"/>
                </a:cxn>
                <a:cxn ang="0">
                  <a:pos x="161" y="0"/>
                </a:cxn>
              </a:cxnLst>
              <a:rect l="0" t="0" r="r" b="b"/>
              <a:pathLst>
                <a:path w="162" h="14">
                  <a:moveTo>
                    <a:pt x="0" y="13"/>
                  </a:moveTo>
                  <a:lnTo>
                    <a:pt x="161" y="0"/>
                  </a:lnTo>
                </a:path>
              </a:pathLst>
            </a:custGeom>
            <a:noFill/>
            <a:ln w="12700" cap="rnd" cmpd="sng">
              <a:solidFill>
                <a:srgbClr val="D90026"/>
              </a:solidFill>
              <a:prstDash val="solid"/>
              <a:round/>
              <a:headEnd type="none" w="med" len="med"/>
              <a:tailEnd type="none" w="med" len="med"/>
            </a:ln>
            <a:effectLst/>
          </p:spPr>
          <p:txBody>
            <a:bodyPr/>
            <a:lstStyle/>
            <a:p>
              <a:endParaRPr lang="fr-FR"/>
            </a:p>
          </p:txBody>
        </p:sp>
        <p:sp>
          <p:nvSpPr>
            <p:cNvPr id="70888" name="Freeform 232"/>
            <p:cNvSpPr>
              <a:spLocks/>
            </p:cNvSpPr>
            <p:nvPr/>
          </p:nvSpPr>
          <p:spPr bwMode="auto">
            <a:xfrm>
              <a:off x="5346" y="1158"/>
              <a:ext cx="162" cy="14"/>
            </a:xfrm>
            <a:custGeom>
              <a:avLst/>
              <a:gdLst/>
              <a:ahLst/>
              <a:cxnLst>
                <a:cxn ang="0">
                  <a:pos x="0" y="13"/>
                </a:cxn>
                <a:cxn ang="0">
                  <a:pos x="161" y="0"/>
                </a:cxn>
              </a:cxnLst>
              <a:rect l="0" t="0" r="r" b="b"/>
              <a:pathLst>
                <a:path w="162" h="14">
                  <a:moveTo>
                    <a:pt x="0" y="13"/>
                  </a:moveTo>
                  <a:lnTo>
                    <a:pt x="161" y="0"/>
                  </a:lnTo>
                </a:path>
              </a:pathLst>
            </a:custGeom>
            <a:noFill/>
            <a:ln w="12700" cap="rnd" cmpd="sng">
              <a:solidFill>
                <a:srgbClr val="D90026"/>
              </a:solidFill>
              <a:prstDash val="solid"/>
              <a:round/>
              <a:headEnd type="none" w="med" len="med"/>
              <a:tailEnd type="none" w="med" len="med"/>
            </a:ln>
            <a:effectLst/>
          </p:spPr>
          <p:txBody>
            <a:bodyPr/>
            <a:lstStyle/>
            <a:p>
              <a:endParaRPr lang="fr-FR"/>
            </a:p>
          </p:txBody>
        </p:sp>
        <p:sp>
          <p:nvSpPr>
            <p:cNvPr id="70889" name="Freeform 233"/>
            <p:cNvSpPr>
              <a:spLocks/>
            </p:cNvSpPr>
            <p:nvPr/>
          </p:nvSpPr>
          <p:spPr bwMode="auto">
            <a:xfrm>
              <a:off x="4351" y="1299"/>
              <a:ext cx="105" cy="94"/>
            </a:xfrm>
            <a:custGeom>
              <a:avLst/>
              <a:gdLst/>
              <a:ahLst/>
              <a:cxnLst>
                <a:cxn ang="0">
                  <a:pos x="0" y="4"/>
                </a:cxn>
                <a:cxn ang="0">
                  <a:pos x="104" y="0"/>
                </a:cxn>
                <a:cxn ang="0">
                  <a:pos x="104" y="82"/>
                </a:cxn>
                <a:cxn ang="0">
                  <a:pos x="0" y="93"/>
                </a:cxn>
                <a:cxn ang="0">
                  <a:pos x="0" y="4"/>
                </a:cxn>
              </a:cxnLst>
              <a:rect l="0" t="0" r="r" b="b"/>
              <a:pathLst>
                <a:path w="105" h="94">
                  <a:moveTo>
                    <a:pt x="0" y="4"/>
                  </a:moveTo>
                  <a:lnTo>
                    <a:pt x="104" y="0"/>
                  </a:lnTo>
                  <a:lnTo>
                    <a:pt x="104" y="82"/>
                  </a:lnTo>
                  <a:lnTo>
                    <a:pt x="0" y="93"/>
                  </a:lnTo>
                  <a:lnTo>
                    <a:pt x="0" y="4"/>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90" name="Freeform 234"/>
            <p:cNvSpPr>
              <a:spLocks/>
            </p:cNvSpPr>
            <p:nvPr/>
          </p:nvSpPr>
          <p:spPr bwMode="auto">
            <a:xfrm>
              <a:off x="4355" y="1302"/>
              <a:ext cx="108" cy="98"/>
            </a:xfrm>
            <a:custGeom>
              <a:avLst/>
              <a:gdLst/>
              <a:ahLst/>
              <a:cxnLst>
                <a:cxn ang="0">
                  <a:pos x="107" y="0"/>
                </a:cxn>
                <a:cxn ang="0">
                  <a:pos x="107" y="85"/>
                </a:cxn>
                <a:cxn ang="0">
                  <a:pos x="0" y="97"/>
                </a:cxn>
                <a:cxn ang="0">
                  <a:pos x="0" y="4"/>
                </a:cxn>
                <a:cxn ang="0">
                  <a:pos x="107" y="0"/>
                </a:cxn>
                <a:cxn ang="0">
                  <a:pos x="107" y="85"/>
                </a:cxn>
                <a:cxn ang="0">
                  <a:pos x="0" y="97"/>
                </a:cxn>
                <a:cxn ang="0">
                  <a:pos x="0" y="4"/>
                </a:cxn>
              </a:cxnLst>
              <a:rect l="0" t="0" r="r" b="b"/>
              <a:pathLst>
                <a:path w="108" h="98">
                  <a:moveTo>
                    <a:pt x="107" y="0"/>
                  </a:moveTo>
                  <a:lnTo>
                    <a:pt x="107" y="85"/>
                  </a:lnTo>
                  <a:lnTo>
                    <a:pt x="0" y="97"/>
                  </a:lnTo>
                  <a:lnTo>
                    <a:pt x="0" y="4"/>
                  </a:lnTo>
                  <a:lnTo>
                    <a:pt x="107" y="0"/>
                  </a:lnTo>
                  <a:lnTo>
                    <a:pt x="107" y="85"/>
                  </a:lnTo>
                  <a:lnTo>
                    <a:pt x="0" y="97"/>
                  </a:lnTo>
                  <a:lnTo>
                    <a:pt x="0" y="4"/>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91" name="Freeform 235"/>
            <p:cNvSpPr>
              <a:spLocks/>
            </p:cNvSpPr>
            <p:nvPr/>
          </p:nvSpPr>
          <p:spPr bwMode="auto">
            <a:xfrm>
              <a:off x="4351" y="1414"/>
              <a:ext cx="105" cy="101"/>
            </a:xfrm>
            <a:custGeom>
              <a:avLst/>
              <a:gdLst/>
              <a:ahLst/>
              <a:cxnLst>
                <a:cxn ang="0">
                  <a:pos x="0" y="11"/>
                </a:cxn>
                <a:cxn ang="0">
                  <a:pos x="104" y="0"/>
                </a:cxn>
                <a:cxn ang="0">
                  <a:pos x="104" y="89"/>
                </a:cxn>
                <a:cxn ang="0">
                  <a:pos x="0" y="100"/>
                </a:cxn>
                <a:cxn ang="0">
                  <a:pos x="0" y="11"/>
                </a:cxn>
              </a:cxnLst>
              <a:rect l="0" t="0" r="r" b="b"/>
              <a:pathLst>
                <a:path w="105" h="101">
                  <a:moveTo>
                    <a:pt x="0" y="11"/>
                  </a:moveTo>
                  <a:lnTo>
                    <a:pt x="104" y="0"/>
                  </a:lnTo>
                  <a:lnTo>
                    <a:pt x="104" y="89"/>
                  </a:lnTo>
                  <a:lnTo>
                    <a:pt x="0" y="100"/>
                  </a:lnTo>
                  <a:lnTo>
                    <a:pt x="0" y="11"/>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92" name="Freeform 236"/>
            <p:cNvSpPr>
              <a:spLocks/>
            </p:cNvSpPr>
            <p:nvPr/>
          </p:nvSpPr>
          <p:spPr bwMode="auto">
            <a:xfrm>
              <a:off x="4355" y="1417"/>
              <a:ext cx="108" cy="106"/>
            </a:xfrm>
            <a:custGeom>
              <a:avLst/>
              <a:gdLst/>
              <a:ahLst/>
              <a:cxnLst>
                <a:cxn ang="0">
                  <a:pos x="107" y="0"/>
                </a:cxn>
                <a:cxn ang="0">
                  <a:pos x="107" y="93"/>
                </a:cxn>
                <a:cxn ang="0">
                  <a:pos x="0" y="105"/>
                </a:cxn>
                <a:cxn ang="0">
                  <a:pos x="0" y="12"/>
                </a:cxn>
                <a:cxn ang="0">
                  <a:pos x="107" y="0"/>
                </a:cxn>
                <a:cxn ang="0">
                  <a:pos x="107" y="93"/>
                </a:cxn>
                <a:cxn ang="0">
                  <a:pos x="0" y="105"/>
                </a:cxn>
                <a:cxn ang="0">
                  <a:pos x="0" y="12"/>
                </a:cxn>
              </a:cxnLst>
              <a:rect l="0" t="0" r="r" b="b"/>
              <a:pathLst>
                <a:path w="108" h="106">
                  <a:moveTo>
                    <a:pt x="107" y="0"/>
                  </a:moveTo>
                  <a:lnTo>
                    <a:pt x="107" y="93"/>
                  </a:lnTo>
                  <a:lnTo>
                    <a:pt x="0" y="105"/>
                  </a:lnTo>
                  <a:lnTo>
                    <a:pt x="0" y="12"/>
                  </a:lnTo>
                  <a:lnTo>
                    <a:pt x="107" y="0"/>
                  </a:lnTo>
                  <a:lnTo>
                    <a:pt x="107" y="93"/>
                  </a:lnTo>
                  <a:lnTo>
                    <a:pt x="0" y="105"/>
                  </a:lnTo>
                  <a:lnTo>
                    <a:pt x="0" y="12"/>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93" name="Freeform 237"/>
            <p:cNvSpPr>
              <a:spLocks/>
            </p:cNvSpPr>
            <p:nvPr/>
          </p:nvSpPr>
          <p:spPr bwMode="auto">
            <a:xfrm>
              <a:off x="4351" y="1536"/>
              <a:ext cx="105" cy="100"/>
            </a:xfrm>
            <a:custGeom>
              <a:avLst/>
              <a:gdLst/>
              <a:ahLst/>
              <a:cxnLst>
                <a:cxn ang="0">
                  <a:pos x="0" y="11"/>
                </a:cxn>
                <a:cxn ang="0">
                  <a:pos x="104" y="0"/>
                </a:cxn>
                <a:cxn ang="0">
                  <a:pos x="104" y="81"/>
                </a:cxn>
                <a:cxn ang="0">
                  <a:pos x="0" y="99"/>
                </a:cxn>
                <a:cxn ang="0">
                  <a:pos x="0" y="11"/>
                </a:cxn>
              </a:cxnLst>
              <a:rect l="0" t="0" r="r" b="b"/>
              <a:pathLst>
                <a:path w="105" h="100">
                  <a:moveTo>
                    <a:pt x="0" y="11"/>
                  </a:moveTo>
                  <a:lnTo>
                    <a:pt x="104" y="0"/>
                  </a:lnTo>
                  <a:lnTo>
                    <a:pt x="104" y="81"/>
                  </a:lnTo>
                  <a:lnTo>
                    <a:pt x="0" y="99"/>
                  </a:lnTo>
                  <a:lnTo>
                    <a:pt x="0" y="11"/>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94" name="Freeform 238"/>
            <p:cNvSpPr>
              <a:spLocks/>
            </p:cNvSpPr>
            <p:nvPr/>
          </p:nvSpPr>
          <p:spPr bwMode="auto">
            <a:xfrm>
              <a:off x="4355" y="1539"/>
              <a:ext cx="108" cy="105"/>
            </a:xfrm>
            <a:custGeom>
              <a:avLst/>
              <a:gdLst/>
              <a:ahLst/>
              <a:cxnLst>
                <a:cxn ang="0">
                  <a:pos x="107" y="0"/>
                </a:cxn>
                <a:cxn ang="0">
                  <a:pos x="107" y="85"/>
                </a:cxn>
                <a:cxn ang="0">
                  <a:pos x="0" y="104"/>
                </a:cxn>
                <a:cxn ang="0">
                  <a:pos x="0" y="11"/>
                </a:cxn>
                <a:cxn ang="0">
                  <a:pos x="107" y="0"/>
                </a:cxn>
                <a:cxn ang="0">
                  <a:pos x="107" y="85"/>
                </a:cxn>
                <a:cxn ang="0">
                  <a:pos x="0" y="104"/>
                </a:cxn>
                <a:cxn ang="0">
                  <a:pos x="0" y="11"/>
                </a:cxn>
              </a:cxnLst>
              <a:rect l="0" t="0" r="r" b="b"/>
              <a:pathLst>
                <a:path w="108" h="105">
                  <a:moveTo>
                    <a:pt x="107" y="0"/>
                  </a:moveTo>
                  <a:lnTo>
                    <a:pt x="107" y="85"/>
                  </a:lnTo>
                  <a:lnTo>
                    <a:pt x="0" y="104"/>
                  </a:lnTo>
                  <a:lnTo>
                    <a:pt x="0" y="11"/>
                  </a:lnTo>
                  <a:lnTo>
                    <a:pt x="107" y="0"/>
                  </a:lnTo>
                  <a:lnTo>
                    <a:pt x="107" y="85"/>
                  </a:lnTo>
                  <a:lnTo>
                    <a:pt x="0" y="104"/>
                  </a:lnTo>
                  <a:lnTo>
                    <a:pt x="0" y="11"/>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95" name="Freeform 239"/>
            <p:cNvSpPr>
              <a:spLocks/>
            </p:cNvSpPr>
            <p:nvPr/>
          </p:nvSpPr>
          <p:spPr bwMode="auto">
            <a:xfrm>
              <a:off x="4351" y="1646"/>
              <a:ext cx="107" cy="117"/>
            </a:xfrm>
            <a:custGeom>
              <a:avLst/>
              <a:gdLst/>
              <a:ahLst/>
              <a:cxnLst>
                <a:cxn ang="0">
                  <a:pos x="0" y="26"/>
                </a:cxn>
                <a:cxn ang="0">
                  <a:pos x="106" y="0"/>
                </a:cxn>
                <a:cxn ang="0">
                  <a:pos x="106" y="90"/>
                </a:cxn>
                <a:cxn ang="0">
                  <a:pos x="0" y="116"/>
                </a:cxn>
                <a:cxn ang="0">
                  <a:pos x="0" y="26"/>
                </a:cxn>
              </a:cxnLst>
              <a:rect l="0" t="0" r="r" b="b"/>
              <a:pathLst>
                <a:path w="107" h="117">
                  <a:moveTo>
                    <a:pt x="0" y="26"/>
                  </a:moveTo>
                  <a:lnTo>
                    <a:pt x="106" y="0"/>
                  </a:lnTo>
                  <a:lnTo>
                    <a:pt x="106" y="90"/>
                  </a:lnTo>
                  <a:lnTo>
                    <a:pt x="0" y="116"/>
                  </a:lnTo>
                  <a:lnTo>
                    <a:pt x="0" y="26"/>
                  </a:lnTo>
                </a:path>
              </a:pathLst>
            </a:custGeom>
            <a:solidFill>
              <a:srgbClr val="666666"/>
            </a:solidFill>
            <a:ln w="12700" cap="rnd" cmpd="sng">
              <a:noFill/>
              <a:prstDash val="solid"/>
              <a:round/>
              <a:headEnd type="none" w="med" len="med"/>
              <a:tailEnd type="none" w="med" len="med"/>
            </a:ln>
            <a:effectLst/>
          </p:spPr>
          <p:txBody>
            <a:bodyPr/>
            <a:lstStyle/>
            <a:p>
              <a:endParaRPr lang="fr-FR"/>
            </a:p>
          </p:txBody>
        </p:sp>
        <p:sp>
          <p:nvSpPr>
            <p:cNvPr id="70896" name="Freeform 240"/>
            <p:cNvSpPr>
              <a:spLocks/>
            </p:cNvSpPr>
            <p:nvPr/>
          </p:nvSpPr>
          <p:spPr bwMode="auto">
            <a:xfrm>
              <a:off x="4355" y="1650"/>
              <a:ext cx="111" cy="120"/>
            </a:xfrm>
            <a:custGeom>
              <a:avLst/>
              <a:gdLst/>
              <a:ahLst/>
              <a:cxnLst>
                <a:cxn ang="0">
                  <a:pos x="110" y="0"/>
                </a:cxn>
                <a:cxn ang="0">
                  <a:pos x="110" y="92"/>
                </a:cxn>
                <a:cxn ang="0">
                  <a:pos x="0" y="119"/>
                </a:cxn>
                <a:cxn ang="0">
                  <a:pos x="0" y="27"/>
                </a:cxn>
                <a:cxn ang="0">
                  <a:pos x="110" y="0"/>
                </a:cxn>
                <a:cxn ang="0">
                  <a:pos x="110" y="92"/>
                </a:cxn>
                <a:cxn ang="0">
                  <a:pos x="0" y="119"/>
                </a:cxn>
                <a:cxn ang="0">
                  <a:pos x="0" y="27"/>
                </a:cxn>
              </a:cxnLst>
              <a:rect l="0" t="0" r="r" b="b"/>
              <a:pathLst>
                <a:path w="111" h="120">
                  <a:moveTo>
                    <a:pt x="110" y="0"/>
                  </a:moveTo>
                  <a:lnTo>
                    <a:pt x="110" y="92"/>
                  </a:lnTo>
                  <a:lnTo>
                    <a:pt x="0" y="119"/>
                  </a:lnTo>
                  <a:lnTo>
                    <a:pt x="0" y="27"/>
                  </a:lnTo>
                  <a:lnTo>
                    <a:pt x="110" y="0"/>
                  </a:lnTo>
                  <a:lnTo>
                    <a:pt x="110" y="92"/>
                  </a:lnTo>
                  <a:lnTo>
                    <a:pt x="0" y="119"/>
                  </a:lnTo>
                  <a:lnTo>
                    <a:pt x="0" y="27"/>
                  </a:lnTo>
                </a:path>
              </a:pathLst>
            </a:custGeom>
            <a:noFill/>
            <a:ln w="12700" cap="rnd" cmpd="sng">
              <a:solidFill>
                <a:srgbClr val="666666"/>
              </a:solidFill>
              <a:prstDash val="solid"/>
              <a:round/>
              <a:headEnd type="none" w="med" len="med"/>
              <a:tailEnd type="none" w="med" len="med"/>
            </a:ln>
            <a:effectLst/>
          </p:spPr>
          <p:txBody>
            <a:bodyPr/>
            <a:lstStyle/>
            <a:p>
              <a:endParaRPr lang="fr-FR"/>
            </a:p>
          </p:txBody>
        </p:sp>
        <p:sp>
          <p:nvSpPr>
            <p:cNvPr id="70897" name="Freeform 241"/>
            <p:cNvSpPr>
              <a:spLocks/>
            </p:cNvSpPr>
            <p:nvPr/>
          </p:nvSpPr>
          <p:spPr bwMode="auto">
            <a:xfrm>
              <a:off x="4351" y="1296"/>
              <a:ext cx="112" cy="14"/>
            </a:xfrm>
            <a:custGeom>
              <a:avLst/>
              <a:gdLst/>
              <a:ahLst/>
              <a:cxnLst>
                <a:cxn ang="0">
                  <a:pos x="0" y="13"/>
                </a:cxn>
                <a:cxn ang="0">
                  <a:pos x="111" y="0"/>
                </a:cxn>
              </a:cxnLst>
              <a:rect l="0" t="0" r="r" b="b"/>
              <a:pathLst>
                <a:path w="112" h="14">
                  <a:moveTo>
                    <a:pt x="0" y="13"/>
                  </a:moveTo>
                  <a:lnTo>
                    <a:pt x="111"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98" name="Freeform 242"/>
            <p:cNvSpPr>
              <a:spLocks/>
            </p:cNvSpPr>
            <p:nvPr/>
          </p:nvSpPr>
          <p:spPr bwMode="auto">
            <a:xfrm>
              <a:off x="4351" y="1296"/>
              <a:ext cx="112" cy="14"/>
            </a:xfrm>
            <a:custGeom>
              <a:avLst/>
              <a:gdLst/>
              <a:ahLst/>
              <a:cxnLst>
                <a:cxn ang="0">
                  <a:pos x="0" y="13"/>
                </a:cxn>
                <a:cxn ang="0">
                  <a:pos x="111" y="0"/>
                </a:cxn>
              </a:cxnLst>
              <a:rect l="0" t="0" r="r" b="b"/>
              <a:pathLst>
                <a:path w="112" h="14">
                  <a:moveTo>
                    <a:pt x="0" y="13"/>
                  </a:moveTo>
                  <a:lnTo>
                    <a:pt x="111"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899" name="Freeform 243"/>
            <p:cNvSpPr>
              <a:spLocks/>
            </p:cNvSpPr>
            <p:nvPr/>
          </p:nvSpPr>
          <p:spPr bwMode="auto">
            <a:xfrm>
              <a:off x="4351" y="1314"/>
              <a:ext cx="112" cy="13"/>
            </a:xfrm>
            <a:custGeom>
              <a:avLst/>
              <a:gdLst/>
              <a:ahLst/>
              <a:cxnLst>
                <a:cxn ang="0">
                  <a:pos x="111" y="0"/>
                </a:cxn>
                <a:cxn ang="0">
                  <a:pos x="0" y="12"/>
                </a:cxn>
              </a:cxnLst>
              <a:rect l="0" t="0" r="r" b="b"/>
              <a:pathLst>
                <a:path w="112" h="13">
                  <a:moveTo>
                    <a:pt x="111"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0" name="Freeform 244"/>
            <p:cNvSpPr>
              <a:spLocks/>
            </p:cNvSpPr>
            <p:nvPr/>
          </p:nvSpPr>
          <p:spPr bwMode="auto">
            <a:xfrm>
              <a:off x="4351" y="1314"/>
              <a:ext cx="112" cy="13"/>
            </a:xfrm>
            <a:custGeom>
              <a:avLst/>
              <a:gdLst/>
              <a:ahLst/>
              <a:cxnLst>
                <a:cxn ang="0">
                  <a:pos x="111" y="0"/>
                </a:cxn>
                <a:cxn ang="0">
                  <a:pos x="0" y="12"/>
                </a:cxn>
              </a:cxnLst>
              <a:rect l="0" t="0" r="r" b="b"/>
              <a:pathLst>
                <a:path w="112" h="13">
                  <a:moveTo>
                    <a:pt x="111"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1" name="Freeform 245"/>
            <p:cNvSpPr>
              <a:spLocks/>
            </p:cNvSpPr>
            <p:nvPr/>
          </p:nvSpPr>
          <p:spPr bwMode="auto">
            <a:xfrm>
              <a:off x="4351" y="1331"/>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2" name="Freeform 246"/>
            <p:cNvSpPr>
              <a:spLocks/>
            </p:cNvSpPr>
            <p:nvPr/>
          </p:nvSpPr>
          <p:spPr bwMode="auto">
            <a:xfrm>
              <a:off x="4351" y="1331"/>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3" name="Freeform 247"/>
            <p:cNvSpPr>
              <a:spLocks/>
            </p:cNvSpPr>
            <p:nvPr/>
          </p:nvSpPr>
          <p:spPr bwMode="auto">
            <a:xfrm>
              <a:off x="4351" y="1344"/>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4" name="Freeform 248"/>
            <p:cNvSpPr>
              <a:spLocks/>
            </p:cNvSpPr>
            <p:nvPr/>
          </p:nvSpPr>
          <p:spPr bwMode="auto">
            <a:xfrm>
              <a:off x="4351" y="1344"/>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5" name="Freeform 249"/>
            <p:cNvSpPr>
              <a:spLocks/>
            </p:cNvSpPr>
            <p:nvPr/>
          </p:nvSpPr>
          <p:spPr bwMode="auto">
            <a:xfrm>
              <a:off x="4351" y="1362"/>
              <a:ext cx="112" cy="13"/>
            </a:xfrm>
            <a:custGeom>
              <a:avLst/>
              <a:gdLst/>
              <a:ahLst/>
              <a:cxnLst>
                <a:cxn ang="0">
                  <a:pos x="111" y="0"/>
                </a:cxn>
                <a:cxn ang="0">
                  <a:pos x="0" y="12"/>
                </a:cxn>
              </a:cxnLst>
              <a:rect l="0" t="0" r="r" b="b"/>
              <a:pathLst>
                <a:path w="112" h="13">
                  <a:moveTo>
                    <a:pt x="111"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6" name="Freeform 250"/>
            <p:cNvSpPr>
              <a:spLocks/>
            </p:cNvSpPr>
            <p:nvPr/>
          </p:nvSpPr>
          <p:spPr bwMode="auto">
            <a:xfrm>
              <a:off x="4351" y="1362"/>
              <a:ext cx="112" cy="13"/>
            </a:xfrm>
            <a:custGeom>
              <a:avLst/>
              <a:gdLst/>
              <a:ahLst/>
              <a:cxnLst>
                <a:cxn ang="0">
                  <a:pos x="111" y="0"/>
                </a:cxn>
                <a:cxn ang="0">
                  <a:pos x="0" y="12"/>
                </a:cxn>
              </a:cxnLst>
              <a:rect l="0" t="0" r="r" b="b"/>
              <a:pathLst>
                <a:path w="112" h="13">
                  <a:moveTo>
                    <a:pt x="111"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7" name="Freeform 251"/>
            <p:cNvSpPr>
              <a:spLocks/>
            </p:cNvSpPr>
            <p:nvPr/>
          </p:nvSpPr>
          <p:spPr bwMode="auto">
            <a:xfrm>
              <a:off x="4351" y="1377"/>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8" name="Freeform 252"/>
            <p:cNvSpPr>
              <a:spLocks/>
            </p:cNvSpPr>
            <p:nvPr/>
          </p:nvSpPr>
          <p:spPr bwMode="auto">
            <a:xfrm>
              <a:off x="4351" y="1377"/>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09" name="Freeform 253"/>
            <p:cNvSpPr>
              <a:spLocks/>
            </p:cNvSpPr>
            <p:nvPr/>
          </p:nvSpPr>
          <p:spPr bwMode="auto">
            <a:xfrm>
              <a:off x="4351" y="1392"/>
              <a:ext cx="112" cy="14"/>
            </a:xfrm>
            <a:custGeom>
              <a:avLst/>
              <a:gdLst/>
              <a:ahLst/>
              <a:cxnLst>
                <a:cxn ang="0">
                  <a:pos x="0" y="13"/>
                </a:cxn>
                <a:cxn ang="0">
                  <a:pos x="111" y="0"/>
                </a:cxn>
              </a:cxnLst>
              <a:rect l="0" t="0" r="r" b="b"/>
              <a:pathLst>
                <a:path w="112" h="14">
                  <a:moveTo>
                    <a:pt x="0" y="13"/>
                  </a:moveTo>
                  <a:lnTo>
                    <a:pt x="111"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0" name="Freeform 254"/>
            <p:cNvSpPr>
              <a:spLocks/>
            </p:cNvSpPr>
            <p:nvPr/>
          </p:nvSpPr>
          <p:spPr bwMode="auto">
            <a:xfrm>
              <a:off x="4351" y="1392"/>
              <a:ext cx="112" cy="14"/>
            </a:xfrm>
            <a:custGeom>
              <a:avLst/>
              <a:gdLst/>
              <a:ahLst/>
              <a:cxnLst>
                <a:cxn ang="0">
                  <a:pos x="0" y="13"/>
                </a:cxn>
                <a:cxn ang="0">
                  <a:pos x="111" y="0"/>
                </a:cxn>
              </a:cxnLst>
              <a:rect l="0" t="0" r="r" b="b"/>
              <a:pathLst>
                <a:path w="112" h="14">
                  <a:moveTo>
                    <a:pt x="0" y="13"/>
                  </a:moveTo>
                  <a:lnTo>
                    <a:pt x="111"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1" name="Freeform 255"/>
            <p:cNvSpPr>
              <a:spLocks/>
            </p:cNvSpPr>
            <p:nvPr/>
          </p:nvSpPr>
          <p:spPr bwMode="auto">
            <a:xfrm>
              <a:off x="4351" y="1414"/>
              <a:ext cx="112" cy="14"/>
            </a:xfrm>
            <a:custGeom>
              <a:avLst/>
              <a:gdLst/>
              <a:ahLst/>
              <a:cxnLst>
                <a:cxn ang="0">
                  <a:pos x="0" y="13"/>
                </a:cxn>
                <a:cxn ang="0">
                  <a:pos x="111" y="0"/>
                </a:cxn>
              </a:cxnLst>
              <a:rect l="0" t="0" r="r" b="b"/>
              <a:pathLst>
                <a:path w="112" h="14">
                  <a:moveTo>
                    <a:pt x="0" y="13"/>
                  </a:moveTo>
                  <a:lnTo>
                    <a:pt x="111"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2" name="Freeform 256"/>
            <p:cNvSpPr>
              <a:spLocks/>
            </p:cNvSpPr>
            <p:nvPr/>
          </p:nvSpPr>
          <p:spPr bwMode="auto">
            <a:xfrm>
              <a:off x="4351" y="1414"/>
              <a:ext cx="112" cy="14"/>
            </a:xfrm>
            <a:custGeom>
              <a:avLst/>
              <a:gdLst/>
              <a:ahLst/>
              <a:cxnLst>
                <a:cxn ang="0">
                  <a:pos x="0" y="13"/>
                </a:cxn>
                <a:cxn ang="0">
                  <a:pos x="111" y="0"/>
                </a:cxn>
              </a:cxnLst>
              <a:rect l="0" t="0" r="r" b="b"/>
              <a:pathLst>
                <a:path w="112" h="14">
                  <a:moveTo>
                    <a:pt x="0" y="13"/>
                  </a:moveTo>
                  <a:lnTo>
                    <a:pt x="111"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3" name="Freeform 257"/>
            <p:cNvSpPr>
              <a:spLocks/>
            </p:cNvSpPr>
            <p:nvPr/>
          </p:nvSpPr>
          <p:spPr bwMode="auto">
            <a:xfrm>
              <a:off x="4351" y="1430"/>
              <a:ext cx="112" cy="13"/>
            </a:xfrm>
            <a:custGeom>
              <a:avLst/>
              <a:gdLst/>
              <a:ahLst/>
              <a:cxnLst>
                <a:cxn ang="0">
                  <a:pos x="111" y="0"/>
                </a:cxn>
                <a:cxn ang="0">
                  <a:pos x="0" y="12"/>
                </a:cxn>
              </a:cxnLst>
              <a:rect l="0" t="0" r="r" b="b"/>
              <a:pathLst>
                <a:path w="112" h="13">
                  <a:moveTo>
                    <a:pt x="111"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4" name="Freeform 258"/>
            <p:cNvSpPr>
              <a:spLocks/>
            </p:cNvSpPr>
            <p:nvPr/>
          </p:nvSpPr>
          <p:spPr bwMode="auto">
            <a:xfrm>
              <a:off x="4351" y="1430"/>
              <a:ext cx="112" cy="13"/>
            </a:xfrm>
            <a:custGeom>
              <a:avLst/>
              <a:gdLst/>
              <a:ahLst/>
              <a:cxnLst>
                <a:cxn ang="0">
                  <a:pos x="111" y="0"/>
                </a:cxn>
                <a:cxn ang="0">
                  <a:pos x="0" y="12"/>
                </a:cxn>
              </a:cxnLst>
              <a:rect l="0" t="0" r="r" b="b"/>
              <a:pathLst>
                <a:path w="112" h="13">
                  <a:moveTo>
                    <a:pt x="111" y="0"/>
                  </a:moveTo>
                  <a:lnTo>
                    <a:pt x="0" y="1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5" name="Freeform 259"/>
            <p:cNvSpPr>
              <a:spLocks/>
            </p:cNvSpPr>
            <p:nvPr/>
          </p:nvSpPr>
          <p:spPr bwMode="auto">
            <a:xfrm>
              <a:off x="4351" y="1445"/>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6" name="Freeform 260"/>
            <p:cNvSpPr>
              <a:spLocks/>
            </p:cNvSpPr>
            <p:nvPr/>
          </p:nvSpPr>
          <p:spPr bwMode="auto">
            <a:xfrm>
              <a:off x="4351" y="1445"/>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7" name="Freeform 261"/>
            <p:cNvSpPr>
              <a:spLocks/>
            </p:cNvSpPr>
            <p:nvPr/>
          </p:nvSpPr>
          <p:spPr bwMode="auto">
            <a:xfrm>
              <a:off x="4351" y="1463"/>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8" name="Freeform 262"/>
            <p:cNvSpPr>
              <a:spLocks/>
            </p:cNvSpPr>
            <p:nvPr/>
          </p:nvSpPr>
          <p:spPr bwMode="auto">
            <a:xfrm>
              <a:off x="4351" y="1463"/>
              <a:ext cx="112" cy="14"/>
            </a:xfrm>
            <a:custGeom>
              <a:avLst/>
              <a:gdLst/>
              <a:ahLst/>
              <a:cxnLst>
                <a:cxn ang="0">
                  <a:pos x="111" y="0"/>
                </a:cxn>
                <a:cxn ang="0">
                  <a:pos x="0" y="13"/>
                </a:cxn>
              </a:cxnLst>
              <a:rect l="0" t="0" r="r" b="b"/>
              <a:pathLst>
                <a:path w="112" h="14">
                  <a:moveTo>
                    <a:pt x="111"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19" name="Freeform 263"/>
            <p:cNvSpPr>
              <a:spLocks/>
            </p:cNvSpPr>
            <p:nvPr/>
          </p:nvSpPr>
          <p:spPr bwMode="auto">
            <a:xfrm>
              <a:off x="4351" y="1478"/>
              <a:ext cx="107" cy="14"/>
            </a:xfrm>
            <a:custGeom>
              <a:avLst/>
              <a:gdLst/>
              <a:ahLst/>
              <a:cxnLst>
                <a:cxn ang="0">
                  <a:pos x="106" y="0"/>
                </a:cxn>
                <a:cxn ang="0">
                  <a:pos x="0" y="13"/>
                </a:cxn>
              </a:cxnLst>
              <a:rect l="0" t="0" r="r" b="b"/>
              <a:pathLst>
                <a:path w="107" h="14">
                  <a:moveTo>
                    <a:pt x="106"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0" name="Freeform 264"/>
            <p:cNvSpPr>
              <a:spLocks/>
            </p:cNvSpPr>
            <p:nvPr/>
          </p:nvSpPr>
          <p:spPr bwMode="auto">
            <a:xfrm>
              <a:off x="4351" y="1478"/>
              <a:ext cx="107" cy="14"/>
            </a:xfrm>
            <a:custGeom>
              <a:avLst/>
              <a:gdLst/>
              <a:ahLst/>
              <a:cxnLst>
                <a:cxn ang="0">
                  <a:pos x="106" y="0"/>
                </a:cxn>
                <a:cxn ang="0">
                  <a:pos x="0" y="13"/>
                </a:cxn>
              </a:cxnLst>
              <a:rect l="0" t="0" r="r" b="b"/>
              <a:pathLst>
                <a:path w="107" h="14">
                  <a:moveTo>
                    <a:pt x="106" y="0"/>
                  </a:moveTo>
                  <a:lnTo>
                    <a:pt x="0" y="1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1" name="Line 265"/>
            <p:cNvSpPr>
              <a:spLocks noChangeShapeType="1"/>
            </p:cNvSpPr>
            <p:nvPr/>
          </p:nvSpPr>
          <p:spPr bwMode="auto">
            <a:xfrm>
              <a:off x="4467" y="1493"/>
              <a:ext cx="1" cy="0"/>
            </a:xfrm>
            <a:prstGeom prst="line">
              <a:avLst/>
            </a:prstGeom>
            <a:noFill/>
            <a:ln w="12700">
              <a:solidFill>
                <a:srgbClr val="000000"/>
              </a:solidFill>
              <a:round/>
              <a:headEnd/>
              <a:tailEnd/>
            </a:ln>
            <a:effectLst/>
          </p:spPr>
          <p:txBody>
            <a:bodyPr wrap="none" anchor="ctr"/>
            <a:lstStyle/>
            <a:p>
              <a:endParaRPr lang="fr-FR"/>
            </a:p>
          </p:txBody>
        </p:sp>
        <p:sp>
          <p:nvSpPr>
            <p:cNvPr id="70922" name="Line 266"/>
            <p:cNvSpPr>
              <a:spLocks noChangeShapeType="1"/>
            </p:cNvSpPr>
            <p:nvPr/>
          </p:nvSpPr>
          <p:spPr bwMode="auto">
            <a:xfrm flipH="1">
              <a:off x="4340" y="1504"/>
              <a:ext cx="133" cy="2"/>
            </a:xfrm>
            <a:prstGeom prst="line">
              <a:avLst/>
            </a:prstGeom>
            <a:noFill/>
            <a:ln w="12700">
              <a:solidFill>
                <a:srgbClr val="000000"/>
              </a:solidFill>
              <a:round/>
              <a:headEnd/>
              <a:tailEnd/>
            </a:ln>
            <a:effectLst/>
          </p:spPr>
          <p:txBody>
            <a:bodyPr wrap="none" anchor="ctr"/>
            <a:lstStyle/>
            <a:p>
              <a:endParaRPr lang="fr-FR"/>
            </a:p>
          </p:txBody>
        </p:sp>
        <p:sp>
          <p:nvSpPr>
            <p:cNvPr id="70923" name="Freeform 267"/>
            <p:cNvSpPr>
              <a:spLocks/>
            </p:cNvSpPr>
            <p:nvPr/>
          </p:nvSpPr>
          <p:spPr bwMode="auto">
            <a:xfrm>
              <a:off x="4351" y="1493"/>
              <a:ext cx="107" cy="17"/>
            </a:xfrm>
            <a:custGeom>
              <a:avLst/>
              <a:gdLst/>
              <a:ahLst/>
              <a:cxnLst>
                <a:cxn ang="0">
                  <a:pos x="106" y="0"/>
                </a:cxn>
                <a:cxn ang="0">
                  <a:pos x="0" y="16"/>
                </a:cxn>
              </a:cxnLst>
              <a:rect l="0" t="0" r="r" b="b"/>
              <a:pathLst>
                <a:path w="107" h="17">
                  <a:moveTo>
                    <a:pt x="106" y="0"/>
                  </a:moveTo>
                  <a:lnTo>
                    <a:pt x="0" y="1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4" name="Freeform 268"/>
            <p:cNvSpPr>
              <a:spLocks/>
            </p:cNvSpPr>
            <p:nvPr/>
          </p:nvSpPr>
          <p:spPr bwMode="auto">
            <a:xfrm>
              <a:off x="4351" y="1509"/>
              <a:ext cx="107" cy="16"/>
            </a:xfrm>
            <a:custGeom>
              <a:avLst/>
              <a:gdLst/>
              <a:ahLst/>
              <a:cxnLst>
                <a:cxn ang="0">
                  <a:pos x="0" y="15"/>
                </a:cxn>
                <a:cxn ang="0">
                  <a:pos x="106" y="0"/>
                </a:cxn>
              </a:cxnLst>
              <a:rect l="0" t="0" r="r" b="b"/>
              <a:pathLst>
                <a:path w="107" h="16">
                  <a:moveTo>
                    <a:pt x="0" y="15"/>
                  </a:moveTo>
                  <a:lnTo>
                    <a:pt x="106"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5" name="Freeform 269"/>
            <p:cNvSpPr>
              <a:spLocks/>
            </p:cNvSpPr>
            <p:nvPr/>
          </p:nvSpPr>
          <p:spPr bwMode="auto">
            <a:xfrm>
              <a:off x="4351" y="1509"/>
              <a:ext cx="107" cy="16"/>
            </a:xfrm>
            <a:custGeom>
              <a:avLst/>
              <a:gdLst/>
              <a:ahLst/>
              <a:cxnLst>
                <a:cxn ang="0">
                  <a:pos x="0" y="15"/>
                </a:cxn>
                <a:cxn ang="0">
                  <a:pos x="106" y="0"/>
                </a:cxn>
              </a:cxnLst>
              <a:rect l="0" t="0" r="r" b="b"/>
              <a:pathLst>
                <a:path w="107" h="16">
                  <a:moveTo>
                    <a:pt x="0" y="15"/>
                  </a:moveTo>
                  <a:lnTo>
                    <a:pt x="106"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6" name="Freeform 270"/>
            <p:cNvSpPr>
              <a:spLocks/>
            </p:cNvSpPr>
            <p:nvPr/>
          </p:nvSpPr>
          <p:spPr bwMode="auto">
            <a:xfrm>
              <a:off x="4351" y="1536"/>
              <a:ext cx="115" cy="14"/>
            </a:xfrm>
            <a:custGeom>
              <a:avLst/>
              <a:gdLst/>
              <a:ahLst/>
              <a:cxnLst>
                <a:cxn ang="0">
                  <a:pos x="0" y="13"/>
                </a:cxn>
                <a:cxn ang="0">
                  <a:pos x="114" y="0"/>
                </a:cxn>
              </a:cxnLst>
              <a:rect l="0" t="0" r="r" b="b"/>
              <a:pathLst>
                <a:path w="115" h="14">
                  <a:moveTo>
                    <a:pt x="0" y="13"/>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7" name="Freeform 271"/>
            <p:cNvSpPr>
              <a:spLocks/>
            </p:cNvSpPr>
            <p:nvPr/>
          </p:nvSpPr>
          <p:spPr bwMode="auto">
            <a:xfrm>
              <a:off x="4351" y="1536"/>
              <a:ext cx="115" cy="14"/>
            </a:xfrm>
            <a:custGeom>
              <a:avLst/>
              <a:gdLst/>
              <a:ahLst/>
              <a:cxnLst>
                <a:cxn ang="0">
                  <a:pos x="0" y="13"/>
                </a:cxn>
                <a:cxn ang="0">
                  <a:pos x="114" y="0"/>
                </a:cxn>
              </a:cxnLst>
              <a:rect l="0" t="0" r="r" b="b"/>
              <a:pathLst>
                <a:path w="115" h="14">
                  <a:moveTo>
                    <a:pt x="0" y="13"/>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8" name="Freeform 272"/>
            <p:cNvSpPr>
              <a:spLocks/>
            </p:cNvSpPr>
            <p:nvPr/>
          </p:nvSpPr>
          <p:spPr bwMode="auto">
            <a:xfrm>
              <a:off x="4351" y="1552"/>
              <a:ext cx="115" cy="16"/>
            </a:xfrm>
            <a:custGeom>
              <a:avLst/>
              <a:gdLst/>
              <a:ahLst/>
              <a:cxnLst>
                <a:cxn ang="0">
                  <a:pos x="114" y="0"/>
                </a:cxn>
                <a:cxn ang="0">
                  <a:pos x="0" y="15"/>
                </a:cxn>
              </a:cxnLst>
              <a:rect l="0" t="0" r="r" b="b"/>
              <a:pathLst>
                <a:path w="115" h="16">
                  <a:moveTo>
                    <a:pt x="114"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29" name="Freeform 273"/>
            <p:cNvSpPr>
              <a:spLocks/>
            </p:cNvSpPr>
            <p:nvPr/>
          </p:nvSpPr>
          <p:spPr bwMode="auto">
            <a:xfrm>
              <a:off x="4351" y="1552"/>
              <a:ext cx="115" cy="16"/>
            </a:xfrm>
            <a:custGeom>
              <a:avLst/>
              <a:gdLst/>
              <a:ahLst/>
              <a:cxnLst>
                <a:cxn ang="0">
                  <a:pos x="114" y="0"/>
                </a:cxn>
                <a:cxn ang="0">
                  <a:pos x="0" y="15"/>
                </a:cxn>
              </a:cxnLst>
              <a:rect l="0" t="0" r="r" b="b"/>
              <a:pathLst>
                <a:path w="115" h="16">
                  <a:moveTo>
                    <a:pt x="114"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0" name="Freeform 274"/>
            <p:cNvSpPr>
              <a:spLocks/>
            </p:cNvSpPr>
            <p:nvPr/>
          </p:nvSpPr>
          <p:spPr bwMode="auto">
            <a:xfrm>
              <a:off x="4351" y="1567"/>
              <a:ext cx="115" cy="16"/>
            </a:xfrm>
            <a:custGeom>
              <a:avLst/>
              <a:gdLst/>
              <a:ahLst/>
              <a:cxnLst>
                <a:cxn ang="0">
                  <a:pos x="114" y="0"/>
                </a:cxn>
                <a:cxn ang="0">
                  <a:pos x="0" y="15"/>
                </a:cxn>
              </a:cxnLst>
              <a:rect l="0" t="0" r="r" b="b"/>
              <a:pathLst>
                <a:path w="115" h="16">
                  <a:moveTo>
                    <a:pt x="114"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1" name="Freeform 275"/>
            <p:cNvSpPr>
              <a:spLocks/>
            </p:cNvSpPr>
            <p:nvPr/>
          </p:nvSpPr>
          <p:spPr bwMode="auto">
            <a:xfrm>
              <a:off x="4351" y="1567"/>
              <a:ext cx="115" cy="16"/>
            </a:xfrm>
            <a:custGeom>
              <a:avLst/>
              <a:gdLst/>
              <a:ahLst/>
              <a:cxnLst>
                <a:cxn ang="0">
                  <a:pos x="114" y="0"/>
                </a:cxn>
                <a:cxn ang="0">
                  <a:pos x="0" y="15"/>
                </a:cxn>
              </a:cxnLst>
              <a:rect l="0" t="0" r="r" b="b"/>
              <a:pathLst>
                <a:path w="115" h="16">
                  <a:moveTo>
                    <a:pt x="114" y="0"/>
                  </a:moveTo>
                  <a:lnTo>
                    <a:pt x="0" y="15"/>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2" name="Freeform 276"/>
            <p:cNvSpPr>
              <a:spLocks/>
            </p:cNvSpPr>
            <p:nvPr/>
          </p:nvSpPr>
          <p:spPr bwMode="auto">
            <a:xfrm>
              <a:off x="4351" y="1582"/>
              <a:ext cx="115" cy="19"/>
            </a:xfrm>
            <a:custGeom>
              <a:avLst/>
              <a:gdLst/>
              <a:ahLst/>
              <a:cxnLst>
                <a:cxn ang="0">
                  <a:pos x="114" y="0"/>
                </a:cxn>
                <a:cxn ang="0">
                  <a:pos x="0" y="18"/>
                </a:cxn>
              </a:cxnLst>
              <a:rect l="0" t="0" r="r" b="b"/>
              <a:pathLst>
                <a:path w="115" h="19">
                  <a:moveTo>
                    <a:pt x="114" y="0"/>
                  </a:move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3" name="Freeform 277"/>
            <p:cNvSpPr>
              <a:spLocks/>
            </p:cNvSpPr>
            <p:nvPr/>
          </p:nvSpPr>
          <p:spPr bwMode="auto">
            <a:xfrm>
              <a:off x="4351" y="1582"/>
              <a:ext cx="115" cy="19"/>
            </a:xfrm>
            <a:custGeom>
              <a:avLst/>
              <a:gdLst/>
              <a:ahLst/>
              <a:cxnLst>
                <a:cxn ang="0">
                  <a:pos x="114" y="0"/>
                </a:cxn>
                <a:cxn ang="0">
                  <a:pos x="0" y="18"/>
                </a:cxn>
              </a:cxnLst>
              <a:rect l="0" t="0" r="r" b="b"/>
              <a:pathLst>
                <a:path w="115" h="19">
                  <a:moveTo>
                    <a:pt x="114" y="0"/>
                  </a:moveTo>
                  <a:lnTo>
                    <a:pt x="0" y="18"/>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4" name="Freeform 278"/>
            <p:cNvSpPr>
              <a:spLocks/>
            </p:cNvSpPr>
            <p:nvPr/>
          </p:nvSpPr>
          <p:spPr bwMode="auto">
            <a:xfrm>
              <a:off x="4351" y="1598"/>
              <a:ext cx="115" cy="18"/>
            </a:xfrm>
            <a:custGeom>
              <a:avLst/>
              <a:gdLst/>
              <a:ahLst/>
              <a:cxnLst>
                <a:cxn ang="0">
                  <a:pos x="114" y="0"/>
                </a:cxn>
                <a:cxn ang="0">
                  <a:pos x="0" y="17"/>
                </a:cxn>
              </a:cxnLst>
              <a:rect l="0" t="0" r="r" b="b"/>
              <a:pathLst>
                <a:path w="115" h="18">
                  <a:moveTo>
                    <a:pt x="114" y="0"/>
                  </a:moveTo>
                  <a:lnTo>
                    <a:pt x="0" y="1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5" name="Freeform 279"/>
            <p:cNvSpPr>
              <a:spLocks/>
            </p:cNvSpPr>
            <p:nvPr/>
          </p:nvSpPr>
          <p:spPr bwMode="auto">
            <a:xfrm>
              <a:off x="4351" y="1598"/>
              <a:ext cx="115" cy="18"/>
            </a:xfrm>
            <a:custGeom>
              <a:avLst/>
              <a:gdLst/>
              <a:ahLst/>
              <a:cxnLst>
                <a:cxn ang="0">
                  <a:pos x="114" y="0"/>
                </a:cxn>
                <a:cxn ang="0">
                  <a:pos x="0" y="17"/>
                </a:cxn>
              </a:cxnLst>
              <a:rect l="0" t="0" r="r" b="b"/>
              <a:pathLst>
                <a:path w="115" h="18">
                  <a:moveTo>
                    <a:pt x="114" y="0"/>
                  </a:moveTo>
                  <a:lnTo>
                    <a:pt x="0" y="1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6" name="Freeform 280"/>
            <p:cNvSpPr>
              <a:spLocks/>
            </p:cNvSpPr>
            <p:nvPr/>
          </p:nvSpPr>
          <p:spPr bwMode="auto">
            <a:xfrm>
              <a:off x="4351" y="1612"/>
              <a:ext cx="115" cy="24"/>
            </a:xfrm>
            <a:custGeom>
              <a:avLst/>
              <a:gdLst/>
              <a:ahLst/>
              <a:cxnLst>
                <a:cxn ang="0">
                  <a:pos x="114" y="0"/>
                </a:cxn>
                <a:cxn ang="0">
                  <a:pos x="0" y="23"/>
                </a:cxn>
              </a:cxnLst>
              <a:rect l="0" t="0" r="r" b="b"/>
              <a:pathLst>
                <a:path w="115" h="24">
                  <a:moveTo>
                    <a:pt x="11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7" name="Freeform 281"/>
            <p:cNvSpPr>
              <a:spLocks/>
            </p:cNvSpPr>
            <p:nvPr/>
          </p:nvSpPr>
          <p:spPr bwMode="auto">
            <a:xfrm>
              <a:off x="4351" y="1612"/>
              <a:ext cx="115" cy="24"/>
            </a:xfrm>
            <a:custGeom>
              <a:avLst/>
              <a:gdLst/>
              <a:ahLst/>
              <a:cxnLst>
                <a:cxn ang="0">
                  <a:pos x="114" y="0"/>
                </a:cxn>
                <a:cxn ang="0">
                  <a:pos x="0" y="23"/>
                </a:cxn>
              </a:cxnLst>
              <a:rect l="0" t="0" r="r" b="b"/>
              <a:pathLst>
                <a:path w="115" h="24">
                  <a:moveTo>
                    <a:pt x="11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8" name="Freeform 282"/>
            <p:cNvSpPr>
              <a:spLocks/>
            </p:cNvSpPr>
            <p:nvPr/>
          </p:nvSpPr>
          <p:spPr bwMode="auto">
            <a:xfrm>
              <a:off x="4351" y="1628"/>
              <a:ext cx="115" cy="23"/>
            </a:xfrm>
            <a:custGeom>
              <a:avLst/>
              <a:gdLst/>
              <a:ahLst/>
              <a:cxnLst>
                <a:cxn ang="0">
                  <a:pos x="0" y="22"/>
                </a:cxn>
                <a:cxn ang="0">
                  <a:pos x="114" y="0"/>
                </a:cxn>
              </a:cxnLst>
              <a:rect l="0" t="0" r="r" b="b"/>
              <a:pathLst>
                <a:path w="115" h="23">
                  <a:moveTo>
                    <a:pt x="0" y="22"/>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39" name="Freeform 283"/>
            <p:cNvSpPr>
              <a:spLocks/>
            </p:cNvSpPr>
            <p:nvPr/>
          </p:nvSpPr>
          <p:spPr bwMode="auto">
            <a:xfrm>
              <a:off x="4351" y="1628"/>
              <a:ext cx="115" cy="23"/>
            </a:xfrm>
            <a:custGeom>
              <a:avLst/>
              <a:gdLst/>
              <a:ahLst/>
              <a:cxnLst>
                <a:cxn ang="0">
                  <a:pos x="0" y="22"/>
                </a:cxn>
                <a:cxn ang="0">
                  <a:pos x="114" y="0"/>
                </a:cxn>
              </a:cxnLst>
              <a:rect l="0" t="0" r="r" b="b"/>
              <a:pathLst>
                <a:path w="115" h="23">
                  <a:moveTo>
                    <a:pt x="0" y="22"/>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0" name="Freeform 284"/>
            <p:cNvSpPr>
              <a:spLocks/>
            </p:cNvSpPr>
            <p:nvPr/>
          </p:nvSpPr>
          <p:spPr bwMode="auto">
            <a:xfrm>
              <a:off x="4351" y="1646"/>
              <a:ext cx="115" cy="29"/>
            </a:xfrm>
            <a:custGeom>
              <a:avLst/>
              <a:gdLst/>
              <a:ahLst/>
              <a:cxnLst>
                <a:cxn ang="0">
                  <a:pos x="0" y="28"/>
                </a:cxn>
                <a:cxn ang="0">
                  <a:pos x="114" y="0"/>
                </a:cxn>
              </a:cxnLst>
              <a:rect l="0" t="0" r="r" b="b"/>
              <a:pathLst>
                <a:path w="115" h="29">
                  <a:moveTo>
                    <a:pt x="0" y="28"/>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1" name="Freeform 285"/>
            <p:cNvSpPr>
              <a:spLocks/>
            </p:cNvSpPr>
            <p:nvPr/>
          </p:nvSpPr>
          <p:spPr bwMode="auto">
            <a:xfrm>
              <a:off x="4351" y="1646"/>
              <a:ext cx="115" cy="29"/>
            </a:xfrm>
            <a:custGeom>
              <a:avLst/>
              <a:gdLst/>
              <a:ahLst/>
              <a:cxnLst>
                <a:cxn ang="0">
                  <a:pos x="0" y="28"/>
                </a:cxn>
                <a:cxn ang="0">
                  <a:pos x="114" y="0"/>
                </a:cxn>
              </a:cxnLst>
              <a:rect l="0" t="0" r="r" b="b"/>
              <a:pathLst>
                <a:path w="115" h="29">
                  <a:moveTo>
                    <a:pt x="0" y="28"/>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2" name="Freeform 286"/>
            <p:cNvSpPr>
              <a:spLocks/>
            </p:cNvSpPr>
            <p:nvPr/>
          </p:nvSpPr>
          <p:spPr bwMode="auto">
            <a:xfrm>
              <a:off x="4351" y="1666"/>
              <a:ext cx="115" cy="24"/>
            </a:xfrm>
            <a:custGeom>
              <a:avLst/>
              <a:gdLst/>
              <a:ahLst/>
              <a:cxnLst>
                <a:cxn ang="0">
                  <a:pos x="114" y="0"/>
                </a:cxn>
                <a:cxn ang="0">
                  <a:pos x="0" y="23"/>
                </a:cxn>
              </a:cxnLst>
              <a:rect l="0" t="0" r="r" b="b"/>
              <a:pathLst>
                <a:path w="115" h="24">
                  <a:moveTo>
                    <a:pt x="11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3" name="Freeform 287"/>
            <p:cNvSpPr>
              <a:spLocks/>
            </p:cNvSpPr>
            <p:nvPr/>
          </p:nvSpPr>
          <p:spPr bwMode="auto">
            <a:xfrm>
              <a:off x="4351" y="1666"/>
              <a:ext cx="115" cy="24"/>
            </a:xfrm>
            <a:custGeom>
              <a:avLst/>
              <a:gdLst/>
              <a:ahLst/>
              <a:cxnLst>
                <a:cxn ang="0">
                  <a:pos x="114" y="0"/>
                </a:cxn>
                <a:cxn ang="0">
                  <a:pos x="0" y="23"/>
                </a:cxn>
              </a:cxnLst>
              <a:rect l="0" t="0" r="r" b="b"/>
              <a:pathLst>
                <a:path w="115" h="24">
                  <a:moveTo>
                    <a:pt x="114" y="0"/>
                  </a:moveTo>
                  <a:lnTo>
                    <a:pt x="0" y="23"/>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4" name="Freeform 288"/>
            <p:cNvSpPr>
              <a:spLocks/>
            </p:cNvSpPr>
            <p:nvPr/>
          </p:nvSpPr>
          <p:spPr bwMode="auto">
            <a:xfrm>
              <a:off x="4351" y="1682"/>
              <a:ext cx="115" cy="27"/>
            </a:xfrm>
            <a:custGeom>
              <a:avLst/>
              <a:gdLst/>
              <a:ahLst/>
              <a:cxnLst>
                <a:cxn ang="0">
                  <a:pos x="114" y="0"/>
                </a:cxn>
                <a:cxn ang="0">
                  <a:pos x="0" y="26"/>
                </a:cxn>
              </a:cxnLst>
              <a:rect l="0" t="0" r="r" b="b"/>
              <a:pathLst>
                <a:path w="115" h="27">
                  <a:moveTo>
                    <a:pt x="114" y="0"/>
                  </a:move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5" name="Freeform 289"/>
            <p:cNvSpPr>
              <a:spLocks/>
            </p:cNvSpPr>
            <p:nvPr/>
          </p:nvSpPr>
          <p:spPr bwMode="auto">
            <a:xfrm>
              <a:off x="4351" y="1682"/>
              <a:ext cx="115" cy="27"/>
            </a:xfrm>
            <a:custGeom>
              <a:avLst/>
              <a:gdLst/>
              <a:ahLst/>
              <a:cxnLst>
                <a:cxn ang="0">
                  <a:pos x="114" y="0"/>
                </a:cxn>
                <a:cxn ang="0">
                  <a:pos x="0" y="26"/>
                </a:cxn>
              </a:cxnLst>
              <a:rect l="0" t="0" r="r" b="b"/>
              <a:pathLst>
                <a:path w="115" h="27">
                  <a:moveTo>
                    <a:pt x="114" y="0"/>
                  </a:move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6" name="Freeform 290"/>
            <p:cNvSpPr>
              <a:spLocks/>
            </p:cNvSpPr>
            <p:nvPr/>
          </p:nvSpPr>
          <p:spPr bwMode="auto">
            <a:xfrm>
              <a:off x="4351" y="1696"/>
              <a:ext cx="115" cy="28"/>
            </a:xfrm>
            <a:custGeom>
              <a:avLst/>
              <a:gdLst/>
              <a:ahLst/>
              <a:cxnLst>
                <a:cxn ang="0">
                  <a:pos x="114" y="0"/>
                </a:cxn>
                <a:cxn ang="0">
                  <a:pos x="0" y="27"/>
                </a:cxn>
              </a:cxnLst>
              <a:rect l="0" t="0" r="r" b="b"/>
              <a:pathLst>
                <a:path w="115" h="28">
                  <a:moveTo>
                    <a:pt x="114" y="0"/>
                  </a:moveTo>
                  <a:lnTo>
                    <a:pt x="0" y="2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7" name="Freeform 291"/>
            <p:cNvSpPr>
              <a:spLocks/>
            </p:cNvSpPr>
            <p:nvPr/>
          </p:nvSpPr>
          <p:spPr bwMode="auto">
            <a:xfrm>
              <a:off x="4351" y="1696"/>
              <a:ext cx="115" cy="28"/>
            </a:xfrm>
            <a:custGeom>
              <a:avLst/>
              <a:gdLst/>
              <a:ahLst/>
              <a:cxnLst>
                <a:cxn ang="0">
                  <a:pos x="114" y="0"/>
                </a:cxn>
                <a:cxn ang="0">
                  <a:pos x="0" y="27"/>
                </a:cxn>
              </a:cxnLst>
              <a:rect l="0" t="0" r="r" b="b"/>
              <a:pathLst>
                <a:path w="115" h="28">
                  <a:moveTo>
                    <a:pt x="114" y="0"/>
                  </a:moveTo>
                  <a:lnTo>
                    <a:pt x="0" y="27"/>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8" name="Freeform 292"/>
            <p:cNvSpPr>
              <a:spLocks/>
            </p:cNvSpPr>
            <p:nvPr/>
          </p:nvSpPr>
          <p:spPr bwMode="auto">
            <a:xfrm>
              <a:off x="4351" y="1712"/>
              <a:ext cx="115" cy="27"/>
            </a:xfrm>
            <a:custGeom>
              <a:avLst/>
              <a:gdLst/>
              <a:ahLst/>
              <a:cxnLst>
                <a:cxn ang="0">
                  <a:pos x="114" y="0"/>
                </a:cxn>
                <a:cxn ang="0">
                  <a:pos x="0" y="26"/>
                </a:cxn>
              </a:cxnLst>
              <a:rect l="0" t="0" r="r" b="b"/>
              <a:pathLst>
                <a:path w="115" h="27">
                  <a:moveTo>
                    <a:pt x="114" y="0"/>
                  </a:move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49" name="Freeform 293"/>
            <p:cNvSpPr>
              <a:spLocks/>
            </p:cNvSpPr>
            <p:nvPr/>
          </p:nvSpPr>
          <p:spPr bwMode="auto">
            <a:xfrm>
              <a:off x="4351" y="1712"/>
              <a:ext cx="115" cy="27"/>
            </a:xfrm>
            <a:custGeom>
              <a:avLst/>
              <a:gdLst/>
              <a:ahLst/>
              <a:cxnLst>
                <a:cxn ang="0">
                  <a:pos x="114" y="0"/>
                </a:cxn>
                <a:cxn ang="0">
                  <a:pos x="0" y="26"/>
                </a:cxn>
              </a:cxnLst>
              <a:rect l="0" t="0" r="r" b="b"/>
              <a:pathLst>
                <a:path w="115" h="27">
                  <a:moveTo>
                    <a:pt x="114" y="0"/>
                  </a:moveTo>
                  <a:lnTo>
                    <a:pt x="0" y="26"/>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50" name="Freeform 294"/>
            <p:cNvSpPr>
              <a:spLocks/>
            </p:cNvSpPr>
            <p:nvPr/>
          </p:nvSpPr>
          <p:spPr bwMode="auto">
            <a:xfrm>
              <a:off x="4351" y="1726"/>
              <a:ext cx="115" cy="33"/>
            </a:xfrm>
            <a:custGeom>
              <a:avLst/>
              <a:gdLst/>
              <a:ahLst/>
              <a:cxnLst>
                <a:cxn ang="0">
                  <a:pos x="114" y="0"/>
                </a:cxn>
                <a:cxn ang="0">
                  <a:pos x="0" y="32"/>
                </a:cxn>
              </a:cxnLst>
              <a:rect l="0" t="0" r="r" b="b"/>
              <a:pathLst>
                <a:path w="115" h="33">
                  <a:moveTo>
                    <a:pt x="114" y="0"/>
                  </a:moveTo>
                  <a:lnTo>
                    <a:pt x="0" y="32"/>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51" name="Line 295"/>
            <p:cNvSpPr>
              <a:spLocks noChangeShapeType="1"/>
            </p:cNvSpPr>
            <p:nvPr/>
          </p:nvSpPr>
          <p:spPr bwMode="auto">
            <a:xfrm>
              <a:off x="4474" y="1726"/>
              <a:ext cx="1" cy="0"/>
            </a:xfrm>
            <a:prstGeom prst="line">
              <a:avLst/>
            </a:prstGeom>
            <a:noFill/>
            <a:ln w="12700">
              <a:solidFill>
                <a:srgbClr val="000000"/>
              </a:solidFill>
              <a:round/>
              <a:headEnd/>
              <a:tailEnd/>
            </a:ln>
            <a:effectLst/>
          </p:spPr>
          <p:txBody>
            <a:bodyPr wrap="none" anchor="ctr"/>
            <a:lstStyle/>
            <a:p>
              <a:endParaRPr lang="fr-FR"/>
            </a:p>
          </p:txBody>
        </p:sp>
        <p:sp>
          <p:nvSpPr>
            <p:cNvPr id="70952" name="Line 296"/>
            <p:cNvSpPr>
              <a:spLocks noChangeShapeType="1"/>
            </p:cNvSpPr>
            <p:nvPr/>
          </p:nvSpPr>
          <p:spPr bwMode="auto">
            <a:xfrm flipH="1">
              <a:off x="4340" y="1745"/>
              <a:ext cx="141" cy="1"/>
            </a:xfrm>
            <a:prstGeom prst="line">
              <a:avLst/>
            </a:prstGeom>
            <a:noFill/>
            <a:ln w="12700">
              <a:solidFill>
                <a:srgbClr val="000000"/>
              </a:solidFill>
              <a:round/>
              <a:headEnd/>
              <a:tailEnd/>
            </a:ln>
            <a:effectLst/>
          </p:spPr>
          <p:txBody>
            <a:bodyPr wrap="none" anchor="ctr"/>
            <a:lstStyle/>
            <a:p>
              <a:endParaRPr lang="fr-FR"/>
            </a:p>
          </p:txBody>
        </p:sp>
        <p:sp>
          <p:nvSpPr>
            <p:cNvPr id="70953" name="Freeform 297"/>
            <p:cNvSpPr>
              <a:spLocks/>
            </p:cNvSpPr>
            <p:nvPr/>
          </p:nvSpPr>
          <p:spPr bwMode="auto">
            <a:xfrm>
              <a:off x="4351" y="1742"/>
              <a:ext cx="115" cy="31"/>
            </a:xfrm>
            <a:custGeom>
              <a:avLst/>
              <a:gdLst/>
              <a:ahLst/>
              <a:cxnLst>
                <a:cxn ang="0">
                  <a:pos x="0" y="30"/>
                </a:cxn>
                <a:cxn ang="0">
                  <a:pos x="114" y="0"/>
                </a:cxn>
              </a:cxnLst>
              <a:rect l="0" t="0" r="r" b="b"/>
              <a:pathLst>
                <a:path w="115" h="31">
                  <a:moveTo>
                    <a:pt x="0" y="30"/>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54" name="Freeform 298"/>
            <p:cNvSpPr>
              <a:spLocks/>
            </p:cNvSpPr>
            <p:nvPr/>
          </p:nvSpPr>
          <p:spPr bwMode="auto">
            <a:xfrm>
              <a:off x="4351" y="1742"/>
              <a:ext cx="115" cy="31"/>
            </a:xfrm>
            <a:custGeom>
              <a:avLst/>
              <a:gdLst/>
              <a:ahLst/>
              <a:cxnLst>
                <a:cxn ang="0">
                  <a:pos x="0" y="30"/>
                </a:cxn>
                <a:cxn ang="0">
                  <a:pos x="114" y="0"/>
                </a:cxn>
              </a:cxnLst>
              <a:rect l="0" t="0" r="r" b="b"/>
              <a:pathLst>
                <a:path w="115" h="31">
                  <a:moveTo>
                    <a:pt x="0" y="30"/>
                  </a:moveTo>
                  <a:lnTo>
                    <a:pt x="114"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55" name="Freeform 299"/>
            <p:cNvSpPr>
              <a:spLocks/>
            </p:cNvSpPr>
            <p:nvPr/>
          </p:nvSpPr>
          <p:spPr bwMode="auto">
            <a:xfrm>
              <a:off x="4355" y="1273"/>
              <a:ext cx="103" cy="14"/>
            </a:xfrm>
            <a:custGeom>
              <a:avLst/>
              <a:gdLst/>
              <a:ahLst/>
              <a:cxnLst>
                <a:cxn ang="0">
                  <a:pos x="0" y="13"/>
                </a:cxn>
                <a:cxn ang="0">
                  <a:pos x="102" y="0"/>
                </a:cxn>
              </a:cxnLst>
              <a:rect l="0" t="0" r="r" b="b"/>
              <a:pathLst>
                <a:path w="103" h="14">
                  <a:moveTo>
                    <a:pt x="0" y="13"/>
                  </a:moveTo>
                  <a:lnTo>
                    <a:pt x="102" y="0"/>
                  </a:lnTo>
                </a:path>
              </a:pathLst>
            </a:custGeom>
            <a:noFill/>
            <a:ln w="12700" cap="rnd" cmpd="sng">
              <a:solidFill>
                <a:srgbClr val="D90026"/>
              </a:solidFill>
              <a:prstDash val="solid"/>
              <a:round/>
              <a:headEnd type="none" w="med" len="med"/>
              <a:tailEnd type="none" w="med" len="med"/>
            </a:ln>
            <a:effectLst/>
          </p:spPr>
          <p:txBody>
            <a:bodyPr/>
            <a:lstStyle/>
            <a:p>
              <a:endParaRPr lang="fr-FR"/>
            </a:p>
          </p:txBody>
        </p:sp>
        <p:sp>
          <p:nvSpPr>
            <p:cNvPr id="70956" name="Freeform 300"/>
            <p:cNvSpPr>
              <a:spLocks/>
            </p:cNvSpPr>
            <p:nvPr/>
          </p:nvSpPr>
          <p:spPr bwMode="auto">
            <a:xfrm>
              <a:off x="4355" y="1273"/>
              <a:ext cx="103" cy="14"/>
            </a:xfrm>
            <a:custGeom>
              <a:avLst/>
              <a:gdLst/>
              <a:ahLst/>
              <a:cxnLst>
                <a:cxn ang="0">
                  <a:pos x="0" y="13"/>
                </a:cxn>
                <a:cxn ang="0">
                  <a:pos x="102" y="0"/>
                </a:cxn>
              </a:cxnLst>
              <a:rect l="0" t="0" r="r" b="b"/>
              <a:pathLst>
                <a:path w="103" h="14">
                  <a:moveTo>
                    <a:pt x="0" y="13"/>
                  </a:moveTo>
                  <a:lnTo>
                    <a:pt x="102" y="0"/>
                  </a:lnTo>
                </a:path>
              </a:pathLst>
            </a:custGeom>
            <a:noFill/>
            <a:ln w="12700" cap="rnd" cmpd="sng">
              <a:solidFill>
                <a:srgbClr val="D90026"/>
              </a:solidFill>
              <a:prstDash val="solid"/>
              <a:round/>
              <a:headEnd type="none" w="med" len="med"/>
              <a:tailEnd type="none" w="med" len="med"/>
            </a:ln>
            <a:effectLst/>
          </p:spPr>
          <p:txBody>
            <a:bodyPr/>
            <a:lstStyle/>
            <a:p>
              <a:endParaRPr lang="fr-FR"/>
            </a:p>
          </p:txBody>
        </p:sp>
        <p:sp>
          <p:nvSpPr>
            <p:cNvPr id="70957" name="Rectangle 301"/>
            <p:cNvSpPr>
              <a:spLocks noChangeArrowheads="1"/>
            </p:cNvSpPr>
            <p:nvPr/>
          </p:nvSpPr>
          <p:spPr bwMode="auto">
            <a:xfrm>
              <a:off x="4511" y="1238"/>
              <a:ext cx="84" cy="18"/>
            </a:xfrm>
            <a:prstGeom prst="rect">
              <a:avLst/>
            </a:prstGeom>
            <a:solidFill>
              <a:srgbClr val="000000"/>
            </a:solidFill>
            <a:ln w="12700">
              <a:solidFill>
                <a:srgbClr val="000000"/>
              </a:solidFill>
              <a:miter lim="800000"/>
              <a:headEnd/>
              <a:tailEnd/>
            </a:ln>
            <a:effectLst/>
          </p:spPr>
          <p:txBody>
            <a:bodyPr wrap="none" anchor="ctr"/>
            <a:lstStyle/>
            <a:p>
              <a:endParaRPr lang="fr-FR"/>
            </a:p>
          </p:txBody>
        </p:sp>
        <p:sp>
          <p:nvSpPr>
            <p:cNvPr id="70958" name="Rectangle 302"/>
            <p:cNvSpPr>
              <a:spLocks noChangeArrowheads="1"/>
            </p:cNvSpPr>
            <p:nvPr/>
          </p:nvSpPr>
          <p:spPr bwMode="auto">
            <a:xfrm>
              <a:off x="4511" y="1287"/>
              <a:ext cx="84" cy="43"/>
            </a:xfrm>
            <a:prstGeom prst="rect">
              <a:avLst/>
            </a:prstGeom>
            <a:solidFill>
              <a:schemeClr val="tx1"/>
            </a:solidFill>
            <a:ln w="12700">
              <a:solidFill>
                <a:schemeClr val="tx1"/>
              </a:solidFill>
              <a:miter lim="800000"/>
              <a:headEnd/>
              <a:tailEnd/>
            </a:ln>
            <a:effectLst/>
          </p:spPr>
          <p:txBody>
            <a:bodyPr wrap="none" anchor="ctr"/>
            <a:lstStyle/>
            <a:p>
              <a:endParaRPr lang="fr-FR"/>
            </a:p>
          </p:txBody>
        </p:sp>
        <p:sp>
          <p:nvSpPr>
            <p:cNvPr id="70959" name="Rectangle 303"/>
            <p:cNvSpPr>
              <a:spLocks noChangeArrowheads="1"/>
            </p:cNvSpPr>
            <p:nvPr/>
          </p:nvSpPr>
          <p:spPr bwMode="auto">
            <a:xfrm>
              <a:off x="4526" y="1482"/>
              <a:ext cx="49" cy="36"/>
            </a:xfrm>
            <a:prstGeom prst="rect">
              <a:avLst/>
            </a:prstGeom>
            <a:solidFill>
              <a:srgbClr val="FFFFFF"/>
            </a:solidFill>
            <a:ln w="12700">
              <a:solidFill>
                <a:srgbClr val="FFFFFF"/>
              </a:solidFill>
              <a:miter lim="800000"/>
              <a:headEnd/>
              <a:tailEnd/>
            </a:ln>
            <a:effectLst/>
          </p:spPr>
          <p:txBody>
            <a:bodyPr wrap="none" anchor="ctr"/>
            <a:lstStyle/>
            <a:p>
              <a:endParaRPr lang="fr-FR"/>
            </a:p>
          </p:txBody>
        </p:sp>
        <p:sp>
          <p:nvSpPr>
            <p:cNvPr id="70960" name="Rectangle 304"/>
            <p:cNvSpPr>
              <a:spLocks noChangeArrowheads="1"/>
            </p:cNvSpPr>
            <p:nvPr/>
          </p:nvSpPr>
          <p:spPr bwMode="auto">
            <a:xfrm>
              <a:off x="4526" y="1540"/>
              <a:ext cx="46" cy="26"/>
            </a:xfrm>
            <a:prstGeom prst="rect">
              <a:avLst/>
            </a:prstGeom>
            <a:solidFill>
              <a:srgbClr val="FFFFFF"/>
            </a:solidFill>
            <a:ln w="12700">
              <a:solidFill>
                <a:srgbClr val="FFFFFF"/>
              </a:solidFill>
              <a:miter lim="800000"/>
              <a:headEnd/>
              <a:tailEnd/>
            </a:ln>
            <a:effectLst/>
          </p:spPr>
          <p:txBody>
            <a:bodyPr wrap="none" anchor="ctr"/>
            <a:lstStyle/>
            <a:p>
              <a:endParaRPr lang="fr-FR"/>
            </a:p>
          </p:txBody>
        </p:sp>
        <p:sp>
          <p:nvSpPr>
            <p:cNvPr id="70961" name="Rectangle 305"/>
            <p:cNvSpPr>
              <a:spLocks noChangeArrowheads="1"/>
            </p:cNvSpPr>
            <p:nvPr/>
          </p:nvSpPr>
          <p:spPr bwMode="auto">
            <a:xfrm>
              <a:off x="4530" y="1487"/>
              <a:ext cx="49" cy="31"/>
            </a:xfrm>
            <a:prstGeom prst="rect">
              <a:avLst/>
            </a:prstGeom>
            <a:solidFill>
              <a:schemeClr val="tx1"/>
            </a:solidFill>
            <a:ln w="12700">
              <a:solidFill>
                <a:schemeClr val="tx1"/>
              </a:solidFill>
              <a:miter lim="800000"/>
              <a:headEnd/>
              <a:tailEnd/>
            </a:ln>
            <a:effectLst/>
          </p:spPr>
          <p:txBody>
            <a:bodyPr wrap="none" anchor="ctr"/>
            <a:lstStyle/>
            <a:p>
              <a:endParaRPr lang="fr-FR"/>
            </a:p>
          </p:txBody>
        </p:sp>
        <p:sp>
          <p:nvSpPr>
            <p:cNvPr id="70962" name="Rectangle 306"/>
            <p:cNvSpPr>
              <a:spLocks noChangeArrowheads="1"/>
            </p:cNvSpPr>
            <p:nvPr/>
          </p:nvSpPr>
          <p:spPr bwMode="auto">
            <a:xfrm>
              <a:off x="4530" y="1540"/>
              <a:ext cx="45" cy="30"/>
            </a:xfrm>
            <a:prstGeom prst="rect">
              <a:avLst/>
            </a:prstGeom>
            <a:solidFill>
              <a:schemeClr val="tx1"/>
            </a:solidFill>
            <a:ln w="12700">
              <a:solidFill>
                <a:schemeClr val="tx1"/>
              </a:solidFill>
              <a:miter lim="800000"/>
              <a:headEnd/>
              <a:tailEnd/>
            </a:ln>
            <a:effectLst/>
          </p:spPr>
          <p:txBody>
            <a:bodyPr wrap="none" anchor="ctr"/>
            <a:lstStyle/>
            <a:p>
              <a:endParaRPr lang="fr-FR"/>
            </a:p>
          </p:txBody>
        </p:sp>
        <p:sp>
          <p:nvSpPr>
            <p:cNvPr id="70963" name="Freeform 307"/>
            <p:cNvSpPr>
              <a:spLocks/>
            </p:cNvSpPr>
            <p:nvPr/>
          </p:nvSpPr>
          <p:spPr bwMode="auto">
            <a:xfrm>
              <a:off x="4498" y="1204"/>
              <a:ext cx="117" cy="619"/>
            </a:xfrm>
            <a:custGeom>
              <a:avLst/>
              <a:gdLst/>
              <a:ahLst/>
              <a:cxnLst>
                <a:cxn ang="0">
                  <a:pos x="116" y="0"/>
                </a:cxn>
                <a:cxn ang="0">
                  <a:pos x="116" y="618"/>
                </a:cxn>
                <a:cxn ang="0">
                  <a:pos x="0" y="610"/>
                </a:cxn>
              </a:cxnLst>
              <a:rect l="0" t="0" r="r" b="b"/>
              <a:pathLst>
                <a:path w="117" h="619">
                  <a:moveTo>
                    <a:pt x="116" y="0"/>
                  </a:moveTo>
                  <a:lnTo>
                    <a:pt x="116" y="618"/>
                  </a:lnTo>
                  <a:lnTo>
                    <a:pt x="0" y="6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64" name="Freeform 308"/>
            <p:cNvSpPr>
              <a:spLocks/>
            </p:cNvSpPr>
            <p:nvPr/>
          </p:nvSpPr>
          <p:spPr bwMode="auto">
            <a:xfrm>
              <a:off x="4498" y="1204"/>
              <a:ext cx="117" cy="619"/>
            </a:xfrm>
            <a:custGeom>
              <a:avLst/>
              <a:gdLst/>
              <a:ahLst/>
              <a:cxnLst>
                <a:cxn ang="0">
                  <a:pos x="116" y="0"/>
                </a:cxn>
                <a:cxn ang="0">
                  <a:pos x="116" y="618"/>
                </a:cxn>
                <a:cxn ang="0">
                  <a:pos x="0" y="610"/>
                </a:cxn>
              </a:cxnLst>
              <a:rect l="0" t="0" r="r" b="b"/>
              <a:pathLst>
                <a:path w="117" h="619">
                  <a:moveTo>
                    <a:pt x="116" y="0"/>
                  </a:moveTo>
                  <a:lnTo>
                    <a:pt x="116" y="618"/>
                  </a:lnTo>
                  <a:lnTo>
                    <a:pt x="0" y="61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70965" name="Freeform 309"/>
            <p:cNvSpPr>
              <a:spLocks/>
            </p:cNvSpPr>
            <p:nvPr/>
          </p:nvSpPr>
          <p:spPr bwMode="auto">
            <a:xfrm>
              <a:off x="4498" y="1204"/>
              <a:ext cx="117" cy="604"/>
            </a:xfrm>
            <a:custGeom>
              <a:avLst/>
              <a:gdLst/>
              <a:ahLst/>
              <a:cxnLst>
                <a:cxn ang="0">
                  <a:pos x="0" y="603"/>
                </a:cxn>
                <a:cxn ang="0">
                  <a:pos x="0" y="0"/>
                </a:cxn>
                <a:cxn ang="0">
                  <a:pos x="116" y="0"/>
                </a:cxn>
              </a:cxnLst>
              <a:rect l="0" t="0" r="r" b="b"/>
              <a:pathLst>
                <a:path w="117" h="604">
                  <a:moveTo>
                    <a:pt x="0" y="603"/>
                  </a:moveTo>
                  <a:lnTo>
                    <a:pt x="0" y="0"/>
                  </a:lnTo>
                  <a:lnTo>
                    <a:pt x="116" y="0"/>
                  </a:lnTo>
                </a:path>
              </a:pathLst>
            </a:custGeom>
            <a:noFill/>
            <a:ln w="12700" cap="rnd" cmpd="sng">
              <a:solidFill>
                <a:srgbClr val="FFFFFF"/>
              </a:solidFill>
              <a:prstDash val="solid"/>
              <a:round/>
              <a:headEnd type="none" w="med" len="med"/>
              <a:tailEnd type="none" w="med" len="med"/>
            </a:ln>
            <a:effectLst/>
          </p:spPr>
          <p:txBody>
            <a:bodyPr/>
            <a:lstStyle/>
            <a:p>
              <a:endParaRPr lang="fr-FR"/>
            </a:p>
          </p:txBody>
        </p:sp>
        <p:sp>
          <p:nvSpPr>
            <p:cNvPr id="70966" name="Freeform 310"/>
            <p:cNvSpPr>
              <a:spLocks/>
            </p:cNvSpPr>
            <p:nvPr/>
          </p:nvSpPr>
          <p:spPr bwMode="auto">
            <a:xfrm>
              <a:off x="4498" y="1204"/>
              <a:ext cx="117" cy="607"/>
            </a:xfrm>
            <a:custGeom>
              <a:avLst/>
              <a:gdLst/>
              <a:ahLst/>
              <a:cxnLst>
                <a:cxn ang="0">
                  <a:pos x="0" y="606"/>
                </a:cxn>
                <a:cxn ang="0">
                  <a:pos x="0" y="0"/>
                </a:cxn>
                <a:cxn ang="0">
                  <a:pos x="116" y="0"/>
                </a:cxn>
              </a:cxnLst>
              <a:rect l="0" t="0" r="r" b="b"/>
              <a:pathLst>
                <a:path w="117" h="607">
                  <a:moveTo>
                    <a:pt x="0" y="606"/>
                  </a:moveTo>
                  <a:lnTo>
                    <a:pt x="0" y="0"/>
                  </a:lnTo>
                  <a:lnTo>
                    <a:pt x="116" y="0"/>
                  </a:lnTo>
                </a:path>
              </a:pathLst>
            </a:custGeom>
            <a:noFill/>
            <a:ln w="12700" cap="rnd" cmpd="sng">
              <a:solidFill>
                <a:srgbClr val="FFFFFF"/>
              </a:solidFill>
              <a:prstDash val="solid"/>
              <a:round/>
              <a:headEnd type="none" w="med" len="med"/>
              <a:tailEnd type="none" w="med" len="med"/>
            </a:ln>
            <a:effectLst/>
          </p:spPr>
          <p:txBody>
            <a:bodyPr/>
            <a:lstStyle/>
            <a:p>
              <a:endParaRPr lang="fr-FR"/>
            </a:p>
          </p:txBody>
        </p:sp>
        <p:sp>
          <p:nvSpPr>
            <p:cNvPr id="70967" name="Rectangle 311"/>
            <p:cNvSpPr>
              <a:spLocks noChangeArrowheads="1"/>
            </p:cNvSpPr>
            <p:nvPr/>
          </p:nvSpPr>
          <p:spPr bwMode="auto">
            <a:xfrm>
              <a:off x="5265" y="967"/>
              <a:ext cx="138" cy="99"/>
            </a:xfrm>
            <a:prstGeom prst="rect">
              <a:avLst/>
            </a:prstGeom>
            <a:solidFill>
              <a:srgbClr val="D9D9D9"/>
            </a:solidFill>
            <a:ln w="12700">
              <a:solidFill>
                <a:srgbClr val="D9D9D9"/>
              </a:solidFill>
              <a:miter lim="800000"/>
              <a:headEnd/>
              <a:tailEnd/>
            </a:ln>
            <a:effectLst/>
          </p:spPr>
          <p:txBody>
            <a:bodyPr wrap="none" anchor="ctr"/>
            <a:lstStyle/>
            <a:p>
              <a:endParaRPr lang="fr-FR"/>
            </a:p>
          </p:txBody>
        </p:sp>
        <p:sp>
          <p:nvSpPr>
            <p:cNvPr id="70968" name="Rectangle 312"/>
            <p:cNvSpPr>
              <a:spLocks noChangeArrowheads="1"/>
            </p:cNvSpPr>
            <p:nvPr/>
          </p:nvSpPr>
          <p:spPr bwMode="auto">
            <a:xfrm>
              <a:off x="5283" y="983"/>
              <a:ext cx="102" cy="71"/>
            </a:xfrm>
            <a:prstGeom prst="rect">
              <a:avLst/>
            </a:prstGeom>
            <a:solidFill>
              <a:srgbClr val="000000"/>
            </a:solidFill>
            <a:ln w="12700">
              <a:solidFill>
                <a:srgbClr val="000000"/>
              </a:solidFill>
              <a:miter lim="800000"/>
              <a:headEnd/>
              <a:tailEnd/>
            </a:ln>
            <a:effectLst/>
          </p:spPr>
          <p:txBody>
            <a:bodyPr wrap="none" anchor="ctr"/>
            <a:lstStyle/>
            <a:p>
              <a:endParaRPr lang="fr-FR"/>
            </a:p>
          </p:txBody>
        </p:sp>
        <p:sp>
          <p:nvSpPr>
            <p:cNvPr id="70969" name="Rectangle 313"/>
            <p:cNvSpPr>
              <a:spLocks noChangeArrowheads="1"/>
            </p:cNvSpPr>
            <p:nvPr/>
          </p:nvSpPr>
          <p:spPr bwMode="auto">
            <a:xfrm>
              <a:off x="4931" y="962"/>
              <a:ext cx="138" cy="99"/>
            </a:xfrm>
            <a:prstGeom prst="rect">
              <a:avLst/>
            </a:prstGeom>
            <a:solidFill>
              <a:srgbClr val="D9D9D9"/>
            </a:solidFill>
            <a:ln w="12700">
              <a:solidFill>
                <a:srgbClr val="D9D9D9"/>
              </a:solidFill>
              <a:miter lim="800000"/>
              <a:headEnd/>
              <a:tailEnd/>
            </a:ln>
            <a:effectLst/>
          </p:spPr>
          <p:txBody>
            <a:bodyPr wrap="none" anchor="ctr"/>
            <a:lstStyle/>
            <a:p>
              <a:endParaRPr lang="fr-FR"/>
            </a:p>
          </p:txBody>
        </p:sp>
        <p:sp>
          <p:nvSpPr>
            <p:cNvPr id="70970" name="Rectangle 314"/>
            <p:cNvSpPr>
              <a:spLocks noChangeArrowheads="1"/>
            </p:cNvSpPr>
            <p:nvPr/>
          </p:nvSpPr>
          <p:spPr bwMode="auto">
            <a:xfrm>
              <a:off x="4949" y="975"/>
              <a:ext cx="102" cy="76"/>
            </a:xfrm>
            <a:prstGeom prst="rect">
              <a:avLst/>
            </a:prstGeom>
            <a:solidFill>
              <a:srgbClr val="000000"/>
            </a:solidFill>
            <a:ln w="12700">
              <a:solidFill>
                <a:srgbClr val="000000"/>
              </a:solidFill>
              <a:miter lim="800000"/>
              <a:headEnd/>
              <a:tailEnd/>
            </a:ln>
            <a:effectLst/>
          </p:spPr>
          <p:txBody>
            <a:bodyPr wrap="none" anchor="ctr"/>
            <a:lstStyle/>
            <a:p>
              <a:endParaRPr lang="fr-FR"/>
            </a:p>
          </p:txBody>
        </p:sp>
      </p:grpSp>
      <p:grpSp>
        <p:nvGrpSpPr>
          <p:cNvPr id="3" name="Group 315"/>
          <p:cNvGrpSpPr>
            <a:grpSpLocks/>
          </p:cNvGrpSpPr>
          <p:nvPr/>
        </p:nvGrpSpPr>
        <p:grpSpPr bwMode="auto">
          <a:xfrm>
            <a:off x="6248400" y="3565525"/>
            <a:ext cx="1054100" cy="630238"/>
            <a:chOff x="2736" y="2688"/>
            <a:chExt cx="1200" cy="576"/>
          </a:xfrm>
        </p:grpSpPr>
        <p:grpSp>
          <p:nvGrpSpPr>
            <p:cNvPr id="4" name="Group 316"/>
            <p:cNvGrpSpPr>
              <a:grpSpLocks/>
            </p:cNvGrpSpPr>
            <p:nvPr/>
          </p:nvGrpSpPr>
          <p:grpSpPr bwMode="auto">
            <a:xfrm>
              <a:off x="3408" y="2832"/>
              <a:ext cx="528" cy="432"/>
              <a:chOff x="2928" y="2832"/>
              <a:chExt cx="528" cy="432"/>
            </a:xfrm>
          </p:grpSpPr>
          <p:grpSp>
            <p:nvGrpSpPr>
              <p:cNvPr id="5" name="Group 317"/>
              <p:cNvGrpSpPr>
                <a:grpSpLocks/>
              </p:cNvGrpSpPr>
              <p:nvPr/>
            </p:nvGrpSpPr>
            <p:grpSpPr bwMode="auto">
              <a:xfrm>
                <a:off x="2928" y="2832"/>
                <a:ext cx="336" cy="240"/>
                <a:chOff x="1296" y="2208"/>
                <a:chExt cx="1152" cy="864"/>
              </a:xfrm>
            </p:grpSpPr>
            <p:sp>
              <p:nvSpPr>
                <p:cNvPr id="70974" name="Rectangle 318"/>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0975" name="Oval 319"/>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0976" name="Oval 320"/>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6" name="Group 321"/>
              <p:cNvGrpSpPr>
                <a:grpSpLocks/>
              </p:cNvGrpSpPr>
              <p:nvPr/>
            </p:nvGrpSpPr>
            <p:grpSpPr bwMode="auto">
              <a:xfrm>
                <a:off x="3024" y="2928"/>
                <a:ext cx="336" cy="240"/>
                <a:chOff x="1296" y="2208"/>
                <a:chExt cx="1152" cy="864"/>
              </a:xfrm>
            </p:grpSpPr>
            <p:sp>
              <p:nvSpPr>
                <p:cNvPr id="70978" name="Rectangle 322"/>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0979" name="Oval 323"/>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0980" name="Oval 324"/>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7" name="Group 325"/>
              <p:cNvGrpSpPr>
                <a:grpSpLocks/>
              </p:cNvGrpSpPr>
              <p:nvPr/>
            </p:nvGrpSpPr>
            <p:grpSpPr bwMode="auto">
              <a:xfrm>
                <a:off x="3120" y="3024"/>
                <a:ext cx="336" cy="240"/>
                <a:chOff x="1296" y="2208"/>
                <a:chExt cx="1152" cy="864"/>
              </a:xfrm>
            </p:grpSpPr>
            <p:sp>
              <p:nvSpPr>
                <p:cNvPr id="70982" name="Rectangle 326"/>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0983" name="Oval 327"/>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0984" name="Oval 328"/>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grpSp>
          <p:nvGrpSpPr>
            <p:cNvPr id="8" name="Group 329"/>
            <p:cNvGrpSpPr>
              <a:grpSpLocks/>
            </p:cNvGrpSpPr>
            <p:nvPr/>
          </p:nvGrpSpPr>
          <p:grpSpPr bwMode="auto">
            <a:xfrm>
              <a:off x="2880" y="2688"/>
              <a:ext cx="336" cy="240"/>
              <a:chOff x="1296" y="2208"/>
              <a:chExt cx="1152" cy="864"/>
            </a:xfrm>
          </p:grpSpPr>
          <p:sp>
            <p:nvSpPr>
              <p:cNvPr id="70986" name="Rectangle 330"/>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0987" name="Oval 331"/>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0988" name="Oval 332"/>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9" name="Group 333"/>
            <p:cNvGrpSpPr>
              <a:grpSpLocks/>
            </p:cNvGrpSpPr>
            <p:nvPr/>
          </p:nvGrpSpPr>
          <p:grpSpPr bwMode="auto">
            <a:xfrm>
              <a:off x="3072" y="2832"/>
              <a:ext cx="528" cy="432"/>
              <a:chOff x="2928" y="2832"/>
              <a:chExt cx="528" cy="432"/>
            </a:xfrm>
          </p:grpSpPr>
          <p:grpSp>
            <p:nvGrpSpPr>
              <p:cNvPr id="10" name="Group 334"/>
              <p:cNvGrpSpPr>
                <a:grpSpLocks/>
              </p:cNvGrpSpPr>
              <p:nvPr/>
            </p:nvGrpSpPr>
            <p:grpSpPr bwMode="auto">
              <a:xfrm>
                <a:off x="2928" y="2832"/>
                <a:ext cx="336" cy="240"/>
                <a:chOff x="1296" y="2208"/>
                <a:chExt cx="1152" cy="864"/>
              </a:xfrm>
            </p:grpSpPr>
            <p:sp>
              <p:nvSpPr>
                <p:cNvPr id="70991" name="Rectangle 335"/>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0992" name="Oval 336"/>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0993" name="Oval 337"/>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11" name="Group 338"/>
              <p:cNvGrpSpPr>
                <a:grpSpLocks/>
              </p:cNvGrpSpPr>
              <p:nvPr/>
            </p:nvGrpSpPr>
            <p:grpSpPr bwMode="auto">
              <a:xfrm>
                <a:off x="3024" y="2928"/>
                <a:ext cx="336" cy="240"/>
                <a:chOff x="1296" y="2208"/>
                <a:chExt cx="1152" cy="864"/>
              </a:xfrm>
            </p:grpSpPr>
            <p:sp>
              <p:nvSpPr>
                <p:cNvPr id="70995" name="Rectangle 339"/>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0996" name="Oval 340"/>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0997" name="Oval 341"/>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12" name="Group 342"/>
              <p:cNvGrpSpPr>
                <a:grpSpLocks/>
              </p:cNvGrpSpPr>
              <p:nvPr/>
            </p:nvGrpSpPr>
            <p:grpSpPr bwMode="auto">
              <a:xfrm>
                <a:off x="3120" y="3024"/>
                <a:ext cx="336" cy="240"/>
                <a:chOff x="1296" y="2208"/>
                <a:chExt cx="1152" cy="864"/>
              </a:xfrm>
            </p:grpSpPr>
            <p:sp>
              <p:nvSpPr>
                <p:cNvPr id="70999" name="Rectangle 343"/>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1000" name="Oval 344"/>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1001" name="Oval 345"/>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grpSp>
          <p:nvGrpSpPr>
            <p:cNvPr id="13" name="Group 346"/>
            <p:cNvGrpSpPr>
              <a:grpSpLocks/>
            </p:cNvGrpSpPr>
            <p:nvPr/>
          </p:nvGrpSpPr>
          <p:grpSpPr bwMode="auto">
            <a:xfrm>
              <a:off x="2736" y="2832"/>
              <a:ext cx="528" cy="432"/>
              <a:chOff x="2928" y="2832"/>
              <a:chExt cx="528" cy="432"/>
            </a:xfrm>
          </p:grpSpPr>
          <p:grpSp>
            <p:nvGrpSpPr>
              <p:cNvPr id="14" name="Group 347"/>
              <p:cNvGrpSpPr>
                <a:grpSpLocks/>
              </p:cNvGrpSpPr>
              <p:nvPr/>
            </p:nvGrpSpPr>
            <p:grpSpPr bwMode="auto">
              <a:xfrm>
                <a:off x="2928" y="2832"/>
                <a:ext cx="336" cy="240"/>
                <a:chOff x="1296" y="2208"/>
                <a:chExt cx="1152" cy="864"/>
              </a:xfrm>
            </p:grpSpPr>
            <p:sp>
              <p:nvSpPr>
                <p:cNvPr id="71004" name="Rectangle 348"/>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1005" name="Oval 349"/>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1006" name="Oval 350"/>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15" name="Group 351"/>
              <p:cNvGrpSpPr>
                <a:grpSpLocks/>
              </p:cNvGrpSpPr>
              <p:nvPr/>
            </p:nvGrpSpPr>
            <p:grpSpPr bwMode="auto">
              <a:xfrm>
                <a:off x="3024" y="2928"/>
                <a:ext cx="336" cy="240"/>
                <a:chOff x="1296" y="2208"/>
                <a:chExt cx="1152" cy="864"/>
              </a:xfrm>
            </p:grpSpPr>
            <p:sp>
              <p:nvSpPr>
                <p:cNvPr id="71008" name="Rectangle 352"/>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1009" name="Oval 353"/>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1010" name="Oval 354"/>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nvGrpSpPr>
              <p:cNvPr id="16" name="Group 355"/>
              <p:cNvGrpSpPr>
                <a:grpSpLocks/>
              </p:cNvGrpSpPr>
              <p:nvPr/>
            </p:nvGrpSpPr>
            <p:grpSpPr bwMode="auto">
              <a:xfrm>
                <a:off x="3120" y="3024"/>
                <a:ext cx="336" cy="240"/>
                <a:chOff x="1296" y="2208"/>
                <a:chExt cx="1152" cy="864"/>
              </a:xfrm>
            </p:grpSpPr>
            <p:sp>
              <p:nvSpPr>
                <p:cNvPr id="71012" name="Rectangle 356"/>
                <p:cNvSpPr>
                  <a:spLocks noChangeArrowheads="1"/>
                </p:cNvSpPr>
                <p:nvPr/>
              </p:nvSpPr>
              <p:spPr bwMode="auto">
                <a:xfrm>
                  <a:off x="1296" y="2400"/>
                  <a:ext cx="1152" cy="528"/>
                </a:xfrm>
                <a:prstGeom prst="rect">
                  <a:avLst/>
                </a:prstGeom>
                <a:solidFill>
                  <a:schemeClr val="folHlink"/>
                </a:solidFill>
                <a:ln w="9525">
                  <a:solidFill>
                    <a:schemeClr val="tx1"/>
                  </a:solidFill>
                  <a:miter lim="800000"/>
                  <a:headEnd/>
                  <a:tailEnd/>
                </a:ln>
                <a:effectLst/>
              </p:spPr>
              <p:txBody>
                <a:bodyPr wrap="none" anchor="ctr"/>
                <a:lstStyle/>
                <a:p>
                  <a:endParaRPr lang="fr-FR"/>
                </a:p>
              </p:txBody>
            </p:sp>
            <p:sp>
              <p:nvSpPr>
                <p:cNvPr id="71013" name="Oval 357"/>
                <p:cNvSpPr>
                  <a:spLocks noChangeArrowheads="1"/>
                </p:cNvSpPr>
                <p:nvPr/>
              </p:nvSpPr>
              <p:spPr bwMode="auto">
                <a:xfrm>
                  <a:off x="1296" y="220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sp>
              <p:nvSpPr>
                <p:cNvPr id="71014" name="Oval 358"/>
                <p:cNvSpPr>
                  <a:spLocks noChangeArrowheads="1"/>
                </p:cNvSpPr>
                <p:nvPr/>
              </p:nvSpPr>
              <p:spPr bwMode="auto">
                <a:xfrm>
                  <a:off x="1296" y="2688"/>
                  <a:ext cx="1152" cy="384"/>
                </a:xfrm>
                <a:prstGeom prst="ellipse">
                  <a:avLst/>
                </a:prstGeom>
                <a:solidFill>
                  <a:schemeClr val="folHlink"/>
                </a:solidFill>
                <a:ln w="9525">
                  <a:solidFill>
                    <a:schemeClr val="tx1"/>
                  </a:solidFill>
                  <a:round/>
                  <a:headEnd/>
                  <a:tailEnd/>
                </a:ln>
                <a:effectLst/>
              </p:spPr>
              <p:txBody>
                <a:bodyPr wrap="none" anchor="ctr"/>
                <a:lstStyle/>
                <a:p>
                  <a:endParaRPr lang="fr-FR"/>
                </a:p>
              </p:txBody>
            </p:sp>
          </p:grpSp>
        </p:grpSp>
      </p:grpSp>
      <p:grpSp>
        <p:nvGrpSpPr>
          <p:cNvPr id="17" name="Group 359"/>
          <p:cNvGrpSpPr>
            <a:grpSpLocks/>
          </p:cNvGrpSpPr>
          <p:nvPr/>
        </p:nvGrpSpPr>
        <p:grpSpPr bwMode="auto">
          <a:xfrm>
            <a:off x="6291263" y="2514600"/>
            <a:ext cx="2065337" cy="735013"/>
            <a:chOff x="96" y="2784"/>
            <a:chExt cx="2352" cy="672"/>
          </a:xfrm>
        </p:grpSpPr>
        <p:graphicFrame>
          <p:nvGraphicFramePr>
            <p:cNvPr id="71016" name="Object 360"/>
            <p:cNvGraphicFramePr>
              <a:graphicFrameLocks/>
            </p:cNvGraphicFramePr>
            <p:nvPr/>
          </p:nvGraphicFramePr>
          <p:xfrm>
            <a:off x="864" y="2784"/>
            <a:ext cx="432" cy="672"/>
          </p:xfrm>
          <a:graphic>
            <a:graphicData uri="http://schemas.openxmlformats.org/presentationml/2006/ole">
              <p:oleObj spid="_x0000_s10242" name="Clip" r:id="rId3" imgW="1633320" imgH="2286000" progId="MS_ClipArt_Gallery.2">
                <p:embed/>
              </p:oleObj>
            </a:graphicData>
          </a:graphic>
        </p:graphicFrame>
        <p:graphicFrame>
          <p:nvGraphicFramePr>
            <p:cNvPr id="71017" name="Object 361"/>
            <p:cNvGraphicFramePr>
              <a:graphicFrameLocks/>
            </p:cNvGraphicFramePr>
            <p:nvPr/>
          </p:nvGraphicFramePr>
          <p:xfrm>
            <a:off x="480" y="2784"/>
            <a:ext cx="432" cy="672"/>
          </p:xfrm>
          <a:graphic>
            <a:graphicData uri="http://schemas.openxmlformats.org/presentationml/2006/ole">
              <p:oleObj spid="_x0000_s10243" name="Clip" r:id="rId4" imgW="1633320" imgH="2286000" progId="MS_ClipArt_Gallery.2">
                <p:embed/>
              </p:oleObj>
            </a:graphicData>
          </a:graphic>
        </p:graphicFrame>
        <p:graphicFrame>
          <p:nvGraphicFramePr>
            <p:cNvPr id="71018" name="Object 362"/>
            <p:cNvGraphicFramePr>
              <a:graphicFrameLocks/>
            </p:cNvGraphicFramePr>
            <p:nvPr/>
          </p:nvGraphicFramePr>
          <p:xfrm>
            <a:off x="96" y="2784"/>
            <a:ext cx="432" cy="672"/>
          </p:xfrm>
          <a:graphic>
            <a:graphicData uri="http://schemas.openxmlformats.org/presentationml/2006/ole">
              <p:oleObj spid="_x0000_s10244" name="Clip" r:id="rId5" imgW="1633320" imgH="2286000" progId="MS_ClipArt_Gallery.2">
                <p:embed/>
              </p:oleObj>
            </a:graphicData>
          </a:graphic>
        </p:graphicFrame>
        <p:graphicFrame>
          <p:nvGraphicFramePr>
            <p:cNvPr id="71019" name="Object 363"/>
            <p:cNvGraphicFramePr>
              <a:graphicFrameLocks/>
            </p:cNvGraphicFramePr>
            <p:nvPr/>
          </p:nvGraphicFramePr>
          <p:xfrm>
            <a:off x="1248" y="2784"/>
            <a:ext cx="432" cy="672"/>
          </p:xfrm>
          <a:graphic>
            <a:graphicData uri="http://schemas.openxmlformats.org/presentationml/2006/ole">
              <p:oleObj spid="_x0000_s10245" name="Clip" r:id="rId6" imgW="1633320" imgH="2286000" progId="MS_ClipArt_Gallery.2">
                <p:embed/>
              </p:oleObj>
            </a:graphicData>
          </a:graphic>
        </p:graphicFrame>
        <p:graphicFrame>
          <p:nvGraphicFramePr>
            <p:cNvPr id="71020" name="Object 364"/>
            <p:cNvGraphicFramePr>
              <a:graphicFrameLocks/>
            </p:cNvGraphicFramePr>
            <p:nvPr/>
          </p:nvGraphicFramePr>
          <p:xfrm>
            <a:off x="1632" y="2784"/>
            <a:ext cx="432" cy="672"/>
          </p:xfrm>
          <a:graphic>
            <a:graphicData uri="http://schemas.openxmlformats.org/presentationml/2006/ole">
              <p:oleObj spid="_x0000_s10246" name="Clip" r:id="rId7" imgW="1633320" imgH="2286000" progId="MS_ClipArt_Gallery.2">
                <p:embed/>
              </p:oleObj>
            </a:graphicData>
          </a:graphic>
        </p:graphicFrame>
        <p:graphicFrame>
          <p:nvGraphicFramePr>
            <p:cNvPr id="71021" name="Object 365"/>
            <p:cNvGraphicFramePr>
              <a:graphicFrameLocks/>
            </p:cNvGraphicFramePr>
            <p:nvPr/>
          </p:nvGraphicFramePr>
          <p:xfrm>
            <a:off x="2016" y="2784"/>
            <a:ext cx="432" cy="672"/>
          </p:xfrm>
          <a:graphic>
            <a:graphicData uri="http://schemas.openxmlformats.org/presentationml/2006/ole">
              <p:oleObj spid="_x0000_s10247" name="Clip" r:id="rId8" imgW="1633320" imgH="2286000" progId="MS_ClipArt_Gallery.2">
                <p:embed/>
              </p:oleObj>
            </a:graphicData>
          </a:graphic>
        </p:graphicFrame>
      </p:grpSp>
      <p:sp>
        <p:nvSpPr>
          <p:cNvPr id="71022" name="Oval 366"/>
          <p:cNvSpPr>
            <a:spLocks noChangeArrowheads="1"/>
          </p:cNvSpPr>
          <p:nvPr/>
        </p:nvSpPr>
        <p:spPr bwMode="auto">
          <a:xfrm>
            <a:off x="3048000" y="1752600"/>
            <a:ext cx="1981200" cy="1441450"/>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it-IT"/>
              <a:t>Tier 1</a:t>
            </a:r>
          </a:p>
          <a:p>
            <a:pPr algn="ctr"/>
            <a:r>
              <a:rPr lang="it-IT"/>
              <a:t>R.C.</a:t>
            </a:r>
            <a:endParaRPr lang="en-US"/>
          </a:p>
        </p:txBody>
      </p:sp>
      <p:sp>
        <p:nvSpPr>
          <p:cNvPr id="71023" name="Oval 367"/>
          <p:cNvSpPr>
            <a:spLocks noChangeArrowheads="1"/>
          </p:cNvSpPr>
          <p:nvPr/>
        </p:nvSpPr>
        <p:spPr bwMode="auto">
          <a:xfrm>
            <a:off x="3048000" y="3429000"/>
            <a:ext cx="1981200" cy="1517650"/>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it-IT"/>
              <a:t>Tier 1</a:t>
            </a:r>
          </a:p>
          <a:p>
            <a:pPr algn="ctr"/>
            <a:r>
              <a:rPr lang="it-IT"/>
              <a:t>R.C.</a:t>
            </a:r>
            <a:endParaRPr lang="en-US"/>
          </a:p>
        </p:txBody>
      </p:sp>
      <p:sp>
        <p:nvSpPr>
          <p:cNvPr id="71024" name="Oval 368"/>
          <p:cNvSpPr>
            <a:spLocks noChangeArrowheads="1"/>
          </p:cNvSpPr>
          <p:nvPr/>
        </p:nvSpPr>
        <p:spPr bwMode="auto">
          <a:xfrm>
            <a:off x="3048000" y="5181600"/>
            <a:ext cx="2209800" cy="1447800"/>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it-IT"/>
              <a:t>Tier 1</a:t>
            </a:r>
          </a:p>
          <a:p>
            <a:pPr algn="ctr"/>
            <a:r>
              <a:rPr lang="it-IT"/>
              <a:t>R.C.</a:t>
            </a:r>
            <a:endParaRPr lang="en-US"/>
          </a:p>
        </p:txBody>
      </p:sp>
      <p:sp>
        <p:nvSpPr>
          <p:cNvPr id="71025" name="AutoShape 369"/>
          <p:cNvSpPr>
            <a:spLocks noChangeArrowheads="1"/>
          </p:cNvSpPr>
          <p:nvPr/>
        </p:nvSpPr>
        <p:spPr bwMode="auto">
          <a:xfrm rot="5464608">
            <a:off x="3564731" y="3217069"/>
            <a:ext cx="4027488" cy="1860550"/>
          </a:xfrm>
          <a:prstGeom prst="irregularSeal2">
            <a:avLst/>
          </a:prstGeom>
          <a:solidFill>
            <a:srgbClr val="99FF33"/>
          </a:solidFill>
          <a:ln w="12700">
            <a:solidFill>
              <a:schemeClr val="tx1"/>
            </a:solidFill>
            <a:miter lim="800000"/>
            <a:headEnd type="none" w="sm" len="sm"/>
            <a:tailEnd type="none" w="sm" len="sm"/>
          </a:ln>
          <a:effectLst/>
        </p:spPr>
        <p:txBody>
          <a:bodyPr wrap="none" anchor="ctr"/>
          <a:lstStyle/>
          <a:p>
            <a:pPr algn="ctr"/>
            <a:r>
              <a:rPr lang="it-IT"/>
              <a:t>International</a:t>
            </a:r>
          </a:p>
          <a:p>
            <a:pPr algn="ctr"/>
            <a:r>
              <a:rPr lang="it-IT"/>
              <a:t>Network</a:t>
            </a:r>
            <a:endParaRPr lang="en-US"/>
          </a:p>
        </p:txBody>
      </p:sp>
      <p:sp>
        <p:nvSpPr>
          <p:cNvPr id="71026" name="Rectangle 370"/>
          <p:cNvSpPr>
            <a:spLocks noChangeArrowheads="1"/>
          </p:cNvSpPr>
          <p:nvPr/>
        </p:nvSpPr>
        <p:spPr bwMode="auto">
          <a:xfrm>
            <a:off x="1371600" y="1670050"/>
            <a:ext cx="1219200" cy="609600"/>
          </a:xfrm>
          <a:prstGeom prst="rect">
            <a:avLst/>
          </a:prstGeom>
          <a:solidFill>
            <a:srgbClr val="FF66CC"/>
          </a:solidFill>
          <a:ln w="12700">
            <a:solidFill>
              <a:schemeClr val="tx1"/>
            </a:solidFill>
            <a:miter lim="800000"/>
            <a:headEnd type="none" w="sm" len="sm"/>
            <a:tailEnd type="none" w="sm" len="sm"/>
          </a:ln>
          <a:effectLst/>
        </p:spPr>
        <p:txBody>
          <a:bodyPr wrap="none" anchor="ctr"/>
          <a:lstStyle/>
          <a:p>
            <a:pPr algn="ctr"/>
            <a:r>
              <a:rPr lang="it-IT">
                <a:solidFill>
                  <a:schemeClr val="tx1"/>
                </a:solidFill>
              </a:rPr>
              <a:t>Tier 2</a:t>
            </a:r>
            <a:endParaRPr lang="en-US">
              <a:solidFill>
                <a:schemeClr val="tx1"/>
              </a:solidFill>
            </a:endParaRPr>
          </a:p>
        </p:txBody>
      </p:sp>
      <p:sp>
        <p:nvSpPr>
          <p:cNvPr id="71027" name="Rectangle 371"/>
          <p:cNvSpPr>
            <a:spLocks noChangeArrowheads="1"/>
          </p:cNvSpPr>
          <p:nvPr/>
        </p:nvSpPr>
        <p:spPr bwMode="auto">
          <a:xfrm>
            <a:off x="1371600" y="2432050"/>
            <a:ext cx="1219200" cy="609600"/>
          </a:xfrm>
          <a:prstGeom prst="rect">
            <a:avLst/>
          </a:prstGeom>
          <a:solidFill>
            <a:srgbClr val="FF66CC"/>
          </a:solidFill>
          <a:ln w="12700">
            <a:solidFill>
              <a:schemeClr val="tx1"/>
            </a:solidFill>
            <a:miter lim="800000"/>
            <a:headEnd type="none" w="sm" len="sm"/>
            <a:tailEnd type="none" w="sm" len="sm"/>
          </a:ln>
          <a:effectLst/>
        </p:spPr>
        <p:txBody>
          <a:bodyPr wrap="none" anchor="ctr"/>
          <a:lstStyle/>
          <a:p>
            <a:pPr algn="ctr"/>
            <a:r>
              <a:rPr lang="it-IT">
                <a:solidFill>
                  <a:schemeClr val="tx1"/>
                </a:solidFill>
              </a:rPr>
              <a:t>Tier 2</a:t>
            </a:r>
            <a:endParaRPr lang="en-US">
              <a:solidFill>
                <a:schemeClr val="tx1"/>
              </a:solidFill>
            </a:endParaRPr>
          </a:p>
        </p:txBody>
      </p:sp>
      <p:sp>
        <p:nvSpPr>
          <p:cNvPr id="71028" name="Rectangle 372"/>
          <p:cNvSpPr>
            <a:spLocks noChangeArrowheads="1"/>
          </p:cNvSpPr>
          <p:nvPr/>
        </p:nvSpPr>
        <p:spPr bwMode="auto">
          <a:xfrm>
            <a:off x="1371600" y="3429000"/>
            <a:ext cx="1219200" cy="609600"/>
          </a:xfrm>
          <a:prstGeom prst="rect">
            <a:avLst/>
          </a:prstGeom>
          <a:solidFill>
            <a:srgbClr val="FF66CC"/>
          </a:solidFill>
          <a:ln w="12700">
            <a:solidFill>
              <a:schemeClr val="tx1"/>
            </a:solidFill>
            <a:miter lim="800000"/>
            <a:headEnd type="none" w="sm" len="sm"/>
            <a:tailEnd type="none" w="sm" len="sm"/>
          </a:ln>
          <a:effectLst/>
        </p:spPr>
        <p:txBody>
          <a:bodyPr wrap="none" anchor="ctr"/>
          <a:lstStyle/>
          <a:p>
            <a:pPr algn="ctr"/>
            <a:r>
              <a:rPr lang="it-IT">
                <a:solidFill>
                  <a:schemeClr val="tx1"/>
                </a:solidFill>
              </a:rPr>
              <a:t>Tier 2</a:t>
            </a:r>
            <a:endParaRPr lang="en-US">
              <a:solidFill>
                <a:schemeClr val="tx1"/>
              </a:solidFill>
            </a:endParaRPr>
          </a:p>
        </p:txBody>
      </p:sp>
      <p:sp>
        <p:nvSpPr>
          <p:cNvPr id="71029" name="Rectangle 373"/>
          <p:cNvSpPr>
            <a:spLocks noChangeArrowheads="1"/>
          </p:cNvSpPr>
          <p:nvPr/>
        </p:nvSpPr>
        <p:spPr bwMode="auto">
          <a:xfrm>
            <a:off x="1371600" y="4191000"/>
            <a:ext cx="1219200" cy="609600"/>
          </a:xfrm>
          <a:prstGeom prst="rect">
            <a:avLst/>
          </a:prstGeom>
          <a:solidFill>
            <a:srgbClr val="FF66CC"/>
          </a:solidFill>
          <a:ln w="12700">
            <a:solidFill>
              <a:schemeClr val="tx1"/>
            </a:solidFill>
            <a:miter lim="800000"/>
            <a:headEnd type="none" w="sm" len="sm"/>
            <a:tailEnd type="none" w="sm" len="sm"/>
          </a:ln>
          <a:effectLst/>
        </p:spPr>
        <p:txBody>
          <a:bodyPr wrap="none" anchor="ctr"/>
          <a:lstStyle/>
          <a:p>
            <a:pPr algn="ctr"/>
            <a:r>
              <a:rPr lang="it-IT">
                <a:solidFill>
                  <a:schemeClr val="tx1"/>
                </a:solidFill>
              </a:rPr>
              <a:t>Tier 2</a:t>
            </a:r>
            <a:endParaRPr lang="en-US">
              <a:solidFill>
                <a:schemeClr val="tx1"/>
              </a:solidFill>
            </a:endParaRPr>
          </a:p>
        </p:txBody>
      </p:sp>
      <p:sp>
        <p:nvSpPr>
          <p:cNvPr id="71030" name="Rectangle 374"/>
          <p:cNvSpPr>
            <a:spLocks noChangeArrowheads="1"/>
          </p:cNvSpPr>
          <p:nvPr/>
        </p:nvSpPr>
        <p:spPr bwMode="auto">
          <a:xfrm>
            <a:off x="1371600" y="5251450"/>
            <a:ext cx="1219200" cy="609600"/>
          </a:xfrm>
          <a:prstGeom prst="rect">
            <a:avLst/>
          </a:prstGeom>
          <a:solidFill>
            <a:srgbClr val="FF66CC"/>
          </a:solidFill>
          <a:ln w="12700">
            <a:solidFill>
              <a:schemeClr val="tx1"/>
            </a:solidFill>
            <a:miter lim="800000"/>
            <a:headEnd type="none" w="sm" len="sm"/>
            <a:tailEnd type="none" w="sm" len="sm"/>
          </a:ln>
          <a:effectLst/>
        </p:spPr>
        <p:txBody>
          <a:bodyPr wrap="none" anchor="ctr"/>
          <a:lstStyle/>
          <a:p>
            <a:pPr algn="ctr"/>
            <a:r>
              <a:rPr lang="it-IT">
                <a:solidFill>
                  <a:schemeClr val="tx1"/>
                </a:solidFill>
              </a:rPr>
              <a:t>Tier 2</a:t>
            </a:r>
            <a:endParaRPr lang="en-US">
              <a:solidFill>
                <a:schemeClr val="tx1"/>
              </a:solidFill>
            </a:endParaRPr>
          </a:p>
        </p:txBody>
      </p:sp>
      <p:sp>
        <p:nvSpPr>
          <p:cNvPr id="71031" name="Rectangle 375"/>
          <p:cNvSpPr>
            <a:spLocks noChangeArrowheads="1"/>
          </p:cNvSpPr>
          <p:nvPr/>
        </p:nvSpPr>
        <p:spPr bwMode="auto">
          <a:xfrm>
            <a:off x="1371600" y="6013450"/>
            <a:ext cx="1219200" cy="609600"/>
          </a:xfrm>
          <a:prstGeom prst="rect">
            <a:avLst/>
          </a:prstGeom>
          <a:solidFill>
            <a:srgbClr val="FF66CC"/>
          </a:solidFill>
          <a:ln w="12700">
            <a:solidFill>
              <a:schemeClr val="tx1"/>
            </a:solidFill>
            <a:miter lim="800000"/>
            <a:headEnd type="none" w="sm" len="sm"/>
            <a:tailEnd type="none" w="sm" len="sm"/>
          </a:ln>
          <a:effectLst/>
        </p:spPr>
        <p:txBody>
          <a:bodyPr wrap="none" anchor="ctr"/>
          <a:lstStyle/>
          <a:p>
            <a:pPr algn="ctr"/>
            <a:r>
              <a:rPr lang="it-IT">
                <a:solidFill>
                  <a:schemeClr val="tx1"/>
                </a:solidFill>
              </a:rPr>
              <a:t>Tier 2</a:t>
            </a:r>
            <a:endParaRPr lang="en-US">
              <a:solidFill>
                <a:schemeClr val="tx1"/>
              </a:solidFill>
            </a:endParaRPr>
          </a:p>
        </p:txBody>
      </p:sp>
      <p:sp>
        <p:nvSpPr>
          <p:cNvPr id="71032" name="AutoShape 376"/>
          <p:cNvSpPr>
            <a:spLocks noChangeArrowheads="1"/>
          </p:cNvSpPr>
          <p:nvPr/>
        </p:nvSpPr>
        <p:spPr bwMode="auto">
          <a:xfrm rot="-5371352">
            <a:off x="1981994" y="2050256"/>
            <a:ext cx="1752600" cy="839788"/>
          </a:xfrm>
          <a:prstGeom prst="star32">
            <a:avLst>
              <a:gd name="adj" fmla="val 37500"/>
            </a:avLst>
          </a:prstGeom>
          <a:solidFill>
            <a:schemeClr val="hlink"/>
          </a:solidFill>
          <a:ln w="12700">
            <a:solidFill>
              <a:schemeClr val="tx1"/>
            </a:solidFill>
            <a:miter lim="800000"/>
            <a:headEnd type="none" w="sm" len="sm"/>
            <a:tailEnd type="none" w="sm" len="sm"/>
          </a:ln>
          <a:effectLst/>
        </p:spPr>
        <p:txBody>
          <a:bodyPr wrap="none" anchor="ctr"/>
          <a:lstStyle/>
          <a:p>
            <a:pPr algn="ctr"/>
            <a:r>
              <a:rPr lang="it-IT" sz="2400"/>
              <a:t>Network</a:t>
            </a:r>
            <a:endParaRPr lang="en-US" sz="2400"/>
          </a:p>
        </p:txBody>
      </p:sp>
      <p:sp>
        <p:nvSpPr>
          <p:cNvPr id="71033" name="Text Box 377"/>
          <p:cNvSpPr txBox="1">
            <a:spLocks noChangeArrowheads="1"/>
          </p:cNvSpPr>
          <p:nvPr/>
        </p:nvSpPr>
        <p:spPr bwMode="auto">
          <a:xfrm>
            <a:off x="6705600" y="4870450"/>
            <a:ext cx="1435100" cy="1066800"/>
          </a:xfrm>
          <a:prstGeom prst="rect">
            <a:avLst/>
          </a:prstGeom>
          <a:noFill/>
          <a:ln w="12700">
            <a:noFill/>
            <a:miter lim="800000"/>
            <a:headEnd type="none" w="sm" len="sm"/>
            <a:tailEnd type="none" w="sm" len="sm"/>
          </a:ln>
          <a:effectLst/>
        </p:spPr>
        <p:txBody>
          <a:bodyPr wrap="none">
            <a:spAutoFit/>
          </a:bodyPr>
          <a:lstStyle/>
          <a:p>
            <a:r>
              <a:rPr lang="it-IT"/>
              <a:t>CERN</a:t>
            </a:r>
          </a:p>
          <a:p>
            <a:r>
              <a:rPr lang="it-IT"/>
              <a:t>(Tier 0)</a:t>
            </a:r>
            <a:endParaRPr lang="en-US"/>
          </a:p>
        </p:txBody>
      </p:sp>
      <p:sp>
        <p:nvSpPr>
          <p:cNvPr id="71034" name="AutoShape 378"/>
          <p:cNvSpPr>
            <a:spLocks noChangeArrowheads="1"/>
          </p:cNvSpPr>
          <p:nvPr/>
        </p:nvSpPr>
        <p:spPr bwMode="auto">
          <a:xfrm rot="-5371352">
            <a:off x="1905794" y="3802856"/>
            <a:ext cx="1752600" cy="839788"/>
          </a:xfrm>
          <a:prstGeom prst="star32">
            <a:avLst>
              <a:gd name="adj" fmla="val 37500"/>
            </a:avLst>
          </a:prstGeom>
          <a:solidFill>
            <a:schemeClr val="hlink"/>
          </a:solidFill>
          <a:ln w="12700">
            <a:solidFill>
              <a:schemeClr val="tx1"/>
            </a:solidFill>
            <a:miter lim="800000"/>
            <a:headEnd type="none" w="sm" len="sm"/>
            <a:tailEnd type="none" w="sm" len="sm"/>
          </a:ln>
          <a:effectLst/>
        </p:spPr>
        <p:txBody>
          <a:bodyPr wrap="none" anchor="ctr"/>
          <a:lstStyle/>
          <a:p>
            <a:pPr algn="ctr"/>
            <a:r>
              <a:rPr lang="it-IT" sz="2400"/>
              <a:t>Network</a:t>
            </a:r>
            <a:endParaRPr lang="en-US" sz="2400"/>
          </a:p>
        </p:txBody>
      </p:sp>
      <p:sp>
        <p:nvSpPr>
          <p:cNvPr id="71035" name="AutoShape 379"/>
          <p:cNvSpPr>
            <a:spLocks noChangeArrowheads="1"/>
          </p:cNvSpPr>
          <p:nvPr/>
        </p:nvSpPr>
        <p:spPr bwMode="auto">
          <a:xfrm rot="-5371352">
            <a:off x="1981994" y="5555456"/>
            <a:ext cx="1752600" cy="839788"/>
          </a:xfrm>
          <a:prstGeom prst="star32">
            <a:avLst>
              <a:gd name="adj" fmla="val 37500"/>
            </a:avLst>
          </a:prstGeom>
          <a:solidFill>
            <a:schemeClr val="hlink"/>
          </a:solidFill>
          <a:ln w="12700">
            <a:solidFill>
              <a:schemeClr val="tx1"/>
            </a:solidFill>
            <a:miter lim="800000"/>
            <a:headEnd type="none" w="sm" len="sm"/>
            <a:tailEnd type="none" w="sm" len="sm"/>
          </a:ln>
          <a:effectLst/>
        </p:spPr>
        <p:txBody>
          <a:bodyPr wrap="none" anchor="ctr"/>
          <a:lstStyle/>
          <a:p>
            <a:pPr algn="ctr"/>
            <a:r>
              <a:rPr lang="it-IT" sz="2400"/>
              <a:t>Network</a:t>
            </a:r>
            <a:endParaRPr lang="en-US" sz="2400"/>
          </a:p>
        </p:txBody>
      </p:sp>
      <p:sp>
        <p:nvSpPr>
          <p:cNvPr id="71040" name="Text Box 384"/>
          <p:cNvSpPr txBox="1">
            <a:spLocks noChangeArrowheads="1"/>
          </p:cNvSpPr>
          <p:nvPr/>
        </p:nvSpPr>
        <p:spPr bwMode="auto">
          <a:xfrm>
            <a:off x="5410200" y="6019800"/>
            <a:ext cx="1219200" cy="579438"/>
          </a:xfrm>
          <a:prstGeom prst="rect">
            <a:avLst/>
          </a:prstGeom>
          <a:noFill/>
          <a:ln w="12700">
            <a:noFill/>
            <a:miter lim="800000"/>
            <a:headEnd type="none" w="sm" len="sm"/>
            <a:tailEnd type="none" w="sm" len="sm"/>
          </a:ln>
          <a:effectLst/>
        </p:spPr>
        <p:txBody>
          <a:bodyPr>
            <a:spAutoFit/>
          </a:bodyPr>
          <a:lstStyle/>
          <a:p>
            <a:pPr>
              <a:spcBef>
                <a:spcPct val="50000"/>
              </a:spcBef>
            </a:pPr>
            <a:endParaRPr lang="fr-FR"/>
          </a:p>
        </p:txBody>
      </p:sp>
      <p:sp>
        <p:nvSpPr>
          <p:cNvPr id="71041" name="Text Box 385"/>
          <p:cNvSpPr txBox="1">
            <a:spLocks noChangeArrowheads="1"/>
          </p:cNvSpPr>
          <p:nvPr/>
        </p:nvSpPr>
        <p:spPr bwMode="auto">
          <a:xfrm>
            <a:off x="5257800" y="6096000"/>
            <a:ext cx="3124200" cy="457200"/>
          </a:xfrm>
          <a:prstGeom prst="rect">
            <a:avLst/>
          </a:prstGeom>
          <a:noFill/>
          <a:ln w="12700">
            <a:noFill/>
            <a:miter lim="800000"/>
            <a:headEnd type="none" w="sm" len="sm"/>
            <a:tailEnd type="none" w="sm" len="sm"/>
          </a:ln>
          <a:effectLst/>
        </p:spPr>
        <p:txBody>
          <a:bodyPr>
            <a:spAutoFit/>
          </a:bodyPr>
          <a:lstStyle/>
          <a:p>
            <a:pPr>
              <a:spcBef>
                <a:spcPct val="50000"/>
              </a:spcBef>
            </a:pPr>
            <a:r>
              <a:rPr lang="it-IT" sz="2400"/>
              <a:t>HEP EU-GRID Project</a:t>
            </a:r>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a:t>11 January 2000</a:t>
            </a:r>
          </a:p>
        </p:txBody>
      </p:sp>
      <p:sp>
        <p:nvSpPr>
          <p:cNvPr id="5" name="Espace réservé du pied de page 4"/>
          <p:cNvSpPr>
            <a:spLocks noGrp="1"/>
          </p:cNvSpPr>
          <p:nvPr>
            <p:ph type="ftr" sz="quarter" idx="11"/>
          </p:nvPr>
        </p:nvSpPr>
        <p:spPr/>
        <p:txBody>
          <a:bodyPr/>
          <a:lstStyle/>
          <a:p>
            <a:r>
              <a:rPr lang="en-US"/>
              <a:t>CERN EU-GRID Meeting</a:t>
            </a:r>
          </a:p>
        </p:txBody>
      </p:sp>
      <p:sp>
        <p:nvSpPr>
          <p:cNvPr id="6" name="Espace réservé du numéro de diapositive 5"/>
          <p:cNvSpPr>
            <a:spLocks noGrp="1"/>
          </p:cNvSpPr>
          <p:nvPr>
            <p:ph type="sldNum" sz="quarter" idx="12"/>
          </p:nvPr>
        </p:nvSpPr>
        <p:spPr/>
        <p:txBody>
          <a:bodyPr/>
          <a:lstStyle/>
          <a:p>
            <a:fld id="{53EB5DFB-6D6C-42CF-B68A-0B034652F6D4}" type="slidenum">
              <a:rPr lang="en-US"/>
              <a:pPr/>
              <a:t>36</a:t>
            </a:fld>
            <a:endParaRPr lang="en-US"/>
          </a:p>
        </p:txBody>
      </p:sp>
      <p:sp>
        <p:nvSpPr>
          <p:cNvPr id="72706" name="Rectangle 2"/>
          <p:cNvSpPr>
            <a:spLocks noGrp="1" noChangeArrowheads="1"/>
          </p:cNvSpPr>
          <p:nvPr>
            <p:ph type="title"/>
          </p:nvPr>
        </p:nvSpPr>
        <p:spPr/>
        <p:txBody>
          <a:bodyPr/>
          <a:lstStyle/>
          <a:p>
            <a:r>
              <a:rPr lang="it-IT"/>
              <a:t>Basic Assumptions</a:t>
            </a:r>
            <a:endParaRPr lang="en-US"/>
          </a:p>
        </p:txBody>
      </p:sp>
      <p:sp>
        <p:nvSpPr>
          <p:cNvPr id="72707" name="Rectangle 3"/>
          <p:cNvSpPr>
            <a:spLocks noGrp="1" noChangeArrowheads="1"/>
          </p:cNvSpPr>
          <p:nvPr>
            <p:ph type="body" idx="1"/>
          </p:nvPr>
        </p:nvSpPr>
        <p:spPr>
          <a:xfrm>
            <a:off x="228600" y="1981200"/>
            <a:ext cx="8686800" cy="4114800"/>
          </a:xfrm>
        </p:spPr>
        <p:txBody>
          <a:bodyPr>
            <a:normAutofit lnSpcReduction="10000"/>
          </a:bodyPr>
          <a:lstStyle/>
          <a:p>
            <a:pPr marL="609600" indent="-609600">
              <a:lnSpc>
                <a:spcPct val="90000"/>
              </a:lnSpc>
              <a:buFontTx/>
              <a:buAutoNum type="arabicPeriod"/>
            </a:pPr>
            <a:r>
              <a:rPr lang="en-GB" sz="2400"/>
              <a:t>The main focus of the project will be, for the HEP community, the LHC computing challenge, but it will be open to the participation of other HEP users/developers and /or other non HEP scientific communities.</a:t>
            </a:r>
            <a:endParaRPr lang="en-US" sz="2400"/>
          </a:p>
          <a:p>
            <a:pPr marL="609600" indent="-609600">
              <a:lnSpc>
                <a:spcPct val="90000"/>
              </a:lnSpc>
              <a:buFontTx/>
              <a:buAutoNum type="arabicPeriod"/>
            </a:pPr>
            <a:r>
              <a:rPr lang="en-GB" sz="2400"/>
              <a:t>In the proposal we will require the usage of a high performance/bandwidth test-bed network. This resource will not be included in the budget plan.</a:t>
            </a:r>
          </a:p>
          <a:p>
            <a:pPr marL="609600" indent="-609600">
              <a:lnSpc>
                <a:spcPct val="90000"/>
              </a:lnSpc>
              <a:buFontTx/>
              <a:buAutoNum type="arabicPeriod"/>
            </a:pPr>
            <a:r>
              <a:rPr lang="en-GB" sz="2400"/>
              <a:t>There should be co-ordination with similar North American activities like Particle Physics Data Grid (and others). </a:t>
            </a:r>
          </a:p>
          <a:p>
            <a:pPr marL="609600" indent="-609600">
              <a:lnSpc>
                <a:spcPct val="90000"/>
              </a:lnSpc>
              <a:buFontTx/>
              <a:buAutoNum type="arabicPeriod"/>
            </a:pPr>
            <a:r>
              <a:rPr lang="en-GB" sz="2400"/>
              <a:t>The subscribing partners should be national or international research organisations, funding agencies, computing centres and industrial partners</a:t>
            </a:r>
            <a:endParaRPr 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a:t>11 January 2000</a:t>
            </a:r>
          </a:p>
        </p:txBody>
      </p:sp>
      <p:sp>
        <p:nvSpPr>
          <p:cNvPr id="5" name="Espace réservé du pied de page 4"/>
          <p:cNvSpPr>
            <a:spLocks noGrp="1"/>
          </p:cNvSpPr>
          <p:nvPr>
            <p:ph type="ftr" sz="quarter" idx="11"/>
          </p:nvPr>
        </p:nvSpPr>
        <p:spPr/>
        <p:txBody>
          <a:bodyPr/>
          <a:lstStyle/>
          <a:p>
            <a:r>
              <a:rPr lang="en-US"/>
              <a:t>CERN EU-GRID Meeting</a:t>
            </a:r>
          </a:p>
        </p:txBody>
      </p:sp>
      <p:sp>
        <p:nvSpPr>
          <p:cNvPr id="6" name="Espace réservé du numéro de diapositive 5"/>
          <p:cNvSpPr>
            <a:spLocks noGrp="1"/>
          </p:cNvSpPr>
          <p:nvPr>
            <p:ph type="sldNum" sz="quarter" idx="12"/>
          </p:nvPr>
        </p:nvSpPr>
        <p:spPr/>
        <p:txBody>
          <a:bodyPr/>
          <a:lstStyle/>
          <a:p>
            <a:fld id="{BC4E4AA9-28E0-4A75-BBEC-0602DBEFB7AE}" type="slidenum">
              <a:rPr lang="en-US"/>
              <a:pPr/>
              <a:t>37</a:t>
            </a:fld>
            <a:endParaRPr lang="en-US"/>
          </a:p>
        </p:txBody>
      </p:sp>
      <p:sp>
        <p:nvSpPr>
          <p:cNvPr id="73730" name="Rectangle 2"/>
          <p:cNvSpPr>
            <a:spLocks noGrp="1" noChangeArrowheads="1"/>
          </p:cNvSpPr>
          <p:nvPr>
            <p:ph type="title"/>
          </p:nvPr>
        </p:nvSpPr>
        <p:spPr/>
        <p:txBody>
          <a:bodyPr/>
          <a:lstStyle/>
          <a:p>
            <a:r>
              <a:rPr lang="it-IT"/>
              <a:t>Basic Assumptions (2)</a:t>
            </a:r>
            <a:endParaRPr lang="en-US"/>
          </a:p>
        </p:txBody>
      </p:sp>
      <p:sp>
        <p:nvSpPr>
          <p:cNvPr id="73731" name="Rectangle 3"/>
          <p:cNvSpPr>
            <a:spLocks noGrp="1" noChangeArrowheads="1"/>
          </p:cNvSpPr>
          <p:nvPr>
            <p:ph type="body" idx="1"/>
          </p:nvPr>
        </p:nvSpPr>
        <p:spPr>
          <a:xfrm>
            <a:off x="304800" y="1981200"/>
            <a:ext cx="8534400" cy="4114800"/>
          </a:xfrm>
        </p:spPr>
        <p:txBody>
          <a:bodyPr>
            <a:normAutofit lnSpcReduction="10000"/>
          </a:bodyPr>
          <a:lstStyle/>
          <a:p>
            <a:pPr marL="609600" indent="-609600">
              <a:lnSpc>
                <a:spcPct val="90000"/>
              </a:lnSpc>
              <a:buFontTx/>
              <a:buAutoNum type="arabicPeriod" startAt="5"/>
            </a:pPr>
            <a:r>
              <a:rPr lang="en-GB" sz="2000"/>
              <a:t>It would be preferable to have CERN as a “leading partner and co-ordinator” in the proposal. CERN should also provide administrative support for the submission of the proposal to the European Union. IT Division, if agreed, could have the responsibility inside CERN.</a:t>
            </a:r>
          </a:p>
          <a:p>
            <a:pPr marL="609600" indent="-609600">
              <a:lnSpc>
                <a:spcPct val="90000"/>
              </a:lnSpc>
              <a:buFontTx/>
              <a:buAutoNum type="arabicPeriod" startAt="5"/>
            </a:pPr>
            <a:r>
              <a:rPr lang="en-GB" sz="2000">
                <a:cs typeface="Times New Roman" pitchFamily="18" charset="0"/>
              </a:rPr>
              <a:t>A Steering Committee will drive the proposal and the follow-up of the initiative. The Committee will be composed by one representative for each LHC experiment, organisation, funding agency or industrial partner that officially adheres to the initiative. HEP-CCC will overview the status of the project every year, or whenever needed, in one of it’s regular meetings. (These organisational details are normally covered by the consortium agreement which EU projects partners are supposed to negotiate and sign).</a:t>
            </a:r>
            <a:endParaRPr lang="it-IT" sz="2000">
              <a:cs typeface="Times New Roman" pitchFamily="18" charset="0"/>
            </a:endParaRPr>
          </a:p>
          <a:p>
            <a:pPr marL="609600" indent="-609600">
              <a:lnSpc>
                <a:spcPct val="90000"/>
              </a:lnSpc>
              <a:buFontTx/>
              <a:buAutoNum type="arabicPeriod" startAt="5"/>
            </a:pPr>
            <a:r>
              <a:rPr lang="en-GB" sz="2000">
                <a:cs typeface="Times New Roman" pitchFamily="18" charset="0"/>
              </a:rPr>
              <a:t>Minimal participation to the project should be: CERN + at least 2 countries or agencies + at least 1 USA partner and possibly one or more industrial partners.</a:t>
            </a:r>
            <a:endParaRPr lang="en-US" sz="2000">
              <a:cs typeface="Times New Roman" pitchFamily="18" charset="0"/>
            </a:endParaRPr>
          </a:p>
          <a:p>
            <a:pPr marL="609600" indent="-609600">
              <a:lnSpc>
                <a:spcPct val="90000"/>
              </a:lnSpc>
              <a:buFontTx/>
              <a:buNone/>
            </a:pPr>
            <a:endParaRPr 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a:t>11 January 2000</a:t>
            </a:r>
          </a:p>
        </p:txBody>
      </p:sp>
      <p:sp>
        <p:nvSpPr>
          <p:cNvPr id="5" name="Espace réservé du pied de page 4"/>
          <p:cNvSpPr>
            <a:spLocks noGrp="1"/>
          </p:cNvSpPr>
          <p:nvPr>
            <p:ph type="ftr" sz="quarter" idx="11"/>
          </p:nvPr>
        </p:nvSpPr>
        <p:spPr/>
        <p:txBody>
          <a:bodyPr/>
          <a:lstStyle/>
          <a:p>
            <a:r>
              <a:rPr lang="en-US"/>
              <a:t>CERN EU-GRID Meeting</a:t>
            </a:r>
          </a:p>
        </p:txBody>
      </p:sp>
      <p:sp>
        <p:nvSpPr>
          <p:cNvPr id="6" name="Espace réservé du numéro de diapositive 5"/>
          <p:cNvSpPr>
            <a:spLocks noGrp="1"/>
          </p:cNvSpPr>
          <p:nvPr>
            <p:ph type="sldNum" sz="quarter" idx="12"/>
          </p:nvPr>
        </p:nvSpPr>
        <p:spPr/>
        <p:txBody>
          <a:bodyPr/>
          <a:lstStyle/>
          <a:p>
            <a:fld id="{2233D18A-7025-44D8-A4AE-91857D906CE0}" type="slidenum">
              <a:rPr lang="en-US"/>
              <a:pPr/>
              <a:t>38</a:t>
            </a:fld>
            <a:endParaRPr lang="en-US"/>
          </a:p>
        </p:txBody>
      </p:sp>
      <p:sp>
        <p:nvSpPr>
          <p:cNvPr id="74754" name="Rectangle 2"/>
          <p:cNvSpPr>
            <a:spLocks noGrp="1" noChangeArrowheads="1"/>
          </p:cNvSpPr>
          <p:nvPr>
            <p:ph type="title"/>
          </p:nvPr>
        </p:nvSpPr>
        <p:spPr/>
        <p:txBody>
          <a:bodyPr/>
          <a:lstStyle/>
          <a:p>
            <a:r>
              <a:rPr lang="en-GB">
                <a:cs typeface="Times New Roman" pitchFamily="18" charset="0"/>
              </a:rPr>
              <a:t>Actions and/or Deliverables</a:t>
            </a:r>
            <a:endParaRPr lang="en-US">
              <a:cs typeface="Times New Roman" pitchFamily="18" charset="0"/>
            </a:endParaRPr>
          </a:p>
        </p:txBody>
      </p:sp>
      <p:sp>
        <p:nvSpPr>
          <p:cNvPr id="74755" name="Rectangle 3"/>
          <p:cNvSpPr>
            <a:spLocks noGrp="1" noChangeArrowheads="1"/>
          </p:cNvSpPr>
          <p:nvPr>
            <p:ph type="body" idx="1"/>
          </p:nvPr>
        </p:nvSpPr>
        <p:spPr>
          <a:xfrm>
            <a:off x="381000" y="1981200"/>
            <a:ext cx="8458200" cy="4343400"/>
          </a:xfrm>
        </p:spPr>
        <p:txBody>
          <a:bodyPr/>
          <a:lstStyle/>
          <a:p>
            <a:pPr marL="533400" indent="-533400">
              <a:buFontTx/>
              <a:buAutoNum type="arabicPeriod"/>
            </a:pPr>
            <a:r>
              <a:rPr lang="en-GB" sz="2000">
                <a:cs typeface="Times New Roman" pitchFamily="18" charset="0"/>
              </a:rPr>
              <a:t>Define a detailed program for the project and produce a Project Execution Plan (first 6 months).</a:t>
            </a:r>
            <a:endParaRPr lang="it-IT" sz="2000">
              <a:cs typeface="Times New Roman" pitchFamily="18" charset="0"/>
            </a:endParaRPr>
          </a:p>
          <a:p>
            <a:pPr marL="533400" indent="-533400">
              <a:buFontTx/>
              <a:buAutoNum type="arabicPeriod"/>
            </a:pPr>
            <a:r>
              <a:rPr lang="en-GB" sz="2000">
                <a:cs typeface="Times New Roman" pitchFamily="18" charset="0"/>
              </a:rPr>
              <a:t>Deploy a preliminary test-bed on 3 or 4 sites (including CERN and possibly US) with low bandwidth (2-10Mbps) network (1 year).</a:t>
            </a:r>
            <a:endParaRPr lang="it-IT" sz="2000">
              <a:cs typeface="Times New Roman" pitchFamily="18" charset="0"/>
            </a:endParaRPr>
          </a:p>
          <a:p>
            <a:pPr marL="533400" indent="-533400">
              <a:buFontTx/>
              <a:buAutoNum type="arabicPeriod"/>
            </a:pPr>
            <a:r>
              <a:rPr lang="en-GB" sz="2000">
                <a:cs typeface="Times New Roman" pitchFamily="18" charset="0"/>
              </a:rPr>
              <a:t>Test the Grid software already available and point-out missing functionality and/or inefficiencies (1 year partially overlapping item n.2).</a:t>
            </a:r>
            <a:endParaRPr lang="it-IT" sz="2000">
              <a:cs typeface="Times New Roman" pitchFamily="18" charset="0"/>
            </a:endParaRPr>
          </a:p>
          <a:p>
            <a:pPr marL="533400" indent="-533400">
              <a:buFontTx/>
              <a:buAutoNum type="arabicPeriod"/>
            </a:pPr>
            <a:r>
              <a:rPr lang="en-GB" sz="2000">
                <a:cs typeface="Times New Roman" pitchFamily="18" charset="0"/>
              </a:rPr>
              <a:t>Develop new software kits for Tier 1 and Tier N environments (1 year partially overlapping items 2 and 3).</a:t>
            </a:r>
            <a:endParaRPr lang="it-IT" sz="2000">
              <a:cs typeface="Times New Roman" pitchFamily="18" charset="0"/>
            </a:endParaRPr>
          </a:p>
          <a:p>
            <a:pPr marL="533400" indent="-533400">
              <a:buFontTx/>
              <a:buAutoNum type="arabicPeriod"/>
            </a:pPr>
            <a:r>
              <a:rPr lang="en-GB" sz="2000">
                <a:cs typeface="Times New Roman" pitchFamily="18" charset="0"/>
              </a:rPr>
              <a:t>Final test-bed with 20-30% of the foreseen resources for LHC and High Bandwidth Network &gt; 622 Mbps/Regional Centre to CERN (1 year).</a:t>
            </a:r>
            <a:endParaRPr lang="it-IT" sz="2000">
              <a:cs typeface="Times New Roman" pitchFamily="18" charset="0"/>
            </a:endParaRPr>
          </a:p>
          <a:p>
            <a:pPr marL="533400" indent="-533400">
              <a:buFontTx/>
              <a:buAutoNum type="arabicPeriod"/>
            </a:pPr>
            <a:r>
              <a:rPr lang="en-GB" sz="2000">
                <a:cs typeface="Times New Roman" pitchFamily="18" charset="0"/>
              </a:rPr>
              <a:t>The project duration should be in the 3-5 year range. 3 years is better for the EU, 5 years is what the EU-US workshop has recommended.</a:t>
            </a:r>
            <a:endParaRPr 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trombinoscope</a:t>
            </a:r>
            <a:endParaRPr lang="fr-FR" dirty="0"/>
          </a:p>
        </p:txBody>
      </p:sp>
      <p:pic>
        <p:nvPicPr>
          <p:cNvPr id="4" name="Espace réservé du contenu 3" descr="denis.jpg"/>
          <p:cNvPicPr>
            <a:picLocks noGrp="1" noChangeAspect="1"/>
          </p:cNvPicPr>
          <p:nvPr>
            <p:ph idx="1"/>
          </p:nvPr>
        </p:nvPicPr>
        <p:blipFill>
          <a:blip r:embed="rId2" cstate="print"/>
          <a:stretch>
            <a:fillRect/>
          </a:stretch>
        </p:blipFill>
        <p:spPr>
          <a:xfrm>
            <a:off x="323528" y="1412776"/>
            <a:ext cx="3096344" cy="4180064"/>
          </a:xfrm>
        </p:spPr>
      </p:pic>
      <p:pic>
        <p:nvPicPr>
          <p:cNvPr id="5" name="Image 4" descr="Francois.JPG"/>
          <p:cNvPicPr>
            <a:picLocks noChangeAspect="1"/>
          </p:cNvPicPr>
          <p:nvPr/>
        </p:nvPicPr>
        <p:blipFill>
          <a:blip r:embed="rId3" cstate="print"/>
          <a:stretch>
            <a:fillRect/>
          </a:stretch>
        </p:blipFill>
        <p:spPr>
          <a:xfrm>
            <a:off x="4499992" y="1268760"/>
            <a:ext cx="3939540" cy="4655820"/>
          </a:xfrm>
          <a:prstGeom prst="rect">
            <a:avLst/>
          </a:prstGeom>
        </p:spPr>
      </p:pic>
      <p:sp>
        <p:nvSpPr>
          <p:cNvPr id="6" name="ZoneTexte 5"/>
          <p:cNvSpPr txBox="1"/>
          <p:nvPr/>
        </p:nvSpPr>
        <p:spPr>
          <a:xfrm>
            <a:off x="899592" y="6165304"/>
            <a:ext cx="3563091" cy="369332"/>
          </a:xfrm>
          <a:prstGeom prst="rect">
            <a:avLst/>
          </a:prstGeom>
          <a:noFill/>
        </p:spPr>
        <p:txBody>
          <a:bodyPr wrap="none" rtlCol="0">
            <a:spAutoFit/>
          </a:bodyPr>
          <a:lstStyle/>
          <a:p>
            <a:r>
              <a:rPr lang="fr-FR" dirty="0" smtClean="0"/>
              <a:t>Denis </a:t>
            </a:r>
            <a:r>
              <a:rPr lang="fr-FR" dirty="0" err="1" smtClean="0"/>
              <a:t>Linglin</a:t>
            </a:r>
            <a:r>
              <a:rPr lang="fr-FR" dirty="0" smtClean="0"/>
              <a:t>, directeur du CC-IN2P3</a:t>
            </a:r>
            <a:endParaRPr lang="fr-FR" dirty="0"/>
          </a:p>
        </p:txBody>
      </p:sp>
      <p:sp>
        <p:nvSpPr>
          <p:cNvPr id="7" name="ZoneTexte 6"/>
          <p:cNvSpPr txBox="1"/>
          <p:nvPr/>
        </p:nvSpPr>
        <p:spPr>
          <a:xfrm>
            <a:off x="4860032" y="6309320"/>
            <a:ext cx="3168352" cy="646331"/>
          </a:xfrm>
          <a:prstGeom prst="rect">
            <a:avLst/>
          </a:prstGeom>
          <a:noFill/>
        </p:spPr>
        <p:txBody>
          <a:bodyPr wrap="square" rtlCol="0">
            <a:spAutoFit/>
          </a:bodyPr>
          <a:lstStyle/>
          <a:p>
            <a:r>
              <a:rPr lang="fr-FR" dirty="0" err="1" smtClean="0"/>
              <a:t>Francois</a:t>
            </a:r>
            <a:r>
              <a:rPr lang="fr-FR" dirty="0" smtClean="0"/>
              <a:t>  Etienne chargé de mission informatique IN2P3</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la grille est née  en 1999</a:t>
            </a:r>
            <a:endParaRPr lang="fr-FR" dirty="0"/>
          </a:p>
        </p:txBody>
      </p:sp>
      <p:sp>
        <p:nvSpPr>
          <p:cNvPr id="3" name="Espace réservé du contenu 2"/>
          <p:cNvSpPr>
            <a:spLocks noGrp="1"/>
          </p:cNvSpPr>
          <p:nvPr>
            <p:ph idx="1"/>
          </p:nvPr>
        </p:nvSpPr>
        <p:spPr/>
        <p:txBody>
          <a:bodyPr>
            <a:normAutofit/>
          </a:bodyPr>
          <a:lstStyle/>
          <a:p>
            <a:r>
              <a:rPr lang="fr-FR" dirty="0" smtClean="0"/>
              <a:t>Travaux sur l’informatique distribuée depuis 1970</a:t>
            </a:r>
          </a:p>
          <a:p>
            <a:r>
              <a:rPr lang="fr-FR" dirty="0" smtClean="0"/>
              <a:t>La </a:t>
            </a:r>
            <a:r>
              <a:rPr lang="fr-FR" dirty="0" smtClean="0"/>
              <a:t>grille est née d’une très remarquable  </a:t>
            </a:r>
            <a:r>
              <a:rPr lang="fr-FR" dirty="0" smtClean="0"/>
              <a:t>coïncidence  </a:t>
            </a:r>
            <a:r>
              <a:rPr lang="fr-FR" dirty="0" smtClean="0"/>
              <a:t>entre des  besoins et des solutions techniques</a:t>
            </a:r>
          </a:p>
          <a:p>
            <a:pPr lvl="1"/>
            <a:r>
              <a:rPr lang="fr-FR" dirty="0" smtClean="0"/>
              <a:t>Le volume des données pour le </a:t>
            </a:r>
            <a:r>
              <a:rPr lang="fr-FR" dirty="0"/>
              <a:t>L</a:t>
            </a:r>
            <a:r>
              <a:rPr lang="fr-FR" dirty="0" smtClean="0"/>
              <a:t>HC</a:t>
            </a:r>
          </a:p>
          <a:p>
            <a:pPr lvl="1"/>
            <a:r>
              <a:rPr lang="fr-FR" dirty="0" smtClean="0"/>
              <a:t>Les réseaux rapides</a:t>
            </a:r>
          </a:p>
          <a:p>
            <a:pPr lvl="1"/>
            <a:r>
              <a:rPr lang="fr-FR" dirty="0" smtClean="0"/>
              <a:t>Le </a:t>
            </a:r>
            <a:r>
              <a:rPr lang="fr-FR" dirty="0" err="1" smtClean="0"/>
              <a:t>toolkit</a:t>
            </a:r>
            <a:r>
              <a:rPr lang="fr-FR" dirty="0" smtClean="0"/>
              <a:t> </a:t>
            </a:r>
            <a:r>
              <a:rPr lang="fr-FR" dirty="0" err="1" smtClean="0"/>
              <a:t>Globus</a:t>
            </a:r>
            <a:r>
              <a:rPr lang="fr-FR" dirty="0" smtClean="0"/>
              <a:t> </a:t>
            </a:r>
          </a:p>
          <a:p>
            <a:pPr lvl="1">
              <a:buNone/>
            </a:pPr>
            <a:endParaRPr lang="fr-FR" dirty="0" smtClean="0"/>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DATA </a:t>
            </a:r>
            <a:r>
              <a:rPr lang="fr-FR" dirty="0" err="1" smtClean="0"/>
              <a:t>Grid</a:t>
            </a:r>
            <a:r>
              <a:rPr lang="fr-FR" dirty="0" smtClean="0"/>
              <a:t> main </a:t>
            </a:r>
            <a:r>
              <a:rPr lang="fr-FR" dirty="0" err="1" smtClean="0"/>
              <a:t>actors</a:t>
            </a:r>
            <a:r>
              <a:rPr lang="fr-FR" dirty="0" smtClean="0"/>
              <a:t/>
            </a:r>
            <a:br>
              <a:rPr lang="fr-FR" dirty="0" smtClean="0"/>
            </a:br>
            <a:r>
              <a:rPr lang="fr-FR" dirty="0" smtClean="0"/>
              <a:t>(</a:t>
            </a:r>
            <a:r>
              <a:rPr lang="fr-FR" dirty="0" err="1" smtClean="0"/>
              <a:t>members</a:t>
            </a:r>
            <a:r>
              <a:rPr lang="fr-FR" dirty="0" smtClean="0"/>
              <a:t> of the DATAGRDI PMB)</a:t>
            </a:r>
            <a:endParaRPr lang="fr-FR" dirty="0"/>
          </a:p>
        </p:txBody>
      </p:sp>
      <p:pic>
        <p:nvPicPr>
          <p:cNvPr id="4" name="Espace réservé du contenu 3" descr="Fab.jpg"/>
          <p:cNvPicPr>
            <a:picLocks noGrp="1" noChangeAspect="1"/>
          </p:cNvPicPr>
          <p:nvPr>
            <p:ph idx="1"/>
          </p:nvPr>
        </p:nvPicPr>
        <p:blipFill>
          <a:blip r:embed="rId2" cstate="print"/>
          <a:stretch>
            <a:fillRect/>
          </a:stretch>
        </p:blipFill>
        <p:spPr>
          <a:xfrm>
            <a:off x="611560" y="1844824"/>
            <a:ext cx="2232248" cy="2232248"/>
          </a:xfrm>
        </p:spPr>
      </p:pic>
      <p:pic>
        <p:nvPicPr>
          <p:cNvPr id="5" name="Image 4" descr="Les.jpg"/>
          <p:cNvPicPr>
            <a:picLocks noChangeAspect="1"/>
          </p:cNvPicPr>
          <p:nvPr/>
        </p:nvPicPr>
        <p:blipFill>
          <a:blip r:embed="rId3" cstate="print"/>
          <a:stretch>
            <a:fillRect/>
          </a:stretch>
        </p:blipFill>
        <p:spPr>
          <a:xfrm>
            <a:off x="2915816" y="1700808"/>
            <a:ext cx="2974067" cy="1997184"/>
          </a:xfrm>
          <a:prstGeom prst="rect">
            <a:avLst/>
          </a:prstGeom>
        </p:spPr>
      </p:pic>
      <p:pic>
        <p:nvPicPr>
          <p:cNvPr id="6" name="Image 5" descr="federico.jpg"/>
          <p:cNvPicPr>
            <a:picLocks noChangeAspect="1"/>
          </p:cNvPicPr>
          <p:nvPr/>
        </p:nvPicPr>
        <p:blipFill>
          <a:blip r:embed="rId4" cstate="print"/>
          <a:stretch>
            <a:fillRect/>
          </a:stretch>
        </p:blipFill>
        <p:spPr>
          <a:xfrm>
            <a:off x="6804248" y="1844824"/>
            <a:ext cx="1394460" cy="2095500"/>
          </a:xfrm>
          <a:prstGeom prst="rect">
            <a:avLst/>
          </a:prstGeom>
        </p:spPr>
      </p:pic>
      <p:pic>
        <p:nvPicPr>
          <p:cNvPr id="7" name="Image 6" descr="mirco.jpg"/>
          <p:cNvPicPr>
            <a:picLocks noChangeAspect="1"/>
          </p:cNvPicPr>
          <p:nvPr/>
        </p:nvPicPr>
        <p:blipFill>
          <a:blip r:embed="rId5" cstate="print"/>
          <a:stretch>
            <a:fillRect/>
          </a:stretch>
        </p:blipFill>
        <p:spPr>
          <a:xfrm>
            <a:off x="1115616" y="4437112"/>
            <a:ext cx="1272540" cy="1828800"/>
          </a:xfrm>
          <a:prstGeom prst="rect">
            <a:avLst/>
          </a:prstGeom>
        </p:spPr>
      </p:pic>
      <p:pic>
        <p:nvPicPr>
          <p:cNvPr id="9" name="Image 8" descr="manuel.jpg"/>
          <p:cNvPicPr>
            <a:picLocks noChangeAspect="1"/>
          </p:cNvPicPr>
          <p:nvPr/>
        </p:nvPicPr>
        <p:blipFill>
          <a:blip r:embed="rId6" cstate="print"/>
          <a:stretch>
            <a:fillRect/>
          </a:stretch>
        </p:blipFill>
        <p:spPr>
          <a:xfrm>
            <a:off x="2915816" y="4293096"/>
            <a:ext cx="1463040" cy="2004060"/>
          </a:xfrm>
          <a:prstGeom prst="rect">
            <a:avLst/>
          </a:prstGeom>
        </p:spPr>
      </p:pic>
      <p:pic>
        <p:nvPicPr>
          <p:cNvPr id="10" name="Image 9" descr="kors.jpg"/>
          <p:cNvPicPr>
            <a:picLocks noChangeAspect="1"/>
          </p:cNvPicPr>
          <p:nvPr/>
        </p:nvPicPr>
        <p:blipFill>
          <a:blip r:embed="rId7" cstate="print"/>
          <a:stretch>
            <a:fillRect/>
          </a:stretch>
        </p:blipFill>
        <p:spPr>
          <a:xfrm>
            <a:off x="4644008" y="4509120"/>
            <a:ext cx="1728192" cy="1778496"/>
          </a:xfrm>
          <a:prstGeom prst="rect">
            <a:avLst/>
          </a:prstGeom>
        </p:spPr>
      </p:pic>
      <p:sp>
        <p:nvSpPr>
          <p:cNvPr id="12" name="ZoneTexte 11"/>
          <p:cNvSpPr txBox="1"/>
          <p:nvPr/>
        </p:nvSpPr>
        <p:spPr>
          <a:xfrm>
            <a:off x="6948264" y="4725144"/>
            <a:ext cx="1224136" cy="646331"/>
          </a:xfrm>
          <a:prstGeom prst="rect">
            <a:avLst/>
          </a:prstGeom>
          <a:noFill/>
        </p:spPr>
        <p:txBody>
          <a:bodyPr wrap="square" rtlCol="0">
            <a:spAutoFit/>
          </a:bodyPr>
          <a:lstStyle/>
          <a:p>
            <a:r>
              <a:rPr lang="fr-FR" dirty="0" smtClean="0"/>
              <a:t>Robin Middleton</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
            </a:r>
            <a:r>
              <a:rPr lang="fr-FR" dirty="0" smtClean="0"/>
              <a:t>e retour au CNRS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Enthousiasmé par ce projet et encouragé par JJA, j’explore avec François toutes les possibilités au CNRS</a:t>
            </a:r>
          </a:p>
          <a:p>
            <a:r>
              <a:rPr lang="fr-FR" dirty="0" smtClean="0"/>
              <a:t>Soutien immédiat de  </a:t>
            </a:r>
            <a:r>
              <a:rPr lang="fr-FR" dirty="0" smtClean="0">
                <a:solidFill>
                  <a:srgbClr val="FF0000"/>
                </a:solidFill>
              </a:rPr>
              <a:t>Christian Michau</a:t>
            </a:r>
            <a:r>
              <a:rPr lang="fr-FR" dirty="0" smtClean="0"/>
              <a:t>,   directeur du COMI et de l’UREC, deux structures clés pour le développement de DATAGRID en France</a:t>
            </a:r>
          </a:p>
          <a:p>
            <a:r>
              <a:rPr lang="fr-FR" dirty="0" smtClean="0"/>
              <a:t>Coïncidence : Christian venait d’écrire un article sur les grilles de calcul</a:t>
            </a:r>
          </a:p>
          <a:p>
            <a:pPr lvl="1"/>
            <a:r>
              <a:rPr lang="fr-FR" dirty="0" smtClean="0"/>
              <a:t>http://www.irisa.fr/orap/Publications/Bi-orap/biorap-18.pdf</a:t>
            </a:r>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Préparer la contribution du CNRS </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Version 1.0</a:t>
            </a:r>
          </a:p>
          <a:p>
            <a:pPr>
              <a:buNone/>
            </a:pPr>
            <a:r>
              <a:rPr lang="fr-FR" b="1" dirty="0" smtClean="0"/>
              <a:t> </a:t>
            </a:r>
          </a:p>
          <a:p>
            <a:r>
              <a:rPr lang="fr-FR" b="1" dirty="0" smtClean="0"/>
              <a:t>LA TOILE EUROPEENNE</a:t>
            </a:r>
          </a:p>
          <a:p>
            <a:pPr>
              <a:buNone/>
            </a:pPr>
            <a:r>
              <a:rPr lang="fr-FR" b="1" i="1" dirty="0" smtClean="0"/>
              <a:t>François </a:t>
            </a:r>
            <a:r>
              <a:rPr lang="fr-FR" b="1" i="1" dirty="0" smtClean="0"/>
              <a:t>Etienne, Christian Michau, Guy Wormser</a:t>
            </a:r>
            <a:endParaRPr lang="fr-FR" b="1" dirty="0" smtClean="0"/>
          </a:p>
          <a:p>
            <a:r>
              <a:rPr lang="fr-FR" b="1" i="1" dirty="0" smtClean="0"/>
              <a:t> 29 février </a:t>
            </a:r>
            <a:r>
              <a:rPr lang="fr-FR" b="1" i="1" dirty="0" smtClean="0"/>
              <a:t>2000</a:t>
            </a:r>
            <a:r>
              <a:rPr lang="fr-FR" b="1" dirty="0" smtClean="0"/>
              <a:t> </a:t>
            </a:r>
            <a:endParaRPr lang="fr-FR" b="1" dirty="0" smtClean="0"/>
          </a:p>
          <a:p>
            <a:endParaRPr lang="fr-FR" b="1" dirty="0" smtClean="0"/>
          </a:p>
          <a:p>
            <a:r>
              <a:rPr lang="fr-FR" b="1" dirty="0" smtClean="0"/>
              <a:t>Contacts tous </a:t>
            </a:r>
            <a:r>
              <a:rPr lang="fr-FR" b="1" dirty="0" err="1" smtClean="0"/>
              <a:t>azimuths</a:t>
            </a:r>
            <a:r>
              <a:rPr lang="fr-FR" b="1" dirty="0" smtClean="0"/>
              <a:t> à l’intérieur du CNRS (SDV,INSU,…) et à l’extérieur (CEA,INRIA, RNTL, Ministère)</a:t>
            </a:r>
            <a:endParaRPr lang="fr-FR" dirty="0" smtClean="0"/>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 soutien immédiat de Catherine </a:t>
            </a:r>
            <a:r>
              <a:rPr lang="fr-FR" sz="2800" dirty="0" err="1" smtClean="0"/>
              <a:t>Bréchignac</a:t>
            </a:r>
            <a:r>
              <a:rPr lang="fr-FR" sz="2800" dirty="0" smtClean="0"/>
              <a:t>: « Foncez !»</a:t>
            </a:r>
            <a:endParaRPr lang="fr-FR" sz="2800" dirty="0"/>
          </a:p>
        </p:txBody>
      </p:sp>
      <p:sp>
        <p:nvSpPr>
          <p:cNvPr id="3" name="Espace réservé du contenu 2"/>
          <p:cNvSpPr>
            <a:spLocks noGrp="1"/>
          </p:cNvSpPr>
          <p:nvPr>
            <p:ph idx="1"/>
          </p:nvPr>
        </p:nvSpPr>
        <p:spPr>
          <a:xfrm>
            <a:off x="251520" y="1340768"/>
            <a:ext cx="8229600" cy="4525963"/>
          </a:xfrm>
        </p:spPr>
        <p:txBody>
          <a:bodyPr>
            <a:noAutofit/>
          </a:bodyPr>
          <a:lstStyle/>
          <a:p>
            <a:r>
              <a:rPr lang="fr-FR" sz="1200" dirty="0" smtClean="0"/>
              <a:t>Madame le Directeur </a:t>
            </a:r>
            <a:r>
              <a:rPr lang="fr-FR" sz="1200" dirty="0" smtClean="0"/>
              <a:t>Général,</a:t>
            </a:r>
          </a:p>
          <a:p>
            <a:pPr>
              <a:buNone/>
            </a:pPr>
            <a:r>
              <a:rPr lang="fr-FR" sz="1200" dirty="0" smtClean="0"/>
              <a:t>Vous </a:t>
            </a:r>
            <a:r>
              <a:rPr lang="fr-FR" sz="1200" dirty="0" smtClean="0"/>
              <a:t>trouverez joint en annexe un descriptif d’un projet de grille de calcul européenne pour lequel nous vous demandons l’autorisation d’engager le CNRS en tant qu’organisme partenaire.  Il s’agit d’un projet ambitieux dont l’objectif est de profiter des capacités sans cesse accrues de nos réseaux informatiques pour révolutionner notre façon de calculer. La grille proposée, analogue d’un réseau de distribution électrique dont tout utilisateur bénéficie au moyen d’une simple prise de courant (et d’un abonnement !) permettra une bien meilleure utilisation des ressources disponibles, une mutualisation </a:t>
            </a:r>
            <a:r>
              <a:rPr lang="fr-FR" sz="1200" dirty="0" err="1" smtClean="0"/>
              <a:t>inter-disciplinaire</a:t>
            </a:r>
            <a:r>
              <a:rPr lang="fr-FR" sz="1200" dirty="0" smtClean="0"/>
              <a:t> des moyens beaucoup plus souple et efficace. Ce projet sera aussi l’occasion de renforcer les liens entre les différents départements partenaires et avec le monde industriel. Il offre enfin un caractère européen très prononcé et s’inscrit en fait en droite ligne dans l’espace virtuel européen de recherche proposé récemment par P. Busquin. </a:t>
            </a:r>
          </a:p>
          <a:p>
            <a:r>
              <a:rPr lang="fr-FR" sz="1200" dirty="0" smtClean="0"/>
              <a:t>Le CNRS peut et doit jouer un rôle de premier plan dans ce projet grâce aux compétences des unités engagées, à l’excellence des moyens techniques mis à la disposition du projet (Centre de calcul de l’IN2P3, Unité de Réseaux du CNRS) et peut-être encore plus par son caractère </a:t>
            </a:r>
            <a:r>
              <a:rPr lang="fr-FR" sz="1200" dirty="0" err="1" smtClean="0"/>
              <a:t>inter-disciplinaire</a:t>
            </a:r>
            <a:r>
              <a:rPr lang="fr-FR" sz="1200" dirty="0" smtClean="0"/>
              <a:t> qui en fait un partenaire indispensable du projet.  Le CNRS ne peut également que bénéficier fortement de l’image très dynamique associée à ce projet dans le monde et des nombreux contacts industriels qu’il va engendrer.</a:t>
            </a:r>
          </a:p>
          <a:p>
            <a:r>
              <a:rPr lang="fr-FR" sz="1200" dirty="0" smtClean="0"/>
              <a:t>Ce projet espère s’appuyer sur trois soutiens complémentaires :</a:t>
            </a:r>
          </a:p>
          <a:p>
            <a:pPr lvl="0"/>
            <a:r>
              <a:rPr lang="fr-FR" sz="1200" dirty="0" smtClean="0"/>
              <a:t>un appel d’offres auprès de la Commission de Bruxelles coordonné par le CERN (30 </a:t>
            </a:r>
            <a:r>
              <a:rPr lang="fr-FR" sz="1200" dirty="0" err="1" smtClean="0"/>
              <a:t>Meuros</a:t>
            </a:r>
            <a:r>
              <a:rPr lang="fr-FR" sz="1200" dirty="0" smtClean="0"/>
              <a:t> demandés pour l’ensemble du projet servant en majorité au recrutement temporaire d’ingénieurs</a:t>
            </a:r>
            <a:r>
              <a:rPr lang="fr-FR" sz="1200" dirty="0" smtClean="0"/>
              <a:t>)  </a:t>
            </a:r>
            <a:r>
              <a:rPr lang="fr-FR" sz="1200" dirty="0" smtClean="0"/>
              <a:t>un appel d’offre au Réseau National de Technologies </a:t>
            </a:r>
            <a:r>
              <a:rPr lang="fr-FR" sz="1200" dirty="0" smtClean="0"/>
              <a:t>Logicielles , des </a:t>
            </a:r>
            <a:r>
              <a:rPr lang="fr-FR" sz="1200" dirty="0" smtClean="0"/>
              <a:t>ressources complémentaires du CNRS , dont nous ferons parvenir la demande d’ici le 15 Avril si vous en êtes d’accord (il s’agira surtout de quelques postes d’ingénieurs en CDD).</a:t>
            </a:r>
          </a:p>
          <a:p>
            <a:r>
              <a:rPr lang="fr-FR" sz="1200" dirty="0" smtClean="0"/>
              <a:t>En espérant avoir retenu toute votre attention et suscité votre intérêt pour ce projet, nous nous tenons à votre disposition pour en discuter plus avant (si possible d’ici le 15 mars) et nous vous prions de bien vouloir accepter nos sentiments les </a:t>
            </a:r>
            <a:r>
              <a:rPr lang="fr-FR" sz="1200" dirty="0" smtClean="0"/>
              <a:t>meilleurs</a:t>
            </a:r>
            <a:endParaRPr lang="fr-FR" sz="1200" dirty="0" smtClean="0"/>
          </a:p>
          <a:p>
            <a:r>
              <a:rPr lang="fr-FR" sz="1200" dirty="0" smtClean="0"/>
              <a:t>F. Etienne, Chargé de mission informatique de l’IN2P3</a:t>
            </a:r>
          </a:p>
          <a:p>
            <a:r>
              <a:rPr lang="fr-FR" sz="1200" dirty="0" smtClean="0"/>
              <a:t>C. Gautier, Chargé de mission informatique du département SDV</a:t>
            </a:r>
          </a:p>
          <a:p>
            <a:r>
              <a:rPr lang="fr-FR" sz="1200" dirty="0" smtClean="0"/>
              <a:t>S. </a:t>
            </a:r>
            <a:r>
              <a:rPr lang="fr-FR" sz="1200" dirty="0" err="1" smtClean="0"/>
              <a:t>Manoussis</a:t>
            </a:r>
            <a:r>
              <a:rPr lang="fr-FR" sz="1200" dirty="0" smtClean="0"/>
              <a:t>, Chargé de mission informatique du département SDU</a:t>
            </a:r>
          </a:p>
          <a:p>
            <a:r>
              <a:rPr lang="fr-FR" sz="1200" dirty="0" smtClean="0"/>
              <a:t>C. Michau , Secrétaire du COMI</a:t>
            </a:r>
          </a:p>
          <a:p>
            <a:r>
              <a:rPr lang="fr-FR" sz="1200" dirty="0" smtClean="0"/>
              <a:t>G. Wormser, Directeur Adjoint Scientifique de l’IN2P3</a:t>
            </a:r>
            <a:endParaRPr lang="fr-FR" sz="1200" dirty="0"/>
          </a:p>
        </p:txBody>
      </p:sp>
      <p:pic>
        <p:nvPicPr>
          <p:cNvPr id="4" name="Image 3" descr="catherine brechignac.jpg"/>
          <p:cNvPicPr>
            <a:picLocks noChangeAspect="1"/>
          </p:cNvPicPr>
          <p:nvPr/>
        </p:nvPicPr>
        <p:blipFill>
          <a:blip r:embed="rId2" cstate="print"/>
          <a:stretch>
            <a:fillRect/>
          </a:stretch>
        </p:blipFill>
        <p:spPr>
          <a:xfrm>
            <a:off x="8172400" y="260648"/>
            <a:ext cx="731520" cy="1097280"/>
          </a:xfrm>
          <a:prstGeom prst="rect">
            <a:avLst/>
          </a:prstGeom>
        </p:spPr>
      </p:pic>
      <p:pic>
        <p:nvPicPr>
          <p:cNvPr id="5" name="Image 4" descr="christian.jpg"/>
          <p:cNvPicPr>
            <a:picLocks noChangeAspect="1"/>
          </p:cNvPicPr>
          <p:nvPr/>
        </p:nvPicPr>
        <p:blipFill>
          <a:blip r:embed="rId3" cstate="print"/>
          <a:stretch>
            <a:fillRect/>
          </a:stretch>
        </p:blipFill>
        <p:spPr>
          <a:xfrm>
            <a:off x="8235280" y="5949280"/>
            <a:ext cx="908720" cy="90872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p:cNvPicPr>
            <a:picLocks noGrp="1" noChangeAspect="1" noChangeArrowheads="1"/>
          </p:cNvPicPr>
          <p:nvPr>
            <p:ph idx="1"/>
          </p:nvPr>
        </p:nvPicPr>
        <p:blipFill>
          <a:blip r:embed="rId2" cstate="print"/>
          <a:srcRect/>
          <a:stretch>
            <a:fillRect/>
          </a:stretch>
        </p:blipFill>
        <p:spPr bwMode="auto">
          <a:xfrm>
            <a:off x="335368" y="332656"/>
            <a:ext cx="8808632" cy="52621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1143000"/>
          </a:xfrm>
        </p:spPr>
        <p:txBody>
          <a:bodyPr>
            <a:normAutofit fontScale="90000"/>
          </a:bodyPr>
          <a:lstStyle/>
          <a:p>
            <a:r>
              <a:rPr lang="fr-FR" dirty="0" smtClean="0"/>
              <a:t>Le communiqué de presse du 29-3-2000</a:t>
            </a:r>
            <a:endParaRPr lang="fr-F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36085" y="1124744"/>
            <a:ext cx="8951803" cy="554461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a:t>
            </a:r>
            <a:endParaRPr lang="fr-FR"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323528" y="1385392"/>
            <a:ext cx="9338097" cy="547260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a:t>
            </a:r>
            <a:endParaRPr lang="fr-FR"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340542" y="1052736"/>
            <a:ext cx="8239657" cy="547260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Communiqué -fin</a:t>
            </a:r>
            <a:endParaRPr lang="fr-FR"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6118" y="2420888"/>
            <a:ext cx="8929552" cy="221436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contribution française à DATAGRID</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WP6 : le test </a:t>
            </a:r>
            <a:r>
              <a:rPr lang="fr-FR" dirty="0" err="1" smtClean="0"/>
              <a:t>bed</a:t>
            </a:r>
            <a:r>
              <a:rPr lang="fr-FR" dirty="0" smtClean="0"/>
              <a:t> </a:t>
            </a:r>
          </a:p>
          <a:p>
            <a:pPr lvl="1"/>
            <a:r>
              <a:rPr lang="fr-FR" dirty="0" smtClean="0"/>
              <a:t>WP Leader </a:t>
            </a:r>
            <a:r>
              <a:rPr lang="fr-FR" dirty="0" err="1" smtClean="0"/>
              <a:t>Francois</a:t>
            </a:r>
            <a:r>
              <a:rPr lang="fr-FR" dirty="0" smtClean="0"/>
              <a:t> Etienne</a:t>
            </a:r>
          </a:p>
          <a:p>
            <a:pPr lvl="1"/>
            <a:r>
              <a:rPr lang="fr-FR" dirty="0" smtClean="0"/>
              <a:t>Le point clé de DATAGRID</a:t>
            </a:r>
          </a:p>
          <a:p>
            <a:pPr lvl="1"/>
            <a:r>
              <a:rPr lang="fr-FR" dirty="0" smtClean="0"/>
              <a:t>Acteurs principaux : Charles </a:t>
            </a:r>
            <a:r>
              <a:rPr lang="fr-FR" dirty="0" err="1" smtClean="0"/>
              <a:t>Loomis</a:t>
            </a:r>
            <a:r>
              <a:rPr lang="fr-FR" dirty="0" smtClean="0"/>
              <a:t> (LAL), Fabio Hernandez (CC), Joseph Le </a:t>
            </a:r>
            <a:r>
              <a:rPr lang="fr-FR" dirty="0" err="1" smtClean="0"/>
              <a:t>Foll</a:t>
            </a:r>
            <a:r>
              <a:rPr lang="fr-FR" dirty="0" smtClean="0"/>
              <a:t> (DAPNIA)</a:t>
            </a:r>
          </a:p>
          <a:p>
            <a:pPr lvl="1"/>
            <a:r>
              <a:rPr lang="fr-FR" dirty="0" smtClean="0"/>
              <a:t>Sans oublier Pierrick </a:t>
            </a:r>
            <a:r>
              <a:rPr lang="fr-FR" dirty="0" err="1" smtClean="0"/>
              <a:t>Micout</a:t>
            </a:r>
            <a:r>
              <a:rPr lang="fr-FR" dirty="0" smtClean="0"/>
              <a:t>, Michel </a:t>
            </a:r>
            <a:r>
              <a:rPr lang="fr-FR" dirty="0" err="1" smtClean="0"/>
              <a:t>Jouvin</a:t>
            </a:r>
            <a:endParaRPr lang="fr-FR" dirty="0" smtClean="0"/>
          </a:p>
          <a:p>
            <a:r>
              <a:rPr lang="fr-FR" dirty="0" smtClean="0"/>
              <a:t>WP7 Les réseaux WP Leader C. Michau</a:t>
            </a:r>
          </a:p>
          <a:p>
            <a:r>
              <a:rPr lang="fr-FR" dirty="0" smtClean="0"/>
              <a:t>WP10  C. Michau Biologie</a:t>
            </a:r>
          </a:p>
          <a:p>
            <a:r>
              <a:rPr lang="fr-FR" dirty="0" smtClean="0"/>
              <a:t>WP9 ESA Sciences de la Terre</a:t>
            </a:r>
          </a:p>
          <a:p>
            <a:pPr lvl="1"/>
            <a:endParaRPr lang="fr-FR" dirty="0" smtClean="0"/>
          </a:p>
          <a:p>
            <a:pPr lvl="1"/>
            <a:endParaRPr lang="fr-FR" dirty="0"/>
          </a:p>
        </p:txBody>
      </p:sp>
      <p:pic>
        <p:nvPicPr>
          <p:cNvPr id="4" name="Image 3" descr="charles.jpg"/>
          <p:cNvPicPr>
            <a:picLocks noChangeAspect="1"/>
          </p:cNvPicPr>
          <p:nvPr/>
        </p:nvPicPr>
        <p:blipFill>
          <a:blip r:embed="rId2" cstate="print"/>
          <a:stretch>
            <a:fillRect/>
          </a:stretch>
        </p:blipFill>
        <p:spPr>
          <a:xfrm>
            <a:off x="7956376" y="1953344"/>
            <a:ext cx="1187624" cy="1187624"/>
          </a:xfrm>
          <a:prstGeom prst="rect">
            <a:avLst/>
          </a:prstGeom>
        </p:spPr>
      </p:pic>
      <p:sp>
        <p:nvSpPr>
          <p:cNvPr id="17410" name="AutoShape 2" descr="data:image/jpeg;base64,/9j/4AAQSkZJRgABAQAAAQABAAD/2wCEAAkGBhISEBUUEhQUFBUVFBQUFhAYFBQUFxQUFBIXFRQUFBUXHCceGBkjHRQVHy8gIycpLCwsFR4xNTAqNicrLCkBCQoKDgwOGg8PFywkHSUsKS8sKjQsLCwpLC0sKSksLCwsLC4sLCwsLCwsKiwsLCwsKSwpLCwpMCwsLCksLCwsLP/AABEIAJAAwAMBIgACEQEDEQH/xAAcAAABBQEBAQAAAAAAAAAAAAABAgMEBQYABwj/xABEEAABAwEEBgYHBQYFBQAAAAABAAIRAwQSITEFQVFhcYEGIpGhsfATMlJyssHRIzOC4fEHJEJic5IWY4Oz0hQVNEOi/8QAGgEAAgMBAQAAAAAAAAAAAAAAAAQBAgMFBv/EACcRAAICAQQCAQMFAAAAAAAAAAABAhEDBBIhMTJBImGB8BNCUbHB/9oADAMBAAIRAxEAPwDYQiAjC6FJQEIQlwgQgkSglIIJAUguCqelmmxZbOX6zg0b15JpTpvaKrSy9DScYwkeZ7VWyT2qlpCk55YypTc8ZsD2lw/CDKkEL5u9MT+isrPpe1tAuV6zRkIq1RHAXoRZKVnvyC8n0D0/tdB7RaCa1IkA3oL2gkC81+ZjY6V6wN2O/bvRZDVAhApRQKkgbKjwpMJgZIAQUkpwpBQAghZjpc3rUvdf8TVp3LNdLhjS4VPFirPo2w+aM4QglFJIS50Cw0a31eFX/coJekgRSeYyYTiJG3EHCMFW2uqBRg4Sy0NG8zQMdyzt85AmNkmFfdSoMeleX5X+WfQi6EVyYOQcuXIoATdXXEtcUEnlf7YLcfSUaIOAY6oRve663uae1ebkLYftJtF/SNYH+C4wcBTB+ZWYDdw+qqSJsdmLntAGZAWto6BLQ0RxPfhu+iz1nJBGqCN0SV6LUt9ENutd6R4EFlMGo6R7V0EN5lZzGMFc2VdbRguyAOC3fR7TDbRTIH3lO6yo2DF4tkFp1ggTGpedaQoXiHXcDdLi69OObbgMCOJnUrjRljDC41HVfQ1HS5jXmk28xsBz208XtgEROzBRF7S2RbukehFqQQjZ33mNO1rT2tBSithQZhR4UtRT57UAJKSUpJKAEELOdLm/df6ngxaRyzvS3Kl71T4WqsujXF5ozBQKY0laXMDbsY3pkTlH1UEaXfrDD2hLnVjjlJWi4p2lzRAOEzdLWuE7YcCg6uD61Kg7jSaPhhVY0ufYH9yP/dhraeRBU2VeKS9HusLly5NHGCguRKAOCKCKCTxP9qOjzT0hUeRhUa14P4Q0+Hcqjo3ogWmqWOeWgNLiRE5gQJBAzzg4L17p70bFqsxI+8pBzm4ZiMWyOEheK2eu6i+80lrm+OsEawe9V+hZVab6NXauhDG3Q17nQbz70GWZQABEyI/RaqyuaKYZEAZAAADgAIH5Kn0XpsVqIc6RAyEkX5xjZMqdZ6wS7b9j8VFcxF2uwN1asSoNa3OayImG56gDt1DzkrGs/CNyorbZSbsvOL24R1W9YYu2gIXJMn/B6lRpw1oIiGtETMQAInXlmi8Jbjief6qsp9IbK+oKTbRRdUcYDG1GuJOwRhO6U0c0mkKKfPapcKK5QAgpKUUlBIgrPdLh1KXvu+ELQuWf6Xfd0/fPwH6KsujTF5oxOmsm8X+A+ipyVcaX9VvvO+FVNxLM9FgfwQ3KCeFFB9KAii7aPoZcjC6E4eUAlFCEUACEVwXIJFLyrpz0FBtjHUupTqhxdA9UtzAGRzBjfuXo1p01SZhJcdjRI5uyVLpC2vrRIAa0khokmThJJz/Mq8Mbkysp0jL6P0KaTA0w4DC8Ne8jMKVWskCR3K8pU+qmn2ecMjt1dinLpP3Qf2LYtWvGa+5njXIGaZsorWmq2nTYHQ5pc4AwGh2bjqHkKXaqLfSNadb4dynBX3R/STaQLC0Brnzea0A3jhLo9YeAS8MTkrNsmba6LHpiJsFrjXQq+C8Jo2h1NzajDDmPDmjIgsIc0xskQvoPSrWGjUa9wa17HUyT/O0t55rx/QehGVbPaKRZNdr6Xo3GSJaSKgkZC66eQV7RlT9I9io1w9rXjJ7WvA2B7Q4DvUc/XxVf0f0ixtKlZ3m7Up0qdPEi68saB1HbcPVOPFWLvmfFCdkyTTpiCEmEpySggQ4Kh6Wj7Jn9TxY5X5VH0sH2Lf6jfheqy6NMfkjCaW9RvvH4FUXlcaVHUHv+LT9FTJY9Bg8AEoFGECg2PosLkQuhOHkwIIlJUEjdqtTabC52Q1ayTgAFnbZa6lX1zA9gZDZPtc0/0ktPWazZDjxd6vYB3qGzXKZxY0+WY5JtcDApxv4bscN+7cVIYYzxnJ4wncUKjYy24b9yWyBLTlmOCZ20YOVigDmCDyjtH0QvyRq742HeEL10weTtvHelvbOWezb587rplGjNadoVKVQVM2l94OGTXYkA7vzVnQqBwD2giQDGqfJUi2079NzDk4QDscIIBHJN06QjDUcu5YKG2Trr/Tdz3RV9r+hektJ1a1Is6odeDg4g5gnDA4TiJjWqOzEXTecGySLowc8jFwOPHcFbVG9o7x5x5FV4a1tR8wA4Bwe7IB2r+6dmSUzY0laHdPkd7SMyi2BdvtyN04EGZBA2zC29ktBqU2vIgubeIGomZhY//q2yWXrzwJcyAC0ajEZH5rU6EfNmpnaD8RS8Ls1zU0miWUhLKRC1FgFUnSsfYf6jPByuyqfpQP3c++zxUS6Zpj8kYLSn3Y98fC5UyudJfd/jb4OVMlT0GDwAUkpUIFSbH0WuXSuTZ5MBSUolAZjiPFBJj9I1L9Sqf545AXQlUnyAd2Kj+3xd3JdifgR5wP5p3HxQtMluy3Z8N4XFv1Hnzmk3koVPPJMdow6Z0SCNYxA2jYkgYYcRuOzglUjDih6pOyVQsE3XAnURjuI18kiozDf8/IRAh244j5jztRdhzjlqUgRKhmDt1bDrHj3Kp6RWAVLLU6ovMF9pjEBpvEA8j2rQ0bK172tcAQXSQRIMNOY85KU/QtDEeizn1XFsg6sDCwyOnTN4K1wefVahdaaNQEfb2VsmJ6zG3TxP2a2/RevNma3XTLmOHAyDzBBWXZ0T9BVYH1n1PQ+pgGCHiSCJJjE681P0dbvQWjHBlSGO3EYMdyJg7juSEpfIdjjf6ZrikFLISCrGQl2SqOkv/jO95nxhXDgqnpG392f+D4wofReHkjAaRH2f4mfNU8K50h92feZ4qoASx38D+IghJITkIOCk1s+hQiuC4po8sAoErigEAYyqIq1G/wCZUH/04jxSbBmeXePyUrS9G7an/wAxY/tZB7wVGsQ6x91qbxvhGE/ZKc3BNUXHMHcRwUguA+kSodmqC87HXrwjzh2JldmD5RLDutO7wSqhTQy5pTihgE+rOwzy1/NLOIjVCYq22mzBzgD7OZ7BioJ0vGDWE6gSQ0Rq2lZSywh2zWGGeTxRZMeWEEYlpls4zgRB8FIOmXRMAiP5hyzKzto0vUOpjTqiXHtOHcod1zvWc48SY5AYJbJqMfpWNY9Lk9ui0tWkTUrEkBuAETOWGZUPSFKW7fprTgYQCGlrjGAc0E8iqrSumHUQSaLy2ReILbrAcyNY4ERvSTluY+obI8s2HRzSHpaMOMupm4TrIiWE7yPhVkVleidaK9Vuotb2hzoPeO1aqFqukJzVSYCqzpAP3apwb8bVZuCgaXg0Kk5XR8QQ+iE6dnnVv+7PvM+JVIC09tsbXNwmMJE757VUVdFkHAiN+awo6+HUwqnwQYSXtS3m6YIg7EHnBA3fs+gAVwCARKaPMgKTKJXBQSZXpG6LS3fTaexzmnsN3tTNmZmcssYmA1uzmrHpjZvsm1R/6n9b+nUhruw3DyKraFSWgbM951JnTu+DHMuLFiiNpIGPPftPcl06Inx38UJTxZGSbqxa6B6Fs5DjCatwAYYzOA3TmeQlOVK4a2T+p1BVVe1DN7h25bkrqJqCpdsb02N5JW+kNULEBkE66m0ZkCN6S1z3eowx7TuqO/E8gUt2ijEvfs6rcBE49Y4nkAufHBOXo6U9TjhxZArPAKW14xOOWBGEFTKmjKJEXAJ/jk3p23plVmmdFObRLqDnl7SJpkh+E4xI3g8FrLTSSsxjq4t1Q6a4jGHRjIwIwlMB1aoXNY2AWk3qrHtGQAhwEkmTqOCrdF26neDbYHB+BaKgusg5REZ5daRgFqvTNOWGue+RGfJaYdPGS3NmebUyTpIgWObMPSOhz5YCNWJDQO+Ty2Kx/wAX/wCUP7z/AMVQaZtU1G0wRh9oRhgAIbPEmeSjQs8zUZbY+gxrct0vZqX9LhH3eOy8I8FEtnSO/Tey4BebAN7XM49ioSEI35LHey+1FhTcHAHtGv8AJPikyMh2DDjgqZtUggtOWrU4SJB+qsbNaARIy1jYdhHnNHYdDWkdGNe09WTBgDDraiDqWUtdmfTiZg5Hb9DuW0dU1eeSgaWsrXskk4ThtnXmI4qGhjDneN/Q9dBQlNNclhMnPDKIQRUANVqLXscx4lrgWkbWuEFYWzn0JdSqm66m4svHAOAgtcDvaWnmt2XLN6ddFY72s5nrD5LTE6lZWfMaIbLSw5OB/E36qUK8AT2qNZm4HI47k4bO3ZHDDuGC6EbaE5UmRLTZX1XYvutGTWiTxJOAPbCk2PR9NmMdb2nCTyJy5I0LE0bTrxJPcpQChY1e5rkl5HW1Pg5w5pivlG3Uni0JirmpkREbLZHYo9QZjiOR+SeqVMRAOWz5pqq4Z7PBZSNYlJbrMyqGte0EBsYyCDOYOYVX/h6owH0ddzWT6vWkT7pjuVtVqguJGUnucR4goOcuS7TdHQXKKex6P9HJvFzies4g4iMs9+eKlB3ngnvS6onE+OCZujx7JVGWTA5Dz+qL2JBOvZqUEhDe/wA/XtRpB1+WnrdxjUdmZx1cMEA7D5eeK6m6HDzqVl2Q+iZTtQcMBlm3W07DiqrTNqcTd/hzjLHen62BvCA4YZ4Eey7vx1doNfarTLwYukEEjXMjYtC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fabio.jpg"/>
          <p:cNvPicPr>
            <a:picLocks noChangeAspect="1"/>
          </p:cNvPicPr>
          <p:nvPr/>
        </p:nvPicPr>
        <p:blipFill>
          <a:blip r:embed="rId3" cstate="print"/>
          <a:stretch>
            <a:fillRect/>
          </a:stretch>
        </p:blipFill>
        <p:spPr>
          <a:xfrm>
            <a:off x="5652120" y="1844824"/>
            <a:ext cx="1463040" cy="1097280"/>
          </a:xfrm>
          <a:prstGeom prst="rect">
            <a:avLst/>
          </a:prstGeom>
        </p:spPr>
      </p:pic>
      <p:pic>
        <p:nvPicPr>
          <p:cNvPr id="7" name="Image 6" descr="monique.jpg"/>
          <p:cNvPicPr>
            <a:picLocks noChangeAspect="1"/>
          </p:cNvPicPr>
          <p:nvPr/>
        </p:nvPicPr>
        <p:blipFill>
          <a:blip r:embed="rId4" cstate="print"/>
          <a:stretch>
            <a:fillRect/>
          </a:stretch>
        </p:blipFill>
        <p:spPr>
          <a:xfrm>
            <a:off x="755576" y="5805264"/>
            <a:ext cx="609600" cy="830580"/>
          </a:xfrm>
          <a:prstGeom prst="rect">
            <a:avLst/>
          </a:prstGeom>
        </p:spPr>
      </p:pic>
      <p:pic>
        <p:nvPicPr>
          <p:cNvPr id="8" name="Image 7" descr="vincent.jpg"/>
          <p:cNvPicPr>
            <a:picLocks noChangeAspect="1"/>
          </p:cNvPicPr>
          <p:nvPr/>
        </p:nvPicPr>
        <p:blipFill>
          <a:blip r:embed="rId5" cstate="print"/>
          <a:stretch>
            <a:fillRect/>
          </a:stretch>
        </p:blipFill>
        <p:spPr>
          <a:xfrm>
            <a:off x="5796136" y="5157192"/>
            <a:ext cx="975360" cy="1310640"/>
          </a:xfrm>
          <a:prstGeom prst="rect">
            <a:avLst/>
          </a:prstGeom>
        </p:spPr>
      </p:pic>
      <p:pic>
        <p:nvPicPr>
          <p:cNvPr id="9" name="Image 8" descr="joseph.jpg"/>
          <p:cNvPicPr>
            <a:picLocks noChangeAspect="1"/>
          </p:cNvPicPr>
          <p:nvPr/>
        </p:nvPicPr>
        <p:blipFill>
          <a:blip r:embed="rId6" cstate="print"/>
          <a:stretch>
            <a:fillRect/>
          </a:stretch>
        </p:blipFill>
        <p:spPr>
          <a:xfrm>
            <a:off x="8100392" y="3789040"/>
            <a:ext cx="1043608" cy="1393270"/>
          </a:xfrm>
          <a:prstGeom prst="rect">
            <a:avLst/>
          </a:prstGeom>
        </p:spPr>
      </p:pic>
      <p:pic>
        <p:nvPicPr>
          <p:cNvPr id="10" name="Image 9" descr="pierrick.jpg"/>
          <p:cNvPicPr>
            <a:picLocks noChangeAspect="1"/>
          </p:cNvPicPr>
          <p:nvPr/>
        </p:nvPicPr>
        <p:blipFill>
          <a:blip r:embed="rId7" cstate="print"/>
          <a:stretch>
            <a:fillRect/>
          </a:stretch>
        </p:blipFill>
        <p:spPr>
          <a:xfrm>
            <a:off x="7812360" y="5760720"/>
            <a:ext cx="822960" cy="1097280"/>
          </a:xfrm>
          <a:prstGeom prst="rect">
            <a:avLst/>
          </a:prstGeom>
        </p:spPr>
      </p:pic>
      <p:pic>
        <p:nvPicPr>
          <p:cNvPr id="11" name="Image 10" descr="michel.jpg"/>
          <p:cNvPicPr>
            <a:picLocks noChangeAspect="1"/>
          </p:cNvPicPr>
          <p:nvPr/>
        </p:nvPicPr>
        <p:blipFill>
          <a:blip r:embed="rId8" cstate="print"/>
          <a:stretch>
            <a:fillRect/>
          </a:stretch>
        </p:blipFill>
        <p:spPr>
          <a:xfrm>
            <a:off x="4644008" y="5791200"/>
            <a:ext cx="716280" cy="106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situation de la physique des particules en 1999</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LEP2 en pleine opération aux alentours de 100 </a:t>
            </a:r>
            <a:r>
              <a:rPr lang="fr-FR" dirty="0" err="1" smtClean="0"/>
              <a:t>GeV</a:t>
            </a:r>
            <a:r>
              <a:rPr lang="fr-FR" dirty="0" smtClean="0"/>
              <a:t> par faisceau (mais produit un petit volume de données)</a:t>
            </a:r>
          </a:p>
          <a:p>
            <a:r>
              <a:rPr lang="fr-FR" dirty="0" smtClean="0"/>
              <a:t>HERA et </a:t>
            </a:r>
            <a:r>
              <a:rPr lang="fr-FR" dirty="0" err="1" smtClean="0"/>
              <a:t>Tevatron</a:t>
            </a:r>
            <a:r>
              <a:rPr lang="fr-FR" dirty="0" smtClean="0"/>
              <a:t> dans la même situation</a:t>
            </a:r>
          </a:p>
          <a:p>
            <a:r>
              <a:rPr lang="fr-FR" dirty="0" smtClean="0"/>
              <a:t>Le 26 mai 1999, premiers évènements enregistrés par BABAR, suivi par ceux de BELLE une semaine plus tard! </a:t>
            </a:r>
          </a:p>
          <a:p>
            <a:pPr lvl="1"/>
            <a:r>
              <a:rPr lang="fr-FR" dirty="0" smtClean="0"/>
              <a:t>Je suis au printemps 1999 complètement immergé dans BABAR et n’ai jamais entendu parlé des grilles</a:t>
            </a:r>
          </a:p>
          <a:p>
            <a:pPr lvl="1"/>
            <a:r>
              <a:rPr lang="fr-FR" dirty="0" smtClean="0"/>
              <a:t>(je ne suis pas le seul :Vérification faite lors des journées informatiques IN2P3-CEA d’Avril 1999 : le mot grille n’est jamais cité) </a:t>
            </a:r>
          </a:p>
          <a:p>
            <a:r>
              <a:rPr lang="fr-FR" dirty="0" smtClean="0"/>
              <a:t>Pleine préparation des expériences LHC. </a:t>
            </a:r>
          </a:p>
          <a:p>
            <a:pPr lvl="1"/>
            <a:r>
              <a:rPr lang="fr-FR" dirty="0" smtClean="0"/>
              <a:t>Début prévu en 2005</a:t>
            </a:r>
          </a:p>
          <a:p>
            <a:pPr lvl="1"/>
            <a:r>
              <a:rPr lang="fr-FR" dirty="0" smtClean="0"/>
              <a:t>Projet MONARC mené par H. Newman </a:t>
            </a:r>
            <a:endParaRPr lang="fr-FR" dirty="0"/>
          </a:p>
        </p:txBody>
      </p:sp>
      <p:sp>
        <p:nvSpPr>
          <p:cNvPr id="66562" name="AutoShape 2" descr="data:image/jpeg;base64,/9j/4AAQSkZJRgABAQAAAQABAAD/2wCEAAkGBhISEBUUEhQUFBUVFBQUFhAYFBQUFxQUFBIXFRQUFBUXHCceGBkjHRQVHy8gIycpLCwsFR4xNTAqNicrLCkBCQoKDgwOGg8PFywkHSUsKS8sKjQsLCwpLC0sKSksLCwsLC4sLCwsLCwsKiwsLCwsKSwpLCwpMCwsLCksLCwsLP/AABEIAJAAwAMBIgACEQEDEQH/xAAcAAABBQEBAQAAAAAAAAAAAAABAgMEBQYABwj/xABEEAABAwEEBgYHBQYFBQAAAAABAAIRAwQSITEFQVFhcYEGIpGhsfATMlJyssHRIzOC4fEHJEJic5IWY4Oz0hQVNEOi/8QAGgEAAgMBAQAAAAAAAAAAAAAAAAQBAgMFBv/EACcRAAICAQQCAQMFAAAAAAAAAAABAhEDBBIhMTJBImGB8BNCUbHB/9oADAMBAAIRAxEAPwDYQiAjC6FJQEIQlwgQgkSglIIJAUguCqelmmxZbOX6zg0b15JpTpvaKrSy9DScYwkeZ7VWyT2qlpCk55YypTc8ZsD2lw/CDKkEL5u9MT+isrPpe1tAuV6zRkIq1RHAXoRZKVnvyC8n0D0/tdB7RaCa1IkA3oL2gkC81+ZjY6V6wN2O/bvRZDVAhApRQKkgbKjwpMJgZIAQUkpwpBQAghZjpc3rUvdf8TVp3LNdLhjS4VPFirPo2w+aM4QglFJIS50Cw0a31eFX/coJekgRSeYyYTiJG3EHCMFW2uqBRg4Sy0NG8zQMdyzt85AmNkmFfdSoMeleX5X+WfQi6EVyYOQcuXIoATdXXEtcUEnlf7YLcfSUaIOAY6oRve663uae1ebkLYftJtF/SNYH+C4wcBTB+ZWYDdw+qqSJsdmLntAGZAWto6BLQ0RxPfhu+iz1nJBGqCN0SV6LUt9ENutd6R4EFlMGo6R7V0EN5lZzGMFc2VdbRguyAOC3fR7TDbRTIH3lO6yo2DF4tkFp1ggTGpedaQoXiHXcDdLi69OObbgMCOJnUrjRljDC41HVfQ1HS5jXmk28xsBz208XtgEROzBRF7S2RbukehFqQQjZ33mNO1rT2tBSithQZhR4UtRT57UAJKSUpJKAEELOdLm/df6ngxaRyzvS3Kl71T4WqsujXF5ozBQKY0laXMDbsY3pkTlH1UEaXfrDD2hLnVjjlJWi4p2lzRAOEzdLWuE7YcCg6uD61Kg7jSaPhhVY0ufYH9yP/dhraeRBU2VeKS9HusLly5NHGCguRKAOCKCKCTxP9qOjzT0hUeRhUa14P4Q0+Hcqjo3ogWmqWOeWgNLiRE5gQJBAzzg4L17p70bFqsxI+8pBzm4ZiMWyOEheK2eu6i+80lrm+OsEawe9V+hZVab6NXauhDG3Q17nQbz70GWZQABEyI/RaqyuaKYZEAZAAADgAIH5Kn0XpsVqIc6RAyEkX5xjZMqdZ6wS7b9j8VFcxF2uwN1asSoNa3OayImG56gDt1DzkrGs/CNyorbZSbsvOL24R1W9YYu2gIXJMn/B6lRpw1oIiGtETMQAInXlmi8Jbjief6qsp9IbK+oKTbRRdUcYDG1GuJOwRhO6U0c0mkKKfPapcKK5QAgpKUUlBIgrPdLh1KXvu+ELQuWf6Xfd0/fPwH6KsujTF5oxOmsm8X+A+ipyVcaX9VvvO+FVNxLM9FgfwQ3KCeFFB9KAii7aPoZcjC6E4eUAlFCEUACEVwXIJFLyrpz0FBtjHUupTqhxdA9UtzAGRzBjfuXo1p01SZhJcdjRI5uyVLpC2vrRIAa0khokmThJJz/Mq8Mbkysp0jL6P0KaTA0w4DC8Ne8jMKVWskCR3K8pU+qmn2ecMjt1dinLpP3Qf2LYtWvGa+5njXIGaZsorWmq2nTYHQ5pc4AwGh2bjqHkKXaqLfSNadb4dynBX3R/STaQLC0Brnzea0A3jhLo9YeAS8MTkrNsmba6LHpiJsFrjXQq+C8Jo2h1NzajDDmPDmjIgsIc0xskQvoPSrWGjUa9wa17HUyT/O0t55rx/QehGVbPaKRZNdr6Xo3GSJaSKgkZC66eQV7RlT9I9io1w9rXjJ7WvA2B7Q4DvUc/XxVf0f0ixtKlZ3m7Up0qdPEi68saB1HbcPVOPFWLvmfFCdkyTTpiCEmEpySggQ4Kh6Wj7Jn9TxY5X5VH0sH2Lf6jfheqy6NMfkjCaW9RvvH4FUXlcaVHUHv+LT9FTJY9Bg8AEoFGECg2PosLkQuhOHkwIIlJUEjdqtTabC52Q1ayTgAFnbZa6lX1zA9gZDZPtc0/0ktPWazZDjxd6vYB3qGzXKZxY0+WY5JtcDApxv4bscN+7cVIYYzxnJ4wncUKjYy24b9yWyBLTlmOCZ20YOVigDmCDyjtH0QvyRq742HeEL10weTtvHelvbOWezb587rplGjNadoVKVQVM2l94OGTXYkA7vzVnQqBwD2giQDGqfJUi2079NzDk4QDscIIBHJN06QjDUcu5YKG2Trr/Tdz3RV9r+hektJ1a1Is6odeDg4g5gnDA4TiJjWqOzEXTecGySLowc8jFwOPHcFbVG9o7x5x5FV4a1tR8wA4Bwe7IB2r+6dmSUzY0laHdPkd7SMyi2BdvtyN04EGZBA2zC29ktBqU2vIgubeIGomZhY//q2yWXrzwJcyAC0ajEZH5rU6EfNmpnaD8RS8Ls1zU0miWUhLKRC1FgFUnSsfYf6jPByuyqfpQP3c++zxUS6Zpj8kYLSn3Y98fC5UyudJfd/jb4OVMlT0GDwAUkpUIFSbH0WuXSuTZ5MBSUolAZjiPFBJj9I1L9Sqf545AXQlUnyAd2Kj+3xd3JdifgR5wP5p3HxQtMluy3Z8N4XFv1Hnzmk3koVPPJMdow6Z0SCNYxA2jYkgYYcRuOzglUjDih6pOyVQsE3XAnURjuI18kiozDf8/IRAh244j5jztRdhzjlqUgRKhmDt1bDrHj3Kp6RWAVLLU6ovMF9pjEBpvEA8j2rQ0bK172tcAQXSQRIMNOY85KU/QtDEeizn1XFsg6sDCwyOnTN4K1wefVahdaaNQEfb2VsmJ6zG3TxP2a2/RevNma3XTLmOHAyDzBBWXZ0T9BVYH1n1PQ+pgGCHiSCJJjE681P0dbvQWjHBlSGO3EYMdyJg7juSEpfIdjjf6ZrikFLISCrGQl2SqOkv/jO95nxhXDgqnpG392f+D4wofReHkjAaRH2f4mfNU8K50h92feZ4qoASx38D+IghJITkIOCk1s+hQiuC4po8sAoErigEAYyqIq1G/wCZUH/04jxSbBmeXePyUrS9G7an/wAxY/tZB7wVGsQ6x91qbxvhGE/ZKc3BNUXHMHcRwUguA+kSodmqC87HXrwjzh2JldmD5RLDutO7wSqhTQy5pTihgE+rOwzy1/NLOIjVCYq22mzBzgD7OZ7BioJ0vGDWE6gSQ0Rq2lZSywh2zWGGeTxRZMeWEEYlpls4zgRB8FIOmXRMAiP5hyzKzto0vUOpjTqiXHtOHcod1zvWc48SY5AYJbJqMfpWNY9Lk9ui0tWkTUrEkBuAETOWGZUPSFKW7fprTgYQCGlrjGAc0E8iqrSumHUQSaLy2ReILbrAcyNY4ERvSTluY+obI8s2HRzSHpaMOMupm4TrIiWE7yPhVkVleidaK9Vuotb2hzoPeO1aqFqukJzVSYCqzpAP3apwb8bVZuCgaXg0Kk5XR8QQ+iE6dnnVv+7PvM+JVIC09tsbXNwmMJE757VUVdFkHAiN+awo6+HUwqnwQYSXtS3m6YIg7EHnBA3fs+gAVwCARKaPMgKTKJXBQSZXpG6LS3fTaexzmnsN3tTNmZmcssYmA1uzmrHpjZvsm1R/6n9b+nUhruw3DyKraFSWgbM951JnTu+DHMuLFiiNpIGPPftPcl06Inx38UJTxZGSbqxa6B6Fs5DjCatwAYYzOA3TmeQlOVK4a2T+p1BVVe1DN7h25bkrqJqCpdsb02N5JW+kNULEBkE66m0ZkCN6S1z3eowx7TuqO/E8gUt2ijEvfs6rcBE49Y4nkAufHBOXo6U9TjhxZArPAKW14xOOWBGEFTKmjKJEXAJ/jk3p23plVmmdFObRLqDnl7SJpkh+E4xI3g8FrLTSSsxjq4t1Q6a4jGHRjIwIwlMB1aoXNY2AWk3qrHtGQAhwEkmTqOCrdF26neDbYHB+BaKgusg5REZ5daRgFqvTNOWGue+RGfJaYdPGS3NmebUyTpIgWObMPSOhz5YCNWJDQO+Ty2Kx/wAX/wCUP7z/AMVQaZtU1G0wRh9oRhgAIbPEmeSjQs8zUZbY+gxrct0vZqX9LhH3eOy8I8FEtnSO/Tey4BebAN7XM49ioSEI35LHey+1FhTcHAHtGv8AJPikyMh2DDjgqZtUggtOWrU4SJB+qsbNaARIy1jYdhHnNHYdDWkdGNe09WTBgDDraiDqWUtdmfTiZg5Hb9DuW0dU1eeSgaWsrXskk4ThtnXmI4qGhjDneN/Q9dBQlNNclhMnPDKIQRUANVqLXscx4lrgWkbWuEFYWzn0JdSqm66m4svHAOAgtcDvaWnmt2XLN6ddFY72s5nrD5LTE6lZWfMaIbLSw5OB/E36qUK8AT2qNZm4HI47k4bO3ZHDDuGC6EbaE5UmRLTZX1XYvutGTWiTxJOAPbCk2PR9NmMdb2nCTyJy5I0LE0bTrxJPcpQChY1e5rkl5HW1Pg5w5pivlG3Uni0JirmpkREbLZHYo9QZjiOR+SeqVMRAOWz5pqq4Z7PBZSNYlJbrMyqGte0EBsYyCDOYOYVX/h6owH0ddzWT6vWkT7pjuVtVqguJGUnucR4goOcuS7TdHQXKKex6P9HJvFzies4g4iMs9+eKlB3ngnvS6onE+OCZujx7JVGWTA5Dz+qL2JBOvZqUEhDe/wA/XtRpB1+WnrdxjUdmZx1cMEA7D5eeK6m6HDzqVl2Q+iZTtQcMBlm3W07DiqrTNqcTd/hzjLHen62BvCA4YZ4Eey7vx1doNfarTLwYukEEjXMjYtC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définition du consortium</a:t>
            </a:r>
            <a:endParaRPr lang="fr-FR" dirty="0"/>
          </a:p>
        </p:txBody>
      </p:sp>
      <p:sp>
        <p:nvSpPr>
          <p:cNvPr id="3" name="Espace réservé du contenu 2"/>
          <p:cNvSpPr>
            <a:spLocks noGrp="1"/>
          </p:cNvSpPr>
          <p:nvPr>
            <p:ph idx="1"/>
          </p:nvPr>
        </p:nvSpPr>
        <p:spPr/>
        <p:txBody>
          <a:bodyPr>
            <a:normAutofit fontScale="25000" lnSpcReduction="20000"/>
          </a:bodyPr>
          <a:lstStyle/>
          <a:p>
            <a:r>
              <a:rPr lang="en-US" sz="9600" b="1" u="sng" dirty="0" smtClean="0"/>
              <a:t>Notes : EU Grid Bid : Principal Partners </a:t>
            </a:r>
            <a:r>
              <a:rPr lang="en-US" sz="9600" b="1" u="sng" dirty="0" smtClean="0"/>
              <a:t>Meeting 31-3-2000</a:t>
            </a:r>
            <a:r>
              <a:rPr lang="en-US" dirty="0" smtClean="0"/>
              <a:t> </a:t>
            </a:r>
            <a:endParaRPr lang="fr-FR" dirty="0" smtClean="0"/>
          </a:p>
          <a:p>
            <a:r>
              <a:rPr lang="en-US" sz="9600" b="1" dirty="0" smtClean="0"/>
              <a:t>Principal Partners</a:t>
            </a:r>
            <a:r>
              <a:rPr lang="en-US" sz="9600" dirty="0" smtClean="0"/>
              <a:t> : CNRS, INFN, PPARC, </a:t>
            </a:r>
            <a:r>
              <a:rPr lang="en-US" sz="9600" dirty="0" smtClean="0">
                <a:solidFill>
                  <a:srgbClr val="FF0000"/>
                </a:solidFill>
              </a:rPr>
              <a:t>CERN</a:t>
            </a:r>
            <a:r>
              <a:rPr lang="en-US" sz="9600" dirty="0" smtClean="0"/>
              <a:t>, NIKHEF, ESA.</a:t>
            </a:r>
            <a:endParaRPr lang="fr-FR" sz="6200" dirty="0" smtClean="0"/>
          </a:p>
          <a:p>
            <a:pPr lvl="0"/>
            <a:endParaRPr lang="fr-FR" dirty="0" smtClean="0"/>
          </a:p>
          <a:p>
            <a:r>
              <a:rPr lang="en-US" sz="7200" b="1" dirty="0" smtClean="0"/>
              <a:t>Associate Partners</a:t>
            </a:r>
            <a:r>
              <a:rPr lang="en-US" sz="7200" dirty="0" smtClean="0"/>
              <a:t> : </a:t>
            </a:r>
            <a:endParaRPr lang="fr-FR" sz="7200" dirty="0" smtClean="0"/>
          </a:p>
          <a:p>
            <a:pPr lvl="0"/>
            <a:r>
              <a:rPr lang="en-US" sz="7200" dirty="0" smtClean="0"/>
              <a:t>Czech Republic : requested support for 2 FTE (out of 7 committed to project), but spread too thinly across </a:t>
            </a:r>
            <a:r>
              <a:rPr lang="en-US" sz="7200" dirty="0" err="1" smtClean="0"/>
              <a:t>workpackages</a:t>
            </a:r>
            <a:r>
              <a:rPr lang="en-US" sz="7200" dirty="0" smtClean="0"/>
              <a:t>.</a:t>
            </a:r>
            <a:br>
              <a:rPr lang="en-US" sz="7200" dirty="0" smtClean="0"/>
            </a:br>
            <a:r>
              <a:rPr lang="en-US" sz="7200" i="1" dirty="0" smtClean="0"/>
              <a:t>ACTION : ask them to re-focus on Grid Work Scheduling &amp; associate via  INFN (or CERN).</a:t>
            </a:r>
            <a:endParaRPr lang="fr-FR" sz="7200" dirty="0" smtClean="0"/>
          </a:p>
          <a:p>
            <a:pPr lvl="0"/>
            <a:r>
              <a:rPr lang="en-US" sz="7200" dirty="0" smtClean="0"/>
              <a:t>Hungary : request funding 6 FTE (out of 10 committed to project). [ EU may be sympathetic to a higher level of funding for potential new member states ].</a:t>
            </a:r>
            <a:br>
              <a:rPr lang="en-US" sz="7200" dirty="0" smtClean="0"/>
            </a:br>
            <a:r>
              <a:rPr lang="en-US" sz="7200" i="1" dirty="0" smtClean="0"/>
              <a:t>ACTION : encourage to also seek other paths to EU funding (e.g. bursaries for fellowships).</a:t>
            </a:r>
            <a:endParaRPr lang="fr-FR" sz="7200" dirty="0" smtClean="0"/>
          </a:p>
          <a:p>
            <a:pPr lvl="0"/>
            <a:r>
              <a:rPr lang="en-US" sz="7200" dirty="0" smtClean="0"/>
              <a:t>SARA to associate via NIKHEF</a:t>
            </a:r>
            <a:endParaRPr lang="fr-FR" sz="7200" dirty="0" smtClean="0"/>
          </a:p>
          <a:p>
            <a:pPr lvl="0"/>
            <a:r>
              <a:rPr lang="en-US" sz="7200" dirty="0" smtClean="0"/>
              <a:t>KNMI to associate via ESA or NIKHEF</a:t>
            </a:r>
            <a:endParaRPr lang="fr-FR" sz="7200" dirty="0" smtClean="0"/>
          </a:p>
          <a:p>
            <a:pPr lvl="0"/>
            <a:r>
              <a:rPr lang="en-US" sz="7200" dirty="0" smtClean="0">
                <a:solidFill>
                  <a:srgbClr val="FF0000"/>
                </a:solidFill>
              </a:rPr>
              <a:t>Spain to associate via CNRS</a:t>
            </a:r>
            <a:endParaRPr lang="fr-FR" sz="7200" dirty="0" smtClean="0">
              <a:solidFill>
                <a:srgbClr val="FF0000"/>
              </a:solidFill>
            </a:endParaRPr>
          </a:p>
          <a:p>
            <a:pPr lvl="0"/>
            <a:r>
              <a:rPr lang="en-US" sz="7200" dirty="0" smtClean="0"/>
              <a:t>Finland, Norway, Sweden &amp; Denmark do not yet have clear national </a:t>
            </a:r>
            <a:r>
              <a:rPr lang="en-US" sz="4000" dirty="0" smtClean="0"/>
              <a:t>points of contact. Propose to bring them in to the activities using an EU Accompanying Measure.</a:t>
            </a:r>
            <a:endParaRPr lang="fr-FR" sz="4000" dirty="0" smtClean="0"/>
          </a:p>
          <a:p>
            <a:r>
              <a:rPr lang="en-US" sz="4000" dirty="0" smtClean="0"/>
              <a:t> </a:t>
            </a:r>
            <a:endParaRPr lang="fr-FR" sz="4000" dirty="0" smtClean="0"/>
          </a:p>
          <a:p>
            <a:endParaRPr lang="fr-FR" sz="4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projet DATAGRID est soumis le 17 Mai 2000</a:t>
            </a:r>
            <a:endParaRPr lang="fr-FR" dirty="0"/>
          </a:p>
        </p:txBody>
      </p:sp>
      <p:sp>
        <p:nvSpPr>
          <p:cNvPr id="3" name="Espace réservé du contenu 2"/>
          <p:cNvSpPr>
            <a:spLocks noGrp="1"/>
          </p:cNvSpPr>
          <p:nvPr>
            <p:ph idx="1"/>
          </p:nvPr>
        </p:nvSpPr>
        <p:spPr/>
        <p:txBody>
          <a:bodyPr>
            <a:normAutofit fontScale="47500" lnSpcReduction="20000"/>
          </a:bodyPr>
          <a:lstStyle/>
          <a:p>
            <a:r>
              <a:rPr lang="fr-FR" sz="5100" dirty="0" smtClean="0">
                <a:solidFill>
                  <a:srgbClr val="FF0000"/>
                </a:solidFill>
              </a:rPr>
              <a:t>19 Juillet 2000: DATAGRID OK pour négociations !!</a:t>
            </a:r>
          </a:p>
          <a:p>
            <a:pPr lvl="1"/>
            <a:r>
              <a:rPr lang="en-US" sz="3600" dirty="0" smtClean="0"/>
              <a:t>Today, I was discussing with some of my EU contacts and discovered </a:t>
            </a:r>
            <a:r>
              <a:rPr lang="en-US" sz="3600" dirty="0" smtClean="0"/>
              <a:t>that they </a:t>
            </a:r>
            <a:r>
              <a:rPr lang="en-US" sz="3600" dirty="0" smtClean="0"/>
              <a:t>have decided to invite </a:t>
            </a:r>
            <a:r>
              <a:rPr lang="en-US" sz="3600" dirty="0" err="1" smtClean="0"/>
              <a:t>DataGrid</a:t>
            </a:r>
            <a:r>
              <a:rPr lang="en-US" sz="3600" dirty="0" smtClean="0"/>
              <a:t> to negotiate the contract </a:t>
            </a:r>
            <a:r>
              <a:rPr lang="en-US" sz="3600" dirty="0" smtClean="0"/>
              <a:t>on September </a:t>
            </a:r>
            <a:r>
              <a:rPr lang="en-US" sz="3600" dirty="0" smtClean="0"/>
              <a:t>11th at 9:30 (this date is not negotiable!) in Brussels. </a:t>
            </a:r>
            <a:r>
              <a:rPr lang="en-US" sz="3600" dirty="0" smtClean="0"/>
              <a:t>I agreed </a:t>
            </a:r>
            <a:r>
              <a:rPr lang="en-US" sz="3600" dirty="0" smtClean="0"/>
              <a:t>with them that the whole PMB (extended if necessary to </a:t>
            </a:r>
            <a:r>
              <a:rPr lang="en-US" sz="3600" dirty="0" smtClean="0"/>
              <a:t>more technical </a:t>
            </a:r>
            <a:r>
              <a:rPr lang="en-US" sz="3600" dirty="0" smtClean="0"/>
              <a:t>experts) will attend this meeting.</a:t>
            </a:r>
          </a:p>
          <a:p>
            <a:pPr lvl="1"/>
            <a:endParaRPr lang="fr-FR" sz="3600" dirty="0" smtClean="0"/>
          </a:p>
          <a:p>
            <a:pPr lvl="1"/>
            <a:r>
              <a:rPr lang="en-US" sz="3600" dirty="0" smtClean="0"/>
              <a:t>The Technical </a:t>
            </a:r>
            <a:r>
              <a:rPr lang="en-US" sz="3600" dirty="0" err="1" smtClean="0"/>
              <a:t>Annexe</a:t>
            </a:r>
            <a:r>
              <a:rPr lang="en-US" sz="3600" dirty="0" smtClean="0"/>
              <a:t> and all administrative forms have to be </a:t>
            </a:r>
            <a:r>
              <a:rPr lang="en-US" sz="3600" dirty="0" smtClean="0"/>
              <a:t>submitted </a:t>
            </a:r>
            <a:r>
              <a:rPr lang="fr-FR" sz="3600" dirty="0" smtClean="0"/>
              <a:t>by </a:t>
            </a:r>
            <a:r>
              <a:rPr lang="fr-FR" sz="3600" dirty="0" smtClean="0"/>
              <a:t>August 25th</a:t>
            </a:r>
            <a:r>
              <a:rPr lang="fr-FR" sz="3600" dirty="0" smtClean="0"/>
              <a:t>!</a:t>
            </a:r>
            <a:endParaRPr lang="fr-FR" sz="3600" dirty="0" smtClean="0"/>
          </a:p>
          <a:p>
            <a:pPr lvl="1"/>
            <a:r>
              <a:rPr lang="en-US" sz="3600" dirty="0" smtClean="0">
                <a:solidFill>
                  <a:srgbClr val="FF0000"/>
                </a:solidFill>
              </a:rPr>
              <a:t>If any of you was planning vacations in this period you can wish </a:t>
            </a:r>
            <a:r>
              <a:rPr lang="en-US" sz="3600" dirty="0" smtClean="0">
                <a:solidFill>
                  <a:srgbClr val="FF0000"/>
                </a:solidFill>
              </a:rPr>
              <a:t>them  </a:t>
            </a:r>
            <a:r>
              <a:rPr lang="fr-FR" sz="3600" dirty="0" smtClean="0">
                <a:solidFill>
                  <a:srgbClr val="FF0000"/>
                </a:solidFill>
              </a:rPr>
              <a:t>good </a:t>
            </a:r>
            <a:r>
              <a:rPr lang="fr-FR" sz="3600" dirty="0" smtClean="0">
                <a:solidFill>
                  <a:srgbClr val="FF0000"/>
                </a:solidFill>
              </a:rPr>
              <a:t>bye!</a:t>
            </a:r>
            <a:endParaRPr lang="fr-FR" dirty="0" smtClean="0">
              <a:solidFill>
                <a:srgbClr val="FF0000"/>
              </a:solidFill>
            </a:endParaRPr>
          </a:p>
          <a:p>
            <a:endParaRPr lang="fr-FR" dirty="0" smtClean="0"/>
          </a:p>
          <a:p>
            <a:r>
              <a:rPr lang="fr-FR" sz="6700" dirty="0" smtClean="0"/>
              <a:t>11 Septembre 2000 : Négociations à Bruxelles</a:t>
            </a:r>
          </a:p>
          <a:p>
            <a:r>
              <a:rPr lang="fr-FR" sz="6700" dirty="0" smtClean="0"/>
              <a:t>Démarrage officiel 1</a:t>
            </a:r>
            <a:r>
              <a:rPr lang="fr-FR" sz="6700" baseline="30000" dirty="0" smtClean="0"/>
              <a:t>er</a:t>
            </a:r>
            <a:r>
              <a:rPr lang="fr-FR" sz="6700" dirty="0" smtClean="0"/>
              <a:t> Janvier 2001 pour 3 ans</a:t>
            </a:r>
          </a:p>
          <a:p>
            <a:r>
              <a:rPr lang="fr-FR" sz="6700" dirty="0" smtClean="0"/>
              <a:t>10 M€ sur 3 ans</a:t>
            </a:r>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scepticisme de la commission 03</a:t>
            </a:r>
            <a:br>
              <a:rPr lang="fr-FR" dirty="0" smtClean="0"/>
            </a:br>
            <a:r>
              <a:rPr lang="fr-FR" dirty="0" smtClean="0"/>
              <a:t>Décembre 2000</a:t>
            </a:r>
            <a:endParaRPr lang="fr-FR" dirty="0"/>
          </a:p>
        </p:txBody>
      </p:sp>
      <p:sp>
        <p:nvSpPr>
          <p:cNvPr id="3" name="Espace réservé du contenu 2"/>
          <p:cNvSpPr>
            <a:spLocks noGrp="1"/>
          </p:cNvSpPr>
          <p:nvPr>
            <p:ph idx="1"/>
          </p:nvPr>
        </p:nvSpPr>
        <p:spPr>
          <a:xfrm>
            <a:off x="395536" y="1412776"/>
            <a:ext cx="8496944" cy="5184576"/>
          </a:xfrm>
        </p:spPr>
        <p:txBody>
          <a:bodyPr>
            <a:normAutofit fontScale="40000" lnSpcReduction="20000"/>
          </a:bodyPr>
          <a:lstStyle/>
          <a:p>
            <a:r>
              <a:rPr lang="fr-FR" dirty="0" smtClean="0"/>
              <a:t> </a:t>
            </a:r>
            <a:r>
              <a:rPr lang="fr-FR" dirty="0" err="1" smtClean="0"/>
              <a:t>G.Wormser</a:t>
            </a:r>
            <a:r>
              <a:rPr lang="fr-FR" dirty="0" smtClean="0"/>
              <a:t> présente le projet DATAGRID    dont il est le coordinateur pour la France.  Il s’agit de mettre à disposition des utilisateurs des moyens de calculs avec la simplicité de l’usage de l’électricité actuellement. Ceci repose sur des moyens de transfert d’information de l’ordre de 6 </a:t>
            </a:r>
            <a:r>
              <a:rPr lang="fr-FR" dirty="0" err="1" smtClean="0"/>
              <a:t>Gbit</a:t>
            </a:r>
            <a:r>
              <a:rPr lang="fr-FR" dirty="0" smtClean="0"/>
              <a:t>/s. C’est un projet que l’on a placé d’emblée au niveau du CNRS, un des axes du STIC.  Il y a aussi d’autres partenaires  comme la Hongrie, les télécoms. On recherche en particulier à développer en commun des logiciels, le soutien représente 1O </a:t>
            </a:r>
            <a:r>
              <a:rPr lang="fr-FR" dirty="0" err="1" smtClean="0"/>
              <a:t>Megaeuros</a:t>
            </a:r>
            <a:r>
              <a:rPr lang="fr-FR" dirty="0" smtClean="0"/>
              <a:t> sur 3 ans, les agences intéressées sont notamment le CERN,  le CNRS, le PPARC, l’INFN, NIKHEF, l’ESA. </a:t>
            </a:r>
          </a:p>
          <a:p>
            <a:r>
              <a:rPr lang="fr-FR" sz="5100" dirty="0" err="1" smtClean="0"/>
              <a:t>xxxxx</a:t>
            </a:r>
            <a:r>
              <a:rPr lang="fr-FR" sz="5100" dirty="0" smtClean="0"/>
              <a:t> </a:t>
            </a:r>
            <a:r>
              <a:rPr lang="fr-FR" sz="5100" dirty="0" smtClean="0"/>
              <a:t>se demande si cette mise en commun des moyens est bien la solution la plus pertinente.  </a:t>
            </a:r>
            <a:r>
              <a:rPr lang="fr-FR" dirty="0" err="1" smtClean="0"/>
              <a:t>G.Wormser</a:t>
            </a:r>
            <a:r>
              <a:rPr lang="fr-FR" dirty="0" smtClean="0"/>
              <a:t> répond qu’actuellement il s’agit d’un essai sur des projets. On peut noter d’autre part que </a:t>
            </a:r>
            <a:r>
              <a:rPr lang="fr-FR" dirty="0" err="1" smtClean="0"/>
              <a:t>Datagrid</a:t>
            </a:r>
            <a:r>
              <a:rPr lang="fr-FR" dirty="0" smtClean="0"/>
              <a:t> ne sera de toute façon pas le fournisseur final, et que  le problème n’est pas au niveau matériel pour le moment.  Les projets d’application envisagés sont : </a:t>
            </a:r>
          </a:p>
          <a:p>
            <a:pPr lvl="0"/>
            <a:r>
              <a:rPr lang="fr-FR" dirty="0" smtClean="0"/>
              <a:t>L’observation de la terre, qui implique l’ESA, avec en particulier la mesure de la couche d’Ozone.</a:t>
            </a:r>
          </a:p>
          <a:p>
            <a:pPr lvl="0"/>
            <a:r>
              <a:rPr lang="fr-FR" dirty="0" smtClean="0"/>
              <a:t>La biologie (CNRS)</a:t>
            </a:r>
          </a:p>
          <a:p>
            <a:r>
              <a:rPr lang="fr-FR" dirty="0" smtClean="0"/>
              <a:t>  Les appels d’offres envisagés par Allègre vont se mettre en place. L ‘ACI </a:t>
            </a:r>
            <a:r>
              <a:rPr lang="fr-FR" dirty="0" err="1" smtClean="0"/>
              <a:t>Megaressources</a:t>
            </a:r>
            <a:r>
              <a:rPr lang="fr-FR" dirty="0" smtClean="0"/>
              <a:t> va être aussi mise en place par le ministère. DATAGRID est un projet très soutenu par le CNRS mettant en jeu 	10  embauches sur CDD, 7 ingénieurs européens  et  3 CNRS. Les appels d’offres RNTL sont des conventions avec des industriels, portant en général sur des développements de logiciels. L’enveloppe est de 200 MFF,  concernant les ministères de  l’éducation, de la recherche et de l’industrie.  </a:t>
            </a:r>
          </a:p>
          <a:p>
            <a:r>
              <a:rPr lang="fr-FR" dirty="0" smtClean="0"/>
              <a:t> </a:t>
            </a:r>
          </a:p>
          <a:p>
            <a:r>
              <a:rPr lang="fr-FR" dirty="0" smtClean="0"/>
              <a:t>En réponse à une question de membres de la commission, G. Wormser précise que la communauté LHC considère déjà qu’un gain de 10  à 100 est nécessaire sur les ressources informatiques. J.J.Aubert déclare qu’il faut démontrer que nos applications peuvent servir à d’autres. </a:t>
            </a:r>
            <a:r>
              <a:rPr lang="fr-FR" dirty="0" err="1" smtClean="0"/>
              <a:t>A.Falvard</a:t>
            </a:r>
            <a:r>
              <a:rPr lang="fr-FR" dirty="0" smtClean="0"/>
              <a:t> appuie   cette voie de démonstration d’utilité </a:t>
            </a:r>
            <a:r>
              <a:rPr lang="fr-FR" sz="5000" dirty="0" smtClean="0"/>
              <a:t>et </a:t>
            </a:r>
            <a:r>
              <a:rPr lang="fr-FR" sz="5000" dirty="0" err="1" smtClean="0"/>
              <a:t>yyyyy</a:t>
            </a:r>
            <a:r>
              <a:rPr lang="fr-FR" sz="5000" dirty="0" smtClean="0"/>
              <a:t>   </a:t>
            </a:r>
            <a:r>
              <a:rPr lang="fr-FR" sz="5000" dirty="0" smtClean="0"/>
              <a:t>précise qu’en évitant de  vendre son âme au diable il faut continuer un peu dans cette direction</a:t>
            </a:r>
            <a:endParaRPr lang="fr-FR" sz="5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grille et la recherche en informatique en France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Une forte incompréhension!</a:t>
            </a:r>
          </a:p>
          <a:p>
            <a:pPr lvl="1"/>
            <a:r>
              <a:rPr lang="fr-FR" dirty="0" smtClean="0"/>
              <a:t>Les informaticiens travaillent sur ce domaine depuis plus de 20 ans</a:t>
            </a:r>
          </a:p>
          <a:p>
            <a:pPr lvl="1"/>
            <a:r>
              <a:rPr lang="fr-FR" dirty="0" smtClean="0"/>
              <a:t>Ils ne veulent pas être considérés comme des ingénieurs</a:t>
            </a:r>
          </a:p>
          <a:p>
            <a:pPr lvl="1"/>
            <a:r>
              <a:rPr lang="fr-FR" dirty="0" smtClean="0"/>
              <a:t>Ils considèrent que GLOBUS est une très mauvaise base de départ </a:t>
            </a:r>
          </a:p>
          <a:p>
            <a:r>
              <a:rPr lang="fr-FR" dirty="0" smtClean="0"/>
              <a:t>Néanmoins bonne collaboration au travers des « ACI »</a:t>
            </a:r>
            <a:endParaRPr lang="fr-FR" dirty="0" smtClean="0"/>
          </a:p>
          <a:p>
            <a:pPr lvl="1"/>
            <a:r>
              <a:rPr lang="fr-FR" dirty="0" smtClean="0"/>
              <a:t>Thierry </a:t>
            </a:r>
            <a:r>
              <a:rPr lang="fr-FR" dirty="0" err="1" smtClean="0"/>
              <a:t>Priol</a:t>
            </a:r>
            <a:r>
              <a:rPr lang="fr-FR" dirty="0" smtClean="0"/>
              <a:t>, B. Plateau, F. </a:t>
            </a:r>
            <a:r>
              <a:rPr lang="fr-FR" dirty="0" err="1" smtClean="0"/>
              <a:t>Cappello</a:t>
            </a:r>
            <a:endParaRPr lang="fr-FR" dirty="0" smtClean="0"/>
          </a:p>
          <a:p>
            <a:pPr lvl="1"/>
            <a:r>
              <a:rPr lang="fr-FR" dirty="0" smtClean="0"/>
              <a:t>GRID5000</a:t>
            </a:r>
          </a:p>
          <a:p>
            <a:r>
              <a:rPr lang="fr-FR" dirty="0" smtClean="0"/>
              <a:t>Le soutien du </a:t>
            </a:r>
            <a:r>
              <a:rPr lang="fr-FR" dirty="0" smtClean="0"/>
              <a:t>ministère </a:t>
            </a:r>
            <a:endParaRPr lang="fr-FR" dirty="0" smtClean="0"/>
          </a:p>
          <a:p>
            <a:pPr lvl="1"/>
            <a:r>
              <a:rPr lang="fr-FR" dirty="0" smtClean="0"/>
              <a:t>Claude </a:t>
            </a:r>
            <a:r>
              <a:rPr lang="fr-FR" dirty="0" smtClean="0"/>
              <a:t>Puech, Antoine Petit</a:t>
            </a:r>
          </a:p>
          <a:p>
            <a:pPr lvl="1"/>
            <a:r>
              <a:rPr lang="fr-FR" dirty="0" smtClean="0"/>
              <a:t>Michel </a:t>
            </a:r>
            <a:r>
              <a:rPr lang="fr-FR" dirty="0" err="1" smtClean="0"/>
              <a:t>Cosnard</a:t>
            </a:r>
            <a:r>
              <a:rPr lang="fr-FR" dirty="0" smtClean="0"/>
              <a:t>, Gilles Kahn  </a:t>
            </a:r>
            <a:r>
              <a:rPr lang="fr-FR" dirty="0" smtClean="0"/>
              <a:t>INRIA</a:t>
            </a:r>
          </a:p>
          <a:p>
            <a:r>
              <a:rPr lang="fr-FR" dirty="0" smtClean="0"/>
              <a:t>La création du département STIC au CNRS</a:t>
            </a:r>
          </a:p>
          <a:p>
            <a:pPr lvl="1"/>
            <a:r>
              <a:rPr lang="fr-FR" dirty="0" smtClean="0"/>
              <a:t>F. </a:t>
            </a:r>
            <a:r>
              <a:rPr lang="fr-FR" dirty="0" err="1" smtClean="0"/>
              <a:t>Jutand</a:t>
            </a:r>
            <a:endParaRPr lang="fr-FR" dirty="0" smtClean="0"/>
          </a:p>
          <a:p>
            <a:pPr lvl="1"/>
            <a:endParaRPr lang="fr-FR" dirty="0"/>
          </a:p>
        </p:txBody>
      </p:sp>
      <p:pic>
        <p:nvPicPr>
          <p:cNvPr id="4" name="Image 3" descr="thierry priolet Frank cappello.jpg"/>
          <p:cNvPicPr>
            <a:picLocks noChangeAspect="1"/>
          </p:cNvPicPr>
          <p:nvPr/>
        </p:nvPicPr>
        <p:blipFill>
          <a:blip r:embed="rId2" cstate="print"/>
          <a:stretch>
            <a:fillRect/>
          </a:stretch>
        </p:blipFill>
        <p:spPr>
          <a:xfrm>
            <a:off x="6732240" y="3501008"/>
            <a:ext cx="2095500" cy="1394460"/>
          </a:xfrm>
          <a:prstGeom prst="rect">
            <a:avLst/>
          </a:prstGeom>
        </p:spPr>
      </p:pic>
      <p:pic>
        <p:nvPicPr>
          <p:cNvPr id="5" name="Image 4" descr="cosnard.jpg"/>
          <p:cNvPicPr>
            <a:picLocks noChangeAspect="1"/>
          </p:cNvPicPr>
          <p:nvPr/>
        </p:nvPicPr>
        <p:blipFill>
          <a:blip r:embed="rId3" cstate="print"/>
          <a:stretch>
            <a:fillRect/>
          </a:stretch>
        </p:blipFill>
        <p:spPr>
          <a:xfrm>
            <a:off x="7772400" y="620688"/>
            <a:ext cx="1371600" cy="1386840"/>
          </a:xfrm>
          <a:prstGeom prst="rect">
            <a:avLst/>
          </a:prstGeom>
        </p:spPr>
      </p:pic>
      <p:pic>
        <p:nvPicPr>
          <p:cNvPr id="6" name="Image 5" descr="aci-logo.jpg"/>
          <p:cNvPicPr>
            <a:picLocks noChangeAspect="1"/>
          </p:cNvPicPr>
          <p:nvPr/>
        </p:nvPicPr>
        <p:blipFill>
          <a:blip r:embed="rId4" cstate="print"/>
          <a:stretch>
            <a:fillRect/>
          </a:stretch>
        </p:blipFill>
        <p:spPr>
          <a:xfrm>
            <a:off x="1547664" y="5373216"/>
            <a:ext cx="6728460" cy="109728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Lettre à F. </a:t>
            </a:r>
            <a:r>
              <a:rPr lang="fr-FR" dirty="0" err="1" smtClean="0"/>
              <a:t>Jutand</a:t>
            </a:r>
            <a:r>
              <a:rPr lang="fr-FR" dirty="0" smtClean="0"/>
              <a:t>, premier directeur du département STIC au CNRS </a:t>
            </a:r>
            <a:endParaRPr lang="fr-FR" dirty="0"/>
          </a:p>
        </p:txBody>
      </p:sp>
      <p:pic>
        <p:nvPicPr>
          <p:cNvPr id="101378" name="Picture 2"/>
          <p:cNvPicPr>
            <a:picLocks noGrp="1" noChangeAspect="1" noChangeArrowheads="1"/>
          </p:cNvPicPr>
          <p:nvPr>
            <p:ph idx="1"/>
          </p:nvPr>
        </p:nvPicPr>
        <p:blipFill>
          <a:blip r:embed="rId2" cstate="print"/>
          <a:srcRect/>
          <a:stretch>
            <a:fillRect/>
          </a:stretch>
        </p:blipFill>
        <p:spPr bwMode="auto">
          <a:xfrm>
            <a:off x="1791189" y="1600200"/>
            <a:ext cx="5561622" cy="45259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Lettre à F. </a:t>
            </a:r>
            <a:r>
              <a:rPr lang="fr-FR" dirty="0" err="1" smtClean="0"/>
              <a:t>Jutand</a:t>
            </a:r>
            <a:r>
              <a:rPr lang="fr-FR" dirty="0" smtClean="0"/>
              <a:t> du 7-12-200</a:t>
            </a:r>
            <a:endParaRPr lang="fr-FR" dirty="0"/>
          </a:p>
        </p:txBody>
      </p:sp>
      <p:pic>
        <p:nvPicPr>
          <p:cNvPr id="102402" name="Picture 2"/>
          <p:cNvPicPr>
            <a:picLocks noGrp="1" noChangeAspect="1" noChangeArrowheads="1"/>
          </p:cNvPicPr>
          <p:nvPr>
            <p:ph idx="1"/>
          </p:nvPr>
        </p:nvPicPr>
        <p:blipFill>
          <a:blip r:embed="rId2" cstate="print"/>
          <a:srcRect/>
          <a:stretch>
            <a:fillRect/>
          </a:stretch>
        </p:blipFill>
        <p:spPr bwMode="auto">
          <a:xfrm>
            <a:off x="-127189" y="1124744"/>
            <a:ext cx="9467717" cy="5733256"/>
          </a:xfrm>
          <a:prstGeom prst="rect">
            <a:avLst/>
          </a:prstGeom>
          <a:noFill/>
          <a:ln w="9525">
            <a:noFill/>
            <a:miter lim="800000"/>
            <a:headEnd/>
            <a:tailEnd/>
          </a:ln>
        </p:spPr>
      </p:pic>
      <p:sp>
        <p:nvSpPr>
          <p:cNvPr id="5" name="Ellipse 4"/>
          <p:cNvSpPr/>
          <p:nvPr/>
        </p:nvSpPr>
        <p:spPr>
          <a:xfrm>
            <a:off x="0" y="1484784"/>
            <a:ext cx="932452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grille </a:t>
            </a:r>
            <a:r>
              <a:rPr lang="fr-FR" dirty="0" smtClean="0"/>
              <a:t>et les super calculateurs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V. </a:t>
            </a:r>
            <a:r>
              <a:rPr lang="fr-FR" dirty="0" err="1" smtClean="0"/>
              <a:t>Alessandrini</a:t>
            </a:r>
            <a:r>
              <a:rPr lang="fr-FR" dirty="0" smtClean="0"/>
              <a:t>, directeur de l’IDRIS</a:t>
            </a:r>
          </a:p>
          <a:p>
            <a:r>
              <a:rPr lang="fr-FR" dirty="0" smtClean="0"/>
              <a:t>« On marche sur des œufs »</a:t>
            </a:r>
          </a:p>
          <a:p>
            <a:r>
              <a:rPr lang="fr-FR" dirty="0" smtClean="0"/>
              <a:t>Les </a:t>
            </a:r>
            <a:r>
              <a:rPr lang="fr-FR" dirty="0" smtClean="0"/>
              <a:t>projet  </a:t>
            </a:r>
            <a:r>
              <a:rPr lang="fr-FR" dirty="0" err="1" smtClean="0"/>
              <a:t>Unicore</a:t>
            </a:r>
            <a:r>
              <a:rPr lang="fr-FR" dirty="0" smtClean="0"/>
              <a:t> et EGRID</a:t>
            </a:r>
            <a:endParaRPr lang="fr-FR" dirty="0" smtClean="0"/>
          </a:p>
          <a:p>
            <a:pPr lvl="1"/>
            <a:r>
              <a:rPr lang="fr-FR" dirty="0" smtClean="0">
                <a:hlinkClick r:id="rId2"/>
              </a:rPr>
              <a:t>http://</a:t>
            </a:r>
            <a:r>
              <a:rPr lang="fr-FR" dirty="0" smtClean="0">
                <a:hlinkClick r:id="rId2"/>
              </a:rPr>
              <a:t>www.unicore.eu/documentation/files/romberg-2000-UGI.pdf</a:t>
            </a:r>
            <a:endParaRPr lang="fr-FR" dirty="0" smtClean="0"/>
          </a:p>
          <a:p>
            <a:pPr lvl="1"/>
            <a:r>
              <a:rPr lang="fr-FR" dirty="0" smtClean="0"/>
              <a:t>Club fermé des supercalculateurs européens basés sur des machines IBM</a:t>
            </a:r>
            <a:endParaRPr lang="fr-FR" dirty="0" smtClean="0"/>
          </a:p>
          <a:p>
            <a:r>
              <a:rPr lang="fr-FR" dirty="0" smtClean="0"/>
              <a:t>Nombreuses invitations conjointes de journalistes qui voulaient voir un peu de sang</a:t>
            </a:r>
          </a:p>
          <a:p>
            <a:endParaRPr lang="fr-FR" dirty="0"/>
          </a:p>
        </p:txBody>
      </p:sp>
      <p:pic>
        <p:nvPicPr>
          <p:cNvPr id="4" name="Image 3" descr="victor.jpg"/>
          <p:cNvPicPr>
            <a:picLocks noChangeAspect="1"/>
          </p:cNvPicPr>
          <p:nvPr/>
        </p:nvPicPr>
        <p:blipFill>
          <a:blip r:embed="rId3" cstate="print"/>
          <a:stretch>
            <a:fillRect/>
          </a:stretch>
        </p:blipFill>
        <p:spPr>
          <a:xfrm>
            <a:off x="7421880" y="1628800"/>
            <a:ext cx="1722120" cy="169164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industriels</a:t>
            </a:r>
            <a:endParaRPr lang="fr-FR" dirty="0"/>
          </a:p>
        </p:txBody>
      </p:sp>
      <p:sp>
        <p:nvSpPr>
          <p:cNvPr id="3" name="Espace réservé du contenu 2"/>
          <p:cNvSpPr>
            <a:spLocks noGrp="1"/>
          </p:cNvSpPr>
          <p:nvPr>
            <p:ph idx="1"/>
          </p:nvPr>
        </p:nvSpPr>
        <p:spPr/>
        <p:txBody>
          <a:bodyPr/>
          <a:lstStyle/>
          <a:p>
            <a:r>
              <a:rPr lang="fr-FR" dirty="0" smtClean="0"/>
              <a:t>Compagnie des signaux  Christian </a:t>
            </a:r>
            <a:r>
              <a:rPr lang="fr-FR" dirty="0" err="1" smtClean="0"/>
              <a:t>Saguez</a:t>
            </a:r>
            <a:endParaRPr lang="fr-FR" dirty="0" smtClean="0"/>
          </a:p>
          <a:p>
            <a:pPr lvl="1"/>
            <a:r>
              <a:rPr lang="fr-FR" dirty="0" smtClean="0"/>
              <a:t>Rejoint DATAGRID le 3 Avril 2000</a:t>
            </a:r>
            <a:endParaRPr lang="fr-FR" dirty="0" smtClean="0"/>
          </a:p>
          <a:p>
            <a:r>
              <a:rPr lang="fr-FR" dirty="0" smtClean="0"/>
              <a:t>EDF</a:t>
            </a:r>
          </a:p>
          <a:p>
            <a:r>
              <a:rPr lang="fr-FR" dirty="0" smtClean="0"/>
              <a:t>Les </a:t>
            </a:r>
            <a:r>
              <a:rPr lang="fr-FR" dirty="0" err="1" smtClean="0"/>
              <a:t>start</a:t>
            </a:r>
            <a:r>
              <a:rPr lang="fr-FR" dirty="0" smtClean="0"/>
              <a:t> up </a:t>
            </a:r>
          </a:p>
          <a:p>
            <a:endParaRPr lang="fr-FR" dirty="0" smtClean="0"/>
          </a:p>
          <a:p>
            <a:endParaRPr lang="fr-FR" dirty="0"/>
          </a:p>
        </p:txBody>
      </p:sp>
      <p:pic>
        <p:nvPicPr>
          <p:cNvPr id="4" name="Image 3" descr="saguez.jpg"/>
          <p:cNvPicPr>
            <a:picLocks noChangeAspect="1"/>
          </p:cNvPicPr>
          <p:nvPr/>
        </p:nvPicPr>
        <p:blipFill>
          <a:blip r:embed="rId2" cstate="print"/>
          <a:stretch>
            <a:fillRect/>
          </a:stretch>
        </p:blipFill>
        <p:spPr>
          <a:xfrm>
            <a:off x="6156176" y="4005064"/>
            <a:ext cx="2472275" cy="185420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18" name="Picture 2" descr="ppttitle.jpg                                                   00000010HEINEKEN                       ABA78158:"/>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79619" name="Rectangle 3"/>
          <p:cNvSpPr>
            <a:spLocks noChangeArrowheads="1"/>
          </p:cNvSpPr>
          <p:nvPr/>
        </p:nvSpPr>
        <p:spPr bwMode="auto">
          <a:xfrm>
            <a:off x="304800" y="3505200"/>
            <a:ext cx="8382000" cy="1524000"/>
          </a:xfrm>
          <a:prstGeom prst="rect">
            <a:avLst/>
          </a:prstGeom>
          <a:noFill/>
          <a:ln w="9525">
            <a:noFill/>
            <a:miter lim="800000"/>
            <a:headEnd/>
            <a:tailEnd/>
          </a:ln>
          <a:effectLst/>
        </p:spPr>
        <p:txBody>
          <a:bodyPr lIns="92075" tIns="46037" rIns="92075" bIns="46037"/>
          <a:lstStyle/>
          <a:p>
            <a:pPr algn="ctr">
              <a:lnSpc>
                <a:spcPct val="80000"/>
              </a:lnSpc>
              <a:spcBef>
                <a:spcPct val="50000"/>
              </a:spcBef>
            </a:pPr>
            <a:r>
              <a:rPr lang="en-US" sz="3600" b="0" baseline="0">
                <a:solidFill>
                  <a:schemeClr val="bg1"/>
                </a:solidFill>
                <a:effectLst>
                  <a:outerShdw blurRad="38100" dist="38100" dir="2700000" algn="tl">
                    <a:srgbClr val="C0C0C0"/>
                  </a:outerShdw>
                </a:effectLst>
                <a:latin typeface="Arial Black" pitchFamily="34" charset="0"/>
              </a:rPr>
              <a:t>Globus Unleashed:</a:t>
            </a:r>
            <a:r>
              <a:rPr lang="en-US" sz="3600" b="0" baseline="0">
                <a:solidFill>
                  <a:schemeClr val="bg1"/>
                </a:solidFill>
                <a:latin typeface="Arial Black" pitchFamily="34" charset="0"/>
              </a:rPr>
              <a:t/>
            </a:r>
            <a:br>
              <a:rPr lang="en-US" sz="3600" b="0" baseline="0">
                <a:solidFill>
                  <a:schemeClr val="bg1"/>
                </a:solidFill>
                <a:latin typeface="Arial Black" pitchFamily="34" charset="0"/>
              </a:rPr>
            </a:br>
            <a:r>
              <a:rPr lang="en-US" sz="3600" b="0" baseline="0">
                <a:solidFill>
                  <a:schemeClr val="bg1"/>
                </a:solidFill>
                <a:latin typeface="Arial Black" pitchFamily="34" charset="0"/>
              </a:rPr>
              <a:t>  </a:t>
            </a:r>
            <a:br>
              <a:rPr lang="en-US" sz="3600" b="0" baseline="0">
                <a:solidFill>
                  <a:schemeClr val="bg1"/>
                </a:solidFill>
                <a:latin typeface="Arial Black" pitchFamily="34" charset="0"/>
              </a:rPr>
            </a:br>
            <a:r>
              <a:rPr lang="en-US" sz="3600" b="0" baseline="0">
                <a:solidFill>
                  <a:schemeClr val="bg1"/>
                </a:solidFill>
                <a:latin typeface="Arial Black" pitchFamily="34" charset="0"/>
              </a:rPr>
              <a:t>Platform's Commercial Support of the Globus Toolkit™</a:t>
            </a:r>
            <a:br>
              <a:rPr lang="en-US" sz="3600" b="0" baseline="0">
                <a:solidFill>
                  <a:schemeClr val="bg1"/>
                </a:solidFill>
                <a:latin typeface="Arial Black" pitchFamily="34" charset="0"/>
              </a:rPr>
            </a:br>
            <a:r>
              <a:rPr lang="en-US" sz="3600" b="0" baseline="0">
                <a:solidFill>
                  <a:schemeClr val="bg1"/>
                </a:solidFill>
                <a:latin typeface="Arial Black" pitchFamily="34" charset="0"/>
              </a:rPr>
              <a:t> </a:t>
            </a:r>
          </a:p>
        </p:txBody>
      </p:sp>
      <p:sp>
        <p:nvSpPr>
          <p:cNvPr id="879620" name="Rectangle 4"/>
          <p:cNvSpPr>
            <a:spLocks noChangeArrowheads="1"/>
          </p:cNvSpPr>
          <p:nvPr/>
        </p:nvSpPr>
        <p:spPr bwMode="auto">
          <a:xfrm>
            <a:off x="1143000" y="5638800"/>
            <a:ext cx="7010400" cy="685800"/>
          </a:xfrm>
          <a:prstGeom prst="rect">
            <a:avLst/>
          </a:prstGeom>
          <a:noFill/>
          <a:ln w="9525">
            <a:noFill/>
            <a:miter lim="800000"/>
            <a:headEnd/>
            <a:tailEnd/>
          </a:ln>
          <a:effectLst/>
        </p:spPr>
        <p:txBody>
          <a:bodyPr lIns="92075" tIns="46037" rIns="92075" bIns="46037"/>
          <a:lstStyle/>
          <a:p>
            <a:pPr algn="ctr">
              <a:lnSpc>
                <a:spcPct val="110000"/>
              </a:lnSpc>
              <a:spcBef>
                <a:spcPct val="50000"/>
              </a:spcBef>
            </a:pPr>
            <a:r>
              <a:rPr lang="en-US" sz="2800" b="0" i="1" baseline="0">
                <a:solidFill>
                  <a:schemeClr val="bg1"/>
                </a:solidFill>
                <a:latin typeface="Arial Black" pitchFamily="34" charset="0"/>
              </a:rPr>
              <a:t>Jacques Philouze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Discours R.G.  </a:t>
            </a:r>
            <a:r>
              <a:rPr lang="fr-FR" sz="3100" dirty="0" smtClean="0"/>
              <a:t>Schwartzenberg Ministre de la Recherche</a:t>
            </a:r>
            <a:r>
              <a:rPr lang="fr-FR" dirty="0" smtClean="0"/>
              <a:t/>
            </a:r>
            <a:br>
              <a:rPr lang="fr-FR" dirty="0" smtClean="0"/>
            </a:br>
            <a:endParaRPr lang="fr-FR" dirty="0"/>
          </a:p>
        </p:txBody>
      </p:sp>
      <p:sp>
        <p:nvSpPr>
          <p:cNvPr id="3" name="Espace réservé du contenu 2"/>
          <p:cNvSpPr>
            <a:spLocks noGrp="1"/>
          </p:cNvSpPr>
          <p:nvPr>
            <p:ph idx="1"/>
          </p:nvPr>
        </p:nvSpPr>
        <p:spPr>
          <a:xfrm>
            <a:off x="251520" y="908720"/>
            <a:ext cx="8892480" cy="5949280"/>
          </a:xfrm>
        </p:spPr>
        <p:txBody>
          <a:bodyPr>
            <a:normAutofit fontScale="77500" lnSpcReduction="20000"/>
          </a:bodyPr>
          <a:lstStyle/>
          <a:p>
            <a:r>
              <a:rPr lang="fr-FR" dirty="0" smtClean="0"/>
              <a:t>Nice </a:t>
            </a:r>
            <a:r>
              <a:rPr lang="fr-FR" dirty="0" smtClean="0"/>
              <a:t>2000</a:t>
            </a:r>
          </a:p>
          <a:p>
            <a:pPr lvl="1"/>
            <a:r>
              <a:rPr lang="fr-FR" dirty="0" smtClean="0">
                <a:hlinkClick r:id="rId2"/>
              </a:rPr>
              <a:t>http://</a:t>
            </a:r>
            <a:r>
              <a:rPr lang="fr-FR" dirty="0" smtClean="0">
                <a:hlinkClick r:id="rId2"/>
              </a:rPr>
              <a:t>discours.vie-publique.fr/notices/003003171.html</a:t>
            </a:r>
            <a:endParaRPr lang="fr-FR" dirty="0" smtClean="0"/>
          </a:p>
          <a:p>
            <a:pPr lvl="1"/>
            <a:r>
              <a:rPr lang="fr-FR" dirty="0" smtClean="0"/>
              <a:t>Le </a:t>
            </a:r>
            <a:r>
              <a:rPr lang="fr-FR" dirty="0" smtClean="0"/>
              <a:t>lancement du projet GEANT (Gigabit </a:t>
            </a:r>
            <a:r>
              <a:rPr lang="fr-FR" dirty="0" err="1" smtClean="0"/>
              <a:t>European</a:t>
            </a:r>
            <a:r>
              <a:rPr lang="fr-FR" dirty="0" smtClean="0"/>
              <a:t> </a:t>
            </a:r>
            <a:r>
              <a:rPr lang="fr-FR" dirty="0" err="1" smtClean="0"/>
              <a:t>Academic</a:t>
            </a:r>
            <a:r>
              <a:rPr lang="fr-FR" dirty="0" smtClean="0"/>
              <a:t> </a:t>
            </a:r>
            <a:r>
              <a:rPr lang="fr-FR" dirty="0" err="1" smtClean="0"/>
              <a:t>NeTwork</a:t>
            </a:r>
            <a:r>
              <a:rPr lang="fr-FR" dirty="0" smtClean="0"/>
              <a:t>), que nous officialiserons dans quelques instants avec le commissaire Liikanen, répond à ce besoin. Il permettra l'interconnexion des réseaux de recherche et d'éducation européens avec, dès 2001, une capacité de 2,5Gigabits par seconde - soit une multiplication par 16 des débits actuels -. Cette capacité pourra rapidement atteindre plusieurs dizaines de Gigabits par seconde</a:t>
            </a:r>
            <a:r>
              <a:rPr lang="fr-FR" dirty="0" smtClean="0"/>
              <a:t>.….</a:t>
            </a:r>
          </a:p>
          <a:p>
            <a:pPr lvl="1"/>
            <a:r>
              <a:rPr lang="fr-FR" dirty="0" smtClean="0"/>
              <a:t>Parallèlement au développement de cette infrastructure de réseau, l'Union Européenne va se doter dans les prochaines années de capacités de calcul et de traitement de données décuplées grâce à la mise en réseau de moyens de calculs . Ces " grilles de calcul " (comme DATAGRID) permettront d'analyser les grandes quantités de données en répartissant la charge entre les différents centres de calcul.</a:t>
            </a:r>
            <a:endParaRPr lang="fr-FR" dirty="0" smtClean="0"/>
          </a:p>
          <a:p>
            <a:r>
              <a:rPr lang="fr-FR" dirty="0" smtClean="0">
                <a:hlinkClick r:id="rId3"/>
              </a:rPr>
              <a:t>Paris, 7 Mars 2002</a:t>
            </a:r>
          </a:p>
          <a:p>
            <a:pPr lvl="1"/>
            <a:r>
              <a:rPr lang="fr-FR" dirty="0" smtClean="0">
                <a:hlinkClick r:id="rId3"/>
              </a:rPr>
              <a:t>http://lesdiscours.vie-publique.fr/pdf/023001535.pdf</a:t>
            </a:r>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fr-FR" smtClean="0"/>
              <a:t>Pourquoi a-ton besoin de DATAGRID</a:t>
            </a:r>
            <a:endParaRPr lang="fr-FR"/>
          </a:p>
        </p:txBody>
      </p:sp>
      <p:sp>
        <p:nvSpPr>
          <p:cNvPr id="8" name="Espace réservé du contenu 7"/>
          <p:cNvSpPr>
            <a:spLocks noGrp="1"/>
          </p:cNvSpPr>
          <p:nvPr>
            <p:ph idx="1"/>
          </p:nvPr>
        </p:nvSpPr>
        <p:spPr/>
        <p:txBody>
          <a:bodyPr/>
          <a:lstStyle/>
          <a:p>
            <a:endParaRPr lang="fr-FR"/>
          </a:p>
        </p:txBody>
      </p:sp>
      <p:pic>
        <p:nvPicPr>
          <p:cNvPr id="7172" name="Picture 4" descr="C:\HySnapDX\lhc_needs_grid.jpg"/>
          <p:cNvPicPr>
            <a:picLocks noChangeAspect="1" noChangeArrowheads="1"/>
          </p:cNvPicPr>
          <p:nvPr/>
        </p:nvPicPr>
        <p:blipFill>
          <a:blip r:embed="rId2" cstate="print"/>
          <a:srcRect/>
          <a:stretch>
            <a:fillRect/>
          </a:stretch>
        </p:blipFill>
        <p:spPr bwMode="auto">
          <a:xfrm>
            <a:off x="838200" y="2438400"/>
            <a:ext cx="6553200" cy="33210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229600" cy="1143000"/>
          </a:xfrm>
        </p:spPr>
        <p:txBody>
          <a:bodyPr>
            <a:normAutofit/>
          </a:bodyPr>
          <a:lstStyle/>
          <a:p>
            <a:r>
              <a:rPr lang="fr-FR" sz="3200" dirty="0" smtClean="0"/>
              <a:t>Un des ingrédients principaux du succès:  « la grille ou la mort » pour le LHC</a:t>
            </a:r>
            <a:endParaRPr lang="fr-FR" sz="3200" dirty="0"/>
          </a:p>
        </p:txBody>
      </p:sp>
      <p:sp>
        <p:nvSpPr>
          <p:cNvPr id="3" name="Espace réservé du contenu 2"/>
          <p:cNvSpPr>
            <a:spLocks noGrp="1"/>
          </p:cNvSpPr>
          <p:nvPr>
            <p:ph idx="1"/>
          </p:nvPr>
        </p:nvSpPr>
        <p:spPr/>
        <p:txBody>
          <a:bodyPr/>
          <a:lstStyle/>
          <a:p>
            <a:r>
              <a:rPr lang="fr-FR" sz="1600" dirty="0" smtClean="0"/>
              <a:t>LHC </a:t>
            </a:r>
            <a:r>
              <a:rPr lang="fr-FR" sz="1600" dirty="0" err="1" smtClean="0"/>
              <a:t>computing</a:t>
            </a:r>
            <a:r>
              <a:rPr lang="fr-FR" sz="1600" dirty="0" smtClean="0"/>
              <a:t> </a:t>
            </a:r>
            <a:r>
              <a:rPr lang="fr-FR" sz="1600" dirty="0" err="1" smtClean="0"/>
              <a:t>review</a:t>
            </a:r>
            <a:r>
              <a:rPr lang="fr-FR" sz="1600" dirty="0" smtClean="0"/>
              <a:t> Février 2001 </a:t>
            </a:r>
          </a:p>
          <a:p>
            <a:pPr lvl="3"/>
            <a:r>
              <a:rPr lang="fr-FR" b="1" dirty="0" smtClean="0"/>
              <a:t>P2 – GRID </a:t>
            </a:r>
            <a:r>
              <a:rPr lang="fr-FR" b="1" dirty="0" err="1" smtClean="0"/>
              <a:t>Technology</a:t>
            </a:r>
            <a:r>
              <a:rPr lang="fr-FR" b="1" dirty="0" smtClean="0"/>
              <a:t> </a:t>
            </a:r>
            <a:r>
              <a:rPr lang="fr-FR" b="1" dirty="0" err="1" smtClean="0"/>
              <a:t>shall</a:t>
            </a:r>
            <a:r>
              <a:rPr lang="fr-FR" b="1" dirty="0" smtClean="0"/>
              <a:t> </a:t>
            </a:r>
            <a:r>
              <a:rPr lang="fr-FR" b="1" dirty="0" err="1" smtClean="0"/>
              <a:t>be</a:t>
            </a:r>
            <a:r>
              <a:rPr lang="fr-FR" b="1" dirty="0" smtClean="0"/>
              <a:t> </a:t>
            </a:r>
            <a:r>
              <a:rPr lang="fr-FR" b="1" dirty="0" err="1" smtClean="0"/>
              <a:t>developped</a:t>
            </a:r>
            <a:r>
              <a:rPr lang="fr-FR" b="1" dirty="0" smtClean="0"/>
              <a:t> and </a:t>
            </a:r>
            <a:r>
              <a:rPr lang="fr-FR" b="1" dirty="0" err="1" smtClean="0"/>
              <a:t>tested</a:t>
            </a:r>
            <a:r>
              <a:rPr lang="fr-FR" b="1" dirty="0" smtClean="0"/>
              <a:t> </a:t>
            </a:r>
            <a:r>
              <a:rPr lang="fr-FR" b="1" dirty="0" smtClean="0">
                <a:solidFill>
                  <a:srgbClr val="FF0000"/>
                </a:solidFill>
              </a:rPr>
              <a:t>as </a:t>
            </a:r>
            <a:r>
              <a:rPr lang="fr-FR" b="1" dirty="0" err="1" smtClean="0">
                <a:solidFill>
                  <a:srgbClr val="FF0000"/>
                </a:solidFill>
              </a:rPr>
              <a:t>it</a:t>
            </a:r>
            <a:r>
              <a:rPr lang="fr-FR" b="1" dirty="0" smtClean="0">
                <a:solidFill>
                  <a:srgbClr val="FF0000"/>
                </a:solidFill>
              </a:rPr>
              <a:t> </a:t>
            </a:r>
            <a:r>
              <a:rPr lang="fr-FR" b="1" dirty="0" err="1" smtClean="0">
                <a:solidFill>
                  <a:srgbClr val="FF0000"/>
                </a:solidFill>
              </a:rPr>
              <a:t>should</a:t>
            </a:r>
            <a:r>
              <a:rPr lang="fr-FR" b="1" dirty="0" smtClean="0">
                <a:solidFill>
                  <a:srgbClr val="FF0000"/>
                </a:solidFill>
              </a:rPr>
              <a:t> </a:t>
            </a:r>
            <a:r>
              <a:rPr lang="fr-FR" b="1" dirty="0" err="1" smtClean="0">
                <a:solidFill>
                  <a:srgbClr val="FF0000"/>
                </a:solidFill>
              </a:rPr>
              <a:t>provide</a:t>
            </a:r>
            <a:r>
              <a:rPr lang="fr-FR" b="1" dirty="0" smtClean="0">
                <a:solidFill>
                  <a:srgbClr val="FF0000"/>
                </a:solidFill>
              </a:rPr>
              <a:t> the basic software  </a:t>
            </a:r>
            <a:r>
              <a:rPr lang="fr-FR" b="1" dirty="0" err="1" smtClean="0">
                <a:solidFill>
                  <a:srgbClr val="FF0000"/>
                </a:solidFill>
              </a:rPr>
              <a:t>tools</a:t>
            </a:r>
            <a:r>
              <a:rPr lang="fr-FR" b="1" dirty="0" smtClean="0">
                <a:solidFill>
                  <a:srgbClr val="FF0000"/>
                </a:solidFill>
              </a:rPr>
              <a:t> </a:t>
            </a:r>
            <a:r>
              <a:rPr lang="fr-FR" b="1" dirty="0" err="1" smtClean="0">
                <a:solidFill>
                  <a:srgbClr val="FF0000"/>
                </a:solidFill>
              </a:rPr>
              <a:t>needed</a:t>
            </a:r>
            <a:r>
              <a:rPr lang="fr-FR" b="1" dirty="0" smtClean="0">
                <a:solidFill>
                  <a:srgbClr val="FF0000"/>
                </a:solidFill>
              </a:rPr>
              <a:t> to </a:t>
            </a:r>
            <a:r>
              <a:rPr lang="fr-FR" b="1" dirty="0" err="1" smtClean="0">
                <a:solidFill>
                  <a:srgbClr val="FF0000"/>
                </a:solidFill>
              </a:rPr>
              <a:t>fully</a:t>
            </a:r>
            <a:r>
              <a:rPr lang="fr-FR" b="1" dirty="0" smtClean="0">
                <a:solidFill>
                  <a:srgbClr val="FF0000"/>
                </a:solidFill>
              </a:rPr>
              <a:t> exploit a system of </a:t>
            </a:r>
            <a:r>
              <a:rPr lang="fr-FR" b="1" dirty="0" err="1" smtClean="0">
                <a:solidFill>
                  <a:srgbClr val="FF0000"/>
                </a:solidFill>
              </a:rPr>
              <a:t>distributed</a:t>
            </a:r>
            <a:r>
              <a:rPr lang="fr-FR" b="1" dirty="0" smtClean="0">
                <a:solidFill>
                  <a:srgbClr val="FF0000"/>
                </a:solidFill>
              </a:rPr>
              <a:t> </a:t>
            </a:r>
            <a:r>
              <a:rPr lang="fr-FR" b="1" dirty="0" err="1" smtClean="0">
                <a:solidFill>
                  <a:srgbClr val="FF0000"/>
                </a:solidFill>
              </a:rPr>
              <a:t>computing</a:t>
            </a:r>
            <a:r>
              <a:rPr lang="fr-FR" b="1" dirty="0" smtClean="0">
                <a:solidFill>
                  <a:srgbClr val="FF0000"/>
                </a:solidFill>
              </a:rPr>
              <a:t> and </a:t>
            </a:r>
            <a:r>
              <a:rPr lang="fr-FR" b="1" dirty="0" err="1" smtClean="0">
                <a:solidFill>
                  <a:srgbClr val="FF0000"/>
                </a:solidFill>
              </a:rPr>
              <a:t>distributed</a:t>
            </a:r>
            <a:r>
              <a:rPr lang="fr-FR" b="1" dirty="0" smtClean="0">
                <a:solidFill>
                  <a:srgbClr val="FF0000"/>
                </a:solidFill>
              </a:rPr>
              <a:t> data.</a:t>
            </a:r>
          </a:p>
          <a:p>
            <a:endParaRPr lang="fr-FR" dirty="0"/>
          </a:p>
        </p:txBody>
      </p:sp>
      <p:pic>
        <p:nvPicPr>
          <p:cNvPr id="104450" name="Picture 2"/>
          <p:cNvPicPr>
            <a:picLocks noChangeAspect="1" noChangeArrowheads="1"/>
          </p:cNvPicPr>
          <p:nvPr/>
        </p:nvPicPr>
        <p:blipFill>
          <a:blip r:embed="rId2" cstate="print"/>
          <a:srcRect/>
          <a:stretch>
            <a:fillRect/>
          </a:stretch>
        </p:blipFill>
        <p:spPr bwMode="auto">
          <a:xfrm>
            <a:off x="1742" y="3284984"/>
            <a:ext cx="9275370" cy="247687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grille et l’international</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Collaboration et compétition avec les USA</a:t>
            </a:r>
          </a:p>
          <a:p>
            <a:r>
              <a:rPr lang="fr-FR" dirty="0" smtClean="0"/>
              <a:t>I. Foster et C. </a:t>
            </a:r>
            <a:r>
              <a:rPr lang="fr-FR" dirty="0" err="1" smtClean="0"/>
              <a:t>Kesselman</a:t>
            </a:r>
            <a:r>
              <a:rPr lang="fr-FR" dirty="0" smtClean="0"/>
              <a:t> part of DATAGRID Architecture </a:t>
            </a:r>
            <a:r>
              <a:rPr lang="fr-FR" dirty="0" err="1" smtClean="0"/>
              <a:t>task</a:t>
            </a:r>
            <a:r>
              <a:rPr lang="fr-FR" dirty="0" smtClean="0"/>
              <a:t> force</a:t>
            </a:r>
          </a:p>
          <a:p>
            <a:r>
              <a:rPr lang="fr-FR" dirty="0" smtClean="0"/>
              <a:t>Plusieurs structures de coordination mises en place </a:t>
            </a:r>
          </a:p>
          <a:p>
            <a:pPr lvl="1"/>
            <a:r>
              <a:rPr lang="fr-FR" dirty="0" err="1" smtClean="0"/>
              <a:t>Datagrid</a:t>
            </a:r>
            <a:r>
              <a:rPr lang="fr-FR" dirty="0" smtClean="0"/>
              <a:t> coordination meeting 4 mars 2001</a:t>
            </a:r>
            <a:endParaRPr lang="fr-FR" dirty="0" smtClean="0"/>
          </a:p>
          <a:p>
            <a:pPr lvl="2"/>
            <a:r>
              <a:rPr lang="fr-FR" dirty="0" smtClean="0"/>
              <a:t>DATAGRID PMB +GRIPHYN L. Price, I. Foster, H. Newman, M. </a:t>
            </a:r>
            <a:r>
              <a:rPr lang="fr-FR" dirty="0" err="1" smtClean="0"/>
              <a:t>Livni</a:t>
            </a:r>
            <a:endParaRPr lang="fr-FR" dirty="0" smtClean="0"/>
          </a:p>
          <a:p>
            <a:pPr lvl="2"/>
            <a:r>
              <a:rPr lang="fr-FR" dirty="0" smtClean="0"/>
              <a:t>IHEPCCC </a:t>
            </a:r>
            <a:r>
              <a:rPr lang="fr-FR" dirty="0" err="1" smtClean="0"/>
              <a:t>created</a:t>
            </a:r>
            <a:r>
              <a:rPr lang="fr-FR" dirty="0" smtClean="0"/>
              <a:t> in 2003</a:t>
            </a:r>
          </a:p>
          <a:p>
            <a:pPr lvl="2"/>
            <a:r>
              <a:rPr lang="fr-FR" dirty="0" smtClean="0"/>
              <a:t>Coordination </a:t>
            </a:r>
            <a:r>
              <a:rPr lang="fr-FR" dirty="0" err="1" smtClean="0"/>
              <a:t>within</a:t>
            </a:r>
            <a:r>
              <a:rPr lang="fr-FR" dirty="0" smtClean="0"/>
              <a:t> LCG-&gt;WLCG, </a:t>
            </a:r>
          </a:p>
          <a:p>
            <a:r>
              <a:rPr lang="fr-FR" dirty="0" smtClean="0"/>
              <a:t>DATAGRID </a:t>
            </a:r>
            <a:r>
              <a:rPr lang="fr-FR" dirty="0" err="1" smtClean="0"/>
              <a:t>name</a:t>
            </a:r>
            <a:r>
              <a:rPr lang="fr-FR" dirty="0" smtClean="0"/>
              <a:t> </a:t>
            </a:r>
            <a:r>
              <a:rPr lang="fr-FR" dirty="0" err="1" smtClean="0"/>
              <a:t>changed</a:t>
            </a:r>
            <a:r>
              <a:rPr lang="fr-FR" dirty="0" smtClean="0"/>
              <a:t> to EDG</a:t>
            </a:r>
          </a:p>
          <a:p>
            <a:r>
              <a:rPr lang="fr-FR" dirty="0" smtClean="0"/>
              <a:t>Collaboration EGEE/OSG</a:t>
            </a:r>
          </a:p>
          <a:p>
            <a:r>
              <a:rPr lang="fr-FR" dirty="0" smtClean="0"/>
              <a:t>Le rôle du Global </a:t>
            </a:r>
            <a:r>
              <a:rPr lang="fr-FR" dirty="0" err="1" smtClean="0"/>
              <a:t>Grid</a:t>
            </a:r>
            <a:r>
              <a:rPr lang="fr-FR" dirty="0" smtClean="0"/>
              <a:t> Forum</a:t>
            </a:r>
          </a:p>
          <a:p>
            <a:r>
              <a:rPr lang="fr-FR" dirty="0" smtClean="0"/>
              <a:t>Pas de possibilité de créer un middleware commun pour des raisons de stratégie nationale</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Hype</a:t>
            </a:r>
            <a:r>
              <a:rPr lang="fr-FR" dirty="0" smtClean="0"/>
              <a:t> ou pas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hlinkClick r:id="rId2"/>
              </a:rPr>
              <a:t>Usine nouvelle </a:t>
            </a:r>
            <a:r>
              <a:rPr lang="fr-FR" dirty="0" err="1" smtClean="0">
                <a:hlinkClick r:id="rId2"/>
              </a:rPr>
              <a:t>Nov</a:t>
            </a:r>
            <a:r>
              <a:rPr lang="fr-FR" dirty="0" smtClean="0">
                <a:hlinkClick r:id="rId2"/>
              </a:rPr>
              <a:t> 2000</a:t>
            </a:r>
          </a:p>
          <a:p>
            <a:pPr lvl="1"/>
            <a:r>
              <a:rPr lang="fr-FR" dirty="0" smtClean="0">
                <a:hlinkClick r:id="rId2"/>
              </a:rPr>
              <a:t>http://www.usinenouvelle.com/article/demainla-grille-supercalculateur-deploye-sur-la-planeteacceder-a-une-puissance-de-calcul-comme-aujourd-hui-aux-informations-via-internet-tel-est-l-objectif-de-la-grille-ce-projet-de-calcul.N85174</a:t>
            </a:r>
            <a:endParaRPr lang="fr-FR" dirty="0" smtClean="0"/>
          </a:p>
          <a:p>
            <a:r>
              <a:rPr lang="fr-FR" dirty="0" err="1" smtClean="0"/>
              <a:t>Libe</a:t>
            </a:r>
            <a:r>
              <a:rPr lang="fr-FR" dirty="0" smtClean="0"/>
              <a:t> Mai 2000</a:t>
            </a:r>
          </a:p>
          <a:p>
            <a:pPr lvl="1"/>
            <a:r>
              <a:rPr lang="fr-FR" dirty="0" smtClean="0">
                <a:hlinkClick r:id="rId3"/>
              </a:rPr>
              <a:t>http://www.liberation.fr/sciences/0101335398-eau-gaz-electricite-et-calcul-a-tous-les-etages-il-sera-bientot-possible-de-recevoir-par-l-internet-de-la-puissance-informatique-dans-son-laboratoire</a:t>
            </a:r>
            <a:endParaRPr lang="fr-FR" dirty="0" smtClean="0"/>
          </a:p>
          <a:p>
            <a:r>
              <a:rPr lang="fr-FR" dirty="0" smtClean="0"/>
              <a:t>Les </a:t>
            </a:r>
            <a:r>
              <a:rPr lang="fr-FR" dirty="0" err="1" smtClean="0"/>
              <a:t>echos</a:t>
            </a:r>
            <a:r>
              <a:rPr lang="fr-FR" dirty="0" smtClean="0"/>
              <a:t> Mai 2000</a:t>
            </a:r>
          </a:p>
          <a:p>
            <a:pPr lvl="1"/>
            <a:r>
              <a:rPr lang="fr-FR" dirty="0" smtClean="0"/>
              <a:t>http://archives.lesechos.fr/archives/2000/LesEchos/18153-143-ECH.htm</a:t>
            </a:r>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Extrait Libération mai 2000</a:t>
            </a:r>
            <a:endParaRPr lang="fr-FR" sz="3200" dirty="0"/>
          </a:p>
        </p:txBody>
      </p:sp>
      <p:sp>
        <p:nvSpPr>
          <p:cNvPr id="3" name="Espace réservé du contenu 2"/>
          <p:cNvSpPr>
            <a:spLocks noGrp="1"/>
          </p:cNvSpPr>
          <p:nvPr>
            <p:ph idx="1"/>
          </p:nvPr>
        </p:nvSpPr>
        <p:spPr/>
        <p:txBody>
          <a:bodyPr>
            <a:normAutofit fontScale="70000" lnSpcReduction="20000"/>
          </a:bodyPr>
          <a:lstStyle/>
          <a:p>
            <a:r>
              <a:rPr lang="fr-FR" dirty="0" smtClean="0"/>
              <a:t>Nous allons construire le web du calcul scientifique. Et demain, le</a:t>
            </a:r>
          </a:p>
          <a:p>
            <a:pPr>
              <a:buNone/>
            </a:pPr>
            <a:r>
              <a:rPr lang="fr-FR" dirty="0" smtClean="0"/>
              <a:t>chercheur ­ physicien, mais aussi biologiste ou astronome ­ pourra acheter de la puissance de calcul comme on achète du courant. Sans se demander où se trouvent les ordinateurs qui font le travail.» Guy Wormser, directeur adjoint de l'IN2P3 (1), résume ainsi le nouveau défi que se sont lancé des physiciens dont le boulot habituel consiste à explorer le noyau des atomes ou l'infiniment petit. Ce sont des physiciens, en effet, qui ont inventé le Web, au </a:t>
            </a:r>
            <a:r>
              <a:rPr lang="fr-FR" dirty="0" err="1" smtClean="0"/>
              <a:t>Cern</a:t>
            </a:r>
            <a:r>
              <a:rPr lang="fr-FR" dirty="0" smtClean="0"/>
              <a:t> (Centre européen de physique des particules, près de Genève), pour leurs besoins de communication. S'ils n'imaginaient pas ce qu'allait devenir cette invention, c'est en toute connaissance de cause qu'ils se lancent maintenant dans une nouvelle aventure informatique baptisée Data-</a:t>
            </a:r>
            <a:r>
              <a:rPr lang="fr-FR" dirty="0" err="1" smtClean="0"/>
              <a:t>Grid</a:t>
            </a:r>
            <a:r>
              <a:rPr lang="fr-FR" dirty="0" smtClean="0"/>
              <a:t>.</a:t>
            </a:r>
          </a:p>
          <a:p>
            <a:pPr>
              <a:buNone/>
            </a:pPr>
            <a:endParaRPr lang="fr-FR" dirty="0" smtClean="0"/>
          </a:p>
          <a:p>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L’Usine nouvelle </a:t>
            </a:r>
            <a:r>
              <a:rPr lang="fr-FR" dirty="0" err="1" smtClean="0"/>
              <a:t>Nov</a:t>
            </a:r>
            <a:r>
              <a:rPr lang="fr-FR" dirty="0" smtClean="0"/>
              <a:t> 2000</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L'histoire de l'informatique va- </a:t>
            </a:r>
            <a:r>
              <a:rPr lang="fr-FR" dirty="0" err="1" smtClean="0"/>
              <a:t>t-elle</a:t>
            </a:r>
            <a:r>
              <a:rPr lang="fr-FR" dirty="0" smtClean="0"/>
              <a:t> se répéter ? En 1990, Tim </a:t>
            </a:r>
            <a:r>
              <a:rPr lang="fr-FR" dirty="0" err="1" smtClean="0"/>
              <a:t>Berners</a:t>
            </a:r>
            <a:r>
              <a:rPr lang="fr-FR" dirty="0" smtClean="0"/>
              <a:t>-Lee, informaticien britannique du </a:t>
            </a:r>
            <a:r>
              <a:rPr lang="fr-FR" dirty="0" err="1" smtClean="0"/>
              <a:t>Cern</a:t>
            </a:r>
            <a:r>
              <a:rPr lang="fr-FR" dirty="0" smtClean="0"/>
              <a:t>, invente le Web. Le Laboratoire européen de physique des particules, établi à Genève, cherche alors à offrir un outil de communication plus efficace aux physiciens. Depuis, le World </a:t>
            </a:r>
            <a:r>
              <a:rPr lang="fr-FR" dirty="0" err="1" smtClean="0"/>
              <a:t>Wide</a:t>
            </a:r>
            <a:r>
              <a:rPr lang="fr-FR" dirty="0" smtClean="0"/>
              <a:t> Web a explosé et une nouvelle économie est née. Dix ans plus tard, le </a:t>
            </a:r>
            <a:r>
              <a:rPr lang="fr-FR" dirty="0" err="1" smtClean="0"/>
              <a:t>Cern</a:t>
            </a:r>
            <a:r>
              <a:rPr lang="fr-FR" dirty="0" smtClean="0"/>
              <a:t> récidive. Encouragé par la Communauté européenne, il lance le projet Data-</a:t>
            </a:r>
            <a:r>
              <a:rPr lang="fr-FR" dirty="0" err="1" smtClean="0"/>
              <a:t>Grid</a:t>
            </a:r>
            <a:r>
              <a:rPr lang="fr-FR" dirty="0" smtClean="0"/>
              <a:t>, surnommé la Grille. Cette fois, ce n'est plus d'informations mais de puissance de calcul dont les physiciens ont besoin. Et, déjà, la perspective excite les imaginations. " Elle aura le même impact que le Web ", lance sans hésitation Fabrizio Gagliardi, informaticien au </a:t>
            </a:r>
            <a:r>
              <a:rPr lang="fr-FR" dirty="0" err="1" smtClean="0"/>
              <a:t>Cern</a:t>
            </a:r>
            <a:r>
              <a:rPr lang="fr-FR" dirty="0" smtClean="0"/>
              <a:t> et directeur général du projet au niveau européen. La Grille serait donc une nouvelle Toile ? " En fait, c'est l'équivalent du réseau électrique, mais pour le calcul. Il suffira d'y connecter son ordinateur pour accéder à une puissance de calcul sans que l'on sache où elle se trouve ", explique Guy Wormser, directeur adjoint de l'IN2P3 (Institut national de physique nucléaire et des particules du CNRS). </a:t>
            </a:r>
            <a:r>
              <a:rPr lang="fr-FR" smtClean="0"/>
              <a:t>Certes, l'idée de relier des ordinateurs, PC ou stations de travail de type Sun, répartis en différents endroits pour augmenter les puissances de calcul et de stockage, est bien connue des scientifiques. </a:t>
            </a:r>
            <a:endParaRPr lang="fr-F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vision de 2000</a:t>
            </a:r>
            <a:endParaRPr lang="fr-FR" dirty="0"/>
          </a:p>
        </p:txBody>
      </p:sp>
      <p:sp>
        <p:nvSpPr>
          <p:cNvPr id="3" name="Espace réservé du contenu 2"/>
          <p:cNvSpPr>
            <a:spLocks noGrp="1"/>
          </p:cNvSpPr>
          <p:nvPr>
            <p:ph idx="1"/>
          </p:nvPr>
        </p:nvSpPr>
        <p:spPr/>
        <p:txBody>
          <a:bodyPr/>
          <a:lstStyle/>
          <a:p>
            <a:r>
              <a:rPr lang="fr-FR" dirty="0" smtClean="0"/>
              <a:t>Vision simpliste de la « prise de courant »</a:t>
            </a:r>
          </a:p>
          <a:p>
            <a:pPr lvl="1"/>
            <a:r>
              <a:rPr lang="fr-FR" dirty="0" smtClean="0"/>
              <a:t>Efficacité</a:t>
            </a:r>
          </a:p>
          <a:p>
            <a:pPr lvl="1"/>
            <a:r>
              <a:rPr lang="fr-FR" dirty="0" smtClean="0"/>
              <a:t>Ubiquité</a:t>
            </a:r>
            <a:endParaRPr lang="fr-FR" dirty="0" smtClean="0"/>
          </a:p>
          <a:p>
            <a:pPr lvl="1"/>
            <a:r>
              <a:rPr lang="fr-FR" dirty="0" smtClean="0"/>
              <a:t>Simplicité</a:t>
            </a:r>
          </a:p>
          <a:p>
            <a:r>
              <a:rPr lang="fr-FR" dirty="0" smtClean="0"/>
              <a:t>CD ROM dans les boites aux lettres</a:t>
            </a:r>
          </a:p>
          <a:p>
            <a:r>
              <a:rPr lang="fr-FR" dirty="0" smtClean="0"/>
              <a:t>Dictionnaire</a:t>
            </a:r>
          </a:p>
          <a:p>
            <a:pPr lvl="1"/>
            <a:r>
              <a:rPr lang="fr-FR" dirty="0" smtClean="0"/>
              <a:t>http://www.larousse.fr/encyclopedie/divers/grille/56663 </a:t>
            </a:r>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Bilans et perspectives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Treize ans après, une grande fierté !</a:t>
            </a:r>
          </a:p>
          <a:p>
            <a:r>
              <a:rPr lang="fr-FR" dirty="0" smtClean="0"/>
              <a:t>La vision stratégique a été la bonne !</a:t>
            </a:r>
          </a:p>
          <a:p>
            <a:r>
              <a:rPr lang="fr-FR" dirty="0" smtClean="0"/>
              <a:t>Bonne diffusion dans le monde académique hors HEP</a:t>
            </a:r>
            <a:endParaRPr lang="fr-FR" dirty="0" smtClean="0"/>
          </a:p>
          <a:p>
            <a:r>
              <a:rPr lang="fr-FR" dirty="0" smtClean="0"/>
              <a:t>Les bémols</a:t>
            </a:r>
            <a:endParaRPr lang="fr-FR" dirty="0" smtClean="0"/>
          </a:p>
          <a:p>
            <a:pPr lvl="1"/>
            <a:r>
              <a:rPr lang="fr-FR" dirty="0" smtClean="0"/>
              <a:t>Temps de mise en œuvre très largement sous-estimé</a:t>
            </a:r>
          </a:p>
          <a:p>
            <a:pPr lvl="1"/>
            <a:r>
              <a:rPr lang="fr-FR" dirty="0" smtClean="0"/>
              <a:t>La simplicité espérée jamais au rendez-vous</a:t>
            </a:r>
          </a:p>
          <a:p>
            <a:pPr lvl="1"/>
            <a:r>
              <a:rPr lang="fr-FR" dirty="0" smtClean="0"/>
              <a:t>La grille à la HEP ne s’est pas imposée dans le monde industriel</a:t>
            </a:r>
          </a:p>
          <a:p>
            <a:r>
              <a:rPr lang="fr-FR" dirty="0" smtClean="0"/>
              <a:t>Mais elle a donné naissance au Cloud!</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Une convergence heureuse en 1999 des besoins et des outils</a:t>
            </a:r>
            <a:endParaRPr lang="fr-FR" dirty="0" smtClean="0"/>
          </a:p>
          <a:p>
            <a:r>
              <a:rPr lang="fr-FR" dirty="0" smtClean="0"/>
              <a:t>La vision de la Commission de l’Union Européenne</a:t>
            </a:r>
            <a:endParaRPr lang="fr-FR" dirty="0" smtClean="0"/>
          </a:p>
          <a:p>
            <a:r>
              <a:rPr lang="fr-FR" dirty="0" smtClean="0"/>
              <a:t>Un calendrier de folie!</a:t>
            </a:r>
          </a:p>
          <a:p>
            <a:r>
              <a:rPr lang="fr-FR" dirty="0" smtClean="0"/>
              <a:t>Le soutien sans faille de tous les décideurs</a:t>
            </a:r>
          </a:p>
          <a:p>
            <a:pPr>
              <a:buNone/>
            </a:pPr>
            <a:r>
              <a:rPr lang="fr-FR" dirty="0" smtClean="0"/>
              <a:t>Ont permis de faire naître le projet DATAGRID dans les 9 mois habituels!</a:t>
            </a:r>
          </a:p>
          <a:p>
            <a:pPr>
              <a:buNone/>
            </a:pPr>
            <a:r>
              <a:rPr lang="fr-FR" dirty="0" smtClean="0"/>
              <a:t>L’enfant a maintenant 13 ans et se porte très bien!</a:t>
            </a:r>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en-US"/>
              <a:t>June 22, 1999</a:t>
            </a:r>
            <a:endParaRPr lang="en-US" sz="1400">
              <a:solidFill>
                <a:schemeClr val="tx1"/>
              </a:solidFill>
            </a:endParaRPr>
          </a:p>
        </p:txBody>
      </p:sp>
      <p:sp>
        <p:nvSpPr>
          <p:cNvPr id="6" name="Espace réservé du pied de page 4"/>
          <p:cNvSpPr>
            <a:spLocks noGrp="1"/>
          </p:cNvSpPr>
          <p:nvPr>
            <p:ph type="ftr" sz="quarter" idx="11"/>
          </p:nvPr>
        </p:nvSpPr>
        <p:spPr/>
        <p:txBody>
          <a:bodyPr/>
          <a:lstStyle/>
          <a:p>
            <a:r>
              <a:rPr lang="en-US"/>
              <a:t>MONARC Status Report                     Harvey Newman (CIT) </a:t>
            </a:r>
            <a:endParaRPr lang="en-US" sz="1400" b="0">
              <a:solidFill>
                <a:schemeClr val="tx1"/>
              </a:solidFill>
            </a:endParaRPr>
          </a:p>
        </p:txBody>
      </p:sp>
      <p:sp>
        <p:nvSpPr>
          <p:cNvPr id="463874" name="Rectangle 2"/>
          <p:cNvSpPr>
            <a:spLocks noGrp="1" noChangeArrowheads="1"/>
          </p:cNvSpPr>
          <p:nvPr>
            <p:ph type="body" idx="1"/>
          </p:nvPr>
        </p:nvSpPr>
        <p:spPr>
          <a:xfrm>
            <a:off x="685800" y="457200"/>
            <a:ext cx="7848600" cy="5791200"/>
          </a:xfrm>
        </p:spPr>
        <p:txBody>
          <a:bodyPr>
            <a:normAutofit lnSpcReduction="10000"/>
          </a:bodyPr>
          <a:lstStyle/>
          <a:p>
            <a:pPr algn="ctr"/>
            <a:r>
              <a:rPr lang="en-US" sz="3600" b="0">
                <a:solidFill>
                  <a:srgbClr val="CC0000"/>
                </a:solidFill>
              </a:rPr>
              <a:t>MONARC </a:t>
            </a:r>
          </a:p>
          <a:p>
            <a:pPr algn="ctr">
              <a:lnSpc>
                <a:spcPct val="85000"/>
              </a:lnSpc>
              <a:spcBef>
                <a:spcPct val="50000"/>
              </a:spcBef>
            </a:pPr>
            <a:endParaRPr lang="en-US" sz="3600" b="0">
              <a:solidFill>
                <a:srgbClr val="CC0000"/>
              </a:solidFill>
            </a:endParaRPr>
          </a:p>
          <a:p>
            <a:pPr algn="ctr">
              <a:lnSpc>
                <a:spcPct val="85000"/>
              </a:lnSpc>
              <a:spcBef>
                <a:spcPct val="50000"/>
              </a:spcBef>
            </a:pPr>
            <a:endParaRPr lang="en-US" sz="3600" b="0">
              <a:solidFill>
                <a:srgbClr val="CC0000"/>
              </a:solidFill>
            </a:endParaRPr>
          </a:p>
          <a:p>
            <a:pPr algn="ctr">
              <a:lnSpc>
                <a:spcPct val="85000"/>
              </a:lnSpc>
              <a:spcBef>
                <a:spcPct val="50000"/>
              </a:spcBef>
            </a:pPr>
            <a:endParaRPr lang="en-US" sz="3600" b="0">
              <a:solidFill>
                <a:srgbClr val="CC0000"/>
              </a:solidFill>
            </a:endParaRPr>
          </a:p>
          <a:p>
            <a:pPr algn="ctr">
              <a:lnSpc>
                <a:spcPct val="0"/>
              </a:lnSpc>
              <a:spcBef>
                <a:spcPct val="10000"/>
              </a:spcBef>
              <a:spcAft>
                <a:spcPct val="5000"/>
              </a:spcAft>
            </a:pPr>
            <a:endParaRPr lang="en-US" sz="3600" b="0">
              <a:solidFill>
                <a:srgbClr val="CC0000"/>
              </a:solidFill>
            </a:endParaRPr>
          </a:p>
          <a:p>
            <a:pPr algn="ctr">
              <a:spcBef>
                <a:spcPct val="10000"/>
              </a:spcBef>
              <a:spcAft>
                <a:spcPct val="5000"/>
              </a:spcAft>
            </a:pPr>
            <a:r>
              <a:rPr lang="en-US" sz="3600" b="0">
                <a:solidFill>
                  <a:srgbClr val="070135"/>
                </a:solidFill>
              </a:rPr>
              <a:t>M</a:t>
            </a:r>
            <a:r>
              <a:rPr lang="en-US" sz="3600" b="0">
                <a:solidFill>
                  <a:srgbClr val="CC0000"/>
                </a:solidFill>
              </a:rPr>
              <a:t>odels </a:t>
            </a:r>
            <a:r>
              <a:rPr lang="en-US" sz="3600" b="0">
                <a:solidFill>
                  <a:srgbClr val="070135"/>
                </a:solidFill>
              </a:rPr>
              <a:t>O</a:t>
            </a:r>
            <a:r>
              <a:rPr lang="en-US" sz="3600" b="0">
                <a:solidFill>
                  <a:srgbClr val="CC0000"/>
                </a:solidFill>
              </a:rPr>
              <a:t>f </a:t>
            </a:r>
            <a:r>
              <a:rPr lang="en-US" sz="3600" b="0">
                <a:solidFill>
                  <a:srgbClr val="070135"/>
                </a:solidFill>
              </a:rPr>
              <a:t>N</a:t>
            </a:r>
            <a:r>
              <a:rPr lang="en-US" sz="3600" b="0">
                <a:solidFill>
                  <a:srgbClr val="CC0000"/>
                </a:solidFill>
              </a:rPr>
              <a:t>etworked </a:t>
            </a:r>
            <a:r>
              <a:rPr lang="en-US" sz="3600" b="0">
                <a:solidFill>
                  <a:srgbClr val="070135"/>
                </a:solidFill>
              </a:rPr>
              <a:t>A</a:t>
            </a:r>
            <a:r>
              <a:rPr lang="en-US" sz="3600" b="0">
                <a:solidFill>
                  <a:srgbClr val="CC0000"/>
                </a:solidFill>
              </a:rPr>
              <a:t>nalysis            at </a:t>
            </a:r>
            <a:r>
              <a:rPr lang="en-US" sz="3600" b="0">
                <a:solidFill>
                  <a:srgbClr val="070135"/>
                </a:solidFill>
              </a:rPr>
              <a:t>R</a:t>
            </a:r>
            <a:r>
              <a:rPr lang="en-US" sz="3600" b="0">
                <a:solidFill>
                  <a:srgbClr val="CC0000"/>
                </a:solidFill>
              </a:rPr>
              <a:t>egional </a:t>
            </a:r>
            <a:r>
              <a:rPr lang="en-US" sz="3600" b="0">
                <a:solidFill>
                  <a:srgbClr val="070135"/>
                </a:solidFill>
              </a:rPr>
              <a:t>C</a:t>
            </a:r>
            <a:r>
              <a:rPr lang="en-US" sz="3600" b="0">
                <a:solidFill>
                  <a:srgbClr val="CC0000"/>
                </a:solidFill>
              </a:rPr>
              <a:t>entres </a:t>
            </a:r>
          </a:p>
          <a:p>
            <a:pPr algn="ctr">
              <a:lnSpc>
                <a:spcPct val="70000"/>
              </a:lnSpc>
              <a:spcBef>
                <a:spcPct val="10000"/>
              </a:spcBef>
              <a:spcAft>
                <a:spcPct val="5000"/>
              </a:spcAft>
            </a:pPr>
            <a:r>
              <a:rPr lang="en-US" sz="3600" b="0">
                <a:solidFill>
                  <a:srgbClr val="CC0000"/>
                </a:solidFill>
              </a:rPr>
              <a:t>Status Report</a:t>
            </a:r>
          </a:p>
          <a:p>
            <a:pPr algn="ctr">
              <a:lnSpc>
                <a:spcPct val="80000"/>
              </a:lnSpc>
              <a:spcBef>
                <a:spcPct val="10000"/>
              </a:spcBef>
              <a:spcAft>
                <a:spcPct val="5000"/>
              </a:spcAft>
            </a:pPr>
            <a:r>
              <a:rPr lang="en-US" sz="3600" b="0">
                <a:solidFill>
                  <a:srgbClr val="CC0000"/>
                </a:solidFill>
              </a:rPr>
              <a:t> </a:t>
            </a:r>
            <a:r>
              <a:rPr lang="en-US" b="0">
                <a:solidFill>
                  <a:srgbClr val="070135"/>
                </a:solidFill>
              </a:rPr>
              <a:t>Harvey B. Newman (CIT)</a:t>
            </a:r>
          </a:p>
          <a:p>
            <a:pPr algn="ctr">
              <a:lnSpc>
                <a:spcPct val="80000"/>
              </a:lnSpc>
              <a:spcBef>
                <a:spcPct val="10000"/>
              </a:spcBef>
              <a:spcAft>
                <a:spcPct val="5000"/>
              </a:spcAft>
            </a:pPr>
            <a:r>
              <a:rPr lang="en-US" b="0">
                <a:solidFill>
                  <a:srgbClr val="070135"/>
                </a:solidFill>
              </a:rPr>
              <a:t>LCB, CERN June 22, 1999</a:t>
            </a:r>
          </a:p>
          <a:p>
            <a:pPr algn="ctr">
              <a:lnSpc>
                <a:spcPct val="80000"/>
              </a:lnSpc>
              <a:spcBef>
                <a:spcPct val="10000"/>
              </a:spcBef>
              <a:spcAft>
                <a:spcPct val="5000"/>
              </a:spcAft>
            </a:pPr>
            <a:r>
              <a:rPr lang="en-US" b="0" i="1">
                <a:solidFill>
                  <a:srgbClr val="070135"/>
                </a:solidFill>
              </a:rPr>
              <a:t>http://www.cern.ch/MONARC/</a:t>
            </a:r>
            <a:endParaRPr lang="en-US" i="1">
              <a:solidFill>
                <a:srgbClr val="070135"/>
              </a:solidFill>
            </a:endParaRPr>
          </a:p>
        </p:txBody>
      </p:sp>
      <p:pic>
        <p:nvPicPr>
          <p:cNvPr id="463875" name="Picture 3" descr="D:\MyDocs\cernsite.jpg"/>
          <p:cNvPicPr>
            <a:picLocks noChangeAspect="1" noChangeArrowheads="1"/>
          </p:cNvPicPr>
          <p:nvPr/>
        </p:nvPicPr>
        <p:blipFill>
          <a:blip r:embed="rId3" cstate="print"/>
          <a:srcRect/>
          <a:stretch>
            <a:fillRect/>
          </a:stretch>
        </p:blipFill>
        <p:spPr bwMode="auto">
          <a:xfrm>
            <a:off x="685800" y="1219200"/>
            <a:ext cx="4724400" cy="2209800"/>
          </a:xfrm>
          <a:prstGeom prst="rect">
            <a:avLst/>
          </a:prstGeom>
          <a:noFill/>
        </p:spPr>
      </p:pic>
      <p:graphicFrame>
        <p:nvGraphicFramePr>
          <p:cNvPr id="463876" name="Object 4"/>
          <p:cNvGraphicFramePr>
            <a:graphicFrameLocks noChangeAspect="1"/>
          </p:cNvGraphicFramePr>
          <p:nvPr/>
        </p:nvGraphicFramePr>
        <p:xfrm>
          <a:off x="5562600" y="1219200"/>
          <a:ext cx="3276600" cy="2209800"/>
        </p:xfrm>
        <a:graphic>
          <a:graphicData uri="http://schemas.openxmlformats.org/presentationml/2006/ole">
            <p:oleObj spid="_x0000_s3074" name="Clip" r:id="rId4" imgW="5367600" imgH="2362320" progId="MS_ClipArt_Gallery.2">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r>
              <a:rPr lang="en-US"/>
              <a:t>June 22, 1999</a:t>
            </a:r>
            <a:endParaRPr lang="en-US" sz="1400">
              <a:solidFill>
                <a:schemeClr val="tx1"/>
              </a:solidFill>
            </a:endParaRPr>
          </a:p>
        </p:txBody>
      </p:sp>
      <p:sp>
        <p:nvSpPr>
          <p:cNvPr id="10" name="Espace réservé du pied de page 4"/>
          <p:cNvSpPr>
            <a:spLocks noGrp="1"/>
          </p:cNvSpPr>
          <p:nvPr>
            <p:ph type="ftr" sz="quarter" idx="11"/>
          </p:nvPr>
        </p:nvSpPr>
        <p:spPr/>
        <p:txBody>
          <a:bodyPr/>
          <a:lstStyle/>
          <a:p>
            <a:r>
              <a:rPr lang="en-US"/>
              <a:t>MONARC Status Report                     Harvey Newman (CIT) </a:t>
            </a:r>
            <a:endParaRPr lang="en-US" sz="1400" b="0">
              <a:solidFill>
                <a:schemeClr val="tx1"/>
              </a:solidFill>
            </a:endParaRPr>
          </a:p>
        </p:txBody>
      </p:sp>
      <p:sp>
        <p:nvSpPr>
          <p:cNvPr id="475138" name="Rectangle 2"/>
          <p:cNvSpPr>
            <a:spLocks noGrp="1" noChangeArrowheads="1"/>
          </p:cNvSpPr>
          <p:nvPr>
            <p:ph type="title"/>
          </p:nvPr>
        </p:nvSpPr>
        <p:spPr>
          <a:ln/>
        </p:spPr>
        <p:txBody>
          <a:bodyPr/>
          <a:lstStyle/>
          <a:p>
            <a:r>
              <a:rPr lang="en-US"/>
              <a:t>HEP Bandwidth Growth Rates</a:t>
            </a:r>
          </a:p>
        </p:txBody>
      </p:sp>
      <p:graphicFrame>
        <p:nvGraphicFramePr>
          <p:cNvPr id="475139" name="Object 3"/>
          <p:cNvGraphicFramePr>
            <a:graphicFrameLocks noChangeAspect="1"/>
          </p:cNvGraphicFramePr>
          <p:nvPr/>
        </p:nvGraphicFramePr>
        <p:xfrm>
          <a:off x="1371600" y="1295400"/>
          <a:ext cx="7620000" cy="4064000"/>
        </p:xfrm>
        <a:graphic>
          <a:graphicData uri="http://schemas.openxmlformats.org/presentationml/2006/ole">
            <p:oleObj spid="_x0000_s4098" name="Document" r:id="rId3" imgW="6235200" imgH="4064040" progId="Word.Document.8">
              <p:embed/>
            </p:oleObj>
          </a:graphicData>
        </a:graphic>
      </p:graphicFrame>
      <p:graphicFrame>
        <p:nvGraphicFramePr>
          <p:cNvPr id="475140" name="Object 4"/>
          <p:cNvGraphicFramePr>
            <a:graphicFrameLocks noChangeAspect="1"/>
          </p:cNvGraphicFramePr>
          <p:nvPr/>
        </p:nvGraphicFramePr>
        <p:xfrm>
          <a:off x="-1371600" y="1752600"/>
          <a:ext cx="9372600" cy="2058988"/>
        </p:xfrm>
        <a:graphic>
          <a:graphicData uri="http://schemas.openxmlformats.org/presentationml/2006/ole">
            <p:oleObj spid="_x0000_s4099" name="Document" r:id="rId4" imgW="5581800" imgH="1224720" progId="Word.Document.8">
              <p:embed/>
            </p:oleObj>
          </a:graphicData>
        </a:graphic>
      </p:graphicFrame>
      <p:sp>
        <p:nvSpPr>
          <p:cNvPr id="475141" name="Text Box 5"/>
          <p:cNvSpPr txBox="1">
            <a:spLocks noChangeArrowheads="1"/>
          </p:cNvSpPr>
          <p:nvPr/>
        </p:nvSpPr>
        <p:spPr bwMode="auto">
          <a:xfrm>
            <a:off x="1905000" y="1143000"/>
            <a:ext cx="4948238" cy="519113"/>
          </a:xfrm>
          <a:prstGeom prst="rect">
            <a:avLst/>
          </a:prstGeom>
          <a:noFill/>
          <a:ln w="19050">
            <a:noFill/>
            <a:miter lim="800000"/>
            <a:headEnd/>
            <a:tailEnd/>
          </a:ln>
          <a:effectLst/>
        </p:spPr>
        <p:txBody>
          <a:bodyPr wrap="none" lIns="90000" tIns="46800" rIns="90000" bIns="46800" anchor="ctr">
            <a:spAutoFit/>
          </a:bodyPr>
          <a:lstStyle/>
          <a:p>
            <a:r>
              <a:rPr lang="en-US" sz="2800">
                <a:solidFill>
                  <a:srgbClr val="CC0000"/>
                </a:solidFill>
                <a:effectLst>
                  <a:outerShdw blurRad="38100" dist="38100" dir="2700000" algn="tl">
                    <a:srgbClr val="000000"/>
                  </a:outerShdw>
                </a:effectLst>
                <a:latin typeface="Arial" pitchFamily="34" charset="0"/>
              </a:rPr>
              <a:t>Growth Rates Per Five Years*</a:t>
            </a:r>
            <a:endParaRPr lang="en-US"/>
          </a:p>
        </p:txBody>
      </p:sp>
      <p:sp>
        <p:nvSpPr>
          <p:cNvPr id="475142" name="Text Box 6"/>
          <p:cNvSpPr txBox="1">
            <a:spLocks noChangeArrowheads="1"/>
          </p:cNvSpPr>
          <p:nvPr/>
        </p:nvSpPr>
        <p:spPr bwMode="auto">
          <a:xfrm>
            <a:off x="1371600" y="4114800"/>
            <a:ext cx="180975" cy="457200"/>
          </a:xfrm>
          <a:prstGeom prst="rect">
            <a:avLst/>
          </a:prstGeom>
          <a:noFill/>
          <a:ln w="19050">
            <a:noFill/>
            <a:miter lim="800000"/>
            <a:headEnd/>
            <a:tailEnd/>
          </a:ln>
          <a:effectLst/>
        </p:spPr>
        <p:txBody>
          <a:bodyPr wrap="none" lIns="90000" tIns="46800" rIns="90000" bIns="46800" anchor="ctr">
            <a:spAutoFit/>
          </a:bodyPr>
          <a:lstStyle/>
          <a:p>
            <a:endParaRPr lang="fr-FR"/>
          </a:p>
        </p:txBody>
      </p:sp>
      <p:sp>
        <p:nvSpPr>
          <p:cNvPr id="475143" name="Text Box 7"/>
          <p:cNvSpPr txBox="1">
            <a:spLocks noChangeArrowheads="1"/>
          </p:cNvSpPr>
          <p:nvPr/>
        </p:nvSpPr>
        <p:spPr bwMode="auto">
          <a:xfrm>
            <a:off x="914400" y="4227513"/>
            <a:ext cx="7467600" cy="1984375"/>
          </a:xfrm>
          <a:prstGeom prst="rect">
            <a:avLst/>
          </a:prstGeom>
          <a:noFill/>
          <a:ln w="19050">
            <a:noFill/>
            <a:miter lim="800000"/>
            <a:headEnd/>
            <a:tailEnd/>
          </a:ln>
          <a:effectLst/>
        </p:spPr>
        <p:txBody>
          <a:bodyPr lIns="90000" tIns="46800" rIns="90000" bIns="46800" anchor="ctr">
            <a:spAutoFit/>
          </a:bodyPr>
          <a:lstStyle/>
          <a:p>
            <a:pPr marL="457200" indent="-50800" algn="l" defTabSz="912813"/>
            <a:r>
              <a:rPr lang="en-US">
                <a:solidFill>
                  <a:srgbClr val="4F00C4"/>
                </a:solidFill>
                <a:effectLst>
                  <a:outerShdw blurRad="38100" dist="38100" dir="2700000" algn="tl">
                    <a:srgbClr val="000000"/>
                  </a:outerShdw>
                </a:effectLst>
                <a:latin typeface="Arial" pitchFamily="34" charset="0"/>
              </a:rPr>
              <a:t>      </a:t>
            </a:r>
            <a:r>
              <a:rPr lang="en-US" u="sng">
                <a:solidFill>
                  <a:srgbClr val="9D011B"/>
                </a:solidFill>
                <a:effectLst>
                  <a:outerShdw blurRad="38100" dist="38100" dir="2700000" algn="tl">
                    <a:srgbClr val="000000"/>
                  </a:outerShdw>
                </a:effectLst>
                <a:latin typeface="Arial" pitchFamily="34" charset="0"/>
              </a:rPr>
              <a:t>Major Experiment Bandwidth Requirements</a:t>
            </a:r>
          </a:p>
          <a:p>
            <a:pPr marL="457200" indent="-50800" algn="l" defTabSz="912813">
              <a:lnSpc>
                <a:spcPct val="90000"/>
              </a:lnSpc>
              <a:spcBef>
                <a:spcPct val="20000"/>
              </a:spcBef>
              <a:spcAft>
                <a:spcPct val="20000"/>
              </a:spcAft>
              <a:buClr>
                <a:srgbClr val="CC0000"/>
              </a:buClr>
              <a:buSzPct val="85000"/>
              <a:buFont typeface="Monotype Sorts" pitchFamily="2" charset="2"/>
              <a:buChar char="è"/>
            </a:pPr>
            <a:r>
              <a:rPr lang="en-US">
                <a:solidFill>
                  <a:srgbClr val="000098"/>
                </a:solidFill>
                <a:effectLst>
                  <a:outerShdw blurRad="38100" dist="38100" dir="2700000" algn="tl">
                    <a:srgbClr val="000000"/>
                  </a:outerShdw>
                </a:effectLst>
                <a:latin typeface="Arial" pitchFamily="34" charset="0"/>
              </a:rPr>
              <a:t>    </a:t>
            </a:r>
            <a:r>
              <a:rPr lang="en-US" sz="2000">
                <a:solidFill>
                  <a:srgbClr val="000098"/>
                </a:solidFill>
                <a:effectLst>
                  <a:outerShdw blurRad="38100" dist="38100" dir="2700000" algn="tl">
                    <a:srgbClr val="000000"/>
                  </a:outerShdw>
                </a:effectLst>
                <a:latin typeface="Arial" pitchFamily="34" charset="0"/>
              </a:rPr>
              <a:t>For the next generation of experiments:                  	   ~100 times greater than in 1999</a:t>
            </a:r>
          </a:p>
          <a:p>
            <a:pPr marL="457200" indent="-50800" algn="l" defTabSz="912813">
              <a:lnSpc>
                <a:spcPct val="90000"/>
              </a:lnSpc>
              <a:spcBef>
                <a:spcPct val="20000"/>
              </a:spcBef>
              <a:spcAft>
                <a:spcPct val="20000"/>
              </a:spcAft>
              <a:buClr>
                <a:srgbClr val="CC0000"/>
              </a:buClr>
              <a:buSzPct val="85000"/>
              <a:buFont typeface="Monotype Sorts" pitchFamily="2" charset="2"/>
              <a:buChar char="è"/>
            </a:pPr>
            <a:r>
              <a:rPr lang="en-US" sz="2000">
                <a:solidFill>
                  <a:srgbClr val="000098"/>
                </a:solidFill>
                <a:effectLst>
                  <a:outerShdw blurRad="38100" dist="38100" dir="2700000" algn="tl">
                    <a:srgbClr val="000000"/>
                  </a:outerShdw>
                </a:effectLst>
                <a:latin typeface="Arial" pitchFamily="34" charset="0"/>
              </a:rPr>
              <a:t>    ~1000 times increase in the next decade</a:t>
            </a:r>
          </a:p>
          <a:p>
            <a:pPr marL="457200" indent="-50800" algn="l" defTabSz="912813">
              <a:lnSpc>
                <a:spcPct val="90000"/>
              </a:lnSpc>
              <a:spcBef>
                <a:spcPct val="20000"/>
              </a:spcBef>
              <a:spcAft>
                <a:spcPct val="20000"/>
              </a:spcAft>
              <a:buClr>
                <a:srgbClr val="CC0000"/>
              </a:buClr>
              <a:buSzPct val="85000"/>
              <a:buFont typeface="Monotype Sorts" pitchFamily="2" charset="2"/>
              <a:buChar char="è"/>
            </a:pPr>
            <a:r>
              <a:rPr lang="en-US" sz="2000">
                <a:solidFill>
                  <a:srgbClr val="000098"/>
                </a:solidFill>
                <a:effectLst>
                  <a:outerShdw blurRad="38100" dist="38100" dir="2700000" algn="tl">
                    <a:srgbClr val="000000"/>
                  </a:outerShdw>
                </a:effectLst>
                <a:latin typeface="Arial" pitchFamily="34" charset="0"/>
              </a:rPr>
              <a:t>  Similar to the 1000- fold increase of the last ten years      </a:t>
            </a:r>
            <a:endParaRPr lang="en-US" sz="2000">
              <a:solidFill>
                <a:srgbClr val="000098"/>
              </a:solidFill>
            </a:endParaRPr>
          </a:p>
        </p:txBody>
      </p:sp>
      <p:sp>
        <p:nvSpPr>
          <p:cNvPr id="475144" name="Text Box 8"/>
          <p:cNvSpPr txBox="1">
            <a:spLocks noChangeArrowheads="1"/>
          </p:cNvSpPr>
          <p:nvPr/>
        </p:nvSpPr>
        <p:spPr bwMode="auto">
          <a:xfrm>
            <a:off x="1905000" y="3276600"/>
            <a:ext cx="5076825" cy="762000"/>
          </a:xfrm>
          <a:prstGeom prst="rect">
            <a:avLst/>
          </a:prstGeom>
          <a:noFill/>
          <a:ln w="19050">
            <a:noFill/>
            <a:miter lim="800000"/>
            <a:headEnd/>
            <a:tailEnd/>
          </a:ln>
          <a:effectLst/>
        </p:spPr>
        <p:txBody>
          <a:bodyPr wrap="none" lIns="90000" tIns="46800" rIns="90000" bIns="46800" anchor="ctr">
            <a:spAutoFit/>
          </a:bodyPr>
          <a:lstStyle/>
          <a:p>
            <a:r>
              <a:rPr lang="en-US">
                <a:solidFill>
                  <a:srgbClr val="CC0000"/>
                </a:solidFill>
                <a:effectLst>
                  <a:outerShdw blurRad="38100" dist="38100" dir="2700000" algn="tl">
                    <a:srgbClr val="000000"/>
                  </a:outerShdw>
                </a:effectLst>
                <a:latin typeface="Arial" pitchFamily="34" charset="0"/>
              </a:rPr>
              <a:t>* </a:t>
            </a:r>
            <a:r>
              <a:rPr lang="en-US" sz="2000">
                <a:solidFill>
                  <a:srgbClr val="9D011B"/>
                </a:solidFill>
                <a:effectLst>
                  <a:outerShdw blurRad="38100" dist="38100" dir="2700000" algn="tl">
                    <a:srgbClr val="000000"/>
                  </a:outerShdw>
                </a:effectLst>
                <a:latin typeface="Arial" pitchFamily="34" charset="0"/>
              </a:rPr>
              <a:t>The largest experiments tend to be at the </a:t>
            </a:r>
          </a:p>
          <a:p>
            <a:r>
              <a:rPr lang="en-US" sz="2000">
                <a:solidFill>
                  <a:srgbClr val="9D011B"/>
                </a:solidFill>
                <a:effectLst>
                  <a:outerShdw blurRad="38100" dist="38100" dir="2700000" algn="tl">
                    <a:srgbClr val="000000"/>
                  </a:outerShdw>
                </a:effectLst>
                <a:latin typeface="Arial" pitchFamily="34" charset="0"/>
              </a:rPr>
              <a:t>upper end of this range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e la date 3"/>
          <p:cNvSpPr>
            <a:spLocks noGrp="1"/>
          </p:cNvSpPr>
          <p:nvPr>
            <p:ph type="dt" sz="half" idx="10"/>
          </p:nvPr>
        </p:nvSpPr>
        <p:spPr/>
        <p:txBody>
          <a:bodyPr/>
          <a:lstStyle/>
          <a:p>
            <a:r>
              <a:rPr lang="en-US"/>
              <a:t>June 22, 1999</a:t>
            </a:r>
            <a:endParaRPr lang="en-US" sz="1400">
              <a:solidFill>
                <a:schemeClr val="tx1"/>
              </a:solidFill>
            </a:endParaRPr>
          </a:p>
        </p:txBody>
      </p:sp>
      <p:sp>
        <p:nvSpPr>
          <p:cNvPr id="35" name="Espace réservé du pied de page 4"/>
          <p:cNvSpPr>
            <a:spLocks noGrp="1"/>
          </p:cNvSpPr>
          <p:nvPr>
            <p:ph type="ftr" sz="quarter" idx="11"/>
          </p:nvPr>
        </p:nvSpPr>
        <p:spPr/>
        <p:txBody>
          <a:bodyPr/>
          <a:lstStyle/>
          <a:p>
            <a:r>
              <a:rPr lang="en-US"/>
              <a:t>MONARC Status Report                     Harvey Newman (CIT) </a:t>
            </a:r>
            <a:endParaRPr lang="en-US" sz="1400" b="0">
              <a:solidFill>
                <a:schemeClr val="tx1"/>
              </a:solidFill>
            </a:endParaRPr>
          </a:p>
        </p:txBody>
      </p:sp>
      <p:sp>
        <p:nvSpPr>
          <p:cNvPr id="405506" name="Rectangle 2050"/>
          <p:cNvSpPr>
            <a:spLocks noGrp="1" noChangeArrowheads="1"/>
          </p:cNvSpPr>
          <p:nvPr>
            <p:ph type="title"/>
          </p:nvPr>
        </p:nvSpPr>
        <p:spPr>
          <a:ln/>
        </p:spPr>
        <p:txBody>
          <a:bodyPr/>
          <a:lstStyle/>
          <a:p>
            <a:r>
              <a:rPr lang="en-US"/>
              <a:t>MONARC </a:t>
            </a:r>
          </a:p>
        </p:txBody>
      </p:sp>
      <p:sp>
        <p:nvSpPr>
          <p:cNvPr id="405507" name="Rectangle 2051"/>
          <p:cNvSpPr>
            <a:spLocks noGrp="1" noChangeArrowheads="1"/>
          </p:cNvSpPr>
          <p:nvPr>
            <p:ph type="body" idx="1"/>
          </p:nvPr>
        </p:nvSpPr>
        <p:spPr>
          <a:xfrm>
            <a:off x="381000" y="990600"/>
            <a:ext cx="5257800" cy="5257800"/>
          </a:xfrm>
        </p:spPr>
        <p:txBody>
          <a:bodyPr/>
          <a:lstStyle/>
          <a:p>
            <a:pPr marL="290513" indent="-290513" algn="ctr">
              <a:lnSpc>
                <a:spcPct val="87000"/>
              </a:lnSpc>
              <a:spcBef>
                <a:spcPct val="5000"/>
              </a:spcBef>
              <a:spcAft>
                <a:spcPct val="5000"/>
              </a:spcAft>
              <a:tabLst>
                <a:tab pos="630238" algn="l"/>
              </a:tabLst>
            </a:pPr>
            <a:r>
              <a:rPr lang="en-US" sz="1800" b="0">
                <a:solidFill>
                  <a:schemeClr val="hlink"/>
                </a:solidFill>
              </a:rPr>
              <a:t>M</a:t>
            </a:r>
            <a:r>
              <a:rPr lang="en-US" sz="1800" b="0">
                <a:solidFill>
                  <a:srgbClr val="0000CC"/>
                </a:solidFill>
              </a:rPr>
              <a:t>odels </a:t>
            </a:r>
            <a:r>
              <a:rPr lang="en-US" sz="1800" b="0">
                <a:solidFill>
                  <a:schemeClr val="hlink"/>
                </a:solidFill>
              </a:rPr>
              <a:t>O</a:t>
            </a:r>
            <a:r>
              <a:rPr lang="en-US" sz="1800" b="0">
                <a:solidFill>
                  <a:srgbClr val="0000CC"/>
                </a:solidFill>
              </a:rPr>
              <a:t>f </a:t>
            </a:r>
            <a:r>
              <a:rPr lang="en-US" sz="1800" b="0">
                <a:solidFill>
                  <a:schemeClr val="hlink"/>
                </a:solidFill>
              </a:rPr>
              <a:t>N</a:t>
            </a:r>
            <a:r>
              <a:rPr lang="en-US" sz="1800" b="0">
                <a:solidFill>
                  <a:srgbClr val="0000CC"/>
                </a:solidFill>
              </a:rPr>
              <a:t>etworked </a:t>
            </a:r>
            <a:r>
              <a:rPr lang="en-US" sz="1800" b="0">
                <a:solidFill>
                  <a:schemeClr val="hlink"/>
                </a:solidFill>
              </a:rPr>
              <a:t>A</a:t>
            </a:r>
            <a:r>
              <a:rPr lang="en-US" sz="1800" b="0">
                <a:solidFill>
                  <a:srgbClr val="0000CC"/>
                </a:solidFill>
              </a:rPr>
              <a:t>nalysis                                  At </a:t>
            </a:r>
            <a:r>
              <a:rPr lang="en-US" sz="1800" b="0">
                <a:solidFill>
                  <a:schemeClr val="hlink"/>
                </a:solidFill>
              </a:rPr>
              <a:t>R</a:t>
            </a:r>
            <a:r>
              <a:rPr lang="en-US" sz="1800" b="0">
                <a:solidFill>
                  <a:srgbClr val="0000CC"/>
                </a:solidFill>
              </a:rPr>
              <a:t>egional </a:t>
            </a:r>
            <a:r>
              <a:rPr lang="en-US" sz="1800" b="0">
                <a:solidFill>
                  <a:schemeClr val="hlink"/>
                </a:solidFill>
              </a:rPr>
              <a:t>C</a:t>
            </a:r>
            <a:r>
              <a:rPr lang="en-US" sz="1800" b="0">
                <a:solidFill>
                  <a:srgbClr val="0000CC"/>
                </a:solidFill>
              </a:rPr>
              <a:t>enters</a:t>
            </a:r>
          </a:p>
          <a:p>
            <a:pPr marL="290513" indent="-290513" algn="ctr">
              <a:lnSpc>
                <a:spcPct val="87000"/>
              </a:lnSpc>
              <a:spcBef>
                <a:spcPct val="5000"/>
              </a:spcBef>
              <a:spcAft>
                <a:spcPct val="5000"/>
              </a:spcAft>
              <a:tabLst>
                <a:tab pos="630238" algn="l"/>
              </a:tabLst>
            </a:pPr>
            <a:r>
              <a:rPr lang="en-US" sz="1800" b="0">
                <a:solidFill>
                  <a:srgbClr val="070135"/>
                </a:solidFill>
              </a:rPr>
              <a:t>Caltech, CERN, Columbia, FNAL, Heidelberg, </a:t>
            </a:r>
          </a:p>
          <a:p>
            <a:pPr marL="290513" indent="-290513" algn="ctr">
              <a:lnSpc>
                <a:spcPct val="87000"/>
              </a:lnSpc>
              <a:spcBef>
                <a:spcPct val="5000"/>
              </a:spcBef>
              <a:spcAft>
                <a:spcPct val="5000"/>
              </a:spcAft>
              <a:tabLst>
                <a:tab pos="630238" algn="l"/>
              </a:tabLst>
            </a:pPr>
            <a:r>
              <a:rPr lang="en-US" sz="1800" b="0">
                <a:solidFill>
                  <a:srgbClr val="070135"/>
                </a:solidFill>
              </a:rPr>
              <a:t>Helsinki, INFN, IN2P3, KEK, Marseilles, MPI, Munich, Orsay, Oxford, Tufts</a:t>
            </a:r>
          </a:p>
          <a:p>
            <a:pPr marL="290513" indent="-290513" algn="ctr">
              <a:lnSpc>
                <a:spcPct val="57000"/>
              </a:lnSpc>
              <a:spcBef>
                <a:spcPct val="5000"/>
              </a:spcBef>
              <a:spcAft>
                <a:spcPct val="5000"/>
              </a:spcAft>
              <a:tabLst>
                <a:tab pos="630238" algn="l"/>
              </a:tabLst>
            </a:pPr>
            <a:r>
              <a:rPr lang="en-US" sz="1800" b="0">
                <a:solidFill>
                  <a:srgbClr val="0000CC"/>
                </a:solidFill>
              </a:rPr>
              <a:t/>
            </a:r>
            <a:br>
              <a:rPr lang="en-US" sz="1800" b="0">
                <a:solidFill>
                  <a:srgbClr val="0000CC"/>
                </a:solidFill>
              </a:rPr>
            </a:br>
            <a:r>
              <a:rPr lang="en-US" sz="1800" b="0" u="sng">
                <a:solidFill>
                  <a:srgbClr val="990000"/>
                </a:solidFill>
              </a:rPr>
              <a:t>GOALS</a:t>
            </a:r>
            <a:endParaRPr lang="en-US" sz="1800" b="0">
              <a:solidFill>
                <a:srgbClr val="0000CC"/>
              </a:solidFill>
            </a:endParaRPr>
          </a:p>
          <a:p>
            <a:pPr marL="290513" indent="-290513">
              <a:lnSpc>
                <a:spcPct val="87000"/>
              </a:lnSpc>
              <a:spcBef>
                <a:spcPct val="5000"/>
              </a:spcBef>
              <a:spcAft>
                <a:spcPct val="5000"/>
              </a:spcAft>
              <a:buClr>
                <a:srgbClr val="990000"/>
              </a:buClr>
              <a:buSzPct val="95000"/>
              <a:buFont typeface="Monotype Sorts" pitchFamily="2" charset="2"/>
              <a:buChar char="è"/>
              <a:tabLst>
                <a:tab pos="630238" algn="l"/>
              </a:tabLst>
            </a:pPr>
            <a:r>
              <a:rPr lang="en-US" sz="1800" b="0">
                <a:solidFill>
                  <a:srgbClr val="070135"/>
                </a:solidFill>
              </a:rPr>
              <a:t>Specify the main parameters   		 characterizing the Model’s </a:t>
            </a:r>
            <a:br>
              <a:rPr lang="en-US" sz="1800" b="0">
                <a:solidFill>
                  <a:srgbClr val="070135"/>
                </a:solidFill>
              </a:rPr>
            </a:br>
            <a:r>
              <a:rPr lang="en-US" sz="1800" b="0">
                <a:solidFill>
                  <a:srgbClr val="070135"/>
                </a:solidFill>
              </a:rPr>
              <a:t>performance: throughputs, latencies</a:t>
            </a:r>
          </a:p>
          <a:p>
            <a:pPr marL="290513" indent="-290513">
              <a:lnSpc>
                <a:spcPct val="87000"/>
              </a:lnSpc>
              <a:spcBef>
                <a:spcPct val="5000"/>
              </a:spcBef>
              <a:spcAft>
                <a:spcPct val="5000"/>
              </a:spcAft>
              <a:buClr>
                <a:srgbClr val="990000"/>
              </a:buClr>
              <a:buSzPct val="95000"/>
              <a:buFont typeface="Monotype Sorts" pitchFamily="2" charset="2"/>
              <a:buChar char="è"/>
              <a:tabLst>
                <a:tab pos="630238" algn="l"/>
              </a:tabLst>
            </a:pPr>
            <a:r>
              <a:rPr lang="en-US" sz="1800" b="0">
                <a:solidFill>
                  <a:srgbClr val="070135"/>
                </a:solidFill>
              </a:rPr>
              <a:t>Develop “Baseline Models” in the </a:t>
            </a:r>
            <a:br>
              <a:rPr lang="en-US" sz="1800" b="0">
                <a:solidFill>
                  <a:srgbClr val="070135"/>
                </a:solidFill>
              </a:rPr>
            </a:br>
            <a:r>
              <a:rPr lang="en-US" sz="1800" b="0">
                <a:solidFill>
                  <a:srgbClr val="070135"/>
                </a:solidFill>
              </a:rPr>
              <a:t>“feasible” category</a:t>
            </a:r>
          </a:p>
          <a:p>
            <a:pPr marL="290513" indent="-290513">
              <a:lnSpc>
                <a:spcPct val="87000"/>
              </a:lnSpc>
              <a:spcBef>
                <a:spcPct val="5000"/>
              </a:spcBef>
              <a:spcAft>
                <a:spcPct val="5000"/>
              </a:spcAft>
              <a:buClr>
                <a:srgbClr val="990000"/>
              </a:buClr>
              <a:buSzPct val="95000"/>
              <a:buFont typeface="Monotype Sorts" pitchFamily="2" charset="2"/>
              <a:buChar char="è"/>
              <a:tabLst>
                <a:tab pos="630238" algn="l"/>
              </a:tabLst>
            </a:pPr>
            <a:r>
              <a:rPr lang="en-US" sz="1800" b="0">
                <a:solidFill>
                  <a:srgbClr val="070135"/>
                </a:solidFill>
              </a:rPr>
              <a:t>Verify resource requirement baselines:            (computing, data handling, networks)</a:t>
            </a:r>
            <a:br>
              <a:rPr lang="en-US" sz="1800" b="0">
                <a:solidFill>
                  <a:srgbClr val="070135"/>
                </a:solidFill>
              </a:rPr>
            </a:br>
            <a:endParaRPr lang="en-US" sz="1800" b="0">
              <a:solidFill>
                <a:srgbClr val="070135"/>
              </a:solidFill>
            </a:endParaRPr>
          </a:p>
          <a:p>
            <a:pPr marL="290513" indent="-290513" algn="ctr">
              <a:lnSpc>
                <a:spcPct val="87000"/>
              </a:lnSpc>
              <a:spcBef>
                <a:spcPct val="5000"/>
              </a:spcBef>
              <a:spcAft>
                <a:spcPct val="5000"/>
              </a:spcAft>
              <a:buClr>
                <a:srgbClr val="A50021"/>
              </a:buClr>
              <a:tabLst>
                <a:tab pos="630238" algn="l"/>
              </a:tabLst>
            </a:pPr>
            <a:r>
              <a:rPr lang="en-US" sz="1800" b="0" u="sng">
                <a:solidFill>
                  <a:srgbClr val="990000"/>
                </a:solidFill>
              </a:rPr>
              <a:t>COROLLARIES:</a:t>
            </a:r>
          </a:p>
          <a:p>
            <a:pPr marL="290513" indent="-290513">
              <a:lnSpc>
                <a:spcPct val="87000"/>
              </a:lnSpc>
              <a:spcBef>
                <a:spcPct val="5000"/>
              </a:spcBef>
              <a:spcAft>
                <a:spcPct val="5000"/>
              </a:spcAft>
              <a:buClr>
                <a:srgbClr val="A50021"/>
              </a:buClr>
              <a:buFont typeface="Monotype Sorts" pitchFamily="2" charset="2"/>
              <a:buChar char="è"/>
              <a:tabLst>
                <a:tab pos="630238" algn="l"/>
              </a:tabLst>
            </a:pPr>
            <a:r>
              <a:rPr lang="en-US" sz="1800" b="0">
                <a:solidFill>
                  <a:srgbClr val="0000CC"/>
                </a:solidFill>
              </a:rPr>
              <a:t> </a:t>
            </a:r>
            <a:r>
              <a:rPr lang="en-US" sz="1800" b="0">
                <a:solidFill>
                  <a:srgbClr val="070135"/>
                </a:solidFill>
              </a:rPr>
              <a:t>Define and Design the</a:t>
            </a:r>
            <a:r>
              <a:rPr lang="en-US" sz="1800" b="0">
                <a:solidFill>
                  <a:srgbClr val="0000CC"/>
                </a:solidFill>
              </a:rPr>
              <a:t> </a:t>
            </a:r>
            <a:r>
              <a:rPr lang="en-US" sz="1800" b="0">
                <a:solidFill>
                  <a:srgbClr val="990000"/>
                </a:solidFill>
              </a:rPr>
              <a:t>Analysis Process</a:t>
            </a:r>
            <a:endParaRPr lang="en-US" sz="1800" b="0">
              <a:solidFill>
                <a:srgbClr val="0000CC"/>
              </a:solidFill>
            </a:endParaRPr>
          </a:p>
          <a:p>
            <a:pPr marL="290513" indent="-290513">
              <a:lnSpc>
                <a:spcPct val="87000"/>
              </a:lnSpc>
              <a:spcBef>
                <a:spcPct val="5000"/>
              </a:spcBef>
              <a:spcAft>
                <a:spcPct val="5000"/>
              </a:spcAft>
              <a:buClr>
                <a:srgbClr val="A50021"/>
              </a:buClr>
              <a:buFont typeface="Monotype Sorts" pitchFamily="2" charset="2"/>
              <a:buChar char="è"/>
              <a:tabLst>
                <a:tab pos="630238" algn="l"/>
              </a:tabLst>
            </a:pPr>
            <a:r>
              <a:rPr lang="en-US" sz="1800" b="0">
                <a:solidFill>
                  <a:srgbClr val="0000CC"/>
                </a:solidFill>
              </a:rPr>
              <a:t> </a:t>
            </a:r>
            <a:r>
              <a:rPr lang="en-US" sz="1800" b="0">
                <a:solidFill>
                  <a:srgbClr val="070135"/>
                </a:solidFill>
              </a:rPr>
              <a:t>Define </a:t>
            </a:r>
            <a:r>
              <a:rPr lang="en-US" sz="1800" b="0">
                <a:solidFill>
                  <a:srgbClr val="990000"/>
                </a:solidFill>
              </a:rPr>
              <a:t>RC Architectures and Services</a:t>
            </a:r>
          </a:p>
          <a:p>
            <a:pPr marL="290513" indent="-290513">
              <a:lnSpc>
                <a:spcPct val="87000"/>
              </a:lnSpc>
              <a:spcBef>
                <a:spcPct val="5000"/>
              </a:spcBef>
              <a:spcAft>
                <a:spcPct val="5000"/>
              </a:spcAft>
              <a:buClr>
                <a:srgbClr val="A50021"/>
              </a:buClr>
              <a:buFont typeface="Monotype Sorts" pitchFamily="2" charset="2"/>
              <a:buChar char="è"/>
              <a:tabLst>
                <a:tab pos="630238" algn="l"/>
              </a:tabLst>
            </a:pPr>
            <a:r>
              <a:rPr lang="en-US" sz="1800" b="0">
                <a:solidFill>
                  <a:srgbClr val="070135"/>
                </a:solidFill>
              </a:rPr>
              <a:t> Provide </a:t>
            </a:r>
            <a:r>
              <a:rPr lang="en-US" sz="1800" b="0">
                <a:solidFill>
                  <a:srgbClr val="990000"/>
                </a:solidFill>
              </a:rPr>
              <a:t>Guidelines for the final Models</a:t>
            </a:r>
          </a:p>
          <a:p>
            <a:pPr marL="290513" indent="-290513">
              <a:lnSpc>
                <a:spcPct val="87000"/>
              </a:lnSpc>
              <a:spcBef>
                <a:spcPct val="5000"/>
              </a:spcBef>
              <a:spcAft>
                <a:spcPct val="5000"/>
              </a:spcAft>
              <a:buClr>
                <a:srgbClr val="A50021"/>
              </a:buClr>
              <a:buFont typeface="Monotype Sorts" pitchFamily="2" charset="2"/>
              <a:buChar char="è"/>
              <a:tabLst>
                <a:tab pos="630238" algn="l"/>
              </a:tabLst>
            </a:pPr>
            <a:r>
              <a:rPr lang="en-US" sz="1800" b="0">
                <a:solidFill>
                  <a:srgbClr val="990000"/>
                </a:solidFill>
              </a:rPr>
              <a:t> </a:t>
            </a:r>
            <a:r>
              <a:rPr lang="en-US" sz="1800" b="0">
                <a:solidFill>
                  <a:srgbClr val="070135"/>
                </a:solidFill>
              </a:rPr>
              <a:t>Build and Provide a</a:t>
            </a:r>
            <a:r>
              <a:rPr lang="en-US" sz="1800" b="0">
                <a:solidFill>
                  <a:srgbClr val="0000CC"/>
                </a:solidFill>
              </a:rPr>
              <a:t> </a:t>
            </a:r>
            <a:r>
              <a:rPr lang="en-US" sz="1800" b="0">
                <a:solidFill>
                  <a:srgbClr val="990000"/>
                </a:solidFill>
              </a:rPr>
              <a:t>Simulation System</a:t>
            </a:r>
            <a:br>
              <a:rPr lang="en-US" sz="1800" b="0">
                <a:solidFill>
                  <a:srgbClr val="990000"/>
                </a:solidFill>
              </a:rPr>
            </a:br>
            <a:r>
              <a:rPr lang="en-US" sz="1800" b="0">
                <a:solidFill>
                  <a:srgbClr val="990000"/>
                </a:solidFill>
              </a:rPr>
              <a:t> and Toolset  </a:t>
            </a:r>
            <a:r>
              <a:rPr lang="en-US" sz="1800" b="0">
                <a:solidFill>
                  <a:srgbClr val="0D0260"/>
                </a:solidFill>
              </a:rPr>
              <a:t>for Further Model studies</a:t>
            </a:r>
          </a:p>
          <a:p>
            <a:pPr marL="290513" indent="-290513">
              <a:lnSpc>
                <a:spcPct val="87000"/>
              </a:lnSpc>
              <a:spcBef>
                <a:spcPct val="5000"/>
              </a:spcBef>
              <a:spcAft>
                <a:spcPct val="5000"/>
              </a:spcAft>
              <a:buClr>
                <a:srgbClr val="A50021"/>
              </a:buClr>
              <a:buFont typeface="Monotype Sorts" pitchFamily="2" charset="2"/>
              <a:buChar char="è"/>
              <a:tabLst>
                <a:tab pos="630238" algn="l"/>
              </a:tabLst>
            </a:pPr>
            <a:endParaRPr lang="en-US" sz="1800" b="0">
              <a:solidFill>
                <a:srgbClr val="990000"/>
              </a:solidFill>
            </a:endParaRPr>
          </a:p>
        </p:txBody>
      </p:sp>
      <p:sp>
        <p:nvSpPr>
          <p:cNvPr id="405508" name="Rectangle 2052"/>
          <p:cNvSpPr>
            <a:spLocks noChangeArrowheads="1"/>
          </p:cNvSpPr>
          <p:nvPr/>
        </p:nvSpPr>
        <p:spPr bwMode="auto">
          <a:xfrm>
            <a:off x="4648200" y="990600"/>
            <a:ext cx="3848100" cy="5334000"/>
          </a:xfrm>
          <a:prstGeom prst="rect">
            <a:avLst/>
          </a:prstGeom>
          <a:noFill/>
          <a:ln w="12700">
            <a:noFill/>
            <a:miter lim="800000"/>
            <a:headEnd/>
            <a:tailEnd/>
          </a:ln>
          <a:effectLst/>
        </p:spPr>
        <p:txBody>
          <a:bodyPr lIns="92075" tIns="46038" rIns="92075" bIns="46038"/>
          <a:lstStyle/>
          <a:p>
            <a:pPr marL="196850" indent="-196850" algn="l">
              <a:lnSpc>
                <a:spcPct val="95000"/>
              </a:lnSpc>
              <a:spcBef>
                <a:spcPct val="20000"/>
              </a:spcBef>
              <a:spcAft>
                <a:spcPct val="15000"/>
              </a:spcAft>
              <a:buFontTx/>
              <a:buChar char="•"/>
            </a:pPr>
            <a:endParaRPr lang="fr-FR" sz="1800" b="1">
              <a:effectLst>
                <a:outerShdw blurRad="38100" dist="38100" dir="2700000" algn="tl">
                  <a:srgbClr val="FFFFFF"/>
                </a:outerShdw>
              </a:effectLst>
              <a:latin typeface="Times New Roman" pitchFamily="18" charset="0"/>
            </a:endParaRPr>
          </a:p>
        </p:txBody>
      </p:sp>
      <p:sp>
        <p:nvSpPr>
          <p:cNvPr id="405509" name="Text Box 2053"/>
          <p:cNvSpPr txBox="1">
            <a:spLocks noChangeArrowheads="1"/>
          </p:cNvSpPr>
          <p:nvPr/>
        </p:nvSpPr>
        <p:spPr bwMode="auto">
          <a:xfrm rot="-4218883">
            <a:off x="6438900" y="5448300"/>
            <a:ext cx="1295400" cy="304800"/>
          </a:xfrm>
          <a:prstGeom prst="rect">
            <a:avLst/>
          </a:prstGeom>
          <a:noFill/>
          <a:ln w="19050">
            <a:noFill/>
            <a:miter lim="800000"/>
            <a:headEnd/>
            <a:tailEnd/>
          </a:ln>
          <a:effectLst/>
        </p:spPr>
        <p:txBody>
          <a:bodyPr lIns="90000" tIns="46800" rIns="90000" bIns="46800" anchor="ctr">
            <a:spAutoFit/>
          </a:bodyPr>
          <a:lstStyle/>
          <a:p>
            <a:r>
              <a:rPr lang="en-US" sz="1400" b="1">
                <a:latin typeface="Times New Roman" pitchFamily="18" charset="0"/>
              </a:rPr>
              <a:t>622 Mbits/s</a:t>
            </a:r>
            <a:endParaRPr lang="en-US"/>
          </a:p>
        </p:txBody>
      </p:sp>
      <p:sp>
        <p:nvSpPr>
          <p:cNvPr id="405510" name="Text Box 2054"/>
          <p:cNvSpPr txBox="1">
            <a:spLocks noChangeArrowheads="1"/>
          </p:cNvSpPr>
          <p:nvPr/>
        </p:nvSpPr>
        <p:spPr bwMode="auto">
          <a:xfrm rot="-17764633">
            <a:off x="7785893" y="5472907"/>
            <a:ext cx="1344613" cy="304800"/>
          </a:xfrm>
          <a:prstGeom prst="rect">
            <a:avLst/>
          </a:prstGeom>
          <a:noFill/>
          <a:ln w="19050">
            <a:noFill/>
            <a:miter lim="800000"/>
            <a:headEnd/>
            <a:tailEnd/>
          </a:ln>
          <a:effectLst/>
        </p:spPr>
        <p:txBody>
          <a:bodyPr lIns="90000" tIns="46800" rIns="90000" bIns="46800" anchor="ctr">
            <a:spAutoFit/>
          </a:bodyPr>
          <a:lstStyle/>
          <a:p>
            <a:r>
              <a:rPr lang="en-US" sz="1400" b="1">
                <a:latin typeface="Times New Roman" pitchFamily="18" charset="0"/>
              </a:rPr>
              <a:t>622 Mbits/s</a:t>
            </a:r>
            <a:endParaRPr lang="en-US"/>
          </a:p>
        </p:txBody>
      </p:sp>
      <p:grpSp>
        <p:nvGrpSpPr>
          <p:cNvPr id="2" name="Group 2083"/>
          <p:cNvGrpSpPr>
            <a:grpSpLocks/>
          </p:cNvGrpSpPr>
          <p:nvPr/>
        </p:nvGrpSpPr>
        <p:grpSpPr bwMode="auto">
          <a:xfrm>
            <a:off x="5029200" y="1143000"/>
            <a:ext cx="3798888" cy="5000625"/>
            <a:chOff x="3168" y="720"/>
            <a:chExt cx="2393" cy="3150"/>
          </a:xfrm>
        </p:grpSpPr>
        <p:sp>
          <p:nvSpPr>
            <p:cNvPr id="405512" name="Oval 2056"/>
            <p:cNvSpPr>
              <a:spLocks noChangeArrowheads="1"/>
            </p:cNvSpPr>
            <p:nvPr/>
          </p:nvSpPr>
          <p:spPr bwMode="auto">
            <a:xfrm>
              <a:off x="3168" y="1344"/>
              <a:ext cx="462" cy="396"/>
            </a:xfrm>
            <a:prstGeom prst="ellipse">
              <a:avLst/>
            </a:prstGeom>
            <a:solidFill>
              <a:srgbClr val="23DEE3"/>
            </a:solidFill>
            <a:ln w="25400">
              <a:solidFill>
                <a:srgbClr val="0000CC"/>
              </a:solidFill>
              <a:round/>
              <a:headEnd/>
              <a:tailEnd/>
            </a:ln>
            <a:effectLst/>
          </p:spPr>
          <p:txBody>
            <a:bodyPr lIns="0" tIns="0" rIns="0" bIns="0" anchor="ctr">
              <a:spAutoFit/>
            </a:bodyPr>
            <a:lstStyle/>
            <a:p>
              <a:r>
                <a:rPr lang="en-US" sz="1400"/>
                <a:t>Desk</a:t>
              </a:r>
            </a:p>
            <a:p>
              <a:r>
                <a:rPr lang="en-US" sz="1400"/>
                <a:t>tops</a:t>
              </a:r>
            </a:p>
          </p:txBody>
        </p:sp>
        <p:sp>
          <p:nvSpPr>
            <p:cNvPr id="405513" name="Oval 2057"/>
            <p:cNvSpPr>
              <a:spLocks noChangeArrowheads="1"/>
            </p:cNvSpPr>
            <p:nvPr/>
          </p:nvSpPr>
          <p:spPr bwMode="auto">
            <a:xfrm>
              <a:off x="4512" y="2565"/>
              <a:ext cx="838" cy="778"/>
            </a:xfrm>
            <a:prstGeom prst="ellipse">
              <a:avLst/>
            </a:prstGeom>
            <a:solidFill>
              <a:srgbClr val="FDCF69"/>
            </a:solidFill>
            <a:ln w="31750">
              <a:solidFill>
                <a:srgbClr val="0000B2"/>
              </a:solidFill>
              <a:round/>
              <a:headEnd/>
              <a:tailEnd/>
            </a:ln>
            <a:effectLst/>
          </p:spPr>
          <p:txBody>
            <a:bodyPr lIns="0" tIns="0" rIns="0" bIns="0" anchor="ctr">
              <a:spAutoFit/>
            </a:bodyPr>
            <a:lstStyle/>
            <a:p>
              <a:r>
                <a:rPr lang="en-US" sz="1400" b="1">
                  <a:latin typeface="Times New Roman" pitchFamily="18" charset="0"/>
                </a:rPr>
                <a:t>CERN</a:t>
              </a:r>
            </a:p>
            <a:p>
              <a:r>
                <a:rPr lang="en-US" sz="1400" b="1">
                  <a:latin typeface="Times New Roman" pitchFamily="18" charset="0"/>
                </a:rPr>
                <a:t>6.10</a:t>
              </a:r>
              <a:r>
                <a:rPr lang="en-US" sz="1400" b="1" baseline="30000">
                  <a:latin typeface="Times New Roman" pitchFamily="18" charset="0"/>
                </a:rPr>
                <a:t>7 </a:t>
              </a:r>
              <a:r>
                <a:rPr lang="en-US" sz="1400" b="1">
                  <a:latin typeface="Times New Roman" pitchFamily="18" charset="0"/>
                </a:rPr>
                <a:t>MIPS</a:t>
              </a:r>
            </a:p>
            <a:p>
              <a:r>
                <a:rPr lang="en-US" sz="1400" b="1">
                  <a:latin typeface="Times New Roman" pitchFamily="18" charset="0"/>
                </a:rPr>
                <a:t>2000 Tbyte</a:t>
              </a:r>
            </a:p>
            <a:p>
              <a:r>
                <a:rPr lang="en-US" sz="1400" b="1">
                  <a:latin typeface="Times New Roman" pitchFamily="18" charset="0"/>
                </a:rPr>
                <a:t> Robot</a:t>
              </a:r>
              <a:endParaRPr lang="en-US" sz="1400"/>
            </a:p>
          </p:txBody>
        </p:sp>
        <p:sp>
          <p:nvSpPr>
            <p:cNvPr id="405514" name="Oval 2058"/>
            <p:cNvSpPr>
              <a:spLocks noChangeArrowheads="1"/>
            </p:cNvSpPr>
            <p:nvPr/>
          </p:nvSpPr>
          <p:spPr bwMode="auto">
            <a:xfrm>
              <a:off x="3600" y="1727"/>
              <a:ext cx="810" cy="778"/>
            </a:xfrm>
            <a:prstGeom prst="ellipse">
              <a:avLst/>
            </a:prstGeom>
            <a:solidFill>
              <a:srgbClr val="FFFF66"/>
            </a:solidFill>
            <a:ln w="31750">
              <a:solidFill>
                <a:srgbClr val="0000B2"/>
              </a:solidFill>
              <a:round/>
              <a:headEnd/>
              <a:tailEnd/>
            </a:ln>
            <a:effectLst/>
          </p:spPr>
          <p:txBody>
            <a:bodyPr lIns="0" tIns="0" rIns="0" bIns="0" anchor="ctr">
              <a:spAutoFit/>
            </a:bodyPr>
            <a:lstStyle/>
            <a:p>
              <a:r>
                <a:rPr lang="en-US" sz="1400" b="1">
                  <a:latin typeface="Times New Roman" pitchFamily="18" charset="0"/>
                </a:rPr>
                <a:t>University</a:t>
              </a:r>
            </a:p>
            <a:p>
              <a:r>
                <a:rPr lang="en-US" sz="1400" b="1">
                  <a:latin typeface="Times New Roman" pitchFamily="18" charset="0"/>
                </a:rPr>
                <a:t>n.10</a:t>
              </a:r>
              <a:r>
                <a:rPr lang="en-US" sz="1400" b="1" baseline="30000">
                  <a:latin typeface="Times New Roman" pitchFamily="18" charset="0"/>
                </a:rPr>
                <a:t>6</a:t>
              </a:r>
              <a:r>
                <a:rPr lang="en-US" sz="1400" b="1">
                  <a:latin typeface="Times New Roman" pitchFamily="18" charset="0"/>
                </a:rPr>
                <a:t>MIPS</a:t>
              </a:r>
            </a:p>
            <a:p>
              <a:r>
                <a:rPr lang="en-US" sz="1400" b="1">
                  <a:latin typeface="Times New Roman" pitchFamily="18" charset="0"/>
                </a:rPr>
                <a:t>100 Tbyte</a:t>
              </a:r>
            </a:p>
            <a:p>
              <a:r>
                <a:rPr lang="en-US" sz="1400" b="1">
                  <a:latin typeface="Times New Roman" pitchFamily="18" charset="0"/>
                </a:rPr>
                <a:t> Robot</a:t>
              </a:r>
              <a:endParaRPr lang="en-US" sz="1400"/>
            </a:p>
          </p:txBody>
        </p:sp>
        <p:sp>
          <p:nvSpPr>
            <p:cNvPr id="405515" name="Oval 2059"/>
            <p:cNvSpPr>
              <a:spLocks noChangeArrowheads="1"/>
            </p:cNvSpPr>
            <p:nvPr/>
          </p:nvSpPr>
          <p:spPr bwMode="auto">
            <a:xfrm>
              <a:off x="4752" y="768"/>
              <a:ext cx="809" cy="778"/>
            </a:xfrm>
            <a:prstGeom prst="ellipse">
              <a:avLst/>
            </a:prstGeom>
            <a:solidFill>
              <a:srgbClr val="FFFF66"/>
            </a:solidFill>
            <a:ln w="31750">
              <a:solidFill>
                <a:srgbClr val="0000B2"/>
              </a:solidFill>
              <a:round/>
              <a:headEnd/>
              <a:tailEnd/>
            </a:ln>
            <a:effectLst/>
          </p:spPr>
          <p:txBody>
            <a:bodyPr lIns="0" tIns="0" rIns="0" bIns="0" anchor="ctr">
              <a:spAutoFit/>
            </a:bodyPr>
            <a:lstStyle/>
            <a:p>
              <a:r>
                <a:rPr lang="en-US" sz="1400" b="1">
                  <a:latin typeface="Times New Roman" pitchFamily="18" charset="0"/>
                </a:rPr>
                <a:t>FNAL</a:t>
              </a:r>
            </a:p>
            <a:p>
              <a:r>
                <a:rPr lang="en-US" sz="1400" b="1">
                  <a:latin typeface="Times New Roman" pitchFamily="18" charset="0"/>
                </a:rPr>
                <a:t>4.10</a:t>
              </a:r>
              <a:r>
                <a:rPr lang="en-US" sz="1400" b="1" baseline="30000">
                  <a:latin typeface="Times New Roman" pitchFamily="18" charset="0"/>
                </a:rPr>
                <a:t>6 </a:t>
              </a:r>
              <a:r>
                <a:rPr lang="en-US" sz="1400" b="1">
                  <a:latin typeface="Times New Roman" pitchFamily="18" charset="0"/>
                </a:rPr>
                <a:t>MIPS</a:t>
              </a:r>
            </a:p>
            <a:p>
              <a:r>
                <a:rPr lang="en-US" sz="1400" b="1">
                  <a:latin typeface="Times New Roman" pitchFamily="18" charset="0"/>
                </a:rPr>
                <a:t>200 Tbyte</a:t>
              </a:r>
            </a:p>
            <a:p>
              <a:r>
                <a:rPr lang="en-US" sz="1400" b="1">
                  <a:latin typeface="Times New Roman" pitchFamily="18" charset="0"/>
                </a:rPr>
                <a:t> Robot</a:t>
              </a:r>
              <a:endParaRPr lang="en-US" sz="1400"/>
            </a:p>
          </p:txBody>
        </p:sp>
        <p:sp>
          <p:nvSpPr>
            <p:cNvPr id="405516" name="Line 2060"/>
            <p:cNvSpPr>
              <a:spLocks noChangeShapeType="1"/>
            </p:cNvSpPr>
            <p:nvPr/>
          </p:nvSpPr>
          <p:spPr bwMode="auto">
            <a:xfrm rot="21593315" flipV="1">
              <a:off x="4225" y="1137"/>
              <a:ext cx="484" cy="652"/>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17" name="Text Box 2061"/>
            <p:cNvSpPr txBox="1">
              <a:spLocks noChangeArrowheads="1"/>
            </p:cNvSpPr>
            <p:nvPr/>
          </p:nvSpPr>
          <p:spPr bwMode="auto">
            <a:xfrm rot="-3095277">
              <a:off x="3903" y="1310"/>
              <a:ext cx="932" cy="212"/>
            </a:xfrm>
            <a:prstGeom prst="rect">
              <a:avLst/>
            </a:prstGeom>
            <a:noFill/>
            <a:ln w="19050">
              <a:noFill/>
              <a:miter lim="800000"/>
              <a:headEnd/>
              <a:tailEnd/>
            </a:ln>
            <a:effectLst/>
          </p:spPr>
          <p:txBody>
            <a:bodyPr lIns="90000" tIns="46800" rIns="90000" bIns="46800" anchor="ctr">
              <a:spAutoFit/>
            </a:bodyPr>
            <a:lstStyle/>
            <a:p>
              <a:r>
                <a:rPr lang="en-US" sz="1600" b="1">
                  <a:latin typeface="Times New Roman" pitchFamily="18" charset="0"/>
                </a:rPr>
                <a:t>622 Mbits/s</a:t>
              </a:r>
              <a:endParaRPr lang="en-US"/>
            </a:p>
          </p:txBody>
        </p:sp>
        <p:sp>
          <p:nvSpPr>
            <p:cNvPr id="405518" name="Line 2062"/>
            <p:cNvSpPr>
              <a:spLocks noChangeShapeType="1"/>
            </p:cNvSpPr>
            <p:nvPr/>
          </p:nvSpPr>
          <p:spPr bwMode="auto">
            <a:xfrm rot="18366884" flipV="1">
              <a:off x="4584" y="1818"/>
              <a:ext cx="913" cy="460"/>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19" name="Text Box 2063"/>
            <p:cNvSpPr txBox="1">
              <a:spLocks noChangeArrowheads="1"/>
            </p:cNvSpPr>
            <p:nvPr/>
          </p:nvSpPr>
          <p:spPr bwMode="auto">
            <a:xfrm rot="-5130872">
              <a:off x="4462" y="1974"/>
              <a:ext cx="956" cy="212"/>
            </a:xfrm>
            <a:prstGeom prst="rect">
              <a:avLst/>
            </a:prstGeom>
            <a:noFill/>
            <a:ln w="19050">
              <a:noFill/>
              <a:miter lim="800000"/>
              <a:headEnd/>
              <a:tailEnd/>
            </a:ln>
            <a:effectLst/>
          </p:spPr>
          <p:txBody>
            <a:bodyPr lIns="90000" tIns="46800" rIns="90000" bIns="46800" anchor="ctr">
              <a:spAutoFit/>
            </a:bodyPr>
            <a:lstStyle/>
            <a:p>
              <a:r>
                <a:rPr lang="en-US" sz="1600" b="1">
                  <a:latin typeface="Times New Roman" pitchFamily="18" charset="0"/>
                </a:rPr>
                <a:t>622 Mbits/s</a:t>
              </a:r>
              <a:endParaRPr lang="en-US"/>
            </a:p>
          </p:txBody>
        </p:sp>
        <p:sp>
          <p:nvSpPr>
            <p:cNvPr id="405520" name="Freeform 2064"/>
            <p:cNvSpPr>
              <a:spLocks/>
            </p:cNvSpPr>
            <p:nvPr/>
          </p:nvSpPr>
          <p:spPr bwMode="auto">
            <a:xfrm>
              <a:off x="4667" y="1418"/>
              <a:ext cx="176" cy="1258"/>
            </a:xfrm>
            <a:custGeom>
              <a:avLst/>
              <a:gdLst/>
              <a:ahLst/>
              <a:cxnLst>
                <a:cxn ang="0">
                  <a:pos x="312" y="0"/>
                </a:cxn>
                <a:cxn ang="0">
                  <a:pos x="24" y="624"/>
                </a:cxn>
                <a:cxn ang="0">
                  <a:pos x="168" y="1392"/>
                </a:cxn>
                <a:cxn ang="0">
                  <a:pos x="168" y="1344"/>
                </a:cxn>
                <a:cxn ang="0">
                  <a:pos x="216" y="1392"/>
                </a:cxn>
              </a:cxnLst>
              <a:rect l="0" t="0" r="r" b="b"/>
              <a:pathLst>
                <a:path w="312" h="1512">
                  <a:moveTo>
                    <a:pt x="312" y="0"/>
                  </a:moveTo>
                  <a:cubicBezTo>
                    <a:pt x="180" y="196"/>
                    <a:pt x="48" y="392"/>
                    <a:pt x="24" y="624"/>
                  </a:cubicBezTo>
                  <a:cubicBezTo>
                    <a:pt x="0" y="856"/>
                    <a:pt x="144" y="1272"/>
                    <a:pt x="168" y="1392"/>
                  </a:cubicBezTo>
                  <a:cubicBezTo>
                    <a:pt x="192" y="1512"/>
                    <a:pt x="160" y="1344"/>
                    <a:pt x="168" y="1344"/>
                  </a:cubicBezTo>
                  <a:cubicBezTo>
                    <a:pt x="176" y="1344"/>
                    <a:pt x="196" y="1368"/>
                    <a:pt x="216" y="1392"/>
                  </a:cubicBezTo>
                </a:path>
              </a:pathLst>
            </a:custGeom>
            <a:noFill/>
            <a:ln w="31750" cap="flat" cmpd="sng">
              <a:solidFill>
                <a:srgbClr val="000090"/>
              </a:solidFill>
              <a:prstDash val="lgDashDot"/>
              <a:round/>
              <a:headEnd type="triangle" w="lg" len="med"/>
              <a:tailEnd type="none" w="med" len="med"/>
            </a:ln>
            <a:effectLst/>
          </p:spPr>
          <p:txBody>
            <a:bodyPr lIns="90000" tIns="46800" rIns="90000" bIns="46800" anchor="ctr">
              <a:spAutoFit/>
            </a:bodyPr>
            <a:lstStyle/>
            <a:p>
              <a:endParaRPr lang="fr-FR"/>
            </a:p>
          </p:txBody>
        </p:sp>
        <p:sp>
          <p:nvSpPr>
            <p:cNvPr id="405521" name="WordArt 2065"/>
            <p:cNvSpPr>
              <a:spLocks noChangeArrowheads="1" noChangeShapeType="1" noTextEdit="1"/>
            </p:cNvSpPr>
            <p:nvPr/>
          </p:nvSpPr>
          <p:spPr bwMode="auto">
            <a:xfrm rot="-5429028">
              <a:off x="4137" y="1953"/>
              <a:ext cx="1002" cy="118"/>
            </a:xfrm>
            <a:prstGeom prst="rect">
              <a:avLst/>
            </a:prstGeom>
          </p:spPr>
          <p:txBody>
            <a:bodyPr spcFirstLastPara="1" wrap="none" fromWordArt="1">
              <a:prstTxWarp prst="textArchUp">
                <a:avLst>
                  <a:gd name="adj" fmla="val 10884823"/>
                </a:avLst>
              </a:prstTxWarp>
            </a:bodyPr>
            <a:lstStyle/>
            <a:p>
              <a:r>
                <a:rPr lang="fr-FR" sz="1200" kern="10">
                  <a:ln w="9525">
                    <a:solidFill>
                      <a:srgbClr val="A50021"/>
                    </a:solidFill>
                    <a:round/>
                    <a:headEnd/>
                    <a:tailEnd/>
                  </a:ln>
                  <a:solidFill>
                    <a:srgbClr val="B1011E"/>
                  </a:solidFill>
                  <a:latin typeface="Arial Black"/>
                </a:rPr>
                <a:t>Optional Air Freight</a:t>
              </a:r>
            </a:p>
          </p:txBody>
        </p:sp>
        <p:sp>
          <p:nvSpPr>
            <p:cNvPr id="405522" name="Line 2066"/>
            <p:cNvSpPr>
              <a:spLocks noChangeShapeType="1"/>
            </p:cNvSpPr>
            <p:nvPr/>
          </p:nvSpPr>
          <p:spPr bwMode="auto">
            <a:xfrm rot="650837" flipV="1">
              <a:off x="4001" y="3043"/>
              <a:ext cx="499" cy="424"/>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23" name="Text Box 2067"/>
            <p:cNvSpPr txBox="1">
              <a:spLocks noChangeArrowheads="1"/>
            </p:cNvSpPr>
            <p:nvPr/>
          </p:nvSpPr>
          <p:spPr bwMode="auto">
            <a:xfrm rot="-1575978">
              <a:off x="3785" y="3046"/>
              <a:ext cx="885" cy="212"/>
            </a:xfrm>
            <a:prstGeom prst="rect">
              <a:avLst/>
            </a:prstGeom>
            <a:noFill/>
            <a:ln w="19050">
              <a:noFill/>
              <a:miter lim="800000"/>
              <a:headEnd/>
              <a:tailEnd/>
            </a:ln>
            <a:effectLst/>
          </p:spPr>
          <p:txBody>
            <a:bodyPr lIns="90000" tIns="46800" rIns="90000" bIns="46800" anchor="ctr">
              <a:spAutoFit/>
            </a:bodyPr>
            <a:lstStyle/>
            <a:p>
              <a:r>
                <a:rPr lang="en-US" sz="1600" b="1">
                  <a:latin typeface="Times New Roman" pitchFamily="18" charset="0"/>
                </a:rPr>
                <a:t>622Mbits/s</a:t>
              </a:r>
              <a:endParaRPr lang="en-US"/>
            </a:p>
          </p:txBody>
        </p:sp>
        <p:sp>
          <p:nvSpPr>
            <p:cNvPr id="405524" name="Line 2068"/>
            <p:cNvSpPr>
              <a:spLocks noChangeShapeType="1"/>
            </p:cNvSpPr>
            <p:nvPr/>
          </p:nvSpPr>
          <p:spPr bwMode="auto">
            <a:xfrm rot="18308426" flipV="1">
              <a:off x="4275" y="3501"/>
              <a:ext cx="606" cy="132"/>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25" name="Line 2069"/>
            <p:cNvSpPr>
              <a:spLocks noChangeShapeType="1"/>
            </p:cNvSpPr>
            <p:nvPr/>
          </p:nvSpPr>
          <p:spPr bwMode="auto">
            <a:xfrm rot="2234798" flipV="1">
              <a:off x="4224" y="816"/>
              <a:ext cx="557" cy="332"/>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26" name="Text Box 2070"/>
            <p:cNvSpPr txBox="1">
              <a:spLocks noChangeArrowheads="1"/>
            </p:cNvSpPr>
            <p:nvPr/>
          </p:nvSpPr>
          <p:spPr bwMode="auto">
            <a:xfrm rot="450224">
              <a:off x="4032" y="720"/>
              <a:ext cx="928" cy="212"/>
            </a:xfrm>
            <a:prstGeom prst="rect">
              <a:avLst/>
            </a:prstGeom>
            <a:noFill/>
            <a:ln w="19050">
              <a:noFill/>
              <a:miter lim="800000"/>
              <a:headEnd/>
              <a:tailEnd/>
            </a:ln>
            <a:effectLst/>
          </p:spPr>
          <p:txBody>
            <a:bodyPr lIns="90000" tIns="46800" rIns="90000" bIns="46800" anchor="ctr">
              <a:spAutoFit/>
            </a:bodyPr>
            <a:lstStyle/>
            <a:p>
              <a:r>
                <a:rPr lang="en-US" sz="1600" b="1">
                  <a:latin typeface="Times New Roman" pitchFamily="18" charset="0"/>
                </a:rPr>
                <a:t>622 Mbits/s</a:t>
              </a:r>
              <a:endParaRPr lang="en-US"/>
            </a:p>
          </p:txBody>
        </p:sp>
        <p:sp>
          <p:nvSpPr>
            <p:cNvPr id="405527" name="Line 2071"/>
            <p:cNvSpPr>
              <a:spLocks noChangeShapeType="1"/>
            </p:cNvSpPr>
            <p:nvPr/>
          </p:nvSpPr>
          <p:spPr bwMode="auto">
            <a:xfrm rot="15878236" flipV="1">
              <a:off x="4905" y="3447"/>
              <a:ext cx="576" cy="209"/>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28" name="Line 2072"/>
            <p:cNvSpPr>
              <a:spLocks noChangeShapeType="1"/>
            </p:cNvSpPr>
            <p:nvPr/>
          </p:nvSpPr>
          <p:spPr bwMode="auto">
            <a:xfrm rot="4334960" flipV="1">
              <a:off x="3730" y="1598"/>
              <a:ext cx="324" cy="8"/>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29" name="Line 2073"/>
            <p:cNvSpPr>
              <a:spLocks noChangeShapeType="1"/>
            </p:cNvSpPr>
            <p:nvPr/>
          </p:nvSpPr>
          <p:spPr bwMode="auto">
            <a:xfrm rot="3633805" flipV="1">
              <a:off x="3538" y="1704"/>
              <a:ext cx="240" cy="96"/>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30" name="Line 2074"/>
            <p:cNvSpPr>
              <a:spLocks noChangeShapeType="1"/>
            </p:cNvSpPr>
            <p:nvPr/>
          </p:nvSpPr>
          <p:spPr bwMode="auto">
            <a:xfrm rot="19507755" flipV="1">
              <a:off x="3648" y="2496"/>
              <a:ext cx="240" cy="141"/>
            </a:xfrm>
            <a:prstGeom prst="line">
              <a:avLst/>
            </a:prstGeom>
            <a:noFill/>
            <a:ln w="25400">
              <a:solidFill>
                <a:srgbClr val="000090"/>
              </a:solidFill>
              <a:round/>
              <a:headEnd type="triangle" w="med" len="med"/>
              <a:tailEnd type="triangle" w="med" len="med"/>
            </a:ln>
            <a:effectLst/>
          </p:spPr>
          <p:txBody>
            <a:bodyPr lIns="90000" tIns="46800" rIns="90000" bIns="46800" anchor="ctr">
              <a:spAutoFit/>
            </a:bodyPr>
            <a:lstStyle/>
            <a:p>
              <a:endParaRPr lang="fr-FR"/>
            </a:p>
          </p:txBody>
        </p:sp>
        <p:sp>
          <p:nvSpPr>
            <p:cNvPr id="405531" name="Oval 2075"/>
            <p:cNvSpPr>
              <a:spLocks noChangeArrowheads="1"/>
            </p:cNvSpPr>
            <p:nvPr/>
          </p:nvSpPr>
          <p:spPr bwMode="auto">
            <a:xfrm>
              <a:off x="3600" y="1056"/>
              <a:ext cx="462" cy="396"/>
            </a:xfrm>
            <a:prstGeom prst="ellipse">
              <a:avLst/>
            </a:prstGeom>
            <a:solidFill>
              <a:srgbClr val="23DEE3"/>
            </a:solidFill>
            <a:ln w="25400">
              <a:solidFill>
                <a:srgbClr val="0000CC"/>
              </a:solidFill>
              <a:round/>
              <a:headEnd/>
              <a:tailEnd/>
            </a:ln>
            <a:effectLst/>
          </p:spPr>
          <p:txBody>
            <a:bodyPr lIns="0" tIns="0" rIns="0" bIns="0" anchor="ctr">
              <a:spAutoFit/>
            </a:bodyPr>
            <a:lstStyle/>
            <a:p>
              <a:r>
                <a:rPr lang="en-US" sz="1400"/>
                <a:t>Desk</a:t>
              </a:r>
            </a:p>
            <a:p>
              <a:r>
                <a:rPr lang="en-US" sz="1400"/>
                <a:t>tops</a:t>
              </a:r>
            </a:p>
          </p:txBody>
        </p:sp>
        <p:sp>
          <p:nvSpPr>
            <p:cNvPr id="405532" name="Oval 2076"/>
            <p:cNvSpPr>
              <a:spLocks noChangeArrowheads="1"/>
            </p:cNvSpPr>
            <p:nvPr/>
          </p:nvSpPr>
          <p:spPr bwMode="auto">
            <a:xfrm>
              <a:off x="3408" y="2640"/>
              <a:ext cx="462" cy="396"/>
            </a:xfrm>
            <a:prstGeom prst="ellipse">
              <a:avLst/>
            </a:prstGeom>
            <a:solidFill>
              <a:srgbClr val="23DEE3"/>
            </a:solidFill>
            <a:ln w="25400">
              <a:solidFill>
                <a:srgbClr val="0000CC"/>
              </a:solidFill>
              <a:round/>
              <a:headEnd/>
              <a:tailEnd/>
            </a:ln>
            <a:effectLst/>
          </p:spPr>
          <p:txBody>
            <a:bodyPr lIns="0" tIns="0" rIns="0" bIns="0" anchor="ctr">
              <a:spAutoFit/>
            </a:bodyPr>
            <a:lstStyle/>
            <a:p>
              <a:r>
                <a:rPr lang="en-US" sz="1400"/>
                <a:t>Desk</a:t>
              </a:r>
            </a:p>
            <a:p>
              <a:r>
                <a:rPr lang="en-US" sz="1400"/>
                <a:t>tops</a:t>
              </a:r>
            </a:p>
          </p:txBody>
        </p:sp>
        <p:sp>
          <p:nvSpPr>
            <p:cNvPr id="405533" name="Oval 2077"/>
            <p:cNvSpPr>
              <a:spLocks noChangeArrowheads="1"/>
            </p:cNvSpPr>
            <p:nvPr/>
          </p:nvSpPr>
          <p:spPr bwMode="auto">
            <a:xfrm>
              <a:off x="3408" y="1872"/>
              <a:ext cx="42" cy="52"/>
            </a:xfrm>
            <a:prstGeom prst="ellipse">
              <a:avLst/>
            </a:prstGeom>
            <a:solidFill>
              <a:srgbClr val="0000FF"/>
            </a:solidFill>
            <a:ln w="9525">
              <a:solidFill>
                <a:srgbClr val="0000FF"/>
              </a:solidFill>
              <a:round/>
              <a:headEnd/>
              <a:tailEnd/>
            </a:ln>
            <a:effectLst/>
          </p:spPr>
          <p:txBody>
            <a:bodyPr lIns="90000" tIns="46800" rIns="90000" bIns="46800" anchor="ctr">
              <a:spAutoFit/>
            </a:bodyPr>
            <a:lstStyle/>
            <a:p>
              <a:endParaRPr lang="fr-FR"/>
            </a:p>
          </p:txBody>
        </p:sp>
        <p:sp>
          <p:nvSpPr>
            <p:cNvPr id="405534" name="Oval 2078"/>
            <p:cNvSpPr>
              <a:spLocks noChangeArrowheads="1"/>
            </p:cNvSpPr>
            <p:nvPr/>
          </p:nvSpPr>
          <p:spPr bwMode="auto">
            <a:xfrm>
              <a:off x="3408" y="2064"/>
              <a:ext cx="42" cy="52"/>
            </a:xfrm>
            <a:prstGeom prst="ellipse">
              <a:avLst/>
            </a:prstGeom>
            <a:solidFill>
              <a:srgbClr val="0000FF"/>
            </a:solidFill>
            <a:ln w="9525">
              <a:solidFill>
                <a:srgbClr val="0000FF"/>
              </a:solidFill>
              <a:round/>
              <a:headEnd/>
              <a:tailEnd/>
            </a:ln>
            <a:effectLst/>
          </p:spPr>
          <p:txBody>
            <a:bodyPr lIns="90000" tIns="46800" rIns="90000" bIns="46800" anchor="ctr">
              <a:spAutoFit/>
            </a:bodyPr>
            <a:lstStyle/>
            <a:p>
              <a:endParaRPr lang="fr-FR"/>
            </a:p>
          </p:txBody>
        </p:sp>
        <p:sp>
          <p:nvSpPr>
            <p:cNvPr id="405535" name="Oval 2079"/>
            <p:cNvSpPr>
              <a:spLocks noChangeArrowheads="1"/>
            </p:cNvSpPr>
            <p:nvPr/>
          </p:nvSpPr>
          <p:spPr bwMode="auto">
            <a:xfrm>
              <a:off x="3456" y="2256"/>
              <a:ext cx="42" cy="54"/>
            </a:xfrm>
            <a:prstGeom prst="ellipse">
              <a:avLst/>
            </a:prstGeom>
            <a:solidFill>
              <a:srgbClr val="0000FF"/>
            </a:solidFill>
            <a:ln w="9525">
              <a:solidFill>
                <a:srgbClr val="0000FF"/>
              </a:solidFill>
              <a:round/>
              <a:headEnd/>
              <a:tailEnd/>
            </a:ln>
            <a:effectLst/>
          </p:spPr>
          <p:txBody>
            <a:bodyPr lIns="90000" tIns="46800" rIns="90000" bIns="46800" anchor="ctr">
              <a:spAutoFit/>
            </a:bodyPr>
            <a:lstStyle/>
            <a:p>
              <a:endParaRPr lang="fr-FR"/>
            </a:p>
          </p:txBody>
        </p:sp>
        <p:sp>
          <p:nvSpPr>
            <p:cNvPr id="405536" name="Oval 2080"/>
            <p:cNvSpPr>
              <a:spLocks noChangeArrowheads="1"/>
            </p:cNvSpPr>
            <p:nvPr/>
          </p:nvSpPr>
          <p:spPr bwMode="auto">
            <a:xfrm>
              <a:off x="3504" y="2448"/>
              <a:ext cx="42" cy="54"/>
            </a:xfrm>
            <a:prstGeom prst="ellipse">
              <a:avLst/>
            </a:prstGeom>
            <a:solidFill>
              <a:srgbClr val="0000FF"/>
            </a:solidFill>
            <a:ln w="9525">
              <a:solidFill>
                <a:srgbClr val="0000FF"/>
              </a:solidFill>
              <a:round/>
              <a:headEnd/>
              <a:tailEnd/>
            </a:ln>
            <a:effectLst/>
          </p:spPr>
          <p:txBody>
            <a:bodyPr lIns="90000" tIns="46800" rIns="90000" bIns="46800" anchor="ctr">
              <a:spAutoFit/>
            </a:bodyPr>
            <a:lstStyle/>
            <a:p>
              <a:endParaRPr lang="fr-FR"/>
            </a:p>
          </p:txBody>
        </p:sp>
      </p:grpSp>
      <p:sp>
        <p:nvSpPr>
          <p:cNvPr id="405537" name="Text Box 2081"/>
          <p:cNvSpPr txBox="1">
            <a:spLocks noChangeArrowheads="1"/>
          </p:cNvSpPr>
          <p:nvPr/>
        </p:nvSpPr>
        <p:spPr bwMode="auto">
          <a:xfrm>
            <a:off x="5029200" y="5410200"/>
            <a:ext cx="2024063" cy="854075"/>
          </a:xfrm>
          <a:prstGeom prst="rect">
            <a:avLst/>
          </a:prstGeom>
          <a:noFill/>
          <a:ln w="9525">
            <a:noFill/>
            <a:miter lim="800000"/>
            <a:headEnd/>
            <a:tailEnd/>
          </a:ln>
          <a:effectLst/>
        </p:spPr>
        <p:txBody>
          <a:bodyPr lIns="90000" tIns="46800" rIns="90000" bIns="46800" anchor="ctr">
            <a:spAutoFit/>
          </a:bodyPr>
          <a:lstStyle/>
          <a:p>
            <a:r>
              <a:rPr lang="en-US" sz="1800" b="1" u="sng">
                <a:solidFill>
                  <a:srgbClr val="C30121"/>
                </a:solidFill>
                <a:effectLst>
                  <a:outerShdw blurRad="38100" dist="38100" dir="2700000" algn="tl">
                    <a:srgbClr val="000000"/>
                  </a:outerShdw>
                </a:effectLst>
                <a:latin typeface="Arial" pitchFamily="34" charset="0"/>
              </a:rPr>
              <a:t>Model Circa 2006</a:t>
            </a:r>
            <a:endParaRPr lang="en-US" sz="1800" b="1">
              <a:effectLst>
                <a:outerShdw blurRad="38100" dist="38100" dir="2700000" algn="tl">
                  <a:srgbClr val="FFFFFF"/>
                </a:outerShdw>
              </a:effectLst>
              <a:latin typeface="Arial" pitchFamily="34" charset="0"/>
            </a:endParaRPr>
          </a:p>
          <a:p>
            <a:endParaRPr lang="en-US" sz="1400" b="1"/>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3970</TotalTime>
  <Words>3939</Words>
  <Application>Microsoft Office PowerPoint</Application>
  <PresentationFormat>Affichage à l'écran (4:3)</PresentationFormat>
  <Paragraphs>548</Paragraphs>
  <Slides>67</Slides>
  <Notes>1</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67</vt:i4>
      </vt:variant>
    </vt:vector>
  </HeadingPairs>
  <TitlesOfParts>
    <vt:vector size="71" baseType="lpstr">
      <vt:lpstr>Thème Office</vt:lpstr>
      <vt:lpstr>Microsoft Clip Gallery</vt:lpstr>
      <vt:lpstr>Microsoft Word Document</vt:lpstr>
      <vt:lpstr>Microsoft Word Picture</vt:lpstr>
      <vt:lpstr>La naissance de la grille Webinaire du 13 Décembre 2012</vt:lpstr>
      <vt:lpstr>La naissance de la grille</vt:lpstr>
      <vt:lpstr>Plan de l’exposé</vt:lpstr>
      <vt:lpstr>Pourquoi la grille est née  en 1999</vt:lpstr>
      <vt:lpstr>La situation de la physique des particules en 1999</vt:lpstr>
      <vt:lpstr>Pourquoi a-ton besoin de DATAGRID</vt:lpstr>
      <vt:lpstr>Diapositive 7</vt:lpstr>
      <vt:lpstr>HEP Bandwidth Growth Rates</vt:lpstr>
      <vt:lpstr>MONARC </vt:lpstr>
      <vt:lpstr>  Present  LHC Computing Model</vt:lpstr>
      <vt:lpstr>The main differences for a Tier1 site in the GRID era</vt:lpstr>
      <vt:lpstr>La situation des réseaux en 1999-2001</vt:lpstr>
      <vt:lpstr>Réseau Renater international 7/1999</vt:lpstr>
      <vt:lpstr>Comment je suis tombé dans la grille</vt:lpstr>
      <vt:lpstr>Foundations for an LHC Data Grid</vt:lpstr>
      <vt:lpstr>The Message</vt:lpstr>
      <vt:lpstr>The Vision for the Grid</vt:lpstr>
      <vt:lpstr>The Grid from a Services View</vt:lpstr>
      <vt:lpstr>Grid-based Computing Projects</vt:lpstr>
      <vt:lpstr>Particle Physics Data Grid</vt:lpstr>
      <vt:lpstr>NGI: “Particle Physics Data Grid” ANL(CS/HEP), BNL, Caltech, FNAL, JLAB, LBNL(CS/HEP), SDSC, SLAC, U.Wisconsin</vt:lpstr>
      <vt:lpstr>The Future of Distributed Collaboration Technology: The Access Grid</vt:lpstr>
      <vt:lpstr>Conclusion</vt:lpstr>
      <vt:lpstr>Une transition personnelle inattendue</vt:lpstr>
      <vt:lpstr>La réunion du 11 Janvier 2000  qui a tout lancé</vt:lpstr>
      <vt:lpstr>Le message d’invitation</vt:lpstr>
      <vt:lpstr>L’agenda de la réunion du 11 janvier</vt:lpstr>
      <vt:lpstr>HEP EU-GRID Project</vt:lpstr>
      <vt:lpstr>Background</vt:lpstr>
      <vt:lpstr>Background</vt:lpstr>
      <vt:lpstr>Diapositive 31</vt:lpstr>
      <vt:lpstr>Diapositive 32</vt:lpstr>
      <vt:lpstr>E-GRID Forum</vt:lpstr>
      <vt:lpstr>The HEP EU-GRID Proposal</vt:lpstr>
      <vt:lpstr>LHC Regional Centers</vt:lpstr>
      <vt:lpstr>Basic Assumptions</vt:lpstr>
      <vt:lpstr>Basic Assumptions (2)</vt:lpstr>
      <vt:lpstr>Actions and/or Deliverables</vt:lpstr>
      <vt:lpstr>Le trombinoscope</vt:lpstr>
      <vt:lpstr>The DATA Grid main actors (members of the DATAGRDI PMB)</vt:lpstr>
      <vt:lpstr>De retour au CNRS</vt:lpstr>
      <vt:lpstr>Préparer la contribution du CNRS </vt:lpstr>
      <vt:lpstr>Le soutien immédiat de Catherine Bréchignac: « Foncez !»</vt:lpstr>
      <vt:lpstr>Diapositive 44</vt:lpstr>
      <vt:lpstr>Le communiqué de presse du 29-3-2000</vt:lpstr>
      <vt:lpstr>suite</vt:lpstr>
      <vt:lpstr>suite</vt:lpstr>
      <vt:lpstr>Communiqué -fin</vt:lpstr>
      <vt:lpstr>La contribution française à DATAGRID</vt:lpstr>
      <vt:lpstr>La définition du consortium</vt:lpstr>
      <vt:lpstr>Le projet DATAGRID est soumis le 17 Mai 2000</vt:lpstr>
      <vt:lpstr>Le scepticisme de la commission 03 Décembre 2000</vt:lpstr>
      <vt:lpstr>La grille et la recherche en informatique en France</vt:lpstr>
      <vt:lpstr>Lettre à F. Jutand, premier directeur du département STIC au CNRS </vt:lpstr>
      <vt:lpstr>Lettre à F. Jutand du 7-12-200</vt:lpstr>
      <vt:lpstr>La grille et les super calculateurs</vt:lpstr>
      <vt:lpstr>Les industriels</vt:lpstr>
      <vt:lpstr>Diapositive 58</vt:lpstr>
      <vt:lpstr>Discours R.G.  Schwartzenberg Ministre de la Recherche </vt:lpstr>
      <vt:lpstr>Un des ingrédients principaux du succès:  « la grille ou la mort » pour le LHC</vt:lpstr>
      <vt:lpstr>La grille et l’international</vt:lpstr>
      <vt:lpstr>Hype ou pas !?!?</vt:lpstr>
      <vt:lpstr>Extrait Libération mai 2000</vt:lpstr>
      <vt:lpstr>L’Usine nouvelle Nov 2000</vt:lpstr>
      <vt:lpstr>La vision de 2000</vt:lpstr>
      <vt:lpstr>Bilans et perspectives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naissance de la grille</dc:title>
  <dc:creator>wormser</dc:creator>
  <cp:lastModifiedBy>wormser</cp:lastModifiedBy>
  <cp:revision>16</cp:revision>
  <dcterms:created xsi:type="dcterms:W3CDTF">2012-12-04T12:45:17Z</dcterms:created>
  <dcterms:modified xsi:type="dcterms:W3CDTF">2012-12-13T12:12:28Z</dcterms:modified>
</cp:coreProperties>
</file>