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9" r:id="rId2"/>
    <p:sldId id="301" r:id="rId3"/>
    <p:sldId id="303" r:id="rId4"/>
    <p:sldId id="304" r:id="rId5"/>
    <p:sldId id="305" r:id="rId6"/>
    <p:sldId id="311" r:id="rId7"/>
    <p:sldId id="314" r:id="rId8"/>
    <p:sldId id="315" r:id="rId9"/>
  </p:sldIdLst>
  <p:sldSz cx="9906000" cy="6858000" type="A4"/>
  <p:notesSz cx="67437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76" autoAdjust="0"/>
  </p:normalViewPr>
  <p:slideViewPr>
    <p:cSldViewPr>
      <p:cViewPr>
        <p:scale>
          <a:sx n="100" d="100"/>
          <a:sy n="100" d="100"/>
        </p:scale>
        <p:origin x="-72" y="-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3263" y="739775"/>
            <a:ext cx="53371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1538"/>
            <a:ext cx="53943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30956E-7E43-42C4-8E5B-60FE3CA21430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6DE9-25F8-4499-BD23-68ADC127982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6DAE-D4BB-4082-8A50-9256AD051789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100013"/>
            <a:ext cx="2228850" cy="62087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00013"/>
            <a:ext cx="6521450" cy="62087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22C50-4EC2-42B6-A58C-C4A417B0A07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95300" y="100013"/>
            <a:ext cx="8915400" cy="63341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95300" y="908050"/>
            <a:ext cx="4375150" cy="2624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35550" y="908050"/>
            <a:ext cx="4375150" cy="2624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5300" y="3684589"/>
            <a:ext cx="4375150" cy="2624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5550" y="3684589"/>
            <a:ext cx="4375150" cy="2624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81751"/>
            <a:ext cx="23114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81751"/>
            <a:ext cx="31369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81751"/>
            <a:ext cx="2311400" cy="339725"/>
          </a:xfrm>
        </p:spPr>
        <p:txBody>
          <a:bodyPr/>
          <a:lstStyle>
            <a:lvl1pPr>
              <a:defRPr/>
            </a:lvl1pPr>
          </a:lstStyle>
          <a:p>
            <a:fld id="{487CD809-CEB1-4180-AA00-9A8E4E4F220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62D3-315A-496A-93C5-6C5BAF4DE63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FBB0A-1C5D-404E-9D94-2E56FFBF2A9A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908051"/>
            <a:ext cx="43751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908051"/>
            <a:ext cx="43751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9FE5-0AB3-4C1B-9341-0CB01A810D7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E2D26-5BCA-4E0A-B48C-7B69EA6FC5B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BE471-CBDB-496F-BB23-DC749ABD26C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D56A-D358-4E70-B555-B2F114942DA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EE8A5-9852-403E-94DF-34727B7CC1E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9AA44-9351-434C-8EBE-70941A5D445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0013"/>
            <a:ext cx="8915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08051"/>
            <a:ext cx="8915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81751"/>
            <a:ext cx="231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81751"/>
            <a:ext cx="3136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81751"/>
            <a:ext cx="231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05E222-0329-4DA8-BBAE-31C3884B7035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507340" y="765175"/>
            <a:ext cx="88913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07340" y="6381750"/>
            <a:ext cx="88913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q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962"/>
          <a:stretch>
            <a:fillRect/>
          </a:stretch>
        </p:blipFill>
        <p:spPr bwMode="auto">
          <a:xfrm>
            <a:off x="0" y="0"/>
            <a:ext cx="9906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1988740"/>
            <a:ext cx="8420100" cy="2592388"/>
          </a:xfrm>
        </p:spPr>
        <p:txBody>
          <a:bodyPr/>
          <a:lstStyle/>
          <a:p>
            <a:r>
              <a:rPr lang="en-GB" b="1" u="sng" dirty="0" smtClean="0"/>
              <a:t>PP1 developments at LAPP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Nicolas </a:t>
            </a:r>
            <a:r>
              <a:rPr lang="en-GB" sz="2000" dirty="0" err="1" smtClean="0"/>
              <a:t>Massol</a:t>
            </a:r>
            <a:r>
              <a:rPr lang="en-GB" sz="2000" dirty="0" smtClean="0"/>
              <a:t>, </a:t>
            </a:r>
            <a:r>
              <a:rPr lang="en-GB" sz="2000" dirty="0" smtClean="0"/>
              <a:t>on behalf of the LAPP team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i="1" dirty="0"/>
              <a:t>ATLAS </a:t>
            </a:r>
            <a:r>
              <a:rPr lang="en-GB" sz="2000" b="1" i="1" dirty="0" smtClean="0"/>
              <a:t>Upgrade Week</a:t>
            </a: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CERN, Nov 20th </a:t>
            </a:r>
            <a:r>
              <a:rPr lang="en-GB" sz="2000" dirty="0" smtClean="0"/>
              <a:t>2012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PP1 design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3010" name="AutoShape 2" descr="mailbox://C%7C/Documents%20and%20Settings/massol/Application%20Data/Thunderbird/Profiles/co3dttp0.default/Mail/Local%20Folders/IDupgrade.sbd/Connectors?number=65250484&amp;part=1.3&amp;type=image/jpeg&amp;filename=d%C3%A9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mailbox://C%7C/Documents%20and%20Settings/massol/Application%20Data/Thunderbird/Profiles/co3dttp0.default/Mail/Local%20Folders/IDupgrade.sbd/Connectors?number=58663933&amp;part=1.2&amp;type=image/jpeg&amp;filename=harnais%20to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mailbox://C%7C/Documents%20and%20Settings/massol/Application%20Data/Thunderbird/Profiles/co3dttp0.default/Mail/Local%20Folders/IDupgrade.sbd/Connectors?number=55298766&amp;part=1.4&amp;type=image/jpeg&amp;filename=DSCN1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Espace réservé du contenu 10" descr="PP1FixeMob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8" r="16001"/>
          <a:stretch>
            <a:fillRect/>
          </a:stretch>
        </p:blipFill>
        <p:spPr>
          <a:xfrm>
            <a:off x="776536" y="908721"/>
            <a:ext cx="8356303" cy="5328592"/>
          </a:xfrm>
        </p:spPr>
      </p:pic>
      <p:sp>
        <p:nvSpPr>
          <p:cNvPr id="2050" name="AutoShape 2" descr="imap://nicolas%2Emassol@imap.cern.ch:993/fetch%3EUID%3E/INBOX%3E95118?part=1.2&amp;type=image/jpeg&amp;filename=PCB%202011-05-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45088" y="921494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chemeClr val="bg1"/>
                </a:solidFill>
              </a:rPr>
              <a:t>Based on a moveable PCB :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patch-panel + cables rerouting + environmental barrier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PP1 based on a PCB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3010" name="AutoShape 2" descr="mailbox://C%7C/Documents%20and%20Settings/massol/Application%20Data/Thunderbird/Profiles/co3dttp0.default/Mail/Local%20Folders/IDupgrade.sbd/Connectors?number=65250484&amp;part=1.3&amp;type=image/jpeg&amp;filename=d%C3%A9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mailbox://C%7C/Documents%20and%20Settings/massol/Application%20Data/Thunderbird/Profiles/co3dttp0.default/Mail/Local%20Folders/IDupgrade.sbd/Connectors?number=58663933&amp;part=1.2&amp;type=image/jpeg&amp;filename=harnais%20to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mailbox://C%7C/Documents%20and%20Settings/massol/Application%20Data/Thunderbird/Profiles/co3dttp0.default/Mail/Local%20Folders/IDupgrade.sbd/Connectors?number=55298766&amp;part=1.4&amp;type=image/jpeg&amp;filename=DSCN1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 descr="Z:\DATA\TrackerUpgrade\PCB Hypertac 2011-06-28.jpg"/>
          <p:cNvPicPr>
            <a:picLocks noChangeAspect="1" noChangeArrowheads="1"/>
          </p:cNvPicPr>
          <p:nvPr/>
        </p:nvPicPr>
        <p:blipFill>
          <a:blip r:embed="rId2" cstate="print"/>
          <a:srcRect l="10961" t="4132" r="17794" b="4956"/>
          <a:stretch>
            <a:fillRect/>
          </a:stretch>
        </p:blipFill>
        <p:spPr bwMode="auto">
          <a:xfrm rot="16200000">
            <a:off x="5375485" y="1475220"/>
            <a:ext cx="4248472" cy="2971455"/>
          </a:xfrm>
          <a:prstGeom prst="rect">
            <a:avLst/>
          </a:prstGeom>
          <a:noFill/>
        </p:spPr>
      </p:pic>
      <p:pic>
        <p:nvPicPr>
          <p:cNvPr id="11" name="Picture 3" descr="Z:\DATA\TrackerUpgrade\PCB Hybrides 2011-06-28.jpg"/>
          <p:cNvPicPr>
            <a:picLocks noChangeAspect="1" noChangeArrowheads="1"/>
          </p:cNvPicPr>
          <p:nvPr/>
        </p:nvPicPr>
        <p:blipFill>
          <a:blip r:embed="rId3" cstate="print"/>
          <a:srcRect l="16464" t="3267" r="12481" b="6893"/>
          <a:stretch>
            <a:fillRect/>
          </a:stretch>
        </p:blipFill>
        <p:spPr bwMode="auto">
          <a:xfrm rot="5400000">
            <a:off x="996089" y="1488314"/>
            <a:ext cx="4247925" cy="294581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76536" y="2636912"/>
            <a:ext cx="86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Type I side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097017" y="2708920"/>
            <a:ext cx="93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Type II side</a:t>
            </a:r>
            <a:endParaRPr lang="en-GB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 l="22832" t="36500" r="11019" b="35656"/>
          <a:stretch>
            <a:fillRect/>
          </a:stretch>
        </p:blipFill>
        <p:spPr bwMode="auto">
          <a:xfrm>
            <a:off x="1627688" y="5373217"/>
            <a:ext cx="296527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massol\Mes documents\Mes images\Hypertac.png"/>
          <p:cNvPicPr>
            <a:picLocks noChangeAspect="1" noChangeArrowheads="1"/>
          </p:cNvPicPr>
          <p:nvPr/>
        </p:nvPicPr>
        <p:blipFill>
          <a:blip r:embed="rId5" cstate="print"/>
          <a:srcRect r="61140"/>
          <a:stretch>
            <a:fillRect/>
          </a:stretch>
        </p:blipFill>
        <p:spPr bwMode="auto">
          <a:xfrm rot="16200000">
            <a:off x="6877509" y="4201380"/>
            <a:ext cx="1224135" cy="2991742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700251" y="5373216"/>
            <a:ext cx="94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AXON hybrid </a:t>
            </a:r>
            <a:r>
              <a:rPr lang="en-GB" sz="1600" dirty="0" err="1" smtClean="0"/>
              <a:t>nano</a:t>
            </a:r>
            <a:r>
              <a:rPr lang="en-GB" sz="1600" dirty="0" smtClean="0"/>
              <a:t>-D</a:t>
            </a:r>
            <a:endParaRPr lang="en-GB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880992" y="55079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Hypertac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8" y="941987"/>
            <a:ext cx="4224820" cy="52953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68991" y="1484784"/>
            <a:ext cx="4908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Specifications</a:t>
            </a:r>
            <a:r>
              <a:rPr lang="fr-FR" b="1" u="sng" dirty="0" smtClean="0"/>
              <a:t> :</a:t>
            </a:r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20 </a:t>
            </a:r>
            <a:r>
              <a:rPr lang="fr-FR" dirty="0" err="1" smtClean="0"/>
              <a:t>Layers</a:t>
            </a:r>
            <a:r>
              <a:rPr lang="fr-FR" dirty="0" smtClean="0"/>
              <a:t> </a:t>
            </a:r>
          </a:p>
          <a:p>
            <a:r>
              <a:rPr lang="fr-FR" dirty="0"/>
              <a:t>Total </a:t>
            </a:r>
            <a:r>
              <a:rPr lang="fr-FR" dirty="0" err="1"/>
              <a:t>thickness</a:t>
            </a:r>
            <a:r>
              <a:rPr lang="fr-FR" dirty="0"/>
              <a:t> : 2,76mm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Top and </a:t>
            </a:r>
            <a:r>
              <a:rPr lang="fr-FR" dirty="0" err="1" smtClean="0"/>
              <a:t>Bottom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r>
              <a:rPr lang="fr-FR" dirty="0" smtClean="0"/>
              <a:t> for LV </a:t>
            </a:r>
            <a:r>
              <a:rPr lang="fr-FR" dirty="0" err="1" smtClean="0"/>
              <a:t>signals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8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r>
              <a:rPr lang="fr-FR" dirty="0" smtClean="0"/>
              <a:t> for the HV signal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10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r>
              <a:rPr lang="fr-FR" dirty="0" smtClean="0"/>
              <a:t> for DCS </a:t>
            </a:r>
            <a:r>
              <a:rPr lang="fr-FR" dirty="0" err="1" smtClean="0"/>
              <a:t>differential</a:t>
            </a:r>
            <a:r>
              <a:rPr lang="fr-FR" dirty="0" smtClean="0"/>
              <a:t> pairs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b="1" u="sng" dirty="0" smtClean="0"/>
              <a:t>Components :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6 </a:t>
            </a:r>
            <a:r>
              <a:rPr lang="fr-FR" dirty="0" err="1" smtClean="0"/>
              <a:t>Hypertac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r>
              <a:rPr lang="fr-FR" dirty="0" smtClean="0"/>
              <a:t>  </a:t>
            </a:r>
          </a:p>
          <a:p>
            <a:r>
              <a:rPr lang="fr-FR" dirty="0" smtClean="0"/>
              <a:t>40 </a:t>
            </a:r>
            <a:r>
              <a:rPr lang="fr-FR" dirty="0" err="1" smtClean="0"/>
              <a:t>Axon</a:t>
            </a:r>
            <a:r>
              <a:rPr lang="fr-FR" dirty="0" smtClean="0"/>
              <a:t> nano-D </a:t>
            </a:r>
            <a:r>
              <a:rPr lang="fr-FR" dirty="0" err="1" smtClean="0"/>
              <a:t>connectors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288704" y="3452286"/>
            <a:ext cx="2591389" cy="14888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3008785" y="5229200"/>
            <a:ext cx="1872207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D56A-D358-4E70-B555-B2F114942D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95300" y="100013"/>
            <a:ext cx="8915400" cy="6334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tx2"/>
                </a:solidFill>
              </a:rPr>
              <a:t>The MAPP (</a:t>
            </a:r>
            <a:r>
              <a:rPr lang="fr-FR" sz="2400" dirty="0" err="1" smtClean="0">
                <a:solidFill>
                  <a:schemeClr val="tx2"/>
                </a:solidFill>
              </a:rPr>
              <a:t>Moveable</a:t>
            </a:r>
            <a:r>
              <a:rPr lang="fr-FR" sz="2400" dirty="0" smtClean="0">
                <a:solidFill>
                  <a:schemeClr val="tx2"/>
                </a:solidFill>
              </a:rPr>
              <a:t> ATLAS Patch-Panel) </a:t>
            </a:r>
            <a:r>
              <a:rPr lang="fr-FR" sz="2400" dirty="0" err="1" smtClean="0">
                <a:solidFill>
                  <a:schemeClr val="tx2"/>
                </a:solidFill>
              </a:rPr>
              <a:t>Board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857302"/>
            <a:ext cx="3760518" cy="53800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69087" y="1124744"/>
            <a:ext cx="4408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pins : </a:t>
            </a:r>
          </a:p>
          <a:p>
            <a:endParaRPr lang="fr-FR" dirty="0"/>
          </a:p>
          <a:p>
            <a:pPr marL="171450" indent="-171450">
              <a:buFont typeface="Arial" pitchFamily="34" charset="0"/>
              <a:buChar char="•"/>
            </a:pPr>
            <a:r>
              <a:rPr lang="fr-FR" dirty="0" smtClean="0"/>
              <a:t>DCS	: 1600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dirty="0" smtClean="0"/>
              <a:t>HV	: 1920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dirty="0" smtClean="0"/>
              <a:t>LV	: 320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dirty="0" smtClean="0"/>
              <a:t>GND	: 228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69086" y="3068960"/>
            <a:ext cx="4564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PCB area : </a:t>
            </a:r>
            <a:r>
              <a:rPr lang="fr-FR" dirty="0" smtClean="0"/>
              <a:t>~</a:t>
            </a:r>
            <a:r>
              <a:rPr lang="fr-FR" dirty="0" smtClean="0"/>
              <a:t>1000 </a:t>
            </a:r>
            <a:r>
              <a:rPr lang="fr-FR" dirty="0" smtClean="0"/>
              <a:t>cm² </a:t>
            </a:r>
            <a:r>
              <a:rPr lang="fr-FR" dirty="0" smtClean="0"/>
              <a:t>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Electrical</a:t>
            </a:r>
            <a:r>
              <a:rPr lang="fr-FR" dirty="0" smtClean="0"/>
              <a:t> part area: ~600 cm²</a:t>
            </a:r>
          </a:p>
          <a:p>
            <a:endParaRPr lang="fr-FR" dirty="0" smtClean="0"/>
          </a:p>
          <a:p>
            <a:r>
              <a:rPr lang="fr-FR" dirty="0" smtClean="0"/>
              <a:t>PCB </a:t>
            </a:r>
            <a:r>
              <a:rPr lang="fr-FR" dirty="0" err="1" smtClean="0"/>
              <a:t>produced</a:t>
            </a:r>
            <a:r>
              <a:rPr lang="fr-FR" dirty="0" smtClean="0"/>
              <a:t> and </a:t>
            </a:r>
            <a:r>
              <a:rPr lang="fr-FR" dirty="0" err="1" smtClean="0"/>
              <a:t>received</a:t>
            </a:r>
            <a:r>
              <a:rPr lang="fr-FR" dirty="0" smtClean="0"/>
              <a:t>,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endParaRPr 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D56A-D358-4E70-B555-B2F114942DA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95300" y="100013"/>
            <a:ext cx="8915400" cy="6334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tx2"/>
                </a:solidFill>
              </a:rPr>
              <a:t>The MAPP </a:t>
            </a:r>
            <a:r>
              <a:rPr lang="fr-FR" sz="2400" dirty="0" err="1" smtClean="0">
                <a:solidFill>
                  <a:schemeClr val="tx2"/>
                </a:solidFill>
              </a:rPr>
              <a:t>Board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>
                <a:solidFill>
                  <a:schemeClr val="tx2"/>
                </a:solidFill>
              </a:rPr>
              <a:t>routing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8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Nicolas Massol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FD3D-FB1F-4B84-8D22-51ABA71F87DD}" type="slidenum">
              <a:rPr lang="en-GB"/>
              <a:pPr/>
              <a:t>6</a:t>
            </a:fld>
            <a:endParaRPr lang="en-GB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71727" y="908050"/>
            <a:ext cx="94399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r>
              <a:rPr lang="fr-FR" dirty="0" err="1" smtClean="0"/>
              <a:t>Electrical</a:t>
            </a:r>
            <a:r>
              <a:rPr lang="fr-FR" dirty="0" smtClean="0"/>
              <a:t> tests on the first version:</a:t>
            </a:r>
            <a:endParaRPr lang="fr-FR" dirty="0" smtClean="0"/>
          </a:p>
          <a:p>
            <a:pPr marL="725488" lvl="2" indent="-268288">
              <a:lnSpc>
                <a:spcPct val="80000"/>
              </a:lnSpc>
              <a:spcBef>
                <a:spcPct val="20000"/>
              </a:spcBef>
              <a:buSzPct val="130000"/>
              <a:buFont typeface="Arial" pitchFamily="34" charset="0"/>
              <a:buChar char="–"/>
              <a:tabLst>
                <a:tab pos="268288" algn="l"/>
              </a:tabLst>
            </a:pPr>
            <a:r>
              <a:rPr lang="fr-FR" sz="1600" dirty="0" smtClean="0">
                <a:solidFill>
                  <a:srgbClr val="0000FF"/>
                </a:solidFill>
              </a:rPr>
              <a:t>HV </a:t>
            </a:r>
            <a:r>
              <a:rPr lang="en-US" sz="1600" dirty="0" smtClean="0">
                <a:solidFill>
                  <a:srgbClr val="0000FF"/>
                </a:solidFill>
              </a:rPr>
              <a:t>spark on the 12 </a:t>
            </a:r>
            <a:r>
              <a:rPr lang="en-US" sz="1600" dirty="0" smtClean="0">
                <a:solidFill>
                  <a:srgbClr val="0000FF"/>
                </a:solidFill>
              </a:rPr>
              <a:t>channels: </a:t>
            </a:r>
            <a:r>
              <a:rPr lang="en-US" sz="1600" dirty="0" smtClean="0">
                <a:solidFill>
                  <a:srgbClr val="0000FF"/>
                </a:solidFill>
              </a:rPr>
              <a:t>around </a:t>
            </a:r>
            <a:r>
              <a:rPr lang="en-US" sz="1600" dirty="0" smtClean="0">
                <a:solidFill>
                  <a:srgbClr val="0000FF"/>
                </a:solidFill>
              </a:rPr>
              <a:t>1.5kV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 safety margin not big enough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725488" lvl="2" indent="-268288">
              <a:lnSpc>
                <a:spcPct val="80000"/>
              </a:lnSpc>
              <a:spcBef>
                <a:spcPct val="20000"/>
              </a:spcBef>
              <a:buSzPct val="130000"/>
              <a:buFont typeface="Arial" pitchFamily="34" charset="0"/>
              <a:buChar char="–"/>
              <a:tabLst>
                <a:tab pos="268288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Weak </a:t>
            </a:r>
            <a:r>
              <a:rPr lang="en-US" sz="1600" dirty="0" smtClean="0">
                <a:solidFill>
                  <a:srgbClr val="0000FF"/>
                </a:solidFill>
              </a:rPr>
              <a:t>point in </a:t>
            </a:r>
            <a:r>
              <a:rPr lang="en-US" sz="1600" dirty="0" smtClean="0">
                <a:solidFill>
                  <a:srgbClr val="0000FF"/>
                </a:solidFill>
              </a:rPr>
              <a:t>this design </a:t>
            </a:r>
            <a:r>
              <a:rPr lang="en-US" sz="1600" dirty="0" smtClean="0">
                <a:solidFill>
                  <a:srgbClr val="0000FF"/>
                </a:solidFill>
              </a:rPr>
              <a:t>: distance between pins row and metallic </a:t>
            </a:r>
            <a:r>
              <a:rPr lang="en-US" sz="1600" dirty="0" smtClean="0">
                <a:solidFill>
                  <a:srgbClr val="0000FF"/>
                </a:solidFill>
              </a:rPr>
              <a:t>shell</a:t>
            </a:r>
          </a:p>
          <a:p>
            <a:pPr marL="725488" lvl="2" indent="-268288">
              <a:lnSpc>
                <a:spcPct val="80000"/>
              </a:lnSpc>
              <a:spcBef>
                <a:spcPct val="20000"/>
              </a:spcBef>
              <a:buSzPct val="130000"/>
              <a:buFont typeface="Arial" pitchFamily="34" charset="0"/>
              <a:buChar char="–"/>
              <a:tabLst>
                <a:tab pos="268288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A</a:t>
            </a:r>
            <a:r>
              <a:rPr lang="en-US" sz="1600" dirty="0" smtClean="0">
                <a:solidFill>
                  <a:srgbClr val="0000FF"/>
                </a:solidFill>
              </a:rPr>
              <a:t>ir </a:t>
            </a:r>
            <a:r>
              <a:rPr lang="en-US" sz="1600" dirty="0" smtClean="0">
                <a:solidFill>
                  <a:srgbClr val="0000FF"/>
                </a:solidFill>
              </a:rPr>
              <a:t>gap between male and female </a:t>
            </a:r>
            <a:r>
              <a:rPr lang="en-US" sz="1600" dirty="0" smtClean="0">
                <a:solidFill>
                  <a:srgbClr val="0000FF"/>
                </a:solidFill>
              </a:rPr>
              <a:t>inserts is also a weakness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r>
              <a:rPr lang="en-US" dirty="0" smtClean="0"/>
              <a:t>M</a:t>
            </a:r>
            <a:r>
              <a:rPr lang="en-US" dirty="0" smtClean="0"/>
              <a:t>odification </a:t>
            </a:r>
            <a:r>
              <a:rPr lang="en-US" dirty="0" smtClean="0"/>
              <a:t>of the current </a:t>
            </a:r>
            <a:r>
              <a:rPr lang="en-US" dirty="0" smtClean="0"/>
              <a:t>design</a:t>
            </a:r>
            <a:r>
              <a:rPr lang="en-US" dirty="0" smtClean="0"/>
              <a:t>:</a:t>
            </a:r>
          </a:p>
          <a:p>
            <a:pPr marL="1639888" lvl="4" indent="-268288">
              <a:lnSpc>
                <a:spcPct val="80000"/>
              </a:lnSpc>
              <a:spcBef>
                <a:spcPct val="20000"/>
              </a:spcBef>
              <a:buSzPct val="130000"/>
              <a:tabLst>
                <a:tab pos="268288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Before</a:t>
            </a:r>
            <a:r>
              <a:rPr lang="en-US" dirty="0" smtClean="0"/>
              <a:t>					</a:t>
            </a:r>
            <a:r>
              <a:rPr lang="en-US" u="sng" dirty="0" smtClean="0"/>
              <a:t>After</a:t>
            </a:r>
            <a:r>
              <a:rPr lang="en-US" dirty="0" smtClean="0"/>
              <a:t>		</a:t>
            </a:r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725488" lvl="2" indent="-268288">
              <a:lnSpc>
                <a:spcPct val="80000"/>
              </a:lnSpc>
              <a:spcBef>
                <a:spcPct val="20000"/>
              </a:spcBef>
              <a:buSzPct val="130000"/>
              <a:buFont typeface="Arial" pitchFamily="34" charset="0"/>
              <a:buChar char="–"/>
              <a:tabLst>
                <a:tab pos="268288" algn="l"/>
              </a:tabLst>
            </a:pPr>
            <a:r>
              <a:rPr lang="fr-FR" sz="1600" dirty="0" smtClean="0">
                <a:solidFill>
                  <a:srgbClr val="0000FF"/>
                </a:solidFill>
              </a:rPr>
              <a:t>Wall </a:t>
            </a:r>
            <a:r>
              <a:rPr lang="fr-FR" sz="1600" dirty="0" err="1" smtClean="0">
                <a:solidFill>
                  <a:srgbClr val="0000FF"/>
                </a:solidFill>
              </a:rPr>
              <a:t>thickness</a:t>
            </a:r>
            <a:r>
              <a:rPr lang="fr-FR" sz="1600" dirty="0" smtClean="0">
                <a:solidFill>
                  <a:srgbClr val="0000FF"/>
                </a:solidFill>
              </a:rPr>
              <a:t> of the </a:t>
            </a:r>
            <a:r>
              <a:rPr lang="fr-FR" sz="1600" dirty="0" err="1" smtClean="0">
                <a:solidFill>
                  <a:srgbClr val="0000FF"/>
                </a:solidFill>
              </a:rPr>
              <a:t>female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</a:rPr>
              <a:t>metallic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</a:rPr>
              <a:t>shell</a:t>
            </a:r>
            <a:r>
              <a:rPr lang="fr-FR" sz="1600" dirty="0" smtClean="0">
                <a:solidFill>
                  <a:srgbClr val="0000FF"/>
                </a:solidFill>
              </a:rPr>
              <a:t> / </a:t>
            </a:r>
            <a:r>
              <a:rPr lang="fr-FR" sz="1600" dirty="0" err="1" smtClean="0">
                <a:solidFill>
                  <a:srgbClr val="0000FF"/>
                </a:solidFill>
              </a:rPr>
              <a:t>length</a:t>
            </a:r>
            <a:r>
              <a:rPr lang="fr-FR" sz="1600" dirty="0" smtClean="0">
                <a:solidFill>
                  <a:srgbClr val="0000FF"/>
                </a:solidFill>
              </a:rPr>
              <a:t> of the male </a:t>
            </a:r>
            <a:r>
              <a:rPr lang="fr-FR" sz="1600" dirty="0" err="1" smtClean="0">
                <a:solidFill>
                  <a:srgbClr val="0000FF"/>
                </a:solidFill>
              </a:rPr>
              <a:t>metallic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</a:rPr>
              <a:t>shell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</a:rPr>
              <a:t>decreased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725488" lvl="2" indent="-268288">
              <a:lnSpc>
                <a:spcPct val="80000"/>
              </a:lnSpc>
              <a:spcBef>
                <a:spcPct val="20000"/>
              </a:spcBef>
              <a:buSzPct val="130000"/>
              <a:buFont typeface="Arial" pitchFamily="34" charset="0"/>
              <a:buChar char="–"/>
              <a:tabLst>
                <a:tab pos="268288" algn="l"/>
              </a:tabLst>
            </a:pPr>
            <a:r>
              <a:rPr lang="en-US" sz="1600" dirty="0" smtClean="0">
                <a:solidFill>
                  <a:srgbClr val="0000FF"/>
                </a:solidFill>
              </a:rPr>
              <a:t>Mechanical tolerance on the insert part removed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 tolerance now on the shells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endParaRPr lang="en-US" dirty="0" smtClean="0"/>
          </a:p>
          <a:p>
            <a:pPr marL="268288" lvl="1" indent="-268288">
              <a:lnSpc>
                <a:spcPct val="80000"/>
              </a:lnSpc>
              <a:spcBef>
                <a:spcPct val="20000"/>
              </a:spcBef>
              <a:buSzPct val="130000"/>
              <a:buFontTx/>
              <a:buChar char="•"/>
              <a:tabLst>
                <a:tab pos="268288" algn="l"/>
              </a:tabLst>
            </a:pPr>
            <a:r>
              <a:rPr lang="en-US" dirty="0" smtClean="0"/>
              <a:t>New order placed for a new harness</a:t>
            </a:r>
            <a:endParaRPr lang="en-US" dirty="0" smtClean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95300" y="100013"/>
            <a:ext cx="8915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dirty="0" smtClean="0"/>
              <a:t>The Axon type I harness: </a:t>
            </a:r>
            <a:r>
              <a:rPr lang="en-GB" sz="2400" dirty="0" smtClean="0"/>
              <a:t>new version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668" t="39814" r="75317" b="33005"/>
          <a:stretch>
            <a:fillRect/>
          </a:stretch>
        </p:blipFill>
        <p:spPr bwMode="auto">
          <a:xfrm>
            <a:off x="560512" y="2708920"/>
            <a:ext cx="4104456" cy="24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0007" t="38233" r="55769" b="36480"/>
          <a:stretch>
            <a:fillRect/>
          </a:stretch>
        </p:blipFill>
        <p:spPr bwMode="auto">
          <a:xfrm>
            <a:off x="5457056" y="2708920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Fake harnesses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3010" name="AutoShape 2" descr="mailbox://C%7C/Documents%20and%20Settings/massol/Application%20Data/Thunderbird/Profiles/co3dttp0.default/Mail/Local%20Folders/IDupgrade.sbd/Connectors?number=65250484&amp;part=1.3&amp;type=image/jpeg&amp;filename=d%C3%A9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mailbox://C%7C/Documents%20and%20Settings/massol/Application%20Data/Thunderbird/Profiles/co3dttp0.default/Mail/Local%20Folders/IDupgrade.sbd/Connectors?number=58663933&amp;part=1.2&amp;type=image/jpeg&amp;filename=harnais%20to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mailbox://C%7C/Documents%20and%20Settings/massol/Application%20Data/Thunderbird/Profiles/co3dttp0.default/Mail/Local%20Folders/IDupgrade.sbd/Connectors?number=55298766&amp;part=1.4&amp;type=image/jpeg&amp;filename=DSCN1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5400675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000000"/>
                </a:solidFill>
              </a:rPr>
              <a:t>Fake type I </a:t>
            </a:r>
            <a:r>
              <a:rPr lang="en-GB" dirty="0" smtClean="0">
                <a:solidFill>
                  <a:srgbClr val="000000"/>
                </a:solidFill>
              </a:rPr>
              <a:t>harnesses manufacturing: 40 </a:t>
            </a:r>
            <a:r>
              <a:rPr lang="en-GB" dirty="0" smtClean="0">
                <a:solidFill>
                  <a:srgbClr val="000000"/>
                </a:solidFill>
              </a:rPr>
              <a:t>per </a:t>
            </a:r>
            <a:r>
              <a:rPr lang="en-GB" dirty="0" smtClean="0">
                <a:solidFill>
                  <a:srgbClr val="000000"/>
                </a:solidFill>
              </a:rPr>
              <a:t>PCB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Fake cables based on the real </a:t>
            </a:r>
            <a:r>
              <a:rPr lang="en-GB" dirty="0" smtClean="0">
                <a:solidFill>
                  <a:srgbClr val="0000FF"/>
                </a:solidFill>
              </a:rPr>
              <a:t>prototype </a:t>
            </a:r>
            <a:r>
              <a:rPr lang="en-GB" dirty="0" smtClean="0">
                <a:solidFill>
                  <a:srgbClr val="0000FF"/>
                </a:solidFill>
              </a:rPr>
              <a:t>harness </a:t>
            </a:r>
            <a:r>
              <a:rPr lang="en-GB" dirty="0" smtClean="0">
                <a:solidFill>
                  <a:srgbClr val="0000FF"/>
                </a:solidFill>
              </a:rPr>
              <a:t>specs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Hybrid </a:t>
            </a:r>
            <a:r>
              <a:rPr lang="en-GB" dirty="0" err="1" smtClean="0">
                <a:solidFill>
                  <a:srgbClr val="0000FF"/>
                </a:solidFill>
              </a:rPr>
              <a:t>nanoD</a:t>
            </a:r>
            <a:r>
              <a:rPr lang="en-GB" dirty="0" smtClean="0">
                <a:solidFill>
                  <a:srgbClr val="0000FF"/>
                </a:solidFill>
              </a:rPr>
              <a:t> connectors made in rapid </a:t>
            </a:r>
            <a:r>
              <a:rPr lang="en-GB" dirty="0" smtClean="0">
                <a:solidFill>
                  <a:srgbClr val="0000FF"/>
                </a:solidFill>
              </a:rPr>
              <a:t>prototyping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Real screws + standoffs </a:t>
            </a:r>
            <a:r>
              <a:rPr lang="en-GB" dirty="0" smtClean="0">
                <a:solidFill>
                  <a:srgbClr val="0000FF"/>
                </a:solidFill>
              </a:rPr>
              <a:t>to </a:t>
            </a:r>
            <a:r>
              <a:rPr lang="en-GB" dirty="0" smtClean="0">
                <a:solidFill>
                  <a:srgbClr val="0000FF"/>
                </a:solidFill>
              </a:rPr>
              <a:t>study the plug locking and the </a:t>
            </a:r>
            <a:r>
              <a:rPr lang="en-GB" dirty="0" smtClean="0">
                <a:solidFill>
                  <a:srgbClr val="0000FF"/>
                </a:solidFill>
              </a:rPr>
              <a:t>accessibility</a:t>
            </a:r>
            <a:endParaRPr lang="en-GB" dirty="0" smtClean="0">
              <a:solidFill>
                <a:srgbClr val="000000"/>
              </a:solidFill>
            </a:endParaRPr>
          </a:p>
        </p:txBody>
      </p:sp>
      <p:pic>
        <p:nvPicPr>
          <p:cNvPr id="10" name="Picture 2" descr="C:\Documents and Settings\massol\Bureau\P105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880" y="2420888"/>
            <a:ext cx="3062141" cy="3528392"/>
          </a:xfrm>
          <a:prstGeom prst="rect">
            <a:avLst/>
          </a:prstGeom>
          <a:noFill/>
        </p:spPr>
      </p:pic>
      <p:pic>
        <p:nvPicPr>
          <p:cNvPr id="11" name="Picture 3" descr="C:\Documents and Settings\massol\Bureau\P1050156.JPG"/>
          <p:cNvPicPr>
            <a:picLocks noChangeAspect="1" noChangeArrowheads="1"/>
          </p:cNvPicPr>
          <p:nvPr/>
        </p:nvPicPr>
        <p:blipFill>
          <a:blip r:embed="rId3" cstate="print"/>
          <a:srcRect l="14374" r="29604"/>
          <a:stretch>
            <a:fillRect/>
          </a:stretch>
        </p:blipFill>
        <p:spPr bwMode="auto">
          <a:xfrm>
            <a:off x="7069780" y="2420888"/>
            <a:ext cx="2635748" cy="3528392"/>
          </a:xfrm>
          <a:prstGeom prst="rect">
            <a:avLst/>
          </a:prstGeom>
          <a:noFill/>
        </p:spPr>
      </p:pic>
      <p:pic>
        <p:nvPicPr>
          <p:cNvPr id="12" name="Picture 5" descr="Z:\DATA\TrackerUpgrade\harnais total.JPG"/>
          <p:cNvPicPr>
            <a:picLocks noChangeAspect="1" noChangeArrowheads="1"/>
          </p:cNvPicPr>
          <p:nvPr/>
        </p:nvPicPr>
        <p:blipFill>
          <a:blip r:embed="rId4" cstate="print"/>
          <a:srcRect l="11334" r="10742" b="3669"/>
          <a:stretch>
            <a:fillRect/>
          </a:stretch>
        </p:blipFill>
        <p:spPr bwMode="auto">
          <a:xfrm>
            <a:off x="200473" y="2420888"/>
            <a:ext cx="3528391" cy="3546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PP1 region </a:t>
            </a:r>
            <a:r>
              <a:rPr lang="en-GB" dirty="0" err="1" smtClean="0"/>
              <a:t>mockup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CERN, Nov 20th 2012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Nicolas Massol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3010" name="AutoShape 2" descr="mailbox://C%7C/Documents%20and%20Settings/massol/Application%20Data/Thunderbird/Profiles/co3dttp0.default/Mail/Local%20Folders/IDupgrade.sbd/Connectors?number=65250484&amp;part=1.3&amp;type=image/jpeg&amp;filename=d%C3%A9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mailbox://C%7C/Documents%20and%20Settings/massol/Application%20Data/Thunderbird/Profiles/co3dttp0.default/Mail/Local%20Folders/IDupgrade.sbd/Connectors?number=58663933&amp;part=1.2&amp;type=image/jpeg&amp;filename=harnais%20to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mailbox://C%7C/Documents%20and%20Settings/massol/Application%20Data/Thunderbird/Profiles/co3dttp0.default/Mail/Local%20Folders/IDupgrade.sbd/Connectors?number=55298766&amp;part=1.4&amp;type=image/jpeg&amp;filename=DSCN12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5400675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Transparent box </a:t>
            </a:r>
            <a:r>
              <a:rPr lang="en-GB" dirty="0" smtClean="0">
                <a:solidFill>
                  <a:srgbClr val="000000"/>
                </a:solidFill>
              </a:rPr>
              <a:t>to simulate the tracker volume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Direct vision </a:t>
            </a:r>
            <a:r>
              <a:rPr lang="en-GB" dirty="0" smtClean="0">
                <a:solidFill>
                  <a:srgbClr val="0000FF"/>
                </a:solidFill>
              </a:rPr>
              <a:t>on </a:t>
            </a:r>
            <a:r>
              <a:rPr lang="en-GB" dirty="0" smtClean="0">
                <a:solidFill>
                  <a:srgbClr val="0000FF"/>
                </a:solidFill>
              </a:rPr>
              <a:t>the bundles behaviour during the PP1 closing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Possibility to pressurize the box to measure the PP1 </a:t>
            </a:r>
            <a:r>
              <a:rPr lang="en-GB" dirty="0" smtClean="0">
                <a:solidFill>
                  <a:srgbClr val="0000FF"/>
                </a:solidFill>
              </a:rPr>
              <a:t>tightness</a:t>
            </a:r>
          </a:p>
          <a:p>
            <a:r>
              <a:rPr lang="en-GB" dirty="0" smtClean="0"/>
              <a:t>All the material available but the full assembly not yet started</a:t>
            </a:r>
          </a:p>
          <a:p>
            <a:pPr>
              <a:buNone/>
            </a:pPr>
            <a:endParaRPr lang="en-GB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0000FF"/>
              </a:solidFill>
            </a:endParaRPr>
          </a:p>
        </p:txBody>
      </p:sp>
      <p:pic>
        <p:nvPicPr>
          <p:cNvPr id="1027" name="Picture 3" descr="Z:\DATA\TrackerUpgrade\Toy Tracker\P106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995" y="2204864"/>
            <a:ext cx="3078165" cy="4104455"/>
          </a:xfrm>
          <a:prstGeom prst="rect">
            <a:avLst/>
          </a:prstGeom>
          <a:noFill/>
        </p:spPr>
      </p:pic>
      <p:pic>
        <p:nvPicPr>
          <p:cNvPr id="1028" name="Picture 4" descr="Z:\DATA\TrackerUpgrade\Toy Tracker\P106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2204864"/>
            <a:ext cx="3077804" cy="4103973"/>
          </a:xfrm>
          <a:prstGeom prst="rect">
            <a:avLst/>
          </a:prstGeom>
          <a:noFill/>
        </p:spPr>
      </p:pic>
      <p:pic>
        <p:nvPicPr>
          <p:cNvPr id="1029" name="Picture 5" descr="Z:\DATA\TrackerUpgrade\Toy Tracker\P1060570.JPG"/>
          <p:cNvPicPr>
            <a:picLocks noChangeAspect="1" noChangeArrowheads="1"/>
          </p:cNvPicPr>
          <p:nvPr/>
        </p:nvPicPr>
        <p:blipFill>
          <a:blip r:embed="rId4" cstate="print"/>
          <a:srcRect l="22094" r="26351"/>
          <a:stretch>
            <a:fillRect/>
          </a:stretch>
        </p:blipFill>
        <p:spPr bwMode="auto">
          <a:xfrm>
            <a:off x="249972" y="2204864"/>
            <a:ext cx="2826335" cy="411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41181</TotalTime>
  <Words>312</Words>
  <Application>Microsoft Office PowerPoint</Application>
  <PresentationFormat>Format A4 (210 x 297 mm)</PresentationFormat>
  <Paragraphs>88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Default Design</vt:lpstr>
      <vt:lpstr>PP1 developments at LAPP  Nicolas Massol, on behalf of the LAPP team   ATLAS Upgrade Week  CERN, Nov 20th 2012</vt:lpstr>
      <vt:lpstr>PP1 design</vt:lpstr>
      <vt:lpstr>PP1 based on a PCB</vt:lpstr>
      <vt:lpstr>Diapositive 4</vt:lpstr>
      <vt:lpstr>Diapositive 5</vt:lpstr>
      <vt:lpstr>Diapositive 6</vt:lpstr>
      <vt:lpstr>Fake harnesses</vt:lpstr>
      <vt:lpstr>PP1 region mockup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wenig</dc:creator>
  <cp:lastModifiedBy>massol</cp:lastModifiedBy>
  <cp:revision>220</cp:revision>
  <dcterms:created xsi:type="dcterms:W3CDTF">2007-10-09T13:30:34Z</dcterms:created>
  <dcterms:modified xsi:type="dcterms:W3CDTF">2012-11-15T17:01:49Z</dcterms:modified>
</cp:coreProperties>
</file>