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62" r:id="rId9"/>
    <p:sldId id="264" r:id="rId10"/>
    <p:sldId id="263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72F1-438F-B541-8491-2D83258C9852}" type="datetimeFigureOut">
              <a:rPr lang="fr-FR" smtClean="0"/>
              <a:pPr/>
              <a:t>21/11/12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03D-16C7-A743-A2A3-5A285A2552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72F1-438F-B541-8491-2D83258C9852}" type="datetimeFigureOut">
              <a:rPr lang="fr-FR" smtClean="0"/>
              <a:pPr/>
              <a:t>21/11/12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03D-16C7-A743-A2A3-5A285A2552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72F1-438F-B541-8491-2D83258C9852}" type="datetimeFigureOut">
              <a:rPr lang="fr-FR" smtClean="0"/>
              <a:pPr/>
              <a:t>21/11/12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03D-16C7-A743-A2A3-5A285A2552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72F1-438F-B541-8491-2D83258C9852}" type="datetimeFigureOut">
              <a:rPr lang="fr-FR" smtClean="0"/>
              <a:pPr/>
              <a:t>21/11/12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03D-16C7-A743-A2A3-5A285A2552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72F1-438F-B541-8491-2D83258C9852}" type="datetimeFigureOut">
              <a:rPr lang="fr-FR" smtClean="0"/>
              <a:pPr/>
              <a:t>21/11/12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03D-16C7-A743-A2A3-5A285A2552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72F1-438F-B541-8491-2D83258C9852}" type="datetimeFigureOut">
              <a:rPr lang="fr-FR" smtClean="0"/>
              <a:pPr/>
              <a:t>21/11/12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03D-16C7-A743-A2A3-5A285A2552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72F1-438F-B541-8491-2D83258C9852}" type="datetimeFigureOut">
              <a:rPr lang="fr-FR" smtClean="0"/>
              <a:pPr/>
              <a:t>21/11/12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03D-16C7-A743-A2A3-5A285A2552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72F1-438F-B541-8491-2D83258C9852}" type="datetimeFigureOut">
              <a:rPr lang="fr-FR" smtClean="0"/>
              <a:pPr/>
              <a:t>21/11/12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03D-16C7-A743-A2A3-5A285A2552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72F1-438F-B541-8491-2D83258C9852}" type="datetimeFigureOut">
              <a:rPr lang="fr-FR" smtClean="0"/>
              <a:pPr/>
              <a:t>21/11/12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03D-16C7-A743-A2A3-5A285A2552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72F1-438F-B541-8491-2D83258C9852}" type="datetimeFigureOut">
              <a:rPr lang="fr-FR" smtClean="0"/>
              <a:pPr/>
              <a:t>21/11/12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03D-16C7-A743-A2A3-5A285A2552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72F1-438F-B541-8491-2D83258C9852}" type="datetimeFigureOut">
              <a:rPr lang="fr-FR" smtClean="0"/>
              <a:pPr/>
              <a:t>21/11/12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03D-16C7-A743-A2A3-5A285A2552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72F1-438F-B541-8491-2D83258C9852}" type="datetimeFigureOut">
              <a:rPr lang="fr-FR" smtClean="0"/>
              <a:pPr/>
              <a:t>21/11/12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103D-16C7-A743-A2A3-5A285A2552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Alpine, very forward, </a:t>
            </a:r>
            <a:r>
              <a:rPr lang="en-GB" dirty="0" smtClean="0"/>
              <a:t>EOS…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Teddy </a:t>
            </a:r>
            <a:r>
              <a:rPr lang="en-GB" sz="2400" dirty="0" err="1" smtClean="0"/>
              <a:t>Todorov</a:t>
            </a:r>
            <a:r>
              <a:rPr lang="en-GB" sz="2400" dirty="0" smtClean="0"/>
              <a:t> for the LAPP-ATLAS team,</a:t>
            </a:r>
          </a:p>
          <a:p>
            <a:r>
              <a:rPr lang="en-GB" sz="2400" dirty="0" smtClean="0"/>
              <a:t>21</a:t>
            </a:r>
            <a:r>
              <a:rPr lang="en-GB" sz="2400" dirty="0" smtClean="0"/>
              <a:t>/</a:t>
            </a:r>
            <a:r>
              <a:rPr lang="en-GB" sz="2400" dirty="0" smtClean="0"/>
              <a:t>11/2012</a:t>
            </a:r>
          </a:p>
          <a:p>
            <a:r>
              <a:rPr lang="en-GB" sz="2400" dirty="0" smtClean="0"/>
              <a:t>AUW ITK</a:t>
            </a:r>
            <a:r>
              <a:rPr lang="en-GB" sz="2400" dirty="0" smtClean="0"/>
              <a:t> modules/ladders meeting</a:t>
            </a:r>
            <a:endParaRPr lang="en-GB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Very-very preliminary </a:t>
            </a:r>
            <a:r>
              <a:rPr lang="en-GB" sz="2800" dirty="0" smtClean="0"/>
              <a:t>resolutions</a:t>
            </a:r>
            <a:br>
              <a:rPr lang="en-GB" sz="2800" dirty="0" smtClean="0"/>
            </a:br>
            <a:r>
              <a:rPr lang="en-GB" sz="2800" dirty="0" smtClean="0"/>
              <a:t>(last Friday)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4" name="Espace réservé du contenu 3" descr="vf_d0_5GeV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721" r="66"/>
              <a:stretch>
                <a:fillRect/>
              </a:stretch>
            </p:blipFill>
          </mc:Choice>
          <mc:Fallback>
            <p:blipFill>
              <a:blip r:embed="rId3"/>
              <a:srcRect l="721" r="66"/>
              <a:stretch>
                <a:fillRect/>
              </a:stretch>
            </p:blipFill>
          </mc:Fallback>
        </mc:AlternateContent>
        <p:spPr>
          <a:xfrm>
            <a:off x="317062" y="2261194"/>
            <a:ext cx="4753118" cy="3244577"/>
          </a:xfrm>
        </p:spPr>
      </p:pic>
      <p:pic>
        <p:nvPicPr>
          <p:cNvPr id="5" name="Image 4" descr="vf_z0_5G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37625" y="2995448"/>
            <a:ext cx="4240617" cy="28719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70180" y="2261194"/>
            <a:ext cx="376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Non-optimized pixel sizes (bad for Z0)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1121103" y="1417638"/>
            <a:ext cx="246993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Looked promising!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Pt measurement at large eta</a:t>
            </a:r>
            <a:endParaRPr lang="en-GB" dirty="0"/>
          </a:p>
        </p:txBody>
      </p:sp>
      <p:pic>
        <p:nvPicPr>
          <p:cNvPr id="4" name="Espace réservé du contenu 3" descr="leverArm_vf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634" r="135"/>
              <a:stretch>
                <a:fillRect/>
              </a:stretch>
            </p:blipFill>
          </mc:Choice>
          <mc:Fallback>
            <p:blipFill>
              <a:blip r:embed="rId3"/>
              <a:srcRect l="634" r="135"/>
              <a:stretch>
                <a:fillRect/>
              </a:stretch>
            </p:blipFill>
          </mc:Fallback>
        </mc:AlternateContent>
        <p:spPr>
          <a:xfrm>
            <a:off x="570794" y="2074986"/>
            <a:ext cx="4123828" cy="3569452"/>
          </a:xfrm>
        </p:spPr>
      </p:pic>
      <p:pic>
        <p:nvPicPr>
          <p:cNvPr id="5" name="Image 4" descr="eosMat_EffectOnPt_smallPitch_5GeV_vfLo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78865" y="3030483"/>
            <a:ext cx="4538067" cy="30734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53724" y="1707931"/>
            <a:ext cx="246117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Color</a:t>
            </a:r>
            <a:r>
              <a:rPr lang="en-GB" dirty="0" smtClean="0"/>
              <a:t> code:</a:t>
            </a:r>
          </a:p>
          <a:p>
            <a:r>
              <a:rPr lang="en-GB" dirty="0" smtClean="0"/>
              <a:t>Black – with EOS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 – no EOS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Blue – no material at all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Eta coverage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44129"/>
            <a:ext cx="8051569" cy="37142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508768" y="2827045"/>
            <a:ext cx="4530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3</a:t>
            </a:r>
            <a:r>
              <a:rPr lang="en-GB" sz="1600" dirty="0" smtClean="0"/>
              <a:t>.0</a:t>
            </a:r>
            <a:endParaRPr lang="en-GB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5208831" y="1405575"/>
            <a:ext cx="4530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2</a:t>
            </a:r>
            <a:r>
              <a:rPr lang="en-GB" sz="1600" dirty="0" smtClean="0"/>
              <a:t>.0</a:t>
            </a:r>
            <a:endParaRPr lang="en-GB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2058292" y="1417638"/>
            <a:ext cx="4530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</a:t>
            </a:r>
            <a:r>
              <a:rPr lang="en-GB" sz="1600" dirty="0" smtClean="0"/>
              <a:t>.0</a:t>
            </a:r>
            <a:endParaRPr lang="en-GB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8508768" y="4230628"/>
            <a:ext cx="4530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4.0</a:t>
            </a:r>
            <a:endParaRPr lang="en-GB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7310" y="274638"/>
            <a:ext cx="2286000" cy="405125"/>
          </a:xfrm>
        </p:spPr>
        <p:txBody>
          <a:bodyPr>
            <a:noAutofit/>
          </a:bodyPr>
          <a:lstStyle/>
          <a:p>
            <a:r>
              <a:rPr lang="en-GB" sz="2400" dirty="0" smtClean="0"/>
              <a:t>Hit coverage</a:t>
            </a:r>
            <a:endParaRPr lang="en-GB" sz="2400" dirty="0"/>
          </a:p>
        </p:txBody>
      </p:sp>
      <p:pic>
        <p:nvPicPr>
          <p:cNvPr id="4" name="Espace réservé du contenu 3" descr="pixelHits_vf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595" r="254"/>
              <a:stretch>
                <a:fillRect/>
              </a:stretch>
            </p:blipFill>
          </mc:Choice>
          <mc:Fallback>
            <p:blipFill>
              <a:blip r:embed="rId3"/>
              <a:srcRect l="595" r="254"/>
              <a:stretch>
                <a:fillRect/>
              </a:stretch>
            </p:blipFill>
          </mc:Fallback>
        </mc:AlternateContent>
        <p:spPr>
          <a:xfrm>
            <a:off x="457200" y="679764"/>
            <a:ext cx="4230039" cy="3288126"/>
          </a:xfrm>
        </p:spPr>
      </p:pic>
      <p:pic>
        <p:nvPicPr>
          <p:cNvPr id="5" name="Image 4" descr="pixelLayers_v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20513" y="679763"/>
            <a:ext cx="4266287" cy="32881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rcRect t="33224"/>
          <a:stretch>
            <a:fillRect/>
          </a:stretch>
        </p:blipFill>
        <p:spPr>
          <a:xfrm>
            <a:off x="457200" y="4125310"/>
            <a:ext cx="8051569" cy="2480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879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Pitch choice</a:t>
            </a:r>
            <a:endParaRPr lang="en-GB" sz="3200" dirty="0"/>
          </a:p>
        </p:txBody>
      </p:sp>
      <p:pic>
        <p:nvPicPr>
          <p:cNvPr id="4" name="Espace réservé du contenu 3" descr="smallPitchEffectOnZip_5GeV_vfLoI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804" r="333"/>
              <a:stretch>
                <a:fillRect/>
              </a:stretch>
            </p:blipFill>
          </mc:Choice>
          <mc:Fallback>
            <p:blipFill>
              <a:blip r:embed="rId3"/>
              <a:srcRect l="804" r="333"/>
              <a:stretch>
                <a:fillRect/>
              </a:stretch>
            </p:blipFill>
          </mc:Fallback>
        </mc:AlternateContent>
        <p:spPr>
          <a:xfrm>
            <a:off x="1778000" y="987850"/>
            <a:ext cx="5877034" cy="4025968"/>
          </a:xfrm>
        </p:spPr>
      </p:pic>
      <p:sp>
        <p:nvSpPr>
          <p:cNvPr id="5" name="ZoneTexte 4"/>
          <p:cNvSpPr txBox="1"/>
          <p:nvPr/>
        </p:nvSpPr>
        <p:spPr>
          <a:xfrm>
            <a:off x="4326759" y="2145862"/>
            <a:ext cx="1883103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250u pixel eta pitch</a:t>
            </a:r>
            <a:endParaRPr lang="en-GB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6713482" y="3494690"/>
            <a:ext cx="1883103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50u pixel eta pitch</a:t>
            </a:r>
            <a:endParaRPr lang="en-GB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1375103" y="5307724"/>
            <a:ext cx="441434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Go for 50x50 microns on the following plots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End-Of-Stave problem</a:t>
            </a:r>
            <a:endParaRPr lang="en-GB" dirty="0"/>
          </a:p>
        </p:txBody>
      </p:sp>
      <p:pic>
        <p:nvPicPr>
          <p:cNvPr id="5" name="Espace réservé du contenu 4" descr="eosMat_EffectOnTraversedMateriaI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1572" r="-11572"/>
              <a:stretch>
                <a:fillRect/>
              </a:stretch>
            </p:blipFill>
          </mc:Choice>
          <mc:Fallback>
            <p:blipFill>
              <a:blip r:embed="rId3"/>
              <a:srcRect l="-11572" r="-11572"/>
              <a:stretch>
                <a:fillRect/>
              </a:stretch>
            </p:blipFill>
          </mc:Fallback>
        </mc:AlternateContent>
        <p:spPr/>
      </p:pic>
      <p:sp>
        <p:nvSpPr>
          <p:cNvPr id="6" name="ZoneTexte 5"/>
          <p:cNvSpPr txBox="1"/>
          <p:nvPr/>
        </p:nvSpPr>
        <p:spPr>
          <a:xfrm>
            <a:off x="3801241" y="2391103"/>
            <a:ext cx="14626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EOS material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4729655" y="4957379"/>
            <a:ext cx="9722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No EOS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893379" y="937172"/>
            <a:ext cx="528144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EOS card modelled as 12cm long, stave width, 5% X/X0 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235229" cy="576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590800" y="2286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¼ view (half in Z and half in phi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836" y="1311616"/>
            <a:ext cx="8136509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51520" y="228600"/>
            <a:ext cx="314682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Pixel package interconnection board</a:t>
            </a:r>
          </a:p>
          <a:p>
            <a:r>
              <a:rPr lang="en-GB" dirty="0" smtClean="0"/>
              <a:t>(Name contest still open)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3713655" y="228599"/>
            <a:ext cx="501869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Stave flexes run to board without  break at EOS</a:t>
            </a:r>
          </a:p>
          <a:p>
            <a:r>
              <a:rPr lang="en-GB" dirty="0" smtClean="0"/>
              <a:t>Board at R&gt;20cm, </a:t>
            </a:r>
            <a:r>
              <a:rPr lang="en-GB" dirty="0" smtClean="0">
                <a:solidFill>
                  <a:srgbClr val="FF6600"/>
                </a:solidFill>
              </a:rPr>
              <a:t>compatible with </a:t>
            </a:r>
            <a:r>
              <a:rPr lang="en-GB" dirty="0" err="1" smtClean="0">
                <a:solidFill>
                  <a:srgbClr val="FF6600"/>
                </a:solidFill>
              </a:rPr>
              <a:t>opto</a:t>
            </a:r>
            <a:r>
              <a:rPr lang="en-GB" dirty="0" smtClean="0">
                <a:solidFill>
                  <a:srgbClr val="FF6600"/>
                </a:solidFill>
              </a:rPr>
              <a:t> converters</a:t>
            </a:r>
          </a:p>
          <a:p>
            <a:r>
              <a:rPr lang="en-GB" dirty="0" smtClean="0"/>
              <a:t>Strongly reduced number of external connectors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253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Transverse impact parameter resolution 5 </a:t>
            </a:r>
            <a:r>
              <a:rPr lang="en-GB" sz="3200" dirty="0" err="1" smtClean="0"/>
              <a:t>GeV</a:t>
            </a:r>
            <a:r>
              <a:rPr lang="en-GB" sz="3200" dirty="0" smtClean="0"/>
              <a:t> MIP</a:t>
            </a:r>
            <a:endParaRPr lang="en-GB" sz="3200" dirty="0"/>
          </a:p>
        </p:txBody>
      </p:sp>
      <p:pic>
        <p:nvPicPr>
          <p:cNvPr id="4" name="Espace réservé du contenu 3" descr="eosMat_EffectOnTip_smallPitch_5GeV_vfLoI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1572" r="-11572"/>
              <a:stretch>
                <a:fillRect/>
              </a:stretch>
            </p:blipFill>
          </mc:Choice>
          <mc:Fallback>
            <p:blipFill>
              <a:blip r:embed="rId3"/>
              <a:srcRect l="-11572" r="-11572"/>
              <a:stretch>
                <a:fillRect/>
              </a:stretch>
            </p:blipFill>
          </mc:Fallback>
        </mc:AlternateContent>
        <p:spPr/>
      </p:pic>
      <p:sp>
        <p:nvSpPr>
          <p:cNvPr id="5" name="ZoneTexte 4"/>
          <p:cNvSpPr txBox="1"/>
          <p:nvPr/>
        </p:nvSpPr>
        <p:spPr>
          <a:xfrm>
            <a:off x="3048000" y="2128345"/>
            <a:ext cx="246117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Color</a:t>
            </a:r>
            <a:r>
              <a:rPr lang="en-GB" dirty="0" smtClean="0"/>
              <a:t> code:</a:t>
            </a:r>
          </a:p>
          <a:p>
            <a:r>
              <a:rPr lang="en-GB" dirty="0" smtClean="0"/>
              <a:t>Black – with EOS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 – no EOS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Blue – no material at all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Longitudinal impact parameter resolution </a:t>
            </a:r>
            <a:r>
              <a:rPr lang="en-GB" sz="2800" dirty="0" smtClean="0"/>
              <a:t>5 </a:t>
            </a:r>
            <a:r>
              <a:rPr lang="en-GB" sz="2800" dirty="0" err="1" smtClean="0"/>
              <a:t>GeV</a:t>
            </a:r>
            <a:r>
              <a:rPr lang="en-GB" sz="2800" dirty="0" smtClean="0"/>
              <a:t> MIP</a:t>
            </a:r>
            <a:endParaRPr lang="en-GB" sz="2800" dirty="0"/>
          </a:p>
        </p:txBody>
      </p:sp>
      <p:pic>
        <p:nvPicPr>
          <p:cNvPr id="4" name="Espace réservé du contenu 3" descr="eosMat_EffectOnZip_smallPitch_5GeV_vfLoI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1572" r="-11572"/>
              <a:stretch>
                <a:fillRect/>
              </a:stretch>
            </p:blipFill>
          </mc:Choice>
          <mc:Fallback>
            <p:blipFill>
              <a:blip r:embed="rId3"/>
              <a:srcRect l="-11572" r="-11572"/>
              <a:stretch>
                <a:fillRect/>
              </a:stretch>
            </p:blipFill>
          </mc:Fallback>
        </mc:AlternateContent>
        <p:spPr/>
      </p:pic>
      <p:sp>
        <p:nvSpPr>
          <p:cNvPr id="5" name="ZoneTexte 4"/>
          <p:cNvSpPr txBox="1"/>
          <p:nvPr/>
        </p:nvSpPr>
        <p:spPr>
          <a:xfrm>
            <a:off x="3048000" y="2119586"/>
            <a:ext cx="246117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Color</a:t>
            </a:r>
            <a:r>
              <a:rPr lang="en-GB" dirty="0" smtClean="0"/>
              <a:t> code:</a:t>
            </a:r>
          </a:p>
          <a:p>
            <a:r>
              <a:rPr lang="en-GB" dirty="0" smtClean="0"/>
              <a:t>Black – with EOS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 – no EOS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Blue – no material at all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30477"/>
            <a:ext cx="6705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038600"/>
            <a:ext cx="67087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ZoneTexte 6"/>
          <p:cNvSpPr txBox="1">
            <a:spLocks noChangeArrowheads="1"/>
          </p:cNvSpPr>
          <p:nvPr/>
        </p:nvSpPr>
        <p:spPr bwMode="auto">
          <a:xfrm>
            <a:off x="1143000" y="874469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/>
              <a:t>Alpine pixel layout for Letter of Intent comparisons</a:t>
            </a:r>
          </a:p>
        </p:txBody>
      </p:sp>
      <p:sp>
        <p:nvSpPr>
          <p:cNvPr id="29701" name="ZoneTexte 7"/>
          <p:cNvSpPr txBox="1">
            <a:spLocks noChangeArrowheads="1"/>
          </p:cNvSpPr>
          <p:nvPr/>
        </p:nvSpPr>
        <p:spPr bwMode="auto">
          <a:xfrm>
            <a:off x="1143000" y="365760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/>
              <a:t>Letter of Intent baseline pixel layout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48600" y="2057400"/>
            <a:ext cx="1295400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/>
              <a:t>4.6 m</a:t>
            </a:r>
            <a:r>
              <a:rPr lang="en-GB" sz="1800" baseline="30000" dirty="0"/>
              <a:t>2</a:t>
            </a:r>
            <a:r>
              <a:rPr lang="en-GB" sz="1800" dirty="0"/>
              <a:t> pixel area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48600" y="4724400"/>
            <a:ext cx="1295400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/>
              <a:t>8.2 m</a:t>
            </a:r>
            <a:r>
              <a:rPr lang="en-GB" sz="1800" baseline="30000" dirty="0"/>
              <a:t>2</a:t>
            </a:r>
            <a:r>
              <a:rPr lang="en-GB" sz="1800" dirty="0"/>
              <a:t> pixel area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9034" y="201448"/>
            <a:ext cx="863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Alpine and </a:t>
            </a:r>
            <a:r>
              <a:rPr lang="en-GB" sz="2400" dirty="0" err="1" smtClean="0"/>
              <a:t>LoI</a:t>
            </a:r>
            <a:r>
              <a:rPr lang="en-GB" sz="2400" dirty="0" smtClean="0"/>
              <a:t> layouts on equal footing is standalone simulation</a:t>
            </a:r>
            <a:endParaRPr lang="en-GB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Pt resolution 5 </a:t>
            </a:r>
            <a:r>
              <a:rPr lang="en-GB" sz="3200" dirty="0" err="1" smtClean="0"/>
              <a:t>GeV</a:t>
            </a:r>
            <a:r>
              <a:rPr lang="en-GB" sz="3200" dirty="0" smtClean="0"/>
              <a:t> MIP, constant 2 T field</a:t>
            </a:r>
            <a:endParaRPr lang="en-GB" sz="3200" dirty="0"/>
          </a:p>
        </p:txBody>
      </p:sp>
      <p:pic>
        <p:nvPicPr>
          <p:cNvPr id="4" name="Image 3" descr="eosMat_EffectOnPt_smallPitch_5GeV_vfLo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40069" y="1240178"/>
            <a:ext cx="6244898" cy="42293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99862" y="1672499"/>
            <a:ext cx="246117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Color</a:t>
            </a:r>
            <a:r>
              <a:rPr lang="en-GB" dirty="0" smtClean="0"/>
              <a:t> code:</a:t>
            </a:r>
          </a:p>
          <a:p>
            <a:r>
              <a:rPr lang="en-GB" dirty="0" smtClean="0"/>
              <a:t>Black – with EOS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 – no EOS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Blue – no material at all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4345" y="5658069"/>
            <a:ext cx="787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We must measure Pt to distinguish between low and high momentum for multiple scattering treatment in the track fit  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Very-very preliminary:</a:t>
            </a:r>
            <a:br>
              <a:rPr lang="en-GB" sz="3200" dirty="0" smtClean="0"/>
            </a:br>
            <a:r>
              <a:rPr lang="en-GB" sz="3200" dirty="0" smtClean="0"/>
              <a:t>Very Forward Alpine layout 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9027"/>
            <a:ext cx="5705134" cy="1413191"/>
          </a:xfrm>
        </p:spPr>
        <p:txBody>
          <a:bodyPr>
            <a:noAutofit/>
          </a:bodyPr>
          <a:lstStyle/>
          <a:p>
            <a:r>
              <a:rPr lang="en-GB" sz="1600" dirty="0" smtClean="0"/>
              <a:t>No track fit yet</a:t>
            </a:r>
          </a:p>
          <a:p>
            <a:r>
              <a:rPr lang="en-GB" sz="1600" dirty="0" smtClean="0"/>
              <a:t>Lots of new ideas, need some time to settle down</a:t>
            </a:r>
          </a:p>
          <a:p>
            <a:r>
              <a:rPr lang="en-GB" sz="1600" dirty="0" smtClean="0"/>
              <a:t>Main principle: hermetic cylindrical surfaces up to &gt; 3m</a:t>
            </a:r>
          </a:p>
          <a:p>
            <a:r>
              <a:rPr lang="en-GB" sz="1600" dirty="0" smtClean="0"/>
              <a:t>Silicon area advantage over disks preserved at large eta </a:t>
            </a:r>
            <a:endParaRPr lang="en-GB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63" y="2852535"/>
            <a:ext cx="8342237" cy="3624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983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Alpine layout up to eta 2.5 engineered in some detail</a:t>
            </a:r>
          </a:p>
          <a:p>
            <a:pPr lvl="1"/>
            <a:r>
              <a:rPr lang="en-GB" sz="2400" dirty="0" smtClean="0"/>
              <a:t>Interconnection boards with </a:t>
            </a:r>
            <a:r>
              <a:rPr lang="en-GB" sz="2400" dirty="0" err="1" smtClean="0"/>
              <a:t>opto</a:t>
            </a:r>
            <a:r>
              <a:rPr lang="en-GB" sz="2400" dirty="0" smtClean="0"/>
              <a:t>-converters in pixel package</a:t>
            </a:r>
          </a:p>
          <a:p>
            <a:r>
              <a:rPr lang="en-GB" sz="2800" dirty="0" smtClean="0"/>
              <a:t>Very forward tracking (up to eta = 4.3 – 4.4) looks </a:t>
            </a:r>
            <a:r>
              <a:rPr lang="en-GB" sz="2800" dirty="0" err="1" smtClean="0"/>
              <a:t>promisin</a:t>
            </a:r>
            <a:r>
              <a:rPr lang="en-GB" sz="2800" dirty="0" smtClean="0"/>
              <a:t> on single track level</a:t>
            </a:r>
          </a:p>
          <a:p>
            <a:pPr lvl="1"/>
            <a:r>
              <a:rPr lang="en-GB" sz="2400" dirty="0" smtClean="0"/>
              <a:t>Need feedback from physics groups if/how much to pursue this</a:t>
            </a:r>
          </a:p>
          <a:p>
            <a:pPr lvl="1"/>
            <a:r>
              <a:rPr lang="en-GB" sz="2400" dirty="0" smtClean="0"/>
              <a:t>Alpine-like layout at large eta in progress</a:t>
            </a:r>
            <a:endParaRPr lang="en-GB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914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Material assignment on Alpine layout</a:t>
            </a:r>
            <a:endParaRPr lang="en-GB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31242"/>
            <a:ext cx="8229600" cy="3228622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4536966" y="4160345"/>
            <a:ext cx="375744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842000" y="2986690"/>
            <a:ext cx="264510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103586" y="1884911"/>
            <a:ext cx="16641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0.5% X/X0 on barrel stave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6239641" y="1884911"/>
            <a:ext cx="166413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0.5% X/X0 on endcap stave</a:t>
            </a:r>
            <a:endParaRPr lang="en-GB" dirty="0"/>
          </a:p>
        </p:txBody>
      </p:sp>
      <p:cxnSp>
        <p:nvCxnSpPr>
          <p:cNvPr id="14" name="Connecteur droit avec flèche 13"/>
          <p:cNvCxnSpPr>
            <a:stCxn id="10" idx="2"/>
          </p:cNvCxnSpPr>
          <p:nvPr/>
        </p:nvCxnSpPr>
        <p:spPr>
          <a:xfrm rot="16200000" flipH="1">
            <a:off x="1782379" y="2684517"/>
            <a:ext cx="455448" cy="1488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2" idx="2"/>
          </p:cNvCxnSpPr>
          <p:nvPr/>
        </p:nvCxnSpPr>
        <p:spPr>
          <a:xfrm rot="16200000" flipH="1">
            <a:off x="6846614" y="2756338"/>
            <a:ext cx="455448" cy="5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366000" y="3398346"/>
            <a:ext cx="1778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0.5% X/X0 on endcap blocks</a:t>
            </a:r>
            <a:endParaRPr lang="en-GB" dirty="0"/>
          </a:p>
        </p:txBody>
      </p:sp>
      <p:cxnSp>
        <p:nvCxnSpPr>
          <p:cNvPr id="19" name="Connecteur droit avec flèche 18"/>
          <p:cNvCxnSpPr>
            <a:stCxn id="17" idx="1"/>
          </p:cNvCxnSpPr>
          <p:nvPr/>
        </p:nvCxnSpPr>
        <p:spPr>
          <a:xfrm rot="10800000">
            <a:off x="6945586" y="3284484"/>
            <a:ext cx="420414" cy="437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925379" y="3536847"/>
            <a:ext cx="209331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1.0% on all modules</a:t>
            </a:r>
            <a:endParaRPr lang="en-GB" dirty="0"/>
          </a:p>
        </p:txBody>
      </p:sp>
      <p:cxnSp>
        <p:nvCxnSpPr>
          <p:cNvPr id="22" name="Connecteur droit avec flèche 21"/>
          <p:cNvCxnSpPr/>
          <p:nvPr/>
        </p:nvCxnSpPr>
        <p:spPr>
          <a:xfrm rot="16200000" flipV="1">
            <a:off x="3364923" y="3231908"/>
            <a:ext cx="548569" cy="61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5018690" y="3170621"/>
            <a:ext cx="569310" cy="366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30621" y="814552"/>
            <a:ext cx="805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All material on staves, staves extend to full eta acceptance</a:t>
            </a:r>
          </a:p>
          <a:p>
            <a:pPr>
              <a:buFont typeface="Arial"/>
              <a:buChar char="•"/>
            </a:pPr>
            <a:r>
              <a:rPr lang="en-GB" dirty="0" smtClean="0"/>
              <a:t> Material on surfaces (planes and cylinders), not in volumes</a:t>
            </a:r>
          </a:p>
          <a:p>
            <a:pPr>
              <a:buFont typeface="Arial"/>
              <a:buChar char="•"/>
            </a:pPr>
            <a:r>
              <a:rPr lang="en-GB" dirty="0" smtClean="0"/>
              <a:t> Track crossing angle amplifies the material 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LoI</a:t>
            </a:r>
            <a:r>
              <a:rPr lang="en-GB" sz="2800" dirty="0" smtClean="0"/>
              <a:t> Pixel detector material assignment</a:t>
            </a:r>
            <a:endParaRPr lang="en-GB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5159"/>
            <a:ext cx="4906412" cy="47506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4460" y="6252027"/>
            <a:ext cx="43993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X-Y projection of </a:t>
            </a:r>
            <a:r>
              <a:rPr lang="en-GB" dirty="0" err="1" smtClean="0"/>
              <a:t>LoI</a:t>
            </a:r>
            <a:r>
              <a:rPr lang="en-GB" dirty="0" smtClean="0"/>
              <a:t> Pixel barrel + first disk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5259001" y="1618908"/>
            <a:ext cx="3427799" cy="2862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All modules have 1.0% X/X0</a:t>
            </a:r>
          </a:p>
          <a:p>
            <a:pPr>
              <a:buFont typeface="Arial"/>
              <a:buChar char="•"/>
            </a:pPr>
            <a:r>
              <a:rPr lang="en-GB" dirty="0" smtClean="0"/>
              <a:t>Barrel staves have 0.5% (same as Alpine)</a:t>
            </a:r>
          </a:p>
          <a:p>
            <a:pPr>
              <a:buFont typeface="Arial"/>
              <a:buChar char="•"/>
            </a:pPr>
            <a:r>
              <a:rPr lang="en-GB" dirty="0" smtClean="0"/>
              <a:t>Endcap disks have two parts: front and back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Both halves have 0.5% X/X0 to account for more complex mechanics and services than on barrel staves</a:t>
            </a:r>
          </a:p>
          <a:p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5363613" y="4774699"/>
            <a:ext cx="3323187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End-Of-Stave cards have 5% X/X0 Over 120 mm length just after the last module</a:t>
            </a:r>
          </a:p>
          <a:p>
            <a:pPr>
              <a:buFont typeface="Arial"/>
              <a:buChar char="•"/>
            </a:pPr>
            <a:r>
              <a:rPr lang="en-GB" dirty="0" smtClean="0"/>
              <a:t>No EOS cards for disks yet</a:t>
            </a:r>
          </a:p>
          <a:p>
            <a:pPr>
              <a:buFont typeface="Arial"/>
              <a:buChar char="•"/>
            </a:pPr>
            <a:r>
              <a:rPr lang="en-GB" dirty="0" smtClean="0"/>
              <a:t>No service material yet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Material comparison 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5410200" y="1600200"/>
            <a:ext cx="3429000" cy="1600200"/>
          </a:xfrm>
        </p:spPr>
        <p:txBody>
          <a:bodyPr/>
          <a:lstStyle/>
          <a:p>
            <a:r>
              <a:rPr lang="en-GB" sz="1800" smtClean="0"/>
              <a:t>In the Alpine layout all material is on the stave</a:t>
            </a:r>
          </a:p>
          <a:p>
            <a:r>
              <a:rPr lang="en-GB" sz="1800" smtClean="0"/>
              <a:t>In the LoI layout the services material is playing a big role</a:t>
            </a:r>
          </a:p>
        </p:txBody>
      </p:sp>
      <p:pic>
        <p:nvPicPr>
          <p:cNvPr id="3072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477678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733800" y="4572000"/>
            <a:ext cx="838200" cy="3381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600" dirty="0"/>
              <a:t>Alpine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48000" y="2895600"/>
            <a:ext cx="609600" cy="3381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600" dirty="0" err="1"/>
              <a:t>LoI</a:t>
            </a:r>
            <a:endParaRPr lang="en-GB" sz="1800" dirty="0"/>
          </a:p>
        </p:txBody>
      </p:sp>
      <p:pic>
        <p:nvPicPr>
          <p:cNvPr id="30727" name="Image 10" descr="ATLAS_ID_material.pdf"/>
          <p:cNvPicPr>
            <a:picLocks noChangeAspect="1"/>
          </p:cNvPicPr>
          <p:nvPr/>
        </p:nvPicPr>
        <p:blipFill>
          <a:blip r:embed="rId3"/>
          <a:srcRect t="3261" r="3629" b="5217"/>
          <a:stretch>
            <a:fillRect/>
          </a:stretch>
        </p:blipFill>
        <p:spPr bwMode="auto">
          <a:xfrm>
            <a:off x="5338763" y="3581400"/>
            <a:ext cx="3579812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6400800" y="3200400"/>
            <a:ext cx="182880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/>
              <a:t>Current ATLAS</a:t>
            </a:r>
          </a:p>
        </p:txBody>
      </p:sp>
      <p:sp>
        <p:nvSpPr>
          <p:cNvPr id="30729" name="ZoneTexte 12"/>
          <p:cNvSpPr txBox="1">
            <a:spLocks noChangeArrowheads="1"/>
          </p:cNvSpPr>
          <p:nvPr/>
        </p:nvSpPr>
        <p:spPr bwMode="auto">
          <a:xfrm>
            <a:off x="457200" y="6172200"/>
            <a:ext cx="525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600"/>
              <a:t>LoI: EOS cards only, no cables, no pipes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Single track performance comparisons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Alpine versus </a:t>
            </a:r>
            <a:r>
              <a:rPr lang="en-GB" dirty="0" err="1" smtClean="0"/>
              <a:t>LoI</a:t>
            </a:r>
            <a:endParaRPr lang="en-GB" dirty="0" smtClean="0"/>
          </a:p>
          <a:p>
            <a:r>
              <a:rPr lang="en-GB" dirty="0" smtClean="0"/>
              <a:t>Very similar track parameter resolutions</a:t>
            </a:r>
          </a:p>
          <a:p>
            <a:pPr lvl="1"/>
            <a:r>
              <a:rPr lang="en-GB" dirty="0" smtClean="0"/>
              <a:t>As expected from geometry and material</a:t>
            </a:r>
          </a:p>
          <a:p>
            <a:pPr lvl="1"/>
            <a:r>
              <a:rPr lang="en-GB" dirty="0" smtClean="0"/>
              <a:t>Even if we look at pixel-only tracks</a:t>
            </a:r>
          </a:p>
          <a:p>
            <a:r>
              <a:rPr lang="en-GB" dirty="0" smtClean="0"/>
              <a:t>Don’t have the services material yet</a:t>
            </a:r>
          </a:p>
          <a:p>
            <a:pPr lvl="1"/>
            <a:r>
              <a:rPr lang="en-GB" dirty="0" smtClean="0"/>
              <a:t>Except for End-Of-Stave cards</a:t>
            </a:r>
          </a:p>
          <a:p>
            <a:pPr lvl="1"/>
            <a:r>
              <a:rPr lang="en-GB" dirty="0" smtClean="0"/>
              <a:t>Will degrade </a:t>
            </a:r>
            <a:r>
              <a:rPr lang="en-GB" dirty="0" err="1" smtClean="0"/>
              <a:t>LoI</a:t>
            </a:r>
            <a:r>
              <a:rPr lang="en-GB" dirty="0" smtClean="0"/>
              <a:t> pixel performance a bit, but not Alpine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8516095" cy="31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133600" y="685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services out of tracking acceptance!</a:t>
            </a:r>
          </a:p>
          <a:p>
            <a:r>
              <a:rPr lang="en-GB" dirty="0" smtClean="0"/>
              <a:t>(lines correspond to eta=2.5 from </a:t>
            </a:r>
            <a:r>
              <a:rPr lang="en-GB" dirty="0" err="1" smtClean="0"/>
              <a:t>z</a:t>
            </a:r>
            <a:r>
              <a:rPr lang="en-GB" dirty="0" smtClean="0"/>
              <a:t>=-15cm)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First look at Very </a:t>
            </a:r>
            <a:r>
              <a:rPr lang="en-GB" sz="3600" dirty="0" smtClean="0"/>
              <a:t>Forward tracking – </a:t>
            </a:r>
            <a:r>
              <a:rPr lang="en-GB" sz="3600" dirty="0" err="1" smtClean="0"/>
              <a:t>LoI</a:t>
            </a:r>
            <a:r>
              <a:rPr lang="en-GB" sz="3600" dirty="0" smtClean="0"/>
              <a:t> like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2352"/>
          </a:xfrm>
        </p:spPr>
        <p:txBody>
          <a:bodyPr>
            <a:noAutofit/>
          </a:bodyPr>
          <a:lstStyle/>
          <a:p>
            <a:r>
              <a:rPr lang="en-GB" sz="2400" dirty="0" smtClean="0"/>
              <a:t>Main physics motivation: very forward jet rejection based on primary vertex association </a:t>
            </a:r>
            <a:endParaRPr lang="en-GB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2552"/>
            <a:ext cx="8240678" cy="29518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34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Very forward tracking – maxi disks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1413"/>
            <a:ext cx="5681994" cy="539422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34645" y="2504388"/>
            <a:ext cx="3052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Very complex disk</a:t>
            </a:r>
          </a:p>
          <a:p>
            <a:r>
              <a:rPr lang="en-GB" dirty="0" smtClean="0"/>
              <a:t>Modelled with 2% of X/X0 to reflect services/support complexity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713</Words>
  <Application>Microsoft Macintosh PowerPoint</Application>
  <PresentationFormat>Présentation à l'écran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Alpine, very forward, EOS…</vt:lpstr>
      <vt:lpstr>Diapositive 2</vt:lpstr>
      <vt:lpstr>Material assignment on Alpine layout</vt:lpstr>
      <vt:lpstr>LoI Pixel detector material assignment</vt:lpstr>
      <vt:lpstr>Material comparison </vt:lpstr>
      <vt:lpstr>Single track performance comparisons</vt:lpstr>
      <vt:lpstr>Diapositive 7</vt:lpstr>
      <vt:lpstr>First look at Very Forward tracking – LoI like</vt:lpstr>
      <vt:lpstr>Very forward tracking – maxi disks</vt:lpstr>
      <vt:lpstr>Very-very preliminary resolutions (last Friday) </vt:lpstr>
      <vt:lpstr>Pt measurement at large eta</vt:lpstr>
      <vt:lpstr>Eta coverage</vt:lpstr>
      <vt:lpstr>Hit coverage</vt:lpstr>
      <vt:lpstr>Pitch choice</vt:lpstr>
      <vt:lpstr>End-Of-Stave problem</vt:lpstr>
      <vt:lpstr>Diapositive 16</vt:lpstr>
      <vt:lpstr>Diapositive 17</vt:lpstr>
      <vt:lpstr>Transverse impact parameter resolution 5 GeV MIP</vt:lpstr>
      <vt:lpstr>Longitudinal impact parameter resolution 5 GeV MIP</vt:lpstr>
      <vt:lpstr>Pt resolution 5 GeV MIP, constant 2 T field</vt:lpstr>
      <vt:lpstr>Very-very preliminary: Very Forward Alpine layout 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Alpine layout simulation</dc:title>
  <dc:creator>Teddy Todorov</dc:creator>
  <cp:lastModifiedBy>Teddy Todorov</cp:lastModifiedBy>
  <cp:revision>8</cp:revision>
  <dcterms:created xsi:type="dcterms:W3CDTF">2012-11-21T09:08:43Z</dcterms:created>
  <dcterms:modified xsi:type="dcterms:W3CDTF">2012-11-21T10:35:12Z</dcterms:modified>
</cp:coreProperties>
</file>