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Cliquez et modifiez le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Cliquez pour modifier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72F1-438F-B541-8491-2D83258C9852}" type="datetimeFigureOut">
              <a:rPr lang="fr-FR" smtClean="0"/>
              <a:t>19/11/12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D103D-16C7-A743-A2A3-5A285A2552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72F1-438F-B541-8491-2D83258C9852}" type="datetimeFigureOut">
              <a:rPr lang="fr-FR" smtClean="0"/>
              <a:t>19/11/12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D103D-16C7-A743-A2A3-5A285A2552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Cliquez et modifiez le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72F1-438F-B541-8491-2D83258C9852}" type="datetimeFigureOut">
              <a:rPr lang="fr-FR" smtClean="0"/>
              <a:t>19/11/12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D103D-16C7-A743-A2A3-5A285A2552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72F1-438F-B541-8491-2D83258C9852}" type="datetimeFigureOut">
              <a:rPr lang="fr-FR" smtClean="0"/>
              <a:t>19/11/12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D103D-16C7-A743-A2A3-5A285A2552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72F1-438F-B541-8491-2D83258C9852}" type="datetimeFigureOut">
              <a:rPr lang="fr-FR" smtClean="0"/>
              <a:t>19/11/12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D103D-16C7-A743-A2A3-5A285A2552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72F1-438F-B541-8491-2D83258C9852}" type="datetimeFigureOut">
              <a:rPr lang="fr-FR" smtClean="0"/>
              <a:t>19/11/12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D103D-16C7-A743-A2A3-5A285A2552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72F1-438F-B541-8491-2D83258C9852}" type="datetimeFigureOut">
              <a:rPr lang="fr-FR" smtClean="0"/>
              <a:t>19/11/12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D103D-16C7-A743-A2A3-5A285A2552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72F1-438F-B541-8491-2D83258C9852}" type="datetimeFigureOut">
              <a:rPr lang="fr-FR" smtClean="0"/>
              <a:t>19/11/12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D103D-16C7-A743-A2A3-5A285A2552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72F1-438F-B541-8491-2D83258C9852}" type="datetimeFigureOut">
              <a:rPr lang="fr-FR" smtClean="0"/>
              <a:t>19/11/12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D103D-16C7-A743-A2A3-5A285A2552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72F1-438F-B541-8491-2D83258C9852}" type="datetimeFigureOut">
              <a:rPr lang="fr-FR" smtClean="0"/>
              <a:t>19/11/12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D103D-16C7-A743-A2A3-5A285A2552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Cliquez et modifiez le titre</a:t>
            </a:r>
            <a:endParaRPr lang="en-GB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72F1-438F-B541-8491-2D83258C9852}" type="datetimeFigureOut">
              <a:rPr lang="fr-FR" smtClean="0"/>
              <a:t>19/11/12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D103D-16C7-A743-A2A3-5A285A2552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872F1-438F-B541-8491-2D83258C9852}" type="datetimeFigureOut">
              <a:rPr lang="fr-FR" smtClean="0"/>
              <a:t>19/11/12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D103D-16C7-A743-A2A3-5A285A2552D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df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d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Alpine layout simulation</a:t>
            </a:r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Teddy </a:t>
            </a:r>
            <a:r>
              <a:rPr lang="en-GB" sz="2400" dirty="0" err="1" smtClean="0"/>
              <a:t>Todorov</a:t>
            </a:r>
            <a:endParaRPr lang="en-GB" sz="2400" dirty="0" smtClean="0"/>
          </a:p>
          <a:p>
            <a:r>
              <a:rPr lang="en-GB" sz="2400" dirty="0" smtClean="0"/>
              <a:t>19/11/2012</a:t>
            </a:r>
          </a:p>
          <a:p>
            <a:r>
              <a:rPr lang="en-GB" sz="2400" dirty="0" smtClean="0"/>
              <a:t>AUW ITK simulation meeting</a:t>
            </a:r>
            <a:endParaRPr lang="en-GB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984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10898"/>
            <a:ext cx="8229600" cy="5215266"/>
          </a:xfrm>
        </p:spPr>
        <p:txBody>
          <a:bodyPr>
            <a:normAutofit/>
          </a:bodyPr>
          <a:lstStyle/>
          <a:p>
            <a:r>
              <a:rPr lang="en-GB" sz="2400" dirty="0" smtClean="0"/>
              <a:t>Standalone simulation starts to be useful</a:t>
            </a:r>
          </a:p>
          <a:p>
            <a:pPr lvl="1"/>
            <a:r>
              <a:rPr lang="en-GB" sz="2000" dirty="0" smtClean="0"/>
              <a:t>Limited to single track performance</a:t>
            </a:r>
          </a:p>
          <a:p>
            <a:r>
              <a:rPr lang="en-GB" sz="2400" dirty="0" smtClean="0"/>
              <a:t>Performance between the Alpine and the </a:t>
            </a:r>
            <a:r>
              <a:rPr lang="en-GB" sz="2400" dirty="0" err="1" smtClean="0"/>
              <a:t>LoI</a:t>
            </a:r>
            <a:r>
              <a:rPr lang="en-GB" sz="2400" dirty="0" smtClean="0"/>
              <a:t> layout depends strongly on the service material assumptions in the </a:t>
            </a:r>
            <a:r>
              <a:rPr lang="en-GB" sz="2400" dirty="0" err="1" smtClean="0"/>
              <a:t>LoI</a:t>
            </a:r>
            <a:r>
              <a:rPr lang="en-GB" sz="2400" dirty="0" smtClean="0"/>
              <a:t> layout</a:t>
            </a:r>
          </a:p>
          <a:p>
            <a:r>
              <a:rPr lang="en-GB" sz="2400" dirty="0" smtClean="0"/>
              <a:t>Very forward tracking looks possible</a:t>
            </a:r>
          </a:p>
          <a:p>
            <a:pPr lvl="1"/>
            <a:r>
              <a:rPr lang="en-GB" sz="2000" smtClean="0"/>
              <a:t>Just starting…</a:t>
            </a:r>
            <a:endParaRPr lang="en-GB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Imag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30477"/>
            <a:ext cx="67056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Imag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4038600"/>
            <a:ext cx="6708775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0" name="ZoneTexte 6"/>
          <p:cNvSpPr txBox="1">
            <a:spLocks noChangeArrowheads="1"/>
          </p:cNvSpPr>
          <p:nvPr/>
        </p:nvSpPr>
        <p:spPr bwMode="auto">
          <a:xfrm>
            <a:off x="1143000" y="874469"/>
            <a:ext cx="6705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000" dirty="0"/>
              <a:t>Alpine pixel layout for Letter of Intent comparisons</a:t>
            </a:r>
          </a:p>
        </p:txBody>
      </p:sp>
      <p:sp>
        <p:nvSpPr>
          <p:cNvPr id="29701" name="ZoneTexte 7"/>
          <p:cNvSpPr txBox="1">
            <a:spLocks noChangeArrowheads="1"/>
          </p:cNvSpPr>
          <p:nvPr/>
        </p:nvSpPr>
        <p:spPr bwMode="auto">
          <a:xfrm>
            <a:off x="1143000" y="3657600"/>
            <a:ext cx="6324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GB" sz="2000"/>
              <a:t>Letter of Intent baseline pixel layout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848600" y="2057400"/>
            <a:ext cx="1295400" cy="64611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GB" sz="1800" dirty="0"/>
              <a:t>4.6 m</a:t>
            </a:r>
            <a:r>
              <a:rPr lang="en-GB" sz="1800" baseline="30000" dirty="0"/>
              <a:t>2</a:t>
            </a:r>
            <a:r>
              <a:rPr lang="en-GB" sz="1800" dirty="0"/>
              <a:t> pixel area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848600" y="4724400"/>
            <a:ext cx="1295400" cy="64611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GB" sz="1800" dirty="0"/>
              <a:t>8.2 m</a:t>
            </a:r>
            <a:r>
              <a:rPr lang="en-GB" sz="1800" baseline="30000" dirty="0"/>
              <a:t>2</a:t>
            </a:r>
            <a:r>
              <a:rPr lang="en-GB" sz="1800" dirty="0"/>
              <a:t> pixel area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89034" y="201448"/>
            <a:ext cx="863600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Alpine and </a:t>
            </a:r>
            <a:r>
              <a:rPr lang="en-GB" sz="2400" dirty="0" err="1" smtClean="0"/>
              <a:t>LoI</a:t>
            </a:r>
            <a:r>
              <a:rPr lang="en-GB" sz="2400" dirty="0" smtClean="0"/>
              <a:t> layouts on equal footing is standalone simulation</a:t>
            </a:r>
            <a:endParaRPr lang="en-GB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9914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Material assignment on Alpine layout</a:t>
            </a:r>
            <a:endParaRPr lang="en-GB" sz="36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531242"/>
            <a:ext cx="8229600" cy="3228622"/>
          </a:xfrm>
          <a:prstGeom prst="rect">
            <a:avLst/>
          </a:prstGeom>
        </p:spPr>
      </p:pic>
      <p:cxnSp>
        <p:nvCxnSpPr>
          <p:cNvPr id="7" name="Connecteur droit 6"/>
          <p:cNvCxnSpPr/>
          <p:nvPr/>
        </p:nvCxnSpPr>
        <p:spPr>
          <a:xfrm>
            <a:off x="4536966" y="4160345"/>
            <a:ext cx="375744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5842000" y="2986690"/>
            <a:ext cx="26451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1103586" y="1884911"/>
            <a:ext cx="166413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0.5% X/X0 on barrel stave</a:t>
            </a:r>
            <a:endParaRPr lang="en-GB" dirty="0"/>
          </a:p>
        </p:txBody>
      </p:sp>
      <p:sp>
        <p:nvSpPr>
          <p:cNvPr id="12" name="ZoneTexte 11"/>
          <p:cNvSpPr txBox="1"/>
          <p:nvPr/>
        </p:nvSpPr>
        <p:spPr>
          <a:xfrm>
            <a:off x="6239641" y="1884911"/>
            <a:ext cx="166413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0.5% X/X0 on endcap stave</a:t>
            </a:r>
            <a:endParaRPr lang="en-GB" dirty="0"/>
          </a:p>
        </p:txBody>
      </p:sp>
      <p:cxnSp>
        <p:nvCxnSpPr>
          <p:cNvPr id="14" name="Connecteur droit avec flèche 13"/>
          <p:cNvCxnSpPr>
            <a:stCxn id="10" idx="2"/>
          </p:cNvCxnSpPr>
          <p:nvPr/>
        </p:nvCxnSpPr>
        <p:spPr>
          <a:xfrm rot="16200000" flipH="1">
            <a:off x="1782379" y="2684517"/>
            <a:ext cx="455448" cy="1488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12" idx="2"/>
          </p:cNvCxnSpPr>
          <p:nvPr/>
        </p:nvCxnSpPr>
        <p:spPr>
          <a:xfrm rot="16200000" flipH="1">
            <a:off x="6846614" y="2756338"/>
            <a:ext cx="455448" cy="5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7366000" y="3398346"/>
            <a:ext cx="177800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0.5% X/X0 on endcap blocks</a:t>
            </a:r>
            <a:endParaRPr lang="en-GB" dirty="0"/>
          </a:p>
        </p:txBody>
      </p:sp>
      <p:cxnSp>
        <p:nvCxnSpPr>
          <p:cNvPr id="19" name="Connecteur droit avec flèche 18"/>
          <p:cNvCxnSpPr>
            <a:stCxn id="17" idx="1"/>
          </p:cNvCxnSpPr>
          <p:nvPr/>
        </p:nvCxnSpPr>
        <p:spPr>
          <a:xfrm rot="10800000">
            <a:off x="6945586" y="3284484"/>
            <a:ext cx="420414" cy="4370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2925379" y="3536847"/>
            <a:ext cx="2093311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1.0% on all modules</a:t>
            </a:r>
            <a:endParaRPr lang="en-GB" dirty="0"/>
          </a:p>
        </p:txBody>
      </p:sp>
      <p:cxnSp>
        <p:nvCxnSpPr>
          <p:cNvPr id="22" name="Connecteur droit avec flèche 21"/>
          <p:cNvCxnSpPr/>
          <p:nvPr/>
        </p:nvCxnSpPr>
        <p:spPr>
          <a:xfrm rot="16200000" flipV="1">
            <a:off x="3364923" y="3231908"/>
            <a:ext cx="548569" cy="613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V="1">
            <a:off x="5018690" y="3170621"/>
            <a:ext cx="569310" cy="3662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630621" y="814552"/>
            <a:ext cx="8056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GB" dirty="0" smtClean="0"/>
              <a:t> All material on staves, staves extend to full eta acceptance</a:t>
            </a:r>
          </a:p>
          <a:p>
            <a:pPr>
              <a:buFont typeface="Arial"/>
              <a:buChar char="•"/>
            </a:pPr>
            <a:r>
              <a:rPr lang="en-GB" dirty="0" smtClean="0"/>
              <a:t> Material on surfaces (planes and cylinders), not in volumes</a:t>
            </a:r>
          </a:p>
          <a:p>
            <a:pPr>
              <a:buFont typeface="Arial"/>
              <a:buChar char="•"/>
            </a:pPr>
            <a:r>
              <a:rPr lang="en-GB" dirty="0" smtClean="0"/>
              <a:t> Track crossing angle amplifies the material 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err="1" smtClean="0"/>
              <a:t>LoI</a:t>
            </a:r>
            <a:r>
              <a:rPr lang="en-GB" sz="2800" dirty="0" smtClean="0"/>
              <a:t> Pixel detector material assignment</a:t>
            </a:r>
            <a:endParaRPr lang="en-GB" sz="28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1215159"/>
            <a:ext cx="4906412" cy="4750653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734460" y="6252027"/>
            <a:ext cx="4399327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X-Y projection of </a:t>
            </a:r>
            <a:r>
              <a:rPr lang="en-GB" dirty="0" err="1" smtClean="0"/>
              <a:t>LoI</a:t>
            </a:r>
            <a:r>
              <a:rPr lang="en-GB" dirty="0" smtClean="0"/>
              <a:t> Pixel barrel + first disk</a:t>
            </a:r>
            <a:endParaRPr lang="en-GB" dirty="0"/>
          </a:p>
        </p:txBody>
      </p:sp>
      <p:sp>
        <p:nvSpPr>
          <p:cNvPr id="6" name="ZoneTexte 5"/>
          <p:cNvSpPr txBox="1"/>
          <p:nvPr/>
        </p:nvSpPr>
        <p:spPr>
          <a:xfrm>
            <a:off x="5259001" y="1618908"/>
            <a:ext cx="3427799" cy="286232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GB" dirty="0" smtClean="0"/>
              <a:t>All modules have 1.0% X/X0</a:t>
            </a:r>
          </a:p>
          <a:p>
            <a:pPr>
              <a:buFont typeface="Arial"/>
              <a:buChar char="•"/>
            </a:pPr>
            <a:r>
              <a:rPr lang="en-GB" dirty="0" smtClean="0"/>
              <a:t>Barrel staves have 0.5% (same as Alpine)</a:t>
            </a:r>
          </a:p>
          <a:p>
            <a:pPr>
              <a:buFont typeface="Arial"/>
              <a:buChar char="•"/>
            </a:pPr>
            <a:r>
              <a:rPr lang="en-GB" dirty="0" smtClean="0"/>
              <a:t>Endcap disks have two parts: front and back</a:t>
            </a:r>
          </a:p>
          <a:p>
            <a:pPr lvl="1">
              <a:buFont typeface="Arial"/>
              <a:buChar char="•"/>
            </a:pPr>
            <a:r>
              <a:rPr lang="en-GB" dirty="0" smtClean="0"/>
              <a:t>Both halves have 0.5% X/X0 to account for more complex mechanics and services than on barrel staves</a:t>
            </a:r>
          </a:p>
          <a:p>
            <a:endParaRPr lang="en-GB" dirty="0"/>
          </a:p>
        </p:txBody>
      </p:sp>
      <p:sp>
        <p:nvSpPr>
          <p:cNvPr id="7" name="ZoneTexte 6"/>
          <p:cNvSpPr txBox="1"/>
          <p:nvPr/>
        </p:nvSpPr>
        <p:spPr>
          <a:xfrm>
            <a:off x="5363613" y="4774699"/>
            <a:ext cx="3323187" cy="14773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GB" dirty="0" smtClean="0"/>
              <a:t>End-Of-Stave cards have 5% X/X0 Over 120 mm length just after the last module</a:t>
            </a:r>
          </a:p>
          <a:p>
            <a:pPr>
              <a:buFont typeface="Arial"/>
              <a:buChar char="•"/>
            </a:pPr>
            <a:r>
              <a:rPr lang="en-GB" dirty="0" smtClean="0"/>
              <a:t>No EOS cards for disks yet</a:t>
            </a:r>
          </a:p>
          <a:p>
            <a:pPr>
              <a:buFont typeface="Arial"/>
              <a:buChar char="•"/>
            </a:pPr>
            <a:r>
              <a:rPr lang="en-GB" dirty="0" smtClean="0"/>
              <a:t>No service material yet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Material comparison </a:t>
            </a:r>
          </a:p>
        </p:txBody>
      </p:sp>
      <p:sp>
        <p:nvSpPr>
          <p:cNvPr id="30723" name="Espace réservé du contenu 2"/>
          <p:cNvSpPr>
            <a:spLocks noGrp="1"/>
          </p:cNvSpPr>
          <p:nvPr>
            <p:ph idx="1"/>
          </p:nvPr>
        </p:nvSpPr>
        <p:spPr>
          <a:xfrm>
            <a:off x="5410200" y="1600200"/>
            <a:ext cx="3429000" cy="1600200"/>
          </a:xfrm>
        </p:spPr>
        <p:txBody>
          <a:bodyPr/>
          <a:lstStyle/>
          <a:p>
            <a:r>
              <a:rPr lang="en-GB" sz="1800" smtClean="0"/>
              <a:t>In the Alpine layout all material is on the stave</a:t>
            </a:r>
          </a:p>
          <a:p>
            <a:r>
              <a:rPr lang="en-GB" sz="1800" smtClean="0"/>
              <a:t>In the LoI layout the services material is playing a big role</a:t>
            </a:r>
          </a:p>
        </p:txBody>
      </p:sp>
      <p:pic>
        <p:nvPicPr>
          <p:cNvPr id="30724" name="Imag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752600"/>
            <a:ext cx="4776788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3733800" y="4572000"/>
            <a:ext cx="838200" cy="3381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GB" sz="1600" dirty="0"/>
              <a:t>Alpine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048000" y="2895600"/>
            <a:ext cx="609600" cy="3381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GB" sz="1600" dirty="0" err="1"/>
              <a:t>LoI</a:t>
            </a:r>
            <a:endParaRPr lang="en-GB" sz="1800" dirty="0"/>
          </a:p>
        </p:txBody>
      </p:sp>
      <p:pic>
        <p:nvPicPr>
          <p:cNvPr id="30727" name="Image 10" descr="ATLAS_ID_material.pdf"/>
          <p:cNvPicPr>
            <a:picLocks noChangeAspect="1"/>
          </p:cNvPicPr>
          <p:nvPr/>
        </p:nvPicPr>
        <p:blipFill>
          <a:blip r:embed="rId3"/>
          <a:srcRect t="3261" r="3629" b="5217"/>
          <a:stretch>
            <a:fillRect/>
          </a:stretch>
        </p:blipFill>
        <p:spPr bwMode="auto">
          <a:xfrm>
            <a:off x="5338763" y="3581400"/>
            <a:ext cx="3579812" cy="270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ZoneTexte 11"/>
          <p:cNvSpPr txBox="1"/>
          <p:nvPr/>
        </p:nvSpPr>
        <p:spPr>
          <a:xfrm>
            <a:off x="6400800" y="3200400"/>
            <a:ext cx="1828800" cy="3698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/>
              <a:t>Current ATLAS</a:t>
            </a:r>
          </a:p>
        </p:txBody>
      </p:sp>
      <p:sp>
        <p:nvSpPr>
          <p:cNvPr id="30729" name="ZoneTexte 12"/>
          <p:cNvSpPr txBox="1">
            <a:spLocks noChangeArrowheads="1"/>
          </p:cNvSpPr>
          <p:nvPr/>
        </p:nvSpPr>
        <p:spPr bwMode="auto">
          <a:xfrm>
            <a:off x="457200" y="6172200"/>
            <a:ext cx="5257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600"/>
              <a:t>LoI: EOS cards only, no cables, no pipes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Track fit details</a:t>
            </a:r>
            <a:endParaRPr lang="en-GB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 smtClean="0"/>
              <a:t>Tracks propagated through all surfaces</a:t>
            </a:r>
          </a:p>
          <a:p>
            <a:r>
              <a:rPr lang="en-GB" sz="2400" dirty="0" smtClean="0"/>
              <a:t>On each surface:</a:t>
            </a:r>
          </a:p>
          <a:p>
            <a:pPr lvl="1"/>
            <a:r>
              <a:rPr lang="en-GB" sz="2000" dirty="0" smtClean="0"/>
              <a:t>a “</a:t>
            </a:r>
            <a:r>
              <a:rPr lang="en-GB" sz="2000" dirty="0" err="1" smtClean="0"/>
              <a:t>SimHit</a:t>
            </a:r>
            <a:r>
              <a:rPr lang="en-GB" sz="2000" dirty="0" smtClean="0"/>
              <a:t>” is recorded</a:t>
            </a:r>
          </a:p>
          <a:p>
            <a:pPr lvl="1"/>
            <a:r>
              <a:rPr lang="en-GB" sz="2000" dirty="0" smtClean="0"/>
              <a:t>The track is scattered randomly according to multiple scattering and energy loss Gaussian models </a:t>
            </a:r>
          </a:p>
          <a:p>
            <a:r>
              <a:rPr lang="en-GB" sz="2400" dirty="0" smtClean="0"/>
              <a:t>The </a:t>
            </a:r>
            <a:r>
              <a:rPr lang="en-GB" sz="2400" dirty="0" err="1" smtClean="0"/>
              <a:t>SimHits</a:t>
            </a:r>
            <a:r>
              <a:rPr lang="en-GB" sz="2400" dirty="0" smtClean="0"/>
              <a:t> are Gaussian smeared according to sensor pitch</a:t>
            </a:r>
          </a:p>
          <a:p>
            <a:pPr lvl="1"/>
            <a:r>
              <a:rPr lang="en-GB" sz="2000" dirty="0" smtClean="0"/>
              <a:t>Pitch/4 for pixel and precise strip coordinate</a:t>
            </a:r>
          </a:p>
          <a:p>
            <a:r>
              <a:rPr lang="en-GB" sz="2400" dirty="0" smtClean="0"/>
              <a:t>Barrel strip sensors simulated as pixel sensors with very big eta pitch</a:t>
            </a:r>
          </a:p>
          <a:p>
            <a:pPr lvl="1"/>
            <a:r>
              <a:rPr lang="en-GB" sz="2000" dirty="0" smtClean="0"/>
              <a:t>To get ~correct resolution</a:t>
            </a:r>
          </a:p>
          <a:p>
            <a:r>
              <a:rPr lang="en-GB" sz="2400" dirty="0" smtClean="0"/>
              <a:t>Endcap strip rings make pure </a:t>
            </a:r>
            <a:r>
              <a:rPr lang="en-GB" sz="2400" dirty="0" err="1" smtClean="0"/>
              <a:t>R.phi</a:t>
            </a:r>
            <a:r>
              <a:rPr lang="en-GB" sz="2400" dirty="0" smtClean="0"/>
              <a:t> – R measurements </a:t>
            </a:r>
          </a:p>
          <a:p>
            <a:r>
              <a:rPr lang="en-GB" sz="2400" dirty="0" err="1" smtClean="0"/>
              <a:t>Kalman</a:t>
            </a:r>
            <a:r>
              <a:rPr lang="en-GB" sz="2400" dirty="0" smtClean="0"/>
              <a:t> Filter track fit using all “Hits”</a:t>
            </a:r>
          </a:p>
          <a:p>
            <a:r>
              <a:rPr lang="en-GB" sz="2400" dirty="0" smtClean="0"/>
              <a:t>Similar in spirit to a subset of FATRAS </a:t>
            </a:r>
            <a:endParaRPr lang="en-GB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Very Forward tracking – </a:t>
            </a:r>
            <a:r>
              <a:rPr lang="en-GB" sz="3600" dirty="0" err="1" smtClean="0"/>
              <a:t>LoI</a:t>
            </a:r>
            <a:r>
              <a:rPr lang="en-GB" sz="3600" dirty="0" smtClean="0"/>
              <a:t> like</a:t>
            </a:r>
            <a:endParaRPr lang="en-GB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432552"/>
            <a:ext cx="8240678" cy="295188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034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Very forward tracking – maxi disks</a:t>
            </a:r>
            <a:endParaRPr lang="en-GB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81413"/>
            <a:ext cx="5681994" cy="5394221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634645" y="2504388"/>
            <a:ext cx="30521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Very complex disk</a:t>
            </a:r>
          </a:p>
          <a:p>
            <a:r>
              <a:rPr lang="en-GB" dirty="0" smtClean="0"/>
              <a:t>Modelled with 2% of X/X0 to reflect services/support complexity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Very-very preliminary resolutions </a:t>
            </a:r>
            <a:endParaRPr lang="en-GB" sz="2800" dirty="0"/>
          </a:p>
        </p:txBody>
      </p:sp>
      <p:pic>
        <p:nvPicPr>
          <p:cNvPr id="4" name="Espace réservé du contenu 3" descr="vf_d0_5GeV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721" r="66"/>
              <a:stretch>
                <a:fillRect/>
              </a:stretch>
            </p:blipFill>
          </mc:Choice>
          <mc:Fallback>
            <p:blipFill>
              <a:blip r:embed="rId3"/>
              <a:srcRect l="721" r="66"/>
              <a:stretch>
                <a:fillRect/>
              </a:stretch>
            </p:blipFill>
          </mc:Fallback>
        </mc:AlternateContent>
        <p:spPr>
          <a:xfrm>
            <a:off x="317062" y="1891862"/>
            <a:ext cx="4753118" cy="3244577"/>
          </a:xfrm>
        </p:spPr>
      </p:pic>
      <p:pic>
        <p:nvPicPr>
          <p:cNvPr id="5" name="Image 4" descr="vf_z0_5GeV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4737625" y="2995448"/>
            <a:ext cx="4240617" cy="2871952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070181" y="1891862"/>
            <a:ext cx="3767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Non-optimized pixel sizes (bad for Z0)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421</Words>
  <Application>Microsoft Macintosh PowerPoint</Application>
  <PresentationFormat>Présentation à l'écran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Alpine layout simulation</vt:lpstr>
      <vt:lpstr>Diapositive 2</vt:lpstr>
      <vt:lpstr>Material assignment on Alpine layout</vt:lpstr>
      <vt:lpstr>LoI Pixel detector material assignment</vt:lpstr>
      <vt:lpstr>Material comparison </vt:lpstr>
      <vt:lpstr>Track fit details</vt:lpstr>
      <vt:lpstr>Very Forward tracking – LoI like</vt:lpstr>
      <vt:lpstr>Very forward tracking – maxi disks</vt:lpstr>
      <vt:lpstr>Very-very preliminary resolutions 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Alpine layout simulation</dc:title>
  <dc:creator>Teddy Todorov</dc:creator>
  <cp:lastModifiedBy>Teddy Todorov</cp:lastModifiedBy>
  <cp:revision>4</cp:revision>
  <dcterms:created xsi:type="dcterms:W3CDTF">2012-11-19T08:16:49Z</dcterms:created>
  <dcterms:modified xsi:type="dcterms:W3CDTF">2012-11-19T10:22:16Z</dcterms:modified>
</cp:coreProperties>
</file>