
<file path=[Content_Types].xml><?xml version="1.0" encoding="utf-8"?>
<Types xmlns="http://schemas.openxmlformats.org/package/2006/content-types">
  <Override PartName="/ppt/slideLayouts/slideLayout15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s/slide9.xml" ContentType="application/vnd.openxmlformats-officedocument.presentationml.slide+xml"/>
  <Default Extension="emf" ContentType="image/x-emf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Masters/slideMaster2.xml" ContentType="application/vnd.openxmlformats-officedocument.presentationml.slide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Layouts/slideLayout28.xml" ContentType="application/vnd.openxmlformats-officedocument.presentationml.slideLayout+xml"/>
  <Default Extension="xml" ContentType="application/xml"/>
  <Override PartName="/ppt/slideLayouts/slideLayout16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24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Default Extension="png" ContentType="image/png"/>
  <Override PartName="/ppt/slideLayouts/slideLayout2.xml" ContentType="application/vnd.openxmlformats-officedocument.presentationml.slideLayout+xml"/>
  <Override PartName="/ppt/theme/theme3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5.xml" ContentType="application/vnd.openxmlformats-officedocument.presentationml.slideLayout+xml"/>
  <Default Extension="gif" ContentType="image/gif"/>
  <Override PartName="/ppt/slideLayouts/slideLayout1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2.xml" ContentType="application/vnd.openxmlformats-officedocument.presentationml.notes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theme/theme4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8.xml" ContentType="application/vnd.openxmlformats-officedocument.presentationml.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theme/theme5.xml" ContentType="application/vnd.openxmlformats-officedocument.them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9.xml" ContentType="application/vnd.openxmlformats-officedocument.presentationml.slideLayout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2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>
  <p:sldMasterIdLst>
    <p:sldMasterId id="2147483728" r:id="rId1"/>
    <p:sldMasterId id="2147483734" r:id="rId2"/>
    <p:sldMasterId id="2147483759" r:id="rId3"/>
  </p:sldMasterIdLst>
  <p:notesMasterIdLst>
    <p:notesMasterId r:id="rId14"/>
  </p:notesMasterIdLst>
  <p:handoutMasterIdLst>
    <p:handoutMasterId r:id="rId15"/>
  </p:handoutMasterIdLst>
  <p:sldIdLst>
    <p:sldId id="256" r:id="rId4"/>
    <p:sldId id="510" r:id="rId5"/>
    <p:sldId id="507" r:id="rId6"/>
    <p:sldId id="508" r:id="rId7"/>
    <p:sldId id="505" r:id="rId8"/>
    <p:sldId id="509" r:id="rId9"/>
    <p:sldId id="514" r:id="rId10"/>
    <p:sldId id="511" r:id="rId11"/>
    <p:sldId id="513" r:id="rId12"/>
    <p:sldId id="512" r:id="rId13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01ADF0"/>
  </p:clrMru>
  <p:extLst>
    <p:ext uri="{E76CE94A-603C-4142-B9EB-6D1370010A27}">
      <p14:discardImageEditData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34580" autoAdjust="0"/>
    <p:restoredTop sz="86410" autoAdjust="0"/>
  </p:normalViewPr>
  <p:slideViewPr>
    <p:cSldViewPr>
      <p:cViewPr varScale="1">
        <p:scale>
          <a:sx n="92" d="100"/>
          <a:sy n="92" d="100"/>
        </p:scale>
        <p:origin x="-104" y="-19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7578"/>
    </p:cViewPr>
  </p:sorterViewPr>
  <p:notesViewPr>
    <p:cSldViewPr>
      <p:cViewPr varScale="1">
        <p:scale>
          <a:sx n="69" d="100"/>
          <a:sy n="69" d="100"/>
        </p:scale>
        <p:origin x="-3318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20" Type="http://schemas.openxmlformats.org/officeDocument/2006/relationships/tableStyles" Target="tableStyles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F489A9-28E3-46DE-BF0C-A30ABC867221}" type="datetimeFigureOut">
              <a:rPr lang="fr-FR" smtClean="0"/>
              <a:pPr/>
              <a:t>22/11/12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656994-DBEA-4051-BF64-F56BAC5A12D4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643000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51E3743F-23DC-4248-B0D3-DCC3539A30CE}" type="datetimeFigureOut">
              <a:rPr lang="en-GB"/>
              <a:pPr>
                <a:defRPr/>
              </a:pPr>
              <a:t>22/11/12</a:t>
            </a:fld>
            <a:endParaRPr lang="en-GB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noProof="0" smtClean="0"/>
              <a:t>Modifiez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en-GB" noProof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5F5C1692-A211-47BB-82C7-D9386D78C5A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987163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dirty="0" smtClean="0"/>
          </a:p>
        </p:txBody>
      </p:sp>
      <p:sp>
        <p:nvSpPr>
          <p:cNvPr id="3789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19544AD4-3BF8-495B-85BC-ECDFC16AB129}" type="slidenum">
              <a:rPr lang="en-GB"/>
              <a:pPr eaLnBrk="1" hangingPunct="1"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P. </a:t>
            </a:r>
            <a:r>
              <a:rPr lang="fr-FR" dirty="0" err="1" smtClean="0"/>
              <a:t>Lavocat</a:t>
            </a:r>
            <a:r>
              <a:rPr lang="fr-FR" dirty="0" smtClean="0"/>
              <a:t> est conseiller</a:t>
            </a:r>
            <a:r>
              <a:rPr lang="fr-FR" baseline="0" dirty="0" smtClean="0"/>
              <a:t> scientifique pour les infrastructures de recherche de la Direction et chef du département « Grandes Infrastructures de recherche »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5C1692-A211-47BB-82C7-D9386D78C5A5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La mission de F. </a:t>
            </a:r>
            <a:r>
              <a:rPr lang="en-US" dirty="0" err="1" smtClean="0"/>
              <a:t>Suter</a:t>
            </a:r>
            <a:r>
              <a:rPr lang="en-US" dirty="0" smtClean="0"/>
              <a:t> se </a:t>
            </a:r>
            <a:r>
              <a:rPr lang="en-US" dirty="0" err="1" smtClean="0"/>
              <a:t>finit</a:t>
            </a:r>
            <a:r>
              <a:rPr lang="en-US" dirty="0" smtClean="0"/>
              <a:t> </a:t>
            </a:r>
            <a:r>
              <a:rPr lang="en-US" dirty="0" err="1" smtClean="0"/>
              <a:t>à</a:t>
            </a:r>
            <a:r>
              <a:rPr lang="en-US" dirty="0" smtClean="0"/>
              <a:t> la fin de </a:t>
            </a:r>
            <a:r>
              <a:rPr lang="en-US" dirty="0" err="1" smtClean="0"/>
              <a:t>l’année</a:t>
            </a: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0379A7-9280-D74C-BA08-2AFBFF07B48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6.png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t="6179"/>
          <a:stretch/>
        </p:blipFill>
        <p:spPr bwMode="auto">
          <a:xfrm>
            <a:off x="0" y="1043869"/>
            <a:ext cx="1447800" cy="5436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>
              <a:latin typeface="Calibri" pitchFamily="34" charset="0"/>
            </a:endParaRP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6551613" y="503238"/>
            <a:ext cx="2663825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5000" rIns="90000" bIns="45000"/>
          <a:lstStyle>
            <a:lvl1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en-GB" sz="3200" b="1" u="none">
                <a:solidFill>
                  <a:srgbClr val="FFFFFF"/>
                </a:solidFill>
                <a:ea typeface="SimSun" pitchFamily="2" charset="-122"/>
              </a:rPr>
              <a:t>EGI-InSPIRE</a:t>
            </a:r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EGI-InSPIRE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30/05/2011</a:t>
            </a:r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mtClean="0"/>
              <a:t>Context &amp; NA2 - EGI-InSPIRE Review 2011</a:t>
            </a: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5715CC5-53A4-439F-A85F-0604235AB7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95171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0C2F7-7F6A-4E25-B40A-7E15BC683171}" type="datetimeFigureOut">
              <a:rPr lang="en-GB" smtClean="0"/>
              <a:pPr/>
              <a:t>22/11/12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79212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0C2F7-7F6A-4E25-B40A-7E15BC683171}" type="datetimeFigureOut">
              <a:rPr lang="en-GB" smtClean="0"/>
              <a:pPr/>
              <a:t>22/11/12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347425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0C2F7-7F6A-4E25-B40A-7E15BC683171}" type="datetimeFigureOut">
              <a:rPr lang="en-GB" smtClean="0"/>
              <a:pPr/>
              <a:t>22/11/12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997960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0C2F7-7F6A-4E25-B40A-7E15BC683171}" type="datetimeFigureOut">
              <a:rPr lang="en-GB" smtClean="0"/>
              <a:pPr/>
              <a:t>22/11/12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631397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0C2F7-7F6A-4E25-B40A-7E15BC683171}" type="datetimeFigureOut">
              <a:rPr lang="en-GB" smtClean="0"/>
              <a:pPr/>
              <a:t>22/11/12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1388395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0C2F7-7F6A-4E25-B40A-7E15BC683171}" type="datetimeFigureOut">
              <a:rPr lang="en-GB" smtClean="0"/>
              <a:pPr/>
              <a:t>22/11/12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760398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0C2F7-7F6A-4E25-B40A-7E15BC683171}" type="datetimeFigureOut">
              <a:rPr lang="en-GB" smtClean="0"/>
              <a:pPr/>
              <a:t>22/11/12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3065870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30/05/2011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Project Presentation - May 2011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53C9E4-42E2-402A-B0B1-17451789FE1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776320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e de titr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51520" y="3717032"/>
            <a:ext cx="8640960" cy="2836168"/>
          </a:xfrm>
        </p:spPr>
        <p:txBody>
          <a:bodyPr/>
          <a:lstStyle>
            <a:lvl1pPr algn="ctr">
              <a:defRPr sz="32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51520" y="6604992"/>
            <a:ext cx="8640960" cy="253008"/>
          </a:xfrm>
        </p:spPr>
        <p:txBody>
          <a:bodyPr>
            <a:noAutofit/>
          </a:bodyPr>
          <a:lstStyle>
            <a:lvl1pPr marL="0" indent="0" algn="ctr">
              <a:buNone/>
              <a:defRPr sz="1200">
                <a:solidFill>
                  <a:schemeClr val="bg1">
                    <a:lumMod val="8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149564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France Grilles    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59117672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France Grilles     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72413426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005064"/>
            <a:ext cx="7772400" cy="1763911"/>
          </a:xfrm>
        </p:spPr>
        <p:txBody>
          <a:bodyPr anchor="t"/>
          <a:lstStyle>
            <a:lvl1pPr algn="l">
              <a:defRPr sz="4000" b="1" cap="all"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348881"/>
            <a:ext cx="7772400" cy="165618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France Grilles    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92006402"/>
      </p:ext>
    </p:extLst>
  </p:cSld>
  <p:clrMapOvr>
    <a:masterClrMapping/>
  </p:clrMapOvr>
  <p:hf hd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07504" y="1916832"/>
            <a:ext cx="4248472" cy="4525963"/>
          </a:xfrm>
        </p:spPr>
        <p:txBody>
          <a:bodyPr/>
          <a:lstStyle>
            <a:lvl1pPr>
              <a:defRPr sz="2800">
                <a:solidFill>
                  <a:srgbClr val="01ADF0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0" y="1916832"/>
            <a:ext cx="4464496" cy="4525963"/>
          </a:xfrm>
        </p:spPr>
        <p:txBody>
          <a:bodyPr/>
          <a:lstStyle>
            <a:lvl1pPr>
              <a:defRPr sz="2800">
                <a:solidFill>
                  <a:srgbClr val="01ADF0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France Grilles     </a:t>
            </a: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0DD07-2C1C-4E98-BDAC-E9219E5F2D2D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035291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7504" y="1844824"/>
            <a:ext cx="4176464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07504" y="2484586"/>
            <a:ext cx="4176464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427984" y="1844824"/>
            <a:ext cx="4589969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427984" y="2484586"/>
            <a:ext cx="4589969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France Grilles     </a:t>
            </a:r>
            <a:endParaRPr lang="fr-FR" dirty="0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29083743"/>
      </p:ext>
    </p:extLst>
  </p:cSld>
  <p:clrMapOvr>
    <a:masterClrMapping/>
  </p:clrMapOvr>
  <p:hf hd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France Grilles     </a:t>
            </a:r>
            <a:endParaRPr lang="fr-FR" dirty="0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775C4F-72C9-4C3A-AED8-74F11D37076B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421687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France Grilles     </a:t>
            </a:r>
            <a:endParaRPr lang="fr-FR" dirty="0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38199441"/>
      </p:ext>
    </p:extLst>
  </p:cSld>
  <p:clrMapOvr>
    <a:masterClrMapping/>
  </p:clrMapOvr>
  <p:hf hd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1844824"/>
            <a:ext cx="3286001" cy="1162050"/>
          </a:xfrm>
        </p:spPr>
        <p:txBody>
          <a:bodyPr anchor="b"/>
          <a:lstStyle>
            <a:lvl1pPr algn="l"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1844825"/>
            <a:ext cx="5389438" cy="4608512"/>
          </a:xfrm>
        </p:spPr>
        <p:txBody>
          <a:bodyPr/>
          <a:lstStyle>
            <a:lvl1pPr>
              <a:defRPr sz="3200">
                <a:solidFill>
                  <a:srgbClr val="01ADF0"/>
                </a:solidFill>
              </a:defRPr>
            </a:lvl1pPr>
            <a:lvl2pPr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512" y="3006875"/>
            <a:ext cx="3286001" cy="344646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France Grilles     </a:t>
            </a: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81799670"/>
      </p:ext>
    </p:extLst>
  </p:cSld>
  <p:clrMapOvr>
    <a:masterClrMapping/>
  </p:clrMapOvr>
  <p:hf hd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512" y="4800600"/>
            <a:ext cx="8784976" cy="566738"/>
          </a:xfrm>
        </p:spPr>
        <p:txBody>
          <a:bodyPr anchor="b"/>
          <a:lstStyle>
            <a:lvl1pPr algn="l"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512" y="1916831"/>
            <a:ext cx="8784976" cy="2810743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512" y="5367338"/>
            <a:ext cx="8784976" cy="804862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France Grilles     </a:t>
            </a: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02763521"/>
      </p:ext>
    </p:extLst>
  </p:cSld>
  <p:clrMapOvr>
    <a:masterClrMapping/>
  </p:clrMapOvr>
  <p:hf hd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rgbClr val="01ADF0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France Grilles    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03038163"/>
      </p:ext>
    </p:extLst>
  </p:cSld>
  <p:clrMapOvr>
    <a:masterClrMapping/>
  </p:clrMapOvr>
  <p:hf hd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1844824"/>
            <a:ext cx="2407096" cy="4608512"/>
          </a:xfrm>
        </p:spPr>
        <p:txBody>
          <a:bodyPr vert="eaVert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844824"/>
            <a:ext cx="6019800" cy="4608512"/>
          </a:xfrm>
        </p:spPr>
        <p:txBody>
          <a:bodyPr vert="eaVert"/>
          <a:lstStyle>
            <a:lvl1pPr>
              <a:defRPr>
                <a:solidFill>
                  <a:srgbClr val="01ADF0"/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France Grilles    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56914886"/>
      </p:ext>
    </p:extLst>
  </p:cSld>
  <p:clrMapOvr>
    <a:masterClrMapping/>
  </p:clrMapOvr>
  <p:hf hd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France Grilles     </a:t>
            </a:r>
            <a:endParaRPr lang="fr-FR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70606708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France Grilles     </a:t>
            </a:r>
            <a:endParaRPr lang="fr-FR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70606708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France Grilles     </a:t>
            </a:r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775C4F-72C9-4C3A-AED8-74F11D37076B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627299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07504" y="1916832"/>
            <a:ext cx="4248472" cy="4525963"/>
          </a:xfrm>
        </p:spPr>
        <p:txBody>
          <a:bodyPr/>
          <a:lstStyle>
            <a:lvl1pPr>
              <a:defRPr sz="2800">
                <a:solidFill>
                  <a:srgbClr val="01ADF0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0" y="1916832"/>
            <a:ext cx="4464496" cy="4525963"/>
          </a:xfrm>
        </p:spPr>
        <p:txBody>
          <a:bodyPr/>
          <a:lstStyle>
            <a:lvl1pPr>
              <a:defRPr sz="2800">
                <a:solidFill>
                  <a:srgbClr val="01ADF0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4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France Grilles     </a:t>
            </a:r>
            <a:endParaRPr lang="fr-FR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0DD07-2C1C-4E98-BDAC-E9219E5F2D2D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903529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0C2F7-7F6A-4E25-B40A-7E15BC683171}" type="datetimeFigureOut">
              <a:rPr lang="en-GB" smtClean="0"/>
              <a:pPr/>
              <a:t>22/11/12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21442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0C2F7-7F6A-4E25-B40A-7E15BC683171}" type="datetimeFigureOut">
              <a:rPr lang="en-GB" smtClean="0"/>
              <a:pPr/>
              <a:t>22/11/12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5801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0C2F7-7F6A-4E25-B40A-7E15BC683171}" type="datetimeFigureOut">
              <a:rPr lang="en-GB" smtClean="0"/>
              <a:pPr/>
              <a:t>22/11/12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4874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0C2F7-7F6A-4E25-B40A-7E15BC683171}" type="datetimeFigureOut">
              <a:rPr lang="en-GB" smtClean="0"/>
              <a:pPr/>
              <a:t>22/11/12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141F7-50E8-4C5B-BB8E-219A037B6DD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90127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17.xml"/><Relationship Id="rId13" Type="http://schemas.openxmlformats.org/officeDocument/2006/relationships/theme" Target="../theme/theme2.xml"/><Relationship Id="rId1" Type="http://schemas.openxmlformats.org/officeDocument/2006/relationships/slideLayout" Target="../slideLayouts/slideLayout6.xml"/><Relationship Id="rId2" Type="http://schemas.openxmlformats.org/officeDocument/2006/relationships/slideLayout" Target="../slideLayouts/slideLayout7.xml"/><Relationship Id="rId3" Type="http://schemas.openxmlformats.org/officeDocument/2006/relationships/slideLayout" Target="../slideLayouts/slideLayout8.xml"/><Relationship Id="rId4" Type="http://schemas.openxmlformats.org/officeDocument/2006/relationships/slideLayout" Target="../slideLayouts/slideLayout9.xml"/><Relationship Id="rId5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2.xml"/><Relationship Id="rId8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8.xml"/><Relationship Id="rId12" Type="http://schemas.openxmlformats.org/officeDocument/2006/relationships/slideLayout" Target="../slideLayouts/slideLayout29.xml"/><Relationship Id="rId13" Type="http://schemas.openxmlformats.org/officeDocument/2006/relationships/theme" Target="../theme/theme3.xml"/><Relationship Id="rId14" Type="http://schemas.openxmlformats.org/officeDocument/2006/relationships/image" Target="../media/image5.png"/><Relationship Id="rId1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9.xml"/><Relationship Id="rId3" Type="http://schemas.openxmlformats.org/officeDocument/2006/relationships/slideLayout" Target="../slideLayouts/slideLayout20.xml"/><Relationship Id="rId4" Type="http://schemas.openxmlformats.org/officeDocument/2006/relationships/slideLayout" Target="../slideLayouts/slideLayout21.xml"/><Relationship Id="rId5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4.xml"/><Relationship Id="rId8" Type="http://schemas.openxmlformats.org/officeDocument/2006/relationships/slideLayout" Target="../slideLayouts/slideLayout25.xml"/><Relationship Id="rId9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_TopBar_1247width.gif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1041257"/>
          </a:xfrm>
          <a:prstGeom prst="rect">
            <a:avLst/>
          </a:prstGeom>
        </p:spPr>
      </p:pic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>
            <a:noFill/>
          </a:ln>
          <a:extLs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en-US">
              <a:latin typeface="Calibri" pitchFamily="34" charset="0"/>
            </a:endParaRPr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 style du titre</a:t>
            </a:r>
            <a:endParaRPr lang="en-US" smtClean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fr-FR" dirty="0" smtClean="0"/>
              <a:t>France Grilles - juin  2012  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  <p:sp>
        <p:nvSpPr>
          <p:cNvPr id="1033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 algn="r"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www.egi.eu</a:t>
            </a:r>
          </a:p>
        </p:txBody>
      </p:sp>
      <p:sp>
        <p:nvSpPr>
          <p:cNvPr id="1034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ts val="875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200">
                <a:solidFill>
                  <a:srgbClr val="FFFFFF"/>
                </a:solidFill>
                <a:ea typeface="SimSun" pitchFamily="2" charset="-122"/>
              </a:rPr>
              <a:t>EGI-InSPIRE RI-261323</a:t>
            </a:r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90355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D0C2F7-7F6A-4E25-B40A-7E15BC683171}" type="datetimeFigureOut">
              <a:rPr lang="en-GB" smtClean="0"/>
              <a:pPr/>
              <a:t>22/11/12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8141F7-50E8-4C5B-BB8E-219A037B6DD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094369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  <p:sldLayoutId id="2147483736" r:id="rId2"/>
    <p:sldLayoutId id="2147483737" r:id="rId3"/>
    <p:sldLayoutId id="2147483738" r:id="rId4"/>
    <p:sldLayoutId id="2147483739" r:id="rId5"/>
    <p:sldLayoutId id="2147483740" r:id="rId6"/>
    <p:sldLayoutId id="2147483741" r:id="rId7"/>
    <p:sldLayoutId id="2147483742" r:id="rId8"/>
    <p:sldLayoutId id="2147483743" r:id="rId9"/>
    <p:sldLayoutId id="2147483744" r:id="rId10"/>
    <p:sldLayoutId id="2147483745" r:id="rId11"/>
    <p:sldLayoutId id="2147483746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07950" y="1268413"/>
            <a:ext cx="8928100" cy="4318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fr-FR" smtClean="0"/>
              <a:t>Modifiez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107950" y="1844675"/>
            <a:ext cx="89281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107950" y="6592888"/>
            <a:ext cx="2133600" cy="26511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charset="-128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39975" y="6597650"/>
            <a:ext cx="2808288" cy="2603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charset="-128"/>
                <a:cs typeface="Arial" charset="0"/>
              </a:defRPr>
            </a:lvl1pPr>
          </a:lstStyle>
          <a:p>
            <a:pPr>
              <a:defRPr/>
            </a:pPr>
            <a:r>
              <a:rPr lang="fr-FR" dirty="0" smtClean="0"/>
              <a:t>France Grilles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219700" y="6597650"/>
            <a:ext cx="1296988" cy="2603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ＭＳ Ｐゴシック" charset="-128"/>
                <a:cs typeface="Arial" charset="0"/>
              </a:defRPr>
            </a:lvl1pPr>
          </a:lstStyle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  <p:sldLayoutId id="2147483778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Arial"/>
          <a:ea typeface="ＭＳ Ｐゴシック" charset="-128"/>
          <a:cs typeface="Arial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rgbClr val="01ADF0"/>
          </a:solidFill>
          <a:latin typeface="+mn-lt"/>
          <a:ea typeface="ＭＳ Ｐゴシック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image" Target="../media/image7.emf"/><Relationship Id="rId3" Type="http://schemas.openxmlformats.org/officeDocument/2006/relationships/image" Target="../media/image8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GB" dirty="0" smtClean="0">
                <a:effectLst/>
              </a:rPr>
              <a:t>France Grilles: </a:t>
            </a:r>
            <a:r>
              <a:rPr lang="en-GB" dirty="0" err="1" smtClean="0">
                <a:effectLst/>
              </a:rPr>
              <a:t>nouvelles</a:t>
            </a:r>
            <a:r>
              <a:rPr lang="en-GB" dirty="0" smtClean="0">
                <a:effectLst/>
              </a:rPr>
              <a:t/>
            </a:r>
            <a:br>
              <a:rPr lang="en-GB" dirty="0" smtClean="0">
                <a:effectLst/>
              </a:rPr>
            </a:br>
            <a:r>
              <a:rPr lang="en-GB" dirty="0" smtClean="0">
                <a:effectLst/>
              </a:rPr>
              <a:t/>
            </a:r>
            <a:br>
              <a:rPr lang="en-GB" dirty="0" smtClean="0">
                <a:effectLst/>
              </a:rPr>
            </a:br>
            <a:endParaRPr lang="en-GB" dirty="0" smtClean="0"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  <a:defRPr/>
            </a:pPr>
            <a:endParaRPr lang="en-GB" dirty="0" smtClean="0">
              <a:solidFill>
                <a:srgbClr val="D9D9D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Utilisation de la subvention TGIR en 2011</a:t>
            </a:r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France Grilles    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775C4F-72C9-4C3A-AED8-74F11D37076B}" type="slidenum">
              <a:rPr lang="fr-FR" smtClean="0"/>
              <a:pPr>
                <a:defRPr/>
              </a:pPr>
              <a:t>10</a:t>
            </a:fld>
            <a:endParaRPr lang="fr-FR"/>
          </a:p>
        </p:txBody>
      </p:sp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685800" y="1981200"/>
          <a:ext cx="6096000" cy="434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fr-FR" sz="1800" b="1" dirty="0">
                          <a:latin typeface="Times New Roman"/>
                          <a:ea typeface="Cambria"/>
                          <a:cs typeface="Times New Roman"/>
                        </a:rPr>
                        <a:t>Poste</a:t>
                      </a:r>
                      <a:r>
                        <a:rPr lang="fr-FR" sz="1800" b="1" dirty="0" smtClean="0">
                          <a:latin typeface="Times New Roman"/>
                          <a:ea typeface="Cambria"/>
                          <a:cs typeface="Times New Roman"/>
                        </a:rPr>
                        <a:t> de</a:t>
                      </a:r>
                      <a:r>
                        <a:rPr lang="fr-FR" sz="1800" b="1" baseline="0" dirty="0" smtClean="0">
                          <a:latin typeface="Times New Roman"/>
                          <a:ea typeface="Cambria"/>
                          <a:cs typeface="Times New Roman"/>
                        </a:rPr>
                        <a:t> dépense</a:t>
                      </a:r>
                      <a:endParaRPr lang="fr-FR" sz="1800" dirty="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fr-FR" sz="1800" b="1">
                          <a:latin typeface="Times New Roman"/>
                          <a:ea typeface="Cambria"/>
                          <a:cs typeface="Times New Roman"/>
                        </a:rPr>
                        <a:t>KEuros</a:t>
                      </a:r>
                      <a:endParaRPr lang="fr-FR" sz="180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fr-FR" sz="1800">
                          <a:latin typeface="Times New Roman"/>
                          <a:ea typeface="Cambria"/>
                          <a:cs typeface="Times New Roman"/>
                        </a:rPr>
                        <a:t>EGI (cotisations + missions)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fr-FR" sz="1800">
                          <a:latin typeface="Times New Roman"/>
                          <a:ea typeface="Cambria"/>
                          <a:cs typeface="Times New Roman"/>
                        </a:rPr>
                        <a:t>115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fr-FR" sz="1800">
                          <a:latin typeface="Times New Roman"/>
                          <a:ea typeface="Cambria"/>
                          <a:cs typeface="Times New Roman"/>
                        </a:rPr>
                        <a:t>Animation France Grilles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fr-FR" sz="1800">
                          <a:latin typeface="Times New Roman"/>
                          <a:ea typeface="Cambria"/>
                          <a:cs typeface="Times New Roman"/>
                        </a:rPr>
                        <a:t>55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fr-FR" sz="1800">
                          <a:latin typeface="Times New Roman"/>
                          <a:ea typeface="Cambria"/>
                          <a:cs typeface="Times New Roman"/>
                        </a:rPr>
                        <a:t>Formation - communication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fr-FR" sz="1800">
                          <a:latin typeface="Times New Roman"/>
                          <a:ea typeface="Cambria"/>
                          <a:cs typeface="Times New Roman"/>
                        </a:rPr>
                        <a:t>60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fr-FR" sz="1800">
                          <a:latin typeface="Times New Roman"/>
                          <a:ea typeface="Cambria"/>
                          <a:cs typeface="Times New Roman"/>
                        </a:rPr>
                        <a:t>Opérations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fr-FR" sz="1800">
                          <a:latin typeface="Times New Roman"/>
                          <a:ea typeface="Cambria"/>
                          <a:cs typeface="Times New Roman"/>
                        </a:rPr>
                        <a:t>81,5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fr-FR" sz="1800">
                          <a:latin typeface="Times New Roman"/>
                          <a:ea typeface="Cambria"/>
                          <a:cs typeface="Times New Roman"/>
                        </a:rPr>
                        <a:t>Animation des communautés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fr-FR" sz="1800">
                          <a:latin typeface="Times New Roman"/>
                          <a:ea typeface="Cambria"/>
                          <a:cs typeface="Times New Roman"/>
                        </a:rPr>
                        <a:t>39,5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fr-FR" sz="1800">
                          <a:latin typeface="Times New Roman"/>
                          <a:ea typeface="Cambria"/>
                          <a:cs typeface="Times New Roman"/>
                        </a:rPr>
                        <a:t>Soutien ciblé à des projets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fr-FR" sz="1800">
                          <a:latin typeface="Times New Roman"/>
                          <a:ea typeface="Cambria"/>
                          <a:cs typeface="Times New Roman"/>
                        </a:rPr>
                        <a:t>19,5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fr-FR" sz="1800">
                          <a:latin typeface="Times New Roman"/>
                          <a:ea typeface="Cambria"/>
                          <a:cs typeface="Times New Roman"/>
                        </a:rPr>
                        <a:t>Grilles régionales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fr-FR" sz="1800">
                          <a:latin typeface="Times New Roman"/>
                          <a:ea typeface="Cambria"/>
                          <a:cs typeface="Times New Roman"/>
                        </a:rPr>
                        <a:t>30,5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fr-FR" sz="1800">
                          <a:latin typeface="Times New Roman"/>
                          <a:ea typeface="Cambria"/>
                          <a:cs typeface="Times New Roman"/>
                        </a:rPr>
                        <a:t>Evènements (EGI Technical Forum, workshops cloud)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fr-FR" sz="1800">
                          <a:latin typeface="Times New Roman"/>
                          <a:ea typeface="Cambria"/>
                          <a:cs typeface="Times New Roman"/>
                        </a:rPr>
                        <a:t>60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fr-FR" sz="1800">
                          <a:latin typeface="Times New Roman"/>
                          <a:ea typeface="Cambria"/>
                          <a:cs typeface="Times New Roman"/>
                        </a:rPr>
                        <a:t>Equipements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fr-FR" sz="1800">
                          <a:latin typeface="Times New Roman"/>
                          <a:ea typeface="Cambria"/>
                          <a:cs typeface="Times New Roman"/>
                        </a:rPr>
                        <a:t>154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fr-FR" sz="1800">
                          <a:latin typeface="Times New Roman"/>
                          <a:ea typeface="Cambria"/>
                          <a:cs typeface="Times New Roman"/>
                        </a:rPr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fr-FR" sz="1800" dirty="0">
                          <a:latin typeface="Times New Roman"/>
                          <a:ea typeface="Cambria"/>
                          <a:cs typeface="Times New Roman"/>
                        </a:rPr>
                        <a:t>615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219200"/>
            <a:ext cx="9144000" cy="481013"/>
          </a:xfrm>
        </p:spPr>
        <p:txBody>
          <a:bodyPr/>
          <a:lstStyle/>
          <a:p>
            <a:r>
              <a:rPr lang="fr-FR" dirty="0" smtClean="0"/>
              <a:t>Journées </a:t>
            </a:r>
            <a:r>
              <a:rPr lang="fr-FR" dirty="0" err="1" smtClean="0"/>
              <a:t>mésocentres</a:t>
            </a:r>
            <a:r>
              <a:rPr lang="fr-FR" dirty="0" smtClean="0"/>
              <a:t> – France Grilles </a:t>
            </a:r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France Grilles    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775C4F-72C9-4C3A-AED8-74F11D37076B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 bwMode="auto">
          <a:xfrm>
            <a:off x="107950" y="1844675"/>
            <a:ext cx="89281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>
                <a:solidFill>
                  <a:srgbClr val="FFFFFF"/>
                </a:solidFill>
              </a14:hiddenFill>
            </a:ext>
            <a:ext uri="{91240B29-F687-4F45-9708-019B960494DF}">
              <a14:hiddenLine xmlns="" xmlns:a="http://schemas.openxmlformats.org/drawingml/2006/main" xmlns:r="http://schemas.openxmlformats.org/officeDocument/2006/relationships" xmlns:p="http://schemas.openxmlformats.org/presentationml/2006/main" xmlns:a14="http://schemas.microsoft.com/office/drawing/2010/main" xmlns:mv="urn:schemas-microsoft-com:mac:vml" xmlns:mc="http://schemas.openxmlformats.org/markup-compatibility/2006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1-3/10/2012, Institut</a:t>
            </a:r>
            <a:r>
              <a:rPr kumimoji="0" lang="fr-FR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 de Physique du Globe de Paris</a:t>
            </a:r>
            <a:endParaRPr kumimoji="0" lang="fr-F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-128"/>
              <a:cs typeface="+mn-cs"/>
            </a:endParaRP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147 inscrits,</a:t>
            </a:r>
            <a:r>
              <a:rPr kumimoji="0" lang="fr-FR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 j</a:t>
            </a:r>
            <a:r>
              <a:rPr lang="fr-FR" sz="2800" dirty="0" err="1" smtClean="0">
                <a:latin typeface="+mn-lt"/>
                <a:ea typeface="ＭＳ Ｐゴシック" charset="-128"/>
                <a:cs typeface="+mn-cs"/>
              </a:rPr>
              <a:t>usqu’à</a:t>
            </a:r>
            <a:r>
              <a:rPr lang="fr-FR" sz="2800" dirty="0" smtClean="0">
                <a:latin typeface="+mn-lt"/>
                <a:ea typeface="ＭＳ Ｐゴシック" charset="-128"/>
                <a:cs typeface="+mn-cs"/>
              </a:rPr>
              <a:t> 70 participants par </a:t>
            </a:r>
            <a:r>
              <a:rPr lang="fr-FR" sz="2800" dirty="0" err="1" smtClean="0">
                <a:latin typeface="+mn-lt"/>
                <a:ea typeface="ＭＳ Ｐゴシック" charset="-128"/>
                <a:cs typeface="+mn-cs"/>
              </a:rPr>
              <a:t>webcast</a:t>
            </a:r>
            <a:endParaRPr lang="fr-FR" sz="2800" dirty="0" smtClean="0">
              <a:latin typeface="+mn-lt"/>
              <a:ea typeface="ＭＳ Ｐゴシック" charset="-128"/>
              <a:cs typeface="+mn-cs"/>
            </a:endParaRPr>
          </a:p>
          <a:p>
            <a:pPr marL="8001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fr-F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24</a:t>
            </a:r>
            <a:r>
              <a:rPr kumimoji="0" lang="fr-FR" sz="2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ＭＳ Ｐゴシック" charset="-128"/>
                <a:cs typeface="+mn-cs"/>
              </a:rPr>
              <a:t> contributions écrites, 12 présentations orales</a:t>
            </a:r>
            <a:endParaRPr kumimoji="0" lang="fr-F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-128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fr-FR" sz="3200" b="0" i="0" u="none" strike="noStrike" kern="1200" cap="none" spc="0" normalizeH="0" baseline="0" noProof="0" dirty="0">
              <a:ln>
                <a:noFill/>
              </a:ln>
              <a:solidFill>
                <a:srgbClr val="01ADF0"/>
              </a:solidFill>
              <a:effectLst/>
              <a:uLnTx/>
              <a:uFillTx/>
              <a:latin typeface="+mn-lt"/>
              <a:ea typeface="ＭＳ Ｐゴシック" charset="-128"/>
              <a:cs typeface="+mn-cs"/>
            </a:endParaRPr>
          </a:p>
        </p:txBody>
      </p:sp>
      <p:pic>
        <p:nvPicPr>
          <p:cNvPr id="542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546466"/>
            <a:ext cx="4572000" cy="2780326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pic>
        <p:nvPicPr>
          <p:cNvPr id="542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6894" y="3657600"/>
            <a:ext cx="4274706" cy="24098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Journées scientifiques: la suite …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smtClean="0"/>
              <a:t>Volonté commune de développer de nouvelles actions avec le groupe calculs</a:t>
            </a:r>
          </a:p>
          <a:p>
            <a:pPr lvl="1"/>
            <a:r>
              <a:rPr lang="fr-FR" dirty="0" smtClean="0"/>
              <a:t>Ecole « le printemps du calcul », 1-3/4/2012</a:t>
            </a:r>
          </a:p>
          <a:p>
            <a:r>
              <a:rPr lang="fr-FR" dirty="0" smtClean="0"/>
              <a:t>Volonté du Comité Scientifique de s’investir dans le programme des prochaines journées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France Grilles    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Rencontre avec Philippe </a:t>
            </a:r>
            <a:r>
              <a:rPr lang="fr-FR" dirty="0" err="1" smtClean="0"/>
              <a:t>Lavocat</a:t>
            </a:r>
            <a:r>
              <a:rPr lang="fr-FR" dirty="0" smtClean="0"/>
              <a:t> (MESR) le 8/11/12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Participants</a:t>
            </a:r>
          </a:p>
          <a:p>
            <a:pPr lvl="1"/>
            <a:r>
              <a:rPr lang="fr-FR" dirty="0" smtClean="0"/>
              <a:t>M. Asch (organisateur), P. </a:t>
            </a:r>
            <a:r>
              <a:rPr lang="fr-FR" dirty="0" err="1" smtClean="0"/>
              <a:t>Estraillier</a:t>
            </a:r>
            <a:r>
              <a:rPr lang="fr-FR" dirty="0" smtClean="0"/>
              <a:t> et P. </a:t>
            </a:r>
            <a:r>
              <a:rPr lang="fr-FR" dirty="0" err="1" smtClean="0"/>
              <a:t>Lavocat</a:t>
            </a:r>
            <a:endParaRPr lang="fr-FR" dirty="0" smtClean="0"/>
          </a:p>
          <a:p>
            <a:pPr lvl="1"/>
            <a:r>
              <a:rPr lang="fr-FR" dirty="0" smtClean="0"/>
              <a:t>G. Mathieu, G. </a:t>
            </a:r>
            <a:r>
              <a:rPr lang="fr-FR" dirty="0" err="1" smtClean="0"/>
              <a:t>Romier</a:t>
            </a:r>
            <a:r>
              <a:rPr lang="fr-FR" dirty="0" smtClean="0"/>
              <a:t> et V.B. </a:t>
            </a:r>
          </a:p>
          <a:p>
            <a:r>
              <a:rPr lang="fr-FR" dirty="0" smtClean="0"/>
              <a:t>Objectifs</a:t>
            </a:r>
          </a:p>
          <a:p>
            <a:pPr lvl="1"/>
            <a:r>
              <a:rPr lang="fr-FR" dirty="0" smtClean="0"/>
              <a:t>Présentation de France Grilles</a:t>
            </a:r>
          </a:p>
          <a:p>
            <a:pPr lvl="1"/>
            <a:r>
              <a:rPr lang="fr-FR" dirty="0" smtClean="0"/>
              <a:t>Discussions autour de l’organisation du calcul intensif </a:t>
            </a:r>
          </a:p>
          <a:p>
            <a:pPr lvl="1"/>
            <a:endParaRPr lang="fr-FR" dirty="0" smtClean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France Grilles    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EGI </a:t>
            </a:r>
            <a:r>
              <a:rPr lang="fr-FR" dirty="0" err="1" smtClean="0"/>
              <a:t>council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Migration vers le modèle d’ERIC (</a:t>
            </a:r>
            <a:r>
              <a:rPr lang="fr-FR" dirty="0" err="1" smtClean="0"/>
              <a:t>Yes</a:t>
            </a:r>
            <a:r>
              <a:rPr lang="fr-FR" dirty="0" smtClean="0"/>
              <a:t> -&gt; </a:t>
            </a:r>
            <a:r>
              <a:rPr lang="fr-FR" dirty="0" err="1" smtClean="0"/>
              <a:t>Yes</a:t>
            </a:r>
            <a:r>
              <a:rPr lang="fr-FR" dirty="0" smtClean="0"/>
              <a:t>)</a:t>
            </a:r>
          </a:p>
          <a:p>
            <a:r>
              <a:rPr lang="fr-FR" dirty="0" smtClean="0"/>
              <a:t>Budget 2013</a:t>
            </a:r>
          </a:p>
          <a:p>
            <a:pPr lvl="1"/>
            <a:r>
              <a:rPr lang="fr-FR" dirty="0" smtClean="0"/>
              <a:t>Montant des cotisations inchangé % 2012 (</a:t>
            </a:r>
            <a:r>
              <a:rPr lang="fr-FR" dirty="0" err="1" smtClean="0"/>
              <a:t>Yes</a:t>
            </a:r>
            <a:r>
              <a:rPr lang="fr-FR" dirty="0" smtClean="0"/>
              <a:t> -&gt; </a:t>
            </a:r>
            <a:r>
              <a:rPr lang="fr-FR" dirty="0" err="1" smtClean="0"/>
              <a:t>Yes</a:t>
            </a:r>
            <a:r>
              <a:rPr lang="fr-FR" dirty="0" smtClean="0"/>
              <a:t>))</a:t>
            </a:r>
          </a:p>
          <a:p>
            <a:pPr lvl="1"/>
            <a:r>
              <a:rPr lang="fr-FR" dirty="0" smtClean="0"/>
              <a:t>Demande de l’Allemagne de réduire ses droits de vote de 70 à 50 (</a:t>
            </a:r>
            <a:r>
              <a:rPr lang="fr-FR" dirty="0" err="1" smtClean="0"/>
              <a:t>Yes</a:t>
            </a:r>
            <a:r>
              <a:rPr lang="fr-FR" dirty="0" smtClean="0"/>
              <a:t> -&gt; No)</a:t>
            </a:r>
          </a:p>
          <a:p>
            <a:r>
              <a:rPr lang="fr-FR" dirty="0" smtClean="0"/>
              <a:t>Introduction du modèle de </a:t>
            </a:r>
            <a:r>
              <a:rPr lang="fr-FR" dirty="0" err="1" smtClean="0"/>
              <a:t>pay</a:t>
            </a:r>
            <a:r>
              <a:rPr lang="fr-FR" dirty="0" smtClean="0"/>
              <a:t> per use (</a:t>
            </a:r>
            <a:r>
              <a:rPr lang="fr-FR" dirty="0" err="1" smtClean="0"/>
              <a:t>Yes</a:t>
            </a:r>
            <a:r>
              <a:rPr lang="fr-FR" dirty="0" smtClean="0"/>
              <a:t> -&gt;</a:t>
            </a:r>
            <a:r>
              <a:rPr lang="fr-FR" dirty="0" smtClean="0"/>
              <a:t> ?)</a:t>
            </a:r>
            <a:endParaRPr lang="fr-FR" dirty="0" smtClean="0"/>
          </a:p>
          <a:p>
            <a:r>
              <a:rPr lang="fr-FR" dirty="0" smtClean="0"/>
              <a:t>Allocation de </a:t>
            </a:r>
            <a:r>
              <a:rPr lang="fr-FR" dirty="0" smtClean="0"/>
              <a:t>ressources (</a:t>
            </a:r>
            <a:r>
              <a:rPr lang="fr-FR" dirty="0" err="1" smtClean="0"/>
              <a:t>Yes</a:t>
            </a:r>
            <a:r>
              <a:rPr lang="fr-FR" dirty="0" smtClean="0"/>
              <a:t> -&gt; ?)</a:t>
            </a:r>
          </a:p>
          <a:p>
            <a:pPr lvl="1"/>
            <a:endParaRPr lang="fr-FR" dirty="0" smtClean="0"/>
          </a:p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France Grilles    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248400" y="1828800"/>
            <a:ext cx="1501775" cy="807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 smtClean="0"/>
              <a:t>International </a:t>
            </a:r>
            <a:r>
              <a:rPr lang="fr-FR" sz="1600" dirty="0" err="1" smtClean="0"/>
              <a:t>Advisory</a:t>
            </a:r>
            <a:r>
              <a:rPr lang="fr-FR" sz="1600" dirty="0" smtClean="0"/>
              <a:t> </a:t>
            </a:r>
            <a:r>
              <a:rPr lang="fr-FR" sz="1600" dirty="0" err="1" smtClean="0"/>
              <a:t>Committee</a:t>
            </a:r>
            <a:endParaRPr lang="fr-FR" sz="1600" dirty="0"/>
          </a:p>
        </p:txBody>
      </p:sp>
      <p:sp>
        <p:nvSpPr>
          <p:cNvPr id="7" name="Rectangle 6"/>
          <p:cNvSpPr/>
          <p:nvPr/>
        </p:nvSpPr>
        <p:spPr>
          <a:xfrm>
            <a:off x="4572000" y="2867020"/>
            <a:ext cx="1568450" cy="5619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 smtClean="0"/>
              <a:t>Directeur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 smtClean="0"/>
              <a:t>V. Breton</a:t>
            </a:r>
            <a:endParaRPr lang="fr-FR" sz="1600" dirty="0"/>
          </a:p>
        </p:txBody>
      </p:sp>
      <p:sp>
        <p:nvSpPr>
          <p:cNvPr id="8" name="Rectangle 7"/>
          <p:cNvSpPr/>
          <p:nvPr/>
        </p:nvSpPr>
        <p:spPr>
          <a:xfrm>
            <a:off x="3265488" y="4786314"/>
            <a:ext cx="2057399" cy="10668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 smtClean="0"/>
              <a:t>Coordination technique (CC-IN2P3)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 smtClean="0"/>
              <a:t>H. Cordier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 smtClean="0"/>
              <a:t>G. Mathieu</a:t>
            </a:r>
            <a:endParaRPr lang="fr-FR" sz="1600" dirty="0"/>
          </a:p>
        </p:txBody>
      </p:sp>
      <p:sp>
        <p:nvSpPr>
          <p:cNvPr id="10" name="Rectangle 9"/>
          <p:cNvSpPr/>
          <p:nvPr/>
        </p:nvSpPr>
        <p:spPr>
          <a:xfrm>
            <a:off x="2828925" y="1828800"/>
            <a:ext cx="1514475" cy="8072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 smtClean="0"/>
              <a:t>Comité Scientifique</a:t>
            </a:r>
            <a:endParaRPr lang="fr-FR" sz="1600" dirty="0"/>
          </a:p>
        </p:txBody>
      </p:sp>
      <p:sp>
        <p:nvSpPr>
          <p:cNvPr id="12" name="Rectangle 11"/>
          <p:cNvSpPr/>
          <p:nvPr/>
        </p:nvSpPr>
        <p:spPr>
          <a:xfrm>
            <a:off x="3576637" y="5943600"/>
            <a:ext cx="1365250" cy="57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 smtClean="0"/>
              <a:t>Comité technique</a:t>
            </a:r>
            <a:endParaRPr lang="fr-FR" sz="1600" dirty="0"/>
          </a:p>
        </p:txBody>
      </p:sp>
      <p:cxnSp>
        <p:nvCxnSpPr>
          <p:cNvPr id="18" name="Connecteur droit 17"/>
          <p:cNvCxnSpPr>
            <a:stCxn id="8" idx="2"/>
            <a:endCxn id="12" idx="0"/>
          </p:cNvCxnSpPr>
          <p:nvPr/>
        </p:nvCxnSpPr>
        <p:spPr>
          <a:xfrm rot="5400000">
            <a:off x="4231487" y="5880899"/>
            <a:ext cx="90476" cy="3492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6629400" y="2895600"/>
            <a:ext cx="23622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 smtClean="0"/>
              <a:t>Bureau: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 smtClean="0"/>
              <a:t>F. </a:t>
            </a:r>
            <a:r>
              <a:rPr lang="fr-FR" sz="1600" dirty="0" err="1" smtClean="0"/>
              <a:t>Desprez</a:t>
            </a:r>
            <a:r>
              <a:rPr lang="fr-FR" sz="1600" dirty="0" smtClean="0"/>
              <a:t> (INRIA)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 smtClean="0"/>
              <a:t> JP Meyer (CEA)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 smtClean="0"/>
              <a:t> J. </a:t>
            </a:r>
            <a:r>
              <a:rPr lang="fr-FR" sz="1600" dirty="0" err="1" smtClean="0"/>
              <a:t>Montagnat</a:t>
            </a:r>
            <a:r>
              <a:rPr lang="fr-FR" sz="1600" dirty="0" smtClean="0"/>
              <a:t> (CNRS)</a:t>
            </a:r>
          </a:p>
        </p:txBody>
      </p:sp>
      <p:sp>
        <p:nvSpPr>
          <p:cNvPr id="23" name="Rectangle 22"/>
          <p:cNvSpPr/>
          <p:nvPr/>
        </p:nvSpPr>
        <p:spPr>
          <a:xfrm>
            <a:off x="5436068" y="4787118"/>
            <a:ext cx="1563219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 smtClean="0"/>
              <a:t>Communication - formation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 smtClean="0"/>
              <a:t>V. </a:t>
            </a:r>
            <a:r>
              <a:rPr lang="fr-FR" sz="1600" dirty="0" err="1" smtClean="0"/>
              <a:t>Dutruel</a:t>
            </a:r>
            <a:r>
              <a:rPr lang="fr-FR" sz="1600" dirty="0" smtClean="0"/>
              <a:t> </a:t>
            </a:r>
            <a:endParaRPr lang="fr-FR" sz="1600" dirty="0"/>
          </a:p>
        </p:txBody>
      </p:sp>
      <p:sp>
        <p:nvSpPr>
          <p:cNvPr id="25" name="Rectangle 24"/>
          <p:cNvSpPr/>
          <p:nvPr/>
        </p:nvSpPr>
        <p:spPr>
          <a:xfrm>
            <a:off x="1360487" y="4786314"/>
            <a:ext cx="1828800" cy="10810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 smtClean="0"/>
              <a:t>Relation avec les utilisateurs hors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 smtClean="0"/>
              <a:t>G. </a:t>
            </a:r>
            <a:r>
              <a:rPr lang="fr-FR" sz="1600" dirty="0" err="1" smtClean="0"/>
              <a:t>Romier</a:t>
            </a:r>
            <a:r>
              <a:rPr lang="fr-FR" sz="1600" dirty="0" smtClean="0"/>
              <a:t>,  </a:t>
            </a:r>
            <a:r>
              <a:rPr lang="fr-FR" sz="1600" dirty="0" smtClean="0">
                <a:solidFill>
                  <a:schemeClr val="bg1"/>
                </a:solidFill>
              </a:rPr>
              <a:t>N. </a:t>
            </a:r>
            <a:r>
              <a:rPr lang="fr-FR" sz="1600" dirty="0" err="1" smtClean="0">
                <a:solidFill>
                  <a:schemeClr val="bg1"/>
                </a:solidFill>
              </a:rPr>
              <a:t>Haitas</a:t>
            </a:r>
            <a:r>
              <a:rPr lang="fr-FR" sz="1600" dirty="0" smtClean="0">
                <a:solidFill>
                  <a:schemeClr val="bg1"/>
                </a:solidFill>
              </a:rPr>
              <a:t>, Y. </a:t>
            </a:r>
            <a:r>
              <a:rPr lang="fr-FR" sz="1600" dirty="0" err="1" smtClean="0">
                <a:solidFill>
                  <a:schemeClr val="bg1"/>
                </a:solidFill>
              </a:rPr>
              <a:t>Legré</a:t>
            </a:r>
            <a:endParaRPr lang="fr-FR" sz="1600" dirty="0">
              <a:solidFill>
                <a:schemeClr val="bg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4518025" y="1783550"/>
            <a:ext cx="1501775" cy="807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 smtClean="0"/>
              <a:t>Conseil de groupement</a:t>
            </a:r>
            <a:endParaRPr lang="fr-FR" sz="1600" dirty="0"/>
          </a:p>
        </p:txBody>
      </p:sp>
      <p:sp>
        <p:nvSpPr>
          <p:cNvPr id="28" name="Rectangle 27"/>
          <p:cNvSpPr/>
          <p:nvPr/>
        </p:nvSpPr>
        <p:spPr>
          <a:xfrm>
            <a:off x="7103597" y="4787118"/>
            <a:ext cx="1495890" cy="8191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 smtClean="0"/>
              <a:t>Administration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 smtClean="0"/>
              <a:t>G. </a:t>
            </a:r>
            <a:r>
              <a:rPr lang="fr-FR" sz="1600" dirty="0" err="1" smtClean="0"/>
              <a:t>Fettahi</a:t>
            </a:r>
            <a:endParaRPr lang="fr-FR" sz="1600" dirty="0" smtClean="0"/>
          </a:p>
        </p:txBody>
      </p:sp>
      <p:sp>
        <p:nvSpPr>
          <p:cNvPr id="32" name="Titre 1"/>
          <p:cNvSpPr>
            <a:spLocks noGrp="1"/>
          </p:cNvSpPr>
          <p:nvPr>
            <p:ph type="title"/>
          </p:nvPr>
        </p:nvSpPr>
        <p:spPr>
          <a:xfrm>
            <a:off x="107504" y="1268760"/>
            <a:ext cx="8928992" cy="432048"/>
          </a:xfrm>
        </p:spPr>
        <p:txBody>
          <a:bodyPr/>
          <a:lstStyle/>
          <a:p>
            <a:r>
              <a:rPr lang="en-US" dirty="0" err="1" smtClean="0"/>
              <a:t>Organisation</a:t>
            </a:r>
            <a:r>
              <a:rPr lang="en-US" dirty="0" smtClean="0"/>
              <a:t> </a:t>
            </a:r>
            <a:r>
              <a:rPr lang="en-US" dirty="0" err="1" smtClean="0"/>
              <a:t>actuelle</a:t>
            </a:r>
            <a:r>
              <a:rPr lang="en-US" dirty="0" smtClean="0"/>
              <a:t> </a:t>
            </a:r>
            <a:r>
              <a:rPr lang="en-US" dirty="0" smtClean="0"/>
              <a:t>de France Grilles</a:t>
            </a:r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>
            <a:off x="2771310" y="3048000"/>
            <a:ext cx="1495890" cy="8191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 smtClean="0"/>
              <a:t>Chargé de mission Cloud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1600" dirty="0" smtClean="0"/>
              <a:t>F. Suter</a:t>
            </a:r>
          </a:p>
        </p:txBody>
      </p:sp>
      <p:sp>
        <p:nvSpPr>
          <p:cNvPr id="54" name="Rectangle 53"/>
          <p:cNvSpPr/>
          <p:nvPr/>
        </p:nvSpPr>
        <p:spPr>
          <a:xfrm>
            <a:off x="76200" y="1981200"/>
            <a:ext cx="2590800" cy="838200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Comité des utilisateurs</a:t>
            </a:r>
          </a:p>
          <a:p>
            <a:pPr algn="ctr"/>
            <a:r>
              <a:rPr lang="fr-FR" dirty="0" smtClean="0"/>
              <a:t>(article 2.2)</a:t>
            </a:r>
            <a:endParaRPr lang="fr-FR" dirty="0"/>
          </a:p>
        </p:txBody>
      </p:sp>
      <p:cxnSp>
        <p:nvCxnSpPr>
          <p:cNvPr id="92" name="Connecteur en angle 91"/>
          <p:cNvCxnSpPr>
            <a:stCxn id="7" idx="0"/>
            <a:endCxn id="41" idx="2"/>
          </p:cNvCxnSpPr>
          <p:nvPr/>
        </p:nvCxnSpPr>
        <p:spPr>
          <a:xfrm rot="16200000" flipV="1">
            <a:off x="5174459" y="2685254"/>
            <a:ext cx="276220" cy="87312"/>
          </a:xfrm>
          <a:prstGeom prst="bentConnector3">
            <a:avLst>
              <a:gd name="adj1" fmla="val 5000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Connecteur en angle 93"/>
          <p:cNvCxnSpPr>
            <a:stCxn id="7" idx="0"/>
            <a:endCxn id="10" idx="2"/>
          </p:cNvCxnSpPr>
          <p:nvPr/>
        </p:nvCxnSpPr>
        <p:spPr>
          <a:xfrm rot="16200000" flipV="1">
            <a:off x="4355708" y="1866503"/>
            <a:ext cx="230972" cy="1770062"/>
          </a:xfrm>
          <a:prstGeom prst="bentConnector3">
            <a:avLst>
              <a:gd name="adj1" fmla="val 5000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Connecteur en angle 95"/>
          <p:cNvCxnSpPr>
            <a:stCxn id="7" idx="0"/>
            <a:endCxn id="5" idx="2"/>
          </p:cNvCxnSpPr>
          <p:nvPr/>
        </p:nvCxnSpPr>
        <p:spPr>
          <a:xfrm rot="5400000" flipH="1" flipV="1">
            <a:off x="6062271" y="1930004"/>
            <a:ext cx="230970" cy="1643063"/>
          </a:xfrm>
          <a:prstGeom prst="bentConnector3">
            <a:avLst>
              <a:gd name="adj1" fmla="val 5000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Forme 97"/>
          <p:cNvCxnSpPr>
            <a:stCxn id="7" idx="2"/>
            <a:endCxn id="26" idx="3"/>
          </p:cNvCxnSpPr>
          <p:nvPr/>
        </p:nvCxnSpPr>
        <p:spPr>
          <a:xfrm rot="5400000">
            <a:off x="4797420" y="2898781"/>
            <a:ext cx="28586" cy="1089025"/>
          </a:xfrm>
          <a:prstGeom prst="bentConnector2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Forme 99"/>
          <p:cNvCxnSpPr>
            <a:stCxn id="7" idx="2"/>
            <a:endCxn id="20" idx="1"/>
          </p:cNvCxnSpPr>
          <p:nvPr/>
        </p:nvCxnSpPr>
        <p:spPr>
          <a:xfrm rot="16200000" flipH="1">
            <a:off x="5973762" y="2811462"/>
            <a:ext cx="38100" cy="1273175"/>
          </a:xfrm>
          <a:prstGeom prst="bentConnector2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Connecteur en angle 101"/>
          <p:cNvCxnSpPr>
            <a:stCxn id="7" idx="2"/>
            <a:endCxn id="28" idx="0"/>
          </p:cNvCxnSpPr>
          <p:nvPr/>
        </p:nvCxnSpPr>
        <p:spPr>
          <a:xfrm rot="16200000" flipH="1">
            <a:off x="5924824" y="2860400"/>
            <a:ext cx="1358118" cy="2495317"/>
          </a:xfrm>
          <a:prstGeom prst="bentConnector3">
            <a:avLst>
              <a:gd name="adj1" fmla="val 5000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Connecteur en angle 104"/>
          <p:cNvCxnSpPr>
            <a:stCxn id="7" idx="2"/>
            <a:endCxn id="23" idx="0"/>
          </p:cNvCxnSpPr>
          <p:nvPr/>
        </p:nvCxnSpPr>
        <p:spPr>
          <a:xfrm rot="16200000" flipH="1">
            <a:off x="5107892" y="3677332"/>
            <a:ext cx="1358118" cy="861453"/>
          </a:xfrm>
          <a:prstGeom prst="bentConnector3">
            <a:avLst>
              <a:gd name="adj1" fmla="val 5000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Connecteur en angle 106"/>
          <p:cNvCxnSpPr>
            <a:stCxn id="7" idx="2"/>
            <a:endCxn id="8" idx="0"/>
          </p:cNvCxnSpPr>
          <p:nvPr/>
        </p:nvCxnSpPr>
        <p:spPr>
          <a:xfrm rot="5400000">
            <a:off x="4146550" y="3576639"/>
            <a:ext cx="1357314" cy="1062037"/>
          </a:xfrm>
          <a:prstGeom prst="bentConnector3">
            <a:avLst>
              <a:gd name="adj1" fmla="val 5000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Connecteur en angle 108"/>
          <p:cNvCxnSpPr>
            <a:stCxn id="7" idx="2"/>
            <a:endCxn id="25" idx="0"/>
          </p:cNvCxnSpPr>
          <p:nvPr/>
        </p:nvCxnSpPr>
        <p:spPr>
          <a:xfrm rot="5400000">
            <a:off x="3136899" y="2566988"/>
            <a:ext cx="1357314" cy="3081338"/>
          </a:xfrm>
          <a:prstGeom prst="bentConnector3">
            <a:avLst>
              <a:gd name="adj1" fmla="val 5000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0" name="ZoneTexte 109"/>
          <p:cNvSpPr txBox="1"/>
          <p:nvPr/>
        </p:nvSpPr>
        <p:spPr>
          <a:xfrm>
            <a:off x="0" y="2895600"/>
            <a:ext cx="263665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Seul comité encore inactif</a:t>
            </a:r>
          </a:p>
          <a:p>
            <a:r>
              <a:rPr lang="fr-FR" sz="1600" dirty="0" smtClean="0"/>
              <a:t>du GIS</a:t>
            </a:r>
          </a:p>
          <a:p>
            <a:r>
              <a:rPr lang="fr-FR" sz="1600" dirty="0" smtClean="0"/>
              <a:t>Proposition: représentants </a:t>
            </a:r>
          </a:p>
          <a:p>
            <a:r>
              <a:rPr lang="fr-FR" sz="1600" dirty="0" smtClean="0"/>
              <a:t>f</a:t>
            </a:r>
            <a:r>
              <a:rPr lang="fr-FR" sz="1600" dirty="0" smtClean="0"/>
              <a:t>rançais des communautés</a:t>
            </a:r>
          </a:p>
          <a:p>
            <a:r>
              <a:rPr lang="fr-FR" sz="1600" dirty="0" smtClean="0"/>
              <a:t>s</a:t>
            </a:r>
            <a:r>
              <a:rPr lang="fr-FR" sz="1600" dirty="0" smtClean="0"/>
              <a:t>cientifiques/</a:t>
            </a:r>
            <a:r>
              <a:rPr lang="fr-FR" sz="1600" dirty="0" err="1" smtClean="0"/>
              <a:t>ESFRIs</a:t>
            </a:r>
            <a:r>
              <a:rPr lang="fr-FR" sz="1600" dirty="0" smtClean="0"/>
              <a:t> ?</a:t>
            </a:r>
            <a:endParaRPr lang="fr-FR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Répartition de la subvention TGIR en 2012</a:t>
            </a:r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France Grilles    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775C4F-72C9-4C3A-AED8-74F11D37076B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533400" y="2118360"/>
          <a:ext cx="7924800" cy="3672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2400"/>
                <a:gridCol w="3962400"/>
              </a:tblGrid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fr-FR" sz="1800" b="1" dirty="0">
                          <a:latin typeface="Times New Roman"/>
                          <a:ea typeface="Cambria"/>
                          <a:cs typeface="Times New Roman"/>
                        </a:rPr>
                        <a:t>Poste 2012</a:t>
                      </a:r>
                      <a:endParaRPr lang="fr-FR" sz="1800" dirty="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fr-FR" sz="1800" b="1" dirty="0" err="1" smtClean="0">
                          <a:latin typeface="Times New Roman"/>
                          <a:ea typeface="Cambria"/>
                          <a:cs typeface="Times New Roman"/>
                        </a:rPr>
                        <a:t>KEuros</a:t>
                      </a:r>
                      <a:endParaRPr lang="fr-FR" sz="1800" dirty="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fr-FR" sz="1800" dirty="0">
                          <a:latin typeface="Times New Roman"/>
                          <a:ea typeface="Cambria"/>
                          <a:cs typeface="Times New Roman"/>
                        </a:rPr>
                        <a:t>Relation</a:t>
                      </a:r>
                      <a:r>
                        <a:rPr lang="fr-FR" sz="1800" dirty="0" smtClean="0">
                          <a:latin typeface="Times New Roman"/>
                          <a:ea typeface="Cambria"/>
                          <a:cs typeface="Times New Roman"/>
                        </a:rPr>
                        <a:t> avec les utilisateurs </a:t>
                      </a:r>
                      <a:endParaRPr lang="fr-FR" sz="1800" dirty="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fr-FR" sz="1800" dirty="0">
                          <a:latin typeface="Times New Roman"/>
                          <a:ea typeface="Cambria"/>
                          <a:cs typeface="Times New Roman"/>
                        </a:rPr>
                        <a:t>80 (50 communautés, 20 rencontres, </a:t>
                      </a:r>
                      <a:r>
                        <a:rPr lang="fr-FR" sz="1800">
                          <a:latin typeface="Times New Roman"/>
                          <a:ea typeface="Cambria"/>
                          <a:cs typeface="Times New Roman"/>
                        </a:rPr>
                        <a:t>10 </a:t>
                      </a:r>
                      <a:r>
                        <a:rPr lang="fr-FR" sz="1800" smtClean="0">
                          <a:latin typeface="Times New Roman"/>
                          <a:ea typeface="Cambria"/>
                          <a:cs typeface="Times New Roman"/>
                        </a:rPr>
                        <a:t>missions)</a:t>
                      </a:r>
                      <a:endParaRPr lang="fr-FR" sz="1800" dirty="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fr-FR" sz="1800" dirty="0">
                          <a:latin typeface="Times New Roman"/>
                          <a:ea typeface="Cambria"/>
                          <a:cs typeface="Times New Roman"/>
                        </a:rPr>
                        <a:t>Opérations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fr-FR" sz="1800">
                          <a:latin typeface="Times New Roman"/>
                          <a:ea typeface="Cambria"/>
                          <a:cs typeface="Times New Roman"/>
                        </a:rPr>
                        <a:t>120 (missions pour EGI-Inspire, workshops opérations, soutien aux sites)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fr-FR" sz="1800">
                          <a:latin typeface="Times New Roman"/>
                          <a:ea typeface="Cambria"/>
                          <a:cs typeface="Times New Roman"/>
                        </a:rPr>
                        <a:t>Formation - communication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fr-FR" sz="1800">
                          <a:latin typeface="Times New Roman"/>
                          <a:ea typeface="Cambria"/>
                          <a:cs typeface="Times New Roman"/>
                        </a:rPr>
                        <a:t>40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fr-FR" sz="1800" dirty="0">
                          <a:latin typeface="Times New Roman"/>
                          <a:ea typeface="Cambria"/>
                          <a:cs typeface="Times New Roman"/>
                        </a:rPr>
                        <a:t>Equipements pour un démonstrateur de </a:t>
                      </a:r>
                      <a:r>
                        <a:rPr lang="fr-FR" sz="1800" dirty="0" err="1">
                          <a:latin typeface="Times New Roman"/>
                          <a:ea typeface="Cambria"/>
                          <a:cs typeface="Times New Roman"/>
                        </a:rPr>
                        <a:t>cloud</a:t>
                      </a:r>
                      <a:r>
                        <a:rPr lang="fr-FR" sz="1800" dirty="0">
                          <a:latin typeface="Times New Roman"/>
                          <a:ea typeface="Cambria"/>
                          <a:cs typeface="Times New Roman"/>
                        </a:rPr>
                        <a:t> au CC-IN2P3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fr-FR" sz="1800" dirty="0">
                          <a:latin typeface="Times New Roman"/>
                          <a:ea typeface="Cambria"/>
                          <a:cs typeface="Times New Roman"/>
                        </a:rPr>
                        <a:t>275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fr-FR" sz="1800" dirty="0">
                          <a:latin typeface="Times New Roman"/>
                          <a:ea typeface="Cambria"/>
                          <a:cs typeface="Times New Roman"/>
                        </a:rPr>
                        <a:t>Fonctionnement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fr-FR" sz="1800" dirty="0">
                          <a:latin typeface="Times New Roman"/>
                          <a:ea typeface="Cambria"/>
                          <a:cs typeface="Times New Roman"/>
                        </a:rPr>
                        <a:t>125 (cotisation et missions EGI, IAC, GT </a:t>
                      </a:r>
                      <a:r>
                        <a:rPr lang="fr-FR" sz="1800" dirty="0" err="1">
                          <a:latin typeface="Times New Roman"/>
                          <a:ea typeface="Cambria"/>
                          <a:cs typeface="Times New Roman"/>
                        </a:rPr>
                        <a:t>cloud</a:t>
                      </a:r>
                      <a:r>
                        <a:rPr lang="fr-FR" sz="1800" dirty="0">
                          <a:latin typeface="Times New Roman"/>
                          <a:ea typeface="Cambria"/>
                          <a:cs typeface="Times New Roman"/>
                        </a:rPr>
                        <a:t>, </a:t>
                      </a:r>
                      <a:r>
                        <a:rPr lang="fr-FR" sz="1800" dirty="0" err="1">
                          <a:latin typeface="Times New Roman"/>
                          <a:ea typeface="Cambria"/>
                          <a:cs typeface="Times New Roman"/>
                        </a:rPr>
                        <a:t>fonct</a:t>
                      </a:r>
                      <a:r>
                        <a:rPr lang="fr-FR" sz="1800" dirty="0">
                          <a:latin typeface="Times New Roman"/>
                          <a:ea typeface="Cambria"/>
                          <a:cs typeface="Times New Roman"/>
                        </a:rPr>
                        <a:t>. </a:t>
                      </a:r>
                      <a:r>
                        <a:rPr lang="fr-FR" sz="1800" dirty="0" err="1">
                          <a:latin typeface="Times New Roman"/>
                          <a:ea typeface="Cambria"/>
                          <a:cs typeface="Times New Roman"/>
                        </a:rPr>
                        <a:t>IdGC</a:t>
                      </a:r>
                      <a:r>
                        <a:rPr lang="fr-FR" sz="1800" dirty="0">
                          <a:latin typeface="Times New Roman"/>
                          <a:ea typeface="Cambria"/>
                          <a:cs typeface="Times New Roman"/>
                        </a:rPr>
                        <a:t>) 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fr-FR" sz="1800" dirty="0">
                          <a:latin typeface="Times New Roman"/>
                          <a:ea typeface="Cambria"/>
                          <a:cs typeface="Times New Roman"/>
                        </a:rPr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fr-FR" sz="1800" dirty="0">
                          <a:latin typeface="Times New Roman"/>
                          <a:ea typeface="Cambria"/>
                          <a:cs typeface="Times New Roman"/>
                        </a:rPr>
                        <a:t>640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Eléments de budget pour 2013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950" y="1844675"/>
            <a:ext cx="8928100" cy="2041525"/>
          </a:xfrm>
        </p:spPr>
        <p:txBody>
          <a:bodyPr/>
          <a:lstStyle/>
          <a:p>
            <a:r>
              <a:rPr lang="fr-FR" dirty="0" smtClean="0"/>
              <a:t>Cotisation EGI en 2013 : 173 </a:t>
            </a:r>
            <a:r>
              <a:rPr lang="fr-FR" dirty="0" err="1" smtClean="0"/>
              <a:t>KEuros</a:t>
            </a:r>
            <a:r>
              <a:rPr lang="fr-FR" dirty="0" smtClean="0"/>
              <a:t> (idem 2012)</a:t>
            </a:r>
          </a:p>
          <a:p>
            <a:r>
              <a:rPr lang="fr-FR" dirty="0" smtClean="0"/>
              <a:t>Subvention TGIR: 400 </a:t>
            </a:r>
            <a:r>
              <a:rPr lang="fr-FR" dirty="0" err="1" smtClean="0"/>
              <a:t>Keuros</a:t>
            </a:r>
            <a:r>
              <a:rPr lang="fr-FR" dirty="0" smtClean="0"/>
              <a:t> (à confirmer)</a:t>
            </a:r>
          </a:p>
          <a:p>
            <a:r>
              <a:rPr lang="fr-FR" dirty="0" smtClean="0"/>
              <a:t>Conséquence: pas d’achat d’équipement incitatif</a:t>
            </a:r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smtClean="0"/>
              <a:t>France Grilles     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6C6605-D007-4D8C-9E2B-311A77486A66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1524000" y="4114800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Année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Budget (en </a:t>
                      </a:r>
                      <a:r>
                        <a:rPr lang="fr-FR" dirty="0" err="1" smtClean="0"/>
                        <a:t>KEuros</a:t>
                      </a:r>
                      <a:r>
                        <a:rPr lang="fr-FR" dirty="0" smtClean="0"/>
                        <a:t>)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2010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950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2011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615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2012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640</a:t>
                      </a:r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2013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400 (à confirmer)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Fonctionnement </a:t>
            </a:r>
            <a:r>
              <a:rPr lang="fr-FR" dirty="0" err="1" smtClean="0"/>
              <a:t>France-Grilles</a:t>
            </a:r>
            <a:r>
              <a:rPr lang="fr-FR" dirty="0" smtClean="0"/>
              <a:t>: répartition 2012</a:t>
            </a:r>
            <a:endParaRPr lang="fr-FR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France Grilles    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775C4F-72C9-4C3A-AED8-74F11D37076B}" type="slidenum">
              <a:rPr lang="fr-FR" smtClean="0"/>
              <a:pPr>
                <a:defRPr/>
              </a:pPr>
              <a:t>9</a:t>
            </a:fld>
            <a:endParaRPr lang="fr-FR"/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381000" y="2067560"/>
          <a:ext cx="8229600" cy="3876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  <a:gridCol w="2133600"/>
              </a:tblGrid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fr-FR" sz="1800" b="1" dirty="0">
                          <a:latin typeface="Times New Roman"/>
                          <a:ea typeface="Cambria"/>
                          <a:cs typeface="Times New Roman"/>
                        </a:rPr>
                        <a:t>Poste 2012</a:t>
                      </a:r>
                      <a:endParaRPr lang="fr-FR" sz="1800" dirty="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fr-FR" sz="1800" b="1">
                          <a:latin typeface="Times New Roman"/>
                          <a:ea typeface="Cambria"/>
                          <a:cs typeface="Times New Roman"/>
                        </a:rPr>
                        <a:t>KEuros</a:t>
                      </a:r>
                      <a:endParaRPr lang="fr-FR" sz="1800">
                        <a:latin typeface="Times New Roman"/>
                        <a:ea typeface="Cambria"/>
                        <a:cs typeface="Times New Roman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fr-FR" sz="1800">
                          <a:latin typeface="Times New Roman"/>
                          <a:ea typeface="Cambria"/>
                          <a:cs typeface="Times New Roman"/>
                        </a:rPr>
                        <a:t>International Advisory Committee (prise en charge des missions des membres, organisation sur place)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fr-FR" sz="1800">
                          <a:latin typeface="Times New Roman"/>
                          <a:ea typeface="Cambria"/>
                          <a:cs typeface="Times New Roman"/>
                        </a:rPr>
                        <a:t>20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fr-FR" sz="1800">
                          <a:latin typeface="Times New Roman"/>
                          <a:ea typeface="Cambria"/>
                          <a:cs typeface="Times New Roman"/>
                        </a:rPr>
                        <a:t>Sponsoring évènements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fr-FR" sz="1800">
                          <a:latin typeface="Times New Roman"/>
                          <a:ea typeface="Cambria"/>
                          <a:cs typeface="Times New Roman"/>
                        </a:rPr>
                        <a:t>10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fr-FR" sz="1800">
                          <a:latin typeface="Times New Roman"/>
                          <a:ea typeface="Cambria"/>
                          <a:cs typeface="Times New Roman"/>
                        </a:rPr>
                        <a:t>Fonctionnement IdGC  en liaison avec France Grilles (missions, fournitures, petit équipement)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fr-FR" sz="1800">
                          <a:latin typeface="Times New Roman"/>
                          <a:ea typeface="Cambria"/>
                          <a:cs typeface="Times New Roman"/>
                        </a:rPr>
                        <a:t>20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fr-FR" sz="1800">
                          <a:latin typeface="Times New Roman"/>
                          <a:ea typeface="Cambria"/>
                          <a:cs typeface="Times New Roman"/>
                        </a:rPr>
                        <a:t>Groupe de travail cloud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fr-FR" sz="1800">
                          <a:latin typeface="Times New Roman"/>
                          <a:ea typeface="Cambria"/>
                          <a:cs typeface="Times New Roman"/>
                        </a:rPr>
                        <a:t>5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fr-FR" sz="1800">
                          <a:latin typeface="Times New Roman"/>
                          <a:ea typeface="Cambria"/>
                          <a:cs typeface="Times New Roman"/>
                        </a:rPr>
                        <a:t>Cotisation EGI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fr-FR" sz="1800">
                          <a:latin typeface="Times New Roman"/>
                          <a:ea typeface="Cambria"/>
                          <a:cs typeface="Times New Roman"/>
                        </a:rPr>
                        <a:t>43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fr-FR" sz="1800">
                          <a:latin typeface="Times New Roman"/>
                          <a:ea typeface="Cambria"/>
                          <a:cs typeface="Times New Roman"/>
                        </a:rPr>
                        <a:t>Missions EGI (EGI Council, Community Forum)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fr-FR" sz="1800">
                          <a:latin typeface="Times New Roman"/>
                          <a:ea typeface="Cambria"/>
                          <a:cs typeface="Times New Roman"/>
                        </a:rPr>
                        <a:t>25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fr-FR" sz="1800">
                          <a:latin typeface="Times New Roman"/>
                          <a:ea typeface="Cambria"/>
                          <a:cs typeface="Times New Roman"/>
                        </a:rPr>
                        <a:t>Réunions de l’équipe d’animation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fr-FR" sz="1800">
                          <a:latin typeface="Times New Roman"/>
                          <a:ea typeface="Cambria"/>
                          <a:cs typeface="Times New Roman"/>
                        </a:rPr>
                        <a:t>2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fr-FR" sz="1800">
                          <a:latin typeface="Times New Roman"/>
                          <a:ea typeface="Cambria"/>
                          <a:cs typeface="Times New Roman"/>
                        </a:rPr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1000"/>
                        </a:spcAft>
                      </a:pPr>
                      <a:r>
                        <a:rPr lang="fr-FR" sz="1800" dirty="0">
                          <a:latin typeface="Times New Roman"/>
                          <a:ea typeface="Cambria"/>
                          <a:cs typeface="Times New Roman"/>
                        </a:rPr>
                        <a:t>125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GI-InSPIRE 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francegrilles_utilisateurs-copie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EGI-InSPIRE-May2011-V4</Template>
  <TotalTime>3412</TotalTime>
  <Words>631</Words>
  <Application>Microsoft Macintosh PowerPoint</Application>
  <PresentationFormat>Présentation à l'écran (4:3)</PresentationFormat>
  <Paragraphs>145</Paragraphs>
  <Slides>10</Slides>
  <Notes>3</Notes>
  <HiddenSlides>0</HiddenSlides>
  <MMClips>0</MMClips>
  <ScaleCrop>false</ScaleCrop>
  <HeadingPairs>
    <vt:vector size="4" baseType="variant">
      <vt:variant>
        <vt:lpstr>Modèle de conception</vt:lpstr>
      </vt:variant>
      <vt:variant>
        <vt:i4>3</vt:i4>
      </vt:variant>
      <vt:variant>
        <vt:lpstr>Titres des diapositives</vt:lpstr>
      </vt:variant>
      <vt:variant>
        <vt:i4>10</vt:i4>
      </vt:variant>
    </vt:vector>
  </HeadingPairs>
  <TitlesOfParts>
    <vt:vector size="13" baseType="lpstr">
      <vt:lpstr>EGI-InSPIRE 2</vt:lpstr>
      <vt:lpstr>Custom Design</vt:lpstr>
      <vt:lpstr>francegrilles_utilisateurs-copie2</vt:lpstr>
      <vt:lpstr>France Grilles: nouvelles  </vt:lpstr>
      <vt:lpstr>Journées mésocentres – France Grilles </vt:lpstr>
      <vt:lpstr>Journées scientifiques: la suite …</vt:lpstr>
      <vt:lpstr>Rencontre avec Philippe Lavocat (MESR) le 8/11/12</vt:lpstr>
      <vt:lpstr>EGI council</vt:lpstr>
      <vt:lpstr>Organisation actuelle de France Grilles</vt:lpstr>
      <vt:lpstr>Répartition de la subvention TGIR en 2012</vt:lpstr>
      <vt:lpstr>Eléments de budget pour 2013</vt:lpstr>
      <vt:lpstr>Fonctionnement France-Grilles: répartition 2012</vt:lpstr>
      <vt:lpstr>Utilisation de la subvention TGIR en 2011</vt:lpstr>
    </vt:vector>
  </TitlesOfParts>
  <Company>CNRS IdGC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France Grilles, journées scientifiques 2012</dc:title>
  <dc:creator>Romier</dc:creator>
  <cp:lastModifiedBy>Vincent Breton</cp:lastModifiedBy>
  <cp:revision>503</cp:revision>
  <dcterms:created xsi:type="dcterms:W3CDTF">2012-11-22T07:11:10Z</dcterms:created>
  <dcterms:modified xsi:type="dcterms:W3CDTF">2012-11-22T08:17:21Z</dcterms:modified>
</cp:coreProperties>
</file>