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Default Extension="emf" ContentType="image/x-emf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Default Extension="gif" ContentType="image/gif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28" r:id="rId1"/>
    <p:sldMasterId id="2147483734" r:id="rId2"/>
    <p:sldMasterId id="2147483759" r:id="rId3"/>
  </p:sldMasterIdLst>
  <p:notesMasterIdLst>
    <p:notesMasterId r:id="rId14"/>
  </p:notesMasterIdLst>
  <p:handoutMasterIdLst>
    <p:handoutMasterId r:id="rId15"/>
  </p:handoutMasterIdLst>
  <p:sldIdLst>
    <p:sldId id="256" r:id="rId4"/>
    <p:sldId id="510" r:id="rId5"/>
    <p:sldId id="507" r:id="rId6"/>
    <p:sldId id="508" r:id="rId7"/>
    <p:sldId id="505" r:id="rId8"/>
    <p:sldId id="509" r:id="rId9"/>
    <p:sldId id="514" r:id="rId10"/>
    <p:sldId id="511" r:id="rId11"/>
    <p:sldId id="513" r:id="rId12"/>
    <p:sldId id="512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1ADF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80" autoAdjust="0"/>
    <p:restoredTop sz="86410" autoAdjust="0"/>
  </p:normalViewPr>
  <p:slideViewPr>
    <p:cSldViewPr>
      <p:cViewPr varScale="1">
        <p:scale>
          <a:sx n="92" d="100"/>
          <a:sy n="92" d="100"/>
        </p:scale>
        <p:origin x="-104" y="-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78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22/11/12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22/11/12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P. </a:t>
            </a:r>
            <a:r>
              <a:rPr lang="fr-FR" dirty="0" err="1" smtClean="0"/>
              <a:t>Lavocat</a:t>
            </a:r>
            <a:r>
              <a:rPr lang="fr-FR" dirty="0" smtClean="0"/>
              <a:t> est conseiller</a:t>
            </a:r>
            <a:r>
              <a:rPr lang="fr-FR" baseline="0" dirty="0" smtClean="0"/>
              <a:t> scientifique pour les infrastructures de recherche de la Direction et chef du département « Grandes Infrastructures de recherche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5C1692-A211-47BB-82C7-D9386D78C5A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mission de F. </a:t>
            </a:r>
            <a:r>
              <a:rPr lang="en-US" dirty="0" err="1" smtClean="0"/>
              <a:t>Suter</a:t>
            </a:r>
            <a:r>
              <a:rPr lang="en-US" dirty="0" smtClean="0"/>
              <a:t> se </a:t>
            </a:r>
            <a:r>
              <a:rPr lang="en-US" dirty="0" err="1" smtClean="0"/>
              <a:t>finit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fin de </a:t>
            </a:r>
            <a:r>
              <a:rPr lang="en-US" dirty="0" err="1" smtClean="0"/>
              <a:t>l’année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79A7-9280-D74C-BA08-2AFBFF07B4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Context &amp; NA2 - EGI-InSPIRE Review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May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2006402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9083743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8199441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799670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2763521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3038163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6914886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dirty="0" smtClean="0"/>
              <a:t>France Grilles - juin  2012 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C2F7-7F6A-4E25-B40A-7E15BC683171}" type="datetimeFigureOut">
              <a:rPr lang="en-GB" smtClean="0"/>
              <a:pPr/>
              <a:t>22/11/12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/>
              <a:t>France Grilles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effectLst/>
              </a:rPr>
              <a:t>France Grilles: </a:t>
            </a:r>
            <a:r>
              <a:rPr lang="en-GB" dirty="0" err="1" smtClean="0">
                <a:effectLst/>
              </a:rPr>
              <a:t>nouvelles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GB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de la subvention TGIR en 2011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85800" y="1981200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Times New Roman"/>
                          <a:ea typeface="Cambria"/>
                          <a:cs typeface="Times New Roman"/>
                        </a:rPr>
                        <a:t>Poste</a:t>
                      </a:r>
                      <a:r>
                        <a:rPr lang="fr-FR" sz="1800" b="1" dirty="0" smtClean="0">
                          <a:latin typeface="Times New Roman"/>
                          <a:ea typeface="Cambria"/>
                          <a:cs typeface="Times New Roman"/>
                        </a:rPr>
                        <a:t> de</a:t>
                      </a:r>
                      <a:r>
                        <a:rPr lang="fr-FR" sz="1800" b="1" baseline="0" dirty="0" smtClean="0">
                          <a:latin typeface="Times New Roman"/>
                          <a:ea typeface="Cambria"/>
                          <a:cs typeface="Times New Roman"/>
                        </a:rPr>
                        <a:t> dépense</a:t>
                      </a:r>
                      <a:endParaRPr lang="fr-FR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b="1">
                          <a:latin typeface="Times New Roman"/>
                          <a:ea typeface="Cambria"/>
                          <a:cs typeface="Times New Roman"/>
                        </a:rPr>
                        <a:t>KEuros</a:t>
                      </a:r>
                      <a:endParaRPr lang="fr-FR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EGI (cotisations + missions)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115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Animation France Grilles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Formation -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Opérations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81,5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Animation des communautés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39,5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Soutien ciblé à des projets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19,5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Grilles régionales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30,5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Evènements (EGI Technical Forum, workshops cloud)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Equipements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154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615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481013"/>
          </a:xfrm>
        </p:spPr>
        <p:txBody>
          <a:bodyPr/>
          <a:lstStyle/>
          <a:p>
            <a:r>
              <a:rPr lang="fr-FR" dirty="0" smtClean="0"/>
              <a:t>Journées </a:t>
            </a:r>
            <a:r>
              <a:rPr lang="fr-FR" dirty="0" err="1" smtClean="0"/>
              <a:t>mésocentres</a:t>
            </a:r>
            <a:r>
              <a:rPr lang="fr-FR" dirty="0" smtClean="0"/>
              <a:t> – France Grilles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1-3/10/2012, Institut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de Physique du Globe de Paris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147 inscrits,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j</a:t>
            </a:r>
            <a:r>
              <a:rPr lang="fr-FR" sz="2800" dirty="0" err="1" smtClean="0">
                <a:latin typeface="+mn-lt"/>
                <a:ea typeface="ＭＳ Ｐゴシック" charset="-128"/>
                <a:cs typeface="+mn-cs"/>
              </a:rPr>
              <a:t>usqu’à</a:t>
            </a:r>
            <a:r>
              <a:rPr lang="fr-FR" sz="2800" dirty="0" smtClean="0">
                <a:latin typeface="+mn-lt"/>
                <a:ea typeface="ＭＳ Ｐゴシック" charset="-128"/>
                <a:cs typeface="+mn-cs"/>
              </a:rPr>
              <a:t> 70 participants par </a:t>
            </a:r>
            <a:r>
              <a:rPr lang="fr-FR" sz="2800" dirty="0" err="1" smtClean="0">
                <a:latin typeface="+mn-lt"/>
                <a:ea typeface="ＭＳ Ｐゴシック" charset="-128"/>
                <a:cs typeface="+mn-cs"/>
              </a:rPr>
              <a:t>webcast</a:t>
            </a:r>
            <a:endParaRPr lang="fr-FR" sz="2800" dirty="0" smtClean="0">
              <a:latin typeface="+mn-lt"/>
              <a:ea typeface="ＭＳ Ｐゴシック" charset="-128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24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contributions écrites, 12 présentations orales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01ADF0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46466"/>
            <a:ext cx="4572000" cy="2780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894" y="3657600"/>
            <a:ext cx="4274706" cy="2409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Journées scientifiques: la suite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Volonté commune de développer de nouvelles actions avec le groupe calculs</a:t>
            </a:r>
          </a:p>
          <a:p>
            <a:pPr lvl="1"/>
            <a:r>
              <a:rPr lang="fr-FR" dirty="0" smtClean="0"/>
              <a:t>Ecole « le printemps du calcul », 1-3/4/2012</a:t>
            </a:r>
          </a:p>
          <a:p>
            <a:r>
              <a:rPr lang="fr-FR" dirty="0" smtClean="0"/>
              <a:t>Volonté du Comité Scientifique de s’investir dans le programme des prochaines journées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Rencontre avec Philippe </a:t>
            </a:r>
            <a:r>
              <a:rPr lang="fr-FR" dirty="0" err="1" smtClean="0"/>
              <a:t>Lavocat</a:t>
            </a:r>
            <a:r>
              <a:rPr lang="fr-FR" dirty="0" smtClean="0"/>
              <a:t> (MESR) le 8/11/12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Participants</a:t>
            </a:r>
          </a:p>
          <a:p>
            <a:pPr lvl="1"/>
            <a:r>
              <a:rPr lang="fr-FR" dirty="0" smtClean="0"/>
              <a:t>M. Asch (organisateur), P. </a:t>
            </a:r>
            <a:r>
              <a:rPr lang="fr-FR" dirty="0" err="1" smtClean="0"/>
              <a:t>Estraillier</a:t>
            </a:r>
            <a:r>
              <a:rPr lang="fr-FR" dirty="0" smtClean="0"/>
              <a:t> et P. </a:t>
            </a:r>
            <a:r>
              <a:rPr lang="fr-FR" dirty="0" err="1" smtClean="0"/>
              <a:t>Lavocat</a:t>
            </a:r>
            <a:endParaRPr lang="fr-FR" dirty="0" smtClean="0"/>
          </a:p>
          <a:p>
            <a:pPr lvl="1"/>
            <a:r>
              <a:rPr lang="fr-FR" dirty="0" smtClean="0"/>
              <a:t>G. Mathieu, G. </a:t>
            </a:r>
            <a:r>
              <a:rPr lang="fr-FR" dirty="0" err="1" smtClean="0"/>
              <a:t>Romier</a:t>
            </a:r>
            <a:r>
              <a:rPr lang="fr-FR" dirty="0" smtClean="0"/>
              <a:t> et V.B. </a:t>
            </a:r>
          </a:p>
          <a:p>
            <a:r>
              <a:rPr lang="fr-FR" dirty="0" smtClean="0"/>
              <a:t>Objectifs</a:t>
            </a:r>
          </a:p>
          <a:p>
            <a:pPr lvl="1"/>
            <a:r>
              <a:rPr lang="fr-FR" dirty="0" smtClean="0"/>
              <a:t>Présentation de France Grilles</a:t>
            </a:r>
          </a:p>
          <a:p>
            <a:pPr lvl="1"/>
            <a:r>
              <a:rPr lang="fr-FR" dirty="0" smtClean="0"/>
              <a:t>Discussions autour de l’organisation du calcul intensif 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EGI </a:t>
            </a:r>
            <a:r>
              <a:rPr lang="fr-FR" dirty="0" err="1" smtClean="0"/>
              <a:t>council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Migration vers le modèle d’ERIC (</a:t>
            </a:r>
            <a:r>
              <a:rPr lang="fr-FR" dirty="0" err="1" smtClean="0"/>
              <a:t>Yes</a:t>
            </a:r>
            <a:r>
              <a:rPr lang="fr-FR" dirty="0" smtClean="0"/>
              <a:t> -&gt; </a:t>
            </a:r>
            <a:r>
              <a:rPr lang="fr-FR" dirty="0" err="1" smtClean="0"/>
              <a:t>Yes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Budget 2013</a:t>
            </a:r>
          </a:p>
          <a:p>
            <a:pPr lvl="1"/>
            <a:r>
              <a:rPr lang="fr-FR" dirty="0" smtClean="0"/>
              <a:t>Montant des cotisations inchangé % 2012 (</a:t>
            </a:r>
            <a:r>
              <a:rPr lang="fr-FR" dirty="0" err="1" smtClean="0"/>
              <a:t>Yes</a:t>
            </a:r>
            <a:r>
              <a:rPr lang="fr-FR" dirty="0" smtClean="0"/>
              <a:t> -&gt; </a:t>
            </a:r>
            <a:r>
              <a:rPr lang="fr-FR" dirty="0" err="1" smtClean="0"/>
              <a:t>Yes</a:t>
            </a:r>
            <a:r>
              <a:rPr lang="fr-FR" dirty="0" smtClean="0"/>
              <a:t>))</a:t>
            </a:r>
          </a:p>
          <a:p>
            <a:pPr lvl="1"/>
            <a:r>
              <a:rPr lang="fr-FR" dirty="0" smtClean="0"/>
              <a:t>Demande de l’Allemagne de réduire ses droits de vote de 70 à 50 (</a:t>
            </a:r>
            <a:r>
              <a:rPr lang="fr-FR" dirty="0" err="1" smtClean="0"/>
              <a:t>Yes</a:t>
            </a:r>
            <a:r>
              <a:rPr lang="fr-FR" dirty="0" smtClean="0"/>
              <a:t> -&gt; No)</a:t>
            </a:r>
          </a:p>
          <a:p>
            <a:r>
              <a:rPr lang="fr-FR" dirty="0" smtClean="0"/>
              <a:t>Introduction du modèle de </a:t>
            </a:r>
            <a:r>
              <a:rPr lang="fr-FR" dirty="0" err="1" smtClean="0"/>
              <a:t>pay</a:t>
            </a:r>
            <a:r>
              <a:rPr lang="fr-FR" dirty="0" smtClean="0"/>
              <a:t> per use (</a:t>
            </a:r>
            <a:r>
              <a:rPr lang="fr-FR" dirty="0" err="1" smtClean="0"/>
              <a:t>Yes</a:t>
            </a:r>
            <a:r>
              <a:rPr lang="fr-FR" dirty="0" smtClean="0"/>
              <a:t> -&gt;</a:t>
            </a:r>
            <a:r>
              <a:rPr lang="fr-FR" dirty="0" smtClean="0"/>
              <a:t> ?)</a:t>
            </a:r>
            <a:endParaRPr lang="fr-FR" dirty="0" smtClean="0"/>
          </a:p>
          <a:p>
            <a:r>
              <a:rPr lang="fr-FR" dirty="0" smtClean="0"/>
              <a:t>Allocation de </a:t>
            </a:r>
            <a:r>
              <a:rPr lang="fr-FR" dirty="0" smtClean="0"/>
              <a:t>ressources (</a:t>
            </a:r>
            <a:r>
              <a:rPr lang="fr-FR" dirty="0" err="1" smtClean="0"/>
              <a:t>Yes</a:t>
            </a:r>
            <a:r>
              <a:rPr lang="fr-FR" dirty="0" smtClean="0"/>
              <a:t> -&gt; ?)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48400" y="1828800"/>
            <a:ext cx="1501775" cy="80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International </a:t>
            </a:r>
            <a:r>
              <a:rPr lang="fr-FR" sz="1600" dirty="0" err="1" smtClean="0"/>
              <a:t>Advisory</a:t>
            </a:r>
            <a:r>
              <a:rPr lang="fr-FR" sz="1600" dirty="0" smtClean="0"/>
              <a:t> </a:t>
            </a:r>
            <a:r>
              <a:rPr lang="fr-FR" sz="1600" dirty="0" err="1" smtClean="0"/>
              <a:t>Committee</a:t>
            </a:r>
            <a:endParaRPr lang="fr-FR" sz="1600" dirty="0"/>
          </a:p>
        </p:txBody>
      </p:sp>
      <p:sp>
        <p:nvSpPr>
          <p:cNvPr id="7" name="Rectangle 6"/>
          <p:cNvSpPr/>
          <p:nvPr/>
        </p:nvSpPr>
        <p:spPr>
          <a:xfrm>
            <a:off x="4572000" y="2867020"/>
            <a:ext cx="1568450" cy="561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Directeur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V. Breton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3265488" y="4786314"/>
            <a:ext cx="2057399" cy="1066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Coordination technique (CC-IN2P3)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H. Cordier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G. Mathieu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2828925" y="1828800"/>
            <a:ext cx="1514475" cy="807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Comité Scientifique</a:t>
            </a: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3576637" y="5943600"/>
            <a:ext cx="13652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Comité technique</a:t>
            </a:r>
            <a:endParaRPr lang="fr-FR" sz="1600" dirty="0"/>
          </a:p>
        </p:txBody>
      </p:sp>
      <p:cxnSp>
        <p:nvCxnSpPr>
          <p:cNvPr id="18" name="Connecteur droit 17"/>
          <p:cNvCxnSpPr>
            <a:stCxn id="8" idx="2"/>
            <a:endCxn id="12" idx="0"/>
          </p:cNvCxnSpPr>
          <p:nvPr/>
        </p:nvCxnSpPr>
        <p:spPr>
          <a:xfrm rot="5400000">
            <a:off x="4231487" y="5880899"/>
            <a:ext cx="90476" cy="34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629400" y="2895600"/>
            <a:ext cx="2362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Bureau: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F. </a:t>
            </a:r>
            <a:r>
              <a:rPr lang="fr-FR" sz="1600" dirty="0" err="1" smtClean="0"/>
              <a:t>Desprez</a:t>
            </a:r>
            <a:r>
              <a:rPr lang="fr-FR" sz="1600" dirty="0" smtClean="0"/>
              <a:t> (INRIA)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 JP Meyer (CEA)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 J. </a:t>
            </a:r>
            <a:r>
              <a:rPr lang="fr-FR" sz="1600" dirty="0" err="1" smtClean="0"/>
              <a:t>Montagnat</a:t>
            </a:r>
            <a:r>
              <a:rPr lang="fr-FR" sz="1600" dirty="0" smtClean="0"/>
              <a:t> (CNRS)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36068" y="4787118"/>
            <a:ext cx="1563219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Communication - 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V. </a:t>
            </a:r>
            <a:r>
              <a:rPr lang="fr-FR" sz="1600" dirty="0" err="1" smtClean="0"/>
              <a:t>Dutruel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25" name="Rectangle 24"/>
          <p:cNvSpPr/>
          <p:nvPr/>
        </p:nvSpPr>
        <p:spPr>
          <a:xfrm>
            <a:off x="1360487" y="4786314"/>
            <a:ext cx="1828800" cy="108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Relation avec les utilisateurs hors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G. </a:t>
            </a:r>
            <a:r>
              <a:rPr lang="fr-FR" sz="1600" dirty="0" err="1" smtClean="0"/>
              <a:t>Romier</a:t>
            </a:r>
            <a:r>
              <a:rPr lang="fr-FR" sz="1600" dirty="0" smtClean="0"/>
              <a:t>,  </a:t>
            </a:r>
            <a:r>
              <a:rPr lang="fr-FR" sz="1600" dirty="0" smtClean="0">
                <a:solidFill>
                  <a:schemeClr val="bg1"/>
                </a:solidFill>
              </a:rPr>
              <a:t>N. </a:t>
            </a:r>
            <a:r>
              <a:rPr lang="fr-FR" sz="1600" dirty="0" err="1" smtClean="0">
                <a:solidFill>
                  <a:schemeClr val="bg1"/>
                </a:solidFill>
              </a:rPr>
              <a:t>Haitas</a:t>
            </a:r>
            <a:r>
              <a:rPr lang="fr-FR" sz="1600" dirty="0" smtClean="0">
                <a:solidFill>
                  <a:schemeClr val="bg1"/>
                </a:solidFill>
              </a:rPr>
              <a:t>, Y. </a:t>
            </a:r>
            <a:r>
              <a:rPr lang="fr-FR" sz="1600" dirty="0" err="1" smtClean="0">
                <a:solidFill>
                  <a:schemeClr val="bg1"/>
                </a:solidFill>
              </a:rPr>
              <a:t>Legré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18025" y="1783550"/>
            <a:ext cx="1501775" cy="80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Conseil de groupement</a:t>
            </a:r>
            <a:endParaRPr lang="fr-FR" sz="1600" dirty="0"/>
          </a:p>
        </p:txBody>
      </p:sp>
      <p:sp>
        <p:nvSpPr>
          <p:cNvPr id="28" name="Rectangle 27"/>
          <p:cNvSpPr/>
          <p:nvPr/>
        </p:nvSpPr>
        <p:spPr>
          <a:xfrm>
            <a:off x="7103597" y="4787118"/>
            <a:ext cx="1495890" cy="819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Administration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G. </a:t>
            </a:r>
            <a:r>
              <a:rPr lang="fr-FR" sz="1600" dirty="0" err="1" smtClean="0"/>
              <a:t>Fettahi</a:t>
            </a:r>
            <a:endParaRPr lang="fr-FR" sz="1600" dirty="0" smtClean="0"/>
          </a:p>
        </p:txBody>
      </p:sp>
      <p:sp>
        <p:nvSpPr>
          <p:cNvPr id="32" name="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432048"/>
          </a:xfrm>
        </p:spPr>
        <p:txBody>
          <a:bodyPr/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</a:t>
            </a:r>
            <a:r>
              <a:rPr lang="en-US" dirty="0" err="1" smtClean="0"/>
              <a:t>actuelle</a:t>
            </a:r>
            <a:r>
              <a:rPr lang="en-US" dirty="0" smtClean="0"/>
              <a:t> </a:t>
            </a:r>
            <a:r>
              <a:rPr lang="en-US" dirty="0" smtClean="0"/>
              <a:t>de France Grilles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71310" y="3048000"/>
            <a:ext cx="1495890" cy="819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Chargé de mission Cloud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F. Suter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6200" y="1981200"/>
            <a:ext cx="25908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Comité des utilisateurs</a:t>
            </a:r>
          </a:p>
          <a:p>
            <a:pPr algn="ctr"/>
            <a:r>
              <a:rPr lang="fr-FR" dirty="0" smtClean="0"/>
              <a:t>(article 2.2)</a:t>
            </a:r>
            <a:endParaRPr lang="fr-FR" dirty="0"/>
          </a:p>
        </p:txBody>
      </p:sp>
      <p:cxnSp>
        <p:nvCxnSpPr>
          <p:cNvPr id="92" name="Connecteur en angle 91"/>
          <p:cNvCxnSpPr>
            <a:stCxn id="7" idx="0"/>
            <a:endCxn id="41" idx="2"/>
          </p:cNvCxnSpPr>
          <p:nvPr/>
        </p:nvCxnSpPr>
        <p:spPr>
          <a:xfrm rot="16200000" flipV="1">
            <a:off x="5174459" y="2685254"/>
            <a:ext cx="276220" cy="8731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en angle 93"/>
          <p:cNvCxnSpPr>
            <a:stCxn id="7" idx="0"/>
            <a:endCxn id="10" idx="2"/>
          </p:cNvCxnSpPr>
          <p:nvPr/>
        </p:nvCxnSpPr>
        <p:spPr>
          <a:xfrm rot="16200000" flipV="1">
            <a:off x="4355708" y="1866503"/>
            <a:ext cx="230972" cy="177006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ngle 95"/>
          <p:cNvCxnSpPr>
            <a:stCxn id="7" idx="0"/>
            <a:endCxn id="5" idx="2"/>
          </p:cNvCxnSpPr>
          <p:nvPr/>
        </p:nvCxnSpPr>
        <p:spPr>
          <a:xfrm rot="5400000" flipH="1" flipV="1">
            <a:off x="6062271" y="1930004"/>
            <a:ext cx="230970" cy="164306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Forme 97"/>
          <p:cNvCxnSpPr>
            <a:stCxn id="7" idx="2"/>
            <a:endCxn id="26" idx="3"/>
          </p:cNvCxnSpPr>
          <p:nvPr/>
        </p:nvCxnSpPr>
        <p:spPr>
          <a:xfrm rot="5400000">
            <a:off x="4797420" y="2898781"/>
            <a:ext cx="28586" cy="108902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Forme 99"/>
          <p:cNvCxnSpPr>
            <a:stCxn id="7" idx="2"/>
            <a:endCxn id="20" idx="1"/>
          </p:cNvCxnSpPr>
          <p:nvPr/>
        </p:nvCxnSpPr>
        <p:spPr>
          <a:xfrm rot="16200000" flipH="1">
            <a:off x="5973762" y="2811462"/>
            <a:ext cx="38100" cy="127317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en angle 101"/>
          <p:cNvCxnSpPr>
            <a:stCxn id="7" idx="2"/>
            <a:endCxn id="28" idx="0"/>
          </p:cNvCxnSpPr>
          <p:nvPr/>
        </p:nvCxnSpPr>
        <p:spPr>
          <a:xfrm rot="16200000" flipH="1">
            <a:off x="5924824" y="2860400"/>
            <a:ext cx="1358118" cy="24953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en angle 104"/>
          <p:cNvCxnSpPr>
            <a:stCxn id="7" idx="2"/>
            <a:endCxn id="23" idx="0"/>
          </p:cNvCxnSpPr>
          <p:nvPr/>
        </p:nvCxnSpPr>
        <p:spPr>
          <a:xfrm rot="16200000" flipH="1">
            <a:off x="5107892" y="3677332"/>
            <a:ext cx="1358118" cy="86145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en angle 106"/>
          <p:cNvCxnSpPr>
            <a:stCxn id="7" idx="2"/>
            <a:endCxn id="8" idx="0"/>
          </p:cNvCxnSpPr>
          <p:nvPr/>
        </p:nvCxnSpPr>
        <p:spPr>
          <a:xfrm rot="5400000">
            <a:off x="4146550" y="3576639"/>
            <a:ext cx="1357314" cy="106203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en angle 108"/>
          <p:cNvCxnSpPr>
            <a:stCxn id="7" idx="2"/>
            <a:endCxn id="25" idx="0"/>
          </p:cNvCxnSpPr>
          <p:nvPr/>
        </p:nvCxnSpPr>
        <p:spPr>
          <a:xfrm rot="5400000">
            <a:off x="3136899" y="2566988"/>
            <a:ext cx="1357314" cy="308133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0" y="2895600"/>
            <a:ext cx="26366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Seul comité encore inactif</a:t>
            </a:r>
          </a:p>
          <a:p>
            <a:r>
              <a:rPr lang="fr-FR" sz="1600" dirty="0" smtClean="0"/>
              <a:t>du GIS</a:t>
            </a:r>
          </a:p>
          <a:p>
            <a:r>
              <a:rPr lang="fr-FR" sz="1600" dirty="0" smtClean="0"/>
              <a:t>Proposition: représentants </a:t>
            </a:r>
          </a:p>
          <a:p>
            <a:r>
              <a:rPr lang="fr-FR" sz="1600" dirty="0" smtClean="0"/>
              <a:t>f</a:t>
            </a:r>
            <a:r>
              <a:rPr lang="fr-FR" sz="1600" dirty="0" smtClean="0"/>
              <a:t>rançais des communautés</a:t>
            </a:r>
          </a:p>
          <a:p>
            <a:r>
              <a:rPr lang="fr-FR" sz="1600" dirty="0" smtClean="0"/>
              <a:t>s</a:t>
            </a:r>
            <a:r>
              <a:rPr lang="fr-FR" sz="1600" dirty="0" smtClean="0"/>
              <a:t>cientifiques/</a:t>
            </a:r>
            <a:r>
              <a:rPr lang="fr-FR" sz="1600" dirty="0" err="1" smtClean="0"/>
              <a:t>ESFRIs</a:t>
            </a:r>
            <a:r>
              <a:rPr lang="fr-FR" sz="1600" dirty="0" smtClean="0"/>
              <a:t> ?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de la subvention TGIR en 2012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3400" y="2118360"/>
          <a:ext cx="79248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Times New Roman"/>
                          <a:ea typeface="Cambria"/>
                          <a:cs typeface="Times New Roman"/>
                        </a:rPr>
                        <a:t>Poste 2012</a:t>
                      </a:r>
                      <a:endParaRPr lang="fr-FR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b="1" dirty="0" err="1" smtClean="0">
                          <a:latin typeface="Times New Roman"/>
                          <a:ea typeface="Cambria"/>
                          <a:cs typeface="Times New Roman"/>
                        </a:rPr>
                        <a:t>KEuros</a:t>
                      </a:r>
                      <a:endParaRPr lang="fr-FR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Relation</a:t>
                      </a:r>
                      <a:r>
                        <a:rPr lang="fr-FR" sz="1800" dirty="0" smtClean="0">
                          <a:latin typeface="Times New Roman"/>
                          <a:ea typeface="Cambria"/>
                          <a:cs typeface="Times New Roman"/>
                        </a:rPr>
                        <a:t> avec les utilisateurs </a:t>
                      </a:r>
                      <a:endParaRPr lang="fr-FR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80 (50 communautés, 20 rencontres, </a:t>
                      </a: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10 </a:t>
                      </a:r>
                      <a:r>
                        <a:rPr lang="fr-FR" sz="1800" smtClean="0">
                          <a:latin typeface="Times New Roman"/>
                          <a:ea typeface="Cambria"/>
                          <a:cs typeface="Times New Roman"/>
                        </a:rPr>
                        <a:t>missions)</a:t>
                      </a:r>
                      <a:endParaRPr lang="fr-FR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Opérations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120 (missions pour EGI-Inspire, workshops opérations, soutien aux sites)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Formation -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40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Equipements pour un démonstrateur de </a:t>
                      </a:r>
                      <a:r>
                        <a:rPr lang="fr-FR" sz="1800" dirty="0" err="1">
                          <a:latin typeface="Times New Roman"/>
                          <a:ea typeface="Cambria"/>
                          <a:cs typeface="Times New Roman"/>
                        </a:rPr>
                        <a:t>cloud</a:t>
                      </a: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 au CC-IN2P3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275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Fonctionnement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125 (cotisation et missions EGI, IAC, GT </a:t>
                      </a:r>
                      <a:r>
                        <a:rPr lang="fr-FR" sz="1800" dirty="0" err="1">
                          <a:latin typeface="Times New Roman"/>
                          <a:ea typeface="Cambria"/>
                          <a:cs typeface="Times New Roman"/>
                        </a:rPr>
                        <a:t>cloud</a:t>
                      </a: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, </a:t>
                      </a:r>
                      <a:r>
                        <a:rPr lang="fr-FR" sz="1800" dirty="0" err="1">
                          <a:latin typeface="Times New Roman"/>
                          <a:ea typeface="Cambria"/>
                          <a:cs typeface="Times New Roman"/>
                        </a:rPr>
                        <a:t>fonct</a:t>
                      </a: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. </a:t>
                      </a:r>
                      <a:r>
                        <a:rPr lang="fr-FR" sz="1800" dirty="0" err="1">
                          <a:latin typeface="Times New Roman"/>
                          <a:ea typeface="Cambria"/>
                          <a:cs typeface="Times New Roman"/>
                        </a:rPr>
                        <a:t>IdGC</a:t>
                      </a: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640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Eléments de budget pour 2013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844675"/>
            <a:ext cx="8928100" cy="2041525"/>
          </a:xfrm>
        </p:spPr>
        <p:txBody>
          <a:bodyPr/>
          <a:lstStyle/>
          <a:p>
            <a:r>
              <a:rPr lang="fr-FR" dirty="0" smtClean="0"/>
              <a:t>Cotisation EGI en 2013 : 173 </a:t>
            </a:r>
            <a:r>
              <a:rPr lang="fr-FR" dirty="0" err="1" smtClean="0"/>
              <a:t>KEuros</a:t>
            </a:r>
            <a:r>
              <a:rPr lang="fr-FR" dirty="0" smtClean="0"/>
              <a:t> (idem 2012)</a:t>
            </a:r>
          </a:p>
          <a:p>
            <a:r>
              <a:rPr lang="fr-FR" dirty="0" smtClean="0"/>
              <a:t>Subvention TGIR: 400 </a:t>
            </a:r>
            <a:r>
              <a:rPr lang="fr-FR" dirty="0" err="1" smtClean="0"/>
              <a:t>Keuros</a:t>
            </a:r>
            <a:r>
              <a:rPr lang="fr-FR" dirty="0" smtClean="0"/>
              <a:t> (à confirmer)</a:t>
            </a:r>
          </a:p>
          <a:p>
            <a:r>
              <a:rPr lang="fr-FR" dirty="0" smtClean="0"/>
              <a:t>Conséquence: pas d’achat d’équipement incitatif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24000" y="4114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Budget (en </a:t>
                      </a:r>
                      <a:r>
                        <a:rPr lang="fr-FR" dirty="0" err="1" smtClean="0"/>
                        <a:t>KEuros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950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640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 (à confirmer)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Fonctionnement </a:t>
            </a:r>
            <a:r>
              <a:rPr lang="fr-FR" dirty="0" err="1" smtClean="0"/>
              <a:t>France-Grilles</a:t>
            </a:r>
            <a:r>
              <a:rPr lang="fr-FR" dirty="0" smtClean="0"/>
              <a:t>: répartition 2012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000" y="206756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133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Times New Roman"/>
                          <a:ea typeface="Cambria"/>
                          <a:cs typeface="Times New Roman"/>
                        </a:rPr>
                        <a:t>Poste 2012</a:t>
                      </a:r>
                      <a:endParaRPr lang="fr-FR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b="1">
                          <a:latin typeface="Times New Roman"/>
                          <a:ea typeface="Cambria"/>
                          <a:cs typeface="Times New Roman"/>
                        </a:rPr>
                        <a:t>KEuros</a:t>
                      </a:r>
                      <a:endParaRPr lang="fr-FR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International Advisory Committee (prise en charge des missions des membres, organisation sur place)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Sponsoring évènements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Fonctionnement IdGC  en liaison avec France Grilles (missions, fournitures, petit équipement)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Groupe de travail 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Cotisation EGI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43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Missions EGI (EGI Council, Community Forum)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Réunions de l’équipe d’animation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>
                          <a:latin typeface="Times New Roman"/>
                          <a:ea typeface="Cambria"/>
                          <a:cs typeface="Times New Roman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800" dirty="0">
                          <a:latin typeface="Times New Roman"/>
                          <a:ea typeface="Cambria"/>
                          <a:cs typeface="Times New Roman"/>
                        </a:rPr>
                        <a:t>125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3412</TotalTime>
  <Words>631</Words>
  <Application>Microsoft Macintosh PowerPoint</Application>
  <PresentationFormat>Présentation à l'écran (4:3)</PresentationFormat>
  <Paragraphs>145</Paragraphs>
  <Slides>10</Slides>
  <Notes>3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EGI-InSPIRE 2</vt:lpstr>
      <vt:lpstr>Custom Design</vt:lpstr>
      <vt:lpstr>francegrilles_utilisateurs-copie2</vt:lpstr>
      <vt:lpstr>France Grilles: nouvelles  </vt:lpstr>
      <vt:lpstr>Journées mésocentres – France Grilles </vt:lpstr>
      <vt:lpstr>Journées scientifiques: la suite …</vt:lpstr>
      <vt:lpstr>Rencontre avec Philippe Lavocat (MESR) le 8/11/12</vt:lpstr>
      <vt:lpstr>EGI council</vt:lpstr>
      <vt:lpstr>Organisation actuelle de France Grilles</vt:lpstr>
      <vt:lpstr>Répartition de la subvention TGIR en 2012</vt:lpstr>
      <vt:lpstr>Eléments de budget pour 2013</vt:lpstr>
      <vt:lpstr>Fonctionnement France-Grilles: répartition 2012</vt:lpstr>
      <vt:lpstr>Utilisation de la subvention TGIR en 2011</vt:lpstr>
    </vt:vector>
  </TitlesOfParts>
  <Company>CNRS IdGC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Vincent Breton</cp:lastModifiedBy>
  <cp:revision>503</cp:revision>
  <dcterms:created xsi:type="dcterms:W3CDTF">2012-11-22T07:11:10Z</dcterms:created>
  <dcterms:modified xsi:type="dcterms:W3CDTF">2012-11-22T08:17:21Z</dcterms:modified>
</cp:coreProperties>
</file>