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309" r:id="rId3"/>
    <p:sldId id="310" r:id="rId4"/>
    <p:sldId id="292" r:id="rId5"/>
    <p:sldId id="308" r:id="rId6"/>
    <p:sldId id="311" r:id="rId7"/>
    <p:sldId id="293" r:id="rId8"/>
    <p:sldId id="294" r:id="rId9"/>
    <p:sldId id="307" r:id="rId10"/>
    <p:sldId id="291" r:id="rId11"/>
    <p:sldId id="295" r:id="rId12"/>
    <p:sldId id="302" r:id="rId13"/>
    <p:sldId id="303" r:id="rId14"/>
    <p:sldId id="304" r:id="rId15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33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621" y="1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BA94-CF26-40CD-BAF7-B5EF9E739876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621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051F-83EE-4902-BDAB-8BE207D961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4939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42A7E-A24A-4228-B677-2B05B633B2D0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064B5-38C4-4411-9EE8-9D627EE60A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206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76201"/>
            <a:ext cx="7772400" cy="1066800"/>
          </a:xfrm>
          <a:noFill/>
          <a:ln>
            <a:solidFill>
              <a:schemeClr val="bg1"/>
            </a:solidFill>
          </a:ln>
        </p:spPr>
        <p:txBody>
          <a:bodyPr/>
          <a:lstStyle>
            <a:lvl1pPr>
              <a:defRPr b="0">
                <a:ln>
                  <a:noFill/>
                </a:ln>
                <a:solidFill>
                  <a:srgbClr val="0070C0"/>
                </a:solidFill>
                <a:effectLst>
                  <a:outerShdw blurRad="50800" dist="50800" sx="1000" sy="1000" algn="ctr" rotWithShape="0">
                    <a:schemeClr val="accent1"/>
                  </a:outerShdw>
                </a:effectLst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29 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J-J.Blaising, LAPP/IN2P3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AAA</a:t>
            </a:r>
          </a:p>
          <a:p>
            <a:pPr lvl="1"/>
            <a:r>
              <a:rPr lang="en-US" dirty="0" smtClean="0"/>
              <a:t>NN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29 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J-J.Blaising, LAPP/IN2P3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76201"/>
            <a:ext cx="1068599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70C0"/>
          </a:solidFill>
          <a:effectLst>
            <a:outerShdw blurRad="50800" dist="50800" sx="1000" sy="1000" algn="ctr" rotWithShape="0">
              <a:schemeClr val="accent1"/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 Error on </a:t>
            </a:r>
            <a:r>
              <a:rPr lang="en-US" dirty="0" err="1"/>
              <a:t>S</a:t>
            </a:r>
            <a:r>
              <a:rPr lang="en-US" dirty="0" err="1" smtClean="0"/>
              <a:t>lepton</a:t>
            </a:r>
            <a:r>
              <a:rPr lang="en-US" dirty="0" smtClean="0"/>
              <a:t> and </a:t>
            </a:r>
            <a:r>
              <a:rPr lang="en-US" dirty="0" err="1" smtClean="0"/>
              <a:t>Gaugino</a:t>
            </a:r>
            <a:r>
              <a:rPr lang="en-US" dirty="0" smtClean="0"/>
              <a:t> Masses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143000"/>
            <a:ext cx="8610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dirty="0" smtClean="0"/>
              <a:t>OUTLINE</a:t>
            </a:r>
          </a:p>
          <a:p>
            <a:r>
              <a:rPr lang="en-US" sz="2800" dirty="0" smtClean="0"/>
              <a:t>Estimate systematic error </a:t>
            </a:r>
            <a:r>
              <a:rPr lang="en-US" sz="2800" dirty="0"/>
              <a:t>on </a:t>
            </a:r>
            <a:r>
              <a:rPr lang="en-US" sz="2800" dirty="0" err="1" smtClean="0"/>
              <a:t>Slepton</a:t>
            </a:r>
            <a:r>
              <a:rPr lang="en-US" sz="2800" dirty="0" smtClean="0"/>
              <a:t> and </a:t>
            </a:r>
            <a:r>
              <a:rPr lang="en-US" sz="2800" dirty="0" err="1" smtClean="0"/>
              <a:t>Gauginos</a:t>
            </a:r>
            <a:r>
              <a:rPr lang="en-US" sz="2800" dirty="0" smtClean="0"/>
              <a:t> masses</a:t>
            </a:r>
            <a:r>
              <a:rPr lang="en-GB" sz="2800" dirty="0" smtClean="0"/>
              <a:t> due to the knowledge of the luminosity spectrum: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smtClean="0"/>
              <a:t>    Reminder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Guineapig</a:t>
            </a:r>
            <a:r>
              <a:rPr lang="en-US" sz="2800" dirty="0" smtClean="0"/>
              <a:t> distribution and Luminosity function </a:t>
            </a:r>
            <a:r>
              <a:rPr lang="en-US" sz="2800" dirty="0"/>
              <a:t>F(√</a:t>
            </a:r>
            <a:r>
              <a:rPr lang="en-US" sz="2800" dirty="0" err="1" smtClean="0"/>
              <a:t>s,Pn</a:t>
            </a:r>
            <a:r>
              <a:rPr lang="en-US" sz="2800" dirty="0" smtClean="0"/>
              <a:t>) </a:t>
            </a:r>
            <a:r>
              <a:rPr lang="en-US" sz="2800" dirty="0"/>
              <a:t>for </a:t>
            </a:r>
            <a:r>
              <a:rPr lang="en-US" sz="2800" dirty="0" smtClean="0"/>
              <a:t>nominal parameters  </a:t>
            </a:r>
            <a:endParaRPr lang="en-GB" sz="28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 Luminosity functions F(</a:t>
            </a:r>
            <a:r>
              <a:rPr lang="en-US" sz="3200" dirty="0" smtClean="0">
                <a:latin typeface="Calibri"/>
              </a:rPr>
              <a:t>√</a:t>
            </a:r>
            <a:r>
              <a:rPr lang="en-US" sz="3200" dirty="0" err="1" smtClean="0">
                <a:latin typeface="Calibri"/>
              </a:rPr>
              <a:t>s,</a:t>
            </a:r>
            <a:r>
              <a:rPr lang="en-US" sz="3200" dirty="0" err="1" smtClean="0"/>
              <a:t>Pi</a:t>
            </a:r>
            <a:r>
              <a:rPr lang="en-US" sz="3200" dirty="0" smtClean="0"/>
              <a:t>) for nominal  </a:t>
            </a:r>
          </a:p>
          <a:p>
            <a:r>
              <a:rPr lang="en-US" sz="3200" dirty="0" smtClean="0"/>
              <a:t>      parameters and for nm </a:t>
            </a:r>
            <a:r>
              <a:rPr lang="en-GB" sz="3200" dirty="0" smtClean="0"/>
              <a:t>± 0.5</a:t>
            </a:r>
            <a:r>
              <a:rPr lang="el-GR" sz="3200" dirty="0"/>
              <a:t>σ</a:t>
            </a:r>
            <a:r>
              <a:rPr lang="en-GB" sz="3200" dirty="0"/>
              <a:t> and </a:t>
            </a:r>
            <a:r>
              <a:rPr lang="en-GB" sz="3200" dirty="0" smtClean="0"/>
              <a:t>nm </a:t>
            </a:r>
            <a:r>
              <a:rPr lang="el-GR" sz="3200" dirty="0" smtClean="0"/>
              <a:t>±</a:t>
            </a:r>
            <a:r>
              <a:rPr lang="en-US" sz="3200" dirty="0" smtClean="0"/>
              <a:t> </a:t>
            </a:r>
            <a:r>
              <a:rPr lang="en-GB" sz="3200" dirty="0" smtClean="0"/>
              <a:t>5</a:t>
            </a:r>
            <a:r>
              <a:rPr lang="el-GR" sz="3200" dirty="0"/>
              <a:t>σ</a:t>
            </a:r>
            <a:endParaRPr lang="en-GB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 Fit results and sensitivity to errors on the   </a:t>
            </a:r>
          </a:p>
          <a:p>
            <a:pPr marL="457200" indent="-457200"/>
            <a:r>
              <a:rPr lang="en-US" sz="3200" dirty="0" smtClean="0"/>
              <a:t>      luminosity function parameters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  Conclusion</a:t>
            </a:r>
            <a:endParaRPr lang="en-US" sz="2400" dirty="0" smtClean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Variation of &lt;√s&gt; </a:t>
            </a:r>
            <a:r>
              <a:rPr lang="en-US" dirty="0" err="1" smtClean="0"/>
              <a:t>vs</a:t>
            </a:r>
            <a:r>
              <a:rPr lang="en-US" dirty="0" smtClean="0"/>
              <a:t> 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49530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 ± 5 </a:t>
            </a:r>
            <a:r>
              <a:rPr lang="el-GR" sz="2400" dirty="0" smtClean="0"/>
              <a:t>σ</a:t>
            </a:r>
            <a:r>
              <a:rPr lang="en-GB" sz="2400" dirty="0" smtClean="0"/>
              <a:t> errors, the variation on  &lt;√s&gt; is between 0.1 and 0.6 </a:t>
            </a:r>
            <a:r>
              <a:rPr lang="en-GB" sz="2400" dirty="0" err="1" smtClean="0"/>
              <a:t>GeV</a:t>
            </a:r>
            <a:endParaRPr lang="en-GB" sz="2400" dirty="0" smtClean="0"/>
          </a:p>
          <a:p>
            <a:r>
              <a:rPr lang="en-GB" sz="2400" dirty="0" smtClean="0"/>
              <a:t>The most sensitive parameters are P1, P5, P6, P7, P9, P10, P11</a:t>
            </a:r>
          </a:p>
          <a:p>
            <a:r>
              <a:rPr lang="en-GB" sz="2400" dirty="0" smtClean="0"/>
              <a:t>The ± variations are symmetric ; P6, P7 are anti-correlated</a:t>
            </a:r>
          </a:p>
          <a:p>
            <a:r>
              <a:rPr lang="en-GB" sz="2400" dirty="0" smtClean="0"/>
              <a:t>P10, 11 as well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2525"/>
            <a:ext cx="4627689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143000"/>
            <a:ext cx="455878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860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Variation of Peak Content </a:t>
            </a:r>
            <a:r>
              <a:rPr lang="en-US" dirty="0" err="1" smtClean="0"/>
              <a:t>vs</a:t>
            </a:r>
            <a:r>
              <a:rPr lang="en-US" dirty="0" smtClean="0"/>
              <a:t> 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48768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For ± 5 </a:t>
            </a:r>
            <a:r>
              <a:rPr lang="el-GR" sz="2400" dirty="0"/>
              <a:t>σ</a:t>
            </a:r>
            <a:r>
              <a:rPr lang="en-GB" sz="2400" dirty="0"/>
              <a:t> errors, the variation </a:t>
            </a:r>
            <a:r>
              <a:rPr lang="en-GB" sz="2400" dirty="0" smtClean="0"/>
              <a:t>of events in peak is about:</a:t>
            </a:r>
          </a:p>
          <a:p>
            <a:r>
              <a:rPr lang="en-GB" sz="2400" dirty="0" smtClean="0"/>
              <a:t> 1.2% for P1, 0.5% for P5 and 0.4% for P9</a:t>
            </a:r>
          </a:p>
          <a:p>
            <a:r>
              <a:rPr lang="en-GB" sz="2400" dirty="0" smtClean="0"/>
              <a:t>P1 and P5, P9 are anti-correlated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0957"/>
            <a:ext cx="4572000" cy="3766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066799"/>
            <a:ext cx="4573730" cy="380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μ̃ mass </a:t>
            </a:r>
            <a:r>
              <a:rPr lang="en-US" dirty="0" err="1" smtClean="0"/>
              <a:t>vs</a:t>
            </a:r>
            <a:r>
              <a:rPr lang="en-US" dirty="0" smtClean="0"/>
              <a:t> 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51054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With ±0.5 </a:t>
            </a:r>
            <a:r>
              <a:rPr lang="el-GR" sz="2400" dirty="0" smtClean="0"/>
              <a:t>σ</a:t>
            </a:r>
            <a:r>
              <a:rPr lang="en-US" sz="2400" dirty="0" smtClean="0"/>
              <a:t> errors, no correlation between m</a:t>
            </a:r>
            <a:r>
              <a:rPr lang="el-GR" sz="2400" dirty="0" smtClean="0">
                <a:latin typeface="Calibri"/>
              </a:rPr>
              <a:t>μ̃</a:t>
            </a:r>
            <a:r>
              <a:rPr lang="en-US" sz="2400" dirty="0" smtClean="0"/>
              <a:t> an Pi</a:t>
            </a:r>
          </a:p>
          <a:p>
            <a:r>
              <a:rPr lang="en-GB" sz="2400" dirty="0" smtClean="0"/>
              <a:t>With ± 5 </a:t>
            </a:r>
            <a:r>
              <a:rPr lang="el-GR" sz="2400" dirty="0" smtClean="0"/>
              <a:t>σ</a:t>
            </a:r>
            <a:r>
              <a:rPr lang="en-GB" sz="2400" dirty="0" smtClean="0"/>
              <a:t> errors, correlation with some parameters, P1, p5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42908"/>
            <a:ext cx="4571999" cy="3778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066799"/>
            <a:ext cx="4504792" cy="37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870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χ̃₁⁰</a:t>
            </a:r>
            <a:r>
              <a:rPr lang="en-US" dirty="0" smtClean="0"/>
              <a:t> mass </a:t>
            </a:r>
            <a:r>
              <a:rPr lang="en-US" dirty="0" err="1" smtClean="0"/>
              <a:t>vs</a:t>
            </a:r>
            <a:r>
              <a:rPr lang="en-US" dirty="0" smtClean="0"/>
              <a:t> Pi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8364"/>
            <a:ext cx="4588944" cy="380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990600"/>
            <a:ext cx="4648200" cy="390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52400" y="51054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With ±0.5 </a:t>
            </a:r>
            <a:r>
              <a:rPr lang="el-GR" sz="2400" dirty="0" smtClean="0"/>
              <a:t>σ</a:t>
            </a:r>
            <a:r>
              <a:rPr lang="en-US" sz="2400" dirty="0" smtClean="0"/>
              <a:t> errors, no strong correlation between m</a:t>
            </a:r>
            <a:r>
              <a:rPr lang="el-GR" sz="2400" dirty="0" smtClean="0">
                <a:latin typeface="Calibri"/>
              </a:rPr>
              <a:t>μ̃</a:t>
            </a:r>
            <a:r>
              <a:rPr lang="en-US" sz="2400" dirty="0" smtClean="0"/>
              <a:t> an Pi</a:t>
            </a:r>
          </a:p>
          <a:p>
            <a:r>
              <a:rPr lang="en-GB" sz="2400" dirty="0" smtClean="0"/>
              <a:t>With ± 5 </a:t>
            </a:r>
            <a:r>
              <a:rPr lang="el-GR" sz="2400" dirty="0" smtClean="0"/>
              <a:t>σ</a:t>
            </a:r>
            <a:r>
              <a:rPr lang="en-GB" sz="2400" dirty="0" smtClean="0"/>
              <a:t> errors, correlation with parameters, P1, P5, P6, P9, P10.</a:t>
            </a:r>
          </a:p>
          <a:p>
            <a:r>
              <a:rPr lang="en-GB" sz="2400" dirty="0" smtClean="0"/>
              <a:t>P5 and P6 are anti-correlated, P9, P10 as well.</a:t>
            </a:r>
          </a:p>
        </p:txBody>
      </p:sp>
    </p:spTree>
    <p:extLst>
      <p:ext uri="{BB962C8B-B14F-4D97-AF65-F5344CB8AC3E}">
        <p14:creationId xmlns="" xmlns:p14="http://schemas.microsoft.com/office/powerpoint/2010/main" val="17870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one </a:t>
            </a:r>
            <a:r>
              <a:rPr lang="el-GR" sz="2400" dirty="0" smtClean="0"/>
              <a:t>σ</a:t>
            </a:r>
            <a:r>
              <a:rPr lang="en-US" sz="2400" dirty="0" smtClean="0"/>
              <a:t> </a:t>
            </a:r>
            <a:r>
              <a:rPr lang="en-GB" sz="2400" dirty="0" smtClean="0"/>
              <a:t>systematic errors induced by the knowledge of the luminosity spectrum </a:t>
            </a:r>
            <a:r>
              <a:rPr lang="en-GB" sz="2400" dirty="0" smtClean="0"/>
              <a:t>are</a:t>
            </a:r>
            <a:r>
              <a:rPr lang="en-GB" sz="2400" dirty="0" smtClean="0"/>
              <a:t> </a:t>
            </a:r>
            <a:r>
              <a:rPr lang="en-GB" sz="2400" dirty="0" smtClean="0"/>
              <a:t>computed using the fits with ± 5 </a:t>
            </a:r>
            <a:r>
              <a:rPr lang="el-GR" sz="2400" dirty="0" smtClean="0"/>
              <a:t>σ</a:t>
            </a:r>
            <a:r>
              <a:rPr lang="en-GB" sz="2400" dirty="0" smtClean="0"/>
              <a:t> variation of the parameters: </a:t>
            </a:r>
            <a:r>
              <a:rPr lang="el-GR" sz="2400" dirty="0" smtClean="0"/>
              <a:t>σ</a:t>
            </a:r>
            <a:r>
              <a:rPr lang="en-US" sz="2400" dirty="0" smtClean="0"/>
              <a:t>m</a:t>
            </a:r>
            <a:r>
              <a:rPr lang="el-GR" sz="2400" dirty="0" smtClean="0"/>
              <a:t>²</a:t>
            </a:r>
            <a:r>
              <a:rPr lang="en-US" sz="2400" dirty="0" smtClean="0"/>
              <a:t>=</a:t>
            </a:r>
            <a:r>
              <a:rPr lang="el-GR" sz="2400" dirty="0" smtClean="0"/>
              <a:t>Σ</a:t>
            </a:r>
            <a:r>
              <a:rPr lang="en-US" sz="2400" dirty="0" smtClean="0"/>
              <a:t>(</a:t>
            </a:r>
            <a:r>
              <a:rPr lang="el-GR" sz="2400" dirty="0" smtClean="0"/>
              <a:t>δ</a:t>
            </a:r>
            <a:r>
              <a:rPr lang="en-US" sz="2400" dirty="0" smtClean="0"/>
              <a:t>m/10 </a:t>
            </a:r>
            <a:r>
              <a:rPr lang="en-US" sz="2400" dirty="0" err="1" smtClean="0"/>
              <a:t>Cij</a:t>
            </a:r>
            <a:r>
              <a:rPr lang="en-US" sz="2400" dirty="0" smtClean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m/10)²</a:t>
            </a:r>
            <a:endParaRPr lang="en-GB" sz="24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400" dirty="0" smtClean="0"/>
              <a:t>These results are ~ 10 times better than the ones in the CDR but consistent. For the CDR the variation of the events in the peak was</a:t>
            </a:r>
          </a:p>
          <a:p>
            <a:r>
              <a:rPr lang="en-GB" sz="2400" dirty="0" smtClean="0"/>
              <a:t>± 5% , here the sum of the variation of the parameters is ~ ± 2% and </a:t>
            </a:r>
            <a:r>
              <a:rPr lang="en-GB" sz="2400" dirty="0" smtClean="0"/>
              <a:t>the </a:t>
            </a:r>
            <a:r>
              <a:rPr lang="en-GB" sz="2400" dirty="0" smtClean="0"/>
              <a:t>one </a:t>
            </a:r>
            <a:r>
              <a:rPr lang="el-GR" sz="2400" dirty="0" smtClean="0"/>
              <a:t>σ</a:t>
            </a:r>
            <a:r>
              <a:rPr lang="en-US" sz="2400" dirty="0" smtClean="0"/>
              <a:t> </a:t>
            </a:r>
            <a:r>
              <a:rPr lang="en-US" sz="2400" dirty="0" smtClean="0"/>
              <a:t>error </a:t>
            </a:r>
            <a:r>
              <a:rPr lang="en-US" sz="2400" smtClean="0"/>
              <a:t>is quoted.</a:t>
            </a:r>
            <a:endParaRPr lang="en-GB" sz="24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0714317"/>
              </p:ext>
            </p:extLst>
          </p:nvPr>
        </p:nvGraphicFramePr>
        <p:xfrm>
          <a:off x="762000" y="2438400"/>
          <a:ext cx="7620000" cy="236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133600"/>
                <a:gridCol w="914400"/>
                <a:gridCol w="2209800"/>
                <a:gridCol w="914400"/>
              </a:tblGrid>
              <a:tr h="424388">
                <a:tc>
                  <a:txBody>
                    <a:bodyPr/>
                    <a:lstStyle/>
                    <a:p>
                      <a:r>
                        <a:rPr lang="en-GB" dirty="0" smtClean="0"/>
                        <a:t>Process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Slepton</a:t>
                      </a:r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Mass         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CDR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Gaugino</a:t>
                      </a:r>
                      <a:r>
                        <a:rPr lang="en-GB" dirty="0" smtClean="0"/>
                        <a:t> Mass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CDR</a:t>
                      </a:r>
                      <a:endParaRPr lang="en-GB" dirty="0"/>
                    </a:p>
                  </a:txBody>
                  <a:tcPr/>
                </a:tc>
              </a:tr>
              <a:tr h="645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e⁻ e⁺-&gt; μ̃⁻ </a:t>
                      </a:r>
                      <a:r>
                        <a:rPr lang="el-GR" dirty="0" smtClean="0"/>
                        <a:t>μ̃</a:t>
                      </a:r>
                      <a:r>
                        <a:rPr lang="en-US" dirty="0" smtClean="0"/>
                        <a:t>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1005.1 ± 0.2 (0.02%)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0.2%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339.4 ± 0.2(0.06%)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0.6%</a:t>
                      </a:r>
                    </a:p>
                  </a:txBody>
                  <a:tcPr/>
                </a:tc>
              </a:tr>
              <a:tr h="645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ẽ⁻ ẽ⁺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1010.1 ± 0.2 (0.02%) 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340.1 ± 0.2 (0.06%)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1%</a:t>
                      </a:r>
                    </a:p>
                  </a:txBody>
                  <a:tcPr/>
                </a:tc>
              </a:tr>
              <a:tr h="645937">
                <a:tc>
                  <a:txBody>
                    <a:bodyPr/>
                    <a:lstStyle/>
                    <a:p>
                      <a:r>
                        <a:rPr lang="en-US" dirty="0" smtClean="0"/>
                        <a:t> e⁻ e⁺-&gt;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1097.2 ± 0.2 </a:t>
                      </a:r>
                      <a:r>
                        <a:rPr lang="en-GB" baseline="0" dirty="0" smtClean="0"/>
                        <a:t>(0.02%)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643.9 ± 0.2 (0.03%)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05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76201" y="2514600"/>
            <a:ext cx="5257799" cy="4038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400" dirty="0" smtClean="0">
                <a:latin typeface="Calibri"/>
              </a:rPr>
              <a:t>μ̃</a:t>
            </a:r>
            <a:r>
              <a:rPr lang="en-US" sz="2400" dirty="0" smtClean="0">
                <a:latin typeface="Calibri"/>
              </a:rPr>
              <a:t>-&gt;</a:t>
            </a:r>
            <a:r>
              <a:rPr lang="el-GR" sz="2400" dirty="0" smtClean="0">
                <a:latin typeface="Calibri"/>
              </a:rPr>
              <a:t>μ</a:t>
            </a:r>
            <a:r>
              <a:rPr lang="en-US" sz="2400" dirty="0" smtClean="0">
                <a:latin typeface="Calibri"/>
              </a:rPr>
              <a:t> </a:t>
            </a:r>
            <a:r>
              <a:rPr lang="el-GR" sz="2400" dirty="0" smtClean="0">
                <a:latin typeface="Calibri"/>
              </a:rPr>
              <a:t>χ̃₁⁰</a:t>
            </a:r>
            <a:r>
              <a:rPr lang="en-US" sz="2400" dirty="0" smtClean="0">
                <a:latin typeface="Calibri"/>
              </a:rPr>
              <a:t>; </a:t>
            </a:r>
            <a:r>
              <a:rPr lang="en-US" sz="2400" dirty="0" smtClean="0"/>
              <a:t>two body kinematic decay =&gt;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err="1" smtClean="0"/>
              <a:t>dN</a:t>
            </a:r>
            <a:r>
              <a:rPr lang="en-US" sz="2400" dirty="0" smtClean="0"/>
              <a:t>/</a:t>
            </a:r>
            <a:r>
              <a:rPr lang="en-US" sz="2400" dirty="0" err="1" smtClean="0"/>
              <a:t>dE</a:t>
            </a:r>
            <a:r>
              <a:rPr lang="en-US" sz="2400" dirty="0" smtClean="0"/>
              <a:t> is a uniform distribution with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E</a:t>
            </a:r>
            <a:r>
              <a:rPr lang="en-US" dirty="0" smtClean="0"/>
              <a:t>L, </a:t>
            </a:r>
            <a:r>
              <a:rPr lang="en-US" sz="2400" dirty="0" smtClean="0"/>
              <a:t> E</a:t>
            </a:r>
            <a:r>
              <a:rPr lang="en-US" dirty="0" smtClean="0"/>
              <a:t>H </a:t>
            </a:r>
            <a:r>
              <a:rPr lang="en-US" sz="2400" dirty="0" smtClean="0"/>
              <a:t>bounds fixed by </a:t>
            </a:r>
            <a:r>
              <a:rPr lang="en-US" sz="2400" dirty="0" smtClean="0">
                <a:latin typeface="Calibri"/>
              </a:rPr>
              <a:t>√s, m</a:t>
            </a:r>
            <a:r>
              <a:rPr lang="el-GR" sz="2400" dirty="0" smtClean="0">
                <a:latin typeface="Calibri"/>
              </a:rPr>
              <a:t>μ̃</a:t>
            </a:r>
            <a:r>
              <a:rPr lang="en-US" sz="2400" dirty="0" smtClean="0">
                <a:latin typeface="Calibri"/>
              </a:rPr>
              <a:t> and m</a:t>
            </a:r>
            <a:r>
              <a:rPr lang="el-GR" sz="2400" dirty="0" smtClean="0">
                <a:latin typeface="Calibri"/>
              </a:rPr>
              <a:t>χ̃₁⁰</a:t>
            </a:r>
            <a:r>
              <a:rPr lang="en-US" sz="2400" dirty="0" smtClean="0">
                <a:latin typeface="Calibri"/>
              </a:rPr>
              <a:t>.</a:t>
            </a:r>
            <a:endParaRPr lang="en-US" sz="2400" dirty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But </a:t>
            </a:r>
            <a:r>
              <a:rPr lang="en-US" sz="2400" dirty="0" smtClean="0">
                <a:latin typeface="Calibri"/>
              </a:rPr>
              <a:t>√s is not a delta function, box 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Calibri"/>
              </a:rPr>
              <a:t>distorted by ISR and </a:t>
            </a:r>
            <a:r>
              <a:rPr lang="en-US" sz="2400" dirty="0" err="1" smtClean="0">
                <a:latin typeface="Calibri"/>
              </a:rPr>
              <a:t>beamstrahlung</a:t>
            </a:r>
            <a:r>
              <a:rPr lang="en-US" sz="2400" dirty="0" smtClean="0"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Calibri"/>
              </a:rPr>
              <a:t>ISR is a QED process =&gt; well known.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err="1" smtClean="0"/>
              <a:t>Beamstrahlung</a:t>
            </a:r>
            <a:r>
              <a:rPr lang="en-US" sz="2400" dirty="0" smtClean="0"/>
              <a:t> unknown, requires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measurement =&gt;  potential source of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systematic error</a:t>
            </a:r>
            <a:endParaRPr lang="en-US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400" dirty="0" smtClean="0">
              <a:latin typeface="+mj-lt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914400"/>
            <a:ext cx="26098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33737" y="1143000"/>
            <a:ext cx="39102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91200" y="2590800"/>
          <a:ext cx="3152775" cy="3505200"/>
        </p:xfrm>
        <a:graphic>
          <a:graphicData uri="http://schemas.openxmlformats.org/presentationml/2006/ole">
            <p:oleObj spid="_x0000_s1027" name="Acrobat Document" r:id="rId5" imgW="5401429" imgH="3657143" progId="AcroExch.Document.7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4495800" y="1828800"/>
            <a:ext cx="990600" cy="1600200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724400" y="4191000"/>
            <a:ext cx="3124200" cy="381000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743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05200"/>
            <a:ext cx="7648575" cy="30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990600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A:S,Produced </a:t>
            </a:r>
            <a:r>
              <a:rPr lang="en-GB" sz="2000" dirty="0" err="1" smtClean="0"/>
              <a:t>Bhabha</a:t>
            </a:r>
            <a:r>
              <a:rPr lang="en-GB" sz="2000" dirty="0" smtClean="0"/>
              <a:t> events</a:t>
            </a:r>
            <a:r>
              <a:rPr lang="en-US" sz="2000" dirty="0">
                <a:solidFill>
                  <a:srgbClr val="0070C0"/>
                </a:solidFill>
              </a:rPr>
              <a:t> e⁻ e⁺-&gt; e⁻ e⁺ </a:t>
            </a:r>
            <a:r>
              <a:rPr lang="en-GB" sz="2000" dirty="0" smtClean="0"/>
              <a:t> (-&gt; Data set) with CLIC beam spectrum (</a:t>
            </a:r>
            <a:r>
              <a:rPr lang="en-GB" sz="2000" dirty="0" err="1" smtClean="0"/>
              <a:t>Guineapig</a:t>
            </a:r>
            <a:r>
              <a:rPr lang="en-GB" sz="2000" dirty="0" smtClean="0"/>
              <a:t>) as input, -&gt; beam spectrum G(E1,E2)  </a:t>
            </a:r>
          </a:p>
          <a:p>
            <a:r>
              <a:rPr lang="en-GB" sz="2000" dirty="0" err="1" smtClean="0"/>
              <a:t>Modelel</a:t>
            </a:r>
            <a:r>
              <a:rPr lang="en-GB" sz="2000" dirty="0" smtClean="0"/>
              <a:t> the beam spectrum with a function L(x1,x2) , x ₁,₂=E₁,₂/√s.</a:t>
            </a:r>
          </a:p>
          <a:p>
            <a:r>
              <a:rPr lang="en-GB" sz="2000" dirty="0" smtClean="0"/>
              <a:t>E₁,₂ is the energy of the particles before ISR;  taking into account</a:t>
            </a:r>
          </a:p>
          <a:p>
            <a:r>
              <a:rPr lang="en-GB" sz="2000" dirty="0" smtClean="0"/>
              <a:t>the longitudinal boost and the correlation between the two particle energies -&gt; Model with 19 parameters: F=L(x1,x2,pi) </a:t>
            </a:r>
            <a:endParaRPr lang="en-GB" sz="2000" dirty="0"/>
          </a:p>
          <a:p>
            <a:r>
              <a:rPr lang="en-GB" sz="2000" dirty="0" smtClean="0"/>
              <a:t>Fit F to Data to extract pi using </a:t>
            </a:r>
            <a:r>
              <a:rPr lang="en-GB" sz="2000" dirty="0"/>
              <a:t>the energy of the e⁺ e⁻ and their </a:t>
            </a:r>
            <a:r>
              <a:rPr lang="en-GB" sz="2000" dirty="0" err="1" smtClean="0"/>
              <a:t>acollinearity</a:t>
            </a:r>
            <a:r>
              <a:rPr lang="en-GB" sz="2000" dirty="0" smtClean="0"/>
              <a:t> -&gt; </a:t>
            </a:r>
            <a:r>
              <a:rPr lang="en-GB" sz="2000" dirty="0" err="1" smtClean="0"/>
              <a:t>dN</a:t>
            </a:r>
            <a:r>
              <a:rPr lang="en-GB" sz="2000" dirty="0" smtClean="0"/>
              <a:t>/</a:t>
            </a:r>
            <a:r>
              <a:rPr lang="en-GB" sz="2000" dirty="0" err="1" smtClean="0"/>
              <a:t>d</a:t>
            </a:r>
            <a:r>
              <a:rPr lang="en-GB" sz="2000" dirty="0" err="1" smtClean="0">
                <a:latin typeface="Calibri"/>
              </a:rPr>
              <a:t>√s</a:t>
            </a:r>
            <a:r>
              <a:rPr lang="en-GB" sz="2000" dirty="0" smtClean="0">
                <a:latin typeface="Calibri"/>
              </a:rPr>
              <a:t>’=</a:t>
            </a:r>
            <a:r>
              <a:rPr lang="en-GB" sz="2000" dirty="0" smtClean="0"/>
              <a:t>L(</a:t>
            </a:r>
            <a:r>
              <a:rPr lang="en-GB" sz="2000" dirty="0" err="1" smtClean="0"/>
              <a:t>Pn</a:t>
            </a:r>
            <a:r>
              <a:rPr lang="en-GB" sz="2000" dirty="0" smtClean="0"/>
              <a:t>). Fit </a:t>
            </a:r>
            <a:r>
              <a:rPr lang="en-US" sz="2000" dirty="0" smtClean="0"/>
              <a:t>m</a:t>
            </a:r>
            <a:r>
              <a:rPr lang="el-GR" sz="2000" dirty="0" smtClean="0"/>
              <a:t>μ̃</a:t>
            </a:r>
            <a:r>
              <a:rPr lang="en-US" sz="2000" dirty="0" smtClean="0"/>
              <a:t> and m</a:t>
            </a:r>
            <a:r>
              <a:rPr lang="el-GR" sz="2000" dirty="0" smtClean="0"/>
              <a:t>χ̃₁⁰</a:t>
            </a:r>
            <a:r>
              <a:rPr lang="en-US" sz="2000" dirty="0" smtClean="0"/>
              <a:t> using </a:t>
            </a:r>
            <a:r>
              <a:rPr lang="en-GB" sz="2000" dirty="0" smtClean="0"/>
              <a:t>L(</a:t>
            </a:r>
            <a:r>
              <a:rPr lang="en-GB" sz="2000" dirty="0" err="1" smtClean="0"/>
              <a:t>Pn</a:t>
            </a:r>
            <a:r>
              <a:rPr lang="en-GB" sz="2000" dirty="0" smtClean="0"/>
              <a:t>), L(</a:t>
            </a:r>
            <a:r>
              <a:rPr lang="en-GB" sz="2000" dirty="0" err="1" smtClean="0"/>
              <a:t>Pn</a:t>
            </a:r>
            <a:r>
              <a:rPr lang="en-GB" sz="2000" dirty="0" smtClean="0"/>
              <a:t>, </a:t>
            </a:r>
            <a:r>
              <a:rPr lang="en-GB" sz="2000" dirty="0" err="1" smtClean="0"/>
              <a:t>Pi+x</a:t>
            </a:r>
            <a:r>
              <a:rPr lang="el-GR" sz="2000" dirty="0" smtClean="0"/>
              <a:t>σ</a:t>
            </a:r>
            <a:r>
              <a:rPr lang="en-GB" sz="2000" dirty="0" smtClean="0"/>
              <a:t>),  L(</a:t>
            </a:r>
            <a:r>
              <a:rPr lang="en-GB" sz="2000" dirty="0" err="1" smtClean="0"/>
              <a:t>Pn,Pi</a:t>
            </a:r>
            <a:r>
              <a:rPr lang="en-GB" sz="2000" dirty="0" smtClean="0"/>
              <a:t>-x</a:t>
            </a:r>
            <a:r>
              <a:rPr lang="el-GR" sz="2000" dirty="0" smtClean="0"/>
              <a:t>σ</a:t>
            </a:r>
            <a:r>
              <a:rPr lang="en-GB" sz="2000" dirty="0" smtClean="0"/>
              <a:t>), </a:t>
            </a:r>
            <a:r>
              <a:rPr lang="en-GB" sz="2000" dirty="0" err="1" smtClean="0"/>
              <a:t>i</a:t>
            </a:r>
            <a:r>
              <a:rPr lang="en-GB" sz="2000" dirty="0" smtClean="0"/>
              <a:t>=1,19 </a:t>
            </a:r>
          </a:p>
        </p:txBody>
      </p:sp>
    </p:spTree>
    <p:extLst>
      <p:ext uri="{BB962C8B-B14F-4D97-AF65-F5344CB8AC3E}">
        <p14:creationId xmlns="" xmlns:p14="http://schemas.microsoft.com/office/powerpoint/2010/main" val="4743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Lumi</a:t>
            </a:r>
            <a:r>
              <a:rPr lang="en-US" dirty="0" smtClean="0"/>
              <a:t> Fit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1"/>
            <a:ext cx="483177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48200" y="1066800"/>
            <a:ext cx="449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F(√</a:t>
            </a:r>
            <a:r>
              <a:rPr lang="en-GB" sz="2400" dirty="0" err="1" smtClean="0"/>
              <a:t>s’,Pi</a:t>
            </a:r>
            <a:r>
              <a:rPr lang="en-GB" sz="2400" dirty="0" smtClean="0"/>
              <a:t>)=</a:t>
            </a:r>
            <a:r>
              <a:rPr lang="en-GB" sz="2400" dirty="0" smtClean="0">
                <a:solidFill>
                  <a:srgbClr val="00B050"/>
                </a:solidFill>
              </a:rPr>
              <a:t>L(√</a:t>
            </a:r>
            <a:r>
              <a:rPr lang="en-GB" sz="2400" dirty="0" err="1" smtClean="0">
                <a:solidFill>
                  <a:srgbClr val="00B050"/>
                </a:solidFill>
              </a:rPr>
              <a:t>s’,Pn</a:t>
            </a:r>
            <a:r>
              <a:rPr lang="en-GB" sz="2400" dirty="0" smtClean="0">
                <a:solidFill>
                  <a:srgbClr val="00B050"/>
                </a:solidFill>
              </a:rPr>
              <a:t>) </a:t>
            </a:r>
            <a:r>
              <a:rPr lang="en-GB" sz="2400" dirty="0" smtClean="0"/>
              <a:t>x </a:t>
            </a:r>
            <a:r>
              <a:rPr lang="en-GB" sz="2400" dirty="0" smtClean="0">
                <a:solidFill>
                  <a:srgbClr val="0070C0"/>
                </a:solidFill>
              </a:rPr>
              <a:t>ISR</a:t>
            </a:r>
            <a:r>
              <a:rPr lang="en-GB" sz="2400" dirty="0" smtClean="0"/>
              <a:t> x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r>
              <a:rPr lang="en-GB" sz="2400" dirty="0" smtClean="0">
                <a:solidFill>
                  <a:srgbClr val="FF0000"/>
                </a:solidFill>
              </a:rPr>
              <a:t>(√s’) </a:t>
            </a:r>
          </a:p>
          <a:p>
            <a:r>
              <a:rPr lang="en-GB" sz="2400" dirty="0" smtClean="0"/>
              <a:t>  </a:t>
            </a:r>
            <a:r>
              <a:rPr lang="en-GB" sz="2400" dirty="0" err="1" smtClean="0"/>
              <a:t>Pn</a:t>
            </a:r>
            <a:r>
              <a:rPr lang="en-GB" sz="2400" dirty="0" smtClean="0"/>
              <a:t>=1,19 nominal values</a:t>
            </a:r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400" dirty="0" err="1" smtClean="0"/>
              <a:t>Guineapig</a:t>
            </a:r>
            <a:r>
              <a:rPr lang="en-GB" sz="2400" dirty="0" smtClean="0"/>
              <a:t>, F(√s’,</a:t>
            </a:r>
            <a:r>
              <a:rPr lang="en-GB" sz="2400" dirty="0" err="1" smtClean="0"/>
              <a:t>Pn</a:t>
            </a:r>
            <a:r>
              <a:rPr lang="en-GB" sz="2400" dirty="0" smtClean="0"/>
              <a:t>) distribution </a:t>
            </a:r>
          </a:p>
          <a:p>
            <a:r>
              <a:rPr lang="en-GB" sz="2400" dirty="0" smtClean="0"/>
              <a:t>  well known difference in peak </a:t>
            </a:r>
          </a:p>
          <a:p>
            <a:r>
              <a:rPr lang="en-GB" sz="2400" dirty="0" smtClean="0"/>
              <a:t>  region due to the non  </a:t>
            </a:r>
          </a:p>
          <a:p>
            <a:r>
              <a:rPr lang="en-GB" sz="2400" dirty="0" smtClean="0"/>
              <a:t>  </a:t>
            </a:r>
            <a:r>
              <a:rPr lang="en-GB" sz="2400" dirty="0" err="1" smtClean="0"/>
              <a:t>gaussian</a:t>
            </a:r>
            <a:r>
              <a:rPr lang="en-GB" sz="2400" dirty="0" smtClean="0"/>
              <a:t> CLIC beam spread.</a:t>
            </a:r>
          </a:p>
          <a:p>
            <a:r>
              <a:rPr lang="en-GB" sz="2400" dirty="0" smtClean="0"/>
              <a:t>  Improvement requires a   </a:t>
            </a:r>
          </a:p>
          <a:p>
            <a:r>
              <a:rPr lang="en-GB" sz="2400" dirty="0" smtClean="0"/>
              <a:t>  larger number of parameters.</a:t>
            </a:r>
          </a:p>
          <a:p>
            <a:r>
              <a:rPr lang="en-GB" sz="2400" dirty="0" smtClean="0"/>
              <a:t>  Fits with GP an F(√</a:t>
            </a:r>
            <a:r>
              <a:rPr lang="en-GB" sz="2400" dirty="0" err="1" smtClean="0"/>
              <a:t>s’,Pn</a:t>
            </a:r>
            <a:r>
              <a:rPr lang="en-GB" sz="2400" dirty="0" smtClean="0"/>
              <a:t>)  =&gt;</a:t>
            </a:r>
          </a:p>
        </p:txBody>
      </p:sp>
    </p:spTree>
    <p:extLst>
      <p:ext uri="{BB962C8B-B14F-4D97-AF65-F5344CB8AC3E}">
        <p14:creationId xmlns="" xmlns:p14="http://schemas.microsoft.com/office/powerpoint/2010/main" val="7423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Fit results with GP and F(</a:t>
            </a:r>
            <a:r>
              <a:rPr lang="en-US" dirty="0" smtClean="0">
                <a:latin typeface="Calibri"/>
              </a:rPr>
              <a:t>√</a:t>
            </a:r>
            <a:r>
              <a:rPr lang="en-US" dirty="0" err="1" smtClean="0">
                <a:latin typeface="Calibri"/>
              </a:rPr>
              <a:t>s’,Pn</a:t>
            </a:r>
            <a:r>
              <a:rPr lang="en-US" dirty="0" smtClean="0">
                <a:latin typeface="Calibri"/>
              </a:rPr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3498528"/>
              </p:ext>
            </p:extLst>
          </p:nvPr>
        </p:nvGraphicFramePr>
        <p:xfrm>
          <a:off x="761998" y="1219200"/>
          <a:ext cx="7772402" cy="297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1"/>
                <a:gridCol w="1524000"/>
                <a:gridCol w="1524000"/>
                <a:gridCol w="1524000"/>
                <a:gridCol w="1752601"/>
              </a:tblGrid>
              <a:tr h="914400">
                <a:tc>
                  <a:txBody>
                    <a:bodyPr/>
                    <a:lstStyle/>
                    <a:p>
                      <a:r>
                        <a:rPr lang="en-GB" dirty="0" smtClean="0"/>
                        <a:t>Process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Slepton</a:t>
                      </a:r>
                      <a:r>
                        <a:rPr lang="en-GB" dirty="0" smtClean="0"/>
                        <a:t> Mass</a:t>
                      </a:r>
                      <a:r>
                        <a:rPr lang="en-GB" baseline="0" dirty="0" smtClean="0"/>
                        <a:t>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   with GP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     </a:t>
                      </a:r>
                      <a:r>
                        <a:rPr lang="en-GB" baseline="0" dirty="0" err="1" smtClean="0"/>
                        <a:t>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Slepton</a:t>
                      </a:r>
                      <a:r>
                        <a:rPr lang="en-GB" dirty="0" smtClean="0"/>
                        <a:t> Mass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Nominal Pi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     </a:t>
                      </a:r>
                      <a:r>
                        <a:rPr lang="en-GB" baseline="0" dirty="0" err="1" smtClean="0"/>
                        <a:t>GeV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GauginoMass</a:t>
                      </a:r>
                      <a:r>
                        <a:rPr lang="en-GB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With GP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     </a:t>
                      </a:r>
                      <a:r>
                        <a:rPr lang="en-GB" dirty="0" err="1" smtClean="0"/>
                        <a:t>GeV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Gaugino</a:t>
                      </a:r>
                      <a:r>
                        <a:rPr lang="en-GB" dirty="0" smtClean="0"/>
                        <a:t> Mass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Nominal</a:t>
                      </a:r>
                      <a:r>
                        <a:rPr lang="en-US" baseline="0" dirty="0" smtClean="0"/>
                        <a:t> Pi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   </a:t>
                      </a:r>
                      <a:r>
                        <a:rPr lang="en-GB" dirty="0" err="1" smtClean="0"/>
                        <a:t>GeV</a:t>
                      </a:r>
                      <a:endParaRPr lang="en-GB" dirty="0" smtClean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e⁻ e⁺-&gt; μ̃⁻ </a:t>
                      </a:r>
                      <a:r>
                        <a:rPr lang="el-GR" dirty="0" smtClean="0"/>
                        <a:t>μ̃</a:t>
                      </a:r>
                      <a:r>
                        <a:rPr lang="en-US" dirty="0" smtClean="0"/>
                        <a:t>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1004.8± 5.0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1005.01± 5.0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339.5 ± 6.0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339.4 ± 6.0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708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ẽ⁻ ẽ⁺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1010.5± 1.8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1010.3 ± 2.0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340.6 ± 2.6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341.0 ± 2.6</a:t>
                      </a:r>
                      <a:endParaRPr lang="en-GB" dirty="0"/>
                    </a:p>
                  </a:txBody>
                  <a:tcPr/>
                </a:tc>
              </a:tr>
              <a:tr h="7081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1097.2± 3.7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1097.4 ± 3.7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643.8± 3.7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644.0± 3.7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4579203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m is the statistical error,  m(GP) –m(F) &lt; 1 </a:t>
            </a:r>
            <a:r>
              <a:rPr lang="en-US" sz="2400" dirty="0" err="1" smtClean="0"/>
              <a:t>GeV</a:t>
            </a:r>
            <a:endParaRPr lang="en-GB" sz="2400" dirty="0" smtClean="0"/>
          </a:p>
          <a:p>
            <a:r>
              <a:rPr lang="en-GB" sz="2400" dirty="0" smtClean="0"/>
              <a:t>Non </a:t>
            </a:r>
            <a:r>
              <a:rPr lang="en-GB" sz="2400" dirty="0"/>
              <a:t>G</a:t>
            </a:r>
            <a:r>
              <a:rPr lang="en-GB" sz="2400" dirty="0" smtClean="0"/>
              <a:t>aussian CLIC beam spread </a:t>
            </a:r>
            <a:r>
              <a:rPr lang="en-GB" sz="2400" dirty="0"/>
              <a:t> </a:t>
            </a:r>
            <a:r>
              <a:rPr lang="en-GB" sz="2400" dirty="0" smtClean="0"/>
              <a:t>is not an issue for </a:t>
            </a:r>
            <a:r>
              <a:rPr lang="en-GB" sz="2400" dirty="0" err="1" smtClean="0"/>
              <a:t>Slepton</a:t>
            </a:r>
            <a:r>
              <a:rPr lang="en-GB" sz="2400" dirty="0" smtClean="0"/>
              <a:t> mass determination.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8752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Lumi</a:t>
            </a:r>
            <a:r>
              <a:rPr lang="en-US" dirty="0" smtClean="0"/>
              <a:t> Fit Function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1"/>
            <a:ext cx="483177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4614208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Generate a set of 38 </a:t>
            </a:r>
            <a:r>
              <a:rPr lang="en-GB" sz="2400" dirty="0" err="1" smtClean="0"/>
              <a:t>lumi</a:t>
            </a:r>
            <a:r>
              <a:rPr lang="en-GB" sz="2400" dirty="0" smtClean="0"/>
              <a:t> functions</a:t>
            </a:r>
          </a:p>
          <a:p>
            <a:r>
              <a:rPr lang="en-GB" sz="2400" dirty="0" smtClean="0"/>
              <a:t>19, F</a:t>
            </a:r>
            <a:r>
              <a:rPr lang="en-GB" sz="2400" dirty="0"/>
              <a:t>(√</a:t>
            </a:r>
            <a:r>
              <a:rPr lang="en-GB" sz="2400" dirty="0" err="1"/>
              <a:t>s’,</a:t>
            </a:r>
            <a:r>
              <a:rPr lang="en-GB" sz="2400" dirty="0" err="1" smtClean="0"/>
              <a:t>Pn</a:t>
            </a:r>
            <a:r>
              <a:rPr lang="en-GB" sz="2400" dirty="0" smtClean="0"/>
              <a:t>, </a:t>
            </a:r>
            <a:r>
              <a:rPr lang="en-GB" sz="2400" dirty="0" err="1" smtClean="0"/>
              <a:t>Pj</a:t>
            </a:r>
            <a:r>
              <a:rPr lang="en-GB" sz="2400" dirty="0" smtClean="0"/>
              <a:t> + 0.5 </a:t>
            </a:r>
            <a:r>
              <a:rPr lang="el-GR" sz="2400" dirty="0" smtClean="0"/>
              <a:t>σ</a:t>
            </a:r>
            <a:r>
              <a:rPr lang="en-GB" sz="2400" dirty="0"/>
              <a:t> </a:t>
            </a:r>
            <a:r>
              <a:rPr lang="en-GB" sz="2400" dirty="0" smtClean="0"/>
              <a:t>) and 19 </a:t>
            </a:r>
            <a:r>
              <a:rPr lang="en-GB" sz="2400" dirty="0"/>
              <a:t>F(√</a:t>
            </a:r>
            <a:r>
              <a:rPr lang="en-GB" sz="2400" dirty="0" err="1"/>
              <a:t>s’,</a:t>
            </a:r>
            <a:r>
              <a:rPr lang="en-GB" sz="2400" dirty="0" err="1" smtClean="0"/>
              <a:t>Pn</a:t>
            </a:r>
            <a:r>
              <a:rPr lang="en-GB" sz="2400" dirty="0" smtClean="0"/>
              <a:t>, </a:t>
            </a:r>
            <a:r>
              <a:rPr lang="en-GB" sz="2400" dirty="0" err="1" smtClean="0"/>
              <a:t>Pj</a:t>
            </a:r>
            <a:r>
              <a:rPr lang="en-GB" sz="2400" dirty="0" smtClean="0"/>
              <a:t> – 0.5 </a:t>
            </a:r>
            <a:r>
              <a:rPr lang="el-GR" sz="2400" dirty="0" smtClean="0"/>
              <a:t>σ</a:t>
            </a:r>
            <a:r>
              <a:rPr lang="en-GB" sz="2400" dirty="0" smtClean="0"/>
              <a:t>) ; </a:t>
            </a:r>
          </a:p>
          <a:p>
            <a:r>
              <a:rPr lang="en-GB" sz="2400" dirty="0" smtClean="0"/>
              <a:t> and another with</a:t>
            </a:r>
          </a:p>
          <a:p>
            <a:r>
              <a:rPr lang="en-GB" sz="2400" dirty="0" smtClean="0"/>
              <a:t>19 F</a:t>
            </a:r>
            <a:r>
              <a:rPr lang="en-GB" sz="2400" dirty="0"/>
              <a:t>(√</a:t>
            </a:r>
            <a:r>
              <a:rPr lang="en-GB" sz="2400" dirty="0" err="1"/>
              <a:t>s’,</a:t>
            </a:r>
            <a:r>
              <a:rPr lang="en-GB" sz="2400" dirty="0" err="1" smtClean="0"/>
              <a:t>Pn</a:t>
            </a:r>
            <a:r>
              <a:rPr lang="en-GB" sz="2400" dirty="0" smtClean="0"/>
              <a:t>, </a:t>
            </a:r>
            <a:r>
              <a:rPr lang="en-GB" sz="2400" dirty="0" err="1" smtClean="0"/>
              <a:t>Pj</a:t>
            </a:r>
            <a:r>
              <a:rPr lang="en-GB" sz="2400" dirty="0" smtClean="0"/>
              <a:t> </a:t>
            </a:r>
            <a:r>
              <a:rPr lang="en-GB" sz="2400" dirty="0"/>
              <a:t>+ </a:t>
            </a:r>
            <a:r>
              <a:rPr lang="en-GB" sz="2400" dirty="0" smtClean="0"/>
              <a:t>5 </a:t>
            </a:r>
            <a:r>
              <a:rPr lang="el-GR" sz="2400" dirty="0"/>
              <a:t>σ</a:t>
            </a:r>
            <a:r>
              <a:rPr lang="en-GB" sz="2400" dirty="0"/>
              <a:t> </a:t>
            </a:r>
            <a:r>
              <a:rPr lang="en-GB" sz="2400" dirty="0" smtClean="0"/>
              <a:t>    ) </a:t>
            </a:r>
            <a:r>
              <a:rPr lang="en-GB" sz="2400" dirty="0"/>
              <a:t>and </a:t>
            </a:r>
            <a:r>
              <a:rPr lang="en-GB" sz="2400" dirty="0" smtClean="0"/>
              <a:t> 19 F</a:t>
            </a:r>
            <a:r>
              <a:rPr lang="en-GB" sz="2400" dirty="0"/>
              <a:t>(√</a:t>
            </a:r>
            <a:r>
              <a:rPr lang="en-GB" sz="2400" dirty="0" err="1"/>
              <a:t>s’,</a:t>
            </a:r>
            <a:r>
              <a:rPr lang="en-GB" sz="2400" dirty="0" err="1" smtClean="0"/>
              <a:t>Pn</a:t>
            </a:r>
            <a:r>
              <a:rPr lang="en-GB" sz="2400" dirty="0" smtClean="0"/>
              <a:t>, </a:t>
            </a:r>
            <a:r>
              <a:rPr lang="en-GB" sz="2400" dirty="0" err="1" smtClean="0"/>
              <a:t>Pj</a:t>
            </a:r>
            <a:r>
              <a:rPr lang="en-GB" sz="2400" dirty="0" smtClean="0"/>
              <a:t> </a:t>
            </a:r>
            <a:r>
              <a:rPr lang="en-GB" sz="2400" dirty="0"/>
              <a:t>– </a:t>
            </a:r>
            <a:r>
              <a:rPr lang="en-GB" sz="2400" dirty="0" smtClean="0"/>
              <a:t>5 </a:t>
            </a:r>
            <a:r>
              <a:rPr lang="el-GR" sz="2400" dirty="0" smtClean="0"/>
              <a:t>σ</a:t>
            </a:r>
            <a:r>
              <a:rPr lang="en-US" sz="2400" dirty="0" smtClean="0"/>
              <a:t>  </a:t>
            </a:r>
            <a:r>
              <a:rPr lang="en-GB" sz="2400" dirty="0" smtClean="0"/>
              <a:t>)   </a:t>
            </a:r>
          </a:p>
          <a:p>
            <a:r>
              <a:rPr lang="en-GB" sz="2400" dirty="0" smtClean="0"/>
              <a:t>Compare nm, and ± 0.5 </a:t>
            </a:r>
            <a:r>
              <a:rPr lang="el-GR" sz="2400" dirty="0" smtClean="0"/>
              <a:t>σ</a:t>
            </a:r>
            <a:r>
              <a:rPr lang="en-US" sz="2400" dirty="0" smtClean="0"/>
              <a:t> </a:t>
            </a:r>
            <a:r>
              <a:rPr lang="en-GB" sz="2400" dirty="0" smtClean="0"/>
              <a:t> or nm, and ± 5 </a:t>
            </a:r>
            <a:r>
              <a:rPr lang="el-GR" sz="2400" dirty="0" smtClean="0"/>
              <a:t>σ</a:t>
            </a:r>
            <a:r>
              <a:rPr lang="en-US" sz="2400" dirty="0" smtClean="0"/>
              <a:t>  =&gt; plots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106680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 F(√</a:t>
            </a:r>
            <a:r>
              <a:rPr lang="en-GB" sz="2400" dirty="0" err="1" smtClean="0"/>
              <a:t>s’,Pn</a:t>
            </a:r>
            <a:r>
              <a:rPr lang="en-GB" sz="2400" dirty="0" smtClean="0"/>
              <a:t>)=</a:t>
            </a:r>
            <a:r>
              <a:rPr lang="en-GB" sz="2400" dirty="0" smtClean="0">
                <a:solidFill>
                  <a:srgbClr val="00B050"/>
                </a:solidFill>
              </a:rPr>
              <a:t>L(√</a:t>
            </a:r>
            <a:r>
              <a:rPr lang="en-GB" sz="2400" dirty="0" err="1" smtClean="0">
                <a:solidFill>
                  <a:srgbClr val="00B050"/>
                </a:solidFill>
              </a:rPr>
              <a:t>s’,Pn</a:t>
            </a:r>
            <a:r>
              <a:rPr lang="en-GB" sz="2400" dirty="0" smtClean="0">
                <a:solidFill>
                  <a:srgbClr val="00B050"/>
                </a:solidFill>
              </a:rPr>
              <a:t>) </a:t>
            </a:r>
            <a:r>
              <a:rPr lang="en-GB" sz="2400" dirty="0" smtClean="0"/>
              <a:t>x </a:t>
            </a:r>
            <a:r>
              <a:rPr lang="en-GB" sz="2400" dirty="0" smtClean="0">
                <a:solidFill>
                  <a:srgbClr val="0070C0"/>
                </a:solidFill>
              </a:rPr>
              <a:t>ISR</a:t>
            </a:r>
            <a:r>
              <a:rPr lang="en-GB" sz="2400" dirty="0" smtClean="0"/>
              <a:t> x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r>
              <a:rPr lang="en-GB" sz="2400" dirty="0" smtClean="0">
                <a:solidFill>
                  <a:srgbClr val="FF0000"/>
                </a:solidFill>
              </a:rPr>
              <a:t>(√s’) </a:t>
            </a:r>
          </a:p>
          <a:p>
            <a:endParaRPr lang="en-GB" sz="2400" dirty="0" smtClean="0"/>
          </a:p>
          <a:p>
            <a:r>
              <a:rPr lang="en-GB" sz="2400" dirty="0" smtClean="0"/>
              <a:t> Impact of variations of F(√</a:t>
            </a:r>
            <a:r>
              <a:rPr lang="en-GB" sz="2400" dirty="0" err="1" smtClean="0"/>
              <a:t>s’,Pn</a:t>
            </a:r>
            <a:r>
              <a:rPr lang="en-GB" sz="2400" dirty="0" smtClean="0"/>
              <a:t>)?</a:t>
            </a:r>
          </a:p>
        </p:txBody>
      </p:sp>
    </p:spTree>
    <p:extLst>
      <p:ext uri="{BB962C8B-B14F-4D97-AF65-F5344CB8AC3E}">
        <p14:creationId xmlns="" xmlns:p14="http://schemas.microsoft.com/office/powerpoint/2010/main" val="7423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066800"/>
          </a:xfrm>
        </p:spPr>
        <p:txBody>
          <a:bodyPr>
            <a:normAutofit/>
          </a:bodyPr>
          <a:lstStyle/>
          <a:p>
            <a:r>
              <a:rPr lang="en-GB" dirty="0" smtClean="0"/>
              <a:t>F</a:t>
            </a:r>
            <a:r>
              <a:rPr lang="en-GB" dirty="0"/>
              <a:t>(√</a:t>
            </a:r>
            <a:r>
              <a:rPr lang="en-GB" dirty="0" err="1"/>
              <a:t>s’,</a:t>
            </a:r>
            <a:r>
              <a:rPr lang="en-GB" dirty="0" err="1" smtClean="0"/>
              <a:t>Pn</a:t>
            </a:r>
            <a:r>
              <a:rPr lang="en-GB" dirty="0" smtClean="0"/>
              <a:t>) and ± 0.5 </a:t>
            </a:r>
            <a:r>
              <a:rPr lang="el-GR" dirty="0" smtClean="0"/>
              <a:t>σ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24200" y="5715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L(Pi) x ISR x </a:t>
            </a:r>
            <a:r>
              <a:rPr lang="el-GR" sz="2400" dirty="0" smtClean="0"/>
              <a:t>σ</a:t>
            </a:r>
            <a:r>
              <a:rPr lang="en-GB" sz="2400" dirty="0" smtClean="0"/>
              <a:t>(√s’) ; </a:t>
            </a:r>
            <a:r>
              <a:rPr lang="en-GB" sz="2400" dirty="0" err="1" smtClean="0"/>
              <a:t>i</a:t>
            </a:r>
            <a:r>
              <a:rPr lang="en-GB" sz="2400" dirty="0" smtClean="0"/>
              <a:t>=1,19</a:t>
            </a:r>
            <a:endParaRPr lang="en-GB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7167562" cy="600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0" y="5257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No very visible</a:t>
            </a:r>
          </a:p>
          <a:p>
            <a:r>
              <a:rPr lang="en-GB" sz="2400" dirty="0" smtClean="0"/>
              <a:t>Difference for nominal and ± 0.5 </a:t>
            </a:r>
            <a:r>
              <a:rPr lang="el-GR" sz="2400" dirty="0" smtClean="0"/>
              <a:t>σ</a:t>
            </a:r>
            <a:endParaRPr lang="en-GB" sz="2400" dirty="0" smtClean="0"/>
          </a:p>
          <a:p>
            <a:r>
              <a:rPr lang="en-GB" sz="2400" dirty="0" smtClean="0"/>
              <a:t>plots 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23338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24200" y="5715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L(Pi) x ISR x </a:t>
            </a:r>
            <a:r>
              <a:rPr lang="el-GR" sz="2400" dirty="0" smtClean="0"/>
              <a:t>σ</a:t>
            </a:r>
            <a:r>
              <a:rPr lang="en-GB" sz="2400" dirty="0" smtClean="0"/>
              <a:t>(√s’) ; </a:t>
            </a:r>
            <a:r>
              <a:rPr lang="en-GB" sz="2400" dirty="0" err="1" smtClean="0"/>
              <a:t>i</a:t>
            </a:r>
            <a:r>
              <a:rPr lang="en-GB" sz="2400" dirty="0" smtClean="0"/>
              <a:t>=1,19</a:t>
            </a:r>
            <a:endParaRPr lang="en-GB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0" y="882316"/>
            <a:ext cx="7056070" cy="5899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248400" y="51054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Difference for nominal and ± 5 </a:t>
            </a:r>
            <a:r>
              <a:rPr lang="el-GR" sz="2400" dirty="0" smtClean="0"/>
              <a:t>σ</a:t>
            </a:r>
            <a:endParaRPr lang="en-GB" sz="2400" dirty="0" smtClean="0"/>
          </a:p>
          <a:p>
            <a:r>
              <a:rPr lang="en-GB" sz="2400" dirty="0" smtClean="0"/>
              <a:t>Plots, P1, P5, P6, P7</a:t>
            </a:r>
          </a:p>
          <a:p>
            <a:r>
              <a:rPr lang="en-GB" sz="2400" dirty="0" smtClean="0"/>
              <a:t>P9, P10, P11</a:t>
            </a:r>
            <a:endParaRPr lang="en-GB" sz="24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</a:t>
            </a:r>
            <a:r>
              <a:rPr lang="en-GB" dirty="0"/>
              <a:t>(√</a:t>
            </a:r>
            <a:r>
              <a:rPr lang="en-GB" dirty="0" err="1"/>
              <a:t>s’,</a:t>
            </a:r>
            <a:r>
              <a:rPr lang="en-GB" dirty="0" err="1" smtClean="0"/>
              <a:t>Pn</a:t>
            </a:r>
            <a:r>
              <a:rPr lang="en-GB" dirty="0" smtClean="0"/>
              <a:t>) and ± 5 </a:t>
            </a:r>
            <a:r>
              <a:rPr lang="el-GR" dirty="0" smtClean="0"/>
              <a:t>σ</a:t>
            </a:r>
            <a:r>
              <a:rPr lang="en-GB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82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Fit Results with </a:t>
            </a:r>
            <a:r>
              <a:rPr lang="en-US" dirty="0" err="1" smtClean="0"/>
              <a:t>Pn</a:t>
            </a:r>
            <a:r>
              <a:rPr lang="en-US" dirty="0" smtClean="0"/>
              <a:t> and Pi+0.5/5 </a:t>
            </a:r>
            <a:r>
              <a:rPr lang="el-GR" dirty="0" smtClean="0"/>
              <a:t>σ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November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J-J.Blaising, LAPP/IN2P3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04222056"/>
              </p:ext>
            </p:extLst>
          </p:nvPr>
        </p:nvGraphicFramePr>
        <p:xfrm>
          <a:off x="381000" y="1066800"/>
          <a:ext cx="8610601" cy="3636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1"/>
                <a:gridCol w="838199"/>
                <a:gridCol w="1524000"/>
                <a:gridCol w="1524000"/>
                <a:gridCol w="1524000"/>
                <a:gridCol w="1752601"/>
              </a:tblGrid>
              <a:tr h="736120">
                <a:tc>
                  <a:txBody>
                    <a:bodyPr/>
                    <a:lstStyle/>
                    <a:p>
                      <a:r>
                        <a:rPr lang="en-GB" dirty="0" smtClean="0"/>
                        <a:t>Process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 Pi</a:t>
                      </a:r>
                    </a:p>
                    <a:p>
                      <a:pPr algn="ctr"/>
                      <a:r>
                        <a:rPr lang="en-GB" dirty="0" smtClean="0"/>
                        <a:t>Error</a:t>
                      </a:r>
                      <a:r>
                        <a:rPr lang="en-GB" baseline="0" dirty="0" smtClean="0"/>
                        <a:t> </a:t>
                      </a:r>
                      <a:r>
                        <a:rPr lang="el-GR" dirty="0" smtClean="0"/>
                        <a:t>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Slepton</a:t>
                      </a:r>
                      <a:r>
                        <a:rPr lang="en-GB" dirty="0" smtClean="0"/>
                        <a:t> Mass</a:t>
                      </a:r>
                      <a:r>
                        <a:rPr lang="en-GB" baseline="0" dirty="0" smtClean="0"/>
                        <a:t>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With </a:t>
                      </a:r>
                      <a:r>
                        <a:rPr lang="en-US" baseline="0" dirty="0" err="1" smtClean="0"/>
                        <a:t>CorM</a:t>
                      </a:r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Slepton</a:t>
                      </a:r>
                      <a:r>
                        <a:rPr lang="en-GB" dirty="0" smtClean="0"/>
                        <a:t> Mass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No </a:t>
                      </a:r>
                      <a:r>
                        <a:rPr lang="en-US" baseline="0" dirty="0" err="1" smtClean="0"/>
                        <a:t>CorM</a:t>
                      </a:r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GauginoMass</a:t>
                      </a:r>
                      <a:r>
                        <a:rPr lang="en-GB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With </a:t>
                      </a:r>
                      <a:r>
                        <a:rPr lang="en-US" dirty="0" err="1" smtClean="0"/>
                        <a:t>CorM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Gaugino</a:t>
                      </a:r>
                      <a:r>
                        <a:rPr lang="en-GB" dirty="0" smtClean="0"/>
                        <a:t> Mass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No </a:t>
                      </a:r>
                      <a:r>
                        <a:rPr lang="en-US" dirty="0" err="1" smtClean="0"/>
                        <a:t>CorM</a:t>
                      </a:r>
                      <a:endParaRPr lang="en-GB" dirty="0" smtClean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e⁻ e⁺-&gt; μ̃⁻ </a:t>
                      </a:r>
                      <a:r>
                        <a:rPr lang="el-GR" dirty="0" smtClean="0"/>
                        <a:t>μ̃</a:t>
                      </a:r>
                      <a:r>
                        <a:rPr lang="en-US" dirty="0" smtClean="0"/>
                        <a:t>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±0.5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1005.1 ± 0.7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1005.1 ± 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339.4 ± 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339.4 ± 0.8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e⁻ e⁺-&gt; μ̃⁻ </a:t>
                      </a:r>
                      <a:r>
                        <a:rPr lang="el-GR" dirty="0" smtClean="0"/>
                        <a:t>μ̃</a:t>
                      </a:r>
                      <a:r>
                        <a:rPr lang="en-US" dirty="0" smtClean="0"/>
                        <a:t>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±5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1005.1 ± 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1005.1 ± 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339.4 ± 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339.4 ± 2.1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ẽ⁻ ẽ⁺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±0.5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1010.1 ± 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1010.1 ± 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341.0 ± 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339.9 ± 1.0</a:t>
                      </a:r>
                      <a:endParaRPr lang="en-GB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ẽ⁻ ẽ⁺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±5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1010.6 ± 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1010.6 ± 1.4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340.1 ± 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340.1 ± 2.6</a:t>
                      </a:r>
                    </a:p>
                  </a:txBody>
                  <a:tcPr/>
                </a:tc>
              </a:tr>
              <a:tr h="452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±0.5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1097.4 ± 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1097.4 ± 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644.0 ± 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644.0± 0.6</a:t>
                      </a:r>
                      <a:endParaRPr lang="en-GB" dirty="0"/>
                    </a:p>
                  </a:txBody>
                  <a:tcPr/>
                </a:tc>
              </a:tr>
              <a:tr h="588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e⁻ e⁺-&gt;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r>
                        <a:rPr lang="el-GR" dirty="0" smtClean="0">
                          <a:latin typeface="+mn-lt"/>
                        </a:rPr>
                        <a:t>ν̃</a:t>
                      </a:r>
                      <a:r>
                        <a:rPr lang="en-US" dirty="0" smtClean="0">
                          <a:latin typeface="+mn-lt"/>
                        </a:rPr>
                        <a:t>e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±5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1097.2± 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1097.2 ± 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643.9 ± 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643.9 ± 1.4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614208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r>
              <a:rPr lang="en-US" sz="2400" dirty="0" smtClean="0"/>
              <a:t>m is the systematic error due to the luminosity function</a:t>
            </a:r>
            <a:endParaRPr lang="en-GB" sz="2400" dirty="0" smtClean="0"/>
          </a:p>
          <a:p>
            <a:r>
              <a:rPr lang="en-GB" sz="2400" dirty="0" smtClean="0"/>
              <a:t>The errors are not very sensitive to the variation of the error on the parameters, why ?</a:t>
            </a:r>
            <a:r>
              <a:rPr lang="en-GB" sz="2400" dirty="0"/>
              <a:t> </a:t>
            </a:r>
            <a:r>
              <a:rPr lang="en-GB" sz="2400" dirty="0" smtClean="0"/>
              <a:t> =&gt; Analyze variations of F(</a:t>
            </a:r>
            <a:r>
              <a:rPr lang="en-GB" sz="2400" dirty="0" smtClean="0">
                <a:latin typeface="Calibri"/>
              </a:rPr>
              <a:t>√</a:t>
            </a:r>
            <a:r>
              <a:rPr lang="en-GB" sz="2400" dirty="0" err="1" smtClean="0">
                <a:latin typeface="Calibri"/>
              </a:rPr>
              <a:t>s’,Pi</a:t>
            </a:r>
            <a:r>
              <a:rPr lang="en-GB" sz="2400" dirty="0" smtClean="0">
                <a:latin typeface="Calibri"/>
              </a:rPr>
              <a:t>)</a:t>
            </a:r>
            <a:endParaRPr lang="en-GB" sz="2400" dirty="0" smtClean="0"/>
          </a:p>
          <a:p>
            <a:r>
              <a:rPr lang="en-GB" sz="2400" dirty="0" smtClean="0"/>
              <a:t> Variation of </a:t>
            </a:r>
            <a:r>
              <a:rPr lang="en-GB" sz="2400" dirty="0"/>
              <a:t> </a:t>
            </a:r>
            <a:r>
              <a:rPr lang="en-GB" sz="2400" dirty="0" smtClean="0"/>
              <a:t>&lt;√s&gt; for Pi + 0.5/5 </a:t>
            </a:r>
            <a:r>
              <a:rPr lang="el-GR" sz="2400" dirty="0" smtClean="0"/>
              <a:t>σ</a:t>
            </a:r>
            <a:r>
              <a:rPr lang="en-GB" sz="2400" dirty="0" smtClean="0"/>
              <a:t> and Pi – 0.5/5 </a:t>
            </a:r>
            <a:r>
              <a:rPr lang="el-GR" sz="2400" dirty="0" smtClean="0"/>
              <a:t>σ</a:t>
            </a:r>
            <a:r>
              <a:rPr lang="en-GB" sz="2400" dirty="0" smtClean="0"/>
              <a:t>  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Variation of the </a:t>
            </a:r>
            <a:r>
              <a:rPr lang="en-GB" sz="2400" dirty="0"/>
              <a:t>peak </a:t>
            </a:r>
            <a:r>
              <a:rPr lang="en-GB" sz="2400" dirty="0" smtClean="0"/>
              <a:t>content for </a:t>
            </a:r>
            <a:r>
              <a:rPr lang="en-GB" sz="2400" dirty="0"/>
              <a:t>Pi + </a:t>
            </a:r>
            <a:r>
              <a:rPr lang="en-GB" sz="2400" dirty="0" smtClean="0"/>
              <a:t>0.5/5 </a:t>
            </a:r>
            <a:r>
              <a:rPr lang="el-GR" sz="2400" dirty="0"/>
              <a:t>σ</a:t>
            </a:r>
            <a:r>
              <a:rPr lang="en-GB" sz="2400" dirty="0"/>
              <a:t> and Pi – </a:t>
            </a:r>
            <a:r>
              <a:rPr lang="en-GB" sz="2400" dirty="0" smtClean="0"/>
              <a:t>0.5/5 </a:t>
            </a:r>
            <a:r>
              <a:rPr lang="el-GR" sz="2400" dirty="0"/>
              <a:t>σ</a:t>
            </a:r>
            <a:r>
              <a:rPr lang="en-GB" sz="2400" dirty="0"/>
              <a:t> </a:t>
            </a:r>
            <a:endParaRPr lang="en-GB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1587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5180</TotalTime>
  <Words>1396</Words>
  <Application>Microsoft Office PowerPoint</Application>
  <PresentationFormat>On-screen Show (4:3)</PresentationFormat>
  <Paragraphs>227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Acrobat Document</vt:lpstr>
      <vt:lpstr>Systematic Error on Slepton and Gaugino Masses </vt:lpstr>
      <vt:lpstr>Reminder</vt:lpstr>
      <vt:lpstr>Reminder</vt:lpstr>
      <vt:lpstr>Lumi Fit Function</vt:lpstr>
      <vt:lpstr>Fit results with GP and F(√s’,Pn)</vt:lpstr>
      <vt:lpstr>Lumi Fit Function</vt:lpstr>
      <vt:lpstr>F(√s’,Pn) and ± 0.5 σ </vt:lpstr>
      <vt:lpstr>F(√s’,Pn) and ± 5 σ </vt:lpstr>
      <vt:lpstr>Fit Results with Pn and Pi+0.5/5 σ</vt:lpstr>
      <vt:lpstr>Variation of &lt;√s&gt; vs Pi</vt:lpstr>
      <vt:lpstr>Variation of Peak Content vs Pi</vt:lpstr>
      <vt:lpstr>μ̃ mass vs Pi</vt:lpstr>
      <vt:lpstr>χ̃₁⁰ mass vs Pi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</dc:title>
  <dc:creator/>
  <cp:lastModifiedBy>blaising</cp:lastModifiedBy>
  <cp:revision>451</cp:revision>
  <dcterms:created xsi:type="dcterms:W3CDTF">2006-08-16T00:00:00Z</dcterms:created>
  <dcterms:modified xsi:type="dcterms:W3CDTF">2012-11-29T10:37:21Z</dcterms:modified>
</cp:coreProperties>
</file>