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70" r:id="rId9"/>
    <p:sldId id="269" r:id="rId10"/>
    <p:sldId id="262" r:id="rId11"/>
    <p:sldId id="263" r:id="rId12"/>
    <p:sldId id="271" r:id="rId13"/>
    <p:sldId id="264" r:id="rId14"/>
    <p:sldId id="265" r:id="rId15"/>
    <p:sldId id="266" r:id="rId16"/>
    <p:sldId id="267" r:id="rId17"/>
    <p:sldId id="26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ECFE"/>
    <a:srgbClr val="02E0FE"/>
    <a:srgbClr val="008000"/>
    <a:srgbClr val="1506DC"/>
    <a:srgbClr val="3F31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E2AF-818B-4974-8F32-6047DD07BBB8}" type="datetimeFigureOut">
              <a:rPr lang="en-GB" smtClean="0"/>
              <a:pPr/>
              <a:t>09/03/2013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686B2-459A-44F8-BE24-21ADA164BEC6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6B2-459A-44F8-BE24-21ADA164BEC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Moriond EW 05/03/2013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Pablo DEL AMO SANCHEZ                          LAPP - IN2P3 - CNRS / Université de Savoie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7" name="Image 6" descr="opera_logo-150x150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1224136" cy="12241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849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:\ariga\OPERA\Napoli\b072693\process_fi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86" y="0"/>
            <a:ext cx="9183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Results from OPERA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5110336"/>
            <a:ext cx="7128792" cy="2423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Pablo del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Amo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S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á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nchez</a:t>
            </a:r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(LAPP-IN2P3-CNRS /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</a:rPr>
              <a:t>Université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</a:rPr>
              <a:t>Savoie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for the OPERA collaboration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Image 4" descr="opera_logo-150x1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1224136" cy="12241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63000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µm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7" name="Image 6" descr="LAPP-HD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62898"/>
            <a:ext cx="1194967" cy="701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1143000"/>
          </a:xfrm>
        </p:spPr>
        <p:txBody>
          <a:bodyPr/>
          <a:lstStyle/>
          <a:p>
            <a:r>
              <a:rPr lang="en-GB" dirty="0" smtClean="0"/>
              <a:t>Control sample: charm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340768"/>
            <a:ext cx="8784976" cy="4896544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Same decay topologies &amp; lifetimes as</a:t>
            </a:r>
            <a:r>
              <a:rPr lang="en-GB" sz="2000" dirty="0" smtClean="0">
                <a:solidFill>
                  <a:srgbClr val="FF0000"/>
                </a:solidFill>
                <a:latin typeface="Times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"/>
              </a:rPr>
              <a:t>τ</a:t>
            </a:r>
            <a:r>
              <a:rPr lang="en-GB" sz="2000" dirty="0" smtClean="0">
                <a:solidFill>
                  <a:srgbClr val="FF0000"/>
                </a:solidFill>
              </a:rPr>
              <a:t> signal</a:t>
            </a:r>
          </a:p>
          <a:p>
            <a:r>
              <a:rPr lang="en-GB" sz="2000" dirty="0" smtClean="0"/>
              <a:t>A few examples of charm candidates</a:t>
            </a:r>
          </a:p>
          <a:p>
            <a:pPr>
              <a:buNone/>
            </a:pPr>
            <a:r>
              <a:rPr lang="en-GB" sz="2000" dirty="0" smtClean="0"/>
              <a:t>	(</a:t>
            </a:r>
            <a:r>
              <a:rPr lang="en-GB" sz="2000" dirty="0" err="1" smtClean="0"/>
              <a:t>muon</a:t>
            </a:r>
            <a:r>
              <a:rPr lang="en-GB" sz="2000" dirty="0" smtClean="0"/>
              <a:t> at 1ry vertex, phi value or both):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147439" y="2508275"/>
            <a:ext cx="4159250" cy="2864941"/>
            <a:chOff x="76200" y="581025"/>
            <a:chExt cx="4159250" cy="2864942"/>
          </a:xfrm>
        </p:grpSpPr>
        <p:pic>
          <p:nvPicPr>
            <p:cNvPr id="11" name="Picture 10" descr="L:\MICROSCOPE4\ONLINE\charm\b051284_nagoya\dset_TS\x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581025"/>
              <a:ext cx="4087813" cy="285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5"/>
            <p:cNvSpPr txBox="1">
              <a:spLocks noChangeArrowheads="1"/>
            </p:cNvSpPr>
            <p:nvPr/>
          </p:nvSpPr>
          <p:spPr bwMode="auto">
            <a:xfrm>
              <a:off x="663575" y="2152650"/>
              <a:ext cx="5238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>
                  <a:solidFill>
                    <a:srgbClr val="F2F2F2"/>
                  </a:solidFill>
                  <a:latin typeface="Calibri" pitchFamily="34" charset="0"/>
                </a:rPr>
                <a:t>kink</a:t>
              </a:r>
              <a:endParaRPr kumimoji="1" lang="ja-JP" altLang="en-US" sz="1600">
                <a:solidFill>
                  <a:srgbClr val="F2F2F2"/>
                </a:solidFill>
                <a:latin typeface="Calibri" pitchFamily="34" charset="0"/>
              </a:endParaRPr>
            </a:p>
          </p:txBody>
        </p:sp>
        <p:sp>
          <p:nvSpPr>
            <p:cNvPr id="13" name="テキスト ボックス 6"/>
            <p:cNvSpPr txBox="1">
              <a:spLocks noChangeArrowheads="1"/>
            </p:cNvSpPr>
            <p:nvPr/>
          </p:nvSpPr>
          <p:spPr bwMode="auto">
            <a:xfrm>
              <a:off x="163513" y="639763"/>
              <a:ext cx="7239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2F2F2"/>
                  </a:solidFill>
                  <a:latin typeface="Calibri" pitchFamily="34" charset="0"/>
                </a:rPr>
                <a:t>x-view</a:t>
              </a:r>
              <a:endParaRPr kumimoji="1" lang="ja-JP" altLang="en-US" sz="1600">
                <a:solidFill>
                  <a:srgbClr val="F2F2F2"/>
                </a:solidFill>
                <a:latin typeface="Calibri" pitchFamily="34" charset="0"/>
              </a:endParaRPr>
            </a:p>
          </p:txBody>
        </p:sp>
        <p:sp>
          <p:nvSpPr>
            <p:cNvPr id="14" name="テキスト ボックス 10"/>
            <p:cNvSpPr txBox="1"/>
            <p:nvPr/>
          </p:nvSpPr>
          <p:spPr>
            <a:xfrm>
              <a:off x="92075" y="1438275"/>
              <a:ext cx="704850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1ry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vertex</a:t>
              </a:r>
            </a:p>
          </p:txBody>
        </p:sp>
        <p:cxnSp>
          <p:nvCxnSpPr>
            <p:cNvPr id="15" name="直線矢印コネクタ 12"/>
            <p:cNvCxnSpPr/>
            <p:nvPr/>
          </p:nvCxnSpPr>
          <p:spPr>
            <a:xfrm rot="5400000">
              <a:off x="-1283964" y="1985962"/>
              <a:ext cx="2786063" cy="1588"/>
            </a:xfrm>
            <a:prstGeom prst="straightConnector1">
              <a:avLst/>
            </a:prstGeom>
            <a:ln w="127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774502" y="3045917"/>
              <a:ext cx="269875" cy="1587"/>
            </a:xfrm>
            <a:prstGeom prst="straightConnector1">
              <a:avLst/>
            </a:prstGeom>
            <a:ln w="127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>
              <a:spLocks noChangeArrowheads="1"/>
            </p:cNvSpPr>
            <p:nvPr/>
          </p:nvSpPr>
          <p:spPr bwMode="auto">
            <a:xfrm>
              <a:off x="377825" y="3045917"/>
              <a:ext cx="9779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2000" dirty="0">
                  <a:solidFill>
                    <a:srgbClr val="FFFF00"/>
                  </a:solidFill>
                  <a:latin typeface="Calibri" pitchFamily="34" charset="0"/>
                </a:rPr>
                <a:t>1.3 mm</a:t>
              </a:r>
              <a:endParaRPr kumimoji="1" lang="ja-JP" altLang="en-US" sz="20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8" name="テキスト ボックス 18"/>
            <p:cNvSpPr txBox="1">
              <a:spLocks noChangeArrowheads="1"/>
            </p:cNvSpPr>
            <p:nvPr/>
          </p:nvSpPr>
          <p:spPr bwMode="auto">
            <a:xfrm>
              <a:off x="3246438" y="1243013"/>
              <a:ext cx="9890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>
                  <a:solidFill>
                    <a:srgbClr val="F2F2F2"/>
                  </a:solidFill>
                  <a:latin typeface="Calibri" pitchFamily="34" charset="0"/>
                </a:rPr>
                <a:t>1ry muon</a:t>
              </a:r>
              <a:endParaRPr kumimoji="1" lang="ja-JP" altLang="en-US" sz="1600">
                <a:solidFill>
                  <a:srgbClr val="F2F2F2"/>
                </a:solidFill>
                <a:latin typeface="Calibri" pitchFamily="34" charset="0"/>
              </a:endParaRPr>
            </a:p>
          </p:txBody>
        </p:sp>
        <p:sp>
          <p:nvSpPr>
            <p:cNvPr id="19" name="テキスト ボックス 19"/>
            <p:cNvSpPr txBox="1">
              <a:spLocks noChangeArrowheads="1"/>
            </p:cNvSpPr>
            <p:nvPr/>
          </p:nvSpPr>
          <p:spPr bwMode="auto">
            <a:xfrm>
              <a:off x="2759075" y="3076575"/>
              <a:ext cx="14732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2F2F2"/>
                  </a:solidFill>
                  <a:latin typeface="Calibri" pitchFamily="34" charset="0"/>
                </a:rPr>
                <a:t>daughter</a:t>
              </a:r>
              <a:r>
                <a:rPr kumimoji="1" lang="en-US" altLang="ja-JP" sz="1600">
                  <a:solidFill>
                    <a:srgbClr val="F2F2F2"/>
                  </a:solidFill>
                  <a:latin typeface="Calibri" pitchFamily="34" charset="0"/>
                </a:rPr>
                <a:t> muon</a:t>
              </a:r>
              <a:endParaRPr kumimoji="1" lang="ja-JP" altLang="en-US" sz="1600">
                <a:solidFill>
                  <a:srgbClr val="F2F2F2"/>
                </a:solidFill>
                <a:latin typeface="Calibri" pitchFamily="34" charset="0"/>
              </a:endParaRPr>
            </a:p>
          </p:txBody>
        </p:sp>
      </p:grpSp>
      <p:sp>
        <p:nvSpPr>
          <p:cNvPr id="9" name="テキスト ボックス 13"/>
          <p:cNvSpPr txBox="1">
            <a:spLocks noChangeArrowheads="1"/>
          </p:cNvSpPr>
          <p:nvPr/>
        </p:nvSpPr>
        <p:spPr bwMode="auto">
          <a:xfrm>
            <a:off x="107504" y="4397102"/>
            <a:ext cx="78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solidFill>
                  <a:srgbClr val="FFFF00"/>
                </a:solidFill>
                <a:latin typeface="Calibri" pitchFamily="34" charset="0"/>
              </a:rPr>
              <a:t>4 mm</a:t>
            </a:r>
            <a:endParaRPr kumimoji="1" lang="ja-JP" altLang="en-US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0" name="Picture 2" descr="L:\MICROSCOPE4\ONLINE\charm\b085405_naples\dset_TS\anim_new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435" y="3717032"/>
            <a:ext cx="4561061" cy="310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delamo\Bureau\B035135_trident_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521" y="980728"/>
            <a:ext cx="3990975" cy="2695575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8136904" y="306896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3-prong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72000" y="63720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</a:t>
            </a:r>
            <a:r>
              <a:rPr lang="en-GB" baseline="30000" dirty="0" smtClean="0">
                <a:solidFill>
                  <a:schemeClr val="bg1"/>
                </a:solidFill>
              </a:rPr>
              <a:t>0</a:t>
            </a:r>
            <a:r>
              <a:rPr lang="en-GB" dirty="0" smtClean="0">
                <a:solidFill>
                  <a:schemeClr val="bg1"/>
                </a:solidFill>
              </a:rPr>
              <a:t> 4-prong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47664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1-prong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987824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di-muon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24128" y="63720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φ</a:t>
            </a:r>
            <a:r>
              <a:rPr lang="en-GB" dirty="0" smtClean="0">
                <a:solidFill>
                  <a:schemeClr val="bg1"/>
                </a:solidFill>
              </a:rPr>
              <a:t> = 173</a:t>
            </a:r>
            <a:r>
              <a:rPr lang="fr-FR" dirty="0" smtClean="0">
                <a:solidFill>
                  <a:schemeClr val="bg1"/>
                </a:solidFill>
              </a:rPr>
              <a:t>°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04248" y="638132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Flight length = 313 µm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1600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Flight length = 1330 µm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2240" y="334770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Flight length = 4350 µm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23528" y="1340768"/>
          <a:ext cx="5040560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224136"/>
                <a:gridCol w="1944216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Expected</a:t>
                      </a:r>
                      <a:r>
                        <a:rPr lang="en-GB" baseline="0" dirty="0" smtClean="0"/>
                        <a:t> from 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Observed in Data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1-prong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2-prong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3-prong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4-prong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 </a:t>
                      </a:r>
                      <a:r>
                        <a:rPr lang="en-GB" dirty="0" smtClean="0">
                          <a:latin typeface="+mn-lt"/>
                        </a:rPr>
                        <a:t>± 8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1143000"/>
          </a:xfrm>
        </p:spPr>
        <p:txBody>
          <a:bodyPr/>
          <a:lstStyle/>
          <a:p>
            <a:r>
              <a:rPr lang="en-GB" dirty="0" smtClean="0"/>
              <a:t>Control sample: charm</a:t>
            </a:r>
            <a:endParaRPr lang="en-GB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93820"/>
            <a:ext cx="2808312" cy="263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208" y="3717032"/>
            <a:ext cx="2836186" cy="2664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973" y="3717032"/>
            <a:ext cx="2836187" cy="2664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46" y="3717032"/>
            <a:ext cx="2836186" cy="2664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</a:t>
            </a:r>
            <a:r>
              <a:rPr lang="el-GR" baseline="-25000" dirty="0" smtClean="0"/>
              <a:t>τ</a:t>
            </a:r>
            <a:r>
              <a:rPr lang="en-GB" dirty="0" smtClean="0"/>
              <a:t> candidates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Status of scanning: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400" dirty="0" smtClean="0"/>
          </a:p>
          <a:p>
            <a:r>
              <a:rPr lang="en-GB" sz="2200" dirty="0" smtClean="0"/>
              <a:t>Expected number of signal and background events in analysed sample</a:t>
            </a:r>
            <a:endParaRPr lang="en-GB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graphicFrame>
        <p:nvGraphicFramePr>
          <p:cNvPr id="9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6284524"/>
              </p:ext>
            </p:extLst>
          </p:nvPr>
        </p:nvGraphicFramePr>
        <p:xfrm>
          <a:off x="1259632" y="3933056"/>
          <a:ext cx="6902950" cy="23777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2511"/>
                <a:gridCol w="689083"/>
                <a:gridCol w="966718"/>
                <a:gridCol w="648072"/>
                <a:gridCol w="1080120"/>
                <a:gridCol w="648072"/>
                <a:gridCol w="936104"/>
                <a:gridCol w="782270"/>
              </a:tblGrid>
              <a:tr h="665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 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Observed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candidates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Signal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Background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Charm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Mu </a:t>
                      </a:r>
                      <a:r>
                        <a:rPr lang="en-US" sz="1600" u="none" strike="noStrike" dirty="0" smtClean="0">
                          <a:effectLst/>
                        </a:rPr>
                        <a:t>scattering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Hadrons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25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 smtClean="0">
                          <a:effectLst/>
                          <a:latin typeface="Times"/>
                        </a:rPr>
                        <a:t>τ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GB" sz="160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Times"/>
                        </a:rPr>
                        <a:t>→ µ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25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 smtClean="0">
                          <a:effectLst/>
                          <a:latin typeface="Times"/>
                        </a:rPr>
                        <a:t>τ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Times"/>
                        </a:rPr>
                        <a:t>→ e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25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 smtClean="0">
                          <a:effectLst/>
                          <a:latin typeface="Times"/>
                        </a:rPr>
                        <a:t>τ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Times"/>
                        </a:rPr>
                        <a:t>→ h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25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 smtClean="0">
                          <a:effectLst/>
                          <a:latin typeface="Times"/>
                        </a:rPr>
                        <a:t>τ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Times"/>
                        </a:rPr>
                        <a:t>→ h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1600" u="none" strike="noStrike" dirty="0" smtClean="0">
                          <a:effectLst/>
                          <a:latin typeface="Times"/>
                        </a:rPr>
                        <a:t>h</a:t>
                      </a:r>
                      <a:r>
                        <a:rPr lang="en-GB" sz="1600" b="1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 u="none" strike="noStrike" dirty="0" smtClean="0">
                          <a:effectLst/>
                          <a:latin typeface="Times"/>
                        </a:rPr>
                        <a:t>h</a:t>
                      </a:r>
                      <a:r>
                        <a:rPr lang="el-GR" sz="1600" b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2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otal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1,91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0,03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971600" y="1801624"/>
          <a:ext cx="74168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96144"/>
                <a:gridCol w="1440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PoT</a:t>
                      </a:r>
                      <a:r>
                        <a:rPr lang="en-GB" dirty="0" smtClean="0"/>
                        <a:t>  (x10</a:t>
                      </a:r>
                      <a:r>
                        <a:rPr lang="en-GB" baseline="30000" dirty="0" smtClean="0"/>
                        <a:t>19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# of Decay Searched events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2008-2009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Completed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2783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2010-2011-2012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4505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pic>
        <p:nvPicPr>
          <p:cNvPr id="7" name="Picture 63" descr="p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67" y="1307256"/>
            <a:ext cx="2827649" cy="269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l-GR" dirty="0" smtClean="0"/>
              <a:t>ν</a:t>
            </a:r>
            <a:r>
              <a:rPr lang="el-GR" baseline="-25000" dirty="0" smtClean="0"/>
              <a:t>τ</a:t>
            </a:r>
            <a:r>
              <a:rPr lang="en-GB" dirty="0" smtClean="0"/>
              <a:t> candidate</a:t>
            </a:r>
            <a:endParaRPr lang="en-GB" dirty="0"/>
          </a:p>
        </p:txBody>
      </p:sp>
      <p:pic>
        <p:nvPicPr>
          <p:cNvPr id="10" name="Picture 2" descr="L:\ariga\OPERA\Napoli\b072693\anim_whol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052736"/>
            <a:ext cx="6192687" cy="34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004048" y="41490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l-GR" baseline="30000" dirty="0" smtClean="0">
                <a:solidFill>
                  <a:schemeClr val="bg1"/>
                </a:solidFill>
                <a:latin typeface="Calibri"/>
              </a:rPr>
              <a:t>–</a:t>
            </a:r>
            <a:r>
              <a:rPr lang="en-GB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→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ρ</a:t>
            </a:r>
            <a:r>
              <a:rPr lang="el-GR" baseline="30000" dirty="0" smtClean="0">
                <a:solidFill>
                  <a:schemeClr val="bg1"/>
                </a:solidFill>
              </a:rPr>
              <a:t>–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ν</a:t>
            </a:r>
            <a:r>
              <a:rPr lang="el-GR" baseline="-25000" dirty="0" smtClean="0">
                <a:solidFill>
                  <a:schemeClr val="bg1"/>
                </a:solidFill>
              </a:rPr>
              <a:t>τ</a:t>
            </a:r>
            <a:r>
              <a:rPr lang="en-GB" dirty="0" smtClean="0">
                <a:solidFill>
                  <a:schemeClr val="bg1"/>
                </a:solidFill>
              </a:rPr>
              <a:t> ,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ρ</a:t>
            </a:r>
            <a:r>
              <a:rPr lang="el-GR" baseline="30000" dirty="0" smtClean="0">
                <a:solidFill>
                  <a:schemeClr val="bg1"/>
                </a:solidFill>
              </a:rPr>
              <a:t>–</a:t>
            </a:r>
            <a:r>
              <a:rPr lang="en-GB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→</a:t>
            </a:r>
            <a:r>
              <a:rPr lang="en-GB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π</a:t>
            </a:r>
            <a:r>
              <a:rPr lang="el-GR" baseline="30000" dirty="0" smtClean="0">
                <a:solidFill>
                  <a:schemeClr val="bg1"/>
                </a:solidFill>
                <a:latin typeface="Calibri"/>
              </a:rPr>
              <a:t>–</a:t>
            </a:r>
            <a:r>
              <a:rPr lang="en-GB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π</a:t>
            </a:r>
            <a:r>
              <a:rPr lang="en-GB" baseline="30000" dirty="0" smtClean="0">
                <a:solidFill>
                  <a:schemeClr val="bg1"/>
                </a:solidFill>
                <a:latin typeface="Calibri"/>
              </a:rPr>
              <a:t>0</a:t>
            </a:r>
            <a:r>
              <a:rPr lang="en-GB" dirty="0" smtClean="0">
                <a:solidFill>
                  <a:schemeClr val="bg1"/>
                </a:solidFill>
                <a:latin typeface="Calibri"/>
              </a:rPr>
              <a:t> ,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π</a:t>
            </a:r>
            <a:r>
              <a:rPr lang="en-GB" baseline="30000" dirty="0" smtClean="0">
                <a:solidFill>
                  <a:schemeClr val="bg1"/>
                </a:solidFill>
                <a:latin typeface="Calibri"/>
              </a:rPr>
              <a:t>0</a:t>
            </a:r>
            <a:r>
              <a:rPr lang="en-GB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→</a:t>
            </a:r>
            <a:r>
              <a:rPr lang="en-GB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γγ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7"/>
          <p:cNvGraphicFramePr>
            <a:graphicFrameLocks noGrp="1"/>
          </p:cNvGraphicFramePr>
          <p:nvPr/>
        </p:nvGraphicFramePr>
        <p:xfrm>
          <a:off x="0" y="4435936"/>
          <a:ext cx="4716016" cy="2377440"/>
        </p:xfrm>
        <a:graphic>
          <a:graphicData uri="http://schemas.openxmlformats.org/drawingml/2006/table">
            <a:tbl>
              <a:tblPr/>
              <a:tblGrid>
                <a:gridCol w="2495843"/>
                <a:gridCol w="2220173"/>
              </a:tblGrid>
              <a:tr h="33719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Selection criteria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Measurements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946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Kink  &gt; 20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mrad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41 ±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Flight length &lt; 2600 µm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</a:rPr>
                        <a:t>1335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± 35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89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p daughter &gt; 2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GeV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</a:rPr>
                        <a:t>12 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+6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-3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 daughter &gt; 300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MeV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</a:rPr>
                        <a:t>470 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+230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-120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64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missing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 &lt; 1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GeV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</a:rPr>
                        <a:t>570 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+320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-170</a:t>
                      </a:r>
                      <a:endParaRPr kumimoji="0" lang="en-GB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</a:rPr>
                        <a:t>ϕ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 &gt; 90</a:t>
                      </a:r>
                      <a:r>
                        <a:rPr lang="en-GB" altLang="ja-JP" sz="1600" dirty="0" smtClean="0">
                          <a:solidFill>
                            <a:srgbClr val="000000"/>
                          </a:solidFill>
                          <a:latin typeface="Times"/>
                        </a:rPr>
                        <a:t>°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</a:rPr>
                        <a:t>173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 pitchFamily="34" charset="0"/>
                        </a:rPr>
                        <a:t>± 2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3" name="テキスト ボックス 6"/>
          <p:cNvSpPr txBox="1">
            <a:spLocks noChangeArrowheads="1"/>
          </p:cNvSpPr>
          <p:nvPr/>
        </p:nvSpPr>
        <p:spPr bwMode="auto">
          <a:xfrm>
            <a:off x="1835696" y="2708920"/>
            <a:ext cx="38823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φ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5199583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Phys.Lett</a:t>
            </a:r>
            <a:r>
              <a:rPr lang="fr-FR" sz="2400" b="1" dirty="0" smtClean="0"/>
              <a:t>. B691 (2010) 138-145</a:t>
            </a:r>
            <a:endParaRPr lang="en-GB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44371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m(</a:t>
            </a:r>
            <a:r>
              <a:rPr lang="el-GR" dirty="0" smtClean="0">
                <a:solidFill>
                  <a:schemeClr val="bg1"/>
                </a:solidFill>
              </a:rPr>
              <a:t>π</a:t>
            </a:r>
            <a:r>
              <a:rPr lang="en-GB" baseline="30000" dirty="0" smtClean="0">
                <a:solidFill>
                  <a:schemeClr val="bg1"/>
                </a:solidFill>
              </a:rPr>
              <a:t>0</a:t>
            </a:r>
            <a:r>
              <a:rPr lang="en-GB" dirty="0" smtClean="0">
                <a:solidFill>
                  <a:schemeClr val="bg1"/>
                </a:solidFill>
              </a:rPr>
              <a:t>) = 120 ± 20(stat.) ± 35(syst.)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933056"/>
            <a:ext cx="25953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magin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2906"/>
            <a:ext cx="2536232" cy="237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965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 </a:t>
            </a:r>
            <a:r>
              <a:rPr lang="el-GR" dirty="0" smtClean="0"/>
              <a:t>ν</a:t>
            </a:r>
            <a:r>
              <a:rPr lang="el-GR" baseline="-25000" dirty="0" smtClean="0"/>
              <a:t>τ</a:t>
            </a:r>
            <a:r>
              <a:rPr lang="en-GB" dirty="0" smtClean="0"/>
              <a:t> candidate</a:t>
            </a:r>
            <a:endParaRPr lang="en-GB" dirty="0"/>
          </a:p>
        </p:txBody>
      </p:sp>
      <p:pic>
        <p:nvPicPr>
          <p:cNvPr id="9" name="Picture 2" descr="F:\ElectronWG\Nagoya CM\trident\anim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40754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1"/>
          <p:cNvSpPr txBox="1">
            <a:spLocks noChangeArrowheads="1"/>
          </p:cNvSpPr>
          <p:nvPr/>
        </p:nvSpPr>
        <p:spPr bwMode="auto">
          <a:xfrm>
            <a:off x="1043608" y="3645024"/>
            <a:ext cx="3600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FFFFFF"/>
                </a:solidFill>
              </a:rPr>
              <a:t>µm</a:t>
            </a:r>
            <a:endParaRPr lang="ja-JP" altLang="en-US" sz="1000" dirty="0">
              <a:solidFill>
                <a:srgbClr val="FFFFFF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4788024" y="1412776"/>
            <a:ext cx="4317331" cy="4836789"/>
            <a:chOff x="3622130" y="707404"/>
            <a:chExt cx="5483225" cy="611822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3304630" y="1024904"/>
              <a:ext cx="6118225" cy="548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直線コネクタ 6"/>
            <p:cNvCxnSpPr/>
            <p:nvPr/>
          </p:nvCxnSpPr>
          <p:spPr>
            <a:xfrm flipV="1">
              <a:off x="3955505" y="3658567"/>
              <a:ext cx="71437" cy="29686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5"/>
            <p:cNvCxnSpPr/>
            <p:nvPr/>
          </p:nvCxnSpPr>
          <p:spPr>
            <a:xfrm flipV="1">
              <a:off x="6673305" y="5419104"/>
              <a:ext cx="109537" cy="23971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7"/>
            <p:cNvCxnSpPr/>
            <p:nvPr/>
          </p:nvCxnSpPr>
          <p:spPr>
            <a:xfrm flipH="1" flipV="1">
              <a:off x="6673305" y="5136529"/>
              <a:ext cx="88900" cy="2825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8"/>
            <p:cNvCxnSpPr/>
            <p:nvPr/>
          </p:nvCxnSpPr>
          <p:spPr>
            <a:xfrm flipV="1">
              <a:off x="6579642" y="5406404"/>
              <a:ext cx="176213" cy="15716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30"/>
            <p:cNvCxnSpPr/>
            <p:nvPr/>
          </p:nvCxnSpPr>
          <p:spPr>
            <a:xfrm>
              <a:off x="6579642" y="5277817"/>
              <a:ext cx="176213" cy="14128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48"/>
            <p:cNvCxnSpPr/>
            <p:nvPr/>
          </p:nvCxnSpPr>
          <p:spPr>
            <a:xfrm>
              <a:off x="3942805" y="3999879"/>
              <a:ext cx="376237" cy="619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6"/>
          <p:cNvSpPr txBox="1">
            <a:spLocks noChangeArrowheads="1"/>
          </p:cNvSpPr>
          <p:nvPr/>
        </p:nvSpPr>
        <p:spPr bwMode="auto">
          <a:xfrm>
            <a:off x="7436867" y="1546944"/>
            <a:ext cx="1671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 Primary Track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8532440" y="450912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d1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8595171" y="377919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d2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6578947" y="450912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d3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8" name="テキスト ボックス 4"/>
          <p:cNvSpPr txBox="1">
            <a:spLocks noChangeArrowheads="1"/>
          </p:cNvSpPr>
          <p:nvPr/>
        </p:nvSpPr>
        <p:spPr bwMode="auto">
          <a:xfrm>
            <a:off x="5822663" y="5373216"/>
            <a:ext cx="2277729" cy="92332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Calibri" pitchFamily="34" charset="0"/>
              </a:rPr>
              <a:t>Secondary Interaction</a:t>
            </a:r>
          </a:p>
          <a:p>
            <a:r>
              <a:rPr lang="en-US" altLang="ja-JP" b="1" u="sng" dirty="0">
                <a:solidFill>
                  <a:srgbClr val="000000"/>
                </a:solidFill>
                <a:latin typeface="Calibri" pitchFamily="34" charset="0"/>
              </a:rPr>
              <a:t>In Emulsion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</a:rPr>
              <a:t>4 nuclear </a:t>
            </a:r>
            <a:r>
              <a:rPr lang="en-US" altLang="ja-JP" dirty="0">
                <a:solidFill>
                  <a:srgbClr val="000000"/>
                </a:solidFill>
                <a:latin typeface="Calibri" pitchFamily="34" charset="0"/>
              </a:rPr>
              <a:t>fragments</a:t>
            </a:r>
          </a:p>
        </p:txBody>
      </p:sp>
      <p:cxnSp>
        <p:nvCxnSpPr>
          <p:cNvPr id="22" name="直線矢印コネクタ 23"/>
          <p:cNvCxnSpPr/>
          <p:nvPr/>
        </p:nvCxnSpPr>
        <p:spPr>
          <a:xfrm flipV="1">
            <a:off x="6517730" y="5338018"/>
            <a:ext cx="244475" cy="4587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4829398" y="1484784"/>
            <a:ext cx="2118866" cy="923326"/>
          </a:xfrm>
          <a:prstGeom prst="rect">
            <a:avLst/>
          </a:prstGeom>
          <a:noFill/>
          <a:ln w="25400" cap="sq">
            <a:noFill/>
            <a:bevel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Calibri" pitchFamily="34" charset="0"/>
              </a:rPr>
              <a:t>Interaction Vertex 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</a:rPr>
              <a:t>in lead </a:t>
            </a:r>
            <a:r>
              <a:rPr lang="en-US" altLang="ja-JP" dirty="0">
                <a:solidFill>
                  <a:srgbClr val="000000"/>
                </a:solidFill>
                <a:latin typeface="Calibri" pitchFamily="34" charset="0"/>
              </a:rPr>
              <a:t>plate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</a:rPr>
              <a:t>1 nuclear fragment</a:t>
            </a:r>
            <a:endParaRPr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9" name="直線矢印コネクタ 4"/>
          <p:cNvCxnSpPr>
            <a:stCxn id="17" idx="2"/>
          </p:cNvCxnSpPr>
          <p:nvPr/>
        </p:nvCxnSpPr>
        <p:spPr>
          <a:xfrm flipH="1">
            <a:off x="5292081" y="2408110"/>
            <a:ext cx="596750" cy="123691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4"/>
          <p:cNvSpPr txBox="1">
            <a:spLocks noChangeArrowheads="1"/>
          </p:cNvSpPr>
          <p:nvPr/>
        </p:nvSpPr>
        <p:spPr bwMode="auto">
          <a:xfrm>
            <a:off x="4797172" y="4414093"/>
            <a:ext cx="2123841" cy="92332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Calibri" pitchFamily="34" charset="0"/>
              </a:rPr>
              <a:t>Decay point</a:t>
            </a:r>
          </a:p>
          <a:p>
            <a:r>
              <a:rPr lang="en-US" altLang="ja-JP" b="1" u="sng" dirty="0" smtClean="0">
                <a:solidFill>
                  <a:srgbClr val="000000"/>
                </a:solidFill>
                <a:latin typeface="Calibri" pitchFamily="34" charset="0"/>
              </a:rPr>
              <a:t>In </a:t>
            </a:r>
            <a:r>
              <a:rPr lang="en-US" altLang="ja-JP" b="1" u="sng" dirty="0">
                <a:solidFill>
                  <a:srgbClr val="000000"/>
                </a:solidFill>
                <a:latin typeface="Calibri" pitchFamily="34" charset="0"/>
              </a:rPr>
              <a:t>Plastic Base </a:t>
            </a:r>
          </a:p>
          <a:p>
            <a:r>
              <a:rPr lang="en-US" altLang="ja-JP" dirty="0">
                <a:solidFill>
                  <a:srgbClr val="000000"/>
                </a:solidFill>
                <a:latin typeface="Calibri" pitchFamily="34" charset="0"/>
              </a:rPr>
              <a:t>No 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</a:rPr>
              <a:t>nuclear fragment</a:t>
            </a:r>
            <a:endParaRPr lang="en-US" altLang="ja-JP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1" name="直線矢印コネクタ 8"/>
          <p:cNvCxnSpPr/>
          <p:nvPr/>
        </p:nvCxnSpPr>
        <p:spPr>
          <a:xfrm flipV="1">
            <a:off x="5113263" y="4126533"/>
            <a:ext cx="250825" cy="38258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6"/>
          <p:cNvSpPr txBox="1">
            <a:spLocks noChangeArrowheads="1"/>
          </p:cNvSpPr>
          <p:nvPr/>
        </p:nvSpPr>
        <p:spPr bwMode="auto">
          <a:xfrm>
            <a:off x="4932040" y="3923208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rPr>
              <a:t>τ</a:t>
            </a:r>
            <a:endParaRPr lang="ja-JP" altLang="en-US" dirty="0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49" name="テキスト ボックス 6"/>
          <p:cNvSpPr txBox="1">
            <a:spLocks noChangeArrowheads="1"/>
          </p:cNvSpPr>
          <p:nvPr/>
        </p:nvSpPr>
        <p:spPr bwMode="auto">
          <a:xfrm>
            <a:off x="5868144" y="3635736"/>
            <a:ext cx="2285424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Flight length 1.54 mm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6"/>
          <p:cNvSpPr txBox="1">
            <a:spLocks noChangeArrowheads="1"/>
          </p:cNvSpPr>
          <p:nvPr/>
        </p:nvSpPr>
        <p:spPr bwMode="auto">
          <a:xfrm>
            <a:off x="6228184" y="3347704"/>
            <a:ext cx="190147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φ = (167.8 </a:t>
            </a:r>
            <a:r>
              <a:rPr lang="en-US" altLang="ja-JP" dirty="0" smtClean="0">
                <a:solidFill>
                  <a:srgbClr val="000000"/>
                </a:solidFill>
                <a:latin typeface="Times"/>
              </a:rPr>
              <a:t>±</a:t>
            </a:r>
            <a:r>
              <a:rPr lang="en-US" altLang="ja-JP" dirty="0" smtClean="0">
                <a:solidFill>
                  <a:srgbClr val="000000"/>
                </a:solidFill>
              </a:rPr>
              <a:t> 1.1</a:t>
            </a:r>
            <a:r>
              <a:rPr lang="en-GB" altLang="ja-JP" dirty="0" smtClean="0">
                <a:solidFill>
                  <a:srgbClr val="000000"/>
                </a:solidFill>
              </a:rPr>
              <a:t>)</a:t>
            </a:r>
            <a:r>
              <a:rPr lang="en-GB" altLang="ja-JP" dirty="0" smtClean="0">
                <a:solidFill>
                  <a:srgbClr val="000000"/>
                </a:solidFill>
                <a:latin typeface="Times"/>
              </a:rPr>
              <a:t>°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91880" y="48691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Kink angle</a:t>
            </a:r>
          </a:p>
          <a:p>
            <a:r>
              <a:rPr lang="en-GB" dirty="0" smtClean="0"/>
              <a:t>      (</a:t>
            </a:r>
            <a:r>
              <a:rPr lang="en-GB" dirty="0" err="1" smtClean="0"/>
              <a:t>rad</a:t>
            </a:r>
            <a:r>
              <a:rPr lang="en-GB" dirty="0" smtClean="0"/>
              <a:t>)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403648" y="6228020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degrees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547664" y="4653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</a:t>
            </a:r>
            <a:r>
              <a:rPr lang="fr-FR" baseline="-25000" dirty="0" smtClean="0"/>
              <a:t>e</a:t>
            </a:r>
            <a:r>
              <a:rPr lang="en-GB" dirty="0" smtClean="0"/>
              <a:t> appearance search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89654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</a:t>
            </a:r>
            <a:r>
              <a:rPr lang="el-GR" sz="2400" baseline="-25000" dirty="0" smtClean="0"/>
              <a:t>µ</a:t>
            </a:r>
            <a:r>
              <a:rPr lang="en-GB" sz="2400" dirty="0" smtClean="0"/>
              <a:t> </a:t>
            </a:r>
            <a:r>
              <a:rPr lang="en-GB" sz="2400" dirty="0" smtClean="0">
                <a:latin typeface="Times"/>
              </a:rPr>
              <a:t>→ </a:t>
            </a:r>
            <a:r>
              <a:rPr lang="el-GR" sz="2400" dirty="0" smtClean="0"/>
              <a:t>ν</a:t>
            </a:r>
            <a:r>
              <a:rPr lang="fr-FR" sz="2400" baseline="-25000" dirty="0" smtClean="0"/>
              <a:t>e</a:t>
            </a:r>
            <a:r>
              <a:rPr lang="en-GB" sz="2400" dirty="0" smtClean="0"/>
              <a:t>  appearance search in 2008+2009 sample </a:t>
            </a:r>
            <a:r>
              <a:rPr lang="en-GB" sz="2400" smtClean="0"/>
              <a:t>(</a:t>
            </a:r>
            <a:r>
              <a:rPr lang="en-GB" sz="2400" smtClean="0"/>
              <a:t>5.25 </a:t>
            </a:r>
            <a:r>
              <a:rPr lang="en-GB" sz="2400" dirty="0" smtClean="0"/>
              <a:t>x 10</a:t>
            </a:r>
            <a:r>
              <a:rPr lang="en-GB" sz="2400" baseline="30000" dirty="0" smtClean="0"/>
              <a:t>19</a:t>
            </a:r>
            <a:r>
              <a:rPr lang="en-GB" sz="2400" dirty="0" smtClean="0"/>
              <a:t> </a:t>
            </a:r>
            <a:r>
              <a:rPr lang="en-GB" sz="2400" dirty="0" err="1" smtClean="0"/>
              <a:t>PoT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pic>
        <p:nvPicPr>
          <p:cNvPr id="8" name="Picture 2" descr="F:\ElectronWG\Nagoya CM\b142415_animated_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55785"/>
            <a:ext cx="6537474" cy="46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5"/>
          <p:cNvSpPr>
            <a:spLocks noChangeArrowheads="1"/>
          </p:cNvSpPr>
          <p:nvPr/>
        </p:nvSpPr>
        <p:spPr bwMode="auto">
          <a:xfrm>
            <a:off x="6411101" y="1691516"/>
            <a:ext cx="1473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el-GR" altLang="ja-JP" baseline="-25000" dirty="0" smtClean="0">
                <a:solidFill>
                  <a:srgbClr val="FFFFFF"/>
                </a:solidFill>
                <a:latin typeface="Calibri" pitchFamily="34" charset="0"/>
              </a:rPr>
              <a:t>ν</a:t>
            </a:r>
            <a:r>
              <a:rPr lang="en-US" altLang="ja-JP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ja-JP" dirty="0">
                <a:solidFill>
                  <a:srgbClr val="FFFFFF"/>
                </a:solidFill>
                <a:latin typeface="Calibri" pitchFamily="34" charset="0"/>
              </a:rPr>
              <a:t>= </a:t>
            </a:r>
            <a:r>
              <a:rPr lang="en-US" altLang="ja-JP" dirty="0" smtClean="0">
                <a:solidFill>
                  <a:srgbClr val="FFFFFF"/>
                </a:solidFill>
                <a:latin typeface="Calibri" pitchFamily="34" charset="0"/>
              </a:rPr>
              <a:t>16 </a:t>
            </a:r>
            <a:r>
              <a:rPr lang="en-US" altLang="ja-JP" dirty="0" err="1">
                <a:solidFill>
                  <a:srgbClr val="FFFFFF"/>
                </a:solidFill>
                <a:latin typeface="Calibri" pitchFamily="34" charset="0"/>
              </a:rPr>
              <a:t>GeV</a:t>
            </a:r>
            <a:endParaRPr lang="ja-JP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el-GR" dirty="0" smtClean="0"/>
              <a:t>ν</a:t>
            </a:r>
            <a:r>
              <a:rPr lang="fr-FR" baseline="-25000" dirty="0" smtClean="0"/>
              <a:t>e</a:t>
            </a:r>
            <a:r>
              <a:rPr lang="en-GB" dirty="0" smtClean="0"/>
              <a:t> appearance search</a:t>
            </a:r>
            <a:endParaRPr lang="en-GB" dirty="0"/>
          </a:p>
        </p:txBody>
      </p:sp>
      <p:pic>
        <p:nvPicPr>
          <p:cNvPr id="10" name="Image 9" descr="cEnergyRe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5268" y="3816424"/>
            <a:ext cx="4419235" cy="2996952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089" y="3393208"/>
            <a:ext cx="5289423" cy="3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124744"/>
            <a:ext cx="9108504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Expected </a:t>
            </a:r>
            <a:r>
              <a:rPr lang="el-GR" sz="2400" dirty="0" smtClean="0"/>
              <a:t>ν</a:t>
            </a:r>
            <a:r>
              <a:rPr lang="fr-FR" sz="2400" baseline="-25000" dirty="0" smtClean="0"/>
              <a:t>e</a:t>
            </a:r>
            <a:r>
              <a:rPr lang="en-GB" sz="2400" dirty="0" smtClean="0"/>
              <a:t> events </a:t>
            </a:r>
            <a:r>
              <a:rPr lang="en-GB" sz="2000" dirty="0" smtClean="0"/>
              <a:t>: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l-GR" sz="2000" dirty="0" smtClean="0"/>
              <a:t>ν</a:t>
            </a:r>
            <a:r>
              <a:rPr lang="fr-FR" sz="2000" baseline="-25000" dirty="0" smtClean="0"/>
              <a:t>e</a:t>
            </a:r>
            <a:r>
              <a:rPr lang="en-GB" sz="2000" dirty="0" smtClean="0"/>
              <a:t> beam contamination  19.3 ± 2.8</a:t>
            </a:r>
          </a:p>
          <a:p>
            <a:pPr>
              <a:buNone/>
            </a:pPr>
            <a:r>
              <a:rPr lang="en-GB" sz="2000" dirty="0" smtClean="0"/>
              <a:t>	Background  </a:t>
            </a:r>
            <a:r>
              <a:rPr lang="el-GR" sz="2000" dirty="0" smtClean="0"/>
              <a:t>τ</a:t>
            </a:r>
            <a:r>
              <a:rPr lang="en-GB" sz="2000" dirty="0" smtClean="0"/>
              <a:t> </a:t>
            </a:r>
            <a:r>
              <a:rPr lang="el-GR" sz="2000" dirty="0" smtClean="0"/>
              <a:t>→</a:t>
            </a:r>
            <a:r>
              <a:rPr lang="en-GB" sz="2000" dirty="0" smtClean="0"/>
              <a:t> e + </a:t>
            </a:r>
            <a:r>
              <a:rPr lang="en-GB" sz="2000" dirty="0" err="1" smtClean="0"/>
              <a:t>mis-id’d</a:t>
            </a:r>
            <a:r>
              <a:rPr lang="en-GB" sz="2000" dirty="0" smtClean="0"/>
              <a:t> </a:t>
            </a:r>
            <a:r>
              <a:rPr lang="el-GR" sz="2000" dirty="0" smtClean="0">
                <a:latin typeface="Calibri"/>
              </a:rPr>
              <a:t>π</a:t>
            </a:r>
            <a:r>
              <a:rPr lang="en-GB" sz="2000" baseline="30000" dirty="0" smtClean="0"/>
              <a:t>0</a:t>
            </a:r>
            <a:r>
              <a:rPr lang="en-GB" sz="2000" dirty="0" smtClean="0"/>
              <a:t>  0.5 ± 0.2</a:t>
            </a:r>
          </a:p>
          <a:p>
            <a:pPr>
              <a:buNone/>
            </a:pPr>
            <a:r>
              <a:rPr lang="en-GB" sz="2000" dirty="0" smtClean="0">
                <a:solidFill>
                  <a:srgbClr val="1506DC"/>
                </a:solidFill>
              </a:rPr>
              <a:t>→ Observed 19 events    </a:t>
            </a:r>
            <a:r>
              <a:rPr lang="en-GB" sz="2000" dirty="0" smtClean="0"/>
              <a:t>sin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(2</a:t>
            </a:r>
            <a:r>
              <a:rPr lang="el-GR" sz="2000" dirty="0" smtClean="0">
                <a:latin typeface="Calibri"/>
              </a:rPr>
              <a:t>θ</a:t>
            </a:r>
            <a:r>
              <a:rPr lang="en-GB" sz="2000" baseline="-25000" dirty="0" smtClean="0"/>
              <a:t>13</a:t>
            </a:r>
            <a:r>
              <a:rPr lang="en-GB" sz="2000" dirty="0" smtClean="0"/>
              <a:t>) &lt; 0.44 @ 90% CL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µ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Times"/>
              </a:rPr>
              <a:t>→ </a:t>
            </a:r>
            <a:r>
              <a:rPr lang="el-GR" sz="2000" dirty="0" smtClean="0"/>
              <a:t>ν</a:t>
            </a:r>
            <a:r>
              <a:rPr lang="fr-FR" sz="2000" baseline="-25000" dirty="0" smtClean="0"/>
              <a:t>e</a:t>
            </a:r>
            <a:r>
              <a:rPr lang="en-GB" sz="2000" dirty="0" smtClean="0"/>
              <a:t> 1.4 </a:t>
            </a:r>
            <a:r>
              <a:rPr lang="en-GB" sz="2000" dirty="0" err="1" smtClean="0"/>
              <a:t>evts</a:t>
            </a:r>
            <a:r>
              <a:rPr lang="en-GB" sz="2000" dirty="0" smtClean="0"/>
              <a:t> (sin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(2</a:t>
            </a:r>
            <a:r>
              <a:rPr lang="el-GR" sz="2000" dirty="0" smtClean="0"/>
              <a:t>θ</a:t>
            </a:r>
            <a:r>
              <a:rPr lang="en-GB" sz="2000" baseline="-25000" dirty="0" smtClean="0"/>
              <a:t>13</a:t>
            </a:r>
            <a:r>
              <a:rPr lang="en-GB" sz="2000" dirty="0" smtClean="0"/>
              <a:t>) = 0.098)</a:t>
            </a:r>
            <a:endParaRPr lang="en-GB" sz="2000" dirty="0" smtClean="0">
              <a:solidFill>
                <a:srgbClr val="1506DC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→ Upper limit on non standard </a:t>
            </a:r>
            <a:r>
              <a:rPr lang="el-GR" sz="2000" dirty="0" smtClean="0">
                <a:solidFill>
                  <a:srgbClr val="FF0000"/>
                </a:solidFill>
              </a:rPr>
              <a:t>ν</a:t>
            </a:r>
            <a:r>
              <a:rPr lang="en-GB" sz="2000" dirty="0" smtClean="0">
                <a:solidFill>
                  <a:srgbClr val="FF0000"/>
                </a:solidFill>
              </a:rPr>
              <a:t> oscillations sin</a:t>
            </a:r>
            <a:r>
              <a:rPr lang="en-GB" sz="2000" baseline="30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FF0000"/>
                </a:solidFill>
              </a:rPr>
              <a:t>(2</a:t>
            </a:r>
            <a:r>
              <a:rPr lang="el-GR" sz="2000" dirty="0" smtClean="0">
                <a:solidFill>
                  <a:srgbClr val="FF0000"/>
                </a:solidFill>
              </a:rPr>
              <a:t>θ</a:t>
            </a:r>
            <a:r>
              <a:rPr lang="en-GB" sz="2000" baseline="-25000" dirty="0" smtClean="0">
                <a:solidFill>
                  <a:srgbClr val="FF0000"/>
                </a:solidFill>
              </a:rPr>
              <a:t>new</a:t>
            </a:r>
            <a:r>
              <a:rPr lang="en-GB" sz="2000" dirty="0" smtClean="0">
                <a:solidFill>
                  <a:srgbClr val="FF0000"/>
                </a:solidFill>
              </a:rPr>
              <a:t>) &lt; 7.2 x 10</a:t>
            </a:r>
            <a:r>
              <a:rPr lang="en-GB" sz="2000" baseline="30000" dirty="0" smtClean="0">
                <a:solidFill>
                  <a:srgbClr val="FF0000"/>
                </a:solidFill>
              </a:rPr>
              <a:t>-3</a:t>
            </a:r>
            <a:r>
              <a:rPr lang="en-GB" sz="2000" dirty="0" smtClean="0">
                <a:solidFill>
                  <a:srgbClr val="FF0000"/>
                </a:solidFill>
              </a:rPr>
              <a:t> 90% CL </a:t>
            </a:r>
            <a:r>
              <a:rPr lang="en-GB" sz="2000" dirty="0" smtClean="0"/>
              <a:t>where</a:t>
            </a:r>
          </a:p>
          <a:p>
            <a:pPr>
              <a:buNone/>
            </a:pPr>
            <a:r>
              <a:rPr lang="en-GB" sz="2000" dirty="0" smtClean="0"/>
              <a:t>P = sin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(2</a:t>
            </a:r>
            <a:r>
              <a:rPr lang="el-GR" sz="2000" dirty="0" smtClean="0"/>
              <a:t>θ</a:t>
            </a:r>
            <a:r>
              <a:rPr lang="en-GB" sz="2000" baseline="-25000" dirty="0" smtClean="0"/>
              <a:t>new</a:t>
            </a:r>
            <a:r>
              <a:rPr lang="en-GB" sz="2000" dirty="0" smtClean="0"/>
              <a:t>) sin2(1.27 </a:t>
            </a:r>
            <a:r>
              <a:rPr lang="el-GR" sz="2000" dirty="0" smtClean="0"/>
              <a:t>Δ</a:t>
            </a:r>
            <a:r>
              <a:rPr lang="en-GB" sz="2000" dirty="0" smtClean="0"/>
              <a:t>m</a:t>
            </a:r>
            <a:r>
              <a:rPr lang="en-GB" sz="2000" baseline="30000" dirty="0" smtClean="0"/>
              <a:t>2</a:t>
            </a:r>
            <a:r>
              <a:rPr lang="en-GB" sz="2000" baseline="-25000" dirty="0" smtClean="0"/>
              <a:t>new</a:t>
            </a:r>
            <a:r>
              <a:rPr lang="en-GB" sz="2000" dirty="0" smtClean="0"/>
              <a:t> L/E)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conclusions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OPERA has recorded events corresponding to 18.0 x 10</a:t>
            </a:r>
            <a:r>
              <a:rPr lang="en-GB" sz="2000" baseline="30000" dirty="0" smtClean="0"/>
              <a:t>19</a:t>
            </a:r>
            <a:r>
              <a:rPr lang="en-GB" sz="2000" dirty="0" smtClean="0"/>
              <a:t> </a:t>
            </a:r>
            <a:r>
              <a:rPr lang="en-GB" sz="2000" dirty="0" err="1" smtClean="0"/>
              <a:t>PoT</a:t>
            </a:r>
            <a:r>
              <a:rPr lang="en-GB" sz="2000" dirty="0" smtClean="0"/>
              <a:t> delivered by the CNGS beam from 2008 to 2012</a:t>
            </a:r>
          </a:p>
          <a:p>
            <a:r>
              <a:rPr lang="en-GB" sz="2000" dirty="0" smtClean="0"/>
              <a:t>Scanning (“second data-taking”) and analysis ongoing. ~50% completed!</a:t>
            </a:r>
          </a:p>
          <a:p>
            <a:endParaRPr lang="en-GB" sz="2000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ν</a:t>
            </a:r>
            <a:r>
              <a:rPr lang="el-GR" sz="2400" baseline="-25000" dirty="0" smtClean="0">
                <a:solidFill>
                  <a:srgbClr val="FF0000"/>
                </a:solidFill>
              </a:rPr>
              <a:t>µ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Times"/>
              </a:rPr>
              <a:t>→ </a:t>
            </a:r>
            <a:r>
              <a:rPr lang="el-GR" sz="2400" dirty="0" smtClean="0">
                <a:solidFill>
                  <a:srgbClr val="FF0000"/>
                </a:solidFill>
              </a:rPr>
              <a:t>ν</a:t>
            </a:r>
            <a:r>
              <a:rPr lang="el-GR" sz="2400" baseline="-25000" dirty="0" smtClean="0">
                <a:solidFill>
                  <a:srgbClr val="FF0000"/>
                </a:solidFill>
              </a:rPr>
              <a:t>τ</a:t>
            </a:r>
            <a:r>
              <a:rPr lang="en-GB" sz="2400" dirty="0" smtClean="0">
                <a:solidFill>
                  <a:srgbClr val="FF0000"/>
                </a:solidFill>
              </a:rPr>
              <a:t> appearance search: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	2 candidates observed, 1.9 signal + 0.2 background expected</a:t>
            </a:r>
          </a:p>
          <a:p>
            <a:pPr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>
                <a:solidFill>
                  <a:srgbClr val="1506DC"/>
                </a:solidFill>
              </a:rPr>
              <a:t>ν</a:t>
            </a:r>
            <a:r>
              <a:rPr lang="el-GR" sz="2400" baseline="-25000" dirty="0" smtClean="0">
                <a:solidFill>
                  <a:srgbClr val="1506DC"/>
                </a:solidFill>
              </a:rPr>
              <a:t>µ</a:t>
            </a:r>
            <a:r>
              <a:rPr lang="en-GB" sz="2400" dirty="0" smtClean="0">
                <a:solidFill>
                  <a:srgbClr val="1506DC"/>
                </a:solidFill>
              </a:rPr>
              <a:t> </a:t>
            </a:r>
            <a:r>
              <a:rPr lang="en-GB" sz="2400" dirty="0" smtClean="0">
                <a:solidFill>
                  <a:srgbClr val="1506DC"/>
                </a:solidFill>
                <a:latin typeface="Times"/>
              </a:rPr>
              <a:t>→ </a:t>
            </a:r>
            <a:r>
              <a:rPr lang="el-GR" sz="2400" dirty="0" smtClean="0">
                <a:solidFill>
                  <a:srgbClr val="1506DC"/>
                </a:solidFill>
              </a:rPr>
              <a:t>ν</a:t>
            </a:r>
            <a:r>
              <a:rPr lang="fr-FR" sz="2400" baseline="-25000" dirty="0" smtClean="0">
                <a:solidFill>
                  <a:srgbClr val="1506DC"/>
                </a:solidFill>
              </a:rPr>
              <a:t>e</a:t>
            </a:r>
            <a:r>
              <a:rPr lang="en-GB" sz="2400" dirty="0" smtClean="0">
                <a:solidFill>
                  <a:srgbClr val="1506DC"/>
                </a:solidFill>
              </a:rPr>
              <a:t> oscillation search:</a:t>
            </a:r>
          </a:p>
          <a:p>
            <a:pPr>
              <a:buNone/>
            </a:pPr>
            <a:r>
              <a:rPr lang="en-GB" sz="2400" dirty="0" smtClean="0">
                <a:solidFill>
                  <a:srgbClr val="1506DC"/>
                </a:solidFill>
              </a:rPr>
              <a:t>	non standard </a:t>
            </a:r>
            <a:r>
              <a:rPr lang="el-GR" sz="2400" dirty="0" smtClean="0">
                <a:solidFill>
                  <a:srgbClr val="1506DC"/>
                </a:solidFill>
              </a:rPr>
              <a:t>ν</a:t>
            </a:r>
            <a:r>
              <a:rPr lang="en-GB" sz="2400" dirty="0" smtClean="0">
                <a:solidFill>
                  <a:srgbClr val="1506DC"/>
                </a:solidFill>
              </a:rPr>
              <a:t> oscillations sin</a:t>
            </a:r>
            <a:r>
              <a:rPr lang="en-GB" sz="2400" baseline="30000" dirty="0" smtClean="0">
                <a:solidFill>
                  <a:srgbClr val="1506DC"/>
                </a:solidFill>
              </a:rPr>
              <a:t>2</a:t>
            </a:r>
            <a:r>
              <a:rPr lang="en-GB" sz="2400" dirty="0" smtClean="0">
                <a:solidFill>
                  <a:srgbClr val="1506DC"/>
                </a:solidFill>
              </a:rPr>
              <a:t>(2</a:t>
            </a:r>
            <a:r>
              <a:rPr lang="el-GR" sz="2400" dirty="0" smtClean="0">
                <a:solidFill>
                  <a:srgbClr val="1506DC"/>
                </a:solidFill>
              </a:rPr>
              <a:t>θ</a:t>
            </a:r>
            <a:r>
              <a:rPr lang="en-GB" sz="2400" baseline="-25000" dirty="0" smtClean="0">
                <a:solidFill>
                  <a:srgbClr val="1506DC"/>
                </a:solidFill>
              </a:rPr>
              <a:t>new</a:t>
            </a:r>
            <a:r>
              <a:rPr lang="en-GB" sz="2400" dirty="0" smtClean="0">
                <a:solidFill>
                  <a:srgbClr val="1506DC"/>
                </a:solidFill>
              </a:rPr>
              <a:t>) &lt; 7.2 x </a:t>
            </a:r>
            <a:r>
              <a:rPr lang="en-GB" sz="2400" smtClean="0">
                <a:solidFill>
                  <a:srgbClr val="1506DC"/>
                </a:solidFill>
              </a:rPr>
              <a:t>10</a:t>
            </a:r>
            <a:r>
              <a:rPr lang="en-GB" sz="2400" baseline="30000" smtClean="0">
                <a:solidFill>
                  <a:srgbClr val="1506DC"/>
                </a:solidFill>
              </a:rPr>
              <a:t>-3</a:t>
            </a:r>
            <a:r>
              <a:rPr lang="en-GB" sz="2400" smtClean="0">
                <a:solidFill>
                  <a:srgbClr val="1506DC"/>
                </a:solidFill>
              </a:rPr>
              <a:t> @ 90</a:t>
            </a:r>
            <a:r>
              <a:rPr lang="en-GB" sz="2400" dirty="0" smtClean="0">
                <a:solidFill>
                  <a:srgbClr val="1506DC"/>
                </a:solidFill>
              </a:rPr>
              <a:t>% CL 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800" dirty="0" smtClean="0">
                <a:solidFill>
                  <a:srgbClr val="008000"/>
                </a:solidFill>
              </a:rPr>
              <a:t>More interesting events in the pipeline... Stay tuned!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4400" dirty="0" smtClean="0"/>
              <a:t>BACK UP SLIDES</a:t>
            </a:r>
            <a:endParaRPr lang="fr-FR" sz="4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7" name="正方形/長方形 89"/>
          <p:cNvSpPr>
            <a:spLocks noChangeArrowheads="1"/>
          </p:cNvSpPr>
          <p:nvPr/>
        </p:nvSpPr>
        <p:spPr bwMode="auto">
          <a:xfrm>
            <a:off x="1187450" y="1055688"/>
            <a:ext cx="5143500" cy="5468937"/>
          </a:xfrm>
          <a:prstGeom prst="rect">
            <a:avLst/>
          </a:prstGeom>
          <a:solidFill>
            <a:srgbClr val="D8E457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/>
            <a:endParaRPr kumimoji="0" lang="ja-JP" alt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62800" y="1066800"/>
            <a:ext cx="217488" cy="5472113"/>
          </a:xfrm>
          <a:prstGeom prst="rect">
            <a:avLst/>
          </a:prstGeom>
          <a:solidFill>
            <a:srgbClr val="D8E4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BBE0E3"/>
              </a:solidFill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380288" y="1066800"/>
            <a:ext cx="217487" cy="5472113"/>
          </a:xfrm>
          <a:prstGeom prst="rect">
            <a:avLst/>
          </a:prstGeom>
          <a:solidFill>
            <a:srgbClr val="D8E4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179388" y="3141663"/>
            <a:ext cx="546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 sz="5400">
                <a:solidFill>
                  <a:srgbClr val="00FF00"/>
                </a:solidFill>
                <a:latin typeface="Symbol" pitchFamily="18" charset="2"/>
                <a:sym typeface="Symbol" pitchFamily="18" charset="2"/>
              </a:rPr>
              <a:t>n</a:t>
            </a:r>
          </a:p>
        </p:txBody>
      </p:sp>
      <p:sp>
        <p:nvSpPr>
          <p:cNvPr id="11" name="タイトル 1"/>
          <p:cNvSpPr>
            <a:spLocks/>
          </p:cNvSpPr>
          <p:nvPr/>
        </p:nvSpPr>
        <p:spPr bwMode="auto">
          <a:xfrm>
            <a:off x="1476375" y="152400"/>
            <a:ext cx="6264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altLang="ja-JP" sz="2400" dirty="0"/>
              <a:t>Event Location in the ECC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116013" y="1023938"/>
            <a:ext cx="433387" cy="550068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1763713" y="1023938"/>
            <a:ext cx="433387" cy="550068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/>
        </p:nvSpPr>
        <p:spPr bwMode="auto">
          <a:xfrm>
            <a:off x="2411413" y="1023938"/>
            <a:ext cx="433387" cy="550068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3059113" y="1023938"/>
            <a:ext cx="433387" cy="550068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3708400" y="1023938"/>
            <a:ext cx="433388" cy="550068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356100" y="1023938"/>
            <a:ext cx="433388" cy="550068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5003800" y="1025525"/>
            <a:ext cx="433388" cy="55006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5651500" y="1025525"/>
            <a:ext cx="433388" cy="55006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 rot="16200000">
            <a:off x="1204912" y="5819776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 rot="16200000">
            <a:off x="1847850" y="5819776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 rot="16200000">
            <a:off x="2505075" y="5819776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23" name="Text Box 81"/>
          <p:cNvSpPr txBox="1">
            <a:spLocks noChangeArrowheads="1"/>
          </p:cNvSpPr>
          <p:nvPr/>
        </p:nvSpPr>
        <p:spPr bwMode="auto">
          <a:xfrm rot="16200000">
            <a:off x="3144837" y="5818188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24" name="Text Box 82"/>
          <p:cNvSpPr txBox="1">
            <a:spLocks noChangeArrowheads="1"/>
          </p:cNvSpPr>
          <p:nvPr/>
        </p:nvSpPr>
        <p:spPr bwMode="auto">
          <a:xfrm rot="16200000">
            <a:off x="3814762" y="5830888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25" name="Text Box 83"/>
          <p:cNvSpPr txBox="1">
            <a:spLocks noChangeArrowheads="1"/>
          </p:cNvSpPr>
          <p:nvPr/>
        </p:nvSpPr>
        <p:spPr bwMode="auto">
          <a:xfrm rot="16200000">
            <a:off x="4449762" y="5818188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26" name="Text Box 84"/>
          <p:cNvSpPr txBox="1">
            <a:spLocks noChangeArrowheads="1"/>
          </p:cNvSpPr>
          <p:nvPr/>
        </p:nvSpPr>
        <p:spPr bwMode="auto">
          <a:xfrm rot="16200000">
            <a:off x="5095875" y="5818188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27" name="Text Box 84"/>
          <p:cNvSpPr txBox="1">
            <a:spLocks noChangeArrowheads="1"/>
          </p:cNvSpPr>
          <p:nvPr/>
        </p:nvSpPr>
        <p:spPr bwMode="auto">
          <a:xfrm rot="16200000">
            <a:off x="5732462" y="5832476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3419475" y="1125538"/>
            <a:ext cx="944563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 sz="2800" b="1">
                <a:solidFill>
                  <a:srgbClr val="000000"/>
                </a:solidFill>
              </a:rPr>
              <a:t>ECC</a:t>
            </a: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7162800" y="1066800"/>
            <a:ext cx="217488" cy="5472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ectangle 56"/>
          <p:cNvSpPr>
            <a:spLocks noChangeArrowheads="1"/>
          </p:cNvSpPr>
          <p:nvPr/>
        </p:nvSpPr>
        <p:spPr bwMode="auto">
          <a:xfrm>
            <a:off x="7378700" y="1069975"/>
            <a:ext cx="217488" cy="5472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 flipV="1">
            <a:off x="7162800" y="1714500"/>
            <a:ext cx="433388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32" name="Rectangle 68"/>
          <p:cNvSpPr>
            <a:spLocks noChangeArrowheads="1"/>
          </p:cNvSpPr>
          <p:nvPr/>
        </p:nvSpPr>
        <p:spPr bwMode="auto">
          <a:xfrm>
            <a:off x="6300788" y="1052513"/>
            <a:ext cx="863600" cy="54737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 defTabSz="912813"/>
            <a:endParaRPr kumimoji="0"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Text Box 85"/>
          <p:cNvSpPr txBox="1">
            <a:spLocks noChangeArrowheads="1"/>
          </p:cNvSpPr>
          <p:nvPr/>
        </p:nvSpPr>
        <p:spPr bwMode="auto">
          <a:xfrm rot="16200000">
            <a:off x="7141369" y="5858669"/>
            <a:ext cx="544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  <a:p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film</a:t>
            </a:r>
          </a:p>
        </p:txBody>
      </p:sp>
      <p:sp>
        <p:nvSpPr>
          <p:cNvPr id="34" name="Text Box 72"/>
          <p:cNvSpPr txBox="1">
            <a:spLocks noChangeArrowheads="1"/>
          </p:cNvSpPr>
          <p:nvPr/>
        </p:nvSpPr>
        <p:spPr bwMode="auto">
          <a:xfrm>
            <a:off x="7488238" y="2697163"/>
            <a:ext cx="1776412" cy="10763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r>
              <a:rPr kumimoji="0" lang="en-US" altLang="ja-JP" sz="2000" b="1">
                <a:solidFill>
                  <a:srgbClr val="000000"/>
                </a:solidFill>
              </a:rPr>
              <a:t>Large Area Scanning</a:t>
            </a:r>
            <a:endParaRPr kumimoji="0" lang="ja-JP" altLang="en-US" sz="2400" b="1">
              <a:solidFill>
                <a:srgbClr val="000000"/>
              </a:solidFill>
            </a:endParaRPr>
          </a:p>
          <a:p>
            <a:r>
              <a:rPr kumimoji="0" lang="ja-JP" altLang="en-US" sz="2400" b="1">
                <a:solidFill>
                  <a:srgbClr val="000000"/>
                </a:solidFill>
              </a:rPr>
              <a:t> </a:t>
            </a:r>
            <a:r>
              <a:rPr kumimoji="0" lang="en-US" altLang="ja-JP" sz="2000" b="1">
                <a:solidFill>
                  <a:srgbClr val="000000"/>
                </a:solidFill>
              </a:rPr>
              <a:t>~5cm x 5cm</a:t>
            </a:r>
            <a:endParaRPr kumimoji="0" lang="en-US" altLang="ja-JP" sz="2000" b="1" baseline="30000">
              <a:solidFill>
                <a:srgbClr val="000000"/>
              </a:solidFill>
            </a:endParaRPr>
          </a:p>
        </p:txBody>
      </p:sp>
      <p:sp>
        <p:nvSpPr>
          <p:cNvPr id="35" name="Text Box 66"/>
          <p:cNvSpPr txBox="1">
            <a:spLocks noChangeArrowheads="1"/>
          </p:cNvSpPr>
          <p:nvPr/>
        </p:nvSpPr>
        <p:spPr bwMode="auto">
          <a:xfrm>
            <a:off x="7151688" y="160338"/>
            <a:ext cx="164147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 sz="2000" b="1">
                <a:solidFill>
                  <a:srgbClr val="000000"/>
                </a:solidFill>
              </a:rPr>
              <a:t>Changeable</a:t>
            </a:r>
          </a:p>
          <a:p>
            <a:r>
              <a:rPr kumimoji="0" lang="en-US" altLang="ja-JP" sz="2000" b="1">
                <a:solidFill>
                  <a:srgbClr val="000000"/>
                </a:solidFill>
              </a:rPr>
              <a:t> Sheet</a:t>
            </a:r>
          </a:p>
        </p:txBody>
      </p:sp>
      <p:sp>
        <p:nvSpPr>
          <p:cNvPr id="36" name="Line 89"/>
          <p:cNvSpPr>
            <a:spLocks noChangeShapeType="1"/>
          </p:cNvSpPr>
          <p:nvPr/>
        </p:nvSpPr>
        <p:spPr bwMode="auto">
          <a:xfrm flipV="1">
            <a:off x="179388" y="4076700"/>
            <a:ext cx="5762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lIns="82940" tIns="41471" rIns="82940" bIns="41471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Physics case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454150" y="4291161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0" tIns="46035" rIns="92070" bIns="46035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>
                <a:solidFill>
                  <a:schemeClr val="bg1"/>
                </a:solidFill>
              </a:rPr>
              <a:t>Neutrino Oscillation</a:t>
            </a:r>
            <a:endParaRPr kumimoji="0" lang="en-GB" altLang="ja-JP">
              <a:solidFill>
                <a:schemeClr val="bg1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V="1">
            <a:off x="4932363" y="5013473"/>
            <a:ext cx="1584325" cy="288925"/>
          </a:xfrm>
          <a:prstGeom prst="line">
            <a:avLst/>
          </a:prstGeom>
          <a:noFill/>
          <a:ln w="44450">
            <a:solidFill>
              <a:srgbClr val="FF00CE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GB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4932363" y="5302398"/>
            <a:ext cx="2016125" cy="1008063"/>
          </a:xfrm>
          <a:prstGeom prst="line">
            <a:avLst/>
          </a:prstGeom>
          <a:noFill/>
          <a:ln w="25400">
            <a:solidFill>
              <a:srgbClr val="66ECFE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GB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4932363" y="5302398"/>
            <a:ext cx="1871662" cy="1150938"/>
          </a:xfrm>
          <a:prstGeom prst="line">
            <a:avLst/>
          </a:prstGeom>
          <a:noFill/>
          <a:ln w="25400">
            <a:solidFill>
              <a:srgbClr val="66ECFE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GB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6516688" y="5013473"/>
            <a:ext cx="1943100" cy="360363"/>
          </a:xfrm>
          <a:prstGeom prst="line">
            <a:avLst/>
          </a:prstGeom>
          <a:noFill/>
          <a:ln w="44450">
            <a:solidFill>
              <a:srgbClr val="66ECFE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GB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 flipV="1">
            <a:off x="6516688" y="4486423"/>
            <a:ext cx="1584325" cy="527050"/>
          </a:xfrm>
          <a:prstGeom prst="line">
            <a:avLst/>
          </a:prstGeom>
          <a:noFill/>
          <a:ln w="44450">
            <a:solidFill>
              <a:srgbClr val="66ECFE"/>
            </a:solidFill>
            <a:prstDash val="sysDot"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GB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572000" y="4294336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it-IT" altLang="ja-JP" sz="2400">
                <a:solidFill>
                  <a:schemeClr val="bg1"/>
                </a:solidFill>
              </a:rPr>
              <a:t>              decay </a:t>
            </a:r>
            <a:endParaRPr kumimoji="0" lang="it-IT" altLang="ja-JP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6300788" y="4653111"/>
            <a:ext cx="169862" cy="255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sm"/>
          </a:ln>
        </p:spPr>
        <p:txBody>
          <a:bodyPr wrap="none" lIns="91435" tIns="45718" rIns="91435" bIns="45718" anchor="ctr"/>
          <a:lstStyle/>
          <a:p>
            <a:endParaRPr lang="en-GB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842125" y="4155802"/>
            <a:ext cx="1122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GB" altLang="ja-JP" sz="3600" dirty="0">
                <a:solidFill>
                  <a:srgbClr val="66ECFE"/>
                </a:solidFill>
                <a:latin typeface="Symbol" pitchFamily="18" charset="2"/>
              </a:rPr>
              <a:t></a:t>
            </a:r>
            <a:r>
              <a:rPr kumimoji="0" lang="en-GB" altLang="ja-JP" sz="3600" baseline="-25000" dirty="0">
                <a:solidFill>
                  <a:srgbClr val="66ECFE"/>
                </a:solidFill>
                <a:latin typeface="Symbol" pitchFamily="18" charset="2"/>
              </a:rPr>
              <a:t></a:t>
            </a:r>
            <a:endParaRPr kumimoji="0" lang="en-GB" altLang="ja-JP" sz="3600" dirty="0">
              <a:solidFill>
                <a:srgbClr val="66ECFE"/>
              </a:solidFill>
              <a:latin typeface="Times New Roman" pitchFamily="18" charset="0"/>
            </a:endParaRP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7596188" y="5373836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0" hangingPunct="0"/>
            <a:r>
              <a:rPr kumimoji="0" lang="en-US" altLang="ja-JP" sz="2000" dirty="0">
                <a:solidFill>
                  <a:srgbClr val="66ECFE"/>
                </a:solidFill>
                <a:latin typeface="Comic Sans MS" pitchFamily="66" charset="0"/>
                <a:sym typeface="Symbol" pitchFamily="18" charset="2"/>
              </a:rPr>
              <a:t></a:t>
            </a:r>
            <a:r>
              <a:rPr kumimoji="0" lang="fr-FR" altLang="ja-JP" sz="2000" baseline="30000" dirty="0">
                <a:solidFill>
                  <a:srgbClr val="66ECFE"/>
                </a:solidFill>
                <a:latin typeface="Comic Sans MS" pitchFamily="66" charset="0"/>
                <a:sym typeface="Symbol" pitchFamily="18" charset="2"/>
              </a:rPr>
              <a:t>-</a:t>
            </a:r>
            <a:r>
              <a:rPr kumimoji="0" lang="en-US" altLang="ja-JP" sz="2000" dirty="0">
                <a:solidFill>
                  <a:srgbClr val="66ECFE"/>
                </a:solidFill>
                <a:sym typeface="Symbol" pitchFamily="18" charset="2"/>
              </a:rPr>
              <a:t>, h</a:t>
            </a:r>
            <a:r>
              <a:rPr kumimoji="0" lang="fr-FR" altLang="ja-JP" sz="2000" baseline="30000" dirty="0">
                <a:solidFill>
                  <a:srgbClr val="66ECFE"/>
                </a:solidFill>
                <a:sym typeface="Symbol" pitchFamily="18" charset="2"/>
              </a:rPr>
              <a:t>- </a:t>
            </a:r>
            <a:r>
              <a:rPr kumimoji="0" lang="en-US" altLang="ja-JP" sz="2000" dirty="0">
                <a:solidFill>
                  <a:srgbClr val="66ECFE"/>
                </a:solidFill>
                <a:sym typeface="Symbol" pitchFamily="18" charset="2"/>
              </a:rPr>
              <a:t>,e</a:t>
            </a:r>
            <a:r>
              <a:rPr kumimoji="0" lang="fr-FR" altLang="ja-JP" sz="2000" baseline="30000" dirty="0">
                <a:solidFill>
                  <a:srgbClr val="66ECFE"/>
                </a:solidFill>
                <a:sym typeface="Symbol" pitchFamily="18" charset="2"/>
              </a:rPr>
              <a:t>-</a:t>
            </a:r>
            <a:endParaRPr kumimoji="0" lang="en-US" altLang="ja-JP" sz="2000" baseline="30000" dirty="0">
              <a:solidFill>
                <a:srgbClr val="66ECFE"/>
              </a:solidFill>
              <a:sym typeface="Symbol" pitchFamily="18" charset="2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11188" y="5302398"/>
            <a:ext cx="4306887" cy="71438"/>
          </a:xfrm>
          <a:prstGeom prst="rect">
            <a:avLst/>
          </a:prstGeom>
          <a:gradFill rotWithShape="0">
            <a:gsLst>
              <a:gs pos="0">
                <a:srgbClr val="00D200"/>
              </a:gs>
              <a:gs pos="100000">
                <a:srgbClr val="FF6B1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7877" y="5337357"/>
            <a:ext cx="4086769" cy="0"/>
          </a:xfrm>
          <a:prstGeom prst="line">
            <a:avLst/>
          </a:prstGeom>
          <a:noFill/>
          <a:ln w="9207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836738" y="5013473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wrap="none" lIns="91435" tIns="45718" rIns="91435" bIns="45718" anchor="ctr"/>
          <a:lstStyle/>
          <a:p>
            <a:endParaRPr lang="en-GB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V="1">
            <a:off x="4643438" y="5589736"/>
            <a:ext cx="215900" cy="501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sm"/>
          </a:ln>
        </p:spPr>
        <p:txBody>
          <a:bodyPr wrap="none" lIns="91435" tIns="45718" rIns="91435" bIns="45718" anchor="ctr"/>
          <a:lstStyle/>
          <a:p>
            <a:endParaRPr lang="en-GB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563739" y="5913586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altLang="ja-JP" sz="2000" baseline="-25000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kumimoji="0" lang="it-IT" altLang="ja-JP" sz="2000" dirty="0">
                <a:solidFill>
                  <a:schemeClr val="bg1"/>
                </a:solidFill>
              </a:rPr>
              <a:t> C</a:t>
            </a:r>
            <a:r>
              <a:rPr kumimoji="0" lang="en-US" altLang="ja-JP" sz="2000" dirty="0">
                <a:solidFill>
                  <a:schemeClr val="bg1"/>
                </a:solidFill>
              </a:rPr>
              <a:t>C </a:t>
            </a:r>
            <a:r>
              <a:rPr kumimoji="0" lang="en-US" altLang="ja-JP" sz="2000" dirty="0" err="1">
                <a:solidFill>
                  <a:schemeClr val="bg1"/>
                </a:solidFill>
              </a:rPr>
              <a:t>i</a:t>
            </a:r>
            <a:r>
              <a:rPr kumimoji="0" lang="en-US" altLang="ja-JP" sz="2000" b="1" dirty="0" err="1">
                <a:solidFill>
                  <a:schemeClr val="bg1"/>
                </a:solidFill>
              </a:rPr>
              <a:t>nt</a:t>
            </a:r>
            <a:r>
              <a:rPr kumimoji="0" lang="en-US" altLang="ja-JP" sz="2000" b="1" dirty="0">
                <a:solidFill>
                  <a:schemeClr val="bg1"/>
                </a:solidFill>
              </a:rPr>
              <a:t> </a:t>
            </a:r>
            <a:endParaRPr kumimoji="0" lang="it-IT" altLang="ja-JP" sz="2000" b="1" dirty="0">
              <a:solidFill>
                <a:schemeClr val="bg1"/>
              </a:solidFill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450850" y="4262586"/>
            <a:ext cx="736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sz="4800">
                <a:solidFill>
                  <a:srgbClr val="00FF0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altLang="ja-JP" sz="4800" baseline="-25000">
                <a:solidFill>
                  <a:srgbClr val="00FF00"/>
                </a:solidFill>
                <a:latin typeface="Symbol" pitchFamily="18" charset="2"/>
                <a:sym typeface="Symbol" pitchFamily="18" charset="2"/>
              </a:rPr>
              <a:t></a:t>
            </a:r>
            <a:endParaRPr lang="en-US" altLang="ja-JP" sz="4800">
              <a:solidFill>
                <a:srgbClr val="00FF00"/>
              </a:solidFill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3171825" y="4294336"/>
            <a:ext cx="679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sz="4800">
                <a:solidFill>
                  <a:srgbClr val="FF800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altLang="ja-JP" sz="4800" baseline="-25000">
                <a:solidFill>
                  <a:srgbClr val="FF8000"/>
                </a:solidFill>
                <a:latin typeface="Symbol" pitchFamily="18" charset="2"/>
                <a:sym typeface="Symbol" pitchFamily="18" charset="2"/>
              </a:rPr>
              <a:t>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5795963" y="4942036"/>
            <a:ext cx="7270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sz="4000">
                <a:solidFill>
                  <a:srgbClr val="FF00CE"/>
                </a:solidFill>
                <a:latin typeface="Symbol" pitchFamily="18" charset="2"/>
                <a:sym typeface="Symbol" pitchFamily="18" charset="2"/>
              </a:rPr>
              <a:t></a:t>
            </a:r>
            <a:r>
              <a:rPr lang="en-US" altLang="ja-JP" sz="4000" baseline="30000">
                <a:solidFill>
                  <a:srgbClr val="FF00CE"/>
                </a:solidFill>
                <a:latin typeface="Symbol" pitchFamily="18" charset="2"/>
                <a:sym typeface="Symbol" pitchFamily="18" charset="2"/>
              </a:rPr>
              <a:t></a:t>
            </a:r>
            <a:endParaRPr lang="en-US" altLang="ja-JP" sz="4000">
              <a:solidFill>
                <a:srgbClr val="FF00CE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5004048" y="1268760"/>
            <a:ext cx="4139952" cy="2160241"/>
            <a:chOff x="5004048" y="1268760"/>
            <a:chExt cx="4139952" cy="2160241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53165" y="1268760"/>
              <a:ext cx="2090835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4717" y="1268760"/>
              <a:ext cx="2069283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1268761"/>
              <a:ext cx="2090835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Connecteur droit 32"/>
          <p:cNvCxnSpPr/>
          <p:nvPr/>
        </p:nvCxnSpPr>
        <p:spPr>
          <a:xfrm flipH="1">
            <a:off x="827584" y="2132856"/>
            <a:ext cx="144016" cy="1440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268760"/>
            <a:ext cx="8784976" cy="489654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Super-</a:t>
            </a:r>
            <a:r>
              <a:rPr lang="en-GB" sz="2000" dirty="0" err="1" smtClean="0"/>
              <a:t>Kamiokande</a:t>
            </a:r>
            <a:r>
              <a:rPr lang="en-GB" sz="2000" dirty="0" smtClean="0"/>
              <a:t> (1998): </a:t>
            </a:r>
          </a:p>
          <a:p>
            <a:pPr>
              <a:buNone/>
            </a:pPr>
            <a:r>
              <a:rPr lang="en-GB" sz="2000" dirty="0" smtClean="0"/>
              <a:t>	atmospheric 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µ</a:t>
            </a:r>
            <a:r>
              <a:rPr lang="fr-FR" sz="2000" dirty="0" smtClean="0"/>
              <a:t> </a:t>
            </a:r>
            <a:r>
              <a:rPr lang="en-GB" sz="2000" dirty="0" smtClean="0"/>
              <a:t> disappearance,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l-GR" sz="2000" dirty="0" smtClean="0"/>
              <a:t> ν</a:t>
            </a:r>
            <a:r>
              <a:rPr lang="el-GR" sz="2000" baseline="-25000" dirty="0" smtClean="0"/>
              <a:t>µ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Times"/>
              </a:rPr>
              <a:t>→ </a:t>
            </a:r>
            <a:r>
              <a:rPr lang="el-GR" sz="2000" dirty="0" smtClean="0"/>
              <a:t>ν</a:t>
            </a:r>
            <a:r>
              <a:rPr lang="fr-FR" sz="2000" baseline="-25000" dirty="0" smtClean="0"/>
              <a:t>e</a:t>
            </a:r>
            <a:r>
              <a:rPr lang="en-GB" sz="2000" dirty="0" smtClean="0"/>
              <a:t>  =&gt;  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µ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Times"/>
              </a:rPr>
              <a:t>→ 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τ</a:t>
            </a:r>
            <a:r>
              <a:rPr lang="en-GB" sz="2000" dirty="0" smtClean="0"/>
              <a:t> ?</a:t>
            </a:r>
          </a:p>
          <a:p>
            <a:r>
              <a:rPr lang="el-GR" sz="2000" dirty="0" smtClean="0"/>
              <a:t>ν</a:t>
            </a:r>
            <a:r>
              <a:rPr lang="en-GB" sz="2000" dirty="0" smtClean="0"/>
              <a:t> oscillation picture prediction of</a:t>
            </a:r>
          </a:p>
          <a:p>
            <a:pPr>
              <a:buNone/>
            </a:pPr>
            <a:r>
              <a:rPr lang="en-GB" sz="2000" dirty="0" smtClean="0"/>
              <a:t>	appearance of </a:t>
            </a:r>
            <a:r>
              <a:rPr lang="en-GB" sz="2000" i="1" dirty="0" smtClean="0"/>
              <a:t>different</a:t>
            </a:r>
            <a:r>
              <a:rPr lang="en-GB" sz="2000" dirty="0" smtClean="0"/>
              <a:t> </a:t>
            </a:r>
            <a:r>
              <a:rPr lang="el-GR" sz="2000" dirty="0" smtClean="0"/>
              <a:t>ν</a:t>
            </a:r>
            <a:r>
              <a:rPr lang="en-GB" sz="2000" dirty="0" smtClean="0"/>
              <a:t> flavour not tested</a:t>
            </a:r>
          </a:p>
          <a:p>
            <a:pPr>
              <a:buNone/>
            </a:pPr>
            <a:r>
              <a:rPr lang="en-GB" sz="2000" dirty="0" smtClean="0"/>
              <a:t>	Most experimental results on disappearance.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OPERA’s  goal:  observe </a:t>
            </a:r>
            <a:r>
              <a:rPr lang="el-GR" sz="2200" dirty="0" smtClean="0">
                <a:solidFill>
                  <a:srgbClr val="FF0000"/>
                </a:solidFill>
              </a:rPr>
              <a:t>ν</a:t>
            </a:r>
            <a:r>
              <a:rPr lang="el-GR" sz="2200" baseline="-25000" dirty="0" smtClean="0">
                <a:solidFill>
                  <a:srgbClr val="FF0000"/>
                </a:solidFill>
              </a:rPr>
              <a:t>τ</a:t>
            </a:r>
            <a:r>
              <a:rPr lang="en-GB" sz="2000" dirty="0" smtClean="0">
                <a:solidFill>
                  <a:srgbClr val="FF0000"/>
                </a:solidFill>
              </a:rPr>
              <a:t> appearance in </a:t>
            </a:r>
            <a:r>
              <a:rPr lang="el-GR" sz="2200" dirty="0" smtClean="0">
                <a:solidFill>
                  <a:srgbClr val="FF0000"/>
                </a:solidFill>
              </a:rPr>
              <a:t>ν</a:t>
            </a:r>
            <a:r>
              <a:rPr lang="el-GR" sz="2200" baseline="-25000" dirty="0" smtClean="0">
                <a:solidFill>
                  <a:srgbClr val="FF0000"/>
                </a:solidFill>
              </a:rPr>
              <a:t>µ</a:t>
            </a:r>
            <a:r>
              <a:rPr lang="en-GB" sz="2000" dirty="0" smtClean="0">
                <a:solidFill>
                  <a:srgbClr val="FF0000"/>
                </a:solidFill>
              </a:rPr>
              <a:t> beam</a:t>
            </a:r>
          </a:p>
          <a:p>
            <a:pPr>
              <a:buNone/>
            </a:pPr>
            <a:r>
              <a:rPr lang="en-GB" sz="2000" dirty="0" smtClean="0"/>
              <a:t>	(confirms oscillation framework and atmospheric  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µ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Times"/>
              </a:rPr>
              <a:t>→ 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τ</a:t>
            </a:r>
            <a:r>
              <a:rPr lang="en-GB" sz="2000" dirty="0" smtClean="0"/>
              <a:t> oscillation)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7" name="正方形/長方形 89"/>
          <p:cNvSpPr>
            <a:spLocks noChangeArrowheads="1"/>
          </p:cNvSpPr>
          <p:nvPr/>
        </p:nvSpPr>
        <p:spPr bwMode="auto">
          <a:xfrm>
            <a:off x="1155700" y="1084263"/>
            <a:ext cx="5143500" cy="5468937"/>
          </a:xfrm>
          <a:prstGeom prst="rect">
            <a:avLst/>
          </a:prstGeom>
          <a:solidFill>
            <a:srgbClr val="D8E45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pPr algn="ctr"/>
            <a:endParaRPr kumimoji="0" lang="ja-JP" alt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62800" y="1066800"/>
            <a:ext cx="217488" cy="5472113"/>
          </a:xfrm>
          <a:prstGeom prst="rect">
            <a:avLst/>
          </a:prstGeom>
          <a:solidFill>
            <a:srgbClr val="D8E4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380288" y="1066800"/>
            <a:ext cx="217487" cy="5472113"/>
          </a:xfrm>
          <a:prstGeom prst="rect">
            <a:avLst/>
          </a:prstGeom>
          <a:solidFill>
            <a:srgbClr val="D8E4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en-US"/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179388" y="3141663"/>
            <a:ext cx="546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 sz="5400">
                <a:solidFill>
                  <a:srgbClr val="00FF00"/>
                </a:solidFill>
                <a:latin typeface="Symbol" pitchFamily="18" charset="2"/>
                <a:sym typeface="Symbol" pitchFamily="18" charset="2"/>
              </a:rPr>
              <a:t>n</a:t>
            </a:r>
          </a:p>
        </p:txBody>
      </p:sp>
      <p:sp>
        <p:nvSpPr>
          <p:cNvPr id="11" name="タイトル 1"/>
          <p:cNvSpPr>
            <a:spLocks/>
          </p:cNvSpPr>
          <p:nvPr/>
        </p:nvSpPr>
        <p:spPr bwMode="auto">
          <a:xfrm>
            <a:off x="1287463" y="152400"/>
            <a:ext cx="6264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endParaRPr lang="en-US" altLang="ja-JP" sz="2400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19800" y="2108200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6019800" y="2228850"/>
            <a:ext cx="381000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410200" y="2362200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V="1">
            <a:off x="5334000" y="2486025"/>
            <a:ext cx="457200" cy="1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724400" y="2667000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4648200" y="2786063"/>
            <a:ext cx="457200" cy="1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114800" y="2908300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3962400" y="3084513"/>
            <a:ext cx="457200" cy="1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505200" y="3200400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 flipV="1">
            <a:off x="3429000" y="3314700"/>
            <a:ext cx="457200" cy="1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819400" y="3505200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 flipV="1">
            <a:off x="2743200" y="3598863"/>
            <a:ext cx="457200" cy="1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124075" y="3716338"/>
            <a:ext cx="304800" cy="4333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1979613" y="3941763"/>
            <a:ext cx="458787" cy="7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524000" y="3810000"/>
            <a:ext cx="3048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1116013" y="1066800"/>
            <a:ext cx="433387" cy="5473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1763713" y="1066800"/>
            <a:ext cx="433387" cy="5473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2411413" y="1066800"/>
            <a:ext cx="433387" cy="5473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3057525" y="1066800"/>
            <a:ext cx="433388" cy="5473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3708400" y="1066800"/>
            <a:ext cx="433388" cy="5473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4356100" y="1066800"/>
            <a:ext cx="433388" cy="5473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5003800" y="1066800"/>
            <a:ext cx="433388" cy="5473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5651500" y="1066800"/>
            <a:ext cx="433388" cy="5473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 rot="16200000">
            <a:off x="1204912" y="5819776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36" name="Text Box 79"/>
          <p:cNvSpPr txBox="1">
            <a:spLocks noChangeArrowheads="1"/>
          </p:cNvSpPr>
          <p:nvPr/>
        </p:nvSpPr>
        <p:spPr bwMode="auto">
          <a:xfrm rot="16200000">
            <a:off x="1847850" y="5819776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 rot="16200000">
            <a:off x="2505075" y="5819776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 rot="16200000">
            <a:off x="3144837" y="5818188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 rot="16200000">
            <a:off x="3814762" y="5830888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40" name="Text Box 83"/>
          <p:cNvSpPr txBox="1">
            <a:spLocks noChangeArrowheads="1"/>
          </p:cNvSpPr>
          <p:nvPr/>
        </p:nvSpPr>
        <p:spPr bwMode="auto">
          <a:xfrm rot="16200000">
            <a:off x="4449762" y="5818188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41" name="Text Box 84"/>
          <p:cNvSpPr txBox="1">
            <a:spLocks noChangeArrowheads="1"/>
          </p:cNvSpPr>
          <p:nvPr/>
        </p:nvSpPr>
        <p:spPr bwMode="auto">
          <a:xfrm rot="16200000">
            <a:off x="5095875" y="5818188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42" name="Text Box 84"/>
          <p:cNvSpPr txBox="1">
            <a:spLocks noChangeArrowheads="1"/>
          </p:cNvSpPr>
          <p:nvPr/>
        </p:nvSpPr>
        <p:spPr bwMode="auto">
          <a:xfrm rot="16200000">
            <a:off x="5732462" y="5832476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Lead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3429000" y="1122363"/>
            <a:ext cx="944563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 sz="2800" b="1"/>
              <a:t>ECC</a:t>
            </a:r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auto">
          <a:xfrm>
            <a:off x="7162800" y="1066800"/>
            <a:ext cx="217488" cy="5472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45" name="Rectangle 56"/>
          <p:cNvSpPr>
            <a:spLocks noChangeArrowheads="1"/>
          </p:cNvSpPr>
          <p:nvPr/>
        </p:nvSpPr>
        <p:spPr bwMode="auto">
          <a:xfrm>
            <a:off x="7378700" y="1069975"/>
            <a:ext cx="217488" cy="5472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0" tIns="41471" rIns="82940" bIns="41471" anchor="ctr"/>
          <a:lstStyle/>
          <a:p>
            <a:endParaRPr kumimoji="0" lang="ja-JP" altLang="ja-JP">
              <a:latin typeface="Calibri" pitchFamily="34" charset="0"/>
            </a:endParaRPr>
          </a:p>
        </p:txBody>
      </p:sp>
      <p:sp>
        <p:nvSpPr>
          <p:cNvPr id="46" name="Line 2"/>
          <p:cNvSpPr>
            <a:spLocks noChangeShapeType="1"/>
          </p:cNvSpPr>
          <p:nvPr/>
        </p:nvSpPr>
        <p:spPr bwMode="auto">
          <a:xfrm flipV="1">
            <a:off x="7162800" y="1714500"/>
            <a:ext cx="433388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300788" y="1052513"/>
            <a:ext cx="863600" cy="54737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 defTabSz="912813"/>
            <a:endParaRPr kumimoji="0" lang="ja-JP" altLang="en-US" sz="2400">
              <a:latin typeface="Times New Roman" pitchFamily="18" charset="0"/>
            </a:endParaRPr>
          </a:p>
        </p:txBody>
      </p:sp>
      <p:sp>
        <p:nvSpPr>
          <p:cNvPr id="48" name="Text Box 85"/>
          <p:cNvSpPr txBox="1">
            <a:spLocks noChangeArrowheads="1"/>
          </p:cNvSpPr>
          <p:nvPr/>
        </p:nvSpPr>
        <p:spPr bwMode="auto">
          <a:xfrm rot="16200000">
            <a:off x="7141369" y="5858669"/>
            <a:ext cx="544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film</a:t>
            </a:r>
          </a:p>
          <a:p>
            <a:r>
              <a:rPr kumimoji="0" lang="en-US" altLang="ja-JP">
                <a:latin typeface="Calibri" pitchFamily="34" charset="0"/>
              </a:rPr>
              <a:t>film</a:t>
            </a:r>
          </a:p>
        </p:txBody>
      </p:sp>
      <p:sp>
        <p:nvSpPr>
          <p:cNvPr id="49" name="Line 69"/>
          <p:cNvSpPr>
            <a:spLocks noChangeShapeType="1"/>
          </p:cNvSpPr>
          <p:nvPr/>
        </p:nvSpPr>
        <p:spPr bwMode="auto">
          <a:xfrm flipH="1">
            <a:off x="6350000" y="1917700"/>
            <a:ext cx="763588" cy="317500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50" name="Line 89"/>
          <p:cNvSpPr>
            <a:spLocks noChangeShapeType="1"/>
          </p:cNvSpPr>
          <p:nvPr/>
        </p:nvSpPr>
        <p:spPr bwMode="auto">
          <a:xfrm flipV="1">
            <a:off x="179388" y="4076700"/>
            <a:ext cx="5762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lIns="82940" tIns="41471" rIns="82940" bIns="41471"/>
          <a:lstStyle/>
          <a:p>
            <a:endParaRPr lang="fr-FR"/>
          </a:p>
        </p:txBody>
      </p:sp>
      <p:sp>
        <p:nvSpPr>
          <p:cNvPr id="51" name="Text Box 73"/>
          <p:cNvSpPr txBox="1">
            <a:spLocks noChangeArrowheads="1"/>
          </p:cNvSpPr>
          <p:nvPr/>
        </p:nvSpPr>
        <p:spPr bwMode="auto">
          <a:xfrm>
            <a:off x="5716588" y="2890838"/>
            <a:ext cx="2216150" cy="7080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r>
              <a:rPr kumimoji="0" lang="en-US" altLang="ja-JP" sz="2000" b="1"/>
              <a:t>Small area scan</a:t>
            </a:r>
            <a:endParaRPr kumimoji="0" lang="ja-JP" altLang="en-US" sz="2400" b="1"/>
          </a:p>
          <a:p>
            <a:r>
              <a:rPr kumimoji="0" lang="en-US" altLang="ja-JP" sz="2000" b="1"/>
              <a:t>~0.1mm*0.1mm</a:t>
            </a:r>
            <a:endParaRPr kumimoji="0" lang="en-US" altLang="ja-JP" sz="2000" b="1" baseline="30000">
              <a:latin typeface="Verdana" pitchFamily="34" charset="0"/>
            </a:endParaRP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7151688" y="160338"/>
            <a:ext cx="164147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kumimoji="0" lang="en-US" altLang="ja-JP" sz="2000" b="1">
                <a:solidFill>
                  <a:srgbClr val="000000"/>
                </a:solidFill>
              </a:rPr>
              <a:t>Changeable</a:t>
            </a:r>
          </a:p>
          <a:p>
            <a:r>
              <a:rPr kumimoji="0" lang="en-US" altLang="ja-JP" sz="2000" b="1">
                <a:solidFill>
                  <a:srgbClr val="000000"/>
                </a:solidFill>
              </a:rPr>
              <a:t> Sheet</a:t>
            </a:r>
          </a:p>
        </p:txBody>
      </p:sp>
      <p:sp>
        <p:nvSpPr>
          <p:cNvPr id="53" name="タイトル 1"/>
          <p:cNvSpPr>
            <a:spLocks/>
          </p:cNvSpPr>
          <p:nvPr/>
        </p:nvSpPr>
        <p:spPr bwMode="auto">
          <a:xfrm>
            <a:off x="1487488" y="152400"/>
            <a:ext cx="6264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altLang="ja-JP" sz="2400" dirty="0"/>
              <a:t>Event Location in the ECC</a:t>
            </a:r>
          </a:p>
        </p:txBody>
      </p:sp>
      <p:sp>
        <p:nvSpPr>
          <p:cNvPr id="54" name="正方形/長方形 1"/>
          <p:cNvSpPr/>
          <p:nvPr/>
        </p:nvSpPr>
        <p:spPr>
          <a:xfrm>
            <a:off x="1200150" y="3136900"/>
            <a:ext cx="3565525" cy="1731963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5" name="テキスト ボックス 2"/>
          <p:cNvSpPr txBox="1">
            <a:spLocks noChangeArrowheads="1"/>
          </p:cNvSpPr>
          <p:nvPr/>
        </p:nvSpPr>
        <p:spPr bwMode="auto">
          <a:xfrm>
            <a:off x="1487488" y="4267200"/>
            <a:ext cx="3132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en-US" altLang="ja-JP"/>
              <a:t>Read-out films around the stopping point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9" grpId="0" animBg="1"/>
      <p:bldP spid="51" grpId="0" animBg="1"/>
      <p:bldP spid="54" grpId="0" animBg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</a:t>
            </a:r>
            <a:r>
              <a:rPr lang="en-GB" sz="3200" dirty="0" smtClean="0"/>
              <a:t>ERN</a:t>
            </a:r>
            <a:r>
              <a:rPr lang="en-GB" dirty="0" smtClean="0"/>
              <a:t> N</a:t>
            </a:r>
            <a:r>
              <a:rPr lang="en-GB" sz="3200" dirty="0" smtClean="0"/>
              <a:t>eutrinos to </a:t>
            </a:r>
            <a:r>
              <a:rPr lang="en-GB" dirty="0" smtClean="0"/>
              <a:t>G</a:t>
            </a:r>
            <a:r>
              <a:rPr lang="en-GB" sz="3200" dirty="0" smtClean="0"/>
              <a:t>ran</a:t>
            </a:r>
            <a:r>
              <a:rPr lang="en-GB" dirty="0" smtClean="0"/>
              <a:t> </a:t>
            </a:r>
            <a:r>
              <a:rPr lang="en-GB" dirty="0" err="1" smtClean="0"/>
              <a:t>S</a:t>
            </a:r>
            <a:r>
              <a:rPr lang="en-GB" sz="3200" dirty="0" err="1" smtClean="0"/>
              <a:t>asso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sz="2400" dirty="0" smtClean="0"/>
              <a:t>CERN </a:t>
            </a:r>
            <a:r>
              <a:rPr lang="el-GR" sz="2400" dirty="0" smtClean="0"/>
              <a:t>ν</a:t>
            </a:r>
            <a:r>
              <a:rPr lang="el-GR" sz="2400" baseline="-25000" dirty="0" smtClean="0"/>
              <a:t>µ</a:t>
            </a:r>
            <a:r>
              <a:rPr lang="fr-FR" sz="2400" dirty="0" smtClean="0"/>
              <a:t> </a:t>
            </a:r>
            <a:r>
              <a:rPr lang="fr-FR" sz="2400" dirty="0" err="1" smtClean="0"/>
              <a:t>beam</a:t>
            </a:r>
            <a:r>
              <a:rPr lang="fr-FR" sz="2400" dirty="0" smtClean="0"/>
              <a:t> to INFN </a:t>
            </a:r>
            <a:r>
              <a:rPr lang="fr-FR" sz="2400" dirty="0" err="1" smtClean="0"/>
              <a:t>Gran</a:t>
            </a:r>
            <a:r>
              <a:rPr lang="fr-FR" sz="2400" dirty="0" smtClean="0"/>
              <a:t> </a:t>
            </a:r>
            <a:r>
              <a:rPr lang="fr-FR" sz="2400" dirty="0" err="1" smtClean="0"/>
              <a:t>Sasso</a:t>
            </a:r>
            <a:r>
              <a:rPr lang="fr-FR" sz="2400" dirty="0" smtClean="0"/>
              <a:t> underground </a:t>
            </a:r>
            <a:r>
              <a:rPr lang="fr-FR" sz="2400" dirty="0" err="1" smtClean="0"/>
              <a:t>lab</a:t>
            </a:r>
            <a:endParaRPr lang="en-GB" sz="2400" dirty="0" smtClean="0"/>
          </a:p>
        </p:txBody>
      </p:sp>
      <p:pic>
        <p:nvPicPr>
          <p:cNvPr id="4" name="Picture 22" descr="pro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72816"/>
            <a:ext cx="3779912" cy="25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ngs-google_eart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60774"/>
            <a:ext cx="27352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244157" y="3062932"/>
            <a:ext cx="2168525" cy="1304925"/>
            <a:chOff x="213" y="2661"/>
            <a:chExt cx="1366" cy="822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13" y="2841"/>
              <a:ext cx="816" cy="5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13" y="2661"/>
              <a:ext cx="4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CERN</a:t>
              </a:r>
              <a:endParaRPr lang="it-IT" b="1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158" y="3291"/>
              <a:ext cx="4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LNGS</a:t>
              </a:r>
              <a:endParaRPr lang="it-IT" b="1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 rot="2205168">
              <a:off x="541" y="2971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Garamond" pitchFamily="18" charset="0"/>
                </a:rPr>
                <a:t>730 km</a:t>
              </a:r>
              <a:endParaRPr lang="it-IT" sz="1600" b="1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3851920" y="1844824"/>
            <a:ext cx="576064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High </a:t>
            </a:r>
            <a:r>
              <a:rPr lang="en-GB" sz="2000" dirty="0" smtClean="0"/>
              <a:t>&lt;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to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boost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σ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τ</a:t>
            </a:r>
            <a:r>
              <a:rPr lang="fr-FR" sz="2000" dirty="0" smtClean="0"/>
              <a:t> </a:t>
            </a:r>
            <a:r>
              <a:rPr lang="fr-FR" sz="2000" dirty="0" err="1" smtClean="0"/>
              <a:t>ChargedCurrent</a:t>
            </a:r>
            <a:r>
              <a:rPr lang="fr-FR" sz="2000" dirty="0" smtClean="0"/>
              <a:t>)</a:t>
            </a:r>
            <a:endParaRPr lang="en-GB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Moriond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EW 05/03/2013</a:t>
            </a:r>
            <a:endParaRPr lang="fr-B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Pablo DEL AMO SANCHEZ                          LAPP - IN2P3 - CNRS / Université de Savoie</a:t>
            </a:r>
            <a:endParaRPr lang="fr-BE" dirty="0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251520" y="4437112"/>
          <a:ext cx="3384376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6251"/>
                <a:gridCol w="1128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&lt;E</a:t>
                      </a:r>
                      <a:r>
                        <a:rPr lang="el-GR" b="0" baseline="-25000" dirty="0" smtClean="0"/>
                        <a:t>ν</a:t>
                      </a:r>
                      <a:r>
                        <a:rPr lang="fr-FR" b="0" dirty="0" smtClean="0"/>
                        <a:t>&gt;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17 </a:t>
                      </a:r>
                      <a:r>
                        <a:rPr lang="en-GB" b="0" dirty="0" err="1" smtClean="0"/>
                        <a:t>GeV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730 km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P(</a:t>
                      </a:r>
                      <a:r>
                        <a:rPr lang="el-GR" sz="1800" dirty="0" smtClean="0"/>
                        <a:t>ν</a:t>
                      </a:r>
                      <a:r>
                        <a:rPr lang="el-GR" sz="1800" baseline="-25000" dirty="0" smtClean="0"/>
                        <a:t>µ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>
                          <a:latin typeface="Times"/>
                        </a:rPr>
                        <a:t>→</a:t>
                      </a:r>
                      <a:r>
                        <a:rPr lang="en-GB" dirty="0" smtClean="0"/>
                        <a:t> </a:t>
                      </a:r>
                      <a:r>
                        <a:rPr lang="el-GR" sz="1800" dirty="0" smtClean="0"/>
                        <a:t>ν</a:t>
                      </a:r>
                      <a:r>
                        <a:rPr lang="el-GR" sz="1800" baseline="-25000" dirty="0" smtClean="0"/>
                        <a:t>τ</a:t>
                      </a:r>
                      <a:r>
                        <a:rPr lang="en-GB" dirty="0" smtClean="0"/>
                        <a:t>) </a:t>
                      </a:r>
                      <a:r>
                        <a:rPr lang="en-GB" dirty="0" smtClean="0">
                          <a:latin typeface="Times"/>
                        </a:rPr>
                        <a:t>≈ </a:t>
                      </a:r>
                      <a:r>
                        <a:rPr lang="en-GB" dirty="0" smtClean="0"/>
                        <a:t>1.7%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(</a:t>
                      </a:r>
                      <a:r>
                        <a:rPr lang="el-GR" sz="1800" dirty="0" smtClean="0"/>
                        <a:t>ν</a:t>
                      </a:r>
                      <a:r>
                        <a:rPr lang="fr-FR" sz="1800" baseline="-25000" dirty="0" smtClean="0"/>
                        <a:t>e</a:t>
                      </a:r>
                      <a:r>
                        <a:rPr lang="fr-FR" sz="1800" dirty="0" smtClean="0"/>
                        <a:t> CC + </a:t>
                      </a:r>
                      <a:r>
                        <a:rPr lang="el-GR" sz="1800" dirty="0" smtClean="0"/>
                        <a:t>ν</a:t>
                      </a:r>
                      <a:r>
                        <a:rPr lang="fr-FR" sz="1800" baseline="-25000" dirty="0" smtClean="0"/>
                        <a:t>e</a:t>
                      </a:r>
                      <a:r>
                        <a:rPr lang="fr-FR" sz="1800" dirty="0" smtClean="0"/>
                        <a:t> CC)/ </a:t>
                      </a:r>
                      <a:r>
                        <a:rPr lang="el-GR" sz="1800" dirty="0" smtClean="0"/>
                        <a:t>ν</a:t>
                      </a:r>
                      <a:r>
                        <a:rPr lang="el-GR" sz="1800" baseline="-25000" dirty="0" smtClean="0"/>
                        <a:t>µ</a:t>
                      </a:r>
                      <a:r>
                        <a:rPr lang="fr-FR" sz="1800" dirty="0" smtClean="0"/>
                        <a:t> CC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0.89%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ν</a:t>
                      </a:r>
                      <a:r>
                        <a:rPr lang="el-GR" sz="1800" baseline="-25000" dirty="0" smtClean="0"/>
                        <a:t>µ</a:t>
                      </a:r>
                      <a:r>
                        <a:rPr lang="fr-FR" sz="1800" dirty="0" smtClean="0"/>
                        <a:t> CC/</a:t>
                      </a:r>
                      <a:r>
                        <a:rPr lang="el-GR" sz="1800" dirty="0" smtClean="0"/>
                        <a:t>ν</a:t>
                      </a:r>
                      <a:r>
                        <a:rPr lang="el-GR" sz="1800" baseline="-25000" dirty="0" smtClean="0"/>
                        <a:t>µ</a:t>
                      </a:r>
                      <a:r>
                        <a:rPr lang="fr-FR" sz="1800" dirty="0" smtClean="0"/>
                        <a:t> CC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2.1%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prompt </a:t>
                      </a:r>
                      <a:r>
                        <a:rPr lang="el-GR" sz="1800" dirty="0" smtClean="0"/>
                        <a:t>ν</a:t>
                      </a:r>
                      <a:r>
                        <a:rPr lang="el-GR" sz="1800" baseline="-25000" dirty="0" smtClean="0"/>
                        <a:t>τ</a:t>
                      </a:r>
                      <a:r>
                        <a:rPr lang="fr-FR" sz="1800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negligible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Espace réservé du contenu 2"/>
          <p:cNvSpPr txBox="1">
            <a:spLocks/>
          </p:cNvSpPr>
          <p:nvPr/>
        </p:nvSpPr>
        <p:spPr>
          <a:xfrm>
            <a:off x="4860032" y="2357500"/>
            <a:ext cx="3456384" cy="63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Delivered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18.0 × 10</a:t>
            </a:r>
            <a:r>
              <a:rPr kumimoji="0" lang="fr-F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186" y="4077047"/>
            <a:ext cx="2365813" cy="2376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5356324" y="4221832"/>
            <a:ext cx="503238" cy="144462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V="1">
            <a:off x="5859562" y="4077048"/>
            <a:ext cx="2168822" cy="216222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>
            <a:off x="5499199" y="4364707"/>
            <a:ext cx="1305049" cy="2088604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995936" y="5589240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Under 1400 m of rock</a:t>
            </a:r>
          </a:p>
          <a:p>
            <a:pPr marL="342900" indent="-342900">
              <a:spcBef>
                <a:spcPct val="20000"/>
              </a:spcBef>
            </a:pPr>
            <a:r>
              <a:rPr lang="fr-FR" sz="2000" dirty="0" smtClean="0"/>
              <a:t>(3800 m water </a:t>
            </a:r>
            <a:r>
              <a:rPr lang="fr-FR" sz="2000" dirty="0" err="1" smtClean="0"/>
              <a:t>equiv</a:t>
            </a:r>
            <a:r>
              <a:rPr lang="fr-FR" sz="2000" dirty="0" smtClean="0"/>
              <a:t>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1187624" y="5661248"/>
            <a:ext cx="1440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27584" y="6021288"/>
            <a:ext cx="1440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1724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Detection principle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509120"/>
            <a:ext cx="8964488" cy="4896544"/>
          </a:xfrm>
        </p:spPr>
        <p:txBody>
          <a:bodyPr/>
          <a:lstStyle/>
          <a:p>
            <a:r>
              <a:rPr lang="en-GB" sz="2000" dirty="0" smtClean="0"/>
              <a:t>Cleanest signature: kink topology</a:t>
            </a:r>
          </a:p>
          <a:p>
            <a:r>
              <a:rPr lang="en-GB" sz="2000" dirty="0" smtClean="0"/>
              <a:t>Hybrid detector: nuclear emulsions (“ECC”) &amp; electronic detectors</a:t>
            </a:r>
          </a:p>
          <a:p>
            <a:r>
              <a:rPr lang="en-GB" sz="2000" dirty="0" smtClean="0"/>
              <a:t>Micrometric resolution: </a:t>
            </a:r>
            <a:r>
              <a:rPr lang="el-GR" sz="2000" dirty="0" smtClean="0"/>
              <a:t>σ</a:t>
            </a:r>
            <a:r>
              <a:rPr lang="fr-FR" sz="2000" dirty="0" smtClean="0"/>
              <a:t>(position)</a:t>
            </a:r>
            <a:r>
              <a:rPr lang="fr-FR" sz="2000" dirty="0" smtClean="0">
                <a:latin typeface="Times"/>
              </a:rPr>
              <a:t> </a:t>
            </a:r>
            <a:r>
              <a:rPr lang="fr-FR" sz="2000" dirty="0" smtClean="0"/>
              <a:t>&lt; 1 µm,</a:t>
            </a:r>
            <a:r>
              <a:rPr lang="en-GB" sz="2000" dirty="0" smtClean="0"/>
              <a:t> </a:t>
            </a:r>
            <a:r>
              <a:rPr lang="el-GR" sz="2000" dirty="0" smtClean="0"/>
              <a:t>σ</a:t>
            </a:r>
            <a:r>
              <a:rPr lang="fr-FR" sz="2000" dirty="0" smtClean="0"/>
              <a:t>(angle) ≈ 2 </a:t>
            </a:r>
            <a:r>
              <a:rPr lang="fr-FR" sz="2000" dirty="0" err="1" smtClean="0"/>
              <a:t>mrad</a:t>
            </a:r>
            <a:endParaRPr lang="en-GB" sz="2000" dirty="0" smtClean="0"/>
          </a:p>
          <a:p>
            <a:r>
              <a:rPr lang="en-GB" sz="2000" dirty="0" smtClean="0"/>
              <a:t>Emulsions &amp; </a:t>
            </a:r>
            <a:r>
              <a:rPr lang="en-GB" sz="2000" dirty="0" err="1" smtClean="0"/>
              <a:t>Pb</a:t>
            </a:r>
            <a:r>
              <a:rPr lang="en-GB" sz="2000" dirty="0" smtClean="0"/>
              <a:t> plates grouped in “bricks” (8.3 kg, 10 X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Electronic detectors trigger, select brick, measure </a:t>
            </a:r>
            <a:r>
              <a:rPr lang="en-GB" sz="2000" dirty="0" err="1" smtClean="0"/>
              <a:t>muon</a:t>
            </a:r>
            <a:r>
              <a:rPr lang="en-GB" sz="2000" dirty="0" smtClean="0"/>
              <a:t> momentum &amp; charge</a:t>
            </a:r>
            <a:endParaRPr lang="fr-FR" sz="2000" dirty="0" smtClean="0"/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110730" y="404664"/>
            <a:ext cx="7925766" cy="5105400"/>
            <a:chOff x="228600" y="762000"/>
            <a:chExt cx="7925766" cy="5105400"/>
          </a:xfrm>
        </p:grpSpPr>
        <p:sp>
          <p:nvSpPr>
            <p:cNvPr id="8" name="Rectangle 1087"/>
            <p:cNvSpPr>
              <a:spLocks noChangeArrowheads="1"/>
            </p:cNvSpPr>
            <p:nvPr/>
          </p:nvSpPr>
          <p:spPr bwMode="auto">
            <a:xfrm>
              <a:off x="5150286" y="970537"/>
              <a:ext cx="160218" cy="40327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Rectangle 1088"/>
            <p:cNvSpPr>
              <a:spLocks noChangeArrowheads="1"/>
            </p:cNvSpPr>
            <p:nvPr/>
          </p:nvSpPr>
          <p:spPr bwMode="auto">
            <a:xfrm>
              <a:off x="5533932" y="970537"/>
              <a:ext cx="160218" cy="40327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1086"/>
            <p:cNvSpPr>
              <a:spLocks noChangeArrowheads="1"/>
            </p:cNvSpPr>
            <p:nvPr/>
          </p:nvSpPr>
          <p:spPr bwMode="auto">
            <a:xfrm>
              <a:off x="3377878" y="1663659"/>
              <a:ext cx="240326" cy="25204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1085"/>
            <p:cNvSpPr>
              <a:spLocks noChangeArrowheads="1"/>
            </p:cNvSpPr>
            <p:nvPr/>
          </p:nvSpPr>
          <p:spPr bwMode="auto">
            <a:xfrm>
              <a:off x="2076110" y="1663659"/>
              <a:ext cx="240326" cy="25204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083"/>
            <p:cNvSpPr>
              <a:spLocks noChangeArrowheads="1"/>
            </p:cNvSpPr>
            <p:nvPr/>
          </p:nvSpPr>
          <p:spPr bwMode="auto">
            <a:xfrm>
              <a:off x="5439792" y="970537"/>
              <a:ext cx="80109" cy="403271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 1084"/>
            <p:cNvSpPr>
              <a:spLocks noChangeArrowheads="1"/>
            </p:cNvSpPr>
            <p:nvPr/>
          </p:nvSpPr>
          <p:spPr bwMode="auto">
            <a:xfrm>
              <a:off x="5693391" y="970537"/>
              <a:ext cx="80109" cy="403271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1082"/>
            <p:cNvSpPr>
              <a:spLocks noChangeArrowheads="1"/>
            </p:cNvSpPr>
            <p:nvPr/>
          </p:nvSpPr>
          <p:spPr bwMode="auto">
            <a:xfrm>
              <a:off x="5320517" y="970537"/>
              <a:ext cx="80109" cy="403271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077"/>
            <p:cNvSpPr>
              <a:spLocks noChangeArrowheads="1"/>
            </p:cNvSpPr>
            <p:nvPr/>
          </p:nvSpPr>
          <p:spPr bwMode="auto">
            <a:xfrm>
              <a:off x="6752462" y="3345455"/>
              <a:ext cx="887873" cy="25219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081"/>
            <p:cNvSpPr>
              <a:spLocks noChangeArrowheads="1"/>
            </p:cNvSpPr>
            <p:nvPr/>
          </p:nvSpPr>
          <p:spPr bwMode="auto">
            <a:xfrm>
              <a:off x="6752462" y="762000"/>
              <a:ext cx="887873" cy="25219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029"/>
            <p:cNvSpPr>
              <a:spLocks noChangeArrowheads="1"/>
            </p:cNvSpPr>
            <p:nvPr/>
          </p:nvSpPr>
          <p:spPr bwMode="auto">
            <a:xfrm>
              <a:off x="3671610" y="1662159"/>
              <a:ext cx="887873" cy="25219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1030"/>
            <p:cNvSpPr>
              <a:spLocks noChangeArrowheads="1"/>
            </p:cNvSpPr>
            <p:nvPr/>
          </p:nvSpPr>
          <p:spPr bwMode="auto">
            <a:xfrm>
              <a:off x="1098114" y="1662159"/>
              <a:ext cx="886204" cy="25219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1031"/>
            <p:cNvSpPr>
              <a:spLocks noChangeArrowheads="1"/>
            </p:cNvSpPr>
            <p:nvPr/>
          </p:nvSpPr>
          <p:spPr bwMode="auto">
            <a:xfrm>
              <a:off x="2403221" y="1662159"/>
              <a:ext cx="886204" cy="25219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Rectangle 1032"/>
            <p:cNvSpPr>
              <a:spLocks noChangeArrowheads="1"/>
            </p:cNvSpPr>
            <p:nvPr/>
          </p:nvSpPr>
          <p:spPr bwMode="auto">
            <a:xfrm>
              <a:off x="1984318" y="1662159"/>
              <a:ext cx="80109" cy="252194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 1033"/>
            <p:cNvSpPr>
              <a:spLocks noChangeArrowheads="1"/>
            </p:cNvSpPr>
            <p:nvPr/>
          </p:nvSpPr>
          <p:spPr bwMode="auto">
            <a:xfrm>
              <a:off x="2323112" y="1662159"/>
              <a:ext cx="81778" cy="252194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Rectangle 1034"/>
            <p:cNvSpPr>
              <a:spLocks noChangeArrowheads="1"/>
            </p:cNvSpPr>
            <p:nvPr/>
          </p:nvSpPr>
          <p:spPr bwMode="auto">
            <a:xfrm>
              <a:off x="3624880" y="1662159"/>
              <a:ext cx="85116" cy="252194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1035"/>
            <p:cNvSpPr>
              <a:spLocks noChangeArrowheads="1"/>
            </p:cNvSpPr>
            <p:nvPr/>
          </p:nvSpPr>
          <p:spPr bwMode="auto">
            <a:xfrm>
              <a:off x="3286087" y="1662159"/>
              <a:ext cx="85116" cy="252194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036"/>
            <p:cNvSpPr>
              <a:spLocks noChangeShapeType="1"/>
            </p:cNvSpPr>
            <p:nvPr/>
          </p:nvSpPr>
          <p:spPr bwMode="auto">
            <a:xfrm>
              <a:off x="1648863" y="3103913"/>
              <a:ext cx="2343183" cy="769636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037"/>
            <p:cNvSpPr>
              <a:spLocks noChangeShapeType="1"/>
            </p:cNvSpPr>
            <p:nvPr/>
          </p:nvSpPr>
          <p:spPr bwMode="auto">
            <a:xfrm>
              <a:off x="1658876" y="3090410"/>
              <a:ext cx="6445422" cy="1111696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038"/>
            <p:cNvSpPr>
              <a:spLocks noChangeShapeType="1"/>
            </p:cNvSpPr>
            <p:nvPr/>
          </p:nvSpPr>
          <p:spPr bwMode="auto">
            <a:xfrm flipV="1">
              <a:off x="1141507" y="3102413"/>
              <a:ext cx="485660" cy="15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Line 1039"/>
            <p:cNvSpPr>
              <a:spLocks noChangeShapeType="1"/>
            </p:cNvSpPr>
            <p:nvPr/>
          </p:nvSpPr>
          <p:spPr bwMode="auto">
            <a:xfrm>
              <a:off x="392156" y="3106913"/>
              <a:ext cx="91290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Line 1040"/>
            <p:cNvSpPr>
              <a:spLocks noChangeShapeType="1"/>
            </p:cNvSpPr>
            <p:nvPr/>
          </p:nvSpPr>
          <p:spPr bwMode="auto">
            <a:xfrm flipV="1">
              <a:off x="1667221" y="2646332"/>
              <a:ext cx="1106503" cy="450079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Line 1041"/>
            <p:cNvSpPr>
              <a:spLocks noChangeShapeType="1"/>
            </p:cNvSpPr>
            <p:nvPr/>
          </p:nvSpPr>
          <p:spPr bwMode="auto">
            <a:xfrm>
              <a:off x="2760372" y="2650833"/>
              <a:ext cx="5173695" cy="57010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Line 1042"/>
            <p:cNvSpPr>
              <a:spLocks noChangeShapeType="1"/>
            </p:cNvSpPr>
            <p:nvPr/>
          </p:nvSpPr>
          <p:spPr bwMode="auto">
            <a:xfrm flipV="1">
              <a:off x="2770386" y="1708667"/>
              <a:ext cx="983002" cy="93916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Line 1043"/>
            <p:cNvSpPr>
              <a:spLocks noChangeShapeType="1"/>
            </p:cNvSpPr>
            <p:nvPr/>
          </p:nvSpPr>
          <p:spPr bwMode="auto">
            <a:xfrm flipV="1">
              <a:off x="2792082" y="2118239"/>
              <a:ext cx="1178267" cy="5205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Line 1044"/>
            <p:cNvSpPr>
              <a:spLocks noChangeShapeType="1"/>
            </p:cNvSpPr>
            <p:nvPr/>
          </p:nvSpPr>
          <p:spPr bwMode="auto">
            <a:xfrm>
              <a:off x="3281080" y="2649333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Line 1045"/>
            <p:cNvSpPr>
              <a:spLocks noChangeShapeType="1"/>
            </p:cNvSpPr>
            <p:nvPr/>
          </p:nvSpPr>
          <p:spPr bwMode="auto">
            <a:xfrm>
              <a:off x="3619873" y="2659835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Line 1046"/>
            <p:cNvSpPr>
              <a:spLocks noChangeShapeType="1"/>
            </p:cNvSpPr>
            <p:nvPr/>
          </p:nvSpPr>
          <p:spPr bwMode="auto">
            <a:xfrm flipV="1">
              <a:off x="2318105" y="2797859"/>
              <a:ext cx="85116" cy="3300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Line 1047"/>
            <p:cNvSpPr>
              <a:spLocks noChangeShapeType="1"/>
            </p:cNvSpPr>
            <p:nvPr/>
          </p:nvSpPr>
          <p:spPr bwMode="auto">
            <a:xfrm flipV="1">
              <a:off x="1945933" y="2941884"/>
              <a:ext cx="83447" cy="3450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Line 1048"/>
            <p:cNvSpPr>
              <a:spLocks noChangeShapeType="1"/>
            </p:cNvSpPr>
            <p:nvPr/>
          </p:nvSpPr>
          <p:spPr bwMode="auto">
            <a:xfrm>
              <a:off x="1965960" y="3151921"/>
              <a:ext cx="98467" cy="210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Line 1049"/>
            <p:cNvSpPr>
              <a:spLocks noChangeShapeType="1"/>
            </p:cNvSpPr>
            <p:nvPr/>
          </p:nvSpPr>
          <p:spPr bwMode="auto">
            <a:xfrm>
              <a:off x="2329788" y="3213432"/>
              <a:ext cx="95129" cy="225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Line 1050"/>
            <p:cNvSpPr>
              <a:spLocks noChangeShapeType="1"/>
            </p:cNvSpPr>
            <p:nvPr/>
          </p:nvSpPr>
          <p:spPr bwMode="auto">
            <a:xfrm>
              <a:off x="3623211" y="3435471"/>
              <a:ext cx="95129" cy="19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1051"/>
            <p:cNvSpPr>
              <a:spLocks noChangeShapeType="1"/>
            </p:cNvSpPr>
            <p:nvPr/>
          </p:nvSpPr>
          <p:spPr bwMode="auto">
            <a:xfrm>
              <a:off x="3277742" y="3376961"/>
              <a:ext cx="96798" cy="225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Line 1052"/>
            <p:cNvSpPr>
              <a:spLocks noChangeShapeType="1"/>
            </p:cNvSpPr>
            <p:nvPr/>
          </p:nvSpPr>
          <p:spPr bwMode="auto">
            <a:xfrm>
              <a:off x="1975974" y="3216433"/>
              <a:ext cx="73433" cy="210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Line 1053"/>
            <p:cNvSpPr>
              <a:spLocks noChangeShapeType="1"/>
            </p:cNvSpPr>
            <p:nvPr/>
          </p:nvSpPr>
          <p:spPr bwMode="auto">
            <a:xfrm>
              <a:off x="2331456" y="3328953"/>
              <a:ext cx="73433" cy="19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Line 1054"/>
            <p:cNvSpPr>
              <a:spLocks noChangeShapeType="1"/>
            </p:cNvSpPr>
            <p:nvPr/>
          </p:nvSpPr>
          <p:spPr bwMode="auto">
            <a:xfrm>
              <a:off x="3289424" y="3647009"/>
              <a:ext cx="73433" cy="19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Line 1055"/>
            <p:cNvSpPr>
              <a:spLocks noChangeShapeType="1"/>
            </p:cNvSpPr>
            <p:nvPr/>
          </p:nvSpPr>
          <p:spPr bwMode="auto">
            <a:xfrm>
              <a:off x="3623211" y="3755028"/>
              <a:ext cx="73433" cy="19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Text Box 1056"/>
            <p:cNvSpPr txBox="1">
              <a:spLocks noChangeArrowheads="1"/>
            </p:cNvSpPr>
            <p:nvPr/>
          </p:nvSpPr>
          <p:spPr bwMode="auto">
            <a:xfrm>
              <a:off x="1094777" y="3771531"/>
              <a:ext cx="889542" cy="33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292929"/>
                  </a:solidFill>
                  <a:latin typeface="Times New Roman" pitchFamily="18" charset="0"/>
                </a:rPr>
                <a:t>Pb</a:t>
              </a:r>
            </a:p>
          </p:txBody>
        </p:sp>
        <p:sp>
          <p:nvSpPr>
            <p:cNvPr id="45" name="Text Box 1057"/>
            <p:cNvSpPr txBox="1">
              <a:spLocks noChangeArrowheads="1"/>
            </p:cNvSpPr>
            <p:nvPr/>
          </p:nvSpPr>
          <p:spPr bwMode="auto">
            <a:xfrm>
              <a:off x="1889670" y="4293623"/>
              <a:ext cx="2383237" cy="3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>
                  <a:solidFill>
                    <a:schemeClr val="bg1"/>
                  </a:solidFill>
                </a:rPr>
                <a:t>emulsion layers</a:t>
              </a:r>
            </a:p>
          </p:txBody>
        </p:sp>
        <p:sp>
          <p:nvSpPr>
            <p:cNvPr id="46" name="Line 1058"/>
            <p:cNvSpPr>
              <a:spLocks noChangeShapeType="1"/>
            </p:cNvSpPr>
            <p:nvPr/>
          </p:nvSpPr>
          <p:spPr bwMode="auto">
            <a:xfrm flipH="1" flipV="1">
              <a:off x="2366504" y="4161599"/>
              <a:ext cx="121832" cy="2415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Line 1059"/>
            <p:cNvSpPr>
              <a:spLocks noChangeShapeType="1"/>
            </p:cNvSpPr>
            <p:nvPr/>
          </p:nvSpPr>
          <p:spPr bwMode="auto">
            <a:xfrm flipH="1" flipV="1">
              <a:off x="2022704" y="4170601"/>
              <a:ext cx="437261" cy="2685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Text Box 1060"/>
            <p:cNvSpPr txBox="1">
              <a:spLocks noChangeArrowheads="1"/>
            </p:cNvSpPr>
            <p:nvPr/>
          </p:nvSpPr>
          <p:spPr bwMode="auto">
            <a:xfrm>
              <a:off x="228600" y="2634208"/>
              <a:ext cx="6842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rgbClr val="FFFF00"/>
                  </a:solidFill>
                  <a:latin typeface="Symbol" pitchFamily="18" charset="2"/>
                </a:rPr>
                <a:t></a:t>
              </a:r>
              <a:r>
                <a:rPr lang="en-GB" sz="2400" b="1" baseline="-25000" dirty="0">
                  <a:solidFill>
                    <a:srgbClr val="FFFF00"/>
                  </a:solidFill>
                  <a:latin typeface="Symbol" pitchFamily="18" charset="2"/>
                </a:rPr>
                <a:t></a:t>
              </a:r>
              <a:endParaRPr lang="en-GB" sz="2400" b="1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  <p:sp>
          <p:nvSpPr>
            <p:cNvPr id="49" name="Text Box 1061"/>
            <p:cNvSpPr txBox="1">
              <a:spLocks noChangeArrowheads="1"/>
            </p:cNvSpPr>
            <p:nvPr/>
          </p:nvSpPr>
          <p:spPr bwMode="auto">
            <a:xfrm>
              <a:off x="2217969" y="2356781"/>
              <a:ext cx="6842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rgbClr val="CC0000"/>
                  </a:solidFill>
                  <a:latin typeface="Symbol" pitchFamily="18" charset="2"/>
                </a:rPr>
                <a:t></a:t>
              </a:r>
            </a:p>
          </p:txBody>
        </p:sp>
        <p:sp>
          <p:nvSpPr>
            <p:cNvPr id="50" name="Line 1062"/>
            <p:cNvSpPr>
              <a:spLocks noChangeShapeType="1"/>
            </p:cNvSpPr>
            <p:nvPr/>
          </p:nvSpPr>
          <p:spPr bwMode="auto">
            <a:xfrm>
              <a:off x="1078087" y="2050727"/>
              <a:ext cx="9129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Text Box 1063"/>
            <p:cNvSpPr txBox="1">
              <a:spLocks noChangeArrowheads="1"/>
            </p:cNvSpPr>
            <p:nvPr/>
          </p:nvSpPr>
          <p:spPr bwMode="auto">
            <a:xfrm>
              <a:off x="992972" y="1665159"/>
              <a:ext cx="1066449" cy="3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latin typeface="Times New Roman" pitchFamily="18" charset="0"/>
                </a:rPr>
                <a:t>1 mm</a:t>
              </a:r>
            </a:p>
          </p:txBody>
        </p:sp>
        <p:sp>
          <p:nvSpPr>
            <p:cNvPr id="52" name="Rectangle 1064"/>
            <p:cNvSpPr>
              <a:spLocks noChangeArrowheads="1"/>
            </p:cNvSpPr>
            <p:nvPr/>
          </p:nvSpPr>
          <p:spPr bwMode="auto">
            <a:xfrm>
              <a:off x="5070177" y="970537"/>
              <a:ext cx="80109" cy="403271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1066"/>
            <p:cNvSpPr>
              <a:spLocks noChangeArrowheads="1"/>
            </p:cNvSpPr>
            <p:nvPr/>
          </p:nvSpPr>
          <p:spPr bwMode="auto">
            <a:xfrm>
              <a:off x="4591193" y="4990950"/>
              <a:ext cx="1749043" cy="3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>
                  <a:solidFill>
                    <a:schemeClr val="bg1"/>
                  </a:solidFill>
                </a:rPr>
                <a:t>interface films (CS)</a:t>
              </a:r>
            </a:p>
          </p:txBody>
        </p:sp>
        <p:sp>
          <p:nvSpPr>
            <p:cNvPr id="54" name="Line 1069"/>
            <p:cNvSpPr>
              <a:spLocks noChangeShapeType="1"/>
            </p:cNvSpPr>
            <p:nvPr/>
          </p:nvSpPr>
          <p:spPr bwMode="auto">
            <a:xfrm>
              <a:off x="5060163" y="2680838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Line 1070"/>
            <p:cNvSpPr>
              <a:spLocks noChangeShapeType="1"/>
            </p:cNvSpPr>
            <p:nvPr/>
          </p:nvSpPr>
          <p:spPr bwMode="auto">
            <a:xfrm>
              <a:off x="5300490" y="2680838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" name="Line 1071"/>
            <p:cNvSpPr>
              <a:spLocks noChangeShapeType="1"/>
            </p:cNvSpPr>
            <p:nvPr/>
          </p:nvSpPr>
          <p:spPr bwMode="auto">
            <a:xfrm>
              <a:off x="5410200" y="2689840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Line 1072"/>
            <p:cNvSpPr>
              <a:spLocks noChangeShapeType="1"/>
            </p:cNvSpPr>
            <p:nvPr/>
          </p:nvSpPr>
          <p:spPr bwMode="auto">
            <a:xfrm>
              <a:off x="5715000" y="2698841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Line 1073"/>
            <p:cNvSpPr>
              <a:spLocks noChangeShapeType="1"/>
            </p:cNvSpPr>
            <p:nvPr/>
          </p:nvSpPr>
          <p:spPr bwMode="auto">
            <a:xfrm>
              <a:off x="5053487" y="3666512"/>
              <a:ext cx="96798" cy="225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" name="Line 1074"/>
            <p:cNvSpPr>
              <a:spLocks noChangeShapeType="1"/>
            </p:cNvSpPr>
            <p:nvPr/>
          </p:nvSpPr>
          <p:spPr bwMode="auto">
            <a:xfrm>
              <a:off x="5406274" y="3730576"/>
              <a:ext cx="120163" cy="270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Line 1075"/>
            <p:cNvSpPr>
              <a:spLocks noChangeShapeType="1"/>
            </p:cNvSpPr>
            <p:nvPr/>
          </p:nvSpPr>
          <p:spPr bwMode="auto">
            <a:xfrm>
              <a:off x="5688293" y="3787235"/>
              <a:ext cx="120163" cy="270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" name="Line 1076"/>
            <p:cNvSpPr>
              <a:spLocks noChangeShapeType="1"/>
            </p:cNvSpPr>
            <p:nvPr/>
          </p:nvSpPr>
          <p:spPr bwMode="auto">
            <a:xfrm>
              <a:off x="5280462" y="3707019"/>
              <a:ext cx="120163" cy="270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" name="Rectangle 1078"/>
            <p:cNvSpPr>
              <a:spLocks noChangeArrowheads="1"/>
            </p:cNvSpPr>
            <p:nvPr/>
          </p:nvSpPr>
          <p:spPr bwMode="auto">
            <a:xfrm>
              <a:off x="2107819" y="1330600"/>
              <a:ext cx="1245025" cy="3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ECC brick</a:t>
              </a:r>
            </a:p>
          </p:txBody>
        </p:sp>
        <p:sp>
          <p:nvSpPr>
            <p:cNvPr id="63" name="Rectangle 1079"/>
            <p:cNvSpPr>
              <a:spLocks noChangeArrowheads="1"/>
            </p:cNvSpPr>
            <p:nvPr/>
          </p:nvSpPr>
          <p:spPr bwMode="auto">
            <a:xfrm>
              <a:off x="6781328" y="1556792"/>
              <a:ext cx="1039746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 smtClean="0">
                  <a:solidFill>
                    <a:schemeClr val="bg1"/>
                  </a:solidFill>
                </a:rPr>
                <a:t>electronic</a:t>
              </a:r>
            </a:p>
            <a:p>
              <a:pPr>
                <a:spcBef>
                  <a:spcPct val="50000"/>
                </a:spcBef>
              </a:pPr>
              <a:r>
                <a:rPr lang="en-GB" sz="1400" dirty="0" smtClean="0">
                  <a:solidFill>
                    <a:schemeClr val="bg1"/>
                  </a:solidFill>
                </a:rPr>
                <a:t>trackers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64" name="Line 1091"/>
            <p:cNvSpPr>
              <a:spLocks noChangeShapeType="1"/>
            </p:cNvSpPr>
            <p:nvPr/>
          </p:nvSpPr>
          <p:spPr bwMode="auto">
            <a:xfrm flipV="1">
              <a:off x="4309143" y="2905878"/>
              <a:ext cx="3845223" cy="648114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1092"/>
            <p:cNvSpPr>
              <a:spLocks noChangeShapeType="1"/>
            </p:cNvSpPr>
            <p:nvPr/>
          </p:nvSpPr>
          <p:spPr bwMode="auto">
            <a:xfrm>
              <a:off x="5070177" y="3418968"/>
              <a:ext cx="80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Line 1093"/>
            <p:cNvSpPr>
              <a:spLocks noChangeShapeType="1"/>
            </p:cNvSpPr>
            <p:nvPr/>
          </p:nvSpPr>
          <p:spPr bwMode="auto">
            <a:xfrm flipV="1">
              <a:off x="5310503" y="3364959"/>
              <a:ext cx="80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" name="Line 1094"/>
            <p:cNvSpPr>
              <a:spLocks noChangeShapeType="1"/>
            </p:cNvSpPr>
            <p:nvPr/>
          </p:nvSpPr>
          <p:spPr bwMode="auto">
            <a:xfrm>
              <a:off x="5447535" y="3352800"/>
              <a:ext cx="80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" name="Line 1095"/>
            <p:cNvSpPr>
              <a:spLocks noChangeShapeType="1"/>
            </p:cNvSpPr>
            <p:nvPr/>
          </p:nvSpPr>
          <p:spPr bwMode="auto">
            <a:xfrm flipV="1">
              <a:off x="5685408" y="3317847"/>
              <a:ext cx="80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1724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Detection principle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509120"/>
            <a:ext cx="8964488" cy="4896544"/>
          </a:xfrm>
        </p:spPr>
        <p:txBody>
          <a:bodyPr/>
          <a:lstStyle/>
          <a:p>
            <a:r>
              <a:rPr lang="en-GB" sz="2000" dirty="0" smtClean="0"/>
              <a:t>Cleanest signature: kink topology</a:t>
            </a:r>
          </a:p>
          <a:p>
            <a:r>
              <a:rPr lang="en-GB" sz="2000" dirty="0" smtClean="0"/>
              <a:t>Hybrid detector: nuclear emulsions (“ECC”) &amp; electronic detectors</a:t>
            </a:r>
          </a:p>
          <a:p>
            <a:r>
              <a:rPr lang="en-GB" sz="2000" dirty="0" smtClean="0"/>
              <a:t>Micrometric resolution: </a:t>
            </a:r>
            <a:r>
              <a:rPr lang="el-GR" sz="2000" dirty="0" smtClean="0"/>
              <a:t>σ</a:t>
            </a:r>
            <a:r>
              <a:rPr lang="fr-FR" sz="2000" dirty="0" smtClean="0"/>
              <a:t>(position)</a:t>
            </a:r>
            <a:r>
              <a:rPr lang="fr-FR" sz="2000" dirty="0" smtClean="0">
                <a:latin typeface="Times"/>
              </a:rPr>
              <a:t> </a:t>
            </a:r>
            <a:r>
              <a:rPr lang="fr-FR" sz="2000" dirty="0" smtClean="0"/>
              <a:t>&lt; 1 µm,</a:t>
            </a:r>
            <a:r>
              <a:rPr lang="en-GB" sz="2000" dirty="0" smtClean="0"/>
              <a:t> </a:t>
            </a:r>
            <a:r>
              <a:rPr lang="el-GR" sz="2000" dirty="0" smtClean="0"/>
              <a:t>σ</a:t>
            </a:r>
            <a:r>
              <a:rPr lang="fr-FR" sz="2000" dirty="0" smtClean="0"/>
              <a:t>(angle) ≈ 2 </a:t>
            </a:r>
            <a:r>
              <a:rPr lang="fr-FR" sz="2000" dirty="0" err="1" smtClean="0"/>
              <a:t>mrad</a:t>
            </a:r>
            <a:endParaRPr lang="en-GB" sz="2000" dirty="0" smtClean="0"/>
          </a:p>
          <a:p>
            <a:r>
              <a:rPr lang="en-GB" sz="2000" dirty="0" smtClean="0"/>
              <a:t>Emulsions &amp; </a:t>
            </a:r>
            <a:r>
              <a:rPr lang="en-GB" sz="2000" dirty="0" err="1" smtClean="0"/>
              <a:t>Pb</a:t>
            </a:r>
            <a:r>
              <a:rPr lang="en-GB" sz="2000" dirty="0" smtClean="0"/>
              <a:t> plates grouped in “bricks” (8.3 kg, 10 X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Electronic detectors trigger, select brick, measure </a:t>
            </a:r>
            <a:r>
              <a:rPr lang="en-GB" sz="2000" dirty="0" err="1" smtClean="0"/>
              <a:t>muon</a:t>
            </a:r>
            <a:r>
              <a:rPr lang="en-GB" sz="2000" dirty="0" smtClean="0"/>
              <a:t> momentum &amp; charge</a:t>
            </a:r>
            <a:endParaRPr lang="fr-FR" sz="2000" dirty="0" smtClean="0"/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110730" y="404664"/>
            <a:ext cx="7925766" cy="5105400"/>
            <a:chOff x="228600" y="762000"/>
            <a:chExt cx="7925766" cy="5105400"/>
          </a:xfrm>
        </p:grpSpPr>
        <p:sp>
          <p:nvSpPr>
            <p:cNvPr id="8" name="Rectangle 1087"/>
            <p:cNvSpPr>
              <a:spLocks noChangeArrowheads="1"/>
            </p:cNvSpPr>
            <p:nvPr/>
          </p:nvSpPr>
          <p:spPr bwMode="auto">
            <a:xfrm>
              <a:off x="5150286" y="970537"/>
              <a:ext cx="160218" cy="40327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Rectangle 1088"/>
            <p:cNvSpPr>
              <a:spLocks noChangeArrowheads="1"/>
            </p:cNvSpPr>
            <p:nvPr/>
          </p:nvSpPr>
          <p:spPr bwMode="auto">
            <a:xfrm>
              <a:off x="5533932" y="970537"/>
              <a:ext cx="160218" cy="40327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1086"/>
            <p:cNvSpPr>
              <a:spLocks noChangeArrowheads="1"/>
            </p:cNvSpPr>
            <p:nvPr/>
          </p:nvSpPr>
          <p:spPr bwMode="auto">
            <a:xfrm>
              <a:off x="3377878" y="1663659"/>
              <a:ext cx="240326" cy="25204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1085"/>
            <p:cNvSpPr>
              <a:spLocks noChangeArrowheads="1"/>
            </p:cNvSpPr>
            <p:nvPr/>
          </p:nvSpPr>
          <p:spPr bwMode="auto">
            <a:xfrm>
              <a:off x="2076110" y="1663659"/>
              <a:ext cx="240326" cy="25204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083"/>
            <p:cNvSpPr>
              <a:spLocks noChangeArrowheads="1"/>
            </p:cNvSpPr>
            <p:nvPr/>
          </p:nvSpPr>
          <p:spPr bwMode="auto">
            <a:xfrm>
              <a:off x="5439792" y="970537"/>
              <a:ext cx="80109" cy="403271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 1084"/>
            <p:cNvSpPr>
              <a:spLocks noChangeArrowheads="1"/>
            </p:cNvSpPr>
            <p:nvPr/>
          </p:nvSpPr>
          <p:spPr bwMode="auto">
            <a:xfrm>
              <a:off x="5693391" y="970537"/>
              <a:ext cx="80109" cy="403271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1082"/>
            <p:cNvSpPr>
              <a:spLocks noChangeArrowheads="1"/>
            </p:cNvSpPr>
            <p:nvPr/>
          </p:nvSpPr>
          <p:spPr bwMode="auto">
            <a:xfrm>
              <a:off x="5320517" y="970537"/>
              <a:ext cx="80109" cy="403271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077"/>
            <p:cNvSpPr>
              <a:spLocks noChangeArrowheads="1"/>
            </p:cNvSpPr>
            <p:nvPr/>
          </p:nvSpPr>
          <p:spPr bwMode="auto">
            <a:xfrm>
              <a:off x="6752462" y="3345455"/>
              <a:ext cx="887873" cy="25219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081"/>
            <p:cNvSpPr>
              <a:spLocks noChangeArrowheads="1"/>
            </p:cNvSpPr>
            <p:nvPr/>
          </p:nvSpPr>
          <p:spPr bwMode="auto">
            <a:xfrm>
              <a:off x="6752462" y="762000"/>
              <a:ext cx="887873" cy="25219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029"/>
            <p:cNvSpPr>
              <a:spLocks noChangeArrowheads="1"/>
            </p:cNvSpPr>
            <p:nvPr/>
          </p:nvSpPr>
          <p:spPr bwMode="auto">
            <a:xfrm>
              <a:off x="3671610" y="1662159"/>
              <a:ext cx="887873" cy="25219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1030"/>
            <p:cNvSpPr>
              <a:spLocks noChangeArrowheads="1"/>
            </p:cNvSpPr>
            <p:nvPr/>
          </p:nvSpPr>
          <p:spPr bwMode="auto">
            <a:xfrm>
              <a:off x="1098114" y="1662159"/>
              <a:ext cx="886204" cy="25219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1031"/>
            <p:cNvSpPr>
              <a:spLocks noChangeArrowheads="1"/>
            </p:cNvSpPr>
            <p:nvPr/>
          </p:nvSpPr>
          <p:spPr bwMode="auto">
            <a:xfrm>
              <a:off x="2403221" y="1662159"/>
              <a:ext cx="886204" cy="25219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Rectangle 1032"/>
            <p:cNvSpPr>
              <a:spLocks noChangeArrowheads="1"/>
            </p:cNvSpPr>
            <p:nvPr/>
          </p:nvSpPr>
          <p:spPr bwMode="auto">
            <a:xfrm>
              <a:off x="1984318" y="1662159"/>
              <a:ext cx="80109" cy="252194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 1033"/>
            <p:cNvSpPr>
              <a:spLocks noChangeArrowheads="1"/>
            </p:cNvSpPr>
            <p:nvPr/>
          </p:nvSpPr>
          <p:spPr bwMode="auto">
            <a:xfrm>
              <a:off x="2323112" y="1662159"/>
              <a:ext cx="81778" cy="252194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Rectangle 1034"/>
            <p:cNvSpPr>
              <a:spLocks noChangeArrowheads="1"/>
            </p:cNvSpPr>
            <p:nvPr/>
          </p:nvSpPr>
          <p:spPr bwMode="auto">
            <a:xfrm>
              <a:off x="3624880" y="1662159"/>
              <a:ext cx="85116" cy="252194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1035"/>
            <p:cNvSpPr>
              <a:spLocks noChangeArrowheads="1"/>
            </p:cNvSpPr>
            <p:nvPr/>
          </p:nvSpPr>
          <p:spPr bwMode="auto">
            <a:xfrm>
              <a:off x="3286087" y="1662159"/>
              <a:ext cx="85116" cy="252194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036"/>
            <p:cNvSpPr>
              <a:spLocks noChangeShapeType="1"/>
            </p:cNvSpPr>
            <p:nvPr/>
          </p:nvSpPr>
          <p:spPr bwMode="auto">
            <a:xfrm>
              <a:off x="1648863" y="3103913"/>
              <a:ext cx="2343183" cy="769636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037"/>
            <p:cNvSpPr>
              <a:spLocks noChangeShapeType="1"/>
            </p:cNvSpPr>
            <p:nvPr/>
          </p:nvSpPr>
          <p:spPr bwMode="auto">
            <a:xfrm>
              <a:off x="1658876" y="3090410"/>
              <a:ext cx="6445422" cy="1111696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038"/>
            <p:cNvSpPr>
              <a:spLocks noChangeShapeType="1"/>
            </p:cNvSpPr>
            <p:nvPr/>
          </p:nvSpPr>
          <p:spPr bwMode="auto">
            <a:xfrm flipV="1">
              <a:off x="1141507" y="3102413"/>
              <a:ext cx="485660" cy="15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Line 1040"/>
            <p:cNvSpPr>
              <a:spLocks noChangeShapeType="1"/>
            </p:cNvSpPr>
            <p:nvPr/>
          </p:nvSpPr>
          <p:spPr bwMode="auto">
            <a:xfrm flipV="1">
              <a:off x="1667221" y="2646332"/>
              <a:ext cx="1106503" cy="450079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Line 1041"/>
            <p:cNvSpPr>
              <a:spLocks noChangeShapeType="1"/>
            </p:cNvSpPr>
            <p:nvPr/>
          </p:nvSpPr>
          <p:spPr bwMode="auto">
            <a:xfrm>
              <a:off x="2760372" y="2650833"/>
              <a:ext cx="5173695" cy="57010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Line 1042"/>
            <p:cNvSpPr>
              <a:spLocks noChangeShapeType="1"/>
            </p:cNvSpPr>
            <p:nvPr/>
          </p:nvSpPr>
          <p:spPr bwMode="auto">
            <a:xfrm flipV="1">
              <a:off x="2770386" y="1708667"/>
              <a:ext cx="983002" cy="93916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Line 1043"/>
            <p:cNvSpPr>
              <a:spLocks noChangeShapeType="1"/>
            </p:cNvSpPr>
            <p:nvPr/>
          </p:nvSpPr>
          <p:spPr bwMode="auto">
            <a:xfrm flipV="1">
              <a:off x="2792082" y="2118239"/>
              <a:ext cx="1178267" cy="5205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Line 1044"/>
            <p:cNvSpPr>
              <a:spLocks noChangeShapeType="1"/>
            </p:cNvSpPr>
            <p:nvPr/>
          </p:nvSpPr>
          <p:spPr bwMode="auto">
            <a:xfrm>
              <a:off x="3281080" y="2649333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Line 1045"/>
            <p:cNvSpPr>
              <a:spLocks noChangeShapeType="1"/>
            </p:cNvSpPr>
            <p:nvPr/>
          </p:nvSpPr>
          <p:spPr bwMode="auto">
            <a:xfrm>
              <a:off x="3619873" y="2659835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Line 1046"/>
            <p:cNvSpPr>
              <a:spLocks noChangeShapeType="1"/>
            </p:cNvSpPr>
            <p:nvPr/>
          </p:nvSpPr>
          <p:spPr bwMode="auto">
            <a:xfrm flipV="1">
              <a:off x="2318105" y="2797859"/>
              <a:ext cx="85116" cy="3300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Line 1047"/>
            <p:cNvSpPr>
              <a:spLocks noChangeShapeType="1"/>
            </p:cNvSpPr>
            <p:nvPr/>
          </p:nvSpPr>
          <p:spPr bwMode="auto">
            <a:xfrm flipV="1">
              <a:off x="1945933" y="2941884"/>
              <a:ext cx="83447" cy="3450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Line 1048"/>
            <p:cNvSpPr>
              <a:spLocks noChangeShapeType="1"/>
            </p:cNvSpPr>
            <p:nvPr/>
          </p:nvSpPr>
          <p:spPr bwMode="auto">
            <a:xfrm>
              <a:off x="1965960" y="3151921"/>
              <a:ext cx="98467" cy="210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Line 1049"/>
            <p:cNvSpPr>
              <a:spLocks noChangeShapeType="1"/>
            </p:cNvSpPr>
            <p:nvPr/>
          </p:nvSpPr>
          <p:spPr bwMode="auto">
            <a:xfrm>
              <a:off x="2329788" y="3213432"/>
              <a:ext cx="95129" cy="225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Line 1050"/>
            <p:cNvSpPr>
              <a:spLocks noChangeShapeType="1"/>
            </p:cNvSpPr>
            <p:nvPr/>
          </p:nvSpPr>
          <p:spPr bwMode="auto">
            <a:xfrm>
              <a:off x="3623211" y="3435471"/>
              <a:ext cx="95129" cy="19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1051"/>
            <p:cNvSpPr>
              <a:spLocks noChangeShapeType="1"/>
            </p:cNvSpPr>
            <p:nvPr/>
          </p:nvSpPr>
          <p:spPr bwMode="auto">
            <a:xfrm>
              <a:off x="3277742" y="3376961"/>
              <a:ext cx="96798" cy="225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Line 1052"/>
            <p:cNvSpPr>
              <a:spLocks noChangeShapeType="1"/>
            </p:cNvSpPr>
            <p:nvPr/>
          </p:nvSpPr>
          <p:spPr bwMode="auto">
            <a:xfrm>
              <a:off x="1975974" y="3216433"/>
              <a:ext cx="73433" cy="210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Line 1053"/>
            <p:cNvSpPr>
              <a:spLocks noChangeShapeType="1"/>
            </p:cNvSpPr>
            <p:nvPr/>
          </p:nvSpPr>
          <p:spPr bwMode="auto">
            <a:xfrm>
              <a:off x="2331456" y="3328953"/>
              <a:ext cx="73433" cy="19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Line 1054"/>
            <p:cNvSpPr>
              <a:spLocks noChangeShapeType="1"/>
            </p:cNvSpPr>
            <p:nvPr/>
          </p:nvSpPr>
          <p:spPr bwMode="auto">
            <a:xfrm>
              <a:off x="3289424" y="3647009"/>
              <a:ext cx="73433" cy="19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Line 1055"/>
            <p:cNvSpPr>
              <a:spLocks noChangeShapeType="1"/>
            </p:cNvSpPr>
            <p:nvPr/>
          </p:nvSpPr>
          <p:spPr bwMode="auto">
            <a:xfrm>
              <a:off x="3623211" y="3755028"/>
              <a:ext cx="73433" cy="19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Text Box 1056"/>
            <p:cNvSpPr txBox="1">
              <a:spLocks noChangeArrowheads="1"/>
            </p:cNvSpPr>
            <p:nvPr/>
          </p:nvSpPr>
          <p:spPr bwMode="auto">
            <a:xfrm>
              <a:off x="1094777" y="3771531"/>
              <a:ext cx="889542" cy="33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292929"/>
                  </a:solidFill>
                  <a:latin typeface="Times New Roman" pitchFamily="18" charset="0"/>
                </a:rPr>
                <a:t>Pb</a:t>
              </a:r>
            </a:p>
          </p:txBody>
        </p:sp>
        <p:sp>
          <p:nvSpPr>
            <p:cNvPr id="45" name="Text Box 1057"/>
            <p:cNvSpPr txBox="1">
              <a:spLocks noChangeArrowheads="1"/>
            </p:cNvSpPr>
            <p:nvPr/>
          </p:nvSpPr>
          <p:spPr bwMode="auto">
            <a:xfrm>
              <a:off x="1889670" y="4293623"/>
              <a:ext cx="2383237" cy="3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>
                  <a:solidFill>
                    <a:schemeClr val="bg1"/>
                  </a:solidFill>
                </a:rPr>
                <a:t>emulsion layers</a:t>
              </a:r>
            </a:p>
          </p:txBody>
        </p:sp>
        <p:sp>
          <p:nvSpPr>
            <p:cNvPr id="46" name="Line 1058"/>
            <p:cNvSpPr>
              <a:spLocks noChangeShapeType="1"/>
            </p:cNvSpPr>
            <p:nvPr/>
          </p:nvSpPr>
          <p:spPr bwMode="auto">
            <a:xfrm flipH="1" flipV="1">
              <a:off x="2366504" y="4161599"/>
              <a:ext cx="121832" cy="2415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Line 1059"/>
            <p:cNvSpPr>
              <a:spLocks noChangeShapeType="1"/>
            </p:cNvSpPr>
            <p:nvPr/>
          </p:nvSpPr>
          <p:spPr bwMode="auto">
            <a:xfrm flipH="1" flipV="1">
              <a:off x="2022704" y="4170601"/>
              <a:ext cx="437261" cy="2685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Text Box 1060"/>
            <p:cNvSpPr txBox="1">
              <a:spLocks noChangeArrowheads="1"/>
            </p:cNvSpPr>
            <p:nvPr/>
          </p:nvSpPr>
          <p:spPr bwMode="auto">
            <a:xfrm>
              <a:off x="228600" y="2634208"/>
              <a:ext cx="6842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rgbClr val="FFFF00"/>
                  </a:solidFill>
                  <a:latin typeface="Symbol" pitchFamily="18" charset="2"/>
                </a:rPr>
                <a:t></a:t>
              </a:r>
              <a:r>
                <a:rPr lang="en-GB" sz="2400" b="1" baseline="-25000" dirty="0">
                  <a:solidFill>
                    <a:srgbClr val="FFFF00"/>
                  </a:solidFill>
                  <a:latin typeface="Symbol" pitchFamily="18" charset="2"/>
                </a:rPr>
                <a:t></a:t>
              </a:r>
              <a:endParaRPr lang="en-GB" sz="2400" b="1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  <p:sp>
          <p:nvSpPr>
            <p:cNvPr id="49" name="Text Box 1061"/>
            <p:cNvSpPr txBox="1">
              <a:spLocks noChangeArrowheads="1"/>
            </p:cNvSpPr>
            <p:nvPr/>
          </p:nvSpPr>
          <p:spPr bwMode="auto">
            <a:xfrm>
              <a:off x="2217969" y="2356781"/>
              <a:ext cx="6842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rgbClr val="CC0000"/>
                  </a:solidFill>
                  <a:latin typeface="Symbol" pitchFamily="18" charset="2"/>
                </a:rPr>
                <a:t></a:t>
              </a:r>
            </a:p>
          </p:txBody>
        </p:sp>
        <p:sp>
          <p:nvSpPr>
            <p:cNvPr id="50" name="Line 1062"/>
            <p:cNvSpPr>
              <a:spLocks noChangeShapeType="1"/>
            </p:cNvSpPr>
            <p:nvPr/>
          </p:nvSpPr>
          <p:spPr bwMode="auto">
            <a:xfrm>
              <a:off x="1078087" y="2050727"/>
              <a:ext cx="9129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Text Box 1063"/>
            <p:cNvSpPr txBox="1">
              <a:spLocks noChangeArrowheads="1"/>
            </p:cNvSpPr>
            <p:nvPr/>
          </p:nvSpPr>
          <p:spPr bwMode="auto">
            <a:xfrm>
              <a:off x="992972" y="1665159"/>
              <a:ext cx="1066449" cy="3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latin typeface="Times New Roman" pitchFamily="18" charset="0"/>
                </a:rPr>
                <a:t>1 mm</a:t>
              </a:r>
            </a:p>
          </p:txBody>
        </p:sp>
        <p:sp>
          <p:nvSpPr>
            <p:cNvPr id="52" name="Rectangle 1064"/>
            <p:cNvSpPr>
              <a:spLocks noChangeArrowheads="1"/>
            </p:cNvSpPr>
            <p:nvPr/>
          </p:nvSpPr>
          <p:spPr bwMode="auto">
            <a:xfrm>
              <a:off x="5070177" y="970537"/>
              <a:ext cx="80109" cy="403271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1066"/>
            <p:cNvSpPr>
              <a:spLocks noChangeArrowheads="1"/>
            </p:cNvSpPr>
            <p:nvPr/>
          </p:nvSpPr>
          <p:spPr bwMode="auto">
            <a:xfrm>
              <a:off x="4591193" y="4990950"/>
              <a:ext cx="1749043" cy="3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>
                  <a:solidFill>
                    <a:schemeClr val="bg1"/>
                  </a:solidFill>
                </a:rPr>
                <a:t>interface films (CS)</a:t>
              </a:r>
            </a:p>
          </p:txBody>
        </p:sp>
        <p:sp>
          <p:nvSpPr>
            <p:cNvPr id="54" name="Line 1069"/>
            <p:cNvSpPr>
              <a:spLocks noChangeShapeType="1"/>
            </p:cNvSpPr>
            <p:nvPr/>
          </p:nvSpPr>
          <p:spPr bwMode="auto">
            <a:xfrm>
              <a:off x="5060163" y="2680838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Line 1070"/>
            <p:cNvSpPr>
              <a:spLocks noChangeShapeType="1"/>
            </p:cNvSpPr>
            <p:nvPr/>
          </p:nvSpPr>
          <p:spPr bwMode="auto">
            <a:xfrm>
              <a:off x="5300490" y="2680838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" name="Line 1071"/>
            <p:cNvSpPr>
              <a:spLocks noChangeShapeType="1"/>
            </p:cNvSpPr>
            <p:nvPr/>
          </p:nvSpPr>
          <p:spPr bwMode="auto">
            <a:xfrm>
              <a:off x="5410200" y="2689840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Line 1072"/>
            <p:cNvSpPr>
              <a:spLocks noChangeShapeType="1"/>
            </p:cNvSpPr>
            <p:nvPr/>
          </p:nvSpPr>
          <p:spPr bwMode="auto">
            <a:xfrm>
              <a:off x="5715000" y="2698841"/>
              <a:ext cx="9012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Line 1073"/>
            <p:cNvSpPr>
              <a:spLocks noChangeShapeType="1"/>
            </p:cNvSpPr>
            <p:nvPr/>
          </p:nvSpPr>
          <p:spPr bwMode="auto">
            <a:xfrm>
              <a:off x="5053487" y="3666512"/>
              <a:ext cx="96798" cy="225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" name="Line 1074"/>
            <p:cNvSpPr>
              <a:spLocks noChangeShapeType="1"/>
            </p:cNvSpPr>
            <p:nvPr/>
          </p:nvSpPr>
          <p:spPr bwMode="auto">
            <a:xfrm>
              <a:off x="5406274" y="3730576"/>
              <a:ext cx="120163" cy="270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Line 1075"/>
            <p:cNvSpPr>
              <a:spLocks noChangeShapeType="1"/>
            </p:cNvSpPr>
            <p:nvPr/>
          </p:nvSpPr>
          <p:spPr bwMode="auto">
            <a:xfrm>
              <a:off x="5688293" y="3787235"/>
              <a:ext cx="120163" cy="270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" name="Line 1076"/>
            <p:cNvSpPr>
              <a:spLocks noChangeShapeType="1"/>
            </p:cNvSpPr>
            <p:nvPr/>
          </p:nvSpPr>
          <p:spPr bwMode="auto">
            <a:xfrm>
              <a:off x="5280462" y="3707019"/>
              <a:ext cx="120163" cy="270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" name="Rectangle 1078"/>
            <p:cNvSpPr>
              <a:spLocks noChangeArrowheads="1"/>
            </p:cNvSpPr>
            <p:nvPr/>
          </p:nvSpPr>
          <p:spPr bwMode="auto">
            <a:xfrm>
              <a:off x="2107819" y="1330600"/>
              <a:ext cx="1245025" cy="3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ECC brick</a:t>
              </a:r>
            </a:p>
          </p:txBody>
        </p:sp>
        <p:sp>
          <p:nvSpPr>
            <p:cNvPr id="63" name="Rectangle 1079"/>
            <p:cNvSpPr>
              <a:spLocks noChangeArrowheads="1"/>
            </p:cNvSpPr>
            <p:nvPr/>
          </p:nvSpPr>
          <p:spPr bwMode="auto">
            <a:xfrm>
              <a:off x="6781328" y="1556792"/>
              <a:ext cx="1039746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 smtClean="0">
                  <a:solidFill>
                    <a:schemeClr val="bg1"/>
                  </a:solidFill>
                </a:rPr>
                <a:t>electronic</a:t>
              </a:r>
            </a:p>
            <a:p>
              <a:pPr>
                <a:spcBef>
                  <a:spcPct val="50000"/>
                </a:spcBef>
              </a:pPr>
              <a:r>
                <a:rPr lang="en-GB" sz="1400" dirty="0" smtClean="0">
                  <a:solidFill>
                    <a:schemeClr val="bg1"/>
                  </a:solidFill>
                </a:rPr>
                <a:t>trackers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64" name="Line 1091"/>
            <p:cNvSpPr>
              <a:spLocks noChangeShapeType="1"/>
            </p:cNvSpPr>
            <p:nvPr/>
          </p:nvSpPr>
          <p:spPr bwMode="auto">
            <a:xfrm flipV="1">
              <a:off x="4309143" y="2905878"/>
              <a:ext cx="3845223" cy="648114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1092"/>
            <p:cNvSpPr>
              <a:spLocks noChangeShapeType="1"/>
            </p:cNvSpPr>
            <p:nvPr/>
          </p:nvSpPr>
          <p:spPr bwMode="auto">
            <a:xfrm>
              <a:off x="5070177" y="3418968"/>
              <a:ext cx="80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Line 1093"/>
            <p:cNvSpPr>
              <a:spLocks noChangeShapeType="1"/>
            </p:cNvSpPr>
            <p:nvPr/>
          </p:nvSpPr>
          <p:spPr bwMode="auto">
            <a:xfrm flipV="1">
              <a:off x="5310503" y="3364959"/>
              <a:ext cx="80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" name="Line 1094"/>
            <p:cNvSpPr>
              <a:spLocks noChangeShapeType="1"/>
            </p:cNvSpPr>
            <p:nvPr/>
          </p:nvSpPr>
          <p:spPr bwMode="auto">
            <a:xfrm>
              <a:off x="5447535" y="3352800"/>
              <a:ext cx="80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" name="Line 1095"/>
            <p:cNvSpPr>
              <a:spLocks noChangeShapeType="1"/>
            </p:cNvSpPr>
            <p:nvPr/>
          </p:nvSpPr>
          <p:spPr bwMode="auto">
            <a:xfrm flipV="1">
              <a:off x="5685408" y="3317847"/>
              <a:ext cx="80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Line 1039"/>
            <p:cNvSpPr>
              <a:spLocks noChangeShapeType="1"/>
            </p:cNvSpPr>
            <p:nvPr/>
          </p:nvSpPr>
          <p:spPr bwMode="auto">
            <a:xfrm>
              <a:off x="392156" y="3106913"/>
              <a:ext cx="91290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9" name="Picture 15" descr="DSCN3583"/>
          <p:cNvPicPr>
            <a:picLocks noChangeAspect="1" noChangeArrowheads="1"/>
          </p:cNvPicPr>
          <p:nvPr/>
        </p:nvPicPr>
        <p:blipFill>
          <a:blip r:embed="rId2" cstate="print"/>
          <a:srcRect l="13670"/>
          <a:stretch>
            <a:fillRect/>
          </a:stretch>
        </p:blipFill>
        <p:spPr bwMode="auto">
          <a:xfrm>
            <a:off x="1972584" y="871598"/>
            <a:ext cx="4809482" cy="37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Freeform 16"/>
          <p:cNvSpPr>
            <a:spLocks noChangeAspect="1"/>
          </p:cNvSpPr>
          <p:nvPr/>
        </p:nvSpPr>
        <p:spPr bwMode="auto">
          <a:xfrm rot="480000">
            <a:off x="4058368" y="1124092"/>
            <a:ext cx="2120321" cy="859528"/>
          </a:xfrm>
          <a:custGeom>
            <a:avLst/>
            <a:gdLst>
              <a:gd name="T0" fmla="*/ 2147483647 w 1736"/>
              <a:gd name="T1" fmla="*/ 2147483647 h 785"/>
              <a:gd name="T2" fmla="*/ 0 w 1736"/>
              <a:gd name="T3" fmla="*/ 0 h 7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36" h="785">
                <a:moveTo>
                  <a:pt x="1736" y="78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fr-FR"/>
          </a:p>
        </p:txBody>
      </p:sp>
      <p:sp>
        <p:nvSpPr>
          <p:cNvPr id="71" name="Text Box 17"/>
          <p:cNvSpPr txBox="1">
            <a:spLocks noChangeAspect="1" noChangeArrowheads="1"/>
          </p:cNvSpPr>
          <p:nvPr/>
        </p:nvSpPr>
        <p:spPr bwMode="auto">
          <a:xfrm>
            <a:off x="4882320" y="1014473"/>
            <a:ext cx="134586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sz="2400" dirty="0" smtClean="0"/>
              <a:t>12.5 cm</a:t>
            </a:r>
            <a:endParaRPr lang="en-US" altLang="ja-JP" sz="2400" dirty="0"/>
          </a:p>
        </p:txBody>
      </p:sp>
      <p:sp>
        <p:nvSpPr>
          <p:cNvPr id="72" name="Text Box 18"/>
          <p:cNvSpPr txBox="1">
            <a:spLocks noChangeAspect="1" noChangeArrowheads="1"/>
          </p:cNvSpPr>
          <p:nvPr/>
        </p:nvSpPr>
        <p:spPr bwMode="auto">
          <a:xfrm>
            <a:off x="5785752" y="3068960"/>
            <a:ext cx="109050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sz="2400" dirty="0" smtClean="0"/>
              <a:t>10 cm</a:t>
            </a:r>
            <a:endParaRPr lang="en-US" altLang="ja-JP" sz="2400" dirty="0"/>
          </a:p>
        </p:txBody>
      </p:sp>
      <p:sp>
        <p:nvSpPr>
          <p:cNvPr id="73" name="Freeform 19"/>
          <p:cNvSpPr>
            <a:spLocks noChangeAspect="1"/>
          </p:cNvSpPr>
          <p:nvPr/>
        </p:nvSpPr>
        <p:spPr bwMode="auto">
          <a:xfrm rot="298396">
            <a:off x="5683265" y="2285121"/>
            <a:ext cx="259910" cy="1602781"/>
          </a:xfrm>
          <a:custGeom>
            <a:avLst/>
            <a:gdLst>
              <a:gd name="T0" fmla="*/ 0 w 266"/>
              <a:gd name="T1" fmla="*/ 2147483647 h 1097"/>
              <a:gd name="T2" fmla="*/ 2147483647 w 266"/>
              <a:gd name="T3" fmla="*/ 0 h 10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6" h="1097">
                <a:moveTo>
                  <a:pt x="0" y="1097"/>
                </a:moveTo>
                <a:lnTo>
                  <a:pt x="266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fr-FR"/>
          </a:p>
        </p:txBody>
      </p:sp>
      <p:sp>
        <p:nvSpPr>
          <p:cNvPr id="74" name="Text Box 20"/>
          <p:cNvSpPr txBox="1">
            <a:spLocks noChangeAspect="1" noChangeArrowheads="1"/>
          </p:cNvSpPr>
          <p:nvPr/>
        </p:nvSpPr>
        <p:spPr bwMode="auto">
          <a:xfrm>
            <a:off x="1907704" y="807099"/>
            <a:ext cx="11581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sz="2400" dirty="0" smtClean="0"/>
              <a:t>7.5 cm</a:t>
            </a:r>
            <a:r>
              <a:rPr lang="en-US" altLang="ja-JP" sz="2400" b="1" dirty="0" smtClean="0"/>
              <a:t> </a:t>
            </a:r>
            <a:endParaRPr lang="en-US" altLang="ja-JP" sz="2400" b="1" dirty="0"/>
          </a:p>
        </p:txBody>
      </p:sp>
      <p:sp>
        <p:nvSpPr>
          <p:cNvPr id="75" name="Freeform 21"/>
          <p:cNvSpPr>
            <a:spLocks noChangeAspect="1"/>
          </p:cNvSpPr>
          <p:nvPr/>
        </p:nvSpPr>
        <p:spPr bwMode="auto">
          <a:xfrm rot="900000">
            <a:off x="2558383" y="703482"/>
            <a:ext cx="1292712" cy="732993"/>
          </a:xfrm>
          <a:custGeom>
            <a:avLst/>
            <a:gdLst>
              <a:gd name="T0" fmla="*/ 2147483647 w 884"/>
              <a:gd name="T1" fmla="*/ 0 h 559"/>
              <a:gd name="T2" fmla="*/ 0 w 884"/>
              <a:gd name="T3" fmla="*/ 2147483647 h 5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4" h="559">
                <a:moveTo>
                  <a:pt x="884" y="0"/>
                </a:moveTo>
                <a:lnTo>
                  <a:pt x="0" y="55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1143000"/>
          </a:xfrm>
        </p:spPr>
        <p:txBody>
          <a:bodyPr/>
          <a:lstStyle/>
          <a:p>
            <a:r>
              <a:rPr lang="en-GB" dirty="0" smtClean="0"/>
              <a:t>Detector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Total mass, </a:t>
            </a:r>
            <a:r>
              <a:rPr lang="en-GB" dirty="0" err="1" smtClean="0"/>
              <a:t>EleDet</a:t>
            </a:r>
            <a:r>
              <a:rPr lang="en-GB" dirty="0" smtClean="0"/>
              <a:t>, BMS, </a:t>
            </a:r>
            <a:r>
              <a:rPr lang="en-GB" dirty="0" err="1" smtClean="0"/>
              <a:t>muon</a:t>
            </a:r>
            <a:r>
              <a:rPr lang="en-GB" dirty="0" smtClean="0"/>
              <a:t> spectrometer</a:t>
            </a:r>
            <a:endParaRPr lang="en-GB" dirty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0" y="1196752"/>
            <a:ext cx="9324975" cy="4557713"/>
            <a:chOff x="0" y="1087438"/>
            <a:chExt cx="9144000" cy="4679950"/>
          </a:xfrm>
        </p:grpSpPr>
        <p:pic>
          <p:nvPicPr>
            <p:cNvPr id="5" name="Picture 4" descr="S:\DCIM\124_0210\sel\IMGP6506.JPG"/>
            <p:cNvPicPr>
              <a:picLocks noChangeAspect="1" noChangeArrowheads="1"/>
            </p:cNvPicPr>
            <p:nvPr/>
          </p:nvPicPr>
          <p:blipFill>
            <a:blip r:embed="rId2" cstate="print"/>
            <a:srcRect l="9525" t="2815" b="1811"/>
            <a:stretch>
              <a:fillRect/>
            </a:stretch>
          </p:blipFill>
          <p:spPr bwMode="auto">
            <a:xfrm>
              <a:off x="4478337" y="1087438"/>
              <a:ext cx="2836863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S:\DCIM\124_0210\sel\IMGP6487.JPG"/>
            <p:cNvPicPr>
              <a:picLocks noChangeAspect="1" noChangeArrowheads="1"/>
            </p:cNvPicPr>
            <p:nvPr/>
          </p:nvPicPr>
          <p:blipFill>
            <a:blip r:embed="rId3" cstate="print"/>
            <a:srcRect t="32" b="4004"/>
            <a:stretch>
              <a:fillRect/>
            </a:stretch>
          </p:blipFill>
          <p:spPr bwMode="auto">
            <a:xfrm>
              <a:off x="0" y="1087438"/>
              <a:ext cx="3116263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S:\DCIM\124_0210\sel\IMGP6500.JPG"/>
            <p:cNvPicPr>
              <a:picLocks noChangeAspect="1" noChangeArrowheads="1"/>
            </p:cNvPicPr>
            <p:nvPr/>
          </p:nvPicPr>
          <p:blipFill>
            <a:blip r:embed="rId4" cstate="print"/>
            <a:srcRect l="9070" t="2968" r="24023" b="880"/>
            <a:stretch>
              <a:fillRect/>
            </a:stretch>
          </p:blipFill>
          <p:spPr bwMode="auto">
            <a:xfrm>
              <a:off x="2516188" y="1087438"/>
              <a:ext cx="2030412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S:\DCIM\124_0210\sel\IMGP6507.JPG"/>
            <p:cNvPicPr>
              <a:picLocks noChangeAspect="1" noChangeArrowheads="1"/>
            </p:cNvPicPr>
            <p:nvPr/>
          </p:nvPicPr>
          <p:blipFill>
            <a:blip r:embed="rId5" cstate="print"/>
            <a:srcRect l="30688" t="2217" b="3053"/>
            <a:stretch>
              <a:fillRect/>
            </a:stretch>
          </p:blipFill>
          <p:spPr bwMode="auto">
            <a:xfrm>
              <a:off x="6956425" y="1087438"/>
              <a:ext cx="21875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68313" y="1773238"/>
            <a:ext cx="1900237" cy="3817937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1520" y="5673446"/>
            <a:ext cx="3960440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sz="2000" b="1" dirty="0">
                <a:solidFill>
                  <a:srgbClr val="00FF00"/>
                </a:solidFill>
              </a:rPr>
              <a:t>Target </a:t>
            </a:r>
            <a:r>
              <a:rPr lang="en-US" altLang="ja-JP" sz="2000" b="1" dirty="0" smtClean="0">
                <a:solidFill>
                  <a:srgbClr val="00FF00"/>
                </a:solidFill>
              </a:rPr>
              <a:t>area</a:t>
            </a:r>
            <a:endParaRPr lang="en-GB" altLang="ja-JP" sz="2000" b="1" dirty="0" smtClean="0">
              <a:solidFill>
                <a:srgbClr val="00FF00"/>
              </a:solidFill>
            </a:endParaRPr>
          </a:p>
          <a:p>
            <a:r>
              <a:rPr lang="en-GB" altLang="ja-JP" sz="2000" b="1" dirty="0" smtClean="0">
                <a:solidFill>
                  <a:srgbClr val="00FF00"/>
                </a:solidFill>
              </a:rPr>
              <a:t>~150000 bricks = 1,25 </a:t>
            </a:r>
            <a:r>
              <a:rPr lang="en-GB" altLang="ja-JP" sz="2000" b="1" dirty="0" err="1" smtClean="0">
                <a:solidFill>
                  <a:srgbClr val="00FF00"/>
                </a:solidFill>
              </a:rPr>
              <a:t>kton</a:t>
            </a:r>
            <a:r>
              <a:rPr lang="en-GB" altLang="ja-JP" sz="2000" b="1" dirty="0" smtClean="0">
                <a:solidFill>
                  <a:srgbClr val="00FF00"/>
                </a:solidFill>
              </a:rPr>
              <a:t>  in total</a:t>
            </a:r>
          </a:p>
          <a:p>
            <a:r>
              <a:rPr lang="en-US" altLang="ja-JP" sz="2000" b="1" dirty="0" smtClean="0">
                <a:solidFill>
                  <a:srgbClr val="00FF00"/>
                </a:solidFill>
              </a:rPr>
              <a:t>31 Target Tracker planes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39752" y="848910"/>
            <a:ext cx="3600400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sz="2000" b="1" dirty="0" err="1">
                <a:solidFill>
                  <a:srgbClr val="FF33CC"/>
                </a:solidFill>
              </a:rPr>
              <a:t>Muon</a:t>
            </a:r>
            <a:r>
              <a:rPr lang="en-US" altLang="ja-JP" sz="2000" b="1" dirty="0">
                <a:solidFill>
                  <a:srgbClr val="FF33CC"/>
                </a:solidFill>
              </a:rPr>
              <a:t> </a:t>
            </a:r>
            <a:r>
              <a:rPr lang="en-US" altLang="ja-JP" sz="2000" b="1" dirty="0" smtClean="0">
                <a:solidFill>
                  <a:srgbClr val="FF33CC"/>
                </a:solidFill>
              </a:rPr>
              <a:t>spectrometer </a:t>
            </a:r>
            <a:r>
              <a:rPr lang="el-GR" altLang="ja-JP" sz="2000" b="1" dirty="0" smtClean="0">
                <a:solidFill>
                  <a:srgbClr val="FF33CC"/>
                </a:solidFill>
              </a:rPr>
              <a:t>Δ</a:t>
            </a:r>
            <a:r>
              <a:rPr lang="en-GB" altLang="ja-JP" sz="2000" b="1" dirty="0" smtClean="0">
                <a:solidFill>
                  <a:srgbClr val="FF33CC"/>
                </a:solidFill>
              </a:rPr>
              <a:t>p/p ~ 20%</a:t>
            </a:r>
            <a:endParaRPr lang="en-US" altLang="ja-JP" sz="2000" b="1" dirty="0" smtClean="0">
              <a:solidFill>
                <a:srgbClr val="FF33CC"/>
              </a:solidFill>
            </a:endParaRPr>
          </a:p>
          <a:p>
            <a:endParaRPr lang="en-US" altLang="ja-JP" sz="2000" b="1" dirty="0">
              <a:solidFill>
                <a:srgbClr val="FF33CC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573588" y="1660525"/>
            <a:ext cx="1990725" cy="3817938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932363" y="3789040"/>
            <a:ext cx="1350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dirty="0">
                <a:solidFill>
                  <a:srgbClr val="00FF00"/>
                </a:solidFill>
              </a:rPr>
              <a:t>Target area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-50800" y="2727325"/>
            <a:ext cx="690563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altLang="ja-JP" sz="3200">
                <a:latin typeface="Symbol" pitchFamily="18" charset="2"/>
                <a:sym typeface="Symbol" pitchFamily="18" charset="2"/>
              </a:rPr>
              <a:t></a:t>
            </a:r>
            <a:endParaRPr lang="en-US" altLang="ja-JP" sz="3200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804025" y="1557338"/>
            <a:ext cx="2339975" cy="3884612"/>
          </a:xfrm>
          <a:prstGeom prst="rect">
            <a:avLst/>
          </a:prstGeom>
          <a:noFill/>
          <a:ln w="50800">
            <a:solidFill>
              <a:srgbClr val="FF00CE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484438" y="1557338"/>
            <a:ext cx="1985962" cy="3884612"/>
          </a:xfrm>
          <a:prstGeom prst="rect">
            <a:avLst/>
          </a:prstGeom>
          <a:noFill/>
          <a:ln w="50800">
            <a:solidFill>
              <a:srgbClr val="FF00CE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ja-JP" altLang="en-US"/>
          </a:p>
        </p:txBody>
      </p:sp>
      <p:sp>
        <p:nvSpPr>
          <p:cNvPr id="22" name="ZoneTexte 21"/>
          <p:cNvSpPr txBox="1"/>
          <p:nvPr/>
        </p:nvSpPr>
        <p:spPr>
          <a:xfrm>
            <a:off x="6084168" y="609329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Brick Manipulating System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6516216" y="5157192"/>
            <a:ext cx="864096" cy="1008112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660232" y="836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JINST </a:t>
            </a:r>
            <a:r>
              <a:rPr lang="en-GB" b="1" dirty="0" smtClean="0"/>
              <a:t>4</a:t>
            </a:r>
            <a:r>
              <a:rPr lang="en-GB" dirty="0" smtClean="0"/>
              <a:t> (2009) 04018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Scanning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896544"/>
          </a:xfrm>
        </p:spPr>
        <p:txBody>
          <a:bodyPr>
            <a:normAutofit/>
          </a:bodyPr>
          <a:lstStyle/>
          <a:p>
            <a:endParaRPr lang="en-GB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pic>
        <p:nvPicPr>
          <p:cNvPr id="7" name="Picture 16" descr="pl33fragments"/>
          <p:cNvPicPr>
            <a:picLocks noChangeAspect="1" noChangeArrowheads="1"/>
          </p:cNvPicPr>
          <p:nvPr/>
        </p:nvPicPr>
        <p:blipFill>
          <a:blip r:embed="rId2" cstate="print"/>
          <a:srcRect l="32794" t="24591" r="35928" b="44142"/>
          <a:stretch>
            <a:fillRect/>
          </a:stretch>
        </p:blipFill>
        <p:spPr bwMode="auto">
          <a:xfrm>
            <a:off x="6228184" y="1456754"/>
            <a:ext cx="2376488" cy="190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073123" y="3793651"/>
            <a:ext cx="1933566" cy="28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ja-JP" sz="1200" b="1">
                <a:latin typeface="Calibri" pitchFamily="34" charset="0"/>
              </a:rPr>
              <a:t>European Scanning System</a:t>
            </a:r>
          </a:p>
        </p:txBody>
      </p:sp>
      <p:pic>
        <p:nvPicPr>
          <p:cNvPr id="11" name="Content Placeholder 4" descr="vs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3635736"/>
            <a:ext cx="468179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3"/>
          <p:cNvSpPr txBox="1">
            <a:spLocks noChangeArrowheads="1"/>
          </p:cNvSpPr>
          <p:nvPr/>
        </p:nvSpPr>
        <p:spPr bwMode="auto">
          <a:xfrm>
            <a:off x="3779912" y="4679032"/>
            <a:ext cx="57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en-US" altLang="ja-JP" sz="1400">
                <a:solidFill>
                  <a:schemeClr val="bg1"/>
                </a:solidFill>
              </a:rPr>
              <a:t>1 cm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843808" y="3707744"/>
            <a:ext cx="99060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wrap="none" lIns="91435" tIns="45718" rIns="91435" bIns="45718" anchor="ctr"/>
          <a:lstStyle/>
          <a:p>
            <a:endParaRPr lang="fr-FR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779912" y="4348176"/>
            <a:ext cx="0" cy="144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wrap="none" lIns="91435" tIns="45718" rIns="91435" bIns="45718" anchor="ctr"/>
          <a:lstStyle/>
          <a:p>
            <a:endParaRPr lang="fr-FR"/>
          </a:p>
        </p:txBody>
      </p:sp>
      <p:sp>
        <p:nvSpPr>
          <p:cNvPr id="15" name="テキスト ボックス 13"/>
          <p:cNvSpPr txBox="1">
            <a:spLocks noChangeArrowheads="1"/>
          </p:cNvSpPr>
          <p:nvPr/>
        </p:nvSpPr>
        <p:spPr bwMode="auto">
          <a:xfrm>
            <a:off x="3229000" y="3717032"/>
            <a:ext cx="57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en-US" altLang="ja-JP" sz="1400" dirty="0">
                <a:solidFill>
                  <a:schemeClr val="bg1"/>
                </a:solidFill>
              </a:rPr>
              <a:t>1 cm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697" y="1111374"/>
            <a:ext cx="3381375" cy="2533650"/>
          </a:xfrm>
          <a:prstGeom prst="rect">
            <a:avLst/>
          </a:prstGeom>
          <a:noFill/>
          <a:ln w="91440">
            <a:noFill/>
            <a:miter lim="800000"/>
            <a:headEnd/>
            <a:tailEnd/>
          </a:ln>
          <a:effectLst>
            <a:outerShdw blurRad="63500" dist="103351" dir="2700000" algn="ctr" rotWithShape="0">
              <a:srgbClr val="000000">
                <a:alpha val="50026"/>
              </a:srgbClr>
            </a:outerShdw>
          </a:effectLst>
        </p:spPr>
      </p:pic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1403648" y="6290184"/>
            <a:ext cx="301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Low </a:t>
            </a:r>
            <a:r>
              <a:rPr lang="en-US" altLang="ja-JP" dirty="0">
                <a:solidFill>
                  <a:schemeClr val="bg1"/>
                </a:solidFill>
              </a:rPr>
              <a:t>energy </a:t>
            </a:r>
            <a:r>
              <a:rPr lang="en-US" altLang="ja-JP" dirty="0" smtClean="0">
                <a:solidFill>
                  <a:schemeClr val="bg1"/>
                </a:solidFill>
              </a:rPr>
              <a:t>&amp; random tracks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20" name="Content Placeholder 3" descr="vs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00437" y="3683956"/>
            <a:ext cx="4608512" cy="2906389"/>
          </a:xfrm>
          <a:prstGeom prst="rect">
            <a:avLst/>
          </a:prstGeom>
        </p:spPr>
      </p:pic>
      <p:sp>
        <p:nvSpPr>
          <p:cNvPr id="21" name="テキスト ボックス 13"/>
          <p:cNvSpPr txBox="1">
            <a:spLocks noChangeArrowheads="1"/>
          </p:cNvSpPr>
          <p:nvPr/>
        </p:nvSpPr>
        <p:spPr bwMode="auto">
          <a:xfrm>
            <a:off x="4716462" y="6300032"/>
            <a:ext cx="446405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High </a:t>
            </a:r>
            <a:r>
              <a:rPr lang="en-US" altLang="ja-JP" dirty="0">
                <a:solidFill>
                  <a:schemeClr val="bg1"/>
                </a:solidFill>
              </a:rPr>
              <a:t>energy tracks connecting across the lead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2352601" y="3059112"/>
            <a:ext cx="2507431" cy="36988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Automated microscope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Flèche gauche 24"/>
          <p:cNvSpPr/>
          <p:nvPr/>
        </p:nvSpPr>
        <p:spPr>
          <a:xfrm>
            <a:off x="4860032" y="1988840"/>
            <a:ext cx="1224136" cy="720080"/>
          </a:xfrm>
          <a:prstGeom prst="leftArrow">
            <a:avLst>
              <a:gd name="adj1" fmla="val 56225"/>
              <a:gd name="adj2" fmla="val 46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en arc 25"/>
          <p:cNvSpPr/>
          <p:nvPr/>
        </p:nvSpPr>
        <p:spPr>
          <a:xfrm rot="15943622">
            <a:off x="632098" y="1623532"/>
            <a:ext cx="1982549" cy="2458807"/>
          </a:xfrm>
          <a:prstGeom prst="circularArrow">
            <a:avLst>
              <a:gd name="adj1" fmla="val 21639"/>
              <a:gd name="adj2" fmla="val 1455831"/>
              <a:gd name="adj3" fmla="val 16702268"/>
              <a:gd name="adj4" fmla="val 9339092"/>
              <a:gd name="adj5" fmla="val 17645"/>
            </a:avLst>
          </a:prstGeom>
          <a:scene3d>
            <a:camera prst="orthographicFront">
              <a:rot lat="0" lon="1079997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テキスト ボックス 1"/>
          <p:cNvSpPr txBox="1">
            <a:spLocks noChangeArrowheads="1"/>
          </p:cNvSpPr>
          <p:nvPr/>
        </p:nvSpPr>
        <p:spPr bwMode="auto">
          <a:xfrm>
            <a:off x="6385049" y="1124744"/>
            <a:ext cx="250743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dirty="0" smtClean="0"/>
              <a:t>Developed emulsion</a:t>
            </a:r>
            <a:endParaRPr lang="ja-JP" altLang="en-US" dirty="0"/>
          </a:p>
        </p:txBody>
      </p:sp>
      <p:sp>
        <p:nvSpPr>
          <p:cNvPr id="28" name="Flèche gauche 27"/>
          <p:cNvSpPr/>
          <p:nvPr/>
        </p:nvSpPr>
        <p:spPr>
          <a:xfrm rot="10800000">
            <a:off x="3923928" y="5013176"/>
            <a:ext cx="1224136" cy="720080"/>
          </a:xfrm>
          <a:prstGeom prst="leftArrow">
            <a:avLst>
              <a:gd name="adj1" fmla="val 56225"/>
              <a:gd name="adj2" fmla="val 46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ig1_mcs_new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588843"/>
            <a:ext cx="6984776" cy="20824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en-GB" dirty="0" smtClean="0"/>
              <a:t>Momentum and PID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pic>
        <p:nvPicPr>
          <p:cNvPr id="8" name="Image 7" descr="fig14b_mc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21088"/>
            <a:ext cx="2699792" cy="2589086"/>
          </a:xfrm>
          <a:prstGeom prst="rect">
            <a:avLst/>
          </a:prstGeom>
        </p:spPr>
      </p:pic>
      <p:pic>
        <p:nvPicPr>
          <p:cNvPr id="9" name="Image 8" descr="fig14a_mcs_new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9" y="1556792"/>
            <a:ext cx="2703131" cy="259228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784976" cy="5184576"/>
          </a:xfrm>
        </p:spPr>
        <p:txBody>
          <a:bodyPr>
            <a:noAutofit/>
          </a:bodyPr>
          <a:lstStyle/>
          <a:p>
            <a:r>
              <a:rPr lang="en-GB" sz="2000" dirty="0" smtClean="0"/>
              <a:t>Momentum measured via Multiple Coulomb Scattering of tracks in lead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MCS method developed with test beam bricks,</a:t>
            </a:r>
          </a:p>
          <a:p>
            <a:pPr>
              <a:buNone/>
            </a:pPr>
            <a:r>
              <a:rPr lang="en-GB" sz="2000" dirty="0" smtClean="0"/>
              <a:t>	checked with soft </a:t>
            </a:r>
            <a:r>
              <a:rPr lang="en-GB" sz="2000" dirty="0" err="1" smtClean="0"/>
              <a:t>muons</a:t>
            </a:r>
            <a:r>
              <a:rPr lang="en-GB" sz="2000" dirty="0" smtClean="0"/>
              <a:t> &amp; </a:t>
            </a:r>
            <a:r>
              <a:rPr lang="en-GB" sz="2000" dirty="0" err="1" smtClean="0"/>
              <a:t>muon</a:t>
            </a:r>
            <a:r>
              <a:rPr lang="en-GB" sz="2000" dirty="0" smtClean="0"/>
              <a:t> spectrometer</a:t>
            </a:r>
          </a:p>
          <a:p>
            <a:r>
              <a:rPr lang="en-GB" sz="2000" dirty="0" smtClean="0"/>
              <a:t>Some particle ID: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err="1" smtClean="0"/>
              <a:t>dE</a:t>
            </a:r>
            <a:r>
              <a:rPr lang="en-GB" sz="2000" dirty="0" smtClean="0"/>
              <a:t>/</a:t>
            </a:r>
            <a:r>
              <a:rPr lang="en-GB" sz="2000" dirty="0" err="1" smtClean="0"/>
              <a:t>dx</a:t>
            </a:r>
            <a:r>
              <a:rPr lang="en-GB" sz="2000" dirty="0" smtClean="0"/>
              <a:t> (=grain density along track, nuclear fragments),</a:t>
            </a:r>
          </a:p>
          <a:p>
            <a:pPr>
              <a:buNone/>
            </a:pPr>
            <a:r>
              <a:rPr lang="en-GB" sz="2000" dirty="0" smtClean="0"/>
              <a:t>	showering (electrons),</a:t>
            </a:r>
          </a:p>
          <a:p>
            <a:pPr>
              <a:buNone/>
            </a:pPr>
            <a:r>
              <a:rPr lang="en-GB" sz="2000" dirty="0" smtClean="0"/>
              <a:t>	track following in emulsion (nuclear interaction,</a:t>
            </a:r>
          </a:p>
          <a:p>
            <a:pPr>
              <a:buNone/>
            </a:pPr>
            <a:r>
              <a:rPr lang="en-GB" sz="2000" dirty="0" smtClean="0"/>
              <a:t>	hadrons), and Electronic Detector (range, </a:t>
            </a:r>
            <a:r>
              <a:rPr lang="en-GB" sz="2000" dirty="0" err="1" smtClean="0"/>
              <a:t>muons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240" y="4149080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New </a:t>
            </a:r>
            <a:r>
              <a:rPr lang="en-US" sz="1400" b="1" dirty="0" err="1" smtClean="0"/>
              <a:t>J.Phys</a:t>
            </a:r>
            <a:r>
              <a:rPr lang="en-US" sz="1400" b="1" dirty="0" smtClean="0"/>
              <a:t>. 14 (2012) 013026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Backgrounds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84576"/>
          </a:xfrm>
        </p:spPr>
        <p:txBody>
          <a:bodyPr>
            <a:noAutofit/>
          </a:bodyPr>
          <a:lstStyle/>
          <a:p>
            <a:r>
              <a:rPr lang="en-GB" sz="2000" dirty="0" smtClean="0"/>
              <a:t>Backgrounds to kink topology:</a:t>
            </a:r>
          </a:p>
          <a:p>
            <a:pPr lvl="1"/>
            <a:r>
              <a:rPr lang="el-GR" sz="2000" dirty="0" smtClean="0"/>
              <a:t>ν</a:t>
            </a:r>
            <a:r>
              <a:rPr lang="el-GR" sz="2000" baseline="-25000" dirty="0" smtClean="0"/>
              <a:t>µ</a:t>
            </a:r>
            <a:r>
              <a:rPr lang="en-GB" sz="2000" dirty="0" smtClean="0"/>
              <a:t> CC charm production (4% of CC), with µ </a:t>
            </a:r>
            <a:r>
              <a:rPr lang="en-GB" sz="2000" dirty="0" err="1" smtClean="0"/>
              <a:t>mis-id’d</a:t>
            </a:r>
            <a:endParaRPr lang="en-GB" sz="2000" dirty="0" smtClean="0"/>
          </a:p>
          <a:p>
            <a:pPr lvl="1">
              <a:buNone/>
            </a:pPr>
            <a:r>
              <a:rPr lang="en-GB" sz="2000" dirty="0" smtClean="0"/>
              <a:t>	(similar lifetime, missing E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decays)</a:t>
            </a:r>
          </a:p>
          <a:p>
            <a:pPr lvl="1"/>
            <a:r>
              <a:rPr lang="en-GB" sz="2000" dirty="0" smtClean="0"/>
              <a:t>large angle coulomb scattering of µ</a:t>
            </a:r>
          </a:p>
          <a:p>
            <a:pPr lvl="1"/>
            <a:r>
              <a:rPr lang="en-GB" sz="2000" dirty="0" smtClean="0"/>
              <a:t>nuclear interactions of hadrons (0.2% of NC)</a:t>
            </a:r>
          </a:p>
          <a:p>
            <a:r>
              <a:rPr lang="en-GB" sz="2000" dirty="0" smtClean="0"/>
              <a:t>Kinematical variables to reduce background:</a:t>
            </a:r>
          </a:p>
          <a:p>
            <a:pPr lvl="1"/>
            <a:r>
              <a:rPr lang="en-GB" sz="1600" dirty="0" smtClean="0"/>
              <a:t>Flight length</a:t>
            </a:r>
          </a:p>
          <a:p>
            <a:pPr lvl="1"/>
            <a:r>
              <a:rPr lang="en-GB" sz="1600" dirty="0" smtClean="0"/>
              <a:t>Total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T</a:t>
            </a:r>
            <a:r>
              <a:rPr lang="en-GB" sz="1600" dirty="0" smtClean="0"/>
              <a:t> of </a:t>
            </a:r>
            <a:r>
              <a:rPr lang="el-GR" sz="1600" dirty="0" smtClean="0"/>
              <a:t>τ</a:t>
            </a:r>
            <a:r>
              <a:rPr lang="en-GB" sz="1600" dirty="0" smtClean="0"/>
              <a:t> daughters </a:t>
            </a:r>
            <a:r>
              <a:rPr lang="en-GB" sz="1600" dirty="0" err="1" smtClean="0"/>
              <a:t>wrt</a:t>
            </a:r>
            <a:r>
              <a:rPr lang="en-GB" sz="1600" dirty="0" smtClean="0"/>
              <a:t> </a:t>
            </a:r>
            <a:r>
              <a:rPr lang="el-GR" sz="1600" dirty="0" smtClean="0"/>
              <a:t>τ</a:t>
            </a:r>
            <a:r>
              <a:rPr lang="en-GB" sz="1600" dirty="0" smtClean="0"/>
              <a:t> direction</a:t>
            </a:r>
          </a:p>
          <a:p>
            <a:pPr lvl="1"/>
            <a:r>
              <a:rPr lang="en-GB" sz="1600" dirty="0" smtClean="0"/>
              <a:t>Missing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T</a:t>
            </a:r>
            <a:r>
              <a:rPr lang="en-GB" sz="1600" dirty="0" smtClean="0"/>
              <a:t> at 1ary vertex</a:t>
            </a:r>
          </a:p>
          <a:p>
            <a:pPr lvl="1"/>
            <a:r>
              <a:rPr lang="el-GR" sz="2000" dirty="0" smtClean="0"/>
              <a:t>φ</a:t>
            </a:r>
            <a:r>
              <a:rPr lang="en-GB" sz="2000" dirty="0" smtClean="0"/>
              <a:t> = angle of </a:t>
            </a:r>
            <a:r>
              <a:rPr lang="el-GR" sz="2000" dirty="0" smtClean="0"/>
              <a:t>τ</a:t>
            </a:r>
            <a:r>
              <a:rPr lang="en-GB" sz="2000" dirty="0" smtClean="0"/>
              <a:t> </a:t>
            </a:r>
            <a:r>
              <a:rPr lang="en-GB" sz="2000" dirty="0" err="1" smtClean="0"/>
              <a:t>wrt</a:t>
            </a:r>
            <a:r>
              <a:rPr lang="en-GB" sz="2000" dirty="0" smtClean="0"/>
              <a:t> </a:t>
            </a:r>
            <a:r>
              <a:rPr lang="en-GB" sz="2000" dirty="0" err="1" smtClean="0"/>
              <a:t>hadronic</a:t>
            </a:r>
            <a:r>
              <a:rPr lang="en-GB" sz="2000" dirty="0" smtClean="0"/>
              <a:t> shower in transverse plane to beam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Moriond EW 05/03/2013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                          LAPP - IN2P3 - CNRS / Université de Savoie</a:t>
            </a:r>
            <a:endParaRPr lang="fr-BE"/>
          </a:p>
        </p:txBody>
      </p:sp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6804248" y="2996952"/>
            <a:ext cx="1439862" cy="1143000"/>
            <a:chOff x="2925" y="3216"/>
            <a:chExt cx="907" cy="720"/>
          </a:xfrm>
        </p:grpSpPr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3009" y="3616"/>
              <a:ext cx="2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3254" y="3616"/>
              <a:ext cx="20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3254" y="3616"/>
              <a:ext cx="16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2925" y="3301"/>
              <a:ext cx="2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latin typeface="Times New Roman" pitchFamily="18" charset="0"/>
                  <a:sym typeface="Symbol" pitchFamily="18" charset="2"/>
                </a:rPr>
                <a:t></a:t>
              </a:r>
              <a:r>
                <a:rPr lang="fr-FR" sz="2000" b="1" baseline="-25000">
                  <a:latin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3264" y="364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 flipV="1">
              <a:off x="3264" y="3504"/>
              <a:ext cx="288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3262" y="3216"/>
              <a:ext cx="2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latin typeface="Times New Roman" pitchFamily="18" charset="0"/>
                  <a:sym typeface="Symbol" pitchFamily="18" charset="2"/>
                </a:rPr>
                <a:t></a:t>
              </a:r>
              <a:r>
                <a:rPr lang="fr-FR" sz="2000" b="1" baseline="-25000">
                  <a:latin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3264" y="36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 flipV="1">
              <a:off x="3496" y="376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" name="Groupe 64"/>
          <p:cNvGrpSpPr>
            <a:grpSpLocks/>
          </p:cNvGrpSpPr>
          <p:nvPr/>
        </p:nvGrpSpPr>
        <p:grpSpPr bwMode="auto">
          <a:xfrm>
            <a:off x="6587752" y="692695"/>
            <a:ext cx="1944688" cy="1231301"/>
            <a:chOff x="2214546" y="4581545"/>
            <a:chExt cx="1944674" cy="1231298"/>
          </a:xfrm>
        </p:grpSpPr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446471" y="4581545"/>
              <a:ext cx="5806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fr-FR" b="1" baseline="30000" dirty="0">
                  <a:latin typeface="Times New Roman" pitchFamily="18" charset="0"/>
                  <a:sym typeface="Symbol" pitchFamily="18" charset="2"/>
                </a:rPr>
                <a:t>-</a:t>
              </a:r>
              <a:r>
                <a:rPr lang="fr-FR" b="1" dirty="0">
                  <a:latin typeface="Times New Roman" pitchFamily="18" charset="0"/>
                  <a:sym typeface="Symbol" pitchFamily="18" charset="2"/>
                </a:rPr>
                <a:t>,e</a:t>
              </a:r>
              <a:r>
                <a:rPr lang="fr-FR" b="1" baseline="30000" dirty="0">
                  <a:latin typeface="Times New Roman" pitchFamily="18" charset="0"/>
                  <a:sym typeface="Symbol" pitchFamily="18" charset="2"/>
                </a:rPr>
                <a:t>-</a:t>
              </a:r>
            </a:p>
          </p:txBody>
        </p:sp>
        <p:grpSp>
          <p:nvGrpSpPr>
            <p:cNvPr id="34" name="Groupe 63"/>
            <p:cNvGrpSpPr>
              <a:grpSpLocks/>
            </p:cNvGrpSpPr>
            <p:nvPr/>
          </p:nvGrpSpPr>
          <p:grpSpPr bwMode="auto">
            <a:xfrm>
              <a:off x="2214546" y="4667279"/>
              <a:ext cx="1944674" cy="1145564"/>
              <a:chOff x="2190758" y="4610119"/>
              <a:chExt cx="1944674" cy="1145564"/>
            </a:xfrm>
          </p:grpSpPr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2190758" y="4610119"/>
                <a:ext cx="5004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latin typeface="Times New Roman" pitchFamily="18" charset="0"/>
                    <a:sym typeface="Symbol" pitchFamily="18" charset="2"/>
                  </a:rPr>
                  <a:t></a:t>
                </a:r>
                <a:r>
                  <a:rPr lang="fr-FR" b="1" baseline="-25000">
                    <a:latin typeface="Times New Roman" pitchFamily="18" charset="0"/>
                    <a:sym typeface="Symbol" pitchFamily="18" charset="2"/>
                  </a:rPr>
                  <a:t>,e</a:t>
                </a:r>
              </a:p>
            </p:txBody>
          </p:sp>
          <p:grpSp>
            <p:nvGrpSpPr>
              <p:cNvPr id="36" name="Groupe 62"/>
              <p:cNvGrpSpPr>
                <a:grpSpLocks/>
              </p:cNvGrpSpPr>
              <p:nvPr/>
            </p:nvGrpSpPr>
            <p:grpSpPr bwMode="auto">
              <a:xfrm>
                <a:off x="2266958" y="4714884"/>
                <a:ext cx="1868474" cy="1040799"/>
                <a:chOff x="2266958" y="4843482"/>
                <a:chExt cx="1868474" cy="1040799"/>
              </a:xfrm>
            </p:grpSpPr>
            <p:sp>
              <p:nvSpPr>
                <p:cNvPr id="37" name="Line 4"/>
                <p:cNvSpPr>
                  <a:spLocks noChangeShapeType="1"/>
                </p:cNvSpPr>
                <p:nvPr/>
              </p:nvSpPr>
              <p:spPr bwMode="auto">
                <a:xfrm>
                  <a:off x="2266958" y="5251469"/>
                  <a:ext cx="3889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655896" y="4940319"/>
                  <a:ext cx="811212" cy="311150"/>
                </a:xfrm>
                <a:prstGeom prst="line">
                  <a:avLst/>
                </a:prstGeom>
                <a:noFill/>
                <a:ln w="28575">
                  <a:solidFill>
                    <a:srgbClr val="99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Line 6"/>
                <p:cNvSpPr>
                  <a:spLocks noChangeShapeType="1"/>
                </p:cNvSpPr>
                <p:nvPr/>
              </p:nvSpPr>
              <p:spPr bwMode="auto">
                <a:xfrm>
                  <a:off x="2655896" y="5251469"/>
                  <a:ext cx="420687" cy="27305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076583" y="5408632"/>
                  <a:ext cx="647700" cy="115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Line 8"/>
                <p:cNvSpPr>
                  <a:spLocks noChangeShapeType="1"/>
                </p:cNvSpPr>
                <p:nvPr/>
              </p:nvSpPr>
              <p:spPr bwMode="auto">
                <a:xfrm>
                  <a:off x="2655896" y="5251469"/>
                  <a:ext cx="323850" cy="3524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Line 9"/>
                <p:cNvSpPr>
                  <a:spLocks noChangeShapeType="1"/>
                </p:cNvSpPr>
                <p:nvPr/>
              </p:nvSpPr>
              <p:spPr bwMode="auto">
                <a:xfrm>
                  <a:off x="2655896" y="5251469"/>
                  <a:ext cx="260350" cy="3524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87671" y="5249882"/>
                  <a:ext cx="541337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dirty="0"/>
                    <a:t>D</a:t>
                  </a:r>
                  <a:r>
                    <a:rPr lang="fr-FR" baseline="30000" dirty="0"/>
                    <a:t>+</a:t>
                  </a:r>
                </a:p>
              </p:txBody>
            </p:sp>
            <p:sp>
              <p:nvSpPr>
                <p:cNvPr id="44" name="AutoShape 14"/>
                <p:cNvSpPr>
                  <a:spLocks/>
                </p:cNvSpPr>
                <p:nvPr/>
              </p:nvSpPr>
              <p:spPr bwMode="auto">
                <a:xfrm>
                  <a:off x="3716346" y="5072074"/>
                  <a:ext cx="74612" cy="671513"/>
                </a:xfrm>
                <a:prstGeom prst="leftBrace">
                  <a:avLst>
                    <a:gd name="adj1" fmla="val 75001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45" name="Line 15"/>
                <p:cNvSpPr>
                  <a:spLocks noChangeShapeType="1"/>
                </p:cNvSpPr>
                <p:nvPr/>
              </p:nvSpPr>
              <p:spPr bwMode="auto">
                <a:xfrm>
                  <a:off x="2895608" y="4843482"/>
                  <a:ext cx="381000" cy="381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71808" y="4843482"/>
                  <a:ext cx="22860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14744" y="4960954"/>
                  <a:ext cx="420688" cy="923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</a:t>
                  </a:r>
                  <a:r>
                    <a:rPr lang="fr-FR" b="1" baseline="30000" dirty="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+</a:t>
                  </a:r>
                  <a:r>
                    <a:rPr lang="fr-FR" baseline="30000" dirty="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</a:p>
                <a:p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e</a:t>
                  </a:r>
                  <a:r>
                    <a:rPr lang="fr-FR" b="1" baseline="30000" dirty="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+</a:t>
                  </a:r>
                  <a:endParaRPr lang="fr-FR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r>
                    <a:rPr lang="fr-FR" b="1" dirty="0">
                      <a:cs typeface="Times New Roman" pitchFamily="18" charset="0"/>
                      <a:sym typeface="Symbol" pitchFamily="18" charset="2"/>
                    </a:rPr>
                    <a:t>h</a:t>
                  </a:r>
                  <a:r>
                    <a:rPr lang="fr-FR" b="1" baseline="30000" dirty="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+</a:t>
                  </a:r>
                </a:p>
              </p:txBody>
            </p:sp>
          </p:grpSp>
        </p:grpSp>
      </p:grpSp>
      <p:grpSp>
        <p:nvGrpSpPr>
          <p:cNvPr id="48" name="Group 20"/>
          <p:cNvGrpSpPr>
            <a:grpSpLocks/>
          </p:cNvGrpSpPr>
          <p:nvPr/>
        </p:nvGrpSpPr>
        <p:grpSpPr bwMode="auto">
          <a:xfrm>
            <a:off x="6771779" y="1628800"/>
            <a:ext cx="1544637" cy="1296988"/>
            <a:chOff x="2925" y="3119"/>
            <a:chExt cx="973" cy="817"/>
          </a:xfrm>
        </p:grpSpPr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3009" y="3616"/>
              <a:ext cx="2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 flipV="1">
              <a:off x="3254" y="3504"/>
              <a:ext cx="298" cy="112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3254" y="3616"/>
              <a:ext cx="20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3254" y="3616"/>
              <a:ext cx="16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925" y="3301"/>
              <a:ext cx="2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latin typeface="Times New Roman" pitchFamily="18" charset="0"/>
                  <a:sym typeface="Symbol" pitchFamily="18" charset="2"/>
                </a:rPr>
                <a:t></a:t>
              </a:r>
              <a:r>
                <a:rPr lang="fr-FR" sz="2000" b="1" baseline="-25000">
                  <a:latin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360" y="3216"/>
              <a:ext cx="2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fr-FR" sz="2000" baseline="30000">
                  <a:latin typeface="Times New Roman" pitchFamily="18" charset="0"/>
                  <a:sym typeface="Symbol" pitchFamily="18" charset="2"/>
                </a:rPr>
                <a:t>-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43" y="3119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3264" y="364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 flipV="1">
              <a:off x="3552" y="3504"/>
              <a:ext cx="346" cy="0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" name="ZoneTexte 100"/>
          <p:cNvSpPr txBox="1"/>
          <p:nvPr/>
        </p:nvSpPr>
        <p:spPr>
          <a:xfrm>
            <a:off x="7956376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r>
              <a:rPr lang="en-GB" baseline="30000" dirty="0" smtClean="0"/>
              <a:t>±</a:t>
            </a:r>
            <a:endParaRPr lang="en-GB" baseline="300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7524328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r>
              <a:rPr lang="en-GB" baseline="30000" dirty="0" smtClean="0"/>
              <a:t>±</a:t>
            </a:r>
            <a:endParaRPr lang="en-GB" baseline="30000" dirty="0"/>
          </a:p>
        </p:txBody>
      </p:sp>
      <p:grpSp>
        <p:nvGrpSpPr>
          <p:cNvPr id="103" name="Group 78"/>
          <p:cNvGrpSpPr>
            <a:grpSpLocks/>
          </p:cNvGrpSpPr>
          <p:nvPr/>
        </p:nvGrpSpPr>
        <p:grpSpPr bwMode="auto">
          <a:xfrm>
            <a:off x="1124783" y="4601769"/>
            <a:ext cx="3292584" cy="2091142"/>
            <a:chOff x="5060358" y="1009369"/>
            <a:chExt cx="3292694" cy="2090823"/>
          </a:xfrm>
        </p:grpSpPr>
        <p:sp>
          <p:nvSpPr>
            <p:cNvPr id="105" name="AutoShape 8"/>
            <p:cNvSpPr>
              <a:spLocks noChangeArrowheads="1"/>
            </p:cNvSpPr>
            <p:nvPr/>
          </p:nvSpPr>
          <p:spPr bwMode="auto">
            <a:xfrm>
              <a:off x="5060358" y="1042457"/>
              <a:ext cx="1085370" cy="655450"/>
            </a:xfrm>
            <a:prstGeom prst="flowChartAlternateProcess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800"/>
            </a:p>
          </p:txBody>
        </p:sp>
        <p:sp>
          <p:nvSpPr>
            <p:cNvPr id="106" name="Text Box 12"/>
            <p:cNvSpPr txBox="1">
              <a:spLocks noChangeArrowheads="1"/>
            </p:cNvSpPr>
            <p:nvPr/>
          </p:nvSpPr>
          <p:spPr bwMode="auto">
            <a:xfrm>
              <a:off x="5109011" y="1026701"/>
              <a:ext cx="109434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/>
                <a:t>Signal :</a:t>
              </a:r>
            </a:p>
            <a:p>
              <a:pPr algn="ctr"/>
              <a:r>
                <a:rPr lang="en-US" sz="1800" b="1" dirty="0">
                  <a:latin typeface="Symbol" pitchFamily="18" charset="2"/>
                </a:rPr>
                <a:t>f </a:t>
              </a:r>
              <a:r>
                <a:rPr lang="en-US" sz="1800" b="1" dirty="0"/>
                <a:t>=180</a:t>
              </a:r>
              <a:r>
                <a:rPr lang="en-US" sz="1800" b="1" baseline="30000" dirty="0"/>
                <a:t>o</a:t>
              </a:r>
            </a:p>
          </p:txBody>
        </p:sp>
        <p:sp>
          <p:nvSpPr>
            <p:cNvPr id="107" name="Oval 13"/>
            <p:cNvSpPr>
              <a:spLocks noChangeArrowheads="1"/>
            </p:cNvSpPr>
            <p:nvPr/>
          </p:nvSpPr>
          <p:spPr bwMode="auto">
            <a:xfrm>
              <a:off x="6942026" y="2270151"/>
              <a:ext cx="733561" cy="30251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" name="Text Box 14"/>
            <p:cNvSpPr txBox="1">
              <a:spLocks noChangeArrowheads="1"/>
            </p:cNvSpPr>
            <p:nvPr/>
          </p:nvSpPr>
          <p:spPr bwMode="auto">
            <a:xfrm>
              <a:off x="6941004" y="2183493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Symbol" pitchFamily="18" charset="2"/>
                </a:rPr>
                <a:t>t</a:t>
              </a:r>
              <a:r>
                <a:rPr lang="en-US" sz="1200" b="1" dirty="0"/>
                <a:t>-decay</a:t>
              </a:r>
              <a:endParaRPr lang="en-US" sz="2000" dirty="0"/>
            </a:p>
          </p:txBody>
        </p:sp>
        <p:sp>
          <p:nvSpPr>
            <p:cNvPr id="109" name="Oval 15"/>
            <p:cNvSpPr>
              <a:spLocks noChangeArrowheads="1"/>
            </p:cNvSpPr>
            <p:nvPr/>
          </p:nvSpPr>
          <p:spPr bwMode="auto">
            <a:xfrm>
              <a:off x="6532873" y="1981515"/>
              <a:ext cx="37427" cy="44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0" name="Group 16"/>
            <p:cNvGrpSpPr>
              <a:grpSpLocks/>
            </p:cNvGrpSpPr>
            <p:nvPr/>
          </p:nvGrpSpPr>
          <p:grpSpPr bwMode="auto">
            <a:xfrm>
              <a:off x="6480476" y="1081847"/>
              <a:ext cx="147211" cy="899668"/>
              <a:chOff x="2571" y="1359"/>
              <a:chExt cx="282" cy="1477"/>
            </a:xfrm>
          </p:grpSpPr>
          <p:sp>
            <p:nvSpPr>
              <p:cNvPr id="121" name="AutoShape 17"/>
              <p:cNvSpPr>
                <a:spLocks noChangeArrowheads="1"/>
              </p:cNvSpPr>
              <p:nvPr/>
            </p:nvSpPr>
            <p:spPr bwMode="auto">
              <a:xfrm rot="5400000">
                <a:off x="2160" y="2208"/>
                <a:ext cx="1095" cy="162"/>
              </a:xfrm>
              <a:prstGeom prst="homePlate">
                <a:avLst>
                  <a:gd name="adj" fmla="val 675926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" name="AutoShape 18"/>
              <p:cNvSpPr>
                <a:spLocks noChangeArrowheads="1"/>
              </p:cNvSpPr>
              <p:nvPr/>
            </p:nvSpPr>
            <p:spPr bwMode="auto">
              <a:xfrm>
                <a:off x="2571" y="1359"/>
                <a:ext cx="282" cy="384"/>
              </a:xfrm>
              <a:prstGeom prst="triangle">
                <a:avLst>
                  <a:gd name="adj" fmla="val 49097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1" name="AutoShape 19"/>
            <p:cNvSpPr>
              <a:spLocks noChangeArrowheads="1"/>
            </p:cNvSpPr>
            <p:nvPr/>
          </p:nvSpPr>
          <p:spPr bwMode="auto">
            <a:xfrm>
              <a:off x="6520398" y="2030359"/>
              <a:ext cx="69863" cy="438017"/>
            </a:xfrm>
            <a:prstGeom prst="downArrow">
              <a:avLst>
                <a:gd name="adj1" fmla="val 17333"/>
                <a:gd name="adj2" fmla="val 128325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" name="Line 20"/>
            <p:cNvSpPr>
              <a:spLocks noChangeShapeType="1"/>
            </p:cNvSpPr>
            <p:nvPr/>
          </p:nvSpPr>
          <p:spPr bwMode="auto">
            <a:xfrm flipH="1">
              <a:off x="6173578" y="2463649"/>
              <a:ext cx="389236" cy="631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" name="Line 21"/>
            <p:cNvSpPr>
              <a:spLocks noChangeShapeType="1"/>
            </p:cNvSpPr>
            <p:nvPr/>
          </p:nvSpPr>
          <p:spPr bwMode="auto">
            <a:xfrm>
              <a:off x="6561567" y="2474678"/>
              <a:ext cx="385494" cy="62551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" name="Arc 22"/>
            <p:cNvSpPr>
              <a:spLocks/>
            </p:cNvSpPr>
            <p:nvPr/>
          </p:nvSpPr>
          <p:spPr bwMode="auto">
            <a:xfrm>
              <a:off x="6564062" y="1708936"/>
              <a:ext cx="173410" cy="490012"/>
            </a:xfrm>
            <a:custGeom>
              <a:avLst/>
              <a:gdLst>
                <a:gd name="T0" fmla="*/ 2147483647 w 22673"/>
                <a:gd name="T1" fmla="*/ 2147483647 h 43200"/>
                <a:gd name="T2" fmla="*/ 0 w 22673"/>
                <a:gd name="T3" fmla="*/ 2147483647 h 43200"/>
                <a:gd name="T4" fmla="*/ 2147483647 w 22673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2673"/>
                <a:gd name="T10" fmla="*/ 0 h 43200"/>
                <a:gd name="T11" fmla="*/ 22673 w 2267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73" h="43200" fill="none" extrusionOk="0">
                  <a:moveTo>
                    <a:pt x="844" y="1"/>
                  </a:moveTo>
                  <a:cubicBezTo>
                    <a:pt x="920" y="0"/>
                    <a:pt x="996" y="-1"/>
                    <a:pt x="1073" y="-1"/>
                  </a:cubicBezTo>
                  <a:cubicBezTo>
                    <a:pt x="13002" y="0"/>
                    <a:pt x="22673" y="9670"/>
                    <a:pt x="22673" y="21600"/>
                  </a:cubicBezTo>
                  <a:cubicBezTo>
                    <a:pt x="22673" y="33529"/>
                    <a:pt x="13002" y="43200"/>
                    <a:pt x="1073" y="43200"/>
                  </a:cubicBezTo>
                  <a:cubicBezTo>
                    <a:pt x="715" y="43199"/>
                    <a:pt x="357" y="43191"/>
                    <a:pt x="-1" y="43173"/>
                  </a:cubicBezTo>
                </a:path>
                <a:path w="22673" h="43200" stroke="0" extrusionOk="0">
                  <a:moveTo>
                    <a:pt x="844" y="1"/>
                  </a:moveTo>
                  <a:cubicBezTo>
                    <a:pt x="920" y="0"/>
                    <a:pt x="996" y="-1"/>
                    <a:pt x="1073" y="-1"/>
                  </a:cubicBezTo>
                  <a:cubicBezTo>
                    <a:pt x="13002" y="0"/>
                    <a:pt x="22673" y="9670"/>
                    <a:pt x="22673" y="21600"/>
                  </a:cubicBezTo>
                  <a:cubicBezTo>
                    <a:pt x="22673" y="33529"/>
                    <a:pt x="13002" y="43200"/>
                    <a:pt x="1073" y="43200"/>
                  </a:cubicBezTo>
                  <a:cubicBezTo>
                    <a:pt x="715" y="43199"/>
                    <a:pt x="357" y="43191"/>
                    <a:pt x="-1" y="43173"/>
                  </a:cubicBezTo>
                  <a:lnTo>
                    <a:pt x="107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" name="Text Box 23"/>
            <p:cNvSpPr txBox="1">
              <a:spLocks noChangeArrowheads="1"/>
            </p:cNvSpPr>
            <p:nvPr/>
          </p:nvSpPr>
          <p:spPr bwMode="auto">
            <a:xfrm>
              <a:off x="6252174" y="2052417"/>
              <a:ext cx="334344" cy="36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>
                  <a:solidFill>
                    <a:srgbClr val="FF3300"/>
                  </a:solidFill>
                  <a:latin typeface="Symbol" pitchFamily="18" charset="2"/>
                </a:rPr>
                <a:t>t</a:t>
              </a:r>
              <a:r>
                <a:rPr lang="en-US" sz="1800" baseline="36000">
                  <a:solidFill>
                    <a:srgbClr val="FF3300"/>
                  </a:solidFill>
                </a:rPr>
                <a:t>-</a:t>
              </a:r>
              <a:endParaRPr lang="en-US" b="1"/>
            </a:p>
          </p:txBody>
        </p:sp>
        <p:sp>
          <p:nvSpPr>
            <p:cNvPr id="116" name="Text Box 24"/>
            <p:cNvSpPr txBox="1">
              <a:spLocks noChangeArrowheads="1"/>
            </p:cNvSpPr>
            <p:nvPr/>
          </p:nvSpPr>
          <p:spPr bwMode="auto">
            <a:xfrm>
              <a:off x="5958999" y="2460498"/>
              <a:ext cx="365533" cy="36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>
                  <a:latin typeface="Symbol" pitchFamily="18" charset="2"/>
                </a:rPr>
                <a:t>n</a:t>
              </a:r>
              <a:r>
                <a:rPr lang="en-US" sz="1600" b="1" baseline="-25000">
                  <a:latin typeface="Symbol" pitchFamily="18" charset="2"/>
                </a:rPr>
                <a:t>t</a:t>
              </a:r>
              <a:endParaRPr lang="en-US"/>
            </a:p>
          </p:txBody>
        </p:sp>
        <p:sp>
          <p:nvSpPr>
            <p:cNvPr id="117" name="Text Box 25"/>
            <p:cNvSpPr txBox="1">
              <a:spLocks noChangeArrowheads="1"/>
            </p:cNvSpPr>
            <p:nvPr/>
          </p:nvSpPr>
          <p:spPr bwMode="auto">
            <a:xfrm>
              <a:off x="6590261" y="2399049"/>
              <a:ext cx="512744" cy="456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>
                  <a:latin typeface="Symbol" pitchFamily="18" charset="2"/>
                </a:rPr>
                <a:t>  </a:t>
              </a:r>
              <a:r>
                <a:rPr lang="en-US" sz="1800" dirty="0">
                  <a:solidFill>
                    <a:schemeClr val="bg2"/>
                  </a:solidFill>
                  <a:latin typeface="Symbol" pitchFamily="18" charset="2"/>
                </a:rPr>
                <a:t>p</a:t>
              </a:r>
              <a:r>
                <a:rPr lang="en-US" sz="1800" b="1" baseline="32000" dirty="0">
                  <a:solidFill>
                    <a:schemeClr val="bg2"/>
                  </a:solidFill>
                </a:rPr>
                <a:t>-</a:t>
              </a:r>
              <a:endParaRPr lang="en-US" sz="1200" dirty="0"/>
            </a:p>
          </p:txBody>
        </p:sp>
        <p:sp>
          <p:nvSpPr>
            <p:cNvPr id="118" name="Text Box 26"/>
            <p:cNvSpPr txBox="1">
              <a:spLocks noChangeArrowheads="1"/>
            </p:cNvSpPr>
            <p:nvPr/>
          </p:nvSpPr>
          <p:spPr bwMode="auto">
            <a:xfrm>
              <a:off x="6711273" y="1009369"/>
              <a:ext cx="1641779" cy="456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X</a:t>
              </a:r>
              <a:r>
                <a:rPr lang="en-US"/>
                <a:t>  </a:t>
              </a:r>
              <a:r>
                <a:rPr lang="en-US" sz="1400"/>
                <a:t>(hadron shower)</a:t>
              </a:r>
              <a:endParaRPr lang="en-US"/>
            </a:p>
          </p:txBody>
        </p:sp>
        <p:sp>
          <p:nvSpPr>
            <p:cNvPr id="119" name="Text Box 61"/>
            <p:cNvSpPr txBox="1">
              <a:spLocks noChangeArrowheads="1"/>
            </p:cNvSpPr>
            <p:nvPr/>
          </p:nvSpPr>
          <p:spPr bwMode="auto">
            <a:xfrm>
              <a:off x="5127354" y="1996689"/>
              <a:ext cx="1003992" cy="338502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>
                  <a:latin typeface="Symbol" pitchFamily="18" charset="2"/>
                </a:rPr>
                <a:t>n</a:t>
              </a:r>
              <a:r>
                <a:rPr lang="en-US" sz="1200" b="1" baseline="-22000">
                  <a:latin typeface="Symbol" pitchFamily="18" charset="2"/>
                </a:rPr>
                <a:t>t</a:t>
              </a:r>
              <a:r>
                <a:rPr lang="en-US" sz="1400"/>
                <a:t>N      </a:t>
              </a:r>
              <a:r>
                <a:rPr lang="en-US" sz="1400">
                  <a:latin typeface="Symbol" pitchFamily="18" charset="2"/>
                </a:rPr>
                <a:t>t</a:t>
              </a:r>
              <a:r>
                <a:rPr lang="en-US" sz="1400" baseline="32000"/>
                <a:t>-</a:t>
              </a:r>
              <a:r>
                <a:rPr lang="en-US" sz="1400"/>
                <a:t>X</a:t>
              </a:r>
              <a:endParaRPr lang="en-US" sz="1800"/>
            </a:p>
          </p:txBody>
        </p:sp>
        <p:sp>
          <p:nvSpPr>
            <p:cNvPr id="120" name="Line 62"/>
            <p:cNvSpPr>
              <a:spLocks noChangeShapeType="1"/>
            </p:cNvSpPr>
            <p:nvPr/>
          </p:nvSpPr>
          <p:spPr bwMode="auto">
            <a:xfrm>
              <a:off x="5583324" y="2191198"/>
              <a:ext cx="192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" name="Groupe 142"/>
          <p:cNvGrpSpPr/>
          <p:nvPr/>
        </p:nvGrpSpPr>
        <p:grpSpPr>
          <a:xfrm>
            <a:off x="4993775" y="4653136"/>
            <a:ext cx="2602561" cy="1691742"/>
            <a:chOff x="4860032" y="4653136"/>
            <a:chExt cx="2602561" cy="1691742"/>
          </a:xfrm>
        </p:grpSpPr>
        <p:sp>
          <p:nvSpPr>
            <p:cNvPr id="124" name="Oval 27"/>
            <p:cNvSpPr>
              <a:spLocks noChangeArrowheads="1"/>
            </p:cNvSpPr>
            <p:nvPr/>
          </p:nvSpPr>
          <p:spPr bwMode="auto">
            <a:xfrm>
              <a:off x="6519482" y="5626398"/>
              <a:ext cx="36167" cy="456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5" name="Group 28"/>
            <p:cNvGrpSpPr>
              <a:grpSpLocks/>
            </p:cNvGrpSpPr>
            <p:nvPr/>
          </p:nvGrpSpPr>
          <p:grpSpPr bwMode="auto">
            <a:xfrm rot="20281547">
              <a:off x="6329915" y="4772413"/>
              <a:ext cx="147163" cy="899677"/>
              <a:chOff x="2571" y="1359"/>
              <a:chExt cx="282" cy="1477"/>
            </a:xfrm>
          </p:grpSpPr>
          <p:sp>
            <p:nvSpPr>
              <p:cNvPr id="141" name="AutoShape 29"/>
              <p:cNvSpPr>
                <a:spLocks noChangeArrowheads="1"/>
              </p:cNvSpPr>
              <p:nvPr/>
            </p:nvSpPr>
            <p:spPr bwMode="auto">
              <a:xfrm rot="5400000">
                <a:off x="2160" y="2208"/>
                <a:ext cx="1095" cy="162"/>
              </a:xfrm>
              <a:prstGeom prst="homePlate">
                <a:avLst>
                  <a:gd name="adj" fmla="val 675926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" name="AutoShape 30"/>
              <p:cNvSpPr>
                <a:spLocks noChangeArrowheads="1"/>
              </p:cNvSpPr>
              <p:nvPr/>
            </p:nvSpPr>
            <p:spPr bwMode="auto">
              <a:xfrm>
                <a:off x="2571" y="1359"/>
                <a:ext cx="282" cy="384"/>
              </a:xfrm>
              <a:prstGeom prst="triangle">
                <a:avLst>
                  <a:gd name="adj" fmla="val 49097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26" name="AutoShape 31"/>
            <p:cNvSpPr>
              <a:spLocks noChangeArrowheads="1"/>
            </p:cNvSpPr>
            <p:nvPr/>
          </p:nvSpPr>
          <p:spPr bwMode="auto">
            <a:xfrm rot="19233505">
              <a:off x="6816304" y="5449928"/>
              <a:ext cx="69840" cy="436446"/>
            </a:xfrm>
            <a:prstGeom prst="downArrow">
              <a:avLst>
                <a:gd name="adj1" fmla="val 17333"/>
                <a:gd name="adj2" fmla="val 127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7" name="Text Box 32"/>
            <p:cNvSpPr txBox="1">
              <a:spLocks noChangeArrowheads="1"/>
            </p:cNvSpPr>
            <p:nvPr/>
          </p:nvSpPr>
          <p:spPr bwMode="auto">
            <a:xfrm>
              <a:off x="6492045" y="5464109"/>
              <a:ext cx="360426" cy="367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>
                  <a:solidFill>
                    <a:srgbClr val="FF3300"/>
                  </a:solidFill>
                  <a:latin typeface="Symbol" pitchFamily="18" charset="2"/>
                </a:rPr>
                <a:t>p</a:t>
              </a:r>
              <a:r>
                <a:rPr lang="en-US" sz="1800" baseline="36000">
                  <a:solidFill>
                    <a:srgbClr val="FF3300"/>
                  </a:solidFill>
                </a:rPr>
                <a:t>-</a:t>
              </a:r>
              <a:endParaRPr lang="en-US" b="1"/>
            </a:p>
          </p:txBody>
        </p:sp>
        <p:sp>
          <p:nvSpPr>
            <p:cNvPr id="128" name="Text Box 33"/>
            <p:cNvSpPr txBox="1">
              <a:spLocks noChangeArrowheads="1"/>
            </p:cNvSpPr>
            <p:nvPr/>
          </p:nvSpPr>
          <p:spPr bwMode="auto">
            <a:xfrm>
              <a:off x="6207695" y="5979335"/>
              <a:ext cx="384122" cy="365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>
                  <a:latin typeface="Symbol" pitchFamily="18" charset="2"/>
                </a:rPr>
                <a:t>n</a:t>
              </a:r>
              <a:r>
                <a:rPr lang="en-US" sz="1600" b="1" baseline="-22000">
                  <a:latin typeface="Symbol" pitchFamily="18" charset="2"/>
                </a:rPr>
                <a:t>m</a:t>
              </a:r>
              <a:endParaRPr lang="en-US"/>
            </a:p>
          </p:txBody>
        </p:sp>
        <p:sp>
          <p:nvSpPr>
            <p:cNvPr id="129" name="Oval 34"/>
            <p:cNvSpPr>
              <a:spLocks noChangeArrowheads="1"/>
            </p:cNvSpPr>
            <p:nvPr/>
          </p:nvSpPr>
          <p:spPr bwMode="auto">
            <a:xfrm>
              <a:off x="6678425" y="5133069"/>
              <a:ext cx="699650" cy="34190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0" name="Text Box 35"/>
            <p:cNvSpPr txBox="1">
              <a:spLocks noChangeArrowheads="1"/>
            </p:cNvSpPr>
            <p:nvPr/>
          </p:nvSpPr>
          <p:spPr bwMode="auto">
            <a:xfrm>
              <a:off x="6571892" y="5095255"/>
              <a:ext cx="890701" cy="36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   </a:t>
              </a:r>
              <a:r>
                <a:rPr lang="en-US" sz="1800" b="1" dirty="0">
                  <a:latin typeface="Symbol" pitchFamily="18" charset="2"/>
                </a:rPr>
                <a:t> </a:t>
              </a:r>
              <a:r>
                <a:rPr lang="en-US" sz="1400" b="1" dirty="0"/>
                <a:t>kink</a:t>
              </a:r>
              <a:endParaRPr lang="en-US" sz="2800" dirty="0"/>
            </a:p>
          </p:txBody>
        </p:sp>
        <p:sp>
          <p:nvSpPr>
            <p:cNvPr id="131" name="Line 36"/>
            <p:cNvSpPr>
              <a:spLocks noChangeShapeType="1"/>
            </p:cNvSpPr>
            <p:nvPr/>
          </p:nvSpPr>
          <p:spPr bwMode="auto">
            <a:xfrm flipV="1">
              <a:off x="6550661" y="5489318"/>
              <a:ext cx="192061" cy="1496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2" name="Line 37"/>
            <p:cNvSpPr>
              <a:spLocks noChangeShapeType="1"/>
            </p:cNvSpPr>
            <p:nvPr/>
          </p:nvSpPr>
          <p:spPr bwMode="auto">
            <a:xfrm>
              <a:off x="6536942" y="5678392"/>
              <a:ext cx="0" cy="5766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" name="Text Box 38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1143635" cy="31354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 err="1">
                  <a:latin typeface="Symbol" pitchFamily="18" charset="2"/>
                </a:rPr>
                <a:t>n</a:t>
              </a:r>
              <a:r>
                <a:rPr lang="en-US" sz="1200" b="1" baseline="-22000" dirty="0" err="1">
                  <a:latin typeface="Symbol" pitchFamily="18" charset="2"/>
                </a:rPr>
                <a:t>m</a:t>
              </a:r>
              <a:r>
                <a:rPr lang="en-US" sz="1400" dirty="0" err="1"/>
                <a:t>N</a:t>
              </a:r>
              <a:r>
                <a:rPr lang="en-US" sz="1400" dirty="0"/>
                <a:t>      </a:t>
              </a:r>
              <a:r>
                <a:rPr lang="en-US" sz="1400" dirty="0" err="1">
                  <a:latin typeface="Symbol" pitchFamily="18" charset="2"/>
                </a:rPr>
                <a:t>n</a:t>
              </a:r>
              <a:r>
                <a:rPr lang="en-US" sz="1200" b="1" baseline="-22000" dirty="0" err="1">
                  <a:latin typeface="Symbol" pitchFamily="18" charset="2"/>
                </a:rPr>
                <a:t>m</a:t>
              </a:r>
              <a:r>
                <a:rPr lang="en-US" sz="1400" dirty="0" err="1">
                  <a:latin typeface="Symbol" pitchFamily="18" charset="2"/>
                </a:rPr>
                <a:t>p</a:t>
              </a:r>
              <a:r>
                <a:rPr lang="en-US" sz="1400" baseline="32000" dirty="0"/>
                <a:t>-</a:t>
              </a:r>
              <a:r>
                <a:rPr lang="en-US" sz="1400" dirty="0"/>
                <a:t>X</a:t>
              </a:r>
              <a:endParaRPr lang="en-US" dirty="0"/>
            </a:p>
          </p:txBody>
        </p:sp>
        <p:sp>
          <p:nvSpPr>
            <p:cNvPr id="134" name="Line 39"/>
            <p:cNvSpPr>
              <a:spLocks noChangeShapeType="1"/>
            </p:cNvSpPr>
            <p:nvPr/>
          </p:nvSpPr>
          <p:spPr bwMode="auto">
            <a:xfrm>
              <a:off x="5284063" y="6125443"/>
              <a:ext cx="183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" name="Text Box 40"/>
            <p:cNvSpPr txBox="1">
              <a:spLocks noChangeArrowheads="1"/>
            </p:cNvSpPr>
            <p:nvPr/>
          </p:nvSpPr>
          <p:spPr bwMode="auto">
            <a:xfrm>
              <a:off x="6841247" y="5662636"/>
              <a:ext cx="360426" cy="367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  <a:r>
                <a:rPr lang="en-US" sz="1800" baseline="36000">
                  <a:solidFill>
                    <a:schemeClr val="tx2"/>
                  </a:solidFill>
                </a:rPr>
                <a:t>-</a:t>
              </a:r>
              <a:endParaRPr lang="en-US" b="1"/>
            </a:p>
          </p:txBody>
        </p:sp>
        <p:sp>
          <p:nvSpPr>
            <p:cNvPr id="136" name="Text Box 41"/>
            <p:cNvSpPr txBox="1">
              <a:spLocks noChangeArrowheads="1"/>
            </p:cNvSpPr>
            <p:nvPr/>
          </p:nvSpPr>
          <p:spPr bwMode="auto">
            <a:xfrm>
              <a:off x="6459306" y="5086338"/>
              <a:ext cx="3049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Symbol" pitchFamily="18" charset="2"/>
                </a:rPr>
                <a:t>f</a:t>
              </a:r>
              <a:endParaRPr lang="en-US"/>
            </a:p>
          </p:txBody>
        </p:sp>
        <p:sp>
          <p:nvSpPr>
            <p:cNvPr id="137" name="Text Box 42"/>
            <p:cNvSpPr txBox="1">
              <a:spLocks noChangeArrowheads="1"/>
            </p:cNvSpPr>
            <p:nvPr/>
          </p:nvSpPr>
          <p:spPr bwMode="auto">
            <a:xfrm>
              <a:off x="5954524" y="4725144"/>
              <a:ext cx="310539" cy="367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/>
                <a:t>x</a:t>
              </a:r>
              <a:endParaRPr lang="en-US"/>
            </a:p>
          </p:txBody>
        </p:sp>
        <p:sp>
          <p:nvSpPr>
            <p:cNvPr id="138" name="Arc 60"/>
            <p:cNvSpPr>
              <a:spLocks/>
            </p:cNvSpPr>
            <p:nvPr/>
          </p:nvSpPr>
          <p:spPr bwMode="auto">
            <a:xfrm>
              <a:off x="6502022" y="5490894"/>
              <a:ext cx="150905" cy="89810"/>
            </a:xfrm>
            <a:custGeom>
              <a:avLst/>
              <a:gdLst>
                <a:gd name="T0" fmla="*/ 0 w 22212"/>
                <a:gd name="T1" fmla="*/ 2147483647 h 21600"/>
                <a:gd name="T2" fmla="*/ 2147483647 w 22212"/>
                <a:gd name="T3" fmla="*/ 2147483647 h 21600"/>
                <a:gd name="T4" fmla="*/ 2147483647 w 2221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2212"/>
                <a:gd name="T10" fmla="*/ 0 h 21600"/>
                <a:gd name="T11" fmla="*/ 22212 w 22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2" h="21600" fill="none" extrusionOk="0">
                  <a:moveTo>
                    <a:pt x="0" y="94"/>
                  </a:moveTo>
                  <a:cubicBezTo>
                    <a:pt x="670" y="31"/>
                    <a:pt x="1342" y="-1"/>
                    <a:pt x="2016" y="-1"/>
                  </a:cubicBezTo>
                  <a:cubicBezTo>
                    <a:pt x="10990" y="-1"/>
                    <a:pt x="19029" y="5549"/>
                    <a:pt x="22212" y="13939"/>
                  </a:cubicBezTo>
                </a:path>
                <a:path w="22212" h="21600" stroke="0" extrusionOk="0">
                  <a:moveTo>
                    <a:pt x="0" y="94"/>
                  </a:moveTo>
                  <a:cubicBezTo>
                    <a:pt x="670" y="31"/>
                    <a:pt x="1342" y="-1"/>
                    <a:pt x="2016" y="-1"/>
                  </a:cubicBezTo>
                  <a:cubicBezTo>
                    <a:pt x="10990" y="-1"/>
                    <a:pt x="19029" y="5549"/>
                    <a:pt x="22212" y="13939"/>
                  </a:cubicBezTo>
                  <a:lnTo>
                    <a:pt x="201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" name="AutoShape 64"/>
            <p:cNvSpPr>
              <a:spLocks noChangeArrowheads="1"/>
            </p:cNvSpPr>
            <p:nvPr/>
          </p:nvSpPr>
          <p:spPr bwMode="auto">
            <a:xfrm>
              <a:off x="4860032" y="4653136"/>
              <a:ext cx="1085019" cy="655457"/>
            </a:xfrm>
            <a:prstGeom prst="flowChartAlternateProcess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800"/>
            </a:p>
          </p:txBody>
        </p:sp>
        <p:sp>
          <p:nvSpPr>
            <p:cNvPr id="140" name="Text Box 65"/>
            <p:cNvSpPr txBox="1">
              <a:spLocks noChangeArrowheads="1"/>
            </p:cNvSpPr>
            <p:nvPr/>
          </p:nvSpPr>
          <p:spPr bwMode="auto">
            <a:xfrm>
              <a:off x="4984675" y="4676770"/>
              <a:ext cx="827002" cy="615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 BG:</a:t>
              </a:r>
            </a:p>
            <a:p>
              <a:pPr algn="ctr"/>
              <a:r>
                <a:rPr lang="en-US" sz="1400" b="1" dirty="0"/>
                <a:t>small </a:t>
              </a:r>
              <a:r>
                <a:rPr lang="en-US" sz="2000" b="1" dirty="0">
                  <a:latin typeface="Symbol" pitchFamily="18" charset="2"/>
                </a:rPr>
                <a:t>f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1278</Words>
  <Application>Microsoft Office PowerPoint</Application>
  <PresentationFormat>Affichage à l'écran (4:3)</PresentationFormat>
  <Paragraphs>434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Results from OPERA</vt:lpstr>
      <vt:lpstr>Physics case</vt:lpstr>
      <vt:lpstr>CERN Neutrinos to Gran Sasso</vt:lpstr>
      <vt:lpstr>Detection principle</vt:lpstr>
      <vt:lpstr>Detection principle</vt:lpstr>
      <vt:lpstr>Detector</vt:lpstr>
      <vt:lpstr>Scanning</vt:lpstr>
      <vt:lpstr>Momentum and PID</vt:lpstr>
      <vt:lpstr>Backgrounds</vt:lpstr>
      <vt:lpstr>Control sample: charm</vt:lpstr>
      <vt:lpstr>Control sample: charm</vt:lpstr>
      <vt:lpstr>ντ candidates</vt:lpstr>
      <vt:lpstr>1st ντ candidate</vt:lpstr>
      <vt:lpstr>2nd  ντ candidate</vt:lpstr>
      <vt:lpstr>νe appearance search</vt:lpstr>
      <vt:lpstr>νe appearance search</vt:lpstr>
      <vt:lpstr>Summary and conclusions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OPERA</dc:title>
  <cp:lastModifiedBy>m</cp:lastModifiedBy>
  <cp:revision>197</cp:revision>
  <dcterms:modified xsi:type="dcterms:W3CDTF">2013-03-09T08:35:56Z</dcterms:modified>
</cp:coreProperties>
</file>