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81" r:id="rId3"/>
    <p:sldId id="277" r:id="rId4"/>
    <p:sldId id="274" r:id="rId5"/>
    <p:sldId id="279" r:id="rId6"/>
    <p:sldId id="257" r:id="rId7"/>
    <p:sldId id="258" r:id="rId8"/>
    <p:sldId id="276" r:id="rId9"/>
    <p:sldId id="259" r:id="rId10"/>
    <p:sldId id="280" r:id="rId11"/>
    <p:sldId id="261" r:id="rId12"/>
    <p:sldId id="262" r:id="rId13"/>
    <p:sldId id="264" r:id="rId14"/>
    <p:sldId id="265" r:id="rId15"/>
    <p:sldId id="263" r:id="rId16"/>
    <p:sldId id="278" r:id="rId17"/>
    <p:sldId id="268" r:id="rId18"/>
    <p:sldId id="266" r:id="rId19"/>
    <p:sldId id="267" r:id="rId20"/>
    <p:sldId id="269"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2" r:id="rId51"/>
    <p:sldId id="313" r:id="rId52"/>
    <p:sldId id="314" r:id="rId53"/>
    <p:sldId id="315" r:id="rId54"/>
    <p:sldId id="316" r:id="rId55"/>
    <p:sldId id="271" r:id="rId56"/>
    <p:sldId id="272" r:id="rId57"/>
    <p:sldId id="27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79004" autoAdjust="0"/>
  </p:normalViewPr>
  <p:slideViewPr>
    <p:cSldViewPr>
      <p:cViewPr varScale="1">
        <p:scale>
          <a:sx n="62" d="100"/>
          <a:sy n="62" d="100"/>
        </p:scale>
        <p:origin x="-16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FE18F-FC7D-44F8-9002-C369853B0CAF}" type="datetimeFigureOut">
              <a:rPr lang="en-US" smtClean="0"/>
              <a:t>3/5/2013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AA205-B25E-4C34-84E0-03160B6B7D9F}" type="slidenum">
              <a:rPr lang="en-US" smtClean="0"/>
              <a:t>‹#›</a:t>
            </a:fld>
            <a:endParaRPr lang="en-US"/>
          </a:p>
        </p:txBody>
      </p:sp>
    </p:spTree>
    <p:extLst>
      <p:ext uri="{BB962C8B-B14F-4D97-AF65-F5344CB8AC3E}">
        <p14:creationId xmlns:p14="http://schemas.microsoft.com/office/powerpoint/2010/main" val="228210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1</a:t>
            </a:fld>
            <a:endParaRPr lang="en-US"/>
          </a:p>
        </p:txBody>
      </p:sp>
    </p:spTree>
    <p:extLst>
      <p:ext uri="{BB962C8B-B14F-4D97-AF65-F5344CB8AC3E}">
        <p14:creationId xmlns:p14="http://schemas.microsoft.com/office/powerpoint/2010/main" val="376474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12</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13</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14</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15</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AA205-B25E-4C34-84E0-03160B6B7D9F}" type="slidenum">
              <a:rPr lang="en-US" smtClean="0"/>
              <a:t>16</a:t>
            </a:fld>
            <a:endParaRPr lang="en-US"/>
          </a:p>
        </p:txBody>
      </p:sp>
    </p:spTree>
    <p:extLst>
      <p:ext uri="{BB962C8B-B14F-4D97-AF65-F5344CB8AC3E}">
        <p14:creationId xmlns:p14="http://schemas.microsoft.com/office/powerpoint/2010/main" val="3301953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17</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18</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19</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smtClean="0"/>
              <a:t>In </a:t>
            </a:r>
            <a:r>
              <a:rPr lang="es-ES" baseline="0" dirty="0" err="1" smtClean="0"/>
              <a:t>the</a:t>
            </a:r>
            <a:r>
              <a:rPr lang="es-ES" baseline="0" dirty="0" smtClean="0"/>
              <a:t> </a:t>
            </a:r>
            <a:r>
              <a:rPr lang="es-ES" baseline="0" dirty="0" err="1" smtClean="0"/>
              <a:t>last</a:t>
            </a:r>
            <a:r>
              <a:rPr lang="es-ES" baseline="0" dirty="0" smtClean="0"/>
              <a:t> </a:t>
            </a:r>
            <a:r>
              <a:rPr lang="es-ES" baseline="0" dirty="0" err="1" smtClean="0"/>
              <a:t>slides</a:t>
            </a:r>
            <a:r>
              <a:rPr lang="es-ES" baseline="0" dirty="0" smtClean="0"/>
              <a:t> I </a:t>
            </a:r>
            <a:r>
              <a:rPr lang="es-ES" baseline="0" dirty="0" err="1" smtClean="0"/>
              <a:t>want</a:t>
            </a:r>
            <a:r>
              <a:rPr lang="es-ES" baseline="0" dirty="0" smtClean="0"/>
              <a:t> </a:t>
            </a:r>
            <a:r>
              <a:rPr lang="es-ES" baseline="0" dirty="0" err="1" smtClean="0"/>
              <a:t>to</a:t>
            </a:r>
            <a:r>
              <a:rPr lang="es-ES" baseline="0" dirty="0" smtClean="0"/>
              <a:t> </a:t>
            </a:r>
            <a:r>
              <a:rPr lang="es-ES" baseline="0" dirty="0" err="1" smtClean="0"/>
              <a:t>mention</a:t>
            </a:r>
            <a:r>
              <a:rPr lang="es-ES" baseline="0" dirty="0" smtClean="0"/>
              <a:t> </a:t>
            </a:r>
            <a:r>
              <a:rPr lang="es-ES" baseline="0" dirty="0" err="1" smtClean="0"/>
              <a:t>two</a:t>
            </a:r>
            <a:r>
              <a:rPr lang="es-ES" baseline="0" dirty="0" smtClean="0"/>
              <a:t> </a:t>
            </a:r>
            <a:r>
              <a:rPr lang="es-ES" baseline="0" dirty="0" err="1" smtClean="0"/>
              <a:t>extensions</a:t>
            </a:r>
            <a:r>
              <a:rPr lang="es-ES" baseline="0" dirty="0" smtClean="0"/>
              <a:t> of </a:t>
            </a:r>
            <a:r>
              <a:rPr lang="es-ES" baseline="0" dirty="0" err="1" smtClean="0"/>
              <a:t>the</a:t>
            </a:r>
            <a:r>
              <a:rPr lang="es-ES" baseline="0" dirty="0" smtClean="0"/>
              <a:t> </a:t>
            </a:r>
            <a:r>
              <a:rPr lang="es-ES" baseline="0" dirty="0" err="1" smtClean="0"/>
              <a:t>program</a:t>
            </a:r>
            <a:r>
              <a:rPr lang="es-ES" baseline="0" dirty="0" smtClean="0"/>
              <a:t> I </a:t>
            </a:r>
            <a:r>
              <a:rPr lang="es-ES" baseline="0" dirty="0" err="1" smtClean="0"/>
              <a:t>have</a:t>
            </a:r>
            <a:r>
              <a:rPr lang="es-ES" baseline="0" dirty="0" smtClean="0"/>
              <a:t> </a:t>
            </a:r>
            <a:r>
              <a:rPr lang="es-ES" baseline="0" smtClean="0"/>
              <a:t>outlined</a:t>
            </a:r>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20</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Feels</a:t>
            </a:r>
            <a:r>
              <a:rPr lang="it-IT" baseline="0" dirty="0" smtClean="0"/>
              <a:t> weird, who is going to take care if I have a problem with the presentation I wonder. Anyway, I will be speaking about discrete symmetries and lepton mixing, a work that Alexei and I started some months ago. Being our community small as it is, some of you have already seen the zeroth order talk in Florence. To those of you that have I say, be patient and bear with me because I am going to present now the first order perturbation. To the rest, well, I guess you won’t notice that I am repeating the jokes.</a:t>
            </a:r>
          </a:p>
          <a:p>
            <a:endParaRPr lang="it-IT" baseline="0" dirty="0" smtClean="0"/>
          </a:p>
          <a:p>
            <a:r>
              <a:rPr lang="it-IT" baseline="0" dirty="0" smtClean="0"/>
              <a:t>In this talk I will be interested exclusively in the lepton sector. I say this so you know that any question regarding the quark sector will be promptly dismissed. Also, I will be only interested in the possibility that neutrinos are Majorana.</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21</a:t>
            </a:fld>
            <a:endParaRPr lang="it-IT"/>
          </a:p>
        </p:txBody>
      </p:sp>
    </p:spTree>
    <p:extLst>
      <p:ext uri="{BB962C8B-B14F-4D97-AF65-F5344CB8AC3E}">
        <p14:creationId xmlns:p14="http://schemas.microsoft.com/office/powerpoint/2010/main" val="203049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3</a:t>
            </a:fld>
            <a:endParaRPr lang="en-US"/>
          </a:p>
        </p:txBody>
      </p:sp>
    </p:spTree>
    <p:extLst>
      <p:ext uri="{BB962C8B-B14F-4D97-AF65-F5344CB8AC3E}">
        <p14:creationId xmlns:p14="http://schemas.microsoft.com/office/powerpoint/2010/main" val="2700324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Anyway, it</a:t>
            </a:r>
            <a:r>
              <a:rPr lang="it-IT" baseline="0" dirty="0" smtClean="0"/>
              <a:t> all begins with the observation that the entries of the mixing matrix  in the lepton sector are large. What you see here is what I would call a mixing matrix for theorists, sort of a matrix one would use in order of magnitude calculations. Each entry here is obtained by taking the absolute value squared of the best fit for the mixing matrix elements and rounding up. Despite of the rounding, I think I have actually managed to get all the rows and all the columns to sum 1. Moreover, when rounding to the first decimal digit, only these two entries here turn out to be equal. You see you have, 0, 0.1, .2, .3 and .4 in the off-diagonal elements, while .5, .6 and .7 are in the diagonal. </a:t>
            </a:r>
          </a:p>
          <a:p>
            <a:endParaRPr lang="it-IT" baseline="0" dirty="0" smtClean="0"/>
          </a:p>
          <a:p>
            <a:r>
              <a:rPr lang="it-IT" baseline="0" dirty="0" smtClean="0"/>
              <a:t>The fact that this matrix has large values here and the fact that it is so different from the quark mixing matrix suggests the idea that those big values are there for a reason. If there is a reason to them, they must be special in some sense. This line of thought takes us to the bimaximal and tribimaximal mixing matrices. I believe I don’t I have to introduce them in this audience, you also heard of them from Harry and I think there are workshops just to discuss the many secrets that they hide. The important point in any case about this matrices is twofold, first, their entries are more or less good approximations to the entries of this measured mixing matrix here and two, they are ‘special’ in a sense that will be clear in a moment.</a:t>
            </a:r>
          </a:p>
        </p:txBody>
      </p:sp>
      <p:sp>
        <p:nvSpPr>
          <p:cNvPr id="4" name="Slide Number Placeholder 3"/>
          <p:cNvSpPr>
            <a:spLocks noGrp="1"/>
          </p:cNvSpPr>
          <p:nvPr>
            <p:ph type="sldNum" sz="quarter" idx="10"/>
          </p:nvPr>
        </p:nvSpPr>
        <p:spPr/>
        <p:txBody>
          <a:bodyPr/>
          <a:lstStyle/>
          <a:p>
            <a:fld id="{28E9DFF4-F75B-4A3D-B145-DDD0272EBFAF}" type="slidenum">
              <a:rPr lang="it-IT" smtClean="0"/>
              <a:t>22</a:t>
            </a:fld>
            <a:endParaRPr lang="it-IT"/>
          </a:p>
        </p:txBody>
      </p:sp>
    </p:spTree>
    <p:extLst>
      <p:ext uri="{BB962C8B-B14F-4D97-AF65-F5344CB8AC3E}">
        <p14:creationId xmlns:p14="http://schemas.microsoft.com/office/powerpoint/2010/main" val="2513385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smtClean="0"/>
              <a:t>Ok, so these special mixing matrices have values that approach the measured ones, but do they really have something to do with the measured mixing matrix. From a theorist point of view there are two aspects of this question. One is whether it is possible to produce these special numbers from a Lagrangian. The answer to this question is a definite yes. TBM and BM have been proven to be derivable from a fundamental Lagrangian. An important piece of most of these models, in particular for TBM, is the imposition of a discrete non-abelian symmetry which is going to be the subject of my talk. </a:t>
            </a:r>
          </a:p>
          <a:p>
            <a:endParaRPr lang="it-IT" baseline="0" dirty="0" smtClean="0"/>
          </a:p>
          <a:p>
            <a:r>
              <a:rPr lang="it-IT" baseline="0" dirty="0" smtClean="0"/>
              <a:t>A whole other story is that of producing a model that more than just using discrete symmetries to get an adequate lepton mixing gives a realistic theory of all flavor. This is rather difficult and it is going to be the subject of some other talks here in this conference.</a:t>
            </a:r>
          </a:p>
        </p:txBody>
      </p:sp>
      <p:sp>
        <p:nvSpPr>
          <p:cNvPr id="4" name="Slide Number Placeholder 3"/>
          <p:cNvSpPr>
            <a:spLocks noGrp="1"/>
          </p:cNvSpPr>
          <p:nvPr>
            <p:ph type="sldNum" sz="quarter" idx="10"/>
          </p:nvPr>
        </p:nvSpPr>
        <p:spPr/>
        <p:txBody>
          <a:bodyPr/>
          <a:lstStyle/>
          <a:p>
            <a:fld id="{28E9DFF4-F75B-4A3D-B145-DDD0272EBFAF}" type="slidenum">
              <a:rPr lang="it-IT" smtClean="0"/>
              <a:t>23</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Now the question that </a:t>
            </a:r>
            <a:r>
              <a:rPr lang="it-IT" baseline="0" dirty="0" smtClean="0"/>
              <a:t>Alexei and I found ourselves discussing at some point in his office was linked to item number 1. I remember at some point he asked, so Dani, what have we learned about discrete symmetries? We wanted to understand what exactly do discrete symmetries provide? In the end, it all came down to what we can say in a model-independent way about the issue.</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24</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Of course, being</a:t>
            </a:r>
            <a:r>
              <a:rPr lang="it-IT" baseline="0" dirty="0" smtClean="0"/>
              <a:t> completely model independent is a hard thing. However, there is a very general framework that might not be completely model independent but still encompasses many of the models that have been discussed in the literature. And the idea is the following, you start at some high energy with a flavor group and then you are going to break it, in principle spontaneously. The breaking of the symmetry is usually complete, that is no subgroup of the original flavor group remains conserved. However, a subgroup does remain if one looks at the sector of the theory that is linked to the charged leptons and another, different subgroup remains if one looks at the sector connected to the neutrinos.</a:t>
            </a:r>
          </a:p>
          <a:p>
            <a:endParaRPr lang="it-IT" baseline="0" dirty="0" smtClean="0"/>
          </a:p>
          <a:p>
            <a:r>
              <a:rPr lang="it-IT" dirty="0" smtClean="0"/>
              <a:t>What</a:t>
            </a:r>
            <a:r>
              <a:rPr lang="it-IT" baseline="0" dirty="0" smtClean="0"/>
              <a:t> one would like as a model builder is to know first of all what the flavor group is. Then one can write a theory that is invariant under it and break it in the way that I show here. There is a bottom-up approach that allows us to build  the flavor group. That is, we can turn the previous argument upside down and look at the accidental symmetries of the charged lepton and neutrino mass terms. These symmetries will correspond to Gl and Gnu and which can in turn be combined to define Gfl. </a:t>
            </a:r>
          </a:p>
          <a:p>
            <a:endParaRPr lang="it-IT" baseline="0" dirty="0" smtClean="0"/>
          </a:p>
          <a:p>
            <a:r>
              <a:rPr lang="it-IT" baseline="0" dirty="0" smtClean="0"/>
              <a:t>So, here we have another example of an old game, that is we identify some accidental symmetries in the Lagrangian and hypothesize that they are actually fundamental ones. This is not new, and it is for instance what one is doing when one gauges lepton number and the like</a:t>
            </a:r>
            <a:endParaRPr lang="it-IT" dirty="0" smtClean="0"/>
          </a:p>
        </p:txBody>
      </p:sp>
      <p:sp>
        <p:nvSpPr>
          <p:cNvPr id="4" name="Slide Number Placeholder 3"/>
          <p:cNvSpPr>
            <a:spLocks noGrp="1"/>
          </p:cNvSpPr>
          <p:nvPr>
            <p:ph type="sldNum" sz="quarter" idx="10"/>
          </p:nvPr>
        </p:nvSpPr>
        <p:spPr/>
        <p:txBody>
          <a:bodyPr/>
          <a:lstStyle/>
          <a:p>
            <a:fld id="{28E9DFF4-F75B-4A3D-B145-DDD0272EBFAF}" type="slidenum">
              <a:rPr lang="it-IT" smtClean="0"/>
              <a:t>25</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So let’s play the game. As I just said, I</a:t>
            </a:r>
            <a:r>
              <a:rPr lang="it-IT" baseline="0" dirty="0" smtClean="0"/>
              <a:t> assume that a subgroup of the full flavor group is conserved by the mass term. (WORK IN THE MASS BASIS) That is, looking at the charged lepton mass matrix, it is left invariant under a U(1)^3 transformation by the LH lepton fields and the RH lepton fields. This symmetry is simply electron, muon and tau lepton number. In a moment we are going to choose a subgroup of it to be part of the high energy flavor group.</a:t>
            </a:r>
          </a:p>
          <a:p>
            <a:endParaRPr lang="it-IT" baseline="0" dirty="0" smtClean="0"/>
          </a:p>
        </p:txBody>
      </p:sp>
      <p:sp>
        <p:nvSpPr>
          <p:cNvPr id="4" name="Slide Number Placeholder 3"/>
          <p:cNvSpPr>
            <a:spLocks noGrp="1"/>
          </p:cNvSpPr>
          <p:nvPr>
            <p:ph type="sldNum" sz="quarter" idx="10"/>
          </p:nvPr>
        </p:nvSpPr>
        <p:spPr/>
        <p:txBody>
          <a:bodyPr/>
          <a:lstStyle/>
          <a:p>
            <a:fld id="{28E9DFF4-F75B-4A3D-B145-DDD0272EBFAF}" type="slidenum">
              <a:rPr lang="it-IT" smtClean="0"/>
              <a:t>26</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In the neutrino sector we</a:t>
            </a:r>
            <a:r>
              <a:rPr lang="it-IT" baseline="0" dirty="0" smtClean="0"/>
              <a:t> do the same thing. Since we are assuming Majorana neutrinos, the same field appears squared in the mass term and the accidental symmetries are already discrete. It is a Z_2x Z_2 in which each of the Z_2s is a transformation that leaves invariant one of the neutrino mass states and changes the sign of the other 2. For instance S_1 leaves invariant nu_1 and changes the sign of nu_2 and nu_3 and so on</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27</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Of course, all of this holds in the mass basis which is</a:t>
            </a:r>
            <a:r>
              <a:rPr lang="it-IT" baseline="0" dirty="0" smtClean="0"/>
              <a:t> corrrect for describing the physics below the EW breaking scale. At high-energies however, a flavor basis is more appropriate in which the current term is diagonal and  the mass terms are not. Still the mass terms remain invariant under the accidental symmetries just discussed. Actually, it can be proven that the resuls I am about to discuss do not depend on how one makes the division of U_PMNS between V and U. Therefore, without losing generality, I am going to assume that all of U_PMNS is absorbed by U and that V is equal to 1 thus leaving the charged lepton mass term diagonal. As I just said, the Z2 symmetries are preserved and the matrices that represent them are similar to the S_i matrices introduced before through the transformation U.</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28</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smtClean="0"/>
              <a:t>Once we have identified the accidental symmetries of the mass matrices we can proceed to build the flavor group. The first thing is choosing the subgroups in both sectors that will become part of the flavor group. For the neutrinos is easy, we choose at least one of the S_iu matrices as a generator of the neutrino subgroup. Thus the neutrino sector contributes to with at least a Z_2 subgroup</a:t>
            </a:r>
          </a:p>
        </p:txBody>
      </p:sp>
      <p:sp>
        <p:nvSpPr>
          <p:cNvPr id="4" name="Slide Number Placeholder 3"/>
          <p:cNvSpPr>
            <a:spLocks noGrp="1"/>
          </p:cNvSpPr>
          <p:nvPr>
            <p:ph type="sldNum" sz="quarter" idx="10"/>
          </p:nvPr>
        </p:nvSpPr>
        <p:spPr/>
        <p:txBody>
          <a:bodyPr/>
          <a:lstStyle/>
          <a:p>
            <a:fld id="{28E9DFF4-F75B-4A3D-B145-DDD0272EBFAF}" type="slidenum">
              <a:rPr lang="it-IT" smtClean="0"/>
              <a:t>29</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For the charged leptons we</a:t>
            </a:r>
            <a:r>
              <a:rPr lang="it-IT" baseline="0" dirty="0" smtClean="0"/>
              <a:t> use a discrete subgroup of U(1)^3 and for that we impose T^m = 1. Moreover, we assume that T is special unitary, that is, that is determinant is equal to 1. We can thus parametrize it as</a:t>
            </a:r>
          </a:p>
        </p:txBody>
      </p:sp>
      <p:sp>
        <p:nvSpPr>
          <p:cNvPr id="4" name="Slide Number Placeholder 3"/>
          <p:cNvSpPr>
            <a:spLocks noGrp="1"/>
          </p:cNvSpPr>
          <p:nvPr>
            <p:ph type="sldNum" sz="quarter" idx="10"/>
          </p:nvPr>
        </p:nvSpPr>
        <p:spPr/>
        <p:txBody>
          <a:bodyPr/>
          <a:lstStyle/>
          <a:p>
            <a:fld id="{28E9DFF4-F75B-4A3D-B145-DDD0272EBFAF}" type="slidenum">
              <a:rPr lang="it-IT" smtClean="0"/>
              <a:t>30</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Now that we</a:t>
            </a:r>
            <a:r>
              <a:rPr lang="it-IT" baseline="0" dirty="0" smtClean="0"/>
              <a:t> have found the corresponding subgroups, how do we determine the flavor group. </a:t>
            </a:r>
            <a:r>
              <a:rPr lang="it-IT" dirty="0" smtClean="0"/>
              <a:t>In</a:t>
            </a:r>
            <a:r>
              <a:rPr lang="it-IT" baseline="0" dirty="0" smtClean="0"/>
              <a:t> order to make S and T elements of a non-abelian group we require another relation that combines the two abelian subgroups to complete the group definition in terms of its generators. There is no unique way for choosing such a relation in principle, however one that leads to the great majority of the models that have been considered so far is that there exists a p such that (ST)^p = 1. So we have the three defining relations S^2 = T^n = (ST)^m = 1. For given m, n, p values these define a group, the von Dyck group D(m,n,p)</a:t>
            </a:r>
          </a:p>
        </p:txBody>
      </p:sp>
      <p:sp>
        <p:nvSpPr>
          <p:cNvPr id="4" name="Slide Number Placeholder 3"/>
          <p:cNvSpPr>
            <a:spLocks noGrp="1"/>
          </p:cNvSpPr>
          <p:nvPr>
            <p:ph type="sldNum" sz="quarter" idx="10"/>
          </p:nvPr>
        </p:nvSpPr>
        <p:spPr/>
        <p:txBody>
          <a:bodyPr/>
          <a:lstStyle/>
          <a:p>
            <a:fld id="{28E9DFF4-F75B-4A3D-B145-DDD0272EBFAF}" type="slidenum">
              <a:rPr lang="it-IT" smtClean="0"/>
              <a:t>31</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AA205-B25E-4C34-84E0-03160B6B7D9F}" type="slidenum">
              <a:rPr lang="en-US" smtClean="0"/>
              <a:t>4</a:t>
            </a:fld>
            <a:endParaRPr lang="en-US"/>
          </a:p>
        </p:txBody>
      </p:sp>
    </p:spTree>
    <p:extLst>
      <p:ext uri="{BB962C8B-B14F-4D97-AF65-F5344CB8AC3E}">
        <p14:creationId xmlns:p14="http://schemas.microsoft.com/office/powerpoint/2010/main" val="2517089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t-IT" dirty="0" smtClean="0"/>
              <a:t>The</a:t>
            </a:r>
            <a:r>
              <a:rPr lang="it-IT" baseline="0" dirty="0" smtClean="0"/>
              <a:t> smallest von Dyck groups are well known finite groups.</a:t>
            </a:r>
          </a:p>
          <a:p>
            <a:pPr marL="171450" indent="-171450">
              <a:buFontTx/>
              <a:buChar char="-"/>
            </a:pPr>
            <a:r>
              <a:rPr lang="it-IT" dirty="0" smtClean="0"/>
              <a:t>It is a well known mathematical fact that</a:t>
            </a:r>
            <a:r>
              <a:rPr lang="it-IT" baseline="0" dirty="0" smtClean="0"/>
              <a:t> von Dyck groups that fulfill the relation* are infinite.</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32</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33</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However</a:t>
            </a:r>
            <a:r>
              <a:rPr lang="it-IT" baseline="0" dirty="0" smtClean="0"/>
              <a:t>, already at this level you can say that there are constraints imposed on the mixing matrix that you will get from such scheme…. The characteristic equation for W is fulfilled by some lambdas which are pth roots of unity. If I restrict to the case in which one of the eigenvalues of W is equal to 1, then the characteristic equation has this form with only one independent coefficient a and a is a real number. Now, this trace is a function of the mixing matrix so by determining, I get constraints on the entries of the mixing matrix.</a:t>
            </a:r>
            <a:endParaRPr lang="it-IT" dirty="0" smtClean="0"/>
          </a:p>
          <a:p>
            <a:endParaRPr lang="it-IT" dirty="0" smtClean="0"/>
          </a:p>
          <a:p>
            <a:r>
              <a:rPr lang="it-IT" dirty="0" smtClean="0"/>
              <a:t>I will show now</a:t>
            </a:r>
            <a:r>
              <a:rPr lang="it-IT" baseline="0" dirty="0" smtClean="0"/>
              <a:t> that t</a:t>
            </a:r>
            <a:r>
              <a:rPr lang="it-IT" dirty="0" smtClean="0"/>
              <a:t>he relation (ST)^p = 1 imposes somewhat strong constraints</a:t>
            </a:r>
            <a:r>
              <a:rPr lang="it-IT" baseline="0" dirty="0" smtClean="0"/>
              <a:t> on the mixing matrix. Moreover let me assume that one of the eigenvalues of T is 1, that is, that one of the charged leptons actually transforms trivially under the remaining group over there. (None of this is strictly necessary). Now, since (ST)^p= 1, all the solutions of the equation Det[…] = 1 must satisfy lambda^p = 1</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34</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So how does one determines a?</a:t>
            </a:r>
            <a:r>
              <a:rPr lang="it-IT" baseline="0" dirty="0" smtClean="0"/>
              <a:t> It is just a case study really. Since the eigenvalues of W are entire roots of unity, a only gets discrete values.</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36</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Finally, the constraints themselves</a:t>
            </a:r>
            <a:r>
              <a:rPr lang="it-IT" baseline="0" dirty="0" smtClean="0"/>
              <a:t>. It turns out that the two constraints on the mixing matrix are enough to determine the absolute values squared of one column of it. Which column is determined by </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37</a:t>
            </a:fld>
            <a:endParaRPr lang="it-IT"/>
          </a:p>
        </p:txBody>
      </p:sp>
    </p:spTree>
    <p:extLst>
      <p:ext uri="{BB962C8B-B14F-4D97-AF65-F5344CB8AC3E}">
        <p14:creationId xmlns:p14="http://schemas.microsoft.com/office/powerpoint/2010/main" val="2093282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An interesting</a:t>
            </a:r>
            <a:r>
              <a:rPr lang="it-IT" baseline="0" dirty="0" smtClean="0"/>
              <a:t> particular case happens when one of the eigenvalues of T is 1 equal to 1. This was essentially the case I described at Florence. Then one can define the matrices T_alpha where alpha runs over the electron, the muon and the tau and simbolizes or is linked to the position in the diagonal of the eigenvalue equal to 1.</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38</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So,</a:t>
            </a:r>
            <a:r>
              <a:rPr lang="it-IT" baseline="0" dirty="0" smtClean="0"/>
              <a:t> let me recapitulate what I have shown. Under assumptions that I consider mostly harmless, in the sense that they go very little against generality, one can build models of flavor if one fixes these things here. Choosing these guts a two dimensional surface in the parameter space of the mixing matrix.</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39</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40</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41</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42</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6</a:t>
            </a:fld>
            <a:endParaRPr lang="en-US"/>
          </a:p>
        </p:txBody>
      </p:sp>
    </p:spTree>
    <p:extLst>
      <p:ext uri="{BB962C8B-B14F-4D97-AF65-F5344CB8AC3E}">
        <p14:creationId xmlns:p14="http://schemas.microsoft.com/office/powerpoint/2010/main" val="1761985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43</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45</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46</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Here</a:t>
            </a:r>
            <a:r>
              <a:rPr lang="it-IT" baseline="0" dirty="0" smtClean="0"/>
              <a:t> is another new part to my talk, this is so new in fact that I think not even Alexei has seen it. </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47</a:t>
            </a:fld>
            <a:endParaRPr lang="it-IT"/>
          </a:p>
        </p:txBody>
      </p:sp>
    </p:spTree>
    <p:extLst>
      <p:ext uri="{BB962C8B-B14F-4D97-AF65-F5344CB8AC3E}">
        <p14:creationId xmlns:p14="http://schemas.microsoft.com/office/powerpoint/2010/main" val="2699165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49</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Moreover,</a:t>
            </a:r>
            <a:r>
              <a:rPr lang="it-IT" baseline="0" dirty="0" smtClean="0"/>
              <a:t> as it turns out, what was once thought to be a good approximation to lepton mixing, is actually not so good. The «flamante» measurement of theta_13 by T2K and reactor experiments implies that the perturbation required for TBM is not so small. Best fits on theta_23 now are also claiming to deviate from maximal by a rather large amount. So </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50</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For the charged leptons we</a:t>
            </a:r>
            <a:r>
              <a:rPr lang="it-IT" baseline="0" dirty="0" smtClean="0"/>
              <a:t> use a discrete subgroup of U(1)^3 and for that we impose T^m = 1. Moreover, we assume that T is special unitary</a:t>
            </a:r>
          </a:p>
        </p:txBody>
      </p:sp>
      <p:sp>
        <p:nvSpPr>
          <p:cNvPr id="4" name="Slide Number Placeholder 3"/>
          <p:cNvSpPr>
            <a:spLocks noGrp="1"/>
          </p:cNvSpPr>
          <p:nvPr>
            <p:ph type="sldNum" sz="quarter" idx="10"/>
          </p:nvPr>
        </p:nvSpPr>
        <p:spPr/>
        <p:txBody>
          <a:bodyPr/>
          <a:lstStyle/>
          <a:p>
            <a:fld id="{28E9DFF4-F75B-4A3D-B145-DDD0272EBFAF}" type="slidenum">
              <a:rPr lang="it-IT" smtClean="0"/>
              <a:t>51</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52</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t-IT" dirty="0" smtClean="0"/>
              <a:t>Relations depend</a:t>
            </a:r>
            <a:r>
              <a:rPr lang="it-IT" baseline="0" dirty="0" smtClean="0"/>
              <a:t> on alpha and i. alpha comes from the charged lepton sector, i comes from the neutrino sector.</a:t>
            </a:r>
          </a:p>
          <a:p>
            <a:pPr marL="171450" indent="-171450">
              <a:buFontTx/>
              <a:buChar char="-"/>
            </a:pPr>
            <a:r>
              <a:rPr lang="it-IT" baseline="0" dirty="0" smtClean="0"/>
              <a:t>First equation only depends on this choice and, in particular, it is independent of the value of a and the eigenvalues of the T matrix</a:t>
            </a:r>
          </a:p>
          <a:p>
            <a:pPr marL="171450" indent="-171450">
              <a:buFontTx/>
              <a:buChar char="-"/>
            </a:pPr>
            <a:r>
              <a:rPr lang="it-IT" baseline="0" dirty="0" smtClean="0"/>
              <a:t>Second equation depends on these 2 things in the other hand.</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53</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Minor in the sense</a:t>
            </a:r>
            <a:r>
              <a:rPr lang="it-IT" baseline="0" dirty="0" smtClean="0"/>
              <a:t> that we believe they can be easily changed, at least </a:t>
            </a:r>
            <a:endParaRPr lang="it-IT" dirty="0"/>
          </a:p>
        </p:txBody>
      </p:sp>
      <p:sp>
        <p:nvSpPr>
          <p:cNvPr id="4" name="Slide Number Placeholder 3"/>
          <p:cNvSpPr>
            <a:spLocks noGrp="1"/>
          </p:cNvSpPr>
          <p:nvPr>
            <p:ph type="sldNum" sz="quarter" idx="10"/>
          </p:nvPr>
        </p:nvSpPr>
        <p:spPr/>
        <p:txBody>
          <a:bodyPr/>
          <a:lstStyle/>
          <a:p>
            <a:fld id="{28E9DFF4-F75B-4A3D-B145-DDD0272EBFAF}" type="slidenum">
              <a:rPr lang="it-IT" smtClean="0"/>
              <a:t>54</a:t>
            </a:fld>
            <a:endParaRPr lang="it-IT"/>
          </a:p>
        </p:txBody>
      </p:sp>
    </p:spTree>
    <p:extLst>
      <p:ext uri="{BB962C8B-B14F-4D97-AF65-F5344CB8AC3E}">
        <p14:creationId xmlns:p14="http://schemas.microsoft.com/office/powerpoint/2010/main" val="1320835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7</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55</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56</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57</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AA205-B25E-4C34-84E0-03160B6B7D9F}" type="slidenum">
              <a:rPr lang="en-US" smtClean="0"/>
              <a:t>8</a:t>
            </a:fld>
            <a:endParaRPr lang="en-US"/>
          </a:p>
        </p:txBody>
      </p:sp>
    </p:spTree>
    <p:extLst>
      <p:ext uri="{BB962C8B-B14F-4D97-AF65-F5344CB8AC3E}">
        <p14:creationId xmlns:p14="http://schemas.microsoft.com/office/powerpoint/2010/main" val="268264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9</a:t>
            </a:fld>
            <a:endParaRPr lang="en-US"/>
          </a:p>
        </p:txBody>
      </p:sp>
    </p:spTree>
    <p:extLst>
      <p:ext uri="{BB962C8B-B14F-4D97-AF65-F5344CB8AC3E}">
        <p14:creationId xmlns:p14="http://schemas.microsoft.com/office/powerpoint/2010/main" val="316555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AA205-B25E-4C34-84E0-03160B6B7D9F}" type="slidenum">
              <a:rPr lang="en-US" smtClean="0"/>
              <a:t>10</a:t>
            </a:fld>
            <a:endParaRPr lang="en-US"/>
          </a:p>
        </p:txBody>
      </p:sp>
    </p:spTree>
    <p:extLst>
      <p:ext uri="{BB962C8B-B14F-4D97-AF65-F5344CB8AC3E}">
        <p14:creationId xmlns:p14="http://schemas.microsoft.com/office/powerpoint/2010/main" val="329958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fld id="{AC5AA205-B25E-4C34-84E0-03160B6B7D9F}" type="slidenum">
              <a:rPr lang="en-US" smtClean="0"/>
              <a:t>11</a:t>
            </a:fld>
            <a:endParaRPr lang="en-US"/>
          </a:p>
        </p:txBody>
      </p:sp>
    </p:spTree>
    <p:extLst>
      <p:ext uri="{BB962C8B-B14F-4D97-AF65-F5344CB8AC3E}">
        <p14:creationId xmlns:p14="http://schemas.microsoft.com/office/powerpoint/2010/main" val="316555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6CF9B7-FFA2-4226-A3FE-CD7DFA59427D}"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A8D4-E8F7-48AE-97C9-EB720C7D2021}" type="slidenum">
              <a:rPr lang="en-US" smtClean="0"/>
              <a:t>‹#›</a:t>
            </a:fld>
            <a:endParaRPr lang="en-US"/>
          </a:p>
        </p:txBody>
      </p:sp>
    </p:spTree>
    <p:extLst>
      <p:ext uri="{BB962C8B-B14F-4D97-AF65-F5344CB8AC3E}">
        <p14:creationId xmlns:p14="http://schemas.microsoft.com/office/powerpoint/2010/main" val="8117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CF9B7-FFA2-4226-A3FE-CD7DFA59427D}"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A8D4-E8F7-48AE-97C9-EB720C7D2021}" type="slidenum">
              <a:rPr lang="en-US" smtClean="0"/>
              <a:t>‹#›</a:t>
            </a:fld>
            <a:endParaRPr lang="en-US"/>
          </a:p>
        </p:txBody>
      </p:sp>
    </p:spTree>
    <p:extLst>
      <p:ext uri="{BB962C8B-B14F-4D97-AF65-F5344CB8AC3E}">
        <p14:creationId xmlns:p14="http://schemas.microsoft.com/office/powerpoint/2010/main" val="2127517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CF9B7-FFA2-4226-A3FE-CD7DFA59427D}"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A8D4-E8F7-48AE-97C9-EB720C7D2021}" type="slidenum">
              <a:rPr lang="en-US" smtClean="0"/>
              <a:t>‹#›</a:t>
            </a:fld>
            <a:endParaRPr lang="en-US"/>
          </a:p>
        </p:txBody>
      </p:sp>
    </p:spTree>
    <p:extLst>
      <p:ext uri="{BB962C8B-B14F-4D97-AF65-F5344CB8AC3E}">
        <p14:creationId xmlns:p14="http://schemas.microsoft.com/office/powerpoint/2010/main" val="152793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CF9B7-FFA2-4226-A3FE-CD7DFA59427D}"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A8D4-E8F7-48AE-97C9-EB720C7D2021}" type="slidenum">
              <a:rPr lang="en-US" smtClean="0"/>
              <a:t>‹#›</a:t>
            </a:fld>
            <a:endParaRPr lang="en-US"/>
          </a:p>
        </p:txBody>
      </p:sp>
    </p:spTree>
    <p:extLst>
      <p:ext uri="{BB962C8B-B14F-4D97-AF65-F5344CB8AC3E}">
        <p14:creationId xmlns:p14="http://schemas.microsoft.com/office/powerpoint/2010/main" val="372747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CF9B7-FFA2-4226-A3FE-CD7DFA59427D}"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A8D4-E8F7-48AE-97C9-EB720C7D2021}" type="slidenum">
              <a:rPr lang="en-US" smtClean="0"/>
              <a:t>‹#›</a:t>
            </a:fld>
            <a:endParaRPr lang="en-US"/>
          </a:p>
        </p:txBody>
      </p:sp>
    </p:spTree>
    <p:extLst>
      <p:ext uri="{BB962C8B-B14F-4D97-AF65-F5344CB8AC3E}">
        <p14:creationId xmlns:p14="http://schemas.microsoft.com/office/powerpoint/2010/main" val="9035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6CF9B7-FFA2-4226-A3FE-CD7DFA59427D}"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5A8D4-E8F7-48AE-97C9-EB720C7D2021}" type="slidenum">
              <a:rPr lang="en-US" smtClean="0"/>
              <a:t>‹#›</a:t>
            </a:fld>
            <a:endParaRPr lang="en-US"/>
          </a:p>
        </p:txBody>
      </p:sp>
    </p:spTree>
    <p:extLst>
      <p:ext uri="{BB962C8B-B14F-4D97-AF65-F5344CB8AC3E}">
        <p14:creationId xmlns:p14="http://schemas.microsoft.com/office/powerpoint/2010/main" val="411067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6CF9B7-FFA2-4226-A3FE-CD7DFA59427D}" type="datetimeFigureOut">
              <a:rPr lang="en-US" smtClean="0"/>
              <a:t>3/5/2013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75A8D4-E8F7-48AE-97C9-EB720C7D2021}" type="slidenum">
              <a:rPr lang="en-US" smtClean="0"/>
              <a:t>‹#›</a:t>
            </a:fld>
            <a:endParaRPr lang="en-US"/>
          </a:p>
        </p:txBody>
      </p:sp>
    </p:spTree>
    <p:extLst>
      <p:ext uri="{BB962C8B-B14F-4D97-AF65-F5344CB8AC3E}">
        <p14:creationId xmlns:p14="http://schemas.microsoft.com/office/powerpoint/2010/main" val="305253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6CF9B7-FFA2-4226-A3FE-CD7DFA59427D}" type="datetimeFigureOut">
              <a:rPr lang="en-US" smtClean="0"/>
              <a:t>3/5/2013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75A8D4-E8F7-48AE-97C9-EB720C7D2021}" type="slidenum">
              <a:rPr lang="en-US" smtClean="0"/>
              <a:t>‹#›</a:t>
            </a:fld>
            <a:endParaRPr lang="en-US"/>
          </a:p>
        </p:txBody>
      </p:sp>
    </p:spTree>
    <p:extLst>
      <p:ext uri="{BB962C8B-B14F-4D97-AF65-F5344CB8AC3E}">
        <p14:creationId xmlns:p14="http://schemas.microsoft.com/office/powerpoint/2010/main" val="23878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CF9B7-FFA2-4226-A3FE-CD7DFA59427D}" type="datetimeFigureOut">
              <a:rPr lang="en-US" smtClean="0"/>
              <a:t>3/5/2013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75A8D4-E8F7-48AE-97C9-EB720C7D2021}" type="slidenum">
              <a:rPr lang="en-US" smtClean="0"/>
              <a:t>‹#›</a:t>
            </a:fld>
            <a:endParaRPr lang="en-US"/>
          </a:p>
        </p:txBody>
      </p:sp>
    </p:spTree>
    <p:extLst>
      <p:ext uri="{BB962C8B-B14F-4D97-AF65-F5344CB8AC3E}">
        <p14:creationId xmlns:p14="http://schemas.microsoft.com/office/powerpoint/2010/main" val="167401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CF9B7-FFA2-4226-A3FE-CD7DFA59427D}"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5A8D4-E8F7-48AE-97C9-EB720C7D2021}" type="slidenum">
              <a:rPr lang="en-US" smtClean="0"/>
              <a:t>‹#›</a:t>
            </a:fld>
            <a:endParaRPr lang="en-US"/>
          </a:p>
        </p:txBody>
      </p:sp>
    </p:spTree>
    <p:extLst>
      <p:ext uri="{BB962C8B-B14F-4D97-AF65-F5344CB8AC3E}">
        <p14:creationId xmlns:p14="http://schemas.microsoft.com/office/powerpoint/2010/main" val="139144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CF9B7-FFA2-4226-A3FE-CD7DFA59427D}"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5A8D4-E8F7-48AE-97C9-EB720C7D2021}" type="slidenum">
              <a:rPr lang="en-US" smtClean="0"/>
              <a:t>‹#›</a:t>
            </a:fld>
            <a:endParaRPr lang="en-US"/>
          </a:p>
        </p:txBody>
      </p:sp>
    </p:spTree>
    <p:extLst>
      <p:ext uri="{BB962C8B-B14F-4D97-AF65-F5344CB8AC3E}">
        <p14:creationId xmlns:p14="http://schemas.microsoft.com/office/powerpoint/2010/main" val="141153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CF9B7-FFA2-4226-A3FE-CD7DFA59427D}" type="datetimeFigureOut">
              <a:rPr lang="en-US" smtClean="0"/>
              <a:t>3/5/2013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5A8D4-E8F7-48AE-97C9-EB720C7D2021}" type="slidenum">
              <a:rPr lang="en-US" smtClean="0"/>
              <a:t>‹#›</a:t>
            </a:fld>
            <a:endParaRPr lang="en-US"/>
          </a:p>
        </p:txBody>
      </p:sp>
    </p:spTree>
    <p:extLst>
      <p:ext uri="{BB962C8B-B14F-4D97-AF65-F5344CB8AC3E}">
        <p14:creationId xmlns:p14="http://schemas.microsoft.com/office/powerpoint/2010/main" val="1776300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rxiv.org/abs/arXiv:1204.044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arxiv.org/abs/arXiv:1212.214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32.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3" Type="http://schemas.openxmlformats.org/officeDocument/2006/relationships/image" Target="../media/image62.png"/><Relationship Id="rId7" Type="http://schemas.openxmlformats.org/officeDocument/2006/relationships/image" Target="../media/image65.png"/><Relationship Id="rId12"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65.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60.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83.png"/><Relationship Id="rId4" Type="http://schemas.openxmlformats.org/officeDocument/2006/relationships/image" Target="../media/image90.png"/><Relationship Id="rId9"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83.png"/><Relationship Id="rId5" Type="http://schemas.openxmlformats.org/officeDocument/2006/relationships/image" Target="../media/image101.png"/><Relationship Id="rId10" Type="http://schemas.openxmlformats.org/officeDocument/2006/relationships/image" Target="../media/image105.png"/><Relationship Id="rId4" Type="http://schemas.openxmlformats.org/officeDocument/2006/relationships/image" Target="../media/image100.png"/><Relationship Id="rId9" Type="http://schemas.openxmlformats.org/officeDocument/2006/relationships/image" Target="../media/image10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08.png"/></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89.pn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11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03.png"/><Relationship Id="rId5" Type="http://schemas.openxmlformats.org/officeDocument/2006/relationships/image" Target="../media/image109.png"/><Relationship Id="rId10" Type="http://schemas.openxmlformats.org/officeDocument/2006/relationships/image" Target="../media/image112.png"/><Relationship Id="rId4" Type="http://schemas.openxmlformats.org/officeDocument/2006/relationships/image" Target="../media/image41.png"/><Relationship Id="rId9" Type="http://schemas.openxmlformats.org/officeDocument/2006/relationships/image" Target="../media/image111.png"/><Relationship Id="rId14" Type="http://schemas.openxmlformats.org/officeDocument/2006/relationships/image" Target="../media/image105.png"/></Relationships>
</file>

<file path=ppt/slides/_rels/slide4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105.png"/><Relationship Id="rId3" Type="http://schemas.openxmlformats.org/officeDocument/2006/relationships/image" Target="../media/image114.png"/><Relationship Id="rId7" Type="http://schemas.openxmlformats.org/officeDocument/2006/relationships/image" Target="../media/image42.png"/><Relationship Id="rId12" Type="http://schemas.openxmlformats.org/officeDocument/2006/relationships/image" Target="../media/image10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03.png"/><Relationship Id="rId5" Type="http://schemas.openxmlformats.org/officeDocument/2006/relationships/image" Target="../media/image116.png"/><Relationship Id="rId10" Type="http://schemas.openxmlformats.org/officeDocument/2006/relationships/image" Target="../media/image112.png"/><Relationship Id="rId4" Type="http://schemas.openxmlformats.org/officeDocument/2006/relationships/image" Target="../media/image115.png"/><Relationship Id="rId9" Type="http://schemas.openxmlformats.org/officeDocument/2006/relationships/image" Target="../media/image111.png"/></Relationships>
</file>

<file path=ppt/slides/_rels/slide43.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04.png"/><Relationship Id="rId7" Type="http://schemas.openxmlformats.org/officeDocument/2006/relationships/image" Target="../media/image12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105.png"/><Relationship Id="rId4" Type="http://schemas.openxmlformats.org/officeDocument/2006/relationships/image" Target="../media/image117.png"/><Relationship Id="rId9" Type="http://schemas.openxmlformats.org/officeDocument/2006/relationships/image" Target="../media/image122.png"/></Relationships>
</file>

<file path=ppt/slides/_rels/slide4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26.png"/><Relationship Id="rId4" Type="http://schemas.openxmlformats.org/officeDocument/2006/relationships/image" Target="../media/image125.png"/></Relationships>
</file>

<file path=ppt/slides/_rels/slide4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27.png"/><Relationship Id="rId7" Type="http://schemas.openxmlformats.org/officeDocument/2006/relationships/image" Target="../media/image11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132.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82.png"/><Relationship Id="rId4" Type="http://schemas.openxmlformats.org/officeDocument/2006/relationships/image" Target="../media/image1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99.png"/><Relationship Id="rId7" Type="http://schemas.openxmlformats.org/officeDocument/2006/relationships/image" Target="../media/image13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101.png"/><Relationship Id="rId4" Type="http://schemas.openxmlformats.org/officeDocument/2006/relationships/image" Target="../media/image100.png"/></Relationships>
</file>

<file path=ppt/slides/_rels/slide52.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53.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10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43.png"/><Relationship Id="rId4" Type="http://schemas.openxmlformats.org/officeDocument/2006/relationships/image" Target="../media/image14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457349"/>
            <a:ext cx="7772400" cy="1395587"/>
          </a:xfrm>
        </p:spPr>
        <p:txBody>
          <a:bodyPr>
            <a:normAutofit fontScale="90000"/>
          </a:bodyPr>
          <a:lstStyle/>
          <a:p>
            <a:r>
              <a:rPr lang="es-ES" dirty="0" err="1" smtClean="0"/>
              <a:t>The</a:t>
            </a:r>
            <a:r>
              <a:rPr lang="es-ES" dirty="0" smtClean="0"/>
              <a:t> </a:t>
            </a:r>
            <a:r>
              <a:rPr lang="es-ES" dirty="0" err="1" smtClean="0"/>
              <a:t>Discrete</a:t>
            </a:r>
            <a:r>
              <a:rPr lang="es-ES" dirty="0" smtClean="0"/>
              <a:t> Road</a:t>
            </a:r>
            <a:br>
              <a:rPr lang="es-ES" dirty="0" smtClean="0"/>
            </a:br>
            <a:r>
              <a:rPr lang="es-ES" dirty="0" err="1" smtClean="0"/>
              <a:t>to</a:t>
            </a:r>
            <a:r>
              <a:rPr lang="es-ES" dirty="0" smtClean="0"/>
              <a:t> </a:t>
            </a:r>
            <a:r>
              <a:rPr lang="es-ES" dirty="0" err="1" smtClean="0"/>
              <a:t>lepton</a:t>
            </a:r>
            <a:r>
              <a:rPr lang="es-ES" dirty="0" smtClean="0"/>
              <a:t> </a:t>
            </a:r>
            <a:r>
              <a:rPr lang="es-ES" dirty="0" err="1" smtClean="0"/>
              <a:t>masses</a:t>
            </a:r>
            <a:r>
              <a:rPr lang="es-ES" dirty="0" smtClean="0"/>
              <a:t> and </a:t>
            </a:r>
            <a:r>
              <a:rPr lang="es-ES" dirty="0" err="1" smtClean="0"/>
              <a:t>mixings</a:t>
            </a:r>
            <a:endParaRPr lang="en-US" dirty="0"/>
          </a:p>
        </p:txBody>
      </p:sp>
      <p:sp>
        <p:nvSpPr>
          <p:cNvPr id="3" name="Subtitle 2"/>
          <p:cNvSpPr>
            <a:spLocks noGrp="1"/>
          </p:cNvSpPr>
          <p:nvPr>
            <p:ph type="subTitle" idx="1"/>
          </p:nvPr>
        </p:nvSpPr>
        <p:spPr>
          <a:xfrm>
            <a:off x="1371600" y="3980656"/>
            <a:ext cx="6400800" cy="1752600"/>
          </a:xfrm>
        </p:spPr>
        <p:txBody>
          <a:bodyPr/>
          <a:lstStyle/>
          <a:p>
            <a:r>
              <a:rPr lang="es-ES" dirty="0" smtClean="0">
                <a:solidFill>
                  <a:schemeClr val="tx1"/>
                </a:solidFill>
              </a:rPr>
              <a:t>Daniel </a:t>
            </a:r>
            <a:r>
              <a:rPr lang="es-ES" dirty="0" err="1" smtClean="0">
                <a:solidFill>
                  <a:schemeClr val="tx1"/>
                </a:solidFill>
              </a:rPr>
              <a:t>Hernandez</a:t>
            </a:r>
            <a:endParaRPr lang="es-ES" dirty="0" smtClean="0">
              <a:solidFill>
                <a:schemeClr val="tx1"/>
              </a:solidFill>
            </a:endParaRPr>
          </a:p>
          <a:p>
            <a:r>
              <a:rPr lang="es-ES" dirty="0" smtClean="0">
                <a:solidFill>
                  <a:schemeClr val="tx1"/>
                </a:solidFill>
              </a:rPr>
              <a:t>ICTP</a:t>
            </a:r>
            <a:endParaRPr lang="en-US" dirty="0">
              <a:solidFill>
                <a:schemeClr val="tx1"/>
              </a:solidFill>
            </a:endParaRPr>
          </a:p>
        </p:txBody>
      </p:sp>
      <p:sp>
        <p:nvSpPr>
          <p:cNvPr id="4" name="TextBox 3"/>
          <p:cNvSpPr txBox="1"/>
          <p:nvPr/>
        </p:nvSpPr>
        <p:spPr>
          <a:xfrm>
            <a:off x="5589719" y="5661248"/>
            <a:ext cx="3446777" cy="923330"/>
          </a:xfrm>
          <a:prstGeom prst="rect">
            <a:avLst/>
          </a:prstGeom>
          <a:noFill/>
        </p:spPr>
        <p:txBody>
          <a:bodyPr wrap="none" rtlCol="0">
            <a:spAutoFit/>
          </a:bodyPr>
          <a:lstStyle/>
          <a:p>
            <a:r>
              <a:rPr lang="es-ES" dirty="0" smtClean="0"/>
              <a:t>D. H. and A. </a:t>
            </a:r>
            <a:r>
              <a:rPr lang="es-ES" dirty="0" err="1" smtClean="0"/>
              <a:t>Yu</a:t>
            </a:r>
            <a:r>
              <a:rPr lang="es-ES" dirty="0" smtClean="0"/>
              <a:t>. </a:t>
            </a:r>
            <a:r>
              <a:rPr lang="es-ES" dirty="0" err="1" smtClean="0"/>
              <a:t>Smirnov</a:t>
            </a:r>
            <a:r>
              <a:rPr lang="es-ES" dirty="0" smtClean="0"/>
              <a:t>, ;</a:t>
            </a:r>
          </a:p>
          <a:p>
            <a:r>
              <a:rPr lang="en-US" b="1" dirty="0" smtClean="0">
                <a:hlinkClick r:id="rId3"/>
              </a:rPr>
              <a:t>arXiv:1204.0445</a:t>
            </a:r>
            <a:r>
              <a:rPr lang="en-US" b="1" dirty="0" smtClean="0"/>
              <a:t>, </a:t>
            </a:r>
            <a:r>
              <a:rPr lang="en-US" b="1" dirty="0" smtClean="0">
                <a:hlinkClick r:id="rId4"/>
              </a:rPr>
              <a:t>arXiv:1212.2149</a:t>
            </a:r>
            <a:r>
              <a:rPr lang="en-US" b="1" dirty="0" smtClean="0"/>
              <a:t> </a:t>
            </a:r>
          </a:p>
          <a:p>
            <a:r>
              <a:rPr lang="es-ES" b="1" dirty="0"/>
              <a:t>a</a:t>
            </a:r>
            <a:r>
              <a:rPr lang="es-ES" b="1" dirty="0" smtClean="0"/>
              <a:t>nd </a:t>
            </a:r>
            <a:r>
              <a:rPr lang="es-ES" b="1" dirty="0" err="1" smtClean="0"/>
              <a:t>some</a:t>
            </a:r>
            <a:r>
              <a:rPr lang="es-ES" b="1" dirty="0" smtClean="0"/>
              <a:t> </a:t>
            </a:r>
            <a:r>
              <a:rPr lang="es-ES" b="1" dirty="0" err="1" smtClean="0"/>
              <a:t>yet</a:t>
            </a:r>
            <a:r>
              <a:rPr lang="es-ES" b="1" dirty="0" smtClean="0"/>
              <a:t> </a:t>
            </a:r>
            <a:r>
              <a:rPr lang="es-ES" b="1" dirty="0" err="1" smtClean="0"/>
              <a:t>unpublished</a:t>
            </a:r>
            <a:r>
              <a:rPr lang="es-ES" b="1" dirty="0" smtClean="0"/>
              <a:t> </a:t>
            </a:r>
            <a:r>
              <a:rPr lang="es-ES" b="1" dirty="0" err="1" smtClean="0"/>
              <a:t>work</a:t>
            </a:r>
            <a:endParaRPr lang="en-US" dirty="0"/>
          </a:p>
        </p:txBody>
      </p:sp>
    </p:spTree>
    <p:extLst>
      <p:ext uri="{BB962C8B-B14F-4D97-AF65-F5344CB8AC3E}">
        <p14:creationId xmlns:p14="http://schemas.microsoft.com/office/powerpoint/2010/main" val="3729182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4941168"/>
            <a:ext cx="7632848" cy="1384995"/>
          </a:xfrm>
          <a:prstGeom prst="rect">
            <a:avLst/>
          </a:prstGeom>
          <a:noFill/>
        </p:spPr>
        <p:txBody>
          <a:bodyPr wrap="square" rtlCol="0">
            <a:spAutoFit/>
          </a:bodyPr>
          <a:lstStyle/>
          <a:p>
            <a:r>
              <a:rPr lang="es-ES" sz="2800" b="1" dirty="0" err="1" smtClean="0"/>
              <a:t>Important</a:t>
            </a:r>
            <a:r>
              <a:rPr lang="es-ES" sz="2800" b="1" dirty="0" smtClean="0"/>
              <a:t> </a:t>
            </a:r>
            <a:r>
              <a:rPr lang="es-ES" sz="2800" b="1" dirty="0" err="1" smtClean="0"/>
              <a:t>fact</a:t>
            </a:r>
            <a:r>
              <a:rPr lang="es-ES" sz="2800" b="1" dirty="0" smtClean="0"/>
              <a:t>: </a:t>
            </a:r>
            <a:r>
              <a:rPr lang="es-ES" sz="2800" b="1" dirty="0" err="1" smtClean="0">
                <a:solidFill>
                  <a:srgbClr val="FF0000"/>
                </a:solidFill>
              </a:rPr>
              <a:t>These</a:t>
            </a:r>
            <a:r>
              <a:rPr lang="es-ES" sz="2800" b="1" dirty="0" smtClean="0">
                <a:solidFill>
                  <a:srgbClr val="FF0000"/>
                </a:solidFill>
              </a:rPr>
              <a:t> </a:t>
            </a:r>
            <a:r>
              <a:rPr lang="es-ES" sz="2800" b="1" dirty="0" err="1" smtClean="0">
                <a:solidFill>
                  <a:srgbClr val="FF0000"/>
                </a:solidFill>
              </a:rPr>
              <a:t>symmetries</a:t>
            </a:r>
            <a:r>
              <a:rPr lang="es-ES" sz="2800" b="1" dirty="0" smtClean="0">
                <a:solidFill>
                  <a:srgbClr val="FF0000"/>
                </a:solidFill>
              </a:rPr>
              <a:t> </a:t>
            </a:r>
            <a:r>
              <a:rPr lang="es-ES" sz="2800" b="1" dirty="0" err="1" smtClean="0">
                <a:solidFill>
                  <a:srgbClr val="FF0000"/>
                </a:solidFill>
              </a:rPr>
              <a:t>have</a:t>
            </a:r>
            <a:r>
              <a:rPr lang="es-ES" sz="2800" b="1" dirty="0" smtClean="0">
                <a:solidFill>
                  <a:srgbClr val="FF0000"/>
                </a:solidFill>
              </a:rPr>
              <a:t> 3-dimensional </a:t>
            </a:r>
            <a:r>
              <a:rPr lang="es-ES" sz="2800" b="1" dirty="0" err="1" smtClean="0">
                <a:solidFill>
                  <a:srgbClr val="FF0000"/>
                </a:solidFill>
              </a:rPr>
              <a:t>representations</a:t>
            </a:r>
            <a:r>
              <a:rPr lang="es-ES" sz="2800" b="1" dirty="0">
                <a:solidFill>
                  <a:srgbClr val="FF0000"/>
                </a:solidFill>
              </a:rPr>
              <a:t> </a:t>
            </a:r>
            <a:r>
              <a:rPr lang="es-ES" sz="2800" b="1" dirty="0" err="1" smtClean="0">
                <a:solidFill>
                  <a:srgbClr val="FF0000"/>
                </a:solidFill>
              </a:rPr>
              <a:t>that</a:t>
            </a:r>
            <a:r>
              <a:rPr lang="es-ES" sz="2800" b="1" dirty="0" smtClean="0">
                <a:solidFill>
                  <a:srgbClr val="FF0000"/>
                </a:solidFill>
              </a:rPr>
              <a:t> </a:t>
            </a:r>
            <a:r>
              <a:rPr lang="es-ES" sz="2800" b="1" dirty="0" err="1" smtClean="0">
                <a:solidFill>
                  <a:srgbClr val="FF0000"/>
                </a:solidFill>
              </a:rPr>
              <a:t>account</a:t>
            </a:r>
            <a:r>
              <a:rPr lang="es-ES" sz="2800" b="1" dirty="0" smtClean="0">
                <a:solidFill>
                  <a:srgbClr val="FF0000"/>
                </a:solidFill>
              </a:rPr>
              <a:t> </a:t>
            </a:r>
            <a:r>
              <a:rPr lang="es-ES" sz="2800" b="1" dirty="0" err="1" smtClean="0">
                <a:solidFill>
                  <a:srgbClr val="FF0000"/>
                </a:solidFill>
              </a:rPr>
              <a:t>for</a:t>
            </a:r>
            <a:r>
              <a:rPr lang="es-ES" sz="2800" b="1" dirty="0" smtClean="0">
                <a:solidFill>
                  <a:srgbClr val="FF0000"/>
                </a:solidFill>
              </a:rPr>
              <a:t> </a:t>
            </a:r>
            <a:r>
              <a:rPr lang="es-ES" sz="2800" b="1" dirty="0" err="1" smtClean="0">
                <a:solidFill>
                  <a:srgbClr val="FF0000"/>
                </a:solidFill>
              </a:rPr>
              <a:t>the</a:t>
            </a:r>
            <a:r>
              <a:rPr lang="es-ES" sz="2800" b="1" dirty="0" smtClean="0">
                <a:solidFill>
                  <a:srgbClr val="FF0000"/>
                </a:solidFill>
              </a:rPr>
              <a:t> </a:t>
            </a:r>
            <a:r>
              <a:rPr lang="es-ES" sz="2800" b="1" dirty="0" err="1" smtClean="0">
                <a:solidFill>
                  <a:srgbClr val="FF0000"/>
                </a:solidFill>
              </a:rPr>
              <a:t>presence</a:t>
            </a:r>
            <a:r>
              <a:rPr lang="es-ES" sz="2800" b="1" dirty="0" smtClean="0">
                <a:solidFill>
                  <a:srgbClr val="FF0000"/>
                </a:solidFill>
              </a:rPr>
              <a:t> of 3 </a:t>
            </a:r>
            <a:r>
              <a:rPr lang="es-ES" sz="2800" b="1" dirty="0" err="1" smtClean="0">
                <a:solidFill>
                  <a:srgbClr val="FF0000"/>
                </a:solidFill>
              </a:rPr>
              <a:t>families</a:t>
            </a:r>
            <a:endParaRPr lang="es-ES" sz="2800" b="1" dirty="0" smtClean="0">
              <a:solidFill>
                <a:srgbClr val="FF0000"/>
              </a:solidFill>
            </a:endParaRPr>
          </a:p>
        </p:txBody>
      </p:sp>
      <p:sp>
        <p:nvSpPr>
          <p:cNvPr id="6" name="TextBox 5"/>
          <p:cNvSpPr txBox="1"/>
          <p:nvPr/>
        </p:nvSpPr>
        <p:spPr>
          <a:xfrm>
            <a:off x="1259632" y="1182231"/>
            <a:ext cx="6673558" cy="3108543"/>
          </a:xfrm>
          <a:prstGeom prst="rect">
            <a:avLst/>
          </a:prstGeom>
          <a:noFill/>
        </p:spPr>
        <p:txBody>
          <a:bodyPr wrap="none" rtlCol="0">
            <a:spAutoFit/>
          </a:bodyPr>
          <a:lstStyle/>
          <a:p>
            <a:r>
              <a:rPr lang="es-ES" sz="2800" b="1" dirty="0" smtClean="0"/>
              <a:t>A4</a:t>
            </a:r>
            <a:r>
              <a:rPr lang="es-ES" sz="2800" dirty="0" smtClean="0"/>
              <a:t>: </a:t>
            </a:r>
            <a:r>
              <a:rPr lang="es-ES" sz="2800" dirty="0" err="1" smtClean="0"/>
              <a:t>symmetry</a:t>
            </a:r>
            <a:r>
              <a:rPr lang="es-ES" sz="2800" dirty="0" smtClean="0"/>
              <a:t> </a:t>
            </a:r>
            <a:r>
              <a:rPr lang="es-ES" sz="2800" dirty="0" err="1" smtClean="0"/>
              <a:t>group</a:t>
            </a:r>
            <a:r>
              <a:rPr lang="es-ES" sz="2800" dirty="0" smtClean="0"/>
              <a:t> of </a:t>
            </a:r>
            <a:r>
              <a:rPr lang="es-ES" sz="2800" dirty="0" err="1" smtClean="0"/>
              <a:t>the</a:t>
            </a:r>
            <a:r>
              <a:rPr lang="es-ES" sz="2800" dirty="0" smtClean="0"/>
              <a:t> </a:t>
            </a:r>
            <a:r>
              <a:rPr lang="es-ES" sz="2800" dirty="0" err="1" smtClean="0"/>
              <a:t>tetrahedron</a:t>
            </a:r>
            <a:endParaRPr lang="es-ES" sz="2800" dirty="0" smtClean="0"/>
          </a:p>
          <a:p>
            <a:endParaRPr lang="es-ES" sz="2800" dirty="0"/>
          </a:p>
          <a:p>
            <a:r>
              <a:rPr lang="es-ES" sz="2800" b="1" dirty="0" smtClean="0"/>
              <a:t>S4</a:t>
            </a:r>
            <a:r>
              <a:rPr lang="es-ES" sz="2800" dirty="0" smtClean="0"/>
              <a:t>:Full </a:t>
            </a:r>
            <a:r>
              <a:rPr lang="es-ES" sz="2800" dirty="0" err="1" smtClean="0"/>
              <a:t>permutation</a:t>
            </a:r>
            <a:r>
              <a:rPr lang="es-ES" sz="2800" dirty="0" smtClean="0"/>
              <a:t> </a:t>
            </a:r>
            <a:r>
              <a:rPr lang="es-ES" sz="2800" dirty="0" err="1" smtClean="0"/>
              <a:t>symmetry</a:t>
            </a:r>
            <a:r>
              <a:rPr lang="es-ES" sz="2800" dirty="0" smtClean="0"/>
              <a:t> of 4 </a:t>
            </a:r>
            <a:r>
              <a:rPr lang="es-ES" sz="2800" dirty="0" err="1" smtClean="0"/>
              <a:t>elements</a:t>
            </a:r>
            <a:endParaRPr lang="es-ES" sz="2800" dirty="0" smtClean="0"/>
          </a:p>
          <a:p>
            <a:endParaRPr lang="es-ES" sz="2800" dirty="0"/>
          </a:p>
          <a:p>
            <a:r>
              <a:rPr lang="es-ES" sz="2800" b="1" dirty="0" smtClean="0"/>
              <a:t>A5</a:t>
            </a:r>
            <a:r>
              <a:rPr lang="es-ES" sz="2800" dirty="0" smtClean="0"/>
              <a:t>: </a:t>
            </a:r>
            <a:r>
              <a:rPr lang="es-ES" sz="2800" dirty="0" err="1" smtClean="0"/>
              <a:t>Symmetry</a:t>
            </a:r>
            <a:r>
              <a:rPr lang="es-ES" sz="2800" dirty="0" smtClean="0"/>
              <a:t> </a:t>
            </a:r>
            <a:r>
              <a:rPr lang="es-ES" sz="2800" dirty="0" err="1" smtClean="0"/>
              <a:t>group</a:t>
            </a:r>
            <a:r>
              <a:rPr lang="es-ES" sz="2800" dirty="0" smtClean="0"/>
              <a:t> of </a:t>
            </a:r>
            <a:r>
              <a:rPr lang="es-ES" sz="2800" dirty="0" err="1" smtClean="0"/>
              <a:t>the</a:t>
            </a:r>
            <a:r>
              <a:rPr lang="es-ES" sz="2800" dirty="0" smtClean="0"/>
              <a:t> </a:t>
            </a:r>
            <a:r>
              <a:rPr lang="es-ES" sz="2800" dirty="0" err="1" smtClean="0"/>
              <a:t>icosahedron</a:t>
            </a:r>
            <a:endParaRPr lang="es-ES" sz="2800" dirty="0" smtClean="0"/>
          </a:p>
          <a:p>
            <a:endParaRPr lang="es-ES" sz="2800" dirty="0"/>
          </a:p>
          <a:p>
            <a:r>
              <a:rPr lang="es-ES" sz="2800" dirty="0" smtClean="0"/>
              <a:t>……………………………………………………….</a:t>
            </a:r>
            <a:endParaRPr lang="en-US" sz="2800" dirty="0"/>
          </a:p>
        </p:txBody>
      </p:sp>
    </p:spTree>
    <p:extLst>
      <p:ext uri="{BB962C8B-B14F-4D97-AF65-F5344CB8AC3E}">
        <p14:creationId xmlns:p14="http://schemas.microsoft.com/office/powerpoint/2010/main" val="2122020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23528" y="2276872"/>
                <a:ext cx="8587800" cy="2616101"/>
              </a:xfrm>
              <a:prstGeom prst="rect">
                <a:avLst/>
              </a:prstGeom>
              <a:noFill/>
            </p:spPr>
            <p:txBody>
              <a:bodyPr wrap="none" rtlCol="0">
                <a:spAutoFit/>
              </a:bodyPr>
              <a:lstStyle/>
              <a:p>
                <a:pPr marL="571500" indent="-571500">
                  <a:buFontTx/>
                  <a:buChar char="-"/>
                </a:pPr>
                <a:r>
                  <a:rPr lang="es-ES" sz="4400" dirty="0" smtClean="0">
                    <a:solidFill>
                      <a:srgbClr val="FF0000"/>
                    </a:solidFill>
                  </a:rPr>
                  <a:t>Weren’t </a:t>
                </a:r>
                <a:r>
                  <a:rPr lang="es-ES" sz="4400" dirty="0" err="1" smtClean="0">
                    <a:solidFill>
                      <a:srgbClr val="FF0000"/>
                    </a:solidFill>
                  </a:rPr>
                  <a:t>discrete</a:t>
                </a:r>
                <a:r>
                  <a:rPr lang="es-ES" sz="4400" dirty="0" smtClean="0">
                    <a:solidFill>
                      <a:srgbClr val="FF0000"/>
                    </a:solidFill>
                  </a:rPr>
                  <a:t> </a:t>
                </a:r>
                <a:r>
                  <a:rPr lang="es-ES" sz="4400" dirty="0" err="1" smtClean="0">
                    <a:solidFill>
                      <a:srgbClr val="FF0000"/>
                    </a:solidFill>
                  </a:rPr>
                  <a:t>symetries</a:t>
                </a:r>
                <a:r>
                  <a:rPr lang="es-ES" sz="4400" dirty="0" smtClean="0">
                    <a:solidFill>
                      <a:srgbClr val="FF0000"/>
                    </a:solidFill>
                  </a:rPr>
                  <a:t> DEAD?</a:t>
                </a:r>
              </a:p>
              <a:p>
                <a:r>
                  <a:rPr lang="es-ES" sz="4000" dirty="0" smtClean="0">
                    <a:solidFill>
                      <a:srgbClr val="FF0000"/>
                    </a:solidFill>
                  </a:rPr>
                  <a:t>     </a:t>
                </a:r>
              </a:p>
              <a:p>
                <a:pPr marL="571500" indent="-571500">
                  <a:buFontTx/>
                  <a:buChar char="-"/>
                </a:pPr>
                <a:r>
                  <a:rPr lang="es-ES" sz="4000" dirty="0" smtClean="0">
                    <a:solidFill>
                      <a:srgbClr val="FF0000"/>
                    </a:solidFill>
                  </a:rPr>
                  <a:t>I mean, </a:t>
                </a:r>
                <a:r>
                  <a:rPr lang="es-ES" sz="4000" dirty="0" err="1" smtClean="0">
                    <a:solidFill>
                      <a:srgbClr val="FF0000"/>
                    </a:solidFill>
                  </a:rPr>
                  <a:t>didn’t</a:t>
                </a:r>
                <a:r>
                  <a:rPr lang="es-ES" sz="4000" dirty="0" smtClean="0">
                    <a:solidFill>
                      <a:srgbClr val="FF0000"/>
                    </a:solidFill>
                  </a:rPr>
                  <a:t> </a:t>
                </a:r>
                <a:r>
                  <a:rPr lang="es-ES" sz="4000" dirty="0" err="1" smtClean="0">
                    <a:solidFill>
                      <a:srgbClr val="FF0000"/>
                    </a:solidFill>
                  </a:rPr>
                  <a:t>they</a:t>
                </a:r>
                <a:r>
                  <a:rPr lang="es-ES" sz="4000" dirty="0" smtClean="0">
                    <a:solidFill>
                      <a:srgbClr val="FF0000"/>
                    </a:solidFill>
                  </a:rPr>
                  <a:t> </a:t>
                </a:r>
                <a:r>
                  <a:rPr lang="es-ES" sz="4000" dirty="0" err="1" smtClean="0">
                    <a:solidFill>
                      <a:srgbClr val="FF0000"/>
                    </a:solidFill>
                  </a:rPr>
                  <a:t>predict</a:t>
                </a:r>
                <a:r>
                  <a:rPr lang="es-ES" sz="4000" dirty="0" smtClean="0">
                    <a:solidFill>
                      <a:srgbClr val="FF0000"/>
                    </a:solidFill>
                  </a:rPr>
                  <a:t> </a:t>
                </a:r>
                <a14:m>
                  <m:oMath xmlns:m="http://schemas.openxmlformats.org/officeDocument/2006/math">
                    <m:sSub>
                      <m:sSubPr>
                        <m:ctrlPr>
                          <a:rPr lang="es-ES" sz="4000" i="1" smtClean="0">
                            <a:solidFill>
                              <a:srgbClr val="FF0000"/>
                            </a:solidFill>
                            <a:latin typeface="Cambria Math"/>
                            <a:ea typeface="Cambria Math"/>
                          </a:rPr>
                        </m:ctrlPr>
                      </m:sSubPr>
                      <m:e>
                        <m:r>
                          <a:rPr lang="es-ES" sz="4000" i="1">
                            <a:solidFill>
                              <a:srgbClr val="FF0000"/>
                            </a:solidFill>
                            <a:latin typeface="Cambria Math"/>
                            <a:ea typeface="Cambria Math"/>
                          </a:rPr>
                          <m:t>𝜃</m:t>
                        </m:r>
                      </m:e>
                      <m:sub>
                        <m:r>
                          <a:rPr lang="es-ES" sz="4000" b="0" i="1" smtClean="0">
                            <a:solidFill>
                              <a:srgbClr val="FF0000"/>
                            </a:solidFill>
                            <a:latin typeface="Cambria Math"/>
                            <a:ea typeface="Cambria Math"/>
                          </a:rPr>
                          <m:t>13</m:t>
                        </m:r>
                      </m:sub>
                    </m:sSub>
                    <m:r>
                      <a:rPr lang="es-ES" sz="4000" b="0" i="1" smtClean="0">
                        <a:solidFill>
                          <a:srgbClr val="FF0000"/>
                        </a:solidFill>
                        <a:latin typeface="Cambria Math"/>
                        <a:ea typeface="Cambria Math"/>
                      </a:rPr>
                      <m:t>=0</m:t>
                    </m:r>
                  </m:oMath>
                </a14:m>
                <a:r>
                  <a:rPr lang="es-ES" sz="4000" b="0" dirty="0" smtClean="0">
                    <a:solidFill>
                      <a:srgbClr val="FF0000"/>
                    </a:solidFill>
                    <a:ea typeface="Cambria Math"/>
                  </a:rPr>
                  <a:t>?</a:t>
                </a:r>
              </a:p>
              <a:p>
                <a:endParaRPr lang="en-US" sz="40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3528" y="2276872"/>
                <a:ext cx="8587800" cy="2616101"/>
              </a:xfrm>
              <a:prstGeom prst="rect">
                <a:avLst/>
              </a:prstGeom>
              <a:blipFill rotWithShape="1">
                <a:blip r:embed="rId3"/>
                <a:stretch>
                  <a:fillRect l="-2910" t="-5361" r="-2058"/>
                </a:stretch>
              </a:blipFill>
            </p:spPr>
            <p:txBody>
              <a:bodyPr/>
              <a:lstStyle/>
              <a:p>
                <a:r>
                  <a:rPr lang="en-US">
                    <a:noFill/>
                  </a:rPr>
                  <a:t> </a:t>
                </a:r>
              </a:p>
            </p:txBody>
          </p:sp>
        </mc:Fallback>
      </mc:AlternateContent>
    </p:spTree>
    <p:extLst>
      <p:ext uri="{BB962C8B-B14F-4D97-AF65-F5344CB8AC3E}">
        <p14:creationId xmlns:p14="http://schemas.microsoft.com/office/powerpoint/2010/main" val="1465747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tente\Documents\elevado\phenomenology\neutrinos\models\discrete\paper2\jesus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76672"/>
            <a:ext cx="4607421" cy="602012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2411760" y="332656"/>
            <a:ext cx="4824536" cy="616414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67744" y="332656"/>
            <a:ext cx="4751437" cy="616414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74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683568" y="1028328"/>
                <a:ext cx="8064896" cy="1752600"/>
              </a:xfrm>
            </p:spPr>
            <p:txBody>
              <a:bodyPr>
                <a:normAutofit fontScale="92500" lnSpcReduction="20000"/>
              </a:bodyPr>
              <a:lstStyle/>
              <a:p>
                <a:pPr algn="l"/>
                <a14:m>
                  <m:oMathPara xmlns:m="http://schemas.openxmlformats.org/officeDocument/2006/math">
                    <m:oMathParaPr>
                      <m:jc m:val="centerGroup"/>
                    </m:oMathParaPr>
                    <m:oMath xmlns:m="http://schemas.openxmlformats.org/officeDocument/2006/math">
                      <m:sSub>
                        <m:sSubPr>
                          <m:ctrlPr>
                            <a:rPr lang="es-ES" b="1" i="1" smtClean="0">
                              <a:solidFill>
                                <a:srgbClr val="FF0000"/>
                              </a:solidFill>
                              <a:latin typeface="Cambria Math"/>
                            </a:rPr>
                          </m:ctrlPr>
                        </m:sSubPr>
                        <m:e>
                          <m:r>
                            <a:rPr lang="es-ES" b="1" i="1" smtClean="0">
                              <a:solidFill>
                                <a:srgbClr val="FF0000"/>
                              </a:solidFill>
                              <a:latin typeface="Cambria Math"/>
                              <a:ea typeface="Cambria Math"/>
                            </a:rPr>
                            <m:t>𝜽</m:t>
                          </m:r>
                        </m:e>
                        <m:sub>
                          <m:r>
                            <a:rPr lang="es-ES" b="1" i="1" smtClean="0">
                              <a:solidFill>
                                <a:srgbClr val="FF0000"/>
                              </a:solidFill>
                              <a:latin typeface="Cambria Math"/>
                            </a:rPr>
                            <m:t>𝟏𝟑</m:t>
                          </m:r>
                        </m:sub>
                      </m:sSub>
                      <m:r>
                        <a:rPr lang="es-ES" b="1" i="1" smtClean="0">
                          <a:solidFill>
                            <a:srgbClr val="FF0000"/>
                          </a:solidFill>
                          <a:latin typeface="Cambria Math"/>
                          <a:ea typeface="Cambria Math"/>
                        </a:rPr>
                        <m:t>≠</m:t>
                      </m:r>
                      <m:r>
                        <a:rPr lang="es-ES" b="1" i="1" smtClean="0">
                          <a:solidFill>
                            <a:srgbClr val="FF0000"/>
                          </a:solidFill>
                          <a:latin typeface="Cambria Math"/>
                          <a:ea typeface="Cambria Math"/>
                        </a:rPr>
                        <m:t>𝟎</m:t>
                      </m:r>
                    </m:oMath>
                  </m:oMathPara>
                </a14:m>
                <a:endParaRPr lang="es-ES" dirty="0" smtClean="0">
                  <a:solidFill>
                    <a:schemeClr val="tx1"/>
                  </a:solidFill>
                </a:endParaRPr>
              </a:p>
              <a:p>
                <a:pPr algn="l"/>
                <a:r>
                  <a:rPr lang="es-ES" dirty="0" smtClean="0">
                    <a:solidFill>
                      <a:schemeClr val="tx1"/>
                    </a:solidFill>
                  </a:rPr>
                  <a:t> In </a:t>
                </a:r>
                <a:r>
                  <a:rPr lang="es-ES" dirty="0" err="1" smtClean="0">
                    <a:solidFill>
                      <a:schemeClr val="tx1"/>
                    </a:solidFill>
                  </a:rPr>
                  <a:t>specific</a:t>
                </a:r>
                <a:r>
                  <a:rPr lang="es-ES" dirty="0" smtClean="0">
                    <a:solidFill>
                      <a:schemeClr val="tx1"/>
                    </a:solidFill>
                  </a:rPr>
                  <a:t> cases, </a:t>
                </a:r>
                <a:r>
                  <a:rPr lang="es-ES" dirty="0" err="1" smtClean="0">
                    <a:solidFill>
                      <a:schemeClr val="tx1"/>
                    </a:solidFill>
                  </a:rPr>
                  <a:t>discrete</a:t>
                </a:r>
                <a:r>
                  <a:rPr lang="es-ES" dirty="0" smtClean="0">
                    <a:solidFill>
                      <a:schemeClr val="tx1"/>
                    </a:solidFill>
                  </a:rPr>
                  <a:t> </a:t>
                </a:r>
                <a:r>
                  <a:rPr lang="es-ES" dirty="0" err="1" smtClean="0">
                    <a:solidFill>
                      <a:schemeClr val="tx1"/>
                    </a:solidFill>
                  </a:rPr>
                  <a:t>symmetries</a:t>
                </a:r>
                <a:r>
                  <a:rPr lang="es-ES" dirty="0" smtClean="0">
                    <a:solidFill>
                      <a:schemeClr val="tx1"/>
                    </a:solidFill>
                  </a:rPr>
                  <a:t> </a:t>
                </a:r>
                <a:r>
                  <a:rPr lang="es-ES" b="1" dirty="0" smtClean="0">
                    <a:solidFill>
                      <a:srgbClr val="FF0000"/>
                    </a:solidFill>
                  </a:rPr>
                  <a:t>can </a:t>
                </a:r>
                <a:r>
                  <a:rPr lang="es-ES" b="1" dirty="0" err="1" smtClean="0">
                    <a:solidFill>
                      <a:srgbClr val="FF0000"/>
                    </a:solidFill>
                  </a:rPr>
                  <a:t>fit</a:t>
                </a:r>
                <a:r>
                  <a:rPr lang="es-ES" b="1" dirty="0" smtClean="0">
                    <a:solidFill>
                      <a:srgbClr val="FF0000"/>
                    </a:solidFill>
                  </a:rPr>
                  <a:t> </a:t>
                </a:r>
                <a:r>
                  <a:rPr lang="es-ES" b="1" dirty="0" err="1" smtClean="0">
                    <a:solidFill>
                      <a:srgbClr val="FF0000"/>
                    </a:solidFill>
                  </a:rPr>
                  <a:t>the</a:t>
                </a:r>
                <a:r>
                  <a:rPr lang="es-ES" b="1" dirty="0" smtClean="0">
                    <a:solidFill>
                      <a:srgbClr val="FF0000"/>
                    </a:solidFill>
                  </a:rPr>
                  <a:t> </a:t>
                </a:r>
                <a:r>
                  <a:rPr lang="es-ES" b="1" dirty="0" err="1" smtClean="0">
                    <a:solidFill>
                      <a:srgbClr val="FF0000"/>
                    </a:solidFill>
                  </a:rPr>
                  <a:t>observed</a:t>
                </a:r>
                <a:r>
                  <a:rPr lang="es-ES" b="1" dirty="0" smtClean="0">
                    <a:solidFill>
                      <a:srgbClr val="FF0000"/>
                    </a:solidFill>
                  </a:rPr>
                  <a:t> </a:t>
                </a:r>
                <a:r>
                  <a:rPr lang="es-ES" b="1" dirty="0" err="1" smtClean="0">
                    <a:solidFill>
                      <a:srgbClr val="FF0000"/>
                    </a:solidFill>
                  </a:rPr>
                  <a:t>angles</a:t>
                </a:r>
                <a:r>
                  <a:rPr lang="es-ES" b="1" dirty="0" smtClean="0">
                    <a:solidFill>
                      <a:srgbClr val="FF0000"/>
                    </a:solidFill>
                  </a:rPr>
                  <a:t> (</a:t>
                </a:r>
                <a:r>
                  <a:rPr lang="es-ES" b="1" dirty="0" err="1" smtClean="0">
                    <a:solidFill>
                      <a:srgbClr val="FF0000"/>
                    </a:solidFill>
                  </a:rPr>
                  <a:t>well</a:t>
                </a:r>
                <a:r>
                  <a:rPr lang="es-ES" b="1" dirty="0" smtClean="0">
                    <a:solidFill>
                      <a:srgbClr val="FF0000"/>
                    </a:solidFill>
                  </a:rPr>
                  <a:t> </a:t>
                </a:r>
                <a:r>
                  <a:rPr lang="es-ES" b="1" dirty="0" err="1" smtClean="0">
                    <a:solidFill>
                      <a:srgbClr val="FF0000"/>
                    </a:solidFill>
                  </a:rPr>
                  <a:t>inside</a:t>
                </a:r>
                <a:r>
                  <a:rPr lang="es-ES" b="1" dirty="0" smtClean="0">
                    <a:solidFill>
                      <a:srgbClr val="FF0000"/>
                    </a:solidFill>
                  </a:rPr>
                  <a:t> </a:t>
                </a:r>
                <a:r>
                  <a:rPr lang="es-ES" b="1" dirty="0" err="1" smtClean="0">
                    <a:solidFill>
                      <a:srgbClr val="FF0000"/>
                    </a:solidFill>
                  </a:rPr>
                  <a:t>the</a:t>
                </a:r>
                <a:r>
                  <a:rPr lang="es-ES" b="1" dirty="0" smtClean="0">
                    <a:solidFill>
                      <a:srgbClr val="FF0000"/>
                    </a:solidFill>
                  </a:rPr>
                  <a:t> 1</a:t>
                </a:r>
                <a:r>
                  <a:rPr lang="el-GR" b="1" dirty="0" smtClean="0">
                    <a:solidFill>
                      <a:srgbClr val="FF0000"/>
                    </a:solidFill>
                  </a:rPr>
                  <a:t>σ</a:t>
                </a:r>
                <a:r>
                  <a:rPr lang="es-ES" b="1" dirty="0" smtClean="0">
                    <a:solidFill>
                      <a:srgbClr val="FF0000"/>
                    </a:solidFill>
                  </a:rPr>
                  <a:t> </a:t>
                </a:r>
                <a:r>
                  <a:rPr lang="es-ES" b="1" dirty="0" err="1" smtClean="0">
                    <a:solidFill>
                      <a:srgbClr val="FF0000"/>
                    </a:solidFill>
                  </a:rPr>
                  <a:t>region</a:t>
                </a:r>
                <a:r>
                  <a:rPr lang="es-ES" b="1" dirty="0" smtClean="0">
                    <a:solidFill>
                      <a:srgbClr val="FF0000"/>
                    </a:solidFill>
                  </a:rPr>
                  <a:t>) and </a:t>
                </a:r>
                <a:r>
                  <a:rPr lang="es-ES" b="1" dirty="0" err="1" smtClean="0">
                    <a:solidFill>
                      <a:srgbClr val="FF0000"/>
                    </a:solidFill>
                  </a:rPr>
                  <a:t>predict</a:t>
                </a:r>
                <a:r>
                  <a:rPr lang="es-ES" b="1" dirty="0" smtClean="0">
                    <a:solidFill>
                      <a:srgbClr val="FF0000"/>
                    </a:solidFill>
                  </a:rPr>
                  <a:t> </a:t>
                </a:r>
                <a:r>
                  <a:rPr lang="es-ES" b="1" dirty="0" err="1" smtClean="0">
                    <a:solidFill>
                      <a:srgbClr val="FF0000"/>
                    </a:solidFill>
                  </a:rPr>
                  <a:t>the</a:t>
                </a:r>
                <a:r>
                  <a:rPr lang="es-ES" b="1" dirty="0" smtClean="0">
                    <a:solidFill>
                      <a:srgbClr val="FF0000"/>
                    </a:solidFill>
                  </a:rPr>
                  <a:t> CP </a:t>
                </a:r>
                <a:r>
                  <a:rPr lang="es-ES" b="1" dirty="0" err="1" smtClean="0">
                    <a:solidFill>
                      <a:srgbClr val="FF0000"/>
                    </a:solidFill>
                  </a:rPr>
                  <a:t>phase</a:t>
                </a:r>
                <a:r>
                  <a:rPr lang="es-ES" b="1" dirty="0" smtClean="0">
                    <a:solidFill>
                      <a:srgbClr val="FF0000"/>
                    </a:solidFill>
                  </a:rPr>
                  <a:t>. </a:t>
                </a:r>
                <a:endParaRPr lang="en-US" b="1" dirty="0">
                  <a:solidFill>
                    <a:srgbClr val="FF0000"/>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683568" y="1028328"/>
                <a:ext cx="8064896" cy="1752600"/>
              </a:xfrm>
              <a:blipFill rotWithShape="1">
                <a:blip r:embed="rId3"/>
                <a:stretch>
                  <a:fillRect l="-1738" b="-10801"/>
                </a:stretch>
              </a:blipFill>
            </p:spPr>
            <p:txBody>
              <a:bodyPr/>
              <a:lstStyle/>
              <a:p>
                <a:r>
                  <a:rPr lang="en-US">
                    <a:noFill/>
                  </a:rPr>
                  <a:t> </a:t>
                </a:r>
              </a:p>
            </p:txBody>
          </p:sp>
        </mc:Fallback>
      </mc:AlternateContent>
      <p:sp>
        <p:nvSpPr>
          <p:cNvPr id="4" name="TextBox 3"/>
          <p:cNvSpPr txBox="1"/>
          <p:nvPr/>
        </p:nvSpPr>
        <p:spPr>
          <a:xfrm>
            <a:off x="683568" y="4293096"/>
            <a:ext cx="8064896" cy="1569660"/>
          </a:xfrm>
          <a:prstGeom prst="rect">
            <a:avLst/>
          </a:prstGeom>
          <a:noFill/>
        </p:spPr>
        <p:txBody>
          <a:bodyPr wrap="square" rtlCol="0">
            <a:spAutoFit/>
          </a:bodyPr>
          <a:lstStyle/>
          <a:p>
            <a:r>
              <a:rPr lang="es-ES" sz="3200" b="1" dirty="0" smtClean="0">
                <a:solidFill>
                  <a:srgbClr val="FF0000"/>
                </a:solidFill>
              </a:rPr>
              <a:t>General </a:t>
            </a:r>
            <a:r>
              <a:rPr lang="es-ES" sz="3200" b="1" dirty="0" err="1" smtClean="0">
                <a:solidFill>
                  <a:srgbClr val="FF0000"/>
                </a:solidFill>
              </a:rPr>
              <a:t>constraints</a:t>
            </a:r>
            <a:r>
              <a:rPr lang="es-ES" sz="3200" b="1" dirty="0" smtClean="0">
                <a:solidFill>
                  <a:srgbClr val="FF0000"/>
                </a:solidFill>
              </a:rPr>
              <a:t> </a:t>
            </a:r>
            <a:r>
              <a:rPr lang="es-ES" sz="3200" b="1" dirty="0" err="1" smtClean="0">
                <a:solidFill>
                  <a:srgbClr val="FF0000"/>
                </a:solidFill>
              </a:rPr>
              <a:t>on</a:t>
            </a:r>
            <a:r>
              <a:rPr lang="es-ES" sz="3200" b="1" dirty="0" smtClean="0">
                <a:solidFill>
                  <a:srgbClr val="FF0000"/>
                </a:solidFill>
              </a:rPr>
              <a:t> </a:t>
            </a:r>
            <a:r>
              <a:rPr lang="es-ES" sz="3200" b="1" dirty="0" err="1" smtClean="0">
                <a:solidFill>
                  <a:srgbClr val="FF0000"/>
                </a:solidFill>
              </a:rPr>
              <a:t>mixing</a:t>
            </a:r>
            <a:r>
              <a:rPr lang="es-ES" sz="3200" b="1" dirty="0" smtClean="0"/>
              <a:t> </a:t>
            </a:r>
            <a:r>
              <a:rPr lang="es-ES" sz="3200" dirty="0" err="1" smtClean="0"/>
              <a:t>from</a:t>
            </a:r>
            <a:r>
              <a:rPr lang="es-ES" sz="3200" dirty="0" smtClean="0"/>
              <a:t> </a:t>
            </a:r>
            <a:r>
              <a:rPr lang="es-ES" sz="3200" b="1" dirty="0" err="1" smtClean="0"/>
              <a:t>discrete</a:t>
            </a:r>
            <a:r>
              <a:rPr lang="es-ES" sz="3200" b="1" dirty="0" smtClean="0"/>
              <a:t> </a:t>
            </a:r>
            <a:r>
              <a:rPr lang="es-ES" sz="3200" b="1" dirty="0" err="1" smtClean="0"/>
              <a:t>symmetries</a:t>
            </a:r>
            <a:r>
              <a:rPr lang="es-ES" sz="3200" b="1" dirty="0" smtClean="0"/>
              <a:t> </a:t>
            </a:r>
            <a:r>
              <a:rPr lang="es-ES" sz="3200" dirty="0" smtClean="0"/>
              <a:t>are </a:t>
            </a:r>
            <a:r>
              <a:rPr lang="es-ES" sz="3200" dirty="0" err="1" smtClean="0"/>
              <a:t>obtained</a:t>
            </a:r>
            <a:r>
              <a:rPr lang="es-ES" sz="3200" dirty="0" smtClean="0"/>
              <a:t> in </a:t>
            </a:r>
            <a:r>
              <a:rPr lang="en-US" sz="3200" dirty="0" smtClean="0"/>
              <a:t>an elementary way with NO mention of models whatsoever</a:t>
            </a:r>
            <a:endParaRPr lang="es-ES" sz="3200" dirty="0" smtClean="0"/>
          </a:p>
        </p:txBody>
      </p:sp>
    </p:spTree>
    <p:extLst>
      <p:ext uri="{BB962C8B-B14F-4D97-AF65-F5344CB8AC3E}">
        <p14:creationId xmlns:p14="http://schemas.microsoft.com/office/powerpoint/2010/main" val="1465747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9512" y="332656"/>
            <a:ext cx="8687609" cy="3663449"/>
            <a:chOff x="-432046" y="1844824"/>
            <a:chExt cx="8687609" cy="2744316"/>
          </a:xfrm>
        </p:grpSpPr>
        <p:sp>
          <p:nvSpPr>
            <p:cNvPr id="6" name="TextBox 5"/>
            <p:cNvSpPr txBox="1"/>
            <p:nvPr/>
          </p:nvSpPr>
          <p:spPr>
            <a:xfrm>
              <a:off x="2821440" y="1844824"/>
              <a:ext cx="3058401" cy="584775"/>
            </a:xfrm>
            <a:prstGeom prst="rect">
              <a:avLst/>
            </a:prstGeom>
            <a:noFill/>
          </p:spPr>
          <p:txBody>
            <a:bodyPr wrap="none" rtlCol="0">
              <a:spAutoFit/>
            </a:bodyPr>
            <a:lstStyle/>
            <a:p>
              <a:r>
                <a:rPr lang="it-IT" sz="3200" b="1" dirty="0" smtClean="0">
                  <a:solidFill>
                    <a:srgbClr val="00B0F0"/>
                  </a:solidFill>
                </a:rPr>
                <a:t>Flavor Symmetry</a:t>
              </a:r>
              <a:endParaRPr lang="it-IT" sz="3200" b="1" dirty="0">
                <a:solidFill>
                  <a:srgbClr val="00B0F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930" y="2422550"/>
              <a:ext cx="1361005" cy="88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19" y="3958238"/>
              <a:ext cx="692737" cy="57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7904" y="4045074"/>
              <a:ext cx="608836" cy="54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1165256" y="3141058"/>
              <a:ext cx="2333571" cy="9040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03927" y="3180978"/>
              <a:ext cx="1993977" cy="10366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2046" y="3360086"/>
              <a:ext cx="2310312" cy="461665"/>
            </a:xfrm>
            <a:prstGeom prst="rect">
              <a:avLst/>
            </a:prstGeom>
            <a:noFill/>
          </p:spPr>
          <p:txBody>
            <a:bodyPr wrap="none" rtlCol="0">
              <a:spAutoFit/>
            </a:bodyPr>
            <a:lstStyle/>
            <a:p>
              <a:r>
                <a:rPr lang="it-IT" sz="2400" b="1" dirty="0" smtClean="0">
                  <a:solidFill>
                    <a:srgbClr val="00B0F0"/>
                  </a:solidFill>
                </a:rPr>
                <a:t>Charged Leptons</a:t>
              </a:r>
            </a:p>
          </p:txBody>
        </p:sp>
        <p:sp>
          <p:nvSpPr>
            <p:cNvPr id="13" name="TextBox 12"/>
            <p:cNvSpPr txBox="1"/>
            <p:nvPr/>
          </p:nvSpPr>
          <p:spPr>
            <a:xfrm>
              <a:off x="6802921" y="3371276"/>
              <a:ext cx="1452642" cy="461665"/>
            </a:xfrm>
            <a:prstGeom prst="rect">
              <a:avLst/>
            </a:prstGeom>
            <a:noFill/>
          </p:spPr>
          <p:txBody>
            <a:bodyPr wrap="none" rtlCol="0">
              <a:spAutoFit/>
            </a:bodyPr>
            <a:lstStyle/>
            <a:p>
              <a:r>
                <a:rPr lang="it-IT" sz="2400" b="1" dirty="0" smtClean="0">
                  <a:solidFill>
                    <a:srgbClr val="00B0F0"/>
                  </a:solidFill>
                </a:rPr>
                <a:t>Neutrinos</a:t>
              </a:r>
            </a:p>
          </p:txBody>
        </p:sp>
      </p:grpSp>
      <p:sp>
        <p:nvSpPr>
          <p:cNvPr id="15" name="TextBox 14"/>
          <p:cNvSpPr txBox="1"/>
          <p:nvPr/>
        </p:nvSpPr>
        <p:spPr>
          <a:xfrm rot="19935459">
            <a:off x="2860082" y="2425728"/>
            <a:ext cx="1046883" cy="369332"/>
          </a:xfrm>
          <a:prstGeom prst="rect">
            <a:avLst/>
          </a:prstGeom>
          <a:noFill/>
        </p:spPr>
        <p:txBody>
          <a:bodyPr wrap="square" rtlCol="0">
            <a:spAutoFit/>
          </a:bodyPr>
          <a:lstStyle/>
          <a:p>
            <a:r>
              <a:rPr lang="it-IT" dirty="0" smtClean="0"/>
              <a:t>breaking</a:t>
            </a:r>
            <a:endParaRPr lang="it-IT" dirty="0"/>
          </a:p>
        </p:txBody>
      </p:sp>
      <p:sp>
        <p:nvSpPr>
          <p:cNvPr id="16" name="TextBox 15"/>
          <p:cNvSpPr txBox="1"/>
          <p:nvPr/>
        </p:nvSpPr>
        <p:spPr>
          <a:xfrm rot="20018278">
            <a:off x="2573048" y="2185684"/>
            <a:ext cx="1119794" cy="369332"/>
          </a:xfrm>
          <a:prstGeom prst="rect">
            <a:avLst/>
          </a:prstGeom>
          <a:noFill/>
        </p:spPr>
        <p:txBody>
          <a:bodyPr wrap="none" rtlCol="0">
            <a:spAutoFit/>
          </a:bodyPr>
          <a:lstStyle/>
          <a:p>
            <a:r>
              <a:rPr lang="it-IT" dirty="0" smtClean="0"/>
              <a:t>symmetry</a:t>
            </a:r>
            <a:endParaRPr lang="it-IT" dirty="0"/>
          </a:p>
        </p:txBody>
      </p:sp>
      <p:sp>
        <p:nvSpPr>
          <p:cNvPr id="17" name="TextBox 16"/>
          <p:cNvSpPr txBox="1"/>
          <p:nvPr/>
        </p:nvSpPr>
        <p:spPr>
          <a:xfrm rot="2074457">
            <a:off x="5823599" y="2681208"/>
            <a:ext cx="1046883" cy="369332"/>
          </a:xfrm>
          <a:prstGeom prst="rect">
            <a:avLst/>
          </a:prstGeom>
          <a:noFill/>
        </p:spPr>
        <p:txBody>
          <a:bodyPr wrap="square" rtlCol="0">
            <a:spAutoFit/>
          </a:bodyPr>
          <a:lstStyle/>
          <a:p>
            <a:r>
              <a:rPr lang="it-IT" dirty="0" smtClean="0"/>
              <a:t>breaking</a:t>
            </a:r>
            <a:endParaRPr lang="it-IT" dirty="0"/>
          </a:p>
        </p:txBody>
      </p:sp>
      <p:sp>
        <p:nvSpPr>
          <p:cNvPr id="18" name="TextBox 17"/>
          <p:cNvSpPr txBox="1"/>
          <p:nvPr/>
        </p:nvSpPr>
        <p:spPr>
          <a:xfrm rot="2157276">
            <a:off x="5971155" y="2308810"/>
            <a:ext cx="1119794" cy="369332"/>
          </a:xfrm>
          <a:prstGeom prst="rect">
            <a:avLst/>
          </a:prstGeom>
          <a:noFill/>
        </p:spPr>
        <p:txBody>
          <a:bodyPr wrap="none" rtlCol="0">
            <a:spAutoFit/>
          </a:bodyPr>
          <a:lstStyle/>
          <a:p>
            <a:r>
              <a:rPr lang="it-IT" dirty="0" smtClean="0"/>
              <a:t>symmetry</a:t>
            </a:r>
            <a:endParaRPr lang="it-IT" dirty="0"/>
          </a:p>
        </p:txBody>
      </p:sp>
      <p:sp>
        <p:nvSpPr>
          <p:cNvPr id="21" name="TextBox 20"/>
          <p:cNvSpPr txBox="1"/>
          <p:nvPr/>
        </p:nvSpPr>
        <p:spPr>
          <a:xfrm>
            <a:off x="3131840" y="3337828"/>
            <a:ext cx="3180422" cy="523220"/>
          </a:xfrm>
          <a:prstGeom prst="rect">
            <a:avLst/>
          </a:prstGeom>
          <a:noFill/>
        </p:spPr>
        <p:txBody>
          <a:bodyPr wrap="none" rtlCol="0">
            <a:spAutoFit/>
          </a:bodyPr>
          <a:lstStyle/>
          <a:p>
            <a:r>
              <a:rPr lang="es-ES" sz="2800" dirty="0" smtClean="0"/>
              <a:t>Residual </a:t>
            </a:r>
            <a:r>
              <a:rPr lang="es-ES" sz="2800" dirty="0" err="1" smtClean="0"/>
              <a:t>symmetries</a:t>
            </a:r>
            <a:endParaRPr lang="en-US" sz="2800" dirty="0"/>
          </a:p>
        </p:txBody>
      </p:sp>
      <p:grpSp>
        <p:nvGrpSpPr>
          <p:cNvPr id="25" name="Group 24"/>
          <p:cNvGrpSpPr/>
          <p:nvPr/>
        </p:nvGrpSpPr>
        <p:grpSpPr>
          <a:xfrm>
            <a:off x="649705" y="4176569"/>
            <a:ext cx="7882735" cy="683748"/>
            <a:chOff x="649705" y="4176569"/>
            <a:chExt cx="7882735" cy="683748"/>
          </a:xfrm>
        </p:grpSpPr>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795" y="4176569"/>
              <a:ext cx="1142830" cy="68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49705" y="4221088"/>
              <a:ext cx="7882735" cy="523220"/>
            </a:xfrm>
            <a:prstGeom prst="rect">
              <a:avLst/>
            </a:prstGeom>
            <a:noFill/>
          </p:spPr>
          <p:txBody>
            <a:bodyPr wrap="none" rtlCol="0">
              <a:spAutoFit/>
            </a:bodyPr>
            <a:lstStyle/>
            <a:p>
              <a:r>
                <a:rPr lang="es-ES" sz="2800" b="1" dirty="0" err="1" smtClean="0">
                  <a:solidFill>
                    <a:srgbClr val="FF0000"/>
                  </a:solidFill>
                </a:rPr>
                <a:t>Take</a:t>
              </a:r>
              <a:r>
                <a:rPr lang="es-ES" sz="2800" b="1" dirty="0" smtClean="0">
                  <a:solidFill>
                    <a:srgbClr val="FF0000"/>
                  </a:solidFill>
                </a:rPr>
                <a:t>             </a:t>
              </a:r>
              <a:r>
                <a:rPr lang="es-ES" sz="2800" b="1" dirty="0" err="1" smtClean="0">
                  <a:solidFill>
                    <a:srgbClr val="FF0000"/>
                  </a:solidFill>
                </a:rPr>
                <a:t>the</a:t>
              </a:r>
              <a:r>
                <a:rPr lang="es-ES" sz="2800" b="1" dirty="0" smtClean="0">
                  <a:solidFill>
                    <a:srgbClr val="FF0000"/>
                  </a:solidFill>
                </a:rPr>
                <a:t> </a:t>
              </a:r>
              <a:r>
                <a:rPr lang="es-ES" sz="2800" b="1" dirty="0" err="1" smtClean="0">
                  <a:solidFill>
                    <a:srgbClr val="FF0000"/>
                  </a:solidFill>
                </a:rPr>
                <a:t>symmetry</a:t>
              </a:r>
              <a:r>
                <a:rPr lang="es-ES" sz="2800" b="1" dirty="0" smtClean="0">
                  <a:solidFill>
                    <a:srgbClr val="FF0000"/>
                  </a:solidFill>
                </a:rPr>
                <a:t> of </a:t>
              </a:r>
              <a:r>
                <a:rPr lang="es-ES" sz="2800" b="1" dirty="0" err="1" smtClean="0">
                  <a:solidFill>
                    <a:srgbClr val="FF0000"/>
                  </a:solidFill>
                </a:rPr>
                <a:t>the</a:t>
              </a:r>
              <a:r>
                <a:rPr lang="es-ES" sz="2800" b="1" dirty="0" smtClean="0">
                  <a:solidFill>
                    <a:srgbClr val="FF0000"/>
                  </a:solidFill>
                </a:rPr>
                <a:t> </a:t>
              </a:r>
              <a:r>
                <a:rPr lang="es-ES" sz="2800" b="1" dirty="0" err="1" smtClean="0">
                  <a:solidFill>
                    <a:srgbClr val="FF0000"/>
                  </a:solidFill>
                </a:rPr>
                <a:t>equilateral</a:t>
              </a:r>
              <a:r>
                <a:rPr lang="es-ES" sz="2800" b="1" dirty="0" smtClean="0">
                  <a:solidFill>
                    <a:srgbClr val="FF0000"/>
                  </a:solidFill>
                </a:rPr>
                <a:t> </a:t>
              </a:r>
              <a:r>
                <a:rPr lang="es-ES" sz="2800" b="1" dirty="0" err="1" smtClean="0">
                  <a:solidFill>
                    <a:srgbClr val="FF0000"/>
                  </a:solidFill>
                </a:rPr>
                <a:t>triangle</a:t>
              </a:r>
              <a:endParaRPr lang="en-US" sz="2800" b="1" dirty="0">
                <a:solidFill>
                  <a:srgbClr val="FF0000"/>
                </a:solidFill>
              </a:endParaRPr>
            </a:p>
          </p:txBody>
        </p:sp>
      </p:grpSp>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9108" y="4887910"/>
            <a:ext cx="80703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1" y="5000123"/>
            <a:ext cx="692737" cy="54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226" y="5007118"/>
            <a:ext cx="608836" cy="56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4650" y="5661248"/>
            <a:ext cx="1087110" cy="106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6862" y="5070128"/>
            <a:ext cx="5143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264" y="5013176"/>
            <a:ext cx="537106" cy="59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9898" y="5083929"/>
            <a:ext cx="5143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168" y="5702573"/>
            <a:ext cx="1004887"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747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14" y="1555420"/>
            <a:ext cx="3645496" cy="115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538" y="119292"/>
            <a:ext cx="3766964" cy="121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4372" y="1842593"/>
            <a:ext cx="2744279" cy="5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456" y="4427726"/>
            <a:ext cx="29241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2853" y="4649833"/>
            <a:ext cx="28670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95536" y="3789040"/>
            <a:ext cx="3940246" cy="369332"/>
          </a:xfrm>
          <a:prstGeom prst="rect">
            <a:avLst/>
          </a:prstGeom>
          <a:noFill/>
        </p:spPr>
        <p:txBody>
          <a:bodyPr wrap="none" rtlCol="0">
            <a:spAutoFit/>
          </a:bodyPr>
          <a:lstStyle/>
          <a:p>
            <a:r>
              <a:rPr lang="es-ES" dirty="0" err="1" smtClean="0"/>
              <a:t>Left</a:t>
            </a:r>
            <a:r>
              <a:rPr lang="es-ES" dirty="0" smtClean="0"/>
              <a:t> </a:t>
            </a:r>
            <a:r>
              <a:rPr lang="es-ES" dirty="0" err="1" smtClean="0"/>
              <a:t>conserved</a:t>
            </a:r>
            <a:r>
              <a:rPr lang="es-ES" dirty="0" smtClean="0"/>
              <a:t>  in </a:t>
            </a:r>
            <a:r>
              <a:rPr lang="es-ES" dirty="0" err="1" smtClean="0"/>
              <a:t>charged</a:t>
            </a:r>
            <a:r>
              <a:rPr lang="es-ES" dirty="0" smtClean="0"/>
              <a:t> </a:t>
            </a:r>
            <a:r>
              <a:rPr lang="es-ES" dirty="0" err="1" smtClean="0"/>
              <a:t>lepton</a:t>
            </a:r>
            <a:r>
              <a:rPr lang="es-ES" dirty="0" smtClean="0"/>
              <a:t> sector</a:t>
            </a:r>
            <a:endParaRPr lang="en-US" dirty="0"/>
          </a:p>
        </p:txBody>
      </p:sp>
      <p:sp>
        <p:nvSpPr>
          <p:cNvPr id="23" name="TextBox 22"/>
          <p:cNvSpPr txBox="1"/>
          <p:nvPr/>
        </p:nvSpPr>
        <p:spPr>
          <a:xfrm>
            <a:off x="5618502" y="3851756"/>
            <a:ext cx="3288144" cy="369332"/>
          </a:xfrm>
          <a:prstGeom prst="rect">
            <a:avLst/>
          </a:prstGeom>
          <a:noFill/>
        </p:spPr>
        <p:txBody>
          <a:bodyPr wrap="none" rtlCol="0">
            <a:spAutoFit/>
          </a:bodyPr>
          <a:lstStyle/>
          <a:p>
            <a:r>
              <a:rPr lang="es-ES" dirty="0" err="1" smtClean="0"/>
              <a:t>Left</a:t>
            </a:r>
            <a:r>
              <a:rPr lang="es-ES" dirty="0" smtClean="0"/>
              <a:t> </a:t>
            </a:r>
            <a:r>
              <a:rPr lang="es-ES" dirty="0" err="1" smtClean="0"/>
              <a:t>conserved</a:t>
            </a:r>
            <a:r>
              <a:rPr lang="es-ES" dirty="0" smtClean="0"/>
              <a:t> in neutrino sector</a:t>
            </a:r>
            <a:endParaRPr lang="en-US" dirty="0"/>
          </a:p>
        </p:txBody>
      </p:sp>
      <p:cxnSp>
        <p:nvCxnSpPr>
          <p:cNvPr id="25" name="Straight Connector 24"/>
          <p:cNvCxnSpPr/>
          <p:nvPr/>
        </p:nvCxnSpPr>
        <p:spPr>
          <a:xfrm>
            <a:off x="251520" y="3071703"/>
            <a:ext cx="8448358" cy="141273"/>
          </a:xfrm>
          <a:prstGeom prst="line">
            <a:avLst/>
          </a:prstGeom>
        </p:spPr>
        <p:style>
          <a:lnRef idx="1">
            <a:schemeClr val="accent1"/>
          </a:lnRef>
          <a:fillRef idx="0">
            <a:schemeClr val="accent1"/>
          </a:fillRef>
          <a:effectRef idx="0">
            <a:schemeClr val="accent1"/>
          </a:effectRef>
          <a:fontRef idx="minor">
            <a:schemeClr val="tx1"/>
          </a:fontRef>
        </p:style>
      </p:cxnSp>
      <p:pic>
        <p:nvPicPr>
          <p:cNvPr id="1229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5790892"/>
            <a:ext cx="2328499" cy="80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5976" y="5859735"/>
            <a:ext cx="46386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51520" y="5805264"/>
            <a:ext cx="550151" cy="707886"/>
          </a:xfrm>
          <a:prstGeom prst="rect">
            <a:avLst/>
          </a:prstGeom>
          <a:noFill/>
        </p:spPr>
        <p:txBody>
          <a:bodyPr wrap="none" rtlCol="0">
            <a:spAutoFit/>
          </a:bodyPr>
          <a:lstStyle/>
          <a:p>
            <a:r>
              <a:rPr lang="es-ES" sz="4000" dirty="0" smtClean="0"/>
              <a:t>IF</a:t>
            </a:r>
            <a:endParaRPr lang="en-US" sz="4000" dirty="0"/>
          </a:p>
        </p:txBody>
      </p:sp>
      <p:sp>
        <p:nvSpPr>
          <p:cNvPr id="27" name="Right Arrow 26"/>
          <p:cNvSpPr/>
          <p:nvPr/>
        </p:nvSpPr>
        <p:spPr>
          <a:xfrm>
            <a:off x="3419872" y="6125340"/>
            <a:ext cx="557321" cy="255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747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628800"/>
            <a:ext cx="21240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717032"/>
            <a:ext cx="7128792" cy="105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6804248" y="935752"/>
            <a:ext cx="0"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24128" y="2015872"/>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04248" y="2015872"/>
            <a:ext cx="50405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467636" y="1655832"/>
            <a:ext cx="344996" cy="3684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467636" y="2015872"/>
            <a:ext cx="336612" cy="4152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9334" y="404664"/>
            <a:ext cx="535724" cy="369332"/>
          </a:xfrm>
          <a:prstGeom prst="rect">
            <a:avLst/>
          </a:prstGeom>
          <a:noFill/>
        </p:spPr>
        <p:txBody>
          <a:bodyPr wrap="none" rtlCol="0">
            <a:spAutoFit/>
          </a:bodyPr>
          <a:lstStyle/>
          <a:p>
            <a:r>
              <a:rPr lang="it-IT" i="1" dirty="0"/>
              <a:t>n</a:t>
            </a:r>
            <a:r>
              <a:rPr lang="it-IT" i="1" dirty="0" smtClean="0"/>
              <a:t>=3</a:t>
            </a:r>
            <a:endParaRPr lang="it-IT" i="1" dirty="0"/>
          </a:p>
        </p:txBody>
      </p: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674" y="5013176"/>
            <a:ext cx="82867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771800" y="6021288"/>
            <a:ext cx="4176784" cy="584775"/>
          </a:xfrm>
          <a:prstGeom prst="rect">
            <a:avLst/>
          </a:prstGeom>
          <a:noFill/>
        </p:spPr>
        <p:txBody>
          <a:bodyPr wrap="none" rtlCol="0">
            <a:spAutoFit/>
          </a:bodyPr>
          <a:lstStyle/>
          <a:p>
            <a:r>
              <a:rPr lang="es-ES" sz="3200" u="sng" dirty="0" smtClean="0">
                <a:solidFill>
                  <a:srgbClr val="FF0000"/>
                </a:solidFill>
              </a:rPr>
              <a:t>2 </a:t>
            </a:r>
            <a:r>
              <a:rPr lang="es-ES" sz="3200" u="sng" dirty="0" err="1" smtClean="0">
                <a:solidFill>
                  <a:srgbClr val="FF0000"/>
                </a:solidFill>
              </a:rPr>
              <a:t>constraints</a:t>
            </a:r>
            <a:r>
              <a:rPr lang="es-ES" sz="3200" u="sng" dirty="0" smtClean="0">
                <a:solidFill>
                  <a:srgbClr val="FF0000"/>
                </a:solidFill>
              </a:rPr>
              <a:t> </a:t>
            </a:r>
            <a:r>
              <a:rPr lang="es-ES" sz="3200" u="sng" dirty="0" err="1" smtClean="0">
                <a:solidFill>
                  <a:srgbClr val="FF0000"/>
                </a:solidFill>
              </a:rPr>
              <a:t>on</a:t>
            </a:r>
            <a:r>
              <a:rPr lang="es-ES" sz="3200" u="sng" dirty="0" smtClean="0">
                <a:solidFill>
                  <a:srgbClr val="FF0000"/>
                </a:solidFill>
              </a:rPr>
              <a:t> </a:t>
            </a:r>
            <a:r>
              <a:rPr lang="es-ES" sz="3200" u="sng" dirty="0" err="1" smtClean="0">
                <a:solidFill>
                  <a:srgbClr val="FF0000"/>
                </a:solidFill>
              </a:rPr>
              <a:t>mixing</a:t>
            </a:r>
            <a:endParaRPr lang="en-US" sz="3200" u="sng" dirty="0">
              <a:solidFill>
                <a:srgbClr val="FF0000"/>
              </a:solidFill>
            </a:endParaRPr>
          </a:p>
        </p:txBody>
      </p:sp>
      <p:sp>
        <p:nvSpPr>
          <p:cNvPr id="9" name="TextBox 8"/>
          <p:cNvSpPr txBox="1"/>
          <p:nvPr/>
        </p:nvSpPr>
        <p:spPr>
          <a:xfrm>
            <a:off x="2988944" y="589330"/>
            <a:ext cx="1943096" cy="523220"/>
          </a:xfrm>
          <a:prstGeom prst="rect">
            <a:avLst/>
          </a:prstGeom>
          <a:noFill/>
        </p:spPr>
        <p:txBody>
          <a:bodyPr wrap="none" rtlCol="0">
            <a:spAutoFit/>
          </a:bodyPr>
          <a:lstStyle/>
          <a:p>
            <a:r>
              <a:rPr lang="es-ES" sz="2800" b="1" dirty="0" err="1" smtClean="0">
                <a:solidFill>
                  <a:srgbClr val="FF0000"/>
                </a:solidFill>
              </a:rPr>
              <a:t>An</a:t>
            </a:r>
            <a:r>
              <a:rPr lang="es-ES" sz="2800" b="1" dirty="0" smtClean="0">
                <a:solidFill>
                  <a:srgbClr val="FF0000"/>
                </a:solidFill>
              </a:rPr>
              <a:t> </a:t>
            </a:r>
            <a:r>
              <a:rPr lang="es-ES" sz="2800" b="1" dirty="0" err="1" smtClean="0">
                <a:solidFill>
                  <a:srgbClr val="FF0000"/>
                </a:solidFill>
              </a:rPr>
              <a:t>example</a:t>
            </a:r>
            <a:endParaRPr lang="en-US" sz="2800" b="1" dirty="0">
              <a:solidFill>
                <a:srgbClr val="FF0000"/>
              </a:solidFill>
            </a:endParaRPr>
          </a:p>
        </p:txBody>
      </p:sp>
      <p:sp>
        <p:nvSpPr>
          <p:cNvPr id="16" name="TextBox 15"/>
          <p:cNvSpPr txBox="1"/>
          <p:nvPr/>
        </p:nvSpPr>
        <p:spPr>
          <a:xfrm>
            <a:off x="971600" y="2926685"/>
            <a:ext cx="5237331" cy="584775"/>
          </a:xfrm>
          <a:prstGeom prst="rect">
            <a:avLst/>
          </a:prstGeom>
          <a:noFill/>
        </p:spPr>
        <p:txBody>
          <a:bodyPr wrap="none" rtlCol="0">
            <a:spAutoFit/>
          </a:bodyPr>
          <a:lstStyle/>
          <a:p>
            <a:r>
              <a:rPr lang="es-ES" sz="3200" dirty="0" err="1" smtClean="0"/>
              <a:t>For</a:t>
            </a:r>
            <a:r>
              <a:rPr lang="es-ES" sz="3200" dirty="0" smtClean="0"/>
              <a:t> </a:t>
            </a:r>
            <a:r>
              <a:rPr lang="es-ES" sz="3200" i="1" dirty="0" smtClean="0"/>
              <a:t>n=3</a:t>
            </a:r>
            <a:r>
              <a:rPr lang="es-ES" sz="3200" dirty="0" smtClean="0"/>
              <a:t>, </a:t>
            </a:r>
            <a:r>
              <a:rPr lang="es-ES" sz="3200" dirty="0" err="1" smtClean="0"/>
              <a:t>eigenvalues</a:t>
            </a:r>
            <a:r>
              <a:rPr lang="es-ES" sz="3200" dirty="0" smtClean="0"/>
              <a:t> of </a:t>
            </a:r>
            <a:r>
              <a:rPr lang="es-ES" sz="3200" i="1" dirty="0" smtClean="0"/>
              <a:t>PO</a:t>
            </a:r>
            <a:r>
              <a:rPr lang="es-ES" sz="3200" dirty="0" smtClean="0"/>
              <a:t> are</a:t>
            </a:r>
            <a:endParaRPr lang="en-US" sz="3200" dirty="0"/>
          </a:p>
        </p:txBody>
      </p:sp>
      <p:sp>
        <p:nvSpPr>
          <p:cNvPr id="17" name="TextBox 16"/>
          <p:cNvSpPr txBox="1"/>
          <p:nvPr/>
        </p:nvSpPr>
        <p:spPr>
          <a:xfrm>
            <a:off x="5004048" y="4139788"/>
            <a:ext cx="242374" cy="369332"/>
          </a:xfrm>
          <a:prstGeom prst="rect">
            <a:avLst/>
          </a:prstGeom>
          <a:noFill/>
        </p:spPr>
        <p:txBody>
          <a:bodyPr wrap="none" rtlCol="0">
            <a:spAutoFit/>
          </a:bodyPr>
          <a:lstStyle/>
          <a:p>
            <a:r>
              <a:rPr lang="es-ES" dirty="0" smtClean="0"/>
              <a:t>,</a:t>
            </a:r>
            <a:endParaRPr lang="en-US" dirty="0"/>
          </a:p>
        </p:txBody>
      </p:sp>
      <p:sp>
        <p:nvSpPr>
          <p:cNvPr id="21" name="TextBox 20"/>
          <p:cNvSpPr txBox="1"/>
          <p:nvPr/>
        </p:nvSpPr>
        <p:spPr>
          <a:xfrm>
            <a:off x="2051720" y="4139788"/>
            <a:ext cx="242374" cy="369332"/>
          </a:xfrm>
          <a:prstGeom prst="rect">
            <a:avLst/>
          </a:prstGeom>
          <a:noFill/>
        </p:spPr>
        <p:txBody>
          <a:bodyPr wrap="none" rtlCol="0">
            <a:spAutoFit/>
          </a:bodyPr>
          <a:lstStyle/>
          <a:p>
            <a:r>
              <a:rPr lang="es-ES" dirty="0" smtClean="0"/>
              <a:t>,</a:t>
            </a:r>
            <a:endParaRPr lang="en-US" dirty="0"/>
          </a:p>
        </p:txBody>
      </p:sp>
    </p:spTree>
    <p:extLst>
      <p:ext uri="{BB962C8B-B14F-4D97-AF65-F5344CB8AC3E}">
        <p14:creationId xmlns:p14="http://schemas.microsoft.com/office/powerpoint/2010/main" val="3297660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6" y="3468062"/>
            <a:ext cx="4600422" cy="287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684087"/>
            <a:ext cx="4248472" cy="269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1826" y="3982429"/>
            <a:ext cx="680654" cy="20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8424" y="5556295"/>
            <a:ext cx="504057" cy="30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Brace 9"/>
          <p:cNvSpPr/>
          <p:nvPr/>
        </p:nvSpPr>
        <p:spPr>
          <a:xfrm>
            <a:off x="8211826" y="5484287"/>
            <a:ext cx="104590"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Freeform 10"/>
          <p:cNvSpPr/>
          <p:nvPr/>
        </p:nvSpPr>
        <p:spPr>
          <a:xfrm>
            <a:off x="5220073" y="4194671"/>
            <a:ext cx="2808312" cy="1289616"/>
          </a:xfrm>
          <a:custGeom>
            <a:avLst/>
            <a:gdLst>
              <a:gd name="connsiteX0" fmla="*/ 0 w 3195215"/>
              <a:gd name="connsiteY0" fmla="*/ 166254 h 1009402"/>
              <a:gd name="connsiteX1" fmla="*/ 59376 w 3195215"/>
              <a:gd name="connsiteY1" fmla="*/ 118753 h 1009402"/>
              <a:gd name="connsiteX2" fmla="*/ 95002 w 3195215"/>
              <a:gd name="connsiteY2" fmla="*/ 106878 h 1009402"/>
              <a:gd name="connsiteX3" fmla="*/ 130628 w 3195215"/>
              <a:gd name="connsiteY3" fmla="*/ 83127 h 1009402"/>
              <a:gd name="connsiteX4" fmla="*/ 237506 w 3195215"/>
              <a:gd name="connsiteY4" fmla="*/ 47501 h 1009402"/>
              <a:gd name="connsiteX5" fmla="*/ 344384 w 3195215"/>
              <a:gd name="connsiteY5" fmla="*/ 11875 h 1009402"/>
              <a:gd name="connsiteX6" fmla="*/ 380010 w 3195215"/>
              <a:gd name="connsiteY6" fmla="*/ 0 h 1009402"/>
              <a:gd name="connsiteX7" fmla="*/ 451262 w 3195215"/>
              <a:gd name="connsiteY7" fmla="*/ 23750 h 1009402"/>
              <a:gd name="connsiteX8" fmla="*/ 439387 w 3195215"/>
              <a:gd name="connsiteY8" fmla="*/ 59376 h 1009402"/>
              <a:gd name="connsiteX9" fmla="*/ 403761 w 3195215"/>
              <a:gd name="connsiteY9" fmla="*/ 83127 h 1009402"/>
              <a:gd name="connsiteX10" fmla="*/ 320634 w 3195215"/>
              <a:gd name="connsiteY10" fmla="*/ 106878 h 1009402"/>
              <a:gd name="connsiteX11" fmla="*/ 285008 w 3195215"/>
              <a:gd name="connsiteY11" fmla="*/ 118753 h 1009402"/>
              <a:gd name="connsiteX12" fmla="*/ 249382 w 3195215"/>
              <a:gd name="connsiteY12" fmla="*/ 154379 h 1009402"/>
              <a:gd name="connsiteX13" fmla="*/ 213756 w 3195215"/>
              <a:gd name="connsiteY13" fmla="*/ 178129 h 1009402"/>
              <a:gd name="connsiteX14" fmla="*/ 166254 w 3195215"/>
              <a:gd name="connsiteY14" fmla="*/ 249381 h 1009402"/>
              <a:gd name="connsiteX15" fmla="*/ 273132 w 3195215"/>
              <a:gd name="connsiteY15" fmla="*/ 296883 h 1009402"/>
              <a:gd name="connsiteX16" fmla="*/ 380010 w 3195215"/>
              <a:gd name="connsiteY16" fmla="*/ 201880 h 1009402"/>
              <a:gd name="connsiteX17" fmla="*/ 415636 w 3195215"/>
              <a:gd name="connsiteY17" fmla="*/ 178129 h 1009402"/>
              <a:gd name="connsiteX18" fmla="*/ 486888 w 3195215"/>
              <a:gd name="connsiteY18" fmla="*/ 106878 h 1009402"/>
              <a:gd name="connsiteX19" fmla="*/ 653143 w 3195215"/>
              <a:gd name="connsiteY19" fmla="*/ 83127 h 1009402"/>
              <a:gd name="connsiteX20" fmla="*/ 760021 w 3195215"/>
              <a:gd name="connsiteY20" fmla="*/ 59376 h 1009402"/>
              <a:gd name="connsiteX21" fmla="*/ 795647 w 3195215"/>
              <a:gd name="connsiteY21" fmla="*/ 71252 h 1009402"/>
              <a:gd name="connsiteX22" fmla="*/ 771896 w 3195215"/>
              <a:gd name="connsiteY22" fmla="*/ 106878 h 1009402"/>
              <a:gd name="connsiteX23" fmla="*/ 700644 w 3195215"/>
              <a:gd name="connsiteY23" fmla="*/ 154379 h 1009402"/>
              <a:gd name="connsiteX24" fmla="*/ 665018 w 3195215"/>
              <a:gd name="connsiteY24" fmla="*/ 178129 h 1009402"/>
              <a:gd name="connsiteX25" fmla="*/ 629392 w 3195215"/>
              <a:gd name="connsiteY25" fmla="*/ 190005 h 1009402"/>
              <a:gd name="connsiteX26" fmla="*/ 558140 w 3195215"/>
              <a:gd name="connsiteY26" fmla="*/ 225631 h 1009402"/>
              <a:gd name="connsiteX27" fmla="*/ 522514 w 3195215"/>
              <a:gd name="connsiteY27" fmla="*/ 261257 h 1009402"/>
              <a:gd name="connsiteX28" fmla="*/ 451262 w 3195215"/>
              <a:gd name="connsiteY28" fmla="*/ 320633 h 1009402"/>
              <a:gd name="connsiteX29" fmla="*/ 463137 w 3195215"/>
              <a:gd name="connsiteY29" fmla="*/ 415636 h 1009402"/>
              <a:gd name="connsiteX30" fmla="*/ 665018 w 3195215"/>
              <a:gd name="connsiteY30" fmla="*/ 391885 h 1009402"/>
              <a:gd name="connsiteX31" fmla="*/ 688769 w 3195215"/>
              <a:gd name="connsiteY31" fmla="*/ 356259 h 1009402"/>
              <a:gd name="connsiteX32" fmla="*/ 771896 w 3195215"/>
              <a:gd name="connsiteY32" fmla="*/ 285007 h 1009402"/>
              <a:gd name="connsiteX33" fmla="*/ 807522 w 3195215"/>
              <a:gd name="connsiteY33" fmla="*/ 273132 h 1009402"/>
              <a:gd name="connsiteX34" fmla="*/ 950026 w 3195215"/>
              <a:gd name="connsiteY34" fmla="*/ 178129 h 1009402"/>
              <a:gd name="connsiteX35" fmla="*/ 985652 w 3195215"/>
              <a:gd name="connsiteY35" fmla="*/ 154379 h 1009402"/>
              <a:gd name="connsiteX36" fmla="*/ 1056904 w 3195215"/>
              <a:gd name="connsiteY36" fmla="*/ 130628 h 1009402"/>
              <a:gd name="connsiteX37" fmla="*/ 1092530 w 3195215"/>
              <a:gd name="connsiteY37" fmla="*/ 106878 h 1009402"/>
              <a:gd name="connsiteX38" fmla="*/ 1163782 w 3195215"/>
              <a:gd name="connsiteY38" fmla="*/ 95002 h 1009402"/>
              <a:gd name="connsiteX39" fmla="*/ 1199408 w 3195215"/>
              <a:gd name="connsiteY39" fmla="*/ 83127 h 1009402"/>
              <a:gd name="connsiteX40" fmla="*/ 1246909 w 3195215"/>
              <a:gd name="connsiteY40" fmla="*/ 95002 h 1009402"/>
              <a:gd name="connsiteX41" fmla="*/ 1258784 w 3195215"/>
              <a:gd name="connsiteY41" fmla="*/ 130628 h 1009402"/>
              <a:gd name="connsiteX42" fmla="*/ 1211283 w 3195215"/>
              <a:gd name="connsiteY42" fmla="*/ 249381 h 1009402"/>
              <a:gd name="connsiteX43" fmla="*/ 1045028 w 3195215"/>
              <a:gd name="connsiteY43" fmla="*/ 296883 h 1009402"/>
              <a:gd name="connsiteX44" fmla="*/ 973776 w 3195215"/>
              <a:gd name="connsiteY44" fmla="*/ 308758 h 1009402"/>
              <a:gd name="connsiteX45" fmla="*/ 843148 w 3195215"/>
              <a:gd name="connsiteY45" fmla="*/ 344384 h 1009402"/>
              <a:gd name="connsiteX46" fmla="*/ 807522 w 3195215"/>
              <a:gd name="connsiteY46" fmla="*/ 380010 h 1009402"/>
              <a:gd name="connsiteX47" fmla="*/ 760021 w 3195215"/>
              <a:gd name="connsiteY47" fmla="*/ 498763 h 1009402"/>
              <a:gd name="connsiteX48" fmla="*/ 748145 w 3195215"/>
              <a:gd name="connsiteY48" fmla="*/ 534389 h 1009402"/>
              <a:gd name="connsiteX49" fmla="*/ 736270 w 3195215"/>
              <a:gd name="connsiteY49" fmla="*/ 570015 h 1009402"/>
              <a:gd name="connsiteX50" fmla="*/ 760021 w 3195215"/>
              <a:gd name="connsiteY50" fmla="*/ 617516 h 1009402"/>
              <a:gd name="connsiteX51" fmla="*/ 997527 w 3195215"/>
              <a:gd name="connsiteY51" fmla="*/ 593766 h 1009402"/>
              <a:gd name="connsiteX52" fmla="*/ 1092530 w 3195215"/>
              <a:gd name="connsiteY52" fmla="*/ 546265 h 1009402"/>
              <a:gd name="connsiteX53" fmla="*/ 1163782 w 3195215"/>
              <a:gd name="connsiteY53" fmla="*/ 498763 h 1009402"/>
              <a:gd name="connsiteX54" fmla="*/ 1282535 w 3195215"/>
              <a:gd name="connsiteY54" fmla="*/ 356259 h 1009402"/>
              <a:gd name="connsiteX55" fmla="*/ 1353787 w 3195215"/>
              <a:gd name="connsiteY55" fmla="*/ 320633 h 1009402"/>
              <a:gd name="connsiteX56" fmla="*/ 1389413 w 3195215"/>
              <a:gd name="connsiteY56" fmla="*/ 296883 h 1009402"/>
              <a:gd name="connsiteX57" fmla="*/ 1425039 w 3195215"/>
              <a:gd name="connsiteY57" fmla="*/ 285007 h 1009402"/>
              <a:gd name="connsiteX58" fmla="*/ 1460665 w 3195215"/>
              <a:gd name="connsiteY58" fmla="*/ 261257 h 1009402"/>
              <a:gd name="connsiteX59" fmla="*/ 1508166 w 3195215"/>
              <a:gd name="connsiteY59" fmla="*/ 249381 h 1009402"/>
              <a:gd name="connsiteX60" fmla="*/ 1555667 w 3195215"/>
              <a:gd name="connsiteY60" fmla="*/ 225631 h 1009402"/>
              <a:gd name="connsiteX61" fmla="*/ 1650670 w 3195215"/>
              <a:gd name="connsiteY61" fmla="*/ 201880 h 1009402"/>
              <a:gd name="connsiteX62" fmla="*/ 1793174 w 3195215"/>
              <a:gd name="connsiteY62" fmla="*/ 166254 h 1009402"/>
              <a:gd name="connsiteX63" fmla="*/ 1876301 w 3195215"/>
              <a:gd name="connsiteY63" fmla="*/ 178129 h 1009402"/>
              <a:gd name="connsiteX64" fmla="*/ 1793174 w 3195215"/>
              <a:gd name="connsiteY64" fmla="*/ 344384 h 1009402"/>
              <a:gd name="connsiteX65" fmla="*/ 1662545 w 3195215"/>
              <a:gd name="connsiteY65" fmla="*/ 427511 h 1009402"/>
              <a:gd name="connsiteX66" fmla="*/ 1555667 w 3195215"/>
              <a:gd name="connsiteY66" fmla="*/ 463137 h 1009402"/>
              <a:gd name="connsiteX67" fmla="*/ 1520041 w 3195215"/>
              <a:gd name="connsiteY67" fmla="*/ 475013 h 1009402"/>
              <a:gd name="connsiteX68" fmla="*/ 1436914 w 3195215"/>
              <a:gd name="connsiteY68" fmla="*/ 522514 h 1009402"/>
              <a:gd name="connsiteX69" fmla="*/ 1401288 w 3195215"/>
              <a:gd name="connsiteY69" fmla="*/ 534389 h 1009402"/>
              <a:gd name="connsiteX70" fmla="*/ 1330036 w 3195215"/>
              <a:gd name="connsiteY70" fmla="*/ 581890 h 1009402"/>
              <a:gd name="connsiteX71" fmla="*/ 1294410 w 3195215"/>
              <a:gd name="connsiteY71" fmla="*/ 605641 h 1009402"/>
              <a:gd name="connsiteX72" fmla="*/ 1270659 w 3195215"/>
              <a:gd name="connsiteY72" fmla="*/ 641267 h 1009402"/>
              <a:gd name="connsiteX73" fmla="*/ 1270659 w 3195215"/>
              <a:gd name="connsiteY73" fmla="*/ 760020 h 1009402"/>
              <a:gd name="connsiteX74" fmla="*/ 1520041 w 3195215"/>
              <a:gd name="connsiteY74" fmla="*/ 748145 h 1009402"/>
              <a:gd name="connsiteX75" fmla="*/ 1567543 w 3195215"/>
              <a:gd name="connsiteY75" fmla="*/ 724394 h 1009402"/>
              <a:gd name="connsiteX76" fmla="*/ 1615044 w 3195215"/>
              <a:gd name="connsiteY76" fmla="*/ 688768 h 1009402"/>
              <a:gd name="connsiteX77" fmla="*/ 1650670 w 3195215"/>
              <a:gd name="connsiteY77" fmla="*/ 665018 h 1009402"/>
              <a:gd name="connsiteX78" fmla="*/ 1686296 w 3195215"/>
              <a:gd name="connsiteY78" fmla="*/ 617516 h 1009402"/>
              <a:gd name="connsiteX79" fmla="*/ 1769423 w 3195215"/>
              <a:gd name="connsiteY79" fmla="*/ 534389 h 1009402"/>
              <a:gd name="connsiteX80" fmla="*/ 1793174 w 3195215"/>
              <a:gd name="connsiteY80" fmla="*/ 498763 h 1009402"/>
              <a:gd name="connsiteX81" fmla="*/ 1816924 w 3195215"/>
              <a:gd name="connsiteY81" fmla="*/ 451262 h 1009402"/>
              <a:gd name="connsiteX82" fmla="*/ 1852550 w 3195215"/>
              <a:gd name="connsiteY82" fmla="*/ 415636 h 1009402"/>
              <a:gd name="connsiteX83" fmla="*/ 1888176 w 3195215"/>
              <a:gd name="connsiteY83" fmla="*/ 368135 h 1009402"/>
              <a:gd name="connsiteX84" fmla="*/ 1935678 w 3195215"/>
              <a:gd name="connsiteY84" fmla="*/ 320633 h 1009402"/>
              <a:gd name="connsiteX85" fmla="*/ 1959428 w 3195215"/>
              <a:gd name="connsiteY85" fmla="*/ 285007 h 1009402"/>
              <a:gd name="connsiteX86" fmla="*/ 2030680 w 3195215"/>
              <a:gd name="connsiteY86" fmla="*/ 225631 h 1009402"/>
              <a:gd name="connsiteX87" fmla="*/ 2066306 w 3195215"/>
              <a:gd name="connsiteY87" fmla="*/ 213755 h 1009402"/>
              <a:gd name="connsiteX88" fmla="*/ 2196935 w 3195215"/>
              <a:gd name="connsiteY88" fmla="*/ 237506 h 1009402"/>
              <a:gd name="connsiteX89" fmla="*/ 2185059 w 3195215"/>
              <a:gd name="connsiteY89" fmla="*/ 332509 h 1009402"/>
              <a:gd name="connsiteX90" fmla="*/ 2161309 w 3195215"/>
              <a:gd name="connsiteY90" fmla="*/ 368135 h 1009402"/>
              <a:gd name="connsiteX91" fmla="*/ 2149434 w 3195215"/>
              <a:gd name="connsiteY91" fmla="*/ 403761 h 1009402"/>
              <a:gd name="connsiteX92" fmla="*/ 2078182 w 3195215"/>
              <a:gd name="connsiteY92" fmla="*/ 463137 h 1009402"/>
              <a:gd name="connsiteX93" fmla="*/ 2054431 w 3195215"/>
              <a:gd name="connsiteY93" fmla="*/ 498763 h 1009402"/>
              <a:gd name="connsiteX94" fmla="*/ 2006930 w 3195215"/>
              <a:gd name="connsiteY94" fmla="*/ 522514 h 1009402"/>
              <a:gd name="connsiteX95" fmla="*/ 1935678 w 3195215"/>
              <a:gd name="connsiteY95" fmla="*/ 570015 h 1009402"/>
              <a:gd name="connsiteX96" fmla="*/ 1900052 w 3195215"/>
              <a:gd name="connsiteY96" fmla="*/ 593766 h 1009402"/>
              <a:gd name="connsiteX97" fmla="*/ 1888176 w 3195215"/>
              <a:gd name="connsiteY97" fmla="*/ 629392 h 1009402"/>
              <a:gd name="connsiteX98" fmla="*/ 1781298 w 3195215"/>
              <a:gd name="connsiteY98" fmla="*/ 724394 h 1009402"/>
              <a:gd name="connsiteX99" fmla="*/ 1769423 w 3195215"/>
              <a:gd name="connsiteY99" fmla="*/ 760020 h 1009402"/>
              <a:gd name="connsiteX100" fmla="*/ 1745672 w 3195215"/>
              <a:gd name="connsiteY100" fmla="*/ 807522 h 1009402"/>
              <a:gd name="connsiteX101" fmla="*/ 1757548 w 3195215"/>
              <a:gd name="connsiteY101" fmla="*/ 855023 h 1009402"/>
              <a:gd name="connsiteX102" fmla="*/ 1852550 w 3195215"/>
              <a:gd name="connsiteY102" fmla="*/ 843148 h 1009402"/>
              <a:gd name="connsiteX103" fmla="*/ 1923802 w 3195215"/>
              <a:gd name="connsiteY103" fmla="*/ 795646 h 1009402"/>
              <a:gd name="connsiteX104" fmla="*/ 2006930 w 3195215"/>
              <a:gd name="connsiteY104" fmla="*/ 760020 h 1009402"/>
              <a:gd name="connsiteX105" fmla="*/ 2042556 w 3195215"/>
              <a:gd name="connsiteY105" fmla="*/ 724394 h 1009402"/>
              <a:gd name="connsiteX106" fmla="*/ 2066306 w 3195215"/>
              <a:gd name="connsiteY106" fmla="*/ 688768 h 1009402"/>
              <a:gd name="connsiteX107" fmla="*/ 2101932 w 3195215"/>
              <a:gd name="connsiteY107" fmla="*/ 653142 h 1009402"/>
              <a:gd name="connsiteX108" fmla="*/ 2149434 w 3195215"/>
              <a:gd name="connsiteY108" fmla="*/ 581890 h 1009402"/>
              <a:gd name="connsiteX109" fmla="*/ 2173184 w 3195215"/>
              <a:gd name="connsiteY109" fmla="*/ 546265 h 1009402"/>
              <a:gd name="connsiteX110" fmla="*/ 2208810 w 3195215"/>
              <a:gd name="connsiteY110" fmla="*/ 522514 h 1009402"/>
              <a:gd name="connsiteX111" fmla="*/ 2232561 w 3195215"/>
              <a:gd name="connsiteY111" fmla="*/ 486888 h 1009402"/>
              <a:gd name="connsiteX112" fmla="*/ 2291937 w 3195215"/>
              <a:gd name="connsiteY112" fmla="*/ 380010 h 1009402"/>
              <a:gd name="connsiteX113" fmla="*/ 2339439 w 3195215"/>
              <a:gd name="connsiteY113" fmla="*/ 356259 h 1009402"/>
              <a:gd name="connsiteX114" fmla="*/ 2363189 w 3195215"/>
              <a:gd name="connsiteY114" fmla="*/ 320633 h 1009402"/>
              <a:gd name="connsiteX115" fmla="*/ 2458192 w 3195215"/>
              <a:gd name="connsiteY115" fmla="*/ 296883 h 1009402"/>
              <a:gd name="connsiteX116" fmla="*/ 2755075 w 3195215"/>
              <a:gd name="connsiteY116" fmla="*/ 296883 h 1009402"/>
              <a:gd name="connsiteX117" fmla="*/ 2743200 w 3195215"/>
              <a:gd name="connsiteY117" fmla="*/ 368135 h 1009402"/>
              <a:gd name="connsiteX118" fmla="*/ 2695698 w 3195215"/>
              <a:gd name="connsiteY118" fmla="*/ 439387 h 1009402"/>
              <a:gd name="connsiteX119" fmla="*/ 2576945 w 3195215"/>
              <a:gd name="connsiteY119" fmla="*/ 522514 h 1009402"/>
              <a:gd name="connsiteX120" fmla="*/ 2541319 w 3195215"/>
              <a:gd name="connsiteY120" fmla="*/ 546265 h 1009402"/>
              <a:gd name="connsiteX121" fmla="*/ 2458192 w 3195215"/>
              <a:gd name="connsiteY121" fmla="*/ 593766 h 1009402"/>
              <a:gd name="connsiteX122" fmla="*/ 2434441 w 3195215"/>
              <a:gd name="connsiteY122" fmla="*/ 629392 h 1009402"/>
              <a:gd name="connsiteX123" fmla="*/ 2398815 w 3195215"/>
              <a:gd name="connsiteY123" fmla="*/ 641267 h 1009402"/>
              <a:gd name="connsiteX124" fmla="*/ 2363189 w 3195215"/>
              <a:gd name="connsiteY124" fmla="*/ 665018 h 1009402"/>
              <a:gd name="connsiteX125" fmla="*/ 2315688 w 3195215"/>
              <a:gd name="connsiteY125" fmla="*/ 700644 h 1009402"/>
              <a:gd name="connsiteX126" fmla="*/ 2280062 w 3195215"/>
              <a:gd name="connsiteY126" fmla="*/ 724394 h 1009402"/>
              <a:gd name="connsiteX127" fmla="*/ 2208810 w 3195215"/>
              <a:gd name="connsiteY127" fmla="*/ 783771 h 1009402"/>
              <a:gd name="connsiteX128" fmla="*/ 2149434 w 3195215"/>
              <a:gd name="connsiteY128" fmla="*/ 890649 h 1009402"/>
              <a:gd name="connsiteX129" fmla="*/ 2161309 w 3195215"/>
              <a:gd name="connsiteY129" fmla="*/ 926275 h 1009402"/>
              <a:gd name="connsiteX130" fmla="*/ 2268187 w 3195215"/>
              <a:gd name="connsiteY130" fmla="*/ 866898 h 1009402"/>
              <a:gd name="connsiteX131" fmla="*/ 2303813 w 3195215"/>
              <a:gd name="connsiteY131" fmla="*/ 878774 h 1009402"/>
              <a:gd name="connsiteX132" fmla="*/ 2446317 w 3195215"/>
              <a:gd name="connsiteY132" fmla="*/ 855023 h 1009402"/>
              <a:gd name="connsiteX133" fmla="*/ 2481943 w 3195215"/>
              <a:gd name="connsiteY133" fmla="*/ 819397 h 1009402"/>
              <a:gd name="connsiteX134" fmla="*/ 2541319 w 3195215"/>
              <a:gd name="connsiteY134" fmla="*/ 783771 h 1009402"/>
              <a:gd name="connsiteX135" fmla="*/ 2565070 w 3195215"/>
              <a:gd name="connsiteY135" fmla="*/ 736270 h 1009402"/>
              <a:gd name="connsiteX136" fmla="*/ 2588821 w 3195215"/>
              <a:gd name="connsiteY136" fmla="*/ 700644 h 1009402"/>
              <a:gd name="connsiteX137" fmla="*/ 2600696 w 3195215"/>
              <a:gd name="connsiteY137" fmla="*/ 653142 h 1009402"/>
              <a:gd name="connsiteX138" fmla="*/ 2648197 w 3195215"/>
              <a:gd name="connsiteY138" fmla="*/ 570015 h 1009402"/>
              <a:gd name="connsiteX139" fmla="*/ 2660072 w 3195215"/>
              <a:gd name="connsiteY139" fmla="*/ 534389 h 1009402"/>
              <a:gd name="connsiteX140" fmla="*/ 2695698 w 3195215"/>
              <a:gd name="connsiteY140" fmla="*/ 498763 h 1009402"/>
              <a:gd name="connsiteX141" fmla="*/ 2743200 w 3195215"/>
              <a:gd name="connsiteY141" fmla="*/ 427511 h 1009402"/>
              <a:gd name="connsiteX142" fmla="*/ 2838202 w 3195215"/>
              <a:gd name="connsiteY142" fmla="*/ 320633 h 1009402"/>
              <a:gd name="connsiteX143" fmla="*/ 2873828 w 3195215"/>
              <a:gd name="connsiteY143" fmla="*/ 296883 h 1009402"/>
              <a:gd name="connsiteX144" fmla="*/ 2992582 w 3195215"/>
              <a:gd name="connsiteY144" fmla="*/ 261257 h 1009402"/>
              <a:gd name="connsiteX145" fmla="*/ 3051958 w 3195215"/>
              <a:gd name="connsiteY145" fmla="*/ 237506 h 1009402"/>
              <a:gd name="connsiteX146" fmla="*/ 3099459 w 3195215"/>
              <a:gd name="connsiteY146" fmla="*/ 225631 h 1009402"/>
              <a:gd name="connsiteX147" fmla="*/ 3170711 w 3195215"/>
              <a:gd name="connsiteY147" fmla="*/ 201880 h 1009402"/>
              <a:gd name="connsiteX148" fmla="*/ 3194462 w 3195215"/>
              <a:gd name="connsiteY148" fmla="*/ 249381 h 1009402"/>
              <a:gd name="connsiteX149" fmla="*/ 3182587 w 3195215"/>
              <a:gd name="connsiteY149" fmla="*/ 344384 h 1009402"/>
              <a:gd name="connsiteX150" fmla="*/ 3146961 w 3195215"/>
              <a:gd name="connsiteY150" fmla="*/ 391885 h 1009402"/>
              <a:gd name="connsiteX151" fmla="*/ 3087584 w 3195215"/>
              <a:gd name="connsiteY151" fmla="*/ 463137 h 1009402"/>
              <a:gd name="connsiteX152" fmla="*/ 3028208 w 3195215"/>
              <a:gd name="connsiteY152" fmla="*/ 534389 h 1009402"/>
              <a:gd name="connsiteX153" fmla="*/ 3004457 w 3195215"/>
              <a:gd name="connsiteY153" fmla="*/ 570015 h 1009402"/>
              <a:gd name="connsiteX154" fmla="*/ 2968831 w 3195215"/>
              <a:gd name="connsiteY154" fmla="*/ 605641 h 1009402"/>
              <a:gd name="connsiteX155" fmla="*/ 2956956 w 3195215"/>
              <a:gd name="connsiteY155" fmla="*/ 641267 h 1009402"/>
              <a:gd name="connsiteX156" fmla="*/ 2921330 w 3195215"/>
              <a:gd name="connsiteY156" fmla="*/ 665018 h 1009402"/>
              <a:gd name="connsiteX157" fmla="*/ 2885704 w 3195215"/>
              <a:gd name="connsiteY157" fmla="*/ 700644 h 1009402"/>
              <a:gd name="connsiteX158" fmla="*/ 2850078 w 3195215"/>
              <a:gd name="connsiteY158" fmla="*/ 748145 h 1009402"/>
              <a:gd name="connsiteX159" fmla="*/ 2814452 w 3195215"/>
              <a:gd name="connsiteY159" fmla="*/ 771896 h 1009402"/>
              <a:gd name="connsiteX160" fmla="*/ 2778826 w 3195215"/>
              <a:gd name="connsiteY160" fmla="*/ 807522 h 1009402"/>
              <a:gd name="connsiteX161" fmla="*/ 2695698 w 3195215"/>
              <a:gd name="connsiteY161" fmla="*/ 855023 h 1009402"/>
              <a:gd name="connsiteX162" fmla="*/ 2660072 w 3195215"/>
              <a:gd name="connsiteY162" fmla="*/ 890649 h 1009402"/>
              <a:gd name="connsiteX163" fmla="*/ 2624447 w 3195215"/>
              <a:gd name="connsiteY163" fmla="*/ 914400 h 1009402"/>
              <a:gd name="connsiteX164" fmla="*/ 2541319 w 3195215"/>
              <a:gd name="connsiteY164" fmla="*/ 973776 h 1009402"/>
              <a:gd name="connsiteX165" fmla="*/ 2505693 w 3195215"/>
              <a:gd name="connsiteY165" fmla="*/ 1009402 h 1009402"/>
              <a:gd name="connsiteX166" fmla="*/ 2481943 w 3195215"/>
              <a:gd name="connsiteY166" fmla="*/ 973776 h 10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195215" h="1009402">
                <a:moveTo>
                  <a:pt x="0" y="166254"/>
                </a:moveTo>
                <a:cubicBezTo>
                  <a:pt x="19792" y="150420"/>
                  <a:pt x="37882" y="132186"/>
                  <a:pt x="59376" y="118753"/>
                </a:cubicBezTo>
                <a:cubicBezTo>
                  <a:pt x="69991" y="112119"/>
                  <a:pt x="83806" y="112476"/>
                  <a:pt x="95002" y="106878"/>
                </a:cubicBezTo>
                <a:cubicBezTo>
                  <a:pt x="107768" y="100495"/>
                  <a:pt x="117586" y="88924"/>
                  <a:pt x="130628" y="83127"/>
                </a:cubicBezTo>
                <a:cubicBezTo>
                  <a:pt x="130638" y="83122"/>
                  <a:pt x="219687" y="53440"/>
                  <a:pt x="237506" y="47501"/>
                </a:cubicBezTo>
                <a:lnTo>
                  <a:pt x="344384" y="11875"/>
                </a:lnTo>
                <a:lnTo>
                  <a:pt x="380010" y="0"/>
                </a:lnTo>
                <a:cubicBezTo>
                  <a:pt x="403761" y="7917"/>
                  <a:pt x="433559" y="6047"/>
                  <a:pt x="451262" y="23750"/>
                </a:cubicBezTo>
                <a:cubicBezTo>
                  <a:pt x="460113" y="32601"/>
                  <a:pt x="447207" y="49601"/>
                  <a:pt x="439387" y="59376"/>
                </a:cubicBezTo>
                <a:cubicBezTo>
                  <a:pt x="430471" y="70521"/>
                  <a:pt x="416527" y="76744"/>
                  <a:pt x="403761" y="83127"/>
                </a:cubicBezTo>
                <a:cubicBezTo>
                  <a:pt x="384784" y="92615"/>
                  <a:pt x="338383" y="101807"/>
                  <a:pt x="320634" y="106878"/>
                </a:cubicBezTo>
                <a:cubicBezTo>
                  <a:pt x="308598" y="110317"/>
                  <a:pt x="296883" y="114795"/>
                  <a:pt x="285008" y="118753"/>
                </a:cubicBezTo>
                <a:cubicBezTo>
                  <a:pt x="273133" y="130628"/>
                  <a:pt x="262284" y="143628"/>
                  <a:pt x="249382" y="154379"/>
                </a:cubicBezTo>
                <a:cubicBezTo>
                  <a:pt x="238418" y="163516"/>
                  <a:pt x="223154" y="167388"/>
                  <a:pt x="213756" y="178129"/>
                </a:cubicBezTo>
                <a:cubicBezTo>
                  <a:pt x="194959" y="199611"/>
                  <a:pt x="166254" y="249381"/>
                  <a:pt x="166254" y="249381"/>
                </a:cubicBezTo>
                <a:cubicBezTo>
                  <a:pt x="182351" y="329860"/>
                  <a:pt x="161325" y="327376"/>
                  <a:pt x="273132" y="296883"/>
                </a:cubicBezTo>
                <a:cubicBezTo>
                  <a:pt x="302378" y="288907"/>
                  <a:pt x="379452" y="202252"/>
                  <a:pt x="380010" y="201880"/>
                </a:cubicBezTo>
                <a:cubicBezTo>
                  <a:pt x="391885" y="193963"/>
                  <a:pt x="404969" y="187611"/>
                  <a:pt x="415636" y="178129"/>
                </a:cubicBezTo>
                <a:cubicBezTo>
                  <a:pt x="440740" y="155814"/>
                  <a:pt x="453952" y="113466"/>
                  <a:pt x="486888" y="106878"/>
                </a:cubicBezTo>
                <a:cubicBezTo>
                  <a:pt x="621115" y="80031"/>
                  <a:pt x="455700" y="111332"/>
                  <a:pt x="653143" y="83127"/>
                </a:cubicBezTo>
                <a:cubicBezTo>
                  <a:pt x="688326" y="78101"/>
                  <a:pt x="725443" y="68021"/>
                  <a:pt x="760021" y="59376"/>
                </a:cubicBezTo>
                <a:cubicBezTo>
                  <a:pt x="771896" y="63335"/>
                  <a:pt x="792611" y="59108"/>
                  <a:pt x="795647" y="71252"/>
                </a:cubicBezTo>
                <a:cubicBezTo>
                  <a:pt x="799108" y="85098"/>
                  <a:pt x="782637" y="97480"/>
                  <a:pt x="771896" y="106878"/>
                </a:cubicBezTo>
                <a:cubicBezTo>
                  <a:pt x="750414" y="125675"/>
                  <a:pt x="724395" y="138545"/>
                  <a:pt x="700644" y="154379"/>
                </a:cubicBezTo>
                <a:cubicBezTo>
                  <a:pt x="688769" y="162296"/>
                  <a:pt x="678558" y="173615"/>
                  <a:pt x="665018" y="178129"/>
                </a:cubicBezTo>
                <a:cubicBezTo>
                  <a:pt x="653143" y="182088"/>
                  <a:pt x="640588" y="184407"/>
                  <a:pt x="629392" y="190005"/>
                </a:cubicBezTo>
                <a:cubicBezTo>
                  <a:pt x="537309" y="236047"/>
                  <a:pt x="647687" y="195780"/>
                  <a:pt x="558140" y="225631"/>
                </a:cubicBezTo>
                <a:cubicBezTo>
                  <a:pt x="546265" y="237506"/>
                  <a:pt x="535416" y="250506"/>
                  <a:pt x="522514" y="261257"/>
                </a:cubicBezTo>
                <a:cubicBezTo>
                  <a:pt x="423314" y="343922"/>
                  <a:pt x="555344" y="216551"/>
                  <a:pt x="451262" y="320633"/>
                </a:cubicBezTo>
                <a:cubicBezTo>
                  <a:pt x="455220" y="352301"/>
                  <a:pt x="434217" y="402140"/>
                  <a:pt x="463137" y="415636"/>
                </a:cubicBezTo>
                <a:cubicBezTo>
                  <a:pt x="521656" y="442945"/>
                  <a:pt x="603770" y="412302"/>
                  <a:pt x="665018" y="391885"/>
                </a:cubicBezTo>
                <a:cubicBezTo>
                  <a:pt x="672935" y="380010"/>
                  <a:pt x="679632" y="367223"/>
                  <a:pt x="688769" y="356259"/>
                </a:cubicBezTo>
                <a:cubicBezTo>
                  <a:pt x="707912" y="333288"/>
                  <a:pt x="746878" y="299303"/>
                  <a:pt x="771896" y="285007"/>
                </a:cubicBezTo>
                <a:cubicBezTo>
                  <a:pt x="782764" y="278797"/>
                  <a:pt x="795647" y="277090"/>
                  <a:pt x="807522" y="273132"/>
                </a:cubicBezTo>
                <a:lnTo>
                  <a:pt x="950026" y="178129"/>
                </a:lnTo>
                <a:cubicBezTo>
                  <a:pt x="961901" y="170212"/>
                  <a:pt x="972112" y="158892"/>
                  <a:pt x="985652" y="154379"/>
                </a:cubicBezTo>
                <a:cubicBezTo>
                  <a:pt x="1009403" y="146462"/>
                  <a:pt x="1036073" y="144515"/>
                  <a:pt x="1056904" y="130628"/>
                </a:cubicBezTo>
                <a:cubicBezTo>
                  <a:pt x="1068779" y="122711"/>
                  <a:pt x="1078990" y="111391"/>
                  <a:pt x="1092530" y="106878"/>
                </a:cubicBezTo>
                <a:cubicBezTo>
                  <a:pt x="1115373" y="99264"/>
                  <a:pt x="1140277" y="100225"/>
                  <a:pt x="1163782" y="95002"/>
                </a:cubicBezTo>
                <a:cubicBezTo>
                  <a:pt x="1176002" y="92287"/>
                  <a:pt x="1187533" y="87085"/>
                  <a:pt x="1199408" y="83127"/>
                </a:cubicBezTo>
                <a:cubicBezTo>
                  <a:pt x="1215242" y="87085"/>
                  <a:pt x="1234165" y="84806"/>
                  <a:pt x="1246909" y="95002"/>
                </a:cubicBezTo>
                <a:cubicBezTo>
                  <a:pt x="1256684" y="102822"/>
                  <a:pt x="1258784" y="118110"/>
                  <a:pt x="1258784" y="130628"/>
                </a:cubicBezTo>
                <a:cubicBezTo>
                  <a:pt x="1258784" y="202833"/>
                  <a:pt x="1267361" y="224458"/>
                  <a:pt x="1211283" y="249381"/>
                </a:cubicBezTo>
                <a:cubicBezTo>
                  <a:pt x="1177398" y="264441"/>
                  <a:pt x="1075222" y="291851"/>
                  <a:pt x="1045028" y="296883"/>
                </a:cubicBezTo>
                <a:cubicBezTo>
                  <a:pt x="1021277" y="300841"/>
                  <a:pt x="997320" y="303713"/>
                  <a:pt x="973776" y="308758"/>
                </a:cubicBezTo>
                <a:cubicBezTo>
                  <a:pt x="898781" y="324829"/>
                  <a:pt x="897412" y="326297"/>
                  <a:pt x="843148" y="344384"/>
                </a:cubicBezTo>
                <a:cubicBezTo>
                  <a:pt x="831273" y="356259"/>
                  <a:pt x="817284" y="366344"/>
                  <a:pt x="807522" y="380010"/>
                </a:cubicBezTo>
                <a:cubicBezTo>
                  <a:pt x="785678" y="410591"/>
                  <a:pt x="770838" y="466312"/>
                  <a:pt x="760021" y="498763"/>
                </a:cubicBezTo>
                <a:lnTo>
                  <a:pt x="748145" y="534389"/>
                </a:lnTo>
                <a:lnTo>
                  <a:pt x="736270" y="570015"/>
                </a:lnTo>
                <a:cubicBezTo>
                  <a:pt x="744187" y="585849"/>
                  <a:pt x="742559" y="614606"/>
                  <a:pt x="760021" y="617516"/>
                </a:cubicBezTo>
                <a:cubicBezTo>
                  <a:pt x="852853" y="632988"/>
                  <a:pt x="917644" y="613736"/>
                  <a:pt x="997527" y="593766"/>
                </a:cubicBezTo>
                <a:cubicBezTo>
                  <a:pt x="1029195" y="577932"/>
                  <a:pt x="1063071" y="565905"/>
                  <a:pt x="1092530" y="546265"/>
                </a:cubicBezTo>
                <a:lnTo>
                  <a:pt x="1163782" y="498763"/>
                </a:lnTo>
                <a:cubicBezTo>
                  <a:pt x="1198832" y="446188"/>
                  <a:pt x="1227674" y="392832"/>
                  <a:pt x="1282535" y="356259"/>
                </a:cubicBezTo>
                <a:cubicBezTo>
                  <a:pt x="1384633" y="288195"/>
                  <a:pt x="1255455" y="369799"/>
                  <a:pt x="1353787" y="320633"/>
                </a:cubicBezTo>
                <a:cubicBezTo>
                  <a:pt x="1366552" y="314250"/>
                  <a:pt x="1376648" y="303266"/>
                  <a:pt x="1389413" y="296883"/>
                </a:cubicBezTo>
                <a:cubicBezTo>
                  <a:pt x="1400609" y="291285"/>
                  <a:pt x="1413843" y="290605"/>
                  <a:pt x="1425039" y="285007"/>
                </a:cubicBezTo>
                <a:cubicBezTo>
                  <a:pt x="1437804" y="278624"/>
                  <a:pt x="1447547" y="266879"/>
                  <a:pt x="1460665" y="261257"/>
                </a:cubicBezTo>
                <a:cubicBezTo>
                  <a:pt x="1475666" y="254828"/>
                  <a:pt x="1492884" y="255112"/>
                  <a:pt x="1508166" y="249381"/>
                </a:cubicBezTo>
                <a:cubicBezTo>
                  <a:pt x="1524741" y="243165"/>
                  <a:pt x="1538873" y="231229"/>
                  <a:pt x="1555667" y="225631"/>
                </a:cubicBezTo>
                <a:cubicBezTo>
                  <a:pt x="1586634" y="215309"/>
                  <a:pt x="1619703" y="212203"/>
                  <a:pt x="1650670" y="201880"/>
                </a:cubicBezTo>
                <a:cubicBezTo>
                  <a:pt x="1744765" y="170515"/>
                  <a:pt x="1697227" y="182245"/>
                  <a:pt x="1793174" y="166254"/>
                </a:cubicBezTo>
                <a:cubicBezTo>
                  <a:pt x="1820883" y="170212"/>
                  <a:pt x="1860775" y="154840"/>
                  <a:pt x="1876301" y="178129"/>
                </a:cubicBezTo>
                <a:cubicBezTo>
                  <a:pt x="1921217" y="245504"/>
                  <a:pt x="1822837" y="314721"/>
                  <a:pt x="1793174" y="344384"/>
                </a:cubicBezTo>
                <a:cubicBezTo>
                  <a:pt x="1745559" y="391999"/>
                  <a:pt x="1745065" y="400004"/>
                  <a:pt x="1662545" y="427511"/>
                </a:cubicBezTo>
                <a:lnTo>
                  <a:pt x="1555667" y="463137"/>
                </a:lnTo>
                <a:cubicBezTo>
                  <a:pt x="1543792" y="467096"/>
                  <a:pt x="1530457" y="468070"/>
                  <a:pt x="1520041" y="475013"/>
                </a:cubicBezTo>
                <a:cubicBezTo>
                  <a:pt x="1484265" y="498863"/>
                  <a:pt x="1479097" y="504436"/>
                  <a:pt x="1436914" y="522514"/>
                </a:cubicBezTo>
                <a:cubicBezTo>
                  <a:pt x="1425408" y="527445"/>
                  <a:pt x="1413163" y="530431"/>
                  <a:pt x="1401288" y="534389"/>
                </a:cubicBezTo>
                <a:lnTo>
                  <a:pt x="1330036" y="581890"/>
                </a:lnTo>
                <a:lnTo>
                  <a:pt x="1294410" y="605641"/>
                </a:lnTo>
                <a:cubicBezTo>
                  <a:pt x="1286493" y="617516"/>
                  <a:pt x="1277042" y="628501"/>
                  <a:pt x="1270659" y="641267"/>
                </a:cubicBezTo>
                <a:cubicBezTo>
                  <a:pt x="1247630" y="687325"/>
                  <a:pt x="1262164" y="700550"/>
                  <a:pt x="1270659" y="760020"/>
                </a:cubicBezTo>
                <a:cubicBezTo>
                  <a:pt x="1353786" y="756062"/>
                  <a:pt x="1437412" y="758060"/>
                  <a:pt x="1520041" y="748145"/>
                </a:cubicBezTo>
                <a:cubicBezTo>
                  <a:pt x="1537618" y="746036"/>
                  <a:pt x="1552531" y="733777"/>
                  <a:pt x="1567543" y="724394"/>
                </a:cubicBezTo>
                <a:cubicBezTo>
                  <a:pt x="1584327" y="713904"/>
                  <a:pt x="1598938" y="700272"/>
                  <a:pt x="1615044" y="688768"/>
                </a:cubicBezTo>
                <a:cubicBezTo>
                  <a:pt x="1626658" y="680472"/>
                  <a:pt x="1638795" y="672935"/>
                  <a:pt x="1650670" y="665018"/>
                </a:cubicBezTo>
                <a:cubicBezTo>
                  <a:pt x="1662545" y="649184"/>
                  <a:pt x="1672982" y="632161"/>
                  <a:pt x="1686296" y="617516"/>
                </a:cubicBezTo>
                <a:cubicBezTo>
                  <a:pt x="1712656" y="588520"/>
                  <a:pt x="1747686" y="566994"/>
                  <a:pt x="1769423" y="534389"/>
                </a:cubicBezTo>
                <a:cubicBezTo>
                  <a:pt x="1777340" y="522514"/>
                  <a:pt x="1786093" y="511155"/>
                  <a:pt x="1793174" y="498763"/>
                </a:cubicBezTo>
                <a:cubicBezTo>
                  <a:pt x="1801957" y="483393"/>
                  <a:pt x="1806635" y="465667"/>
                  <a:pt x="1816924" y="451262"/>
                </a:cubicBezTo>
                <a:cubicBezTo>
                  <a:pt x="1826685" y="437596"/>
                  <a:pt x="1841620" y="428387"/>
                  <a:pt x="1852550" y="415636"/>
                </a:cubicBezTo>
                <a:cubicBezTo>
                  <a:pt x="1865431" y="400609"/>
                  <a:pt x="1875143" y="383030"/>
                  <a:pt x="1888176" y="368135"/>
                </a:cubicBezTo>
                <a:cubicBezTo>
                  <a:pt x="1902922" y="351283"/>
                  <a:pt x="1921105" y="337635"/>
                  <a:pt x="1935678" y="320633"/>
                </a:cubicBezTo>
                <a:cubicBezTo>
                  <a:pt x="1944966" y="309797"/>
                  <a:pt x="1950291" y="295971"/>
                  <a:pt x="1959428" y="285007"/>
                </a:cubicBezTo>
                <a:cubicBezTo>
                  <a:pt x="1978189" y="262494"/>
                  <a:pt x="2003989" y="238976"/>
                  <a:pt x="2030680" y="225631"/>
                </a:cubicBezTo>
                <a:cubicBezTo>
                  <a:pt x="2041876" y="220033"/>
                  <a:pt x="2054431" y="217714"/>
                  <a:pt x="2066306" y="213755"/>
                </a:cubicBezTo>
                <a:cubicBezTo>
                  <a:pt x="2109849" y="221672"/>
                  <a:pt x="2165641" y="206212"/>
                  <a:pt x="2196935" y="237506"/>
                </a:cubicBezTo>
                <a:cubicBezTo>
                  <a:pt x="2219502" y="260073"/>
                  <a:pt x="2193456" y="301719"/>
                  <a:pt x="2185059" y="332509"/>
                </a:cubicBezTo>
                <a:cubicBezTo>
                  <a:pt x="2181304" y="346278"/>
                  <a:pt x="2167692" y="355369"/>
                  <a:pt x="2161309" y="368135"/>
                </a:cubicBezTo>
                <a:cubicBezTo>
                  <a:pt x="2155711" y="379331"/>
                  <a:pt x="2156378" y="393346"/>
                  <a:pt x="2149434" y="403761"/>
                </a:cubicBezTo>
                <a:cubicBezTo>
                  <a:pt x="2131146" y="431193"/>
                  <a:pt x="2104471" y="445612"/>
                  <a:pt x="2078182" y="463137"/>
                </a:cubicBezTo>
                <a:cubicBezTo>
                  <a:pt x="2070265" y="475012"/>
                  <a:pt x="2065395" y="489626"/>
                  <a:pt x="2054431" y="498763"/>
                </a:cubicBezTo>
                <a:cubicBezTo>
                  <a:pt x="2040831" y="510096"/>
                  <a:pt x="2022110" y="513406"/>
                  <a:pt x="2006930" y="522514"/>
                </a:cubicBezTo>
                <a:cubicBezTo>
                  <a:pt x="1982453" y="537200"/>
                  <a:pt x="1959429" y="554181"/>
                  <a:pt x="1935678" y="570015"/>
                </a:cubicBezTo>
                <a:lnTo>
                  <a:pt x="1900052" y="593766"/>
                </a:lnTo>
                <a:cubicBezTo>
                  <a:pt x="1896093" y="605641"/>
                  <a:pt x="1895861" y="619511"/>
                  <a:pt x="1888176" y="629392"/>
                </a:cubicBezTo>
                <a:cubicBezTo>
                  <a:pt x="1844374" y="685709"/>
                  <a:pt x="1828920" y="692647"/>
                  <a:pt x="1781298" y="724394"/>
                </a:cubicBezTo>
                <a:cubicBezTo>
                  <a:pt x="1777340" y="736269"/>
                  <a:pt x="1774354" y="748514"/>
                  <a:pt x="1769423" y="760020"/>
                </a:cubicBezTo>
                <a:cubicBezTo>
                  <a:pt x="1762450" y="776292"/>
                  <a:pt x="1747868" y="789956"/>
                  <a:pt x="1745672" y="807522"/>
                </a:cubicBezTo>
                <a:cubicBezTo>
                  <a:pt x="1743648" y="823717"/>
                  <a:pt x="1753589" y="839189"/>
                  <a:pt x="1757548" y="855023"/>
                </a:cubicBezTo>
                <a:cubicBezTo>
                  <a:pt x="1789215" y="851065"/>
                  <a:pt x="1822496" y="853882"/>
                  <a:pt x="1852550" y="843148"/>
                </a:cubicBezTo>
                <a:cubicBezTo>
                  <a:pt x="1879432" y="833547"/>
                  <a:pt x="1896722" y="804672"/>
                  <a:pt x="1923802" y="795646"/>
                </a:cubicBezTo>
                <a:cubicBezTo>
                  <a:pt x="1952877" y="785955"/>
                  <a:pt x="1981249" y="778364"/>
                  <a:pt x="2006930" y="760020"/>
                </a:cubicBezTo>
                <a:cubicBezTo>
                  <a:pt x="2020596" y="750259"/>
                  <a:pt x="2031805" y="737296"/>
                  <a:pt x="2042556" y="724394"/>
                </a:cubicBezTo>
                <a:cubicBezTo>
                  <a:pt x="2051693" y="713430"/>
                  <a:pt x="2057169" y="699732"/>
                  <a:pt x="2066306" y="688768"/>
                </a:cubicBezTo>
                <a:cubicBezTo>
                  <a:pt x="2077057" y="675866"/>
                  <a:pt x="2091621" y="666399"/>
                  <a:pt x="2101932" y="653142"/>
                </a:cubicBezTo>
                <a:cubicBezTo>
                  <a:pt x="2119457" y="630610"/>
                  <a:pt x="2133600" y="605641"/>
                  <a:pt x="2149434" y="581890"/>
                </a:cubicBezTo>
                <a:cubicBezTo>
                  <a:pt x="2157351" y="570015"/>
                  <a:pt x="2161309" y="554182"/>
                  <a:pt x="2173184" y="546265"/>
                </a:cubicBezTo>
                <a:lnTo>
                  <a:pt x="2208810" y="522514"/>
                </a:lnTo>
                <a:cubicBezTo>
                  <a:pt x="2216727" y="510639"/>
                  <a:pt x="2226178" y="499654"/>
                  <a:pt x="2232561" y="486888"/>
                </a:cubicBezTo>
                <a:cubicBezTo>
                  <a:pt x="2251481" y="449049"/>
                  <a:pt x="2242012" y="404973"/>
                  <a:pt x="2291937" y="380010"/>
                </a:cubicBezTo>
                <a:lnTo>
                  <a:pt x="2339439" y="356259"/>
                </a:lnTo>
                <a:cubicBezTo>
                  <a:pt x="2347356" y="344384"/>
                  <a:pt x="2350423" y="327016"/>
                  <a:pt x="2363189" y="320633"/>
                </a:cubicBezTo>
                <a:cubicBezTo>
                  <a:pt x="2392385" y="306035"/>
                  <a:pt x="2458192" y="296883"/>
                  <a:pt x="2458192" y="296883"/>
                </a:cubicBezTo>
                <a:cubicBezTo>
                  <a:pt x="2554128" y="232925"/>
                  <a:pt x="2555870" y="220995"/>
                  <a:pt x="2755075" y="296883"/>
                </a:cubicBezTo>
                <a:cubicBezTo>
                  <a:pt x="2777576" y="305455"/>
                  <a:pt x="2752461" y="345909"/>
                  <a:pt x="2743200" y="368135"/>
                </a:cubicBezTo>
                <a:cubicBezTo>
                  <a:pt x="2732221" y="394484"/>
                  <a:pt x="2718534" y="422260"/>
                  <a:pt x="2695698" y="439387"/>
                </a:cubicBezTo>
                <a:cubicBezTo>
                  <a:pt x="2625358" y="492142"/>
                  <a:pt x="2664670" y="464031"/>
                  <a:pt x="2576945" y="522514"/>
                </a:cubicBezTo>
                <a:cubicBezTo>
                  <a:pt x="2565070" y="530431"/>
                  <a:pt x="2551411" y="536173"/>
                  <a:pt x="2541319" y="546265"/>
                </a:cubicBezTo>
                <a:cubicBezTo>
                  <a:pt x="2494152" y="593431"/>
                  <a:pt x="2521986" y="577817"/>
                  <a:pt x="2458192" y="593766"/>
                </a:cubicBezTo>
                <a:cubicBezTo>
                  <a:pt x="2450275" y="605641"/>
                  <a:pt x="2445586" y="620476"/>
                  <a:pt x="2434441" y="629392"/>
                </a:cubicBezTo>
                <a:cubicBezTo>
                  <a:pt x="2424666" y="637212"/>
                  <a:pt x="2410011" y="635669"/>
                  <a:pt x="2398815" y="641267"/>
                </a:cubicBezTo>
                <a:cubicBezTo>
                  <a:pt x="2386049" y="647650"/>
                  <a:pt x="2374803" y="656722"/>
                  <a:pt x="2363189" y="665018"/>
                </a:cubicBezTo>
                <a:cubicBezTo>
                  <a:pt x="2347084" y="676522"/>
                  <a:pt x="2331794" y="689140"/>
                  <a:pt x="2315688" y="700644"/>
                </a:cubicBezTo>
                <a:cubicBezTo>
                  <a:pt x="2304074" y="708940"/>
                  <a:pt x="2291026" y="715257"/>
                  <a:pt x="2280062" y="724394"/>
                </a:cubicBezTo>
                <a:cubicBezTo>
                  <a:pt x="2188618" y="800596"/>
                  <a:pt x="2297269" y="724797"/>
                  <a:pt x="2208810" y="783771"/>
                </a:cubicBezTo>
                <a:cubicBezTo>
                  <a:pt x="2154365" y="865438"/>
                  <a:pt x="2170335" y="827943"/>
                  <a:pt x="2149434" y="890649"/>
                </a:cubicBezTo>
                <a:cubicBezTo>
                  <a:pt x="2153392" y="902524"/>
                  <a:pt x="2149687" y="921626"/>
                  <a:pt x="2161309" y="926275"/>
                </a:cubicBezTo>
                <a:cubicBezTo>
                  <a:pt x="2194351" y="939492"/>
                  <a:pt x="2256709" y="876080"/>
                  <a:pt x="2268187" y="866898"/>
                </a:cubicBezTo>
                <a:cubicBezTo>
                  <a:pt x="2280062" y="870857"/>
                  <a:pt x="2291295" y="878774"/>
                  <a:pt x="2303813" y="878774"/>
                </a:cubicBezTo>
                <a:cubicBezTo>
                  <a:pt x="2383356" y="878774"/>
                  <a:pt x="2390576" y="873603"/>
                  <a:pt x="2446317" y="855023"/>
                </a:cubicBezTo>
                <a:cubicBezTo>
                  <a:pt x="2458192" y="843148"/>
                  <a:pt x="2468508" y="829474"/>
                  <a:pt x="2481943" y="819397"/>
                </a:cubicBezTo>
                <a:cubicBezTo>
                  <a:pt x="2500408" y="805548"/>
                  <a:pt x="2524998" y="800092"/>
                  <a:pt x="2541319" y="783771"/>
                </a:cubicBezTo>
                <a:cubicBezTo>
                  <a:pt x="2553837" y="771253"/>
                  <a:pt x="2556287" y="751640"/>
                  <a:pt x="2565070" y="736270"/>
                </a:cubicBezTo>
                <a:cubicBezTo>
                  <a:pt x="2572151" y="723878"/>
                  <a:pt x="2580904" y="712519"/>
                  <a:pt x="2588821" y="700644"/>
                </a:cubicBezTo>
                <a:cubicBezTo>
                  <a:pt x="2592779" y="684810"/>
                  <a:pt x="2594965" y="668424"/>
                  <a:pt x="2600696" y="653142"/>
                </a:cubicBezTo>
                <a:cubicBezTo>
                  <a:pt x="2631923" y="569869"/>
                  <a:pt x="2613746" y="638919"/>
                  <a:pt x="2648197" y="570015"/>
                </a:cubicBezTo>
                <a:cubicBezTo>
                  <a:pt x="2653795" y="558819"/>
                  <a:pt x="2653128" y="544804"/>
                  <a:pt x="2660072" y="534389"/>
                </a:cubicBezTo>
                <a:cubicBezTo>
                  <a:pt x="2669388" y="520415"/>
                  <a:pt x="2685387" y="512020"/>
                  <a:pt x="2695698" y="498763"/>
                </a:cubicBezTo>
                <a:cubicBezTo>
                  <a:pt x="2713223" y="476231"/>
                  <a:pt x="2727366" y="451262"/>
                  <a:pt x="2743200" y="427511"/>
                </a:cubicBezTo>
                <a:cubicBezTo>
                  <a:pt x="2771757" y="384675"/>
                  <a:pt x="2789392" y="353172"/>
                  <a:pt x="2838202" y="320633"/>
                </a:cubicBezTo>
                <a:cubicBezTo>
                  <a:pt x="2850077" y="312716"/>
                  <a:pt x="2860786" y="302679"/>
                  <a:pt x="2873828" y="296883"/>
                </a:cubicBezTo>
                <a:cubicBezTo>
                  <a:pt x="2956434" y="260169"/>
                  <a:pt x="2923484" y="284290"/>
                  <a:pt x="2992582" y="261257"/>
                </a:cubicBezTo>
                <a:cubicBezTo>
                  <a:pt x="3012805" y="254516"/>
                  <a:pt x="3031735" y="244247"/>
                  <a:pt x="3051958" y="237506"/>
                </a:cubicBezTo>
                <a:cubicBezTo>
                  <a:pt x="3067441" y="232345"/>
                  <a:pt x="3083826" y="230321"/>
                  <a:pt x="3099459" y="225631"/>
                </a:cubicBezTo>
                <a:cubicBezTo>
                  <a:pt x="3123439" y="218437"/>
                  <a:pt x="3170711" y="201880"/>
                  <a:pt x="3170711" y="201880"/>
                </a:cubicBezTo>
                <a:cubicBezTo>
                  <a:pt x="3178628" y="217714"/>
                  <a:pt x="3192992" y="231740"/>
                  <a:pt x="3194462" y="249381"/>
                </a:cubicBezTo>
                <a:cubicBezTo>
                  <a:pt x="3197112" y="281185"/>
                  <a:pt x="3192679" y="314108"/>
                  <a:pt x="3182587" y="344384"/>
                </a:cubicBezTo>
                <a:cubicBezTo>
                  <a:pt x="3176328" y="363160"/>
                  <a:pt x="3158465" y="375780"/>
                  <a:pt x="3146961" y="391885"/>
                </a:cubicBezTo>
                <a:cubicBezTo>
                  <a:pt x="3105628" y="449751"/>
                  <a:pt x="3143029" y="407692"/>
                  <a:pt x="3087584" y="463137"/>
                </a:cubicBezTo>
                <a:cubicBezTo>
                  <a:pt x="3036634" y="565042"/>
                  <a:pt x="3095347" y="467251"/>
                  <a:pt x="3028208" y="534389"/>
                </a:cubicBezTo>
                <a:cubicBezTo>
                  <a:pt x="3018116" y="544481"/>
                  <a:pt x="3013594" y="559051"/>
                  <a:pt x="3004457" y="570015"/>
                </a:cubicBezTo>
                <a:cubicBezTo>
                  <a:pt x="2993706" y="582917"/>
                  <a:pt x="2980706" y="593766"/>
                  <a:pt x="2968831" y="605641"/>
                </a:cubicBezTo>
                <a:cubicBezTo>
                  <a:pt x="2964873" y="617516"/>
                  <a:pt x="2964776" y="631492"/>
                  <a:pt x="2956956" y="641267"/>
                </a:cubicBezTo>
                <a:cubicBezTo>
                  <a:pt x="2948040" y="652412"/>
                  <a:pt x="2932294" y="655881"/>
                  <a:pt x="2921330" y="665018"/>
                </a:cubicBezTo>
                <a:cubicBezTo>
                  <a:pt x="2908428" y="675769"/>
                  <a:pt x="2896634" y="687893"/>
                  <a:pt x="2885704" y="700644"/>
                </a:cubicBezTo>
                <a:cubicBezTo>
                  <a:pt x="2872823" y="715671"/>
                  <a:pt x="2864073" y="734150"/>
                  <a:pt x="2850078" y="748145"/>
                </a:cubicBezTo>
                <a:cubicBezTo>
                  <a:pt x="2839986" y="758237"/>
                  <a:pt x="2825416" y="762759"/>
                  <a:pt x="2814452" y="771896"/>
                </a:cubicBezTo>
                <a:cubicBezTo>
                  <a:pt x="2801550" y="782647"/>
                  <a:pt x="2791728" y="796771"/>
                  <a:pt x="2778826" y="807522"/>
                </a:cubicBezTo>
                <a:cubicBezTo>
                  <a:pt x="2711513" y="863615"/>
                  <a:pt x="2776998" y="796952"/>
                  <a:pt x="2695698" y="855023"/>
                </a:cubicBezTo>
                <a:cubicBezTo>
                  <a:pt x="2682032" y="864784"/>
                  <a:pt x="2672974" y="879897"/>
                  <a:pt x="2660072" y="890649"/>
                </a:cubicBezTo>
                <a:cubicBezTo>
                  <a:pt x="2649108" y="899786"/>
                  <a:pt x="2635411" y="905263"/>
                  <a:pt x="2624447" y="914400"/>
                </a:cubicBezTo>
                <a:cubicBezTo>
                  <a:pt x="2552236" y="974577"/>
                  <a:pt x="2629211" y="929832"/>
                  <a:pt x="2541319" y="973776"/>
                </a:cubicBezTo>
                <a:cubicBezTo>
                  <a:pt x="2529444" y="985651"/>
                  <a:pt x="2522487" y="1009402"/>
                  <a:pt x="2505693" y="1009402"/>
                </a:cubicBezTo>
                <a:cubicBezTo>
                  <a:pt x="2491421" y="1009402"/>
                  <a:pt x="2481943" y="973776"/>
                  <a:pt x="2481943" y="973776"/>
                </a:cubicBezTo>
              </a:path>
            </a:pathLst>
          </a:custGeom>
          <a:noFill/>
          <a:ln w="158750">
            <a:solidFill>
              <a:srgbClr val="FF0000">
                <a:alpha val="28000"/>
              </a:srgbClr>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 12"/>
          <p:cNvSpPr/>
          <p:nvPr/>
        </p:nvSpPr>
        <p:spPr>
          <a:xfrm>
            <a:off x="496790" y="5260320"/>
            <a:ext cx="133883" cy="151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extBox 13"/>
          <p:cNvSpPr txBox="1"/>
          <p:nvPr/>
        </p:nvSpPr>
        <p:spPr>
          <a:xfrm>
            <a:off x="568798" y="5340271"/>
            <a:ext cx="474810" cy="276999"/>
          </a:xfrm>
          <a:prstGeom prst="rect">
            <a:avLst/>
          </a:prstGeom>
          <a:noFill/>
        </p:spPr>
        <p:txBody>
          <a:bodyPr wrap="none" rtlCol="0">
            <a:spAutoFit/>
          </a:bodyPr>
          <a:lstStyle/>
          <a:p>
            <a:r>
              <a:rPr lang="it-IT" sz="1200" dirty="0" smtClean="0"/>
              <a:t>TBM</a:t>
            </a:r>
            <a:endParaRPr lang="it-IT" sz="1200" dirty="0"/>
          </a:p>
        </p:txBody>
      </p:sp>
      <p:sp>
        <p:nvSpPr>
          <p:cNvPr id="15" name="Oval 14"/>
          <p:cNvSpPr/>
          <p:nvPr/>
        </p:nvSpPr>
        <p:spPr>
          <a:xfrm>
            <a:off x="496790" y="4404167"/>
            <a:ext cx="133883" cy="151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15"/>
          <p:cNvSpPr txBox="1"/>
          <p:nvPr/>
        </p:nvSpPr>
        <p:spPr>
          <a:xfrm>
            <a:off x="568798" y="4484118"/>
            <a:ext cx="399468" cy="276999"/>
          </a:xfrm>
          <a:prstGeom prst="rect">
            <a:avLst/>
          </a:prstGeom>
          <a:noFill/>
        </p:spPr>
        <p:txBody>
          <a:bodyPr wrap="none" rtlCol="0">
            <a:spAutoFit/>
          </a:bodyPr>
          <a:lstStyle/>
          <a:p>
            <a:r>
              <a:rPr lang="it-IT" sz="1200" dirty="0" smtClean="0"/>
              <a:t>BM</a:t>
            </a:r>
            <a:endParaRPr lang="it-IT" sz="1200" dirty="0"/>
          </a:p>
        </p:txBody>
      </p:sp>
      <p:sp>
        <p:nvSpPr>
          <p:cNvPr id="17" name="TextBox 16"/>
          <p:cNvSpPr txBox="1"/>
          <p:nvPr/>
        </p:nvSpPr>
        <p:spPr>
          <a:xfrm>
            <a:off x="4195941" y="476672"/>
            <a:ext cx="736099" cy="769441"/>
          </a:xfrm>
          <a:prstGeom prst="rect">
            <a:avLst/>
          </a:prstGeom>
          <a:noFill/>
        </p:spPr>
        <p:txBody>
          <a:bodyPr wrap="none" rtlCol="0">
            <a:spAutoFit/>
          </a:bodyPr>
          <a:lstStyle/>
          <a:p>
            <a:r>
              <a:rPr lang="es-ES" sz="4400" b="1" dirty="0" smtClean="0">
                <a:solidFill>
                  <a:srgbClr val="FF0000"/>
                </a:solidFill>
              </a:rPr>
              <a:t>S4</a:t>
            </a:r>
            <a:endParaRPr lang="en-US" sz="4400" b="1" dirty="0">
              <a:solidFill>
                <a:srgbClr val="FF0000"/>
              </a:solidFill>
            </a:endParaRPr>
          </a:p>
        </p:txBody>
      </p:sp>
      <p:pic>
        <p:nvPicPr>
          <p:cNvPr id="1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9696" y="1506721"/>
            <a:ext cx="5158608" cy="163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58284" y="6381328"/>
            <a:ext cx="1142108" cy="369332"/>
          </a:xfrm>
          <a:prstGeom prst="rect">
            <a:avLst/>
          </a:prstGeom>
          <a:noFill/>
        </p:spPr>
        <p:txBody>
          <a:bodyPr wrap="none" rtlCol="0">
            <a:spAutoFit/>
          </a:bodyPr>
          <a:lstStyle/>
          <a:p>
            <a:r>
              <a:rPr lang="es-ES" dirty="0" err="1" smtClean="0"/>
              <a:t>Fogli</a:t>
            </a:r>
            <a:r>
              <a:rPr lang="es-ES" dirty="0" smtClean="0"/>
              <a:t>, et al</a:t>
            </a:r>
            <a:endParaRPr lang="en-US" dirty="0"/>
          </a:p>
        </p:txBody>
      </p:sp>
    </p:spTree>
    <p:extLst>
      <p:ext uri="{BB962C8B-B14F-4D97-AF65-F5344CB8AC3E}">
        <p14:creationId xmlns:p14="http://schemas.microsoft.com/office/powerpoint/2010/main" val="1465747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056" y="116632"/>
            <a:ext cx="7772400" cy="3600400"/>
          </a:xfrm>
        </p:spPr>
        <p:txBody>
          <a:bodyPr>
            <a:normAutofit/>
          </a:bodyPr>
          <a:lstStyle/>
          <a:p>
            <a:pPr algn="l"/>
            <a:r>
              <a:rPr lang="es-ES" dirty="0" err="1" smtClean="0"/>
              <a:t>If</a:t>
            </a:r>
            <a:r>
              <a:rPr lang="es-ES" dirty="0" smtClean="0"/>
              <a:t> </a:t>
            </a:r>
            <a:r>
              <a:rPr lang="es-ES" dirty="0" err="1" smtClean="0"/>
              <a:t>we</a:t>
            </a:r>
            <a:r>
              <a:rPr lang="es-ES" dirty="0" smtClean="0"/>
              <a:t> </a:t>
            </a:r>
            <a:r>
              <a:rPr lang="es-ES" dirty="0" err="1" smtClean="0"/>
              <a:t>impose</a:t>
            </a:r>
            <a:r>
              <a:rPr lang="es-ES" dirty="0" smtClean="0"/>
              <a:t> </a:t>
            </a:r>
            <a:r>
              <a:rPr lang="es-ES" dirty="0" err="1" smtClean="0"/>
              <a:t>that</a:t>
            </a:r>
            <a:r>
              <a:rPr lang="es-ES" dirty="0" smtClean="0"/>
              <a:t> </a:t>
            </a:r>
            <a:r>
              <a:rPr lang="es-ES" b="1" dirty="0" smtClean="0"/>
              <a:t>a </a:t>
            </a:r>
            <a:r>
              <a:rPr lang="es-ES" b="1" dirty="0" err="1" smtClean="0"/>
              <a:t>larger</a:t>
            </a:r>
            <a:r>
              <a:rPr lang="es-ES" b="1" dirty="0" smtClean="0"/>
              <a:t> </a:t>
            </a:r>
            <a:r>
              <a:rPr lang="es-ES" b="1" dirty="0" err="1" smtClean="0"/>
              <a:t>symmetry</a:t>
            </a:r>
            <a:r>
              <a:rPr lang="es-ES" b="1" dirty="0" smtClean="0"/>
              <a:t> </a:t>
            </a:r>
            <a:r>
              <a:rPr lang="es-ES" b="1" dirty="0" err="1" smtClean="0"/>
              <a:t>is</a:t>
            </a:r>
            <a:r>
              <a:rPr lang="es-ES" b="1" dirty="0" smtClean="0"/>
              <a:t> </a:t>
            </a:r>
            <a:r>
              <a:rPr lang="es-ES" b="1" dirty="0" err="1" smtClean="0"/>
              <a:t>preserved</a:t>
            </a:r>
            <a:r>
              <a:rPr lang="es-ES" b="1" dirty="0" smtClean="0"/>
              <a:t> </a:t>
            </a:r>
            <a:r>
              <a:rPr lang="es-ES" b="1" dirty="0" err="1" smtClean="0"/>
              <a:t>by</a:t>
            </a:r>
            <a:r>
              <a:rPr lang="es-ES" b="1" dirty="0" smtClean="0"/>
              <a:t> </a:t>
            </a:r>
            <a:r>
              <a:rPr lang="es-ES" b="1" dirty="0" err="1" smtClean="0"/>
              <a:t>the</a:t>
            </a:r>
            <a:r>
              <a:rPr lang="es-ES" b="1" dirty="0" smtClean="0"/>
              <a:t> neutrino </a:t>
            </a:r>
            <a:r>
              <a:rPr lang="es-ES" b="1" dirty="0" err="1" smtClean="0"/>
              <a:t>mass</a:t>
            </a:r>
            <a:r>
              <a:rPr lang="es-ES" b="1" dirty="0" smtClean="0"/>
              <a:t> </a:t>
            </a:r>
            <a:r>
              <a:rPr lang="es-ES" b="1" dirty="0" err="1" smtClean="0"/>
              <a:t>matrix</a:t>
            </a:r>
            <a:r>
              <a:rPr lang="es-ES" dirty="0" smtClean="0"/>
              <a:t>, </a:t>
            </a:r>
            <a:r>
              <a:rPr lang="es-ES" b="1" dirty="0" err="1" smtClean="0">
                <a:solidFill>
                  <a:srgbClr val="FF0000"/>
                </a:solidFill>
              </a:rPr>
              <a:t>predictions</a:t>
            </a:r>
            <a:r>
              <a:rPr lang="es-ES" b="1" dirty="0" smtClean="0">
                <a:solidFill>
                  <a:srgbClr val="FF0000"/>
                </a:solidFill>
              </a:rPr>
              <a:t> are </a:t>
            </a:r>
            <a:r>
              <a:rPr lang="es-ES" b="1" dirty="0" err="1" smtClean="0">
                <a:solidFill>
                  <a:srgbClr val="FF0000"/>
                </a:solidFill>
              </a:rPr>
              <a:t>stronger</a:t>
            </a:r>
            <a:endParaRPr lang="en-US" b="1" dirty="0">
              <a:solidFill>
                <a:srgbClr val="FF0000"/>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998" y="5401394"/>
            <a:ext cx="74104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933056"/>
            <a:ext cx="12573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4005064"/>
            <a:ext cx="10477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3989824"/>
            <a:ext cx="990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747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5"/>
            <a:ext cx="7488832" cy="1080120"/>
          </a:xfrm>
        </p:spPr>
        <p:txBody>
          <a:bodyPr/>
          <a:lstStyle/>
          <a:p>
            <a:r>
              <a:rPr lang="es-ES" dirty="0" err="1" smtClean="0"/>
              <a:t>Conclusions</a:t>
            </a:r>
            <a:endParaRPr lang="en-US" dirty="0"/>
          </a:p>
        </p:txBody>
      </p:sp>
      <p:sp>
        <p:nvSpPr>
          <p:cNvPr id="4" name="TextBox 3"/>
          <p:cNvSpPr txBox="1"/>
          <p:nvPr/>
        </p:nvSpPr>
        <p:spPr>
          <a:xfrm>
            <a:off x="1043609" y="1916832"/>
            <a:ext cx="7776864" cy="2677656"/>
          </a:xfrm>
          <a:prstGeom prst="rect">
            <a:avLst/>
          </a:prstGeom>
          <a:noFill/>
        </p:spPr>
        <p:txBody>
          <a:bodyPr wrap="square" rtlCol="0">
            <a:spAutoFit/>
          </a:bodyPr>
          <a:lstStyle/>
          <a:p>
            <a:pPr marL="342900" indent="-342900">
              <a:buFont typeface="+mj-lt"/>
              <a:buAutoNum type="arabicPeriod"/>
            </a:pPr>
            <a:r>
              <a:rPr lang="es-ES" sz="2800" b="1" dirty="0" err="1" smtClean="0">
                <a:solidFill>
                  <a:srgbClr val="FF0000"/>
                </a:solidFill>
              </a:rPr>
              <a:t>Discrete</a:t>
            </a:r>
            <a:r>
              <a:rPr lang="es-ES" sz="2800" b="1" dirty="0" smtClean="0">
                <a:solidFill>
                  <a:srgbClr val="FF0000"/>
                </a:solidFill>
              </a:rPr>
              <a:t> </a:t>
            </a:r>
            <a:r>
              <a:rPr lang="es-ES" sz="2800" b="1" dirty="0" err="1" smtClean="0">
                <a:solidFill>
                  <a:srgbClr val="FF0000"/>
                </a:solidFill>
              </a:rPr>
              <a:t>symmetries</a:t>
            </a:r>
            <a:r>
              <a:rPr lang="es-ES" sz="2800" b="1" dirty="0" smtClean="0">
                <a:solidFill>
                  <a:srgbClr val="FF0000"/>
                </a:solidFill>
              </a:rPr>
              <a:t> </a:t>
            </a:r>
            <a:r>
              <a:rPr lang="es-ES" sz="2800" dirty="0" err="1" smtClean="0"/>
              <a:t>applied</a:t>
            </a:r>
            <a:r>
              <a:rPr lang="es-ES" sz="2800" dirty="0" smtClean="0"/>
              <a:t> </a:t>
            </a:r>
            <a:r>
              <a:rPr lang="es-ES" sz="2800" dirty="0" err="1" smtClean="0"/>
              <a:t>to</a:t>
            </a:r>
            <a:r>
              <a:rPr lang="es-ES" sz="2800" dirty="0" smtClean="0"/>
              <a:t> </a:t>
            </a:r>
            <a:r>
              <a:rPr lang="es-ES" sz="2800" dirty="0" err="1" smtClean="0"/>
              <a:t>the</a:t>
            </a:r>
            <a:r>
              <a:rPr lang="es-ES" sz="2800" dirty="0" smtClean="0"/>
              <a:t> </a:t>
            </a:r>
            <a:r>
              <a:rPr lang="es-ES" sz="2800" dirty="0" err="1" smtClean="0"/>
              <a:t>lepton</a:t>
            </a:r>
            <a:r>
              <a:rPr lang="es-ES" sz="2800" dirty="0" smtClean="0"/>
              <a:t> sector can </a:t>
            </a:r>
            <a:r>
              <a:rPr lang="es-ES" sz="2800" b="1" dirty="0" err="1" smtClean="0">
                <a:solidFill>
                  <a:srgbClr val="FF0000"/>
                </a:solidFill>
              </a:rPr>
              <a:t>give</a:t>
            </a:r>
            <a:r>
              <a:rPr lang="es-ES" sz="2800" b="1" dirty="0" smtClean="0">
                <a:solidFill>
                  <a:srgbClr val="FF0000"/>
                </a:solidFill>
              </a:rPr>
              <a:t> </a:t>
            </a:r>
            <a:r>
              <a:rPr lang="es-ES" sz="2800" b="1" dirty="0" err="1" smtClean="0">
                <a:solidFill>
                  <a:srgbClr val="FF0000"/>
                </a:solidFill>
              </a:rPr>
              <a:t>an</a:t>
            </a:r>
            <a:r>
              <a:rPr lang="es-ES" sz="2800" b="1" dirty="0" smtClean="0">
                <a:solidFill>
                  <a:srgbClr val="FF0000"/>
                </a:solidFill>
              </a:rPr>
              <a:t> </a:t>
            </a:r>
            <a:r>
              <a:rPr lang="es-ES" sz="2800" b="1" dirty="0" err="1" smtClean="0">
                <a:solidFill>
                  <a:srgbClr val="FF0000"/>
                </a:solidFill>
              </a:rPr>
              <a:t>excellent</a:t>
            </a:r>
            <a:r>
              <a:rPr lang="es-ES" sz="2800" b="1" dirty="0" smtClean="0">
                <a:solidFill>
                  <a:srgbClr val="FF0000"/>
                </a:solidFill>
              </a:rPr>
              <a:t> </a:t>
            </a:r>
            <a:r>
              <a:rPr lang="es-ES" sz="2800" b="1" dirty="0" err="1" smtClean="0">
                <a:solidFill>
                  <a:srgbClr val="FF0000"/>
                </a:solidFill>
              </a:rPr>
              <a:t>fit</a:t>
            </a:r>
            <a:r>
              <a:rPr lang="es-ES" sz="2800" b="1" dirty="0" smtClean="0">
                <a:solidFill>
                  <a:srgbClr val="FF0000"/>
                </a:solidFill>
              </a:rPr>
              <a:t> </a:t>
            </a:r>
            <a:r>
              <a:rPr lang="es-ES" sz="2800" b="1" dirty="0" err="1" smtClean="0">
                <a:solidFill>
                  <a:srgbClr val="FF0000"/>
                </a:solidFill>
              </a:rPr>
              <a:t>to</a:t>
            </a:r>
            <a:r>
              <a:rPr lang="es-ES" sz="2800" b="1" dirty="0" smtClean="0">
                <a:solidFill>
                  <a:srgbClr val="FF0000"/>
                </a:solidFill>
              </a:rPr>
              <a:t> </a:t>
            </a:r>
            <a:r>
              <a:rPr lang="es-ES" sz="2800" b="1" dirty="0" err="1" smtClean="0">
                <a:solidFill>
                  <a:srgbClr val="FF0000"/>
                </a:solidFill>
              </a:rPr>
              <a:t>the</a:t>
            </a:r>
            <a:r>
              <a:rPr lang="es-ES" sz="2800" b="1" dirty="0" smtClean="0">
                <a:solidFill>
                  <a:srgbClr val="FF0000"/>
                </a:solidFill>
              </a:rPr>
              <a:t>  </a:t>
            </a:r>
            <a:r>
              <a:rPr lang="es-ES" sz="2800" b="1" dirty="0" err="1" smtClean="0">
                <a:solidFill>
                  <a:srgbClr val="FF0000"/>
                </a:solidFill>
              </a:rPr>
              <a:t>mixing</a:t>
            </a:r>
            <a:r>
              <a:rPr lang="es-ES" sz="2800" b="1" dirty="0" smtClean="0">
                <a:solidFill>
                  <a:srgbClr val="FF0000"/>
                </a:solidFill>
              </a:rPr>
              <a:t> </a:t>
            </a:r>
            <a:r>
              <a:rPr lang="es-ES" sz="2800" b="1" dirty="0" err="1" smtClean="0">
                <a:solidFill>
                  <a:srgbClr val="FF0000"/>
                </a:solidFill>
              </a:rPr>
              <a:t>parameters</a:t>
            </a:r>
            <a:endParaRPr lang="es-ES" sz="2800" b="1" dirty="0" smtClean="0">
              <a:solidFill>
                <a:srgbClr val="FF0000"/>
              </a:solidFill>
            </a:endParaRPr>
          </a:p>
          <a:p>
            <a:pPr marL="342900" indent="-342900">
              <a:buFont typeface="+mj-lt"/>
              <a:buAutoNum type="arabicPeriod"/>
            </a:pPr>
            <a:endParaRPr lang="es-ES" sz="2800" dirty="0"/>
          </a:p>
          <a:p>
            <a:pPr marL="342900" indent="-342900">
              <a:buFont typeface="+mj-lt"/>
              <a:buAutoNum type="arabicPeriod"/>
            </a:pPr>
            <a:r>
              <a:rPr lang="es-ES" sz="2800" dirty="0" err="1" smtClean="0"/>
              <a:t>Notice</a:t>
            </a:r>
            <a:r>
              <a:rPr lang="es-ES" sz="2800" dirty="0" smtClean="0"/>
              <a:t> I DON’T SAY MODELS. </a:t>
            </a:r>
            <a:r>
              <a:rPr lang="es-ES" sz="2800" b="1" dirty="0" err="1" smtClean="0">
                <a:solidFill>
                  <a:srgbClr val="FF0000"/>
                </a:solidFill>
              </a:rPr>
              <a:t>These</a:t>
            </a:r>
            <a:r>
              <a:rPr lang="es-ES" sz="2800" b="1" dirty="0" smtClean="0">
                <a:solidFill>
                  <a:srgbClr val="FF0000"/>
                </a:solidFill>
              </a:rPr>
              <a:t> </a:t>
            </a:r>
            <a:r>
              <a:rPr lang="es-ES" sz="2800" b="1" dirty="0" err="1" smtClean="0">
                <a:solidFill>
                  <a:srgbClr val="FF0000"/>
                </a:solidFill>
              </a:rPr>
              <a:t>constraints</a:t>
            </a:r>
            <a:r>
              <a:rPr lang="es-ES" sz="2800" b="1" dirty="0" smtClean="0">
                <a:solidFill>
                  <a:srgbClr val="FF0000"/>
                </a:solidFill>
              </a:rPr>
              <a:t> can be </a:t>
            </a:r>
            <a:r>
              <a:rPr lang="es-ES" sz="2800" b="1" dirty="0" err="1" smtClean="0">
                <a:solidFill>
                  <a:srgbClr val="FF0000"/>
                </a:solidFill>
              </a:rPr>
              <a:t>obtained</a:t>
            </a:r>
            <a:r>
              <a:rPr lang="es-ES" sz="2800" b="1" smtClean="0">
                <a:solidFill>
                  <a:srgbClr val="FF0000"/>
                </a:solidFill>
              </a:rPr>
              <a:t> </a:t>
            </a:r>
            <a:r>
              <a:rPr lang="es-ES" sz="2800" b="1" smtClean="0">
                <a:solidFill>
                  <a:srgbClr val="FF0000"/>
                </a:solidFill>
              </a:rPr>
              <a:t>in  </a:t>
            </a:r>
            <a:r>
              <a:rPr lang="es-ES" sz="2800" b="1" dirty="0" smtClean="0">
                <a:solidFill>
                  <a:srgbClr val="FF0000"/>
                </a:solidFill>
              </a:rPr>
              <a:t>a </a:t>
            </a:r>
            <a:r>
              <a:rPr lang="es-ES" sz="2800" b="1" dirty="0" err="1" smtClean="0">
                <a:solidFill>
                  <a:srgbClr val="FF0000"/>
                </a:solidFill>
              </a:rPr>
              <a:t>model</a:t>
            </a:r>
            <a:r>
              <a:rPr lang="es-ES" sz="2800" b="1" dirty="0" err="1">
                <a:solidFill>
                  <a:srgbClr val="FF0000"/>
                </a:solidFill>
              </a:rPr>
              <a:t>-</a:t>
            </a:r>
            <a:r>
              <a:rPr lang="es-ES" sz="2800" b="1" dirty="0" err="1" smtClean="0">
                <a:solidFill>
                  <a:srgbClr val="FF0000"/>
                </a:solidFill>
              </a:rPr>
              <a:t>independent</a:t>
            </a:r>
            <a:r>
              <a:rPr lang="es-ES" sz="2800" b="1" dirty="0" smtClean="0">
                <a:solidFill>
                  <a:srgbClr val="FF0000"/>
                </a:solidFill>
              </a:rPr>
              <a:t> </a:t>
            </a:r>
            <a:r>
              <a:rPr lang="es-ES" sz="2800" b="1" dirty="0" err="1" smtClean="0">
                <a:solidFill>
                  <a:srgbClr val="FF0000"/>
                </a:solidFill>
              </a:rPr>
              <a:t>way</a:t>
            </a:r>
            <a:endParaRPr lang="en-US" sz="2800" b="1" dirty="0">
              <a:solidFill>
                <a:srgbClr val="FF0000"/>
              </a:solidFill>
            </a:endParaRPr>
          </a:p>
        </p:txBody>
      </p:sp>
    </p:spTree>
    <p:extLst>
      <p:ext uri="{BB962C8B-B14F-4D97-AF65-F5344CB8AC3E}">
        <p14:creationId xmlns:p14="http://schemas.microsoft.com/office/powerpoint/2010/main" val="1465747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9" y="2363396"/>
            <a:ext cx="8136904" cy="1569660"/>
          </a:xfrm>
          <a:prstGeom prst="rect">
            <a:avLst/>
          </a:prstGeom>
          <a:noFill/>
        </p:spPr>
        <p:txBody>
          <a:bodyPr wrap="square" rtlCol="0">
            <a:spAutoFit/>
          </a:bodyPr>
          <a:lstStyle/>
          <a:p>
            <a:r>
              <a:rPr lang="es-ES" sz="3200" dirty="0" smtClean="0"/>
              <a:t>E. </a:t>
            </a:r>
            <a:r>
              <a:rPr lang="es-ES" sz="3200" dirty="0" err="1" smtClean="0"/>
              <a:t>Ma</a:t>
            </a:r>
            <a:r>
              <a:rPr lang="es-ES" sz="3200" dirty="0" smtClean="0"/>
              <a:t>, K. </a:t>
            </a:r>
            <a:r>
              <a:rPr lang="es-ES" sz="3200" dirty="0" err="1" smtClean="0"/>
              <a:t>Babu</a:t>
            </a:r>
            <a:r>
              <a:rPr lang="es-ES" sz="3200" dirty="0" smtClean="0"/>
              <a:t>, C.S. Lam, G. </a:t>
            </a:r>
            <a:r>
              <a:rPr lang="es-ES" sz="3200" dirty="0" err="1" smtClean="0"/>
              <a:t>Altarelli</a:t>
            </a:r>
            <a:r>
              <a:rPr lang="es-ES" sz="3200" dirty="0" smtClean="0"/>
              <a:t>, F. </a:t>
            </a:r>
            <a:r>
              <a:rPr lang="es-ES" sz="3200" dirty="0" err="1" smtClean="0"/>
              <a:t>Feruglio</a:t>
            </a:r>
            <a:r>
              <a:rPr lang="es-ES" sz="3200" dirty="0" smtClean="0"/>
              <a:t>, C. </a:t>
            </a:r>
            <a:r>
              <a:rPr lang="es-ES" sz="3200" dirty="0" err="1" smtClean="0"/>
              <a:t>Hagedorn</a:t>
            </a:r>
            <a:r>
              <a:rPr lang="es-ES" sz="3200" dirty="0" smtClean="0"/>
              <a:t>, L. Merlo, S. King, W. </a:t>
            </a:r>
            <a:r>
              <a:rPr lang="es-ES" sz="3200" dirty="0" err="1" smtClean="0"/>
              <a:t>Grimus</a:t>
            </a:r>
            <a:r>
              <a:rPr lang="es-ES" sz="3200" dirty="0" smtClean="0"/>
              <a:t>, S. </a:t>
            </a:r>
            <a:r>
              <a:rPr lang="es-ES" sz="3200" dirty="0" err="1" smtClean="0"/>
              <a:t>Morisi</a:t>
            </a:r>
            <a:r>
              <a:rPr lang="es-ES" sz="3200" dirty="0" smtClean="0"/>
              <a:t>, F. </a:t>
            </a:r>
            <a:r>
              <a:rPr lang="es-ES" sz="3200" dirty="0" err="1" smtClean="0"/>
              <a:t>Bazzocchi</a:t>
            </a:r>
            <a:r>
              <a:rPr lang="es-ES" sz="3200" dirty="0" smtClean="0"/>
              <a:t>, S.F. Ge…</a:t>
            </a:r>
            <a:endParaRPr lang="en-US" sz="3200" dirty="0"/>
          </a:p>
        </p:txBody>
      </p:sp>
      <p:sp>
        <p:nvSpPr>
          <p:cNvPr id="5" name="TextBox 4"/>
          <p:cNvSpPr txBox="1"/>
          <p:nvPr/>
        </p:nvSpPr>
        <p:spPr>
          <a:xfrm>
            <a:off x="2326225" y="1044025"/>
            <a:ext cx="4334007" cy="584775"/>
          </a:xfrm>
          <a:prstGeom prst="rect">
            <a:avLst/>
          </a:prstGeom>
          <a:noFill/>
        </p:spPr>
        <p:txBody>
          <a:bodyPr wrap="none" rtlCol="0">
            <a:spAutoFit/>
          </a:bodyPr>
          <a:lstStyle/>
          <a:p>
            <a:r>
              <a:rPr lang="es-ES" sz="3200" dirty="0" smtClean="0"/>
              <a:t>SOME RELEVANT NAMES</a:t>
            </a:r>
            <a:endParaRPr lang="en-US" sz="3200" dirty="0"/>
          </a:p>
        </p:txBody>
      </p:sp>
    </p:spTree>
    <p:extLst>
      <p:ext uri="{BB962C8B-B14F-4D97-AF65-F5344CB8AC3E}">
        <p14:creationId xmlns:p14="http://schemas.microsoft.com/office/powerpoint/2010/main" val="3989967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1395587"/>
          </a:xfrm>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65747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040" y="1772816"/>
            <a:ext cx="7772400" cy="792088"/>
          </a:xfrm>
        </p:spPr>
        <p:txBody>
          <a:bodyPr>
            <a:normAutofit/>
          </a:bodyPr>
          <a:lstStyle/>
          <a:p>
            <a:r>
              <a:rPr lang="it-IT" sz="3600" dirty="0" smtClean="0"/>
              <a:t>Discrete symmetries and lepton mixing </a:t>
            </a:r>
            <a:endParaRPr lang="it-IT" sz="3600" dirty="0"/>
          </a:p>
        </p:txBody>
      </p:sp>
      <p:sp>
        <p:nvSpPr>
          <p:cNvPr id="3" name="Subtitle 2"/>
          <p:cNvSpPr>
            <a:spLocks noGrp="1"/>
          </p:cNvSpPr>
          <p:nvPr>
            <p:ph type="subTitle" idx="1"/>
          </p:nvPr>
        </p:nvSpPr>
        <p:spPr>
          <a:xfrm>
            <a:off x="1371600" y="3501008"/>
            <a:ext cx="6400800" cy="910952"/>
          </a:xfrm>
        </p:spPr>
        <p:txBody>
          <a:bodyPr/>
          <a:lstStyle/>
          <a:p>
            <a:r>
              <a:rPr lang="it-IT" dirty="0" smtClean="0">
                <a:solidFill>
                  <a:schemeClr val="tx1"/>
                </a:solidFill>
              </a:rPr>
              <a:t>Daniel Hernández</a:t>
            </a:r>
            <a:endParaRPr lang="it-IT" dirty="0">
              <a:solidFill>
                <a:schemeClr val="tx1"/>
              </a:solidFill>
            </a:endParaRPr>
          </a:p>
        </p:txBody>
      </p:sp>
      <p:sp>
        <p:nvSpPr>
          <p:cNvPr id="4" name="TextBox 3"/>
          <p:cNvSpPr txBox="1"/>
          <p:nvPr/>
        </p:nvSpPr>
        <p:spPr>
          <a:xfrm>
            <a:off x="5220072" y="5727785"/>
            <a:ext cx="3672408" cy="646331"/>
          </a:xfrm>
          <a:prstGeom prst="rect">
            <a:avLst/>
          </a:prstGeom>
          <a:noFill/>
        </p:spPr>
        <p:txBody>
          <a:bodyPr wrap="square" rtlCol="0">
            <a:spAutoFit/>
          </a:bodyPr>
          <a:lstStyle/>
          <a:p>
            <a:r>
              <a:rPr lang="it-IT" dirty="0" smtClean="0"/>
              <a:t>D.H, A. Yu. Smirnov; 1204.0445</a:t>
            </a:r>
          </a:p>
          <a:p>
            <a:r>
              <a:rPr lang="it-IT" dirty="0"/>
              <a:t>D.H, A. Yu. Smirnov</a:t>
            </a:r>
            <a:r>
              <a:rPr lang="it-IT" dirty="0" smtClean="0"/>
              <a:t>; in prep.</a:t>
            </a:r>
            <a:endParaRPr lang="it-IT" dirty="0"/>
          </a:p>
        </p:txBody>
      </p:sp>
    </p:spTree>
    <p:extLst>
      <p:ext uri="{BB962C8B-B14F-4D97-AF65-F5344CB8AC3E}">
        <p14:creationId xmlns:p14="http://schemas.microsoft.com/office/powerpoint/2010/main" val="3245603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897606"/>
            <a:ext cx="5210531" cy="162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9592" y="519063"/>
            <a:ext cx="7561942" cy="461665"/>
          </a:xfrm>
          <a:prstGeom prst="rect">
            <a:avLst/>
          </a:prstGeom>
          <a:noFill/>
        </p:spPr>
        <p:txBody>
          <a:bodyPr wrap="none" rtlCol="0">
            <a:spAutoFit/>
          </a:bodyPr>
          <a:lstStyle/>
          <a:p>
            <a:r>
              <a:rPr lang="it-IT" sz="2400" b="1" dirty="0" smtClean="0">
                <a:solidFill>
                  <a:srgbClr val="0070C0"/>
                </a:solidFill>
              </a:rPr>
              <a:t>It all begins with large mixing angles in the leptonic sector</a:t>
            </a:r>
            <a:endParaRPr lang="it-IT" sz="2400" b="1" dirty="0">
              <a:solidFill>
                <a:srgbClr val="0070C0"/>
              </a:solidFill>
            </a:endParaRPr>
          </a:p>
        </p:txBody>
      </p:sp>
      <p:sp>
        <p:nvSpPr>
          <p:cNvPr id="3" name="TextBox 2"/>
          <p:cNvSpPr txBox="1"/>
          <p:nvPr/>
        </p:nvSpPr>
        <p:spPr>
          <a:xfrm>
            <a:off x="179512" y="4621898"/>
            <a:ext cx="3789581" cy="646331"/>
          </a:xfrm>
          <a:prstGeom prst="rect">
            <a:avLst/>
          </a:prstGeom>
          <a:noFill/>
        </p:spPr>
        <p:txBody>
          <a:bodyPr wrap="square" rtlCol="0">
            <a:spAutoFit/>
          </a:bodyPr>
          <a:lstStyle/>
          <a:p>
            <a:r>
              <a:rPr lang="it-IT" dirty="0" smtClean="0"/>
              <a:t>Even before and for different reasons, Bimaximal mixing had been proposed</a:t>
            </a:r>
            <a:endParaRPr lang="it-IT" dirty="0"/>
          </a:p>
        </p:txBody>
      </p:sp>
      <p:sp>
        <p:nvSpPr>
          <p:cNvPr id="5" name="TextBox 4"/>
          <p:cNvSpPr txBox="1"/>
          <p:nvPr/>
        </p:nvSpPr>
        <p:spPr>
          <a:xfrm>
            <a:off x="5666910" y="3954542"/>
            <a:ext cx="2721514" cy="338554"/>
          </a:xfrm>
          <a:prstGeom prst="rect">
            <a:avLst/>
          </a:prstGeom>
          <a:noFill/>
        </p:spPr>
        <p:txBody>
          <a:bodyPr wrap="none" rtlCol="0">
            <a:spAutoFit/>
          </a:bodyPr>
          <a:lstStyle/>
          <a:p>
            <a:r>
              <a:rPr lang="it-IT" sz="1600" dirty="0" smtClean="0"/>
              <a:t>Harrison, Perkins, Scott, 2002</a:t>
            </a:r>
            <a:endParaRPr lang="it-IT" sz="1600" dirty="0"/>
          </a:p>
        </p:txBody>
      </p:sp>
      <p:sp>
        <p:nvSpPr>
          <p:cNvPr id="6" name="TextBox 5"/>
          <p:cNvSpPr txBox="1"/>
          <p:nvPr/>
        </p:nvSpPr>
        <p:spPr>
          <a:xfrm>
            <a:off x="5810926" y="3378478"/>
            <a:ext cx="2134367" cy="369332"/>
          </a:xfrm>
          <a:prstGeom prst="rect">
            <a:avLst/>
          </a:prstGeom>
          <a:noFill/>
        </p:spPr>
        <p:txBody>
          <a:bodyPr wrap="none" rtlCol="0">
            <a:spAutoFit/>
          </a:bodyPr>
          <a:lstStyle/>
          <a:p>
            <a:r>
              <a:rPr lang="it-IT" b="1" dirty="0" smtClean="0">
                <a:solidFill>
                  <a:srgbClr val="FF0000"/>
                </a:solidFill>
              </a:rPr>
              <a:t>TriBimaximal Mixing</a:t>
            </a:r>
            <a:endParaRPr lang="it-IT" b="1" dirty="0">
              <a:solidFill>
                <a:srgbClr val="FF0000"/>
              </a:solidFill>
            </a:endParaRPr>
          </a:p>
        </p:txBody>
      </p:sp>
      <p:sp>
        <p:nvSpPr>
          <p:cNvPr id="7" name="TextBox 6"/>
          <p:cNvSpPr txBox="1"/>
          <p:nvPr/>
        </p:nvSpPr>
        <p:spPr>
          <a:xfrm>
            <a:off x="1398241" y="5970766"/>
            <a:ext cx="1274708" cy="338554"/>
          </a:xfrm>
          <a:prstGeom prst="rect">
            <a:avLst/>
          </a:prstGeom>
          <a:noFill/>
        </p:spPr>
        <p:txBody>
          <a:bodyPr wrap="none" rtlCol="0">
            <a:spAutoFit/>
          </a:bodyPr>
          <a:lstStyle/>
          <a:p>
            <a:r>
              <a:rPr lang="it-IT" sz="1600" dirty="0" smtClean="0"/>
              <a:t>Vissani, 1997</a:t>
            </a:r>
            <a:endParaRPr lang="it-IT" sz="1600" dirty="0"/>
          </a:p>
        </p:txBody>
      </p:sp>
      <p:sp>
        <p:nvSpPr>
          <p:cNvPr id="11" name="TextBox 10"/>
          <p:cNvSpPr txBox="1"/>
          <p:nvPr/>
        </p:nvSpPr>
        <p:spPr>
          <a:xfrm>
            <a:off x="994415" y="5485994"/>
            <a:ext cx="1894558" cy="369332"/>
          </a:xfrm>
          <a:prstGeom prst="rect">
            <a:avLst/>
          </a:prstGeom>
          <a:noFill/>
        </p:spPr>
        <p:txBody>
          <a:bodyPr wrap="none" rtlCol="0">
            <a:spAutoFit/>
          </a:bodyPr>
          <a:lstStyle/>
          <a:p>
            <a:r>
              <a:rPr lang="it-IT" b="1" dirty="0" smtClean="0">
                <a:solidFill>
                  <a:srgbClr val="FF0000"/>
                </a:solidFill>
              </a:rPr>
              <a:t>Bimaximal Mixing</a:t>
            </a:r>
            <a:endParaRPr lang="it-IT" b="1" dirty="0">
              <a:solidFill>
                <a:srgbClr val="FF0000"/>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052736"/>
            <a:ext cx="63817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969" y="2986311"/>
            <a:ext cx="4941709" cy="148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097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8352928" cy="954107"/>
          </a:xfrm>
          <a:prstGeom prst="rect">
            <a:avLst/>
          </a:prstGeom>
          <a:noFill/>
        </p:spPr>
        <p:txBody>
          <a:bodyPr wrap="square" rtlCol="0">
            <a:spAutoFit/>
          </a:bodyPr>
          <a:lstStyle/>
          <a:p>
            <a:r>
              <a:rPr lang="it-IT" sz="2800" b="1" dirty="0" smtClean="0">
                <a:solidFill>
                  <a:srgbClr val="FF0000"/>
                </a:solidFill>
              </a:rPr>
              <a:t>Do TBM or BM have something to do with the actual neutrino mass matrix??</a:t>
            </a:r>
            <a:endParaRPr lang="it-IT" sz="2800" b="1" dirty="0">
              <a:solidFill>
                <a:srgbClr val="FF0000"/>
              </a:solidFill>
            </a:endParaRPr>
          </a:p>
        </p:txBody>
      </p:sp>
      <p:sp>
        <p:nvSpPr>
          <p:cNvPr id="3" name="TextBox 2"/>
          <p:cNvSpPr txBox="1"/>
          <p:nvPr/>
        </p:nvSpPr>
        <p:spPr>
          <a:xfrm>
            <a:off x="1115616" y="2165955"/>
            <a:ext cx="6840760" cy="830997"/>
          </a:xfrm>
          <a:prstGeom prst="rect">
            <a:avLst/>
          </a:prstGeom>
          <a:noFill/>
        </p:spPr>
        <p:txBody>
          <a:bodyPr wrap="square" rtlCol="0">
            <a:spAutoFit/>
          </a:bodyPr>
          <a:lstStyle/>
          <a:p>
            <a:pPr marL="342900" indent="-342900">
              <a:buFont typeface="+mj-lt"/>
              <a:buAutoNum type="arabicPeriod"/>
            </a:pPr>
            <a:r>
              <a:rPr lang="it-IT" sz="2400" b="1" dirty="0" smtClean="0">
                <a:solidFill>
                  <a:srgbClr val="00B0F0"/>
                </a:solidFill>
              </a:rPr>
              <a:t>Is is possible to reproduce those mixing patterns from a fundamental Lagrangian??</a:t>
            </a:r>
          </a:p>
        </p:txBody>
      </p:sp>
      <p:sp>
        <p:nvSpPr>
          <p:cNvPr id="4" name="TextBox 3"/>
          <p:cNvSpPr txBox="1"/>
          <p:nvPr/>
        </p:nvSpPr>
        <p:spPr>
          <a:xfrm>
            <a:off x="2123728" y="3284984"/>
            <a:ext cx="4673267" cy="523220"/>
          </a:xfrm>
          <a:prstGeom prst="rect">
            <a:avLst/>
          </a:prstGeom>
          <a:noFill/>
        </p:spPr>
        <p:txBody>
          <a:bodyPr wrap="none" rtlCol="0">
            <a:spAutoFit/>
          </a:bodyPr>
          <a:lstStyle/>
          <a:p>
            <a:r>
              <a:rPr lang="it-IT" sz="2800" dirty="0" smtClean="0"/>
              <a:t>Yes! Using discrete symmetries</a:t>
            </a:r>
            <a:endParaRPr lang="it-IT" sz="2800" dirty="0"/>
          </a:p>
        </p:txBody>
      </p:sp>
      <p:sp>
        <p:nvSpPr>
          <p:cNvPr id="5" name="TextBox 4"/>
          <p:cNvSpPr txBox="1"/>
          <p:nvPr/>
        </p:nvSpPr>
        <p:spPr>
          <a:xfrm>
            <a:off x="1115616" y="4509120"/>
            <a:ext cx="6048672" cy="461665"/>
          </a:xfrm>
          <a:prstGeom prst="rect">
            <a:avLst/>
          </a:prstGeom>
          <a:noFill/>
        </p:spPr>
        <p:txBody>
          <a:bodyPr wrap="square" rtlCol="0">
            <a:spAutoFit/>
          </a:bodyPr>
          <a:lstStyle/>
          <a:p>
            <a:pPr marL="342900" indent="-342900">
              <a:buAutoNum type="arabicPeriod" startAt="2"/>
            </a:pPr>
            <a:r>
              <a:rPr lang="it-IT" sz="2400" b="1" dirty="0" smtClean="0">
                <a:solidFill>
                  <a:srgbClr val="00B0F0"/>
                </a:solidFill>
              </a:rPr>
              <a:t>Is is possible to produce a realistic theory?</a:t>
            </a:r>
            <a:endParaRPr lang="it-IT" sz="2400" b="1" dirty="0" smtClean="0">
              <a:solidFill>
                <a:srgbClr val="FF0000"/>
              </a:solidFill>
            </a:endParaRPr>
          </a:p>
        </p:txBody>
      </p:sp>
      <p:sp>
        <p:nvSpPr>
          <p:cNvPr id="6" name="TextBox 5"/>
          <p:cNvSpPr txBox="1"/>
          <p:nvPr/>
        </p:nvSpPr>
        <p:spPr>
          <a:xfrm>
            <a:off x="2195736" y="5445224"/>
            <a:ext cx="2887970" cy="461665"/>
          </a:xfrm>
          <a:prstGeom prst="rect">
            <a:avLst/>
          </a:prstGeom>
          <a:noFill/>
        </p:spPr>
        <p:txBody>
          <a:bodyPr wrap="none" rtlCol="0">
            <a:spAutoFit/>
          </a:bodyPr>
          <a:lstStyle/>
          <a:p>
            <a:r>
              <a:rPr lang="it-IT" sz="2400" dirty="0" smtClean="0"/>
              <a:t>This is rather difficult.</a:t>
            </a:r>
            <a:endParaRPr lang="it-IT" sz="2400" dirty="0"/>
          </a:p>
        </p:txBody>
      </p:sp>
    </p:spTree>
    <p:extLst>
      <p:ext uri="{BB962C8B-B14F-4D97-AF65-F5344CB8AC3E}">
        <p14:creationId xmlns:p14="http://schemas.microsoft.com/office/powerpoint/2010/main" val="277952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1" y="2618909"/>
            <a:ext cx="7632848" cy="954107"/>
          </a:xfrm>
          <a:prstGeom prst="rect">
            <a:avLst/>
          </a:prstGeom>
          <a:noFill/>
        </p:spPr>
        <p:txBody>
          <a:bodyPr wrap="square" rtlCol="0">
            <a:spAutoFit/>
          </a:bodyPr>
          <a:lstStyle/>
          <a:p>
            <a:r>
              <a:rPr lang="it-IT" sz="2800" b="1" dirty="0" smtClean="0">
                <a:solidFill>
                  <a:srgbClr val="FF0000"/>
                </a:solidFill>
              </a:rPr>
              <a:t>Can we make model-independent statements about the use of discrete symmetries in flavor??</a:t>
            </a:r>
            <a:endParaRPr lang="it-IT" sz="2800" b="1" dirty="0">
              <a:solidFill>
                <a:srgbClr val="FF0000"/>
              </a:solidFill>
            </a:endParaRPr>
          </a:p>
        </p:txBody>
      </p:sp>
    </p:spTree>
    <p:extLst>
      <p:ext uri="{BB962C8B-B14F-4D97-AF65-F5344CB8AC3E}">
        <p14:creationId xmlns:p14="http://schemas.microsoft.com/office/powerpoint/2010/main" val="2496787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840" y="908720"/>
            <a:ext cx="3078471" cy="523220"/>
          </a:xfrm>
          <a:prstGeom prst="rect">
            <a:avLst/>
          </a:prstGeom>
          <a:noFill/>
        </p:spPr>
        <p:txBody>
          <a:bodyPr wrap="none" rtlCol="0">
            <a:spAutoFit/>
          </a:bodyPr>
          <a:lstStyle/>
          <a:p>
            <a:r>
              <a:rPr lang="it-IT" sz="2800" b="1" dirty="0" smtClean="0">
                <a:solidFill>
                  <a:srgbClr val="FF0000"/>
                </a:solidFill>
              </a:rPr>
              <a:t>General framework</a:t>
            </a:r>
            <a:endParaRPr lang="it-IT" sz="2800" b="1" dirty="0">
              <a:solidFill>
                <a:srgbClr val="FF0000"/>
              </a:solidFill>
            </a:endParaRPr>
          </a:p>
        </p:txBody>
      </p:sp>
      <p:grpSp>
        <p:nvGrpSpPr>
          <p:cNvPr id="17" name="Group 16"/>
          <p:cNvGrpSpPr/>
          <p:nvPr/>
        </p:nvGrpSpPr>
        <p:grpSpPr>
          <a:xfrm>
            <a:off x="971600" y="1556792"/>
            <a:ext cx="6997258" cy="2128242"/>
            <a:chOff x="627455" y="1844824"/>
            <a:chExt cx="6997258" cy="2128242"/>
          </a:xfrm>
        </p:grpSpPr>
        <p:sp>
          <p:nvSpPr>
            <p:cNvPr id="3" name="TextBox 2"/>
            <p:cNvSpPr txBox="1"/>
            <p:nvPr/>
          </p:nvSpPr>
          <p:spPr>
            <a:xfrm>
              <a:off x="3419872" y="1844824"/>
              <a:ext cx="1831142" cy="461665"/>
            </a:xfrm>
            <a:prstGeom prst="rect">
              <a:avLst/>
            </a:prstGeom>
            <a:noFill/>
          </p:spPr>
          <p:txBody>
            <a:bodyPr wrap="none" rtlCol="0">
              <a:spAutoFit/>
            </a:bodyPr>
            <a:lstStyle/>
            <a:p>
              <a:r>
                <a:rPr lang="it-IT" sz="2400" b="1" dirty="0" smtClean="0">
                  <a:solidFill>
                    <a:srgbClr val="00B0F0"/>
                  </a:solidFill>
                </a:rPr>
                <a:t>Flavor Group</a:t>
              </a:r>
              <a:endParaRPr lang="it-IT" sz="2400" b="1" dirty="0">
                <a:solidFill>
                  <a:srgbClr val="00B0F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554610"/>
              <a:ext cx="790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978" y="3544242"/>
              <a:ext cx="4953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3573016"/>
              <a:ext cx="447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2615898" y="3068960"/>
              <a:ext cx="1500284" cy="6800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716016" y="3068960"/>
              <a:ext cx="1512168" cy="6800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7455" y="3039343"/>
              <a:ext cx="2310312" cy="461665"/>
            </a:xfrm>
            <a:prstGeom prst="rect">
              <a:avLst/>
            </a:prstGeom>
            <a:noFill/>
          </p:spPr>
          <p:txBody>
            <a:bodyPr wrap="none" rtlCol="0">
              <a:spAutoFit/>
            </a:bodyPr>
            <a:lstStyle/>
            <a:p>
              <a:r>
                <a:rPr lang="it-IT" sz="2400" b="1" dirty="0" smtClean="0">
                  <a:solidFill>
                    <a:srgbClr val="00B0F0"/>
                  </a:solidFill>
                </a:rPr>
                <a:t>Charged Leptons</a:t>
              </a:r>
            </a:p>
          </p:txBody>
        </p:sp>
        <p:sp>
          <p:nvSpPr>
            <p:cNvPr id="14" name="TextBox 13"/>
            <p:cNvSpPr txBox="1"/>
            <p:nvPr/>
          </p:nvSpPr>
          <p:spPr>
            <a:xfrm>
              <a:off x="6172071" y="3039343"/>
              <a:ext cx="1452642" cy="461665"/>
            </a:xfrm>
            <a:prstGeom prst="rect">
              <a:avLst/>
            </a:prstGeom>
            <a:noFill/>
          </p:spPr>
          <p:txBody>
            <a:bodyPr wrap="none" rtlCol="0">
              <a:spAutoFit/>
            </a:bodyPr>
            <a:lstStyle/>
            <a:p>
              <a:r>
                <a:rPr lang="it-IT" sz="2400" b="1" dirty="0" smtClean="0">
                  <a:solidFill>
                    <a:srgbClr val="00B0F0"/>
                  </a:solidFill>
                </a:rPr>
                <a:t>Neutrinos</a:t>
              </a:r>
            </a:p>
          </p:txBody>
        </p:sp>
        <p:sp>
          <p:nvSpPr>
            <p:cNvPr id="11" name="Oval 10"/>
            <p:cNvSpPr/>
            <p:nvPr/>
          </p:nvSpPr>
          <p:spPr>
            <a:xfrm>
              <a:off x="3799550" y="2524731"/>
              <a:ext cx="1276506" cy="544229"/>
            </a:xfrm>
            <a:prstGeom prst="ellipse">
              <a:avLst/>
            </a:prstGeom>
            <a:solidFill>
              <a:srgbClr val="F97613">
                <a:alpha val="16078"/>
              </a:srgbClr>
            </a:solidFill>
            <a:ln>
              <a:solidFill>
                <a:srgbClr val="BE2C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TextBox 21"/>
          <p:cNvSpPr txBox="1"/>
          <p:nvPr/>
        </p:nvSpPr>
        <p:spPr>
          <a:xfrm rot="20157331">
            <a:off x="3423286" y="3037210"/>
            <a:ext cx="1046883" cy="307777"/>
          </a:xfrm>
          <a:prstGeom prst="rect">
            <a:avLst/>
          </a:prstGeom>
          <a:noFill/>
        </p:spPr>
        <p:txBody>
          <a:bodyPr wrap="square" rtlCol="0">
            <a:spAutoFit/>
          </a:bodyPr>
          <a:lstStyle/>
          <a:p>
            <a:r>
              <a:rPr lang="it-IT" sz="1400" dirty="0" smtClean="0"/>
              <a:t>breaking</a:t>
            </a:r>
            <a:endParaRPr lang="it-IT" sz="1400" dirty="0"/>
          </a:p>
        </p:txBody>
      </p:sp>
      <p:sp>
        <p:nvSpPr>
          <p:cNvPr id="24" name="TextBox 23"/>
          <p:cNvSpPr txBox="1"/>
          <p:nvPr/>
        </p:nvSpPr>
        <p:spPr>
          <a:xfrm rot="20240150">
            <a:off x="3239196" y="2797166"/>
            <a:ext cx="913905" cy="307777"/>
          </a:xfrm>
          <a:prstGeom prst="rect">
            <a:avLst/>
          </a:prstGeom>
          <a:noFill/>
        </p:spPr>
        <p:txBody>
          <a:bodyPr wrap="none" rtlCol="0">
            <a:spAutoFit/>
          </a:bodyPr>
          <a:lstStyle/>
          <a:p>
            <a:r>
              <a:rPr lang="it-IT" sz="1400" dirty="0" smtClean="0"/>
              <a:t>symmetry</a:t>
            </a:r>
            <a:endParaRPr lang="it-IT" sz="1400" dirty="0"/>
          </a:p>
        </p:txBody>
      </p:sp>
      <p:sp>
        <p:nvSpPr>
          <p:cNvPr id="30" name="TextBox 29"/>
          <p:cNvSpPr txBox="1"/>
          <p:nvPr/>
        </p:nvSpPr>
        <p:spPr>
          <a:xfrm rot="1404121">
            <a:off x="5166128" y="3048178"/>
            <a:ext cx="1046883" cy="307777"/>
          </a:xfrm>
          <a:prstGeom prst="rect">
            <a:avLst/>
          </a:prstGeom>
          <a:noFill/>
        </p:spPr>
        <p:txBody>
          <a:bodyPr wrap="square" rtlCol="0">
            <a:spAutoFit/>
          </a:bodyPr>
          <a:lstStyle/>
          <a:p>
            <a:r>
              <a:rPr lang="it-IT" sz="1400" dirty="0" smtClean="0"/>
              <a:t>breaking</a:t>
            </a:r>
            <a:endParaRPr lang="it-IT" sz="1400" dirty="0"/>
          </a:p>
        </p:txBody>
      </p:sp>
      <p:sp>
        <p:nvSpPr>
          <p:cNvPr id="31" name="TextBox 30"/>
          <p:cNvSpPr txBox="1"/>
          <p:nvPr/>
        </p:nvSpPr>
        <p:spPr>
          <a:xfrm rot="1486940">
            <a:off x="5314504" y="2742274"/>
            <a:ext cx="913905" cy="307777"/>
          </a:xfrm>
          <a:prstGeom prst="rect">
            <a:avLst/>
          </a:prstGeom>
          <a:noFill/>
        </p:spPr>
        <p:txBody>
          <a:bodyPr wrap="none" rtlCol="0">
            <a:spAutoFit/>
          </a:bodyPr>
          <a:lstStyle/>
          <a:p>
            <a:r>
              <a:rPr lang="it-IT" sz="1400" dirty="0" smtClean="0"/>
              <a:t>symmetry</a:t>
            </a:r>
            <a:endParaRPr lang="it-IT" sz="1400" dirty="0"/>
          </a:p>
        </p:txBody>
      </p:sp>
      <p:grpSp>
        <p:nvGrpSpPr>
          <p:cNvPr id="4" name="Group 3"/>
          <p:cNvGrpSpPr/>
          <p:nvPr/>
        </p:nvGrpSpPr>
        <p:grpSpPr>
          <a:xfrm>
            <a:off x="755576" y="4509120"/>
            <a:ext cx="7978824" cy="1218423"/>
            <a:chOff x="913656" y="5013176"/>
            <a:chExt cx="7978824" cy="1218423"/>
          </a:xfrm>
        </p:grpSpPr>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828" y="5696843"/>
              <a:ext cx="821940" cy="53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13656" y="5013176"/>
              <a:ext cx="7978824" cy="1200329"/>
            </a:xfrm>
            <a:prstGeom prst="rect">
              <a:avLst/>
            </a:prstGeom>
            <a:noFill/>
          </p:spPr>
          <p:txBody>
            <a:bodyPr wrap="square" rtlCol="0">
              <a:spAutoFit/>
            </a:bodyPr>
            <a:lstStyle/>
            <a:p>
              <a:r>
                <a:rPr lang="it-IT" sz="2400" dirty="0" smtClean="0"/>
                <a:t>Bottom-up approach:  Identify         and         with accidental symmetries of the mass terms. Use them to define the flavor group </a:t>
              </a:r>
              <a:endParaRPr lang="it-IT" sz="2400" dirty="0"/>
            </a:p>
          </p:txBody>
        </p:sp>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5013176"/>
              <a:ext cx="477801" cy="39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463" y="5013176"/>
              <a:ext cx="461788" cy="41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13656" y="5013176"/>
              <a:ext cx="7978824" cy="1200329"/>
            </a:xfrm>
            <a:prstGeom prst="rect">
              <a:avLst/>
            </a:prstGeom>
            <a:noFill/>
          </p:spPr>
          <p:txBody>
            <a:bodyPr wrap="square" rtlCol="0">
              <a:spAutoFit/>
            </a:bodyPr>
            <a:lstStyle/>
            <a:p>
              <a:r>
                <a:rPr lang="it-IT" sz="2400" dirty="0" smtClean="0"/>
                <a:t>Bottom-up approach:  Identify         and         with accidental symmetries of the mass terms. Use them to define the flavor group </a:t>
              </a:r>
              <a:endParaRPr lang="it-IT" sz="2400" dirty="0"/>
            </a:p>
          </p:txBody>
        </p:sp>
      </p:grpSp>
      <p:sp>
        <p:nvSpPr>
          <p:cNvPr id="6" name="TextBox 5"/>
          <p:cNvSpPr txBox="1"/>
          <p:nvPr/>
        </p:nvSpPr>
        <p:spPr>
          <a:xfrm>
            <a:off x="3434316" y="5507940"/>
            <a:ext cx="1137684" cy="369332"/>
          </a:xfrm>
          <a:prstGeom prst="rect">
            <a:avLst/>
          </a:prstGeom>
          <a:noFill/>
        </p:spPr>
        <p:txBody>
          <a:bodyPr wrap="none" rtlCol="0">
            <a:spAutoFit/>
          </a:bodyPr>
          <a:lstStyle/>
          <a:p>
            <a:r>
              <a:rPr lang="it-IT" b="1" dirty="0">
                <a:solidFill>
                  <a:srgbClr val="FF0000"/>
                </a:solidFill>
              </a:rPr>
              <a:t>o</a:t>
            </a:r>
            <a:r>
              <a:rPr lang="it-IT" b="1" dirty="0" smtClean="0">
                <a:solidFill>
                  <a:srgbClr val="FF0000"/>
                </a:solidFill>
              </a:rPr>
              <a:t>ld game!</a:t>
            </a:r>
            <a:endParaRPr lang="it-IT" b="1" dirty="0">
              <a:solidFill>
                <a:srgbClr val="FF0000"/>
              </a:solidFill>
            </a:endParaRPr>
          </a:p>
        </p:txBody>
      </p:sp>
    </p:spTree>
    <p:extLst>
      <p:ext uri="{BB962C8B-B14F-4D97-AF65-F5344CB8AC3E}">
        <p14:creationId xmlns:p14="http://schemas.microsoft.com/office/powerpoint/2010/main" val="1601827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467544" y="601524"/>
            <a:ext cx="6579622" cy="584775"/>
          </a:xfrm>
          <a:prstGeom prst="rect">
            <a:avLst/>
          </a:prstGeom>
          <a:noFill/>
        </p:spPr>
        <p:txBody>
          <a:bodyPr wrap="none" rtlCol="0">
            <a:spAutoFit/>
          </a:bodyPr>
          <a:lstStyle/>
          <a:p>
            <a:r>
              <a:rPr lang="it-IT" sz="3200" b="1" dirty="0" smtClean="0">
                <a:solidFill>
                  <a:srgbClr val="00B0F0"/>
                </a:solidFill>
              </a:rPr>
              <a:t>Identifying the accidental symmetries</a:t>
            </a:r>
            <a:endParaRPr lang="it-IT" sz="3200" b="1" dirty="0">
              <a:solidFill>
                <a:srgbClr val="00B0F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925" y="1663936"/>
            <a:ext cx="67151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445823"/>
            <a:ext cx="1257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23728" y="4483098"/>
            <a:ext cx="2425985" cy="461665"/>
          </a:xfrm>
          <a:prstGeom prst="rect">
            <a:avLst/>
          </a:prstGeom>
          <a:noFill/>
        </p:spPr>
        <p:txBody>
          <a:bodyPr wrap="none" rtlCol="0">
            <a:spAutoFit/>
          </a:bodyPr>
          <a:lstStyle/>
          <a:p>
            <a:r>
              <a:rPr lang="it-IT" sz="2400" dirty="0"/>
              <a:t>i</a:t>
            </a:r>
            <a:r>
              <a:rPr lang="it-IT" sz="2400" dirty="0" smtClean="0"/>
              <a:t>s invariant under </a:t>
            </a:r>
            <a:endParaRPr lang="it-IT" sz="2400" dirty="0"/>
          </a:p>
        </p:txBody>
      </p:sp>
      <p:pic>
        <p:nvPicPr>
          <p:cNvPr id="820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4483098"/>
            <a:ext cx="8953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771800" y="2818358"/>
            <a:ext cx="3853234" cy="523220"/>
          </a:xfrm>
          <a:prstGeom prst="rect">
            <a:avLst/>
          </a:prstGeom>
          <a:noFill/>
        </p:spPr>
        <p:txBody>
          <a:bodyPr wrap="none" rtlCol="0">
            <a:spAutoFit/>
          </a:bodyPr>
          <a:lstStyle/>
          <a:p>
            <a:r>
              <a:rPr lang="it-IT" sz="2800" b="1" dirty="0" smtClean="0">
                <a:solidFill>
                  <a:srgbClr val="FF0000"/>
                </a:solidFill>
              </a:rPr>
              <a:t>Focus on the mass terms</a:t>
            </a:r>
            <a:endParaRPr lang="it-IT" sz="2800" b="1" dirty="0">
              <a:solidFill>
                <a:srgbClr val="FF0000"/>
              </a:solidFill>
            </a:endParaRPr>
          </a:p>
        </p:txBody>
      </p:sp>
      <p:pic>
        <p:nvPicPr>
          <p:cNvPr id="820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5237911"/>
            <a:ext cx="3733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9552" y="3564305"/>
            <a:ext cx="2976649" cy="584775"/>
          </a:xfrm>
          <a:prstGeom prst="rect">
            <a:avLst/>
          </a:prstGeom>
          <a:noFill/>
        </p:spPr>
        <p:txBody>
          <a:bodyPr wrap="none" rtlCol="0">
            <a:spAutoFit/>
          </a:bodyPr>
          <a:lstStyle/>
          <a:p>
            <a:r>
              <a:rPr lang="it-IT" sz="3200" dirty="0" smtClean="0">
                <a:solidFill>
                  <a:srgbClr val="0070C0"/>
                </a:solidFill>
              </a:rPr>
              <a:t>Charged Leptons</a:t>
            </a:r>
            <a:endParaRPr lang="it-IT" sz="3200" dirty="0">
              <a:solidFill>
                <a:srgbClr val="0070C0"/>
              </a:solidFill>
            </a:endParaRPr>
          </a:p>
        </p:txBody>
      </p:sp>
      <p:cxnSp>
        <p:nvCxnSpPr>
          <p:cNvPr id="17" name="Straight Connector 16"/>
          <p:cNvCxnSpPr/>
          <p:nvPr/>
        </p:nvCxnSpPr>
        <p:spPr>
          <a:xfrm>
            <a:off x="587239" y="4149080"/>
            <a:ext cx="2832633" cy="0"/>
          </a:xfrm>
          <a:prstGeom prst="line">
            <a:avLst/>
          </a:prstGeom>
        </p:spPr>
        <p:style>
          <a:lnRef idx="1">
            <a:schemeClr val="accent1"/>
          </a:lnRef>
          <a:fillRef idx="0">
            <a:schemeClr val="accent1"/>
          </a:fillRef>
          <a:effectRef idx="0">
            <a:schemeClr val="accent1"/>
          </a:effectRef>
          <a:fontRef idx="minor">
            <a:schemeClr val="tx1"/>
          </a:fontRef>
        </p:style>
      </p:cxnSp>
      <p:pic>
        <p:nvPicPr>
          <p:cNvPr id="8208"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5559" y="5276010"/>
            <a:ext cx="2622435" cy="54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392645" y="4483098"/>
            <a:ext cx="1483611" cy="461665"/>
          </a:xfrm>
          <a:prstGeom prst="rect">
            <a:avLst/>
          </a:prstGeom>
          <a:noFill/>
        </p:spPr>
        <p:txBody>
          <a:bodyPr wrap="none" rtlCol="0">
            <a:spAutoFit/>
          </a:bodyPr>
          <a:lstStyle/>
          <a:p>
            <a:r>
              <a:rPr lang="it-IT" sz="2400" b="1" dirty="0" smtClean="0">
                <a:solidFill>
                  <a:srgbClr val="FF0000"/>
                </a:solidFill>
              </a:rPr>
              <a:t>accidental</a:t>
            </a:r>
            <a:endParaRPr lang="it-IT" sz="2400" b="1" dirty="0">
              <a:solidFill>
                <a:srgbClr val="FF0000"/>
              </a:solidFill>
            </a:endParaRPr>
          </a:p>
        </p:txBody>
      </p:sp>
    </p:spTree>
    <p:extLst>
      <p:ext uri="{BB962C8B-B14F-4D97-AF65-F5344CB8AC3E}">
        <p14:creationId xmlns:p14="http://schemas.microsoft.com/office/powerpoint/2010/main" val="2609810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180309"/>
            <a:ext cx="16097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187210" y="4471648"/>
            <a:ext cx="2166299" cy="461665"/>
          </a:xfrm>
          <a:prstGeom prst="rect">
            <a:avLst/>
          </a:prstGeom>
          <a:noFill/>
        </p:spPr>
        <p:txBody>
          <a:bodyPr wrap="none" rtlCol="0">
            <a:spAutoFit/>
          </a:bodyPr>
          <a:lstStyle/>
          <a:p>
            <a:r>
              <a:rPr lang="it-IT" sz="2400" dirty="0"/>
              <a:t>i</a:t>
            </a:r>
            <a:r>
              <a:rPr lang="it-IT" sz="2400" dirty="0" smtClean="0"/>
              <a:t>nvariant under </a:t>
            </a:r>
            <a:endParaRPr lang="it-IT" sz="2400" dirty="0"/>
          </a:p>
        </p:txBody>
      </p:sp>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404445"/>
            <a:ext cx="2429011" cy="104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5407715"/>
            <a:ext cx="2458322" cy="104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248" y="5337604"/>
            <a:ext cx="3334809" cy="118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55776" y="5661248"/>
            <a:ext cx="261610" cy="461665"/>
          </a:xfrm>
          <a:prstGeom prst="rect">
            <a:avLst/>
          </a:prstGeom>
          <a:noFill/>
        </p:spPr>
        <p:txBody>
          <a:bodyPr wrap="none" rtlCol="0">
            <a:spAutoFit/>
          </a:bodyPr>
          <a:lstStyle/>
          <a:p>
            <a:r>
              <a:rPr lang="it-IT" sz="2400" dirty="0" smtClean="0"/>
              <a:t>,</a:t>
            </a:r>
            <a:endParaRPr lang="it-IT" sz="2400" dirty="0"/>
          </a:p>
        </p:txBody>
      </p:sp>
      <p:sp>
        <p:nvSpPr>
          <p:cNvPr id="20" name="TextBox 19"/>
          <p:cNvSpPr txBox="1"/>
          <p:nvPr/>
        </p:nvSpPr>
        <p:spPr>
          <a:xfrm>
            <a:off x="5174486" y="5661248"/>
            <a:ext cx="261610" cy="461665"/>
          </a:xfrm>
          <a:prstGeom prst="rect">
            <a:avLst/>
          </a:prstGeom>
          <a:noFill/>
        </p:spPr>
        <p:txBody>
          <a:bodyPr wrap="none" rtlCol="0">
            <a:spAutoFit/>
          </a:bodyPr>
          <a:lstStyle/>
          <a:p>
            <a:r>
              <a:rPr lang="it-IT" sz="2400" dirty="0" smtClean="0"/>
              <a:t>,</a:t>
            </a:r>
            <a:endParaRPr lang="it-IT" sz="2400" dirty="0"/>
          </a:p>
        </p:txBody>
      </p:sp>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9925" y="1663936"/>
            <a:ext cx="67151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467544" y="601524"/>
            <a:ext cx="5558509" cy="584775"/>
          </a:xfrm>
          <a:prstGeom prst="rect">
            <a:avLst/>
          </a:prstGeom>
          <a:noFill/>
        </p:spPr>
        <p:txBody>
          <a:bodyPr wrap="none" rtlCol="0">
            <a:spAutoFit/>
          </a:bodyPr>
          <a:lstStyle/>
          <a:p>
            <a:r>
              <a:rPr lang="it-IT" sz="3200" b="1" dirty="0" smtClean="0">
                <a:solidFill>
                  <a:srgbClr val="00B0F0"/>
                </a:solidFill>
              </a:rPr>
              <a:t>Identifying the flavor symmetry</a:t>
            </a:r>
            <a:endParaRPr lang="it-IT" sz="3200" b="1" dirty="0">
              <a:solidFill>
                <a:srgbClr val="00B0F0"/>
              </a:solidFill>
            </a:endParaRPr>
          </a:p>
        </p:txBody>
      </p:sp>
      <p:sp>
        <p:nvSpPr>
          <p:cNvPr id="28" name="TextBox 27"/>
          <p:cNvSpPr txBox="1"/>
          <p:nvPr/>
        </p:nvSpPr>
        <p:spPr>
          <a:xfrm>
            <a:off x="611560" y="3573016"/>
            <a:ext cx="1837362" cy="584775"/>
          </a:xfrm>
          <a:prstGeom prst="rect">
            <a:avLst/>
          </a:prstGeom>
          <a:noFill/>
        </p:spPr>
        <p:txBody>
          <a:bodyPr wrap="none" rtlCol="0">
            <a:spAutoFit/>
          </a:bodyPr>
          <a:lstStyle/>
          <a:p>
            <a:r>
              <a:rPr lang="it-IT" sz="3200" dirty="0" smtClean="0">
                <a:solidFill>
                  <a:srgbClr val="0070C0"/>
                </a:solidFill>
              </a:rPr>
              <a:t>Neutrinos</a:t>
            </a:r>
            <a:endParaRPr lang="it-IT" sz="3200" dirty="0">
              <a:solidFill>
                <a:srgbClr val="0070C0"/>
              </a:solidFill>
            </a:endParaRPr>
          </a:p>
        </p:txBody>
      </p:sp>
      <p:cxnSp>
        <p:nvCxnSpPr>
          <p:cNvPr id="29" name="Straight Connector 28"/>
          <p:cNvCxnSpPr/>
          <p:nvPr/>
        </p:nvCxnSpPr>
        <p:spPr>
          <a:xfrm>
            <a:off x="736377" y="4077072"/>
            <a:ext cx="1531367"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1430" y="4407768"/>
            <a:ext cx="14382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60232" y="4471648"/>
            <a:ext cx="1483611" cy="461665"/>
          </a:xfrm>
          <a:prstGeom prst="rect">
            <a:avLst/>
          </a:prstGeom>
          <a:noFill/>
        </p:spPr>
        <p:txBody>
          <a:bodyPr wrap="none" rtlCol="0">
            <a:spAutoFit/>
          </a:bodyPr>
          <a:lstStyle/>
          <a:p>
            <a:r>
              <a:rPr lang="it-IT" sz="2400" dirty="0" smtClean="0"/>
              <a:t>accidental</a:t>
            </a:r>
            <a:endParaRPr lang="it-IT" sz="2400" dirty="0"/>
          </a:p>
        </p:txBody>
      </p:sp>
      <p:sp>
        <p:nvSpPr>
          <p:cNvPr id="30" name="TextBox 29"/>
          <p:cNvSpPr txBox="1"/>
          <p:nvPr/>
        </p:nvSpPr>
        <p:spPr>
          <a:xfrm>
            <a:off x="2771800" y="2833772"/>
            <a:ext cx="3853234" cy="523220"/>
          </a:xfrm>
          <a:prstGeom prst="rect">
            <a:avLst/>
          </a:prstGeom>
          <a:noFill/>
        </p:spPr>
        <p:txBody>
          <a:bodyPr wrap="none" rtlCol="0">
            <a:spAutoFit/>
          </a:bodyPr>
          <a:lstStyle/>
          <a:p>
            <a:r>
              <a:rPr lang="it-IT" sz="2800" b="1" dirty="0" smtClean="0">
                <a:solidFill>
                  <a:srgbClr val="FF0000"/>
                </a:solidFill>
              </a:rPr>
              <a:t>Focus on the mass terms</a:t>
            </a:r>
            <a:endParaRPr lang="it-IT" sz="2800" b="1" dirty="0">
              <a:solidFill>
                <a:srgbClr val="FF0000"/>
              </a:solidFill>
            </a:endParaRPr>
          </a:p>
        </p:txBody>
      </p:sp>
    </p:spTree>
    <p:extLst>
      <p:ext uri="{BB962C8B-B14F-4D97-AF65-F5344CB8AC3E}">
        <p14:creationId xmlns:p14="http://schemas.microsoft.com/office/powerpoint/2010/main" val="3415764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23" y="3387355"/>
            <a:ext cx="5835239" cy="57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9925" y="1663936"/>
            <a:ext cx="67151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467544" y="601524"/>
            <a:ext cx="3525581" cy="584775"/>
          </a:xfrm>
          <a:prstGeom prst="rect">
            <a:avLst/>
          </a:prstGeom>
          <a:noFill/>
        </p:spPr>
        <p:txBody>
          <a:bodyPr wrap="none" rtlCol="0">
            <a:spAutoFit/>
          </a:bodyPr>
          <a:lstStyle/>
          <a:p>
            <a:r>
              <a:rPr lang="it-IT" sz="3200" b="1" dirty="0" smtClean="0">
                <a:solidFill>
                  <a:srgbClr val="00B0F0"/>
                </a:solidFill>
              </a:rPr>
              <a:t>Enter mixing matrix</a:t>
            </a:r>
            <a:endParaRPr lang="it-IT" sz="3200" b="1" dirty="0">
              <a:solidFill>
                <a:srgbClr val="00B0F0"/>
              </a:solidFill>
            </a:endParaRPr>
          </a:p>
        </p:txBody>
      </p:sp>
      <p:sp>
        <p:nvSpPr>
          <p:cNvPr id="2" name="Oval 1"/>
          <p:cNvSpPr/>
          <p:nvPr/>
        </p:nvSpPr>
        <p:spPr>
          <a:xfrm>
            <a:off x="1958354" y="1556792"/>
            <a:ext cx="2397622" cy="1008112"/>
          </a:xfrm>
          <a:prstGeom prst="ellipse">
            <a:avLst/>
          </a:prstGeom>
          <a:solidFill>
            <a:srgbClr val="FD310F">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Box 2"/>
          <p:cNvSpPr txBox="1"/>
          <p:nvPr/>
        </p:nvSpPr>
        <p:spPr>
          <a:xfrm>
            <a:off x="611560" y="2834491"/>
            <a:ext cx="2129750" cy="461665"/>
          </a:xfrm>
          <a:prstGeom prst="rect">
            <a:avLst/>
          </a:prstGeom>
          <a:noFill/>
        </p:spPr>
        <p:txBody>
          <a:bodyPr wrap="none" rtlCol="0">
            <a:spAutoFit/>
          </a:bodyPr>
          <a:lstStyle/>
          <a:p>
            <a:r>
              <a:rPr lang="it-IT" sz="2400" dirty="0" smtClean="0"/>
              <a:t>Change of basis</a:t>
            </a:r>
            <a:endParaRPr lang="it-IT" sz="2400" dirty="0"/>
          </a:p>
        </p:txBody>
      </p: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080" y="5140622"/>
            <a:ext cx="24450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5118323"/>
            <a:ext cx="2209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42150" y="5212630"/>
            <a:ext cx="739305" cy="461665"/>
          </a:xfrm>
          <a:prstGeom prst="rect">
            <a:avLst/>
          </a:prstGeom>
          <a:noFill/>
        </p:spPr>
        <p:txBody>
          <a:bodyPr wrap="none" rtlCol="0">
            <a:spAutoFit/>
          </a:bodyPr>
          <a:lstStyle/>
          <a:p>
            <a:r>
              <a:rPr lang="it-IT" sz="2400" dirty="0" smtClean="0"/>
              <a:t>with</a:t>
            </a:r>
            <a:endParaRPr lang="it-IT" sz="2400" dirty="0"/>
          </a:p>
        </p:txBody>
      </p:sp>
      <p:pic>
        <p:nvPicPr>
          <p:cNvPr id="1024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6611" y="5932710"/>
            <a:ext cx="12382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3157165" y="2204864"/>
            <a:ext cx="1866108" cy="12641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573788" y="5163760"/>
            <a:ext cx="2232249" cy="1427386"/>
            <a:chOff x="683568" y="4479503"/>
            <a:chExt cx="2232249" cy="1427386"/>
          </a:xfrm>
        </p:grpSpPr>
        <p:sp>
          <p:nvSpPr>
            <p:cNvPr id="4" name="TextBox 3"/>
            <p:cNvSpPr txBox="1"/>
            <p:nvPr/>
          </p:nvSpPr>
          <p:spPr>
            <a:xfrm>
              <a:off x="683568" y="4479503"/>
              <a:ext cx="1866217" cy="461665"/>
            </a:xfrm>
            <a:prstGeom prst="rect">
              <a:avLst/>
            </a:prstGeom>
            <a:noFill/>
          </p:spPr>
          <p:txBody>
            <a:bodyPr wrap="none" rtlCol="0">
              <a:spAutoFit/>
            </a:bodyPr>
            <a:lstStyle/>
            <a:p>
              <a:r>
                <a:rPr lang="it-IT" sz="2400" dirty="0" smtClean="0"/>
                <a:t>Invariance of </a:t>
              </a:r>
              <a:endParaRPr lang="it-IT" sz="2400" dirty="0"/>
            </a:p>
          </p:txBody>
        </p:sp>
        <p:pic>
          <p:nvPicPr>
            <p:cNvPr id="1024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7205" y="4509120"/>
              <a:ext cx="498612" cy="38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09365" y="4941168"/>
              <a:ext cx="1000595" cy="461665"/>
            </a:xfrm>
            <a:prstGeom prst="rect">
              <a:avLst/>
            </a:prstGeom>
            <a:noFill/>
          </p:spPr>
          <p:txBody>
            <a:bodyPr wrap="none" rtlCol="0">
              <a:spAutoFit/>
            </a:bodyPr>
            <a:lstStyle/>
            <a:p>
              <a:r>
                <a:rPr lang="it-IT" sz="2400" dirty="0" smtClean="0"/>
                <a:t>under </a:t>
              </a:r>
              <a:endParaRPr lang="it-IT" sz="2400" dirty="0"/>
            </a:p>
          </p:txBody>
        </p:sp>
        <p:pic>
          <p:nvPicPr>
            <p:cNvPr id="3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1394" y="4941168"/>
              <a:ext cx="1200406" cy="44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683568" y="5445224"/>
              <a:ext cx="1483611" cy="461665"/>
            </a:xfrm>
            <a:prstGeom prst="rect">
              <a:avLst/>
            </a:prstGeom>
            <a:noFill/>
          </p:spPr>
          <p:txBody>
            <a:bodyPr wrap="none" rtlCol="0">
              <a:spAutoFit/>
            </a:bodyPr>
            <a:lstStyle/>
            <a:p>
              <a:r>
                <a:rPr lang="it-IT" sz="2400" dirty="0" smtClean="0"/>
                <a:t>accidental</a:t>
              </a:r>
              <a:endParaRPr lang="it-IT" sz="2400" dirty="0"/>
            </a:p>
          </p:txBody>
        </p:sp>
      </p:grpSp>
      <p:sp>
        <p:nvSpPr>
          <p:cNvPr id="11" name="TextBox 10"/>
          <p:cNvSpPr txBox="1"/>
          <p:nvPr/>
        </p:nvSpPr>
        <p:spPr>
          <a:xfrm>
            <a:off x="4718014" y="5932710"/>
            <a:ext cx="795411" cy="584775"/>
          </a:xfrm>
          <a:prstGeom prst="rect">
            <a:avLst/>
          </a:prstGeom>
          <a:noFill/>
        </p:spPr>
        <p:txBody>
          <a:bodyPr wrap="none" rtlCol="0">
            <a:spAutoFit/>
          </a:bodyPr>
          <a:lstStyle/>
          <a:p>
            <a:r>
              <a:rPr lang="it-IT" sz="3200" dirty="0" smtClean="0"/>
              <a:t>Still</a:t>
            </a:r>
            <a:endParaRPr lang="it-IT" sz="3200" dirty="0"/>
          </a:p>
        </p:txBody>
      </p:sp>
      <p:sp>
        <p:nvSpPr>
          <p:cNvPr id="8" name="Oval 7"/>
          <p:cNvSpPr/>
          <p:nvPr/>
        </p:nvSpPr>
        <p:spPr>
          <a:xfrm>
            <a:off x="4572397" y="5788694"/>
            <a:ext cx="2593889"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Straight Arrow Connector 20"/>
          <p:cNvCxnSpPr/>
          <p:nvPr/>
        </p:nvCxnSpPr>
        <p:spPr>
          <a:xfrm>
            <a:off x="3157165" y="2204864"/>
            <a:ext cx="478731" cy="12641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223036" y="3149384"/>
            <a:ext cx="1858307" cy="1287270"/>
            <a:chOff x="7184936" y="2861810"/>
            <a:chExt cx="1858307" cy="1287270"/>
          </a:xfrm>
        </p:grpSpPr>
        <p:pic>
          <p:nvPicPr>
            <p:cNvPr id="1024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1137" y="2861810"/>
              <a:ext cx="16478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4936" y="3265131"/>
              <a:ext cx="1433699" cy="4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61137" y="3823652"/>
              <a:ext cx="1782106" cy="32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8" name="Elbow Connector 17"/>
          <p:cNvCxnSpPr/>
          <p:nvPr/>
        </p:nvCxnSpPr>
        <p:spPr>
          <a:xfrm>
            <a:off x="937623" y="4156545"/>
            <a:ext cx="7540630" cy="720080"/>
          </a:xfrm>
          <a:prstGeom prst="bentConnector3">
            <a:avLst>
              <a:gd name="adj1" fmla="val 81497"/>
            </a:avLst>
          </a:prstGeom>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2843808" y="5605810"/>
            <a:ext cx="576064" cy="271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extBox 24"/>
          <p:cNvSpPr txBox="1"/>
          <p:nvPr/>
        </p:nvSpPr>
        <p:spPr>
          <a:xfrm>
            <a:off x="1820192" y="4365104"/>
            <a:ext cx="879600" cy="553998"/>
          </a:xfrm>
          <a:prstGeom prst="rect">
            <a:avLst/>
          </a:prstGeom>
          <a:noFill/>
        </p:spPr>
        <p:txBody>
          <a:bodyPr wrap="none" rtlCol="0">
            <a:spAutoFit/>
          </a:bodyPr>
          <a:lstStyle/>
          <a:p>
            <a:r>
              <a:rPr lang="it-IT" sz="3000" dirty="0" smtClean="0"/>
              <a:t>Take</a:t>
            </a:r>
            <a:endParaRPr lang="it-IT" sz="3000" dirty="0"/>
          </a:p>
        </p:txBody>
      </p:sp>
      <p:pic>
        <p:nvPicPr>
          <p:cNvPr id="2054"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1310" y="4326235"/>
            <a:ext cx="3324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891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39969"/>
            <a:ext cx="5334537" cy="584775"/>
          </a:xfrm>
          <a:prstGeom prst="rect">
            <a:avLst/>
          </a:prstGeom>
          <a:noFill/>
        </p:spPr>
        <p:txBody>
          <a:bodyPr wrap="none" rtlCol="0">
            <a:spAutoFit/>
          </a:bodyPr>
          <a:lstStyle/>
          <a:p>
            <a:r>
              <a:rPr lang="it-IT" sz="3200" b="1" dirty="0" smtClean="0">
                <a:solidFill>
                  <a:srgbClr val="00B0F0"/>
                </a:solidFill>
              </a:rPr>
              <a:t>Choosing the flavor subgroups</a:t>
            </a:r>
            <a:endParaRPr lang="it-IT" sz="3200" b="1" dirty="0">
              <a:solidFill>
                <a:srgbClr val="00B0F0"/>
              </a:solidFill>
            </a:endParaRPr>
          </a:p>
        </p:txBody>
      </p:sp>
      <p:sp>
        <p:nvSpPr>
          <p:cNvPr id="2" name="TextBox 1"/>
          <p:cNvSpPr txBox="1"/>
          <p:nvPr/>
        </p:nvSpPr>
        <p:spPr>
          <a:xfrm>
            <a:off x="1115616" y="1700808"/>
            <a:ext cx="3500445" cy="646331"/>
          </a:xfrm>
          <a:prstGeom prst="rect">
            <a:avLst/>
          </a:prstGeom>
          <a:noFill/>
        </p:spPr>
        <p:txBody>
          <a:bodyPr wrap="none" rtlCol="0">
            <a:spAutoFit/>
          </a:bodyPr>
          <a:lstStyle/>
          <a:p>
            <a:r>
              <a:rPr lang="it-IT" sz="3600" b="1" dirty="0" smtClean="0">
                <a:solidFill>
                  <a:srgbClr val="FF0000"/>
                </a:solidFill>
              </a:rPr>
              <a:t>For the neutrinos</a:t>
            </a:r>
            <a:endParaRPr lang="it-IT" sz="3600" b="1" dirty="0">
              <a:solidFill>
                <a:srgbClr val="FF0000"/>
              </a:solidFill>
            </a:endParaRPr>
          </a:p>
        </p:txBody>
      </p:sp>
      <p:grpSp>
        <p:nvGrpSpPr>
          <p:cNvPr id="7" name="Group 6"/>
          <p:cNvGrpSpPr/>
          <p:nvPr/>
        </p:nvGrpSpPr>
        <p:grpSpPr>
          <a:xfrm>
            <a:off x="1979712" y="3124340"/>
            <a:ext cx="5034525" cy="523220"/>
            <a:chOff x="545587" y="3265820"/>
            <a:chExt cx="5034525" cy="52322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712" y="3345557"/>
              <a:ext cx="533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5587" y="3265820"/>
              <a:ext cx="4674485" cy="523220"/>
            </a:xfrm>
            <a:prstGeom prst="rect">
              <a:avLst/>
            </a:prstGeom>
            <a:noFill/>
          </p:spPr>
          <p:txBody>
            <a:bodyPr wrap="none" rtlCol="0">
              <a:spAutoFit/>
            </a:bodyPr>
            <a:lstStyle/>
            <a:p>
              <a:r>
                <a:rPr lang="it-IT" sz="2800" dirty="0" smtClean="0">
                  <a:solidFill>
                    <a:srgbClr val="FF0000"/>
                  </a:solidFill>
                </a:rPr>
                <a:t>Just choose </a:t>
              </a:r>
              <a:r>
                <a:rPr lang="it-IT" sz="2800" u="sng" dirty="0" smtClean="0">
                  <a:solidFill>
                    <a:srgbClr val="FF0000"/>
                  </a:solidFill>
                </a:rPr>
                <a:t>at least </a:t>
              </a:r>
              <a:r>
                <a:rPr lang="it-IT" sz="2800" dirty="0" smtClean="0">
                  <a:solidFill>
                    <a:srgbClr val="FF0000"/>
                  </a:solidFill>
                </a:rPr>
                <a:t>one of the </a:t>
              </a:r>
              <a:endParaRPr lang="it-IT" sz="2800" dirty="0">
                <a:solidFill>
                  <a:srgbClr val="FF0000"/>
                </a:solidFill>
              </a:endParaRPr>
            </a:p>
          </p:txBody>
        </p:sp>
      </p:grpSp>
    </p:spTree>
    <p:extLst>
      <p:ext uri="{BB962C8B-B14F-4D97-AF65-F5344CB8AC3E}">
        <p14:creationId xmlns:p14="http://schemas.microsoft.com/office/powerpoint/2010/main" val="3111824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231357"/>
            <a:ext cx="12382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185417"/>
            <a:ext cx="12382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417665"/>
            <a:ext cx="12477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345" y="3220616"/>
            <a:ext cx="12477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548680"/>
            <a:ext cx="12477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7284" y="5013176"/>
            <a:ext cx="11906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6510" y="459527"/>
            <a:ext cx="1247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240" y="4874294"/>
            <a:ext cx="12287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rot="16200000">
            <a:off x="3283652" y="-569367"/>
            <a:ext cx="288034" cy="411250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7589943" y="1988841"/>
            <a:ext cx="273373" cy="224251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Rectangle 6"/>
              <p:cNvSpPr/>
              <p:nvPr/>
            </p:nvSpPr>
            <p:spPr>
              <a:xfrm>
                <a:off x="7811720" y="2852936"/>
                <a:ext cx="1353256" cy="584775"/>
              </a:xfrm>
              <a:prstGeom prst="rect">
                <a:avLst/>
              </a:prstGeom>
            </p:spPr>
            <p:txBody>
              <a:bodyPr wrap="none">
                <a:spAutoFit/>
              </a:bodyPr>
              <a:lstStyle/>
              <a:p>
                <a:pPr lvl="0" algn="ctr"/>
                <a14:m>
                  <m:oMathPara xmlns:m="http://schemas.openxmlformats.org/officeDocument/2006/math">
                    <m:oMathParaPr>
                      <m:jc m:val="centerGroup"/>
                    </m:oMathParaPr>
                    <m:oMath xmlns:m="http://schemas.openxmlformats.org/officeDocument/2006/math">
                      <m:r>
                        <a:rPr lang="es-ES" sz="3200" i="1">
                          <a:solidFill>
                            <a:prstClr val="black"/>
                          </a:solidFill>
                          <a:latin typeface="Cambria Math"/>
                        </a:rPr>
                        <m:t>𝑆𝑈</m:t>
                      </m:r>
                      <m:r>
                        <a:rPr lang="es-ES" sz="3200" i="1">
                          <a:solidFill>
                            <a:prstClr val="black"/>
                          </a:solidFill>
                          <a:latin typeface="Cambria Math"/>
                        </a:rPr>
                        <m:t>(2)</m:t>
                      </m:r>
                    </m:oMath>
                  </m:oMathPara>
                </a14:m>
                <a:endParaRPr lang="en-US" sz="3200"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7811720" y="2852936"/>
                <a:ext cx="1353256" cy="58477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843808" y="601524"/>
                <a:ext cx="1207959" cy="523220"/>
              </a:xfrm>
              <a:prstGeom prst="rect">
                <a:avLst/>
              </a:prstGeom>
            </p:spPr>
            <p:txBody>
              <a:bodyPr wrap="none">
                <a:spAutoFit/>
              </a:bodyPr>
              <a:lstStyle/>
              <a:p>
                <a:pPr lvl="0" algn="ctr"/>
                <a14:m>
                  <m:oMathPara xmlns:m="http://schemas.openxmlformats.org/officeDocument/2006/math">
                    <m:oMathParaPr>
                      <m:jc m:val="centerGroup"/>
                    </m:oMathParaPr>
                    <m:oMath xmlns:m="http://schemas.openxmlformats.org/officeDocument/2006/math">
                      <m:r>
                        <a:rPr lang="es-ES" sz="2800" i="1" smtClean="0">
                          <a:solidFill>
                            <a:prstClr val="black"/>
                          </a:solidFill>
                          <a:latin typeface="Cambria Math"/>
                        </a:rPr>
                        <m:t>𝑆𝑈</m:t>
                      </m:r>
                      <m:r>
                        <a:rPr lang="es-ES" sz="2800" i="1" smtClean="0">
                          <a:solidFill>
                            <a:prstClr val="black"/>
                          </a:solidFill>
                          <a:latin typeface="Cambria Math"/>
                        </a:rPr>
                        <m:t>(3)</m:t>
                      </m:r>
                    </m:oMath>
                  </m:oMathPara>
                </a14:m>
                <a:endParaRPr lang="en-US" sz="2800" dirty="0">
                  <a:solidFill>
                    <a:prstClr val="black"/>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2843808" y="601524"/>
                <a:ext cx="1207959" cy="523220"/>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060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599 -0.35764 L -2.77778E-7 1.85185E-6 " pathEditMode="fixed" rAng="0" ptsTypes="AA">
                                      <p:cBhvr>
                                        <p:cTn id="6" dur="2000" spd="-100000" fill="hold"/>
                                        <p:tgtEl>
                                          <p:spTgt spid="8195"/>
                                        </p:tgtEl>
                                        <p:attrNameLst>
                                          <p:attrName>ppt_x</p:attrName>
                                          <p:attrName>ppt_y</p:attrName>
                                        </p:attrNameLst>
                                      </p:cBhvr>
                                      <p:rCtr x="2986" y="17870"/>
                                    </p:animMotion>
                                  </p:childTnLst>
                                </p:cTn>
                              </p:par>
                              <p:par>
                                <p:cTn id="7" presetID="42" presetClass="path" presetSubtype="0" accel="50000" decel="50000" fill="hold" nodeType="withEffect">
                                  <p:stCondLst>
                                    <p:cond delay="0"/>
                                  </p:stCondLst>
                                  <p:childTnLst>
                                    <p:animMotion origin="layout" path="M -0.23316 0.13773 L -4.16667E-6 3.33333E-6 " pathEditMode="fixed" rAng="0" ptsTypes="AA">
                                      <p:cBhvr>
                                        <p:cTn id="8" dur="2000" spd="-100000" fill="hold"/>
                                        <p:tgtEl>
                                          <p:spTgt spid="8196"/>
                                        </p:tgtEl>
                                        <p:attrNameLst>
                                          <p:attrName>ppt_x</p:attrName>
                                          <p:attrName>ppt_y</p:attrName>
                                        </p:attrNameLst>
                                      </p:cBhvr>
                                      <p:rCtr x="11649" y="-6898"/>
                                    </p:animMotion>
                                  </p:childTnLst>
                                </p:cTn>
                              </p:par>
                              <p:par>
                                <p:cTn id="9" presetID="42" presetClass="path" presetSubtype="0" accel="50000" decel="50000" fill="hold" nodeType="withEffect">
                                  <p:stCondLst>
                                    <p:cond delay="0"/>
                                  </p:stCondLst>
                                  <p:childTnLst>
                                    <p:animMotion origin="layout" path="M -0.23612 -0.37523 L 0.00277 0.00139 " pathEditMode="fixed" rAng="0" ptsTypes="AA">
                                      <p:cBhvr>
                                        <p:cTn id="10" dur="2000" spd="-100000" fill="hold"/>
                                        <p:tgtEl>
                                          <p:spTgt spid="8197"/>
                                        </p:tgtEl>
                                        <p:attrNameLst>
                                          <p:attrName>ppt_x</p:attrName>
                                          <p:attrName>ppt_y</p:attrName>
                                        </p:attrNameLst>
                                      </p:cBhvr>
                                      <p:rCtr x="11944" y="18819"/>
                                    </p:animMotion>
                                  </p:childTnLst>
                                </p:cTn>
                              </p:par>
                              <p:par>
                                <p:cTn id="11" presetID="42" presetClass="path" presetSubtype="0" accel="50000" decel="50000" fill="hold" nodeType="withEffect">
                                  <p:stCondLst>
                                    <p:cond delay="0"/>
                                  </p:stCondLst>
                                  <p:childTnLst>
                                    <p:animMotion origin="layout" path="M -0.30052 -0.01504 L 0.00139 0.00439 " pathEditMode="fixed" rAng="0" ptsTypes="AA">
                                      <p:cBhvr>
                                        <p:cTn id="12" dur="2000" spd="-100000" fill="hold"/>
                                        <p:tgtEl>
                                          <p:spTgt spid="8198"/>
                                        </p:tgtEl>
                                        <p:attrNameLst>
                                          <p:attrName>ppt_x</p:attrName>
                                          <p:attrName>ppt_y</p:attrName>
                                        </p:attrNameLst>
                                      </p:cBhvr>
                                      <p:rCtr x="15087" y="972"/>
                                    </p:animMotion>
                                  </p:childTnLst>
                                </p:cTn>
                              </p:par>
                              <p:par>
                                <p:cTn id="13" presetID="42" presetClass="path" presetSubtype="0" accel="50000" decel="50000" fill="hold" nodeType="withEffect">
                                  <p:stCondLst>
                                    <p:cond delay="0"/>
                                  </p:stCondLst>
                                  <p:childTnLst>
                                    <p:animMotion origin="layout" path="M -0.24409 0.19375 L 0.0026 -0.00139 " pathEditMode="fixed" rAng="0" ptsTypes="AA">
                                      <p:cBhvr>
                                        <p:cTn id="14" dur="2000" spd="-100000" fill="hold"/>
                                        <p:tgtEl>
                                          <p:spTgt spid="8199"/>
                                        </p:tgtEl>
                                        <p:attrNameLst>
                                          <p:attrName>ppt_x</p:attrName>
                                          <p:attrName>ppt_y</p:attrName>
                                        </p:attrNameLst>
                                      </p:cBhvr>
                                      <p:rCtr x="12326" y="-9769"/>
                                    </p:animMotion>
                                  </p:childTnLst>
                                </p:cTn>
                              </p:par>
                              <p:par>
                                <p:cTn id="15" presetID="42" presetClass="path" presetSubtype="0" accel="50000" decel="50000" fill="hold" nodeType="withEffect">
                                  <p:stCondLst>
                                    <p:cond delay="0"/>
                                  </p:stCondLst>
                                  <p:childTnLst>
                                    <p:animMotion origin="layout" path="M 0.10208 -0.27292 L -0.00243 0.00902 " pathEditMode="fixed" rAng="0" ptsTypes="AA">
                                      <p:cBhvr>
                                        <p:cTn id="16" dur="2000" spd="-100000" fill="hold"/>
                                        <p:tgtEl>
                                          <p:spTgt spid="8200"/>
                                        </p:tgtEl>
                                        <p:attrNameLst>
                                          <p:attrName>ppt_x</p:attrName>
                                          <p:attrName>ppt_y</p:attrName>
                                        </p:attrNameLst>
                                      </p:cBhvr>
                                      <p:rCtr x="-5226" y="14097"/>
                                    </p:animMotion>
                                  </p:childTnLst>
                                </p:cTn>
                              </p:par>
                              <p:par>
                                <p:cTn id="17" presetID="42" presetClass="path" presetSubtype="0" accel="50000" decel="50000" fill="hold" nodeType="withEffect">
                                  <p:stCondLst>
                                    <p:cond delay="0"/>
                                  </p:stCondLst>
                                  <p:childTnLst>
                                    <p:animMotion origin="layout" path="M 0.38246 0.20556 L 0.00088 -0.00023 " pathEditMode="fixed" rAng="0" ptsTypes="AA">
                                      <p:cBhvr>
                                        <p:cTn id="18" dur="2000" spd="-100000" fill="hold"/>
                                        <p:tgtEl>
                                          <p:spTgt spid="8201"/>
                                        </p:tgtEl>
                                        <p:attrNameLst>
                                          <p:attrName>ppt_x</p:attrName>
                                          <p:attrName>ppt_y</p:attrName>
                                        </p:attrNameLst>
                                      </p:cBhvr>
                                      <p:rCtr x="-19080" y="-10301"/>
                                    </p:animMotion>
                                  </p:childTnLst>
                                </p:cTn>
                              </p:par>
                              <p:par>
                                <p:cTn id="19" presetID="42" presetClass="path" presetSubtype="0" accel="50000" decel="50000" fill="hold" nodeType="withEffect">
                                  <p:stCondLst>
                                    <p:cond delay="0"/>
                                  </p:stCondLst>
                                  <p:childTnLst>
                                    <p:animMotion origin="layout" path="M -0.05573 -0.25046 L 0.00366 0.00764 " pathEditMode="fixed" rAng="0" ptsTypes="AA">
                                      <p:cBhvr>
                                        <p:cTn id="20" dur="2000" spd="-100000" fill="hold"/>
                                        <p:tgtEl>
                                          <p:spTgt spid="8202"/>
                                        </p:tgtEl>
                                        <p:attrNameLst>
                                          <p:attrName>ppt_x</p:attrName>
                                          <p:attrName>ppt_y</p:attrName>
                                        </p:attrNameLst>
                                      </p:cBhvr>
                                      <p:rCtr x="2969" y="12894"/>
                                    </p:animMotion>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39552" y="1466781"/>
            <a:ext cx="8064896" cy="954107"/>
            <a:chOff x="539552" y="1466781"/>
            <a:chExt cx="8064896" cy="954107"/>
          </a:xfrm>
        </p:grpSpPr>
        <p:sp>
          <p:nvSpPr>
            <p:cNvPr id="3" name="TextBox 2"/>
            <p:cNvSpPr txBox="1"/>
            <p:nvPr/>
          </p:nvSpPr>
          <p:spPr>
            <a:xfrm>
              <a:off x="539552" y="1466781"/>
              <a:ext cx="8064896" cy="954107"/>
            </a:xfrm>
            <a:prstGeom prst="rect">
              <a:avLst/>
            </a:prstGeom>
            <a:noFill/>
          </p:spPr>
          <p:txBody>
            <a:bodyPr wrap="square" rtlCol="0">
              <a:spAutoFit/>
            </a:bodyPr>
            <a:lstStyle/>
            <a:p>
              <a:r>
                <a:rPr lang="it-IT" sz="2800" dirty="0" smtClean="0">
                  <a:solidFill>
                    <a:srgbClr val="FF0000"/>
                  </a:solidFill>
                </a:rPr>
                <a:t>For charged leptons, use a </a:t>
              </a:r>
              <a:r>
                <a:rPr lang="it-IT" sz="2800" b="1" dirty="0" smtClean="0">
                  <a:solidFill>
                    <a:srgbClr val="FF0000"/>
                  </a:solidFill>
                </a:rPr>
                <a:t>discrete abelian </a:t>
              </a:r>
              <a:r>
                <a:rPr lang="it-IT" sz="2800" dirty="0" smtClean="0">
                  <a:solidFill>
                    <a:srgbClr val="FF0000"/>
                  </a:solidFill>
                </a:rPr>
                <a:t>subgroup of              as part of the group of flavor</a:t>
              </a:r>
              <a:endParaRPr lang="it-IT" sz="2800" dirty="0">
                <a:solidFill>
                  <a:srgbClr val="FF0000"/>
                </a:solidFill>
              </a:endParaRPr>
            </a:p>
          </p:txBody>
        </p:sp>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916832"/>
              <a:ext cx="8953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467544" y="539969"/>
            <a:ext cx="5334537" cy="584775"/>
          </a:xfrm>
          <a:prstGeom prst="rect">
            <a:avLst/>
          </a:prstGeom>
          <a:noFill/>
        </p:spPr>
        <p:txBody>
          <a:bodyPr wrap="none" rtlCol="0">
            <a:spAutoFit/>
          </a:bodyPr>
          <a:lstStyle/>
          <a:p>
            <a:r>
              <a:rPr lang="it-IT" sz="3200" b="1" dirty="0" smtClean="0">
                <a:solidFill>
                  <a:srgbClr val="00B0F0"/>
                </a:solidFill>
              </a:rPr>
              <a:t>Choosing the flavor subgroups</a:t>
            </a:r>
            <a:endParaRPr lang="it-IT" sz="3200" b="1" dirty="0">
              <a:solidFill>
                <a:srgbClr val="00B0F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810" y="3573016"/>
            <a:ext cx="66008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2339752" y="2636912"/>
            <a:ext cx="4461143" cy="576064"/>
            <a:chOff x="2339752" y="2636912"/>
            <a:chExt cx="4461143" cy="576064"/>
          </a:xfrm>
        </p:grpSpPr>
        <p:sp>
          <p:nvSpPr>
            <p:cNvPr id="7" name="TextBox 6"/>
            <p:cNvSpPr txBox="1"/>
            <p:nvPr/>
          </p:nvSpPr>
          <p:spPr>
            <a:xfrm>
              <a:off x="2339752" y="2689756"/>
              <a:ext cx="2828018" cy="523220"/>
            </a:xfrm>
            <a:prstGeom prst="rect">
              <a:avLst/>
            </a:prstGeom>
            <a:noFill/>
          </p:spPr>
          <p:txBody>
            <a:bodyPr wrap="none" rtlCol="0">
              <a:spAutoFit/>
            </a:bodyPr>
            <a:lstStyle/>
            <a:p>
              <a:r>
                <a:rPr lang="it-IT" sz="2800" dirty="0" smtClean="0"/>
                <a:t>Impose                 ,,</a:t>
              </a:r>
              <a:endParaRPr lang="it-IT" sz="2400"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065" y="2708920"/>
              <a:ext cx="13239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580112" y="2636912"/>
              <a:ext cx="1220783" cy="523220"/>
            </a:xfrm>
            <a:prstGeom prst="rect">
              <a:avLst/>
            </a:prstGeom>
            <a:noFill/>
          </p:spPr>
          <p:txBody>
            <a:bodyPr wrap="none" rtlCol="0">
              <a:spAutoFit/>
            </a:bodyPr>
            <a:lstStyle/>
            <a:p>
              <a:r>
                <a:rPr lang="it-IT" sz="2800" dirty="0" smtClean="0"/>
                <a:t>unitary</a:t>
              </a:r>
              <a:endParaRPr lang="it-IT" sz="2400" dirty="0"/>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2708920"/>
              <a:ext cx="3714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6509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755993"/>
            <a:ext cx="4439036" cy="584775"/>
          </a:xfrm>
          <a:prstGeom prst="rect">
            <a:avLst/>
          </a:prstGeom>
          <a:noFill/>
        </p:spPr>
        <p:txBody>
          <a:bodyPr wrap="none" rtlCol="0">
            <a:spAutoFit/>
          </a:bodyPr>
          <a:lstStyle/>
          <a:p>
            <a:r>
              <a:rPr lang="it-IT" sz="3200" b="1" dirty="0" smtClean="0">
                <a:solidFill>
                  <a:srgbClr val="00B0F0"/>
                </a:solidFill>
              </a:rPr>
              <a:t>Defining the flavor group</a:t>
            </a:r>
            <a:endParaRPr lang="it-IT" sz="3200" b="1" dirty="0">
              <a:solidFill>
                <a:srgbClr val="00B0F0"/>
              </a:solidFill>
            </a:endParaRPr>
          </a:p>
        </p:txBody>
      </p:sp>
      <p:grpSp>
        <p:nvGrpSpPr>
          <p:cNvPr id="24" name="Group 23"/>
          <p:cNvGrpSpPr/>
          <p:nvPr/>
        </p:nvGrpSpPr>
        <p:grpSpPr>
          <a:xfrm>
            <a:off x="1482606" y="2519240"/>
            <a:ext cx="5211867" cy="1200329"/>
            <a:chOff x="1448365" y="2491155"/>
            <a:chExt cx="5211867" cy="1200329"/>
          </a:xfrm>
        </p:grpSpPr>
        <p:grpSp>
          <p:nvGrpSpPr>
            <p:cNvPr id="5" name="Group 4"/>
            <p:cNvGrpSpPr/>
            <p:nvPr/>
          </p:nvGrpSpPr>
          <p:grpSpPr>
            <a:xfrm>
              <a:off x="1448365" y="2491155"/>
              <a:ext cx="5146409" cy="1200329"/>
              <a:chOff x="899592" y="1281534"/>
              <a:chExt cx="5146409" cy="1200329"/>
            </a:xfrm>
          </p:grpSpPr>
          <p:sp>
            <p:nvSpPr>
              <p:cNvPr id="3" name="TextBox 2"/>
              <p:cNvSpPr txBox="1"/>
              <p:nvPr/>
            </p:nvSpPr>
            <p:spPr>
              <a:xfrm>
                <a:off x="899592" y="1281534"/>
                <a:ext cx="5146409" cy="1200329"/>
              </a:xfrm>
              <a:prstGeom prst="rect">
                <a:avLst/>
              </a:prstGeom>
              <a:noFill/>
            </p:spPr>
            <p:txBody>
              <a:bodyPr wrap="none" rtlCol="0">
                <a:spAutoFit/>
              </a:bodyPr>
              <a:lstStyle/>
              <a:p>
                <a:pPr marL="342900" indent="-342900">
                  <a:buFont typeface="Arial" pitchFamily="34" charset="0"/>
                  <a:buChar char="•"/>
                </a:pPr>
                <a:r>
                  <a:rPr lang="it-IT" sz="2400" dirty="0" smtClean="0"/>
                  <a:t>Choose one of the          and a      </a:t>
                </a:r>
              </a:p>
              <a:p>
                <a:endParaRPr lang="it-IT" sz="2400" dirty="0"/>
              </a:p>
              <a:p>
                <a:pPr marL="342900" indent="-342900">
                  <a:buFont typeface="Arial" pitchFamily="34" charset="0"/>
                  <a:buChar char="•"/>
                </a:pPr>
                <a:r>
                  <a:rPr lang="it-IT" sz="2400" dirty="0" smtClean="0"/>
                  <a:t>Define a relation between          and   </a:t>
                </a:r>
                <a:endParaRPr lang="it-IT" sz="24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187" y="1286698"/>
                <a:ext cx="4953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299" y="1999867"/>
                <a:ext cx="4953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871" y="2506334"/>
              <a:ext cx="3714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757" y="3212976"/>
              <a:ext cx="3714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2613670" y="4473302"/>
            <a:ext cx="4046562" cy="539874"/>
            <a:chOff x="1547664" y="3501008"/>
            <a:chExt cx="4046562" cy="539874"/>
          </a:xfrm>
        </p:grpSpPr>
        <p:pic>
          <p:nvPicPr>
            <p:cNvPr id="1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501008"/>
              <a:ext cx="1238250" cy="53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3566914"/>
              <a:ext cx="13239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47664" y="3501008"/>
              <a:ext cx="2697854" cy="523220"/>
            </a:xfrm>
            <a:prstGeom prst="rect">
              <a:avLst/>
            </a:prstGeom>
            <a:noFill/>
          </p:spPr>
          <p:txBody>
            <a:bodyPr wrap="none" rtlCol="0">
              <a:spAutoFit/>
            </a:bodyPr>
            <a:lstStyle/>
            <a:p>
              <a:r>
                <a:rPr lang="it-IT" sz="2800" dirty="0" smtClean="0"/>
                <a:t>We had                ,</a:t>
              </a:r>
              <a:endParaRPr lang="it-IT" sz="2800" dirty="0"/>
            </a:p>
          </p:txBody>
        </p:sp>
      </p:grpSp>
      <p:grpSp>
        <p:nvGrpSpPr>
          <p:cNvPr id="11" name="Group 10"/>
          <p:cNvGrpSpPr/>
          <p:nvPr/>
        </p:nvGrpSpPr>
        <p:grpSpPr>
          <a:xfrm>
            <a:off x="1482606" y="5371475"/>
            <a:ext cx="6257746" cy="649813"/>
            <a:chOff x="788948" y="4581128"/>
            <a:chExt cx="6257746" cy="649813"/>
          </a:xfrm>
        </p:grpSpPr>
        <p:sp>
          <p:nvSpPr>
            <p:cNvPr id="7" name="TextBox 6"/>
            <p:cNvSpPr txBox="1"/>
            <p:nvPr/>
          </p:nvSpPr>
          <p:spPr>
            <a:xfrm>
              <a:off x="788948" y="4581128"/>
              <a:ext cx="936475" cy="646331"/>
            </a:xfrm>
            <a:prstGeom prst="rect">
              <a:avLst/>
            </a:prstGeom>
            <a:noFill/>
          </p:spPr>
          <p:txBody>
            <a:bodyPr wrap="none" rtlCol="0">
              <a:spAutoFit/>
            </a:bodyPr>
            <a:lstStyle/>
            <a:p>
              <a:r>
                <a:rPr lang="it-IT" sz="3600" dirty="0" smtClean="0">
                  <a:solidFill>
                    <a:srgbClr val="FF0000"/>
                  </a:solidFill>
                </a:rPr>
                <a:t>Add</a:t>
              </a:r>
              <a:endParaRPr lang="it-IT" sz="3600" dirty="0">
                <a:solidFill>
                  <a:srgbClr val="FF0000"/>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4581128"/>
              <a:ext cx="5210998" cy="6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a:off x="971600" y="1772816"/>
            <a:ext cx="5408660" cy="523220"/>
          </a:xfrm>
          <a:prstGeom prst="rect">
            <a:avLst/>
          </a:prstGeom>
          <a:noFill/>
        </p:spPr>
        <p:txBody>
          <a:bodyPr wrap="none" rtlCol="0">
            <a:spAutoFit/>
          </a:bodyPr>
          <a:lstStyle/>
          <a:p>
            <a:r>
              <a:rPr lang="it-IT" sz="2800" b="1" dirty="0" smtClean="0">
                <a:solidFill>
                  <a:srgbClr val="FF0000"/>
                </a:solidFill>
              </a:rPr>
              <a:t>Focus on one-generator subgroups </a:t>
            </a:r>
            <a:endParaRPr lang="it-IT" sz="2800" b="1" dirty="0">
              <a:solidFill>
                <a:srgbClr val="FF0000"/>
              </a:solidFill>
            </a:endParaRPr>
          </a:p>
        </p:txBody>
      </p:sp>
    </p:spTree>
    <p:extLst>
      <p:ext uri="{BB962C8B-B14F-4D97-AF65-F5344CB8AC3E}">
        <p14:creationId xmlns:p14="http://schemas.microsoft.com/office/powerpoint/2010/main" val="1607309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821085"/>
            <a:ext cx="2159502" cy="523220"/>
          </a:xfrm>
          <a:prstGeom prst="rect">
            <a:avLst/>
          </a:prstGeom>
          <a:noFill/>
        </p:spPr>
        <p:txBody>
          <a:bodyPr wrap="none" rtlCol="0">
            <a:spAutoFit/>
          </a:bodyPr>
          <a:lstStyle/>
          <a:p>
            <a:r>
              <a:rPr lang="it-IT" sz="2800" dirty="0" smtClean="0"/>
              <a:t>The relations </a:t>
            </a:r>
            <a:endParaRPr lang="it-IT" sz="28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97149"/>
            <a:ext cx="374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071042" y="2231628"/>
            <a:ext cx="5085134" cy="477292"/>
            <a:chOff x="566986" y="2247255"/>
            <a:chExt cx="5085134" cy="477292"/>
          </a:xfrm>
        </p:grpSpPr>
        <p:sp>
          <p:nvSpPr>
            <p:cNvPr id="4" name="TextBox 3"/>
            <p:cNvSpPr txBox="1"/>
            <p:nvPr/>
          </p:nvSpPr>
          <p:spPr>
            <a:xfrm>
              <a:off x="566986" y="2247255"/>
              <a:ext cx="3572966" cy="461665"/>
            </a:xfrm>
            <a:prstGeom prst="rect">
              <a:avLst/>
            </a:prstGeom>
            <a:noFill/>
          </p:spPr>
          <p:txBody>
            <a:bodyPr wrap="none" rtlCol="0">
              <a:spAutoFit/>
            </a:bodyPr>
            <a:lstStyle/>
            <a:p>
              <a:r>
                <a:rPr lang="it-IT" sz="2400" dirty="0"/>
                <a:t>d</a:t>
              </a:r>
              <a:r>
                <a:rPr lang="it-IT" sz="2400" dirty="0" smtClean="0"/>
                <a:t>efine the </a:t>
              </a:r>
              <a:r>
                <a:rPr lang="it-IT" sz="2400" b="1" dirty="0" smtClean="0">
                  <a:solidFill>
                    <a:srgbClr val="FF0000"/>
                  </a:solidFill>
                </a:rPr>
                <a:t>von Dyck group </a:t>
              </a:r>
              <a:endParaRPr lang="it-IT" sz="2400" b="1" dirty="0">
                <a:solidFill>
                  <a:srgbClr val="FF0000"/>
                </a:solidFill>
              </a:endParaRP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820" y="2276872"/>
              <a:ext cx="16383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3092161"/>
            <a:ext cx="15430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614" y="3190875"/>
            <a:ext cx="5619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95253" y="3212976"/>
            <a:ext cx="2336152" cy="400110"/>
          </a:xfrm>
          <a:prstGeom prst="rect">
            <a:avLst/>
          </a:prstGeom>
          <a:noFill/>
        </p:spPr>
        <p:txBody>
          <a:bodyPr wrap="none" rtlCol="0">
            <a:spAutoFit/>
          </a:bodyPr>
          <a:lstStyle/>
          <a:p>
            <a:r>
              <a:rPr lang="it-IT" sz="2000" dirty="0"/>
              <a:t>i</a:t>
            </a:r>
            <a:r>
              <a:rPr lang="it-IT" sz="2000" dirty="0" smtClean="0"/>
              <a:t>s the dihedral group</a:t>
            </a:r>
            <a:endParaRPr lang="it-IT" sz="2000" dirty="0"/>
          </a:p>
        </p:txBody>
      </p:sp>
      <p:pic>
        <p:nvPicPr>
          <p:cNvPr id="133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9704" y="3883875"/>
            <a:ext cx="23336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1419" y="4725144"/>
            <a:ext cx="2094706" cy="88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Elbow Connector 8"/>
          <p:cNvCxnSpPr/>
          <p:nvPr/>
        </p:nvCxnSpPr>
        <p:spPr>
          <a:xfrm flipV="1">
            <a:off x="842125" y="3946764"/>
            <a:ext cx="6882594" cy="2493850"/>
          </a:xfrm>
          <a:prstGeom prst="bentConnector3">
            <a:avLst>
              <a:gd name="adj1" fmla="val 57851"/>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84153" y="4120848"/>
            <a:ext cx="2090509" cy="523220"/>
          </a:xfrm>
          <a:prstGeom prst="rect">
            <a:avLst/>
          </a:prstGeom>
          <a:noFill/>
        </p:spPr>
        <p:txBody>
          <a:bodyPr wrap="none" rtlCol="0">
            <a:spAutoFit/>
          </a:bodyPr>
          <a:lstStyle/>
          <a:p>
            <a:r>
              <a:rPr lang="it-IT" sz="2800" dirty="0" smtClean="0"/>
              <a:t>Notice that if</a:t>
            </a:r>
            <a:endParaRPr lang="it-IT" sz="2800" dirty="0"/>
          </a:p>
        </p:txBody>
      </p:sp>
      <p:sp>
        <p:nvSpPr>
          <p:cNvPr id="14" name="TextBox 13"/>
          <p:cNvSpPr txBox="1"/>
          <p:nvPr/>
        </p:nvSpPr>
        <p:spPr>
          <a:xfrm>
            <a:off x="5083154" y="5867980"/>
            <a:ext cx="2945230" cy="369332"/>
          </a:xfrm>
          <a:prstGeom prst="rect">
            <a:avLst/>
          </a:prstGeom>
          <a:noFill/>
        </p:spPr>
        <p:txBody>
          <a:bodyPr wrap="none" rtlCol="0">
            <a:spAutoFit/>
          </a:bodyPr>
          <a:lstStyle/>
          <a:p>
            <a:r>
              <a:rPr lang="it-IT" dirty="0" smtClean="0"/>
              <a:t>The von Dyck group is infinite</a:t>
            </a:r>
            <a:endParaRPr lang="it-IT" dirty="0"/>
          </a:p>
        </p:txBody>
      </p:sp>
    </p:spTree>
    <p:extLst>
      <p:ext uri="{BB962C8B-B14F-4D97-AF65-F5344CB8AC3E}">
        <p14:creationId xmlns:p14="http://schemas.microsoft.com/office/powerpoint/2010/main" val="2110536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7" y="2636912"/>
            <a:ext cx="6984776" cy="830997"/>
          </a:xfrm>
          <a:prstGeom prst="rect">
            <a:avLst/>
          </a:prstGeom>
          <a:noFill/>
        </p:spPr>
        <p:txBody>
          <a:bodyPr wrap="square" rtlCol="0">
            <a:spAutoFit/>
          </a:bodyPr>
          <a:lstStyle/>
          <a:p>
            <a:r>
              <a:rPr lang="it-IT" sz="2400" b="1" dirty="0" smtClean="0">
                <a:solidFill>
                  <a:srgbClr val="FF0000"/>
                </a:solidFill>
              </a:rPr>
              <a:t>Now you know the flavor group and the symmetry breaking pattern, go and construct a model</a:t>
            </a:r>
            <a:endParaRPr lang="it-IT" sz="2400" b="1" dirty="0">
              <a:solidFill>
                <a:srgbClr val="FF0000"/>
              </a:solidFill>
            </a:endParaRPr>
          </a:p>
        </p:txBody>
      </p:sp>
    </p:spTree>
    <p:extLst>
      <p:ext uri="{BB962C8B-B14F-4D97-AF65-F5344CB8AC3E}">
        <p14:creationId xmlns:p14="http://schemas.microsoft.com/office/powerpoint/2010/main" val="1847716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618" y="4077072"/>
            <a:ext cx="28479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404664"/>
            <a:ext cx="5045612" cy="523220"/>
          </a:xfrm>
          <a:prstGeom prst="rect">
            <a:avLst/>
          </a:prstGeom>
          <a:noFill/>
        </p:spPr>
        <p:txBody>
          <a:bodyPr wrap="none" rtlCol="0">
            <a:spAutoFit/>
          </a:bodyPr>
          <a:lstStyle/>
          <a:p>
            <a:r>
              <a:rPr lang="it-IT" sz="2800" b="1" dirty="0" smtClean="0">
                <a:solidFill>
                  <a:srgbClr val="00B0F0"/>
                </a:solidFill>
              </a:rPr>
              <a:t>Constraints on the mixing matrix</a:t>
            </a:r>
            <a:endParaRPr lang="it-IT" sz="2800" b="1" dirty="0">
              <a:solidFill>
                <a:srgbClr val="00B0F0"/>
              </a:solidFill>
            </a:endParaRP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115" y="2808302"/>
            <a:ext cx="10858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3995936" y="2060848"/>
            <a:ext cx="706710" cy="648072"/>
          </a:xfrm>
          <a:prstGeom prst="downArrow">
            <a:avLst>
              <a:gd name="adj1" fmla="val 50000"/>
              <a:gd name="adj2" fmla="val 42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3"/>
          <p:cNvSpPr txBox="1"/>
          <p:nvPr/>
        </p:nvSpPr>
        <p:spPr>
          <a:xfrm>
            <a:off x="4067944" y="2871018"/>
            <a:ext cx="2288640" cy="400110"/>
          </a:xfrm>
          <a:prstGeom prst="rect">
            <a:avLst/>
          </a:prstGeom>
          <a:noFill/>
        </p:spPr>
        <p:txBody>
          <a:bodyPr wrap="none" rtlCol="0">
            <a:spAutoFit/>
          </a:bodyPr>
          <a:lstStyle/>
          <a:p>
            <a:r>
              <a:rPr lang="it-IT" sz="2000" b="1" dirty="0">
                <a:solidFill>
                  <a:srgbClr val="FF0000"/>
                </a:solidFill>
              </a:rPr>
              <a:t>c</a:t>
            </a:r>
            <a:r>
              <a:rPr lang="it-IT" sz="2000" b="1" dirty="0" smtClean="0">
                <a:solidFill>
                  <a:srgbClr val="FF0000"/>
                </a:solidFill>
              </a:rPr>
              <a:t>ubic equation with</a:t>
            </a:r>
            <a:endParaRPr lang="it-IT" sz="2000" b="1" dirty="0">
              <a:solidFill>
                <a:srgbClr val="FF0000"/>
              </a:solidFill>
            </a:endParaRPr>
          </a:p>
        </p:txBody>
      </p:sp>
      <p:sp>
        <p:nvSpPr>
          <p:cNvPr id="6" name="TextBox 5"/>
          <p:cNvSpPr txBox="1"/>
          <p:nvPr/>
        </p:nvSpPr>
        <p:spPr>
          <a:xfrm>
            <a:off x="4803663" y="4184378"/>
            <a:ext cx="739305" cy="461665"/>
          </a:xfrm>
          <a:prstGeom prst="rect">
            <a:avLst/>
          </a:prstGeom>
          <a:noFill/>
        </p:spPr>
        <p:txBody>
          <a:bodyPr wrap="none" rtlCol="0">
            <a:spAutoFit/>
          </a:bodyPr>
          <a:lstStyle/>
          <a:p>
            <a:r>
              <a:rPr lang="it-IT" sz="2400" dirty="0"/>
              <a:t>w</a:t>
            </a:r>
            <a:r>
              <a:rPr lang="it-IT" sz="2400" dirty="0" smtClean="0"/>
              <a:t>ith</a:t>
            </a:r>
            <a:endParaRPr lang="it-IT" sz="2400" dirty="0"/>
          </a:p>
        </p:txBody>
      </p:sp>
      <p:sp>
        <p:nvSpPr>
          <p:cNvPr id="8" name="Oval 7"/>
          <p:cNvSpPr/>
          <p:nvPr/>
        </p:nvSpPr>
        <p:spPr>
          <a:xfrm>
            <a:off x="5693618" y="4184378"/>
            <a:ext cx="425414"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268760"/>
            <a:ext cx="51244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9778" y="2780928"/>
            <a:ext cx="27241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own Arrow 19"/>
          <p:cNvSpPr/>
          <p:nvPr/>
        </p:nvSpPr>
        <p:spPr>
          <a:xfrm>
            <a:off x="3995936" y="3359288"/>
            <a:ext cx="706710" cy="645776"/>
          </a:xfrm>
          <a:prstGeom prst="downArrow">
            <a:avLst>
              <a:gd name="adj1" fmla="val 50000"/>
              <a:gd name="adj2" fmla="val 42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557" y="4184378"/>
            <a:ext cx="3535734" cy="46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15616" y="4797152"/>
            <a:ext cx="7176260" cy="400110"/>
          </a:xfrm>
          <a:prstGeom prst="rect">
            <a:avLst/>
          </a:prstGeom>
          <a:noFill/>
        </p:spPr>
        <p:txBody>
          <a:bodyPr wrap="none" rtlCol="0">
            <a:spAutoFit/>
          </a:bodyPr>
          <a:lstStyle/>
          <a:p>
            <a:r>
              <a:rPr lang="it-IT" sz="2000" b="1" dirty="0" smtClean="0">
                <a:solidFill>
                  <a:srgbClr val="FF0000"/>
                </a:solidFill>
              </a:rPr>
              <a:t>Two equations, one for the real and one for the imaginary part of </a:t>
            </a:r>
            <a:endParaRPr lang="it-IT" sz="2000" b="1" dirty="0">
              <a:solidFill>
                <a:srgbClr val="FF0000"/>
              </a:solidFill>
            </a:endParaRPr>
          </a:p>
        </p:txBody>
      </p:sp>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0600" y="4822912"/>
            <a:ext cx="242551" cy="2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Down Arrow 25"/>
          <p:cNvSpPr/>
          <p:nvPr/>
        </p:nvSpPr>
        <p:spPr>
          <a:xfrm>
            <a:off x="3995936" y="5301208"/>
            <a:ext cx="706710" cy="645776"/>
          </a:xfrm>
          <a:prstGeom prst="downArrow">
            <a:avLst>
              <a:gd name="adj1" fmla="val 50000"/>
              <a:gd name="adj2" fmla="val 42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9"/>
          <p:cNvSpPr txBox="1"/>
          <p:nvPr/>
        </p:nvSpPr>
        <p:spPr>
          <a:xfrm>
            <a:off x="1547664" y="6063679"/>
            <a:ext cx="5887253" cy="461665"/>
          </a:xfrm>
          <a:prstGeom prst="rect">
            <a:avLst/>
          </a:prstGeom>
          <a:noFill/>
        </p:spPr>
        <p:txBody>
          <a:bodyPr wrap="none" rtlCol="0">
            <a:spAutoFit/>
          </a:bodyPr>
          <a:lstStyle/>
          <a:p>
            <a:r>
              <a:rPr lang="it-IT" sz="2400" b="1" dirty="0" smtClean="0">
                <a:solidFill>
                  <a:srgbClr val="FF0000"/>
                </a:solidFill>
              </a:rPr>
              <a:t>TWO CONSTRAINTS ON THE MIXING MATRIX</a:t>
            </a:r>
            <a:endParaRPr lang="it-IT" sz="2400" b="1" dirty="0">
              <a:solidFill>
                <a:srgbClr val="FF0000"/>
              </a:solidFill>
            </a:endParaRPr>
          </a:p>
        </p:txBody>
      </p:sp>
    </p:spTree>
    <p:extLst>
      <p:ext uri="{BB962C8B-B14F-4D97-AF65-F5344CB8AC3E}">
        <p14:creationId xmlns:p14="http://schemas.microsoft.com/office/powerpoint/2010/main" val="2894558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980728"/>
            <a:ext cx="8368701" cy="461665"/>
          </a:xfrm>
          <a:prstGeom prst="rect">
            <a:avLst/>
          </a:prstGeom>
          <a:noFill/>
        </p:spPr>
        <p:txBody>
          <a:bodyPr wrap="none" rtlCol="0">
            <a:spAutoFit/>
          </a:bodyPr>
          <a:lstStyle/>
          <a:p>
            <a:r>
              <a:rPr lang="it-IT" sz="2400" dirty="0" smtClean="0"/>
              <a:t>So, the constraints on the entries of the mixing matrix depend on </a:t>
            </a:r>
            <a:endParaRPr lang="it-IT"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169" y="1816622"/>
            <a:ext cx="2415927" cy="57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708920"/>
            <a:ext cx="66008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130" y="240825"/>
            <a:ext cx="3674240" cy="35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04926" y="4581128"/>
            <a:ext cx="2941831" cy="461665"/>
          </a:xfrm>
          <a:prstGeom prst="rect">
            <a:avLst/>
          </a:prstGeom>
          <a:noFill/>
        </p:spPr>
        <p:txBody>
          <a:bodyPr wrap="none" rtlCol="0">
            <a:spAutoFit/>
          </a:bodyPr>
          <a:lstStyle/>
          <a:p>
            <a:r>
              <a:rPr lang="it-IT" sz="2400" dirty="0"/>
              <a:t>a</a:t>
            </a:r>
            <a:r>
              <a:rPr lang="it-IT" sz="2400" dirty="0" smtClean="0"/>
              <a:t>nd which </a:t>
            </a:r>
            <a:r>
              <a:rPr lang="it-IT" sz="2400" i="1" dirty="0" smtClean="0"/>
              <a:t>S</a:t>
            </a:r>
            <a:r>
              <a:rPr lang="it-IT" sz="2400" i="1" baseline="-25000" dirty="0" smtClean="0"/>
              <a:t>i</a:t>
            </a:r>
            <a:r>
              <a:rPr lang="it-IT" sz="2400" dirty="0" smtClean="0"/>
              <a:t> is chosen</a:t>
            </a:r>
            <a:endParaRPr lang="it-IT" sz="2400" dirty="0"/>
          </a:p>
        </p:txBody>
      </p:sp>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260429"/>
            <a:ext cx="2429011" cy="104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5263699"/>
            <a:ext cx="2458322" cy="104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248" y="5193588"/>
            <a:ext cx="3334809" cy="118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Elbow Connector 12"/>
          <p:cNvCxnSpPr/>
          <p:nvPr/>
        </p:nvCxnSpPr>
        <p:spPr>
          <a:xfrm>
            <a:off x="5076056" y="116632"/>
            <a:ext cx="4067944" cy="479324"/>
          </a:xfrm>
          <a:prstGeom prst="bentConnector3">
            <a:avLst>
              <a:gd name="adj1" fmla="val 8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219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619672" y="2375912"/>
            <a:ext cx="0"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9552" y="3456032"/>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51196" y="2348880"/>
            <a:ext cx="0"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91880" y="3456032"/>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52320" y="2411916"/>
            <a:ext cx="0"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44208" y="3528040"/>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19672" y="3456032"/>
            <a:ext cx="50405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283060" y="3095992"/>
            <a:ext cx="344996" cy="3684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283060" y="3456032"/>
            <a:ext cx="336612" cy="4152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72000" y="3456032"/>
            <a:ext cx="50405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572000" y="2951976"/>
            <a:ext cx="0" cy="5442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0" y="3456032"/>
            <a:ext cx="0" cy="4554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080364" y="3456032"/>
            <a:ext cx="491636" cy="0"/>
          </a:xfrm>
          <a:prstGeom prst="straightConnector1">
            <a:avLst/>
          </a:prstGeom>
          <a:ln w="28575">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452320" y="3528040"/>
            <a:ext cx="50405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452320" y="2951976"/>
            <a:ext cx="135015"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7020272" y="3225100"/>
            <a:ext cx="440432" cy="30294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452320" y="3528040"/>
            <a:ext cx="234026"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7092280" y="3528040"/>
            <a:ext cx="382234" cy="351656"/>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118591"/>
            <a:ext cx="3303020" cy="39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611560" y="5133380"/>
            <a:ext cx="1755032" cy="369332"/>
          </a:xfrm>
          <a:prstGeom prst="rect">
            <a:avLst/>
          </a:prstGeom>
          <a:noFill/>
        </p:spPr>
        <p:txBody>
          <a:bodyPr wrap="none" rtlCol="0">
            <a:spAutoFit/>
          </a:bodyPr>
          <a:lstStyle/>
          <a:p>
            <a:r>
              <a:rPr lang="it-IT" dirty="0" smtClean="0"/>
              <a:t>For instance, for </a:t>
            </a:r>
            <a:endParaRPr lang="it-IT" dirty="0"/>
          </a:p>
        </p:txBody>
      </p:sp>
      <p:sp>
        <p:nvSpPr>
          <p:cNvPr id="47" name="TextBox 46"/>
          <p:cNvSpPr txBox="1"/>
          <p:nvPr/>
        </p:nvSpPr>
        <p:spPr>
          <a:xfrm>
            <a:off x="1224758" y="1844824"/>
            <a:ext cx="538930" cy="369332"/>
          </a:xfrm>
          <a:prstGeom prst="rect">
            <a:avLst/>
          </a:prstGeom>
          <a:noFill/>
        </p:spPr>
        <p:txBody>
          <a:bodyPr wrap="none" rtlCol="0">
            <a:spAutoFit/>
          </a:bodyPr>
          <a:lstStyle/>
          <a:p>
            <a:r>
              <a:rPr lang="it-IT" i="1" dirty="0" smtClean="0"/>
              <a:t>p=3</a:t>
            </a:r>
            <a:endParaRPr lang="it-IT" i="1" dirty="0"/>
          </a:p>
        </p:txBody>
      </p:sp>
      <p:sp>
        <p:nvSpPr>
          <p:cNvPr id="49" name="TextBox 48"/>
          <p:cNvSpPr txBox="1"/>
          <p:nvPr/>
        </p:nvSpPr>
        <p:spPr>
          <a:xfrm>
            <a:off x="4250609" y="1843916"/>
            <a:ext cx="535724" cy="369332"/>
          </a:xfrm>
          <a:prstGeom prst="rect">
            <a:avLst/>
          </a:prstGeom>
          <a:noFill/>
        </p:spPr>
        <p:txBody>
          <a:bodyPr wrap="none" rtlCol="0">
            <a:spAutoFit/>
          </a:bodyPr>
          <a:lstStyle/>
          <a:p>
            <a:r>
              <a:rPr lang="it-IT" i="1" dirty="0" smtClean="0"/>
              <a:t>p=4</a:t>
            </a:r>
            <a:endParaRPr lang="it-IT" i="1" dirty="0"/>
          </a:p>
        </p:txBody>
      </p:sp>
      <p:sp>
        <p:nvSpPr>
          <p:cNvPr id="50" name="TextBox 49"/>
          <p:cNvSpPr txBox="1"/>
          <p:nvPr/>
        </p:nvSpPr>
        <p:spPr>
          <a:xfrm>
            <a:off x="7250362" y="1853892"/>
            <a:ext cx="535724" cy="369332"/>
          </a:xfrm>
          <a:prstGeom prst="rect">
            <a:avLst/>
          </a:prstGeom>
          <a:noFill/>
        </p:spPr>
        <p:txBody>
          <a:bodyPr wrap="none" rtlCol="0">
            <a:spAutoFit/>
          </a:bodyPr>
          <a:lstStyle/>
          <a:p>
            <a:r>
              <a:rPr lang="it-IT" i="1" dirty="0" smtClean="0"/>
              <a:t>p=5</a:t>
            </a:r>
            <a:endParaRPr lang="it-IT" i="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177954"/>
            <a:ext cx="730103" cy="26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1" name="Straight Arrow Connector 50"/>
          <p:cNvCxnSpPr/>
          <p:nvPr/>
        </p:nvCxnSpPr>
        <p:spPr>
          <a:xfrm>
            <a:off x="3059832" y="5311589"/>
            <a:ext cx="4706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558" y="5157192"/>
            <a:ext cx="704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Straight Arrow Connector 54"/>
          <p:cNvCxnSpPr/>
          <p:nvPr/>
        </p:nvCxnSpPr>
        <p:spPr>
          <a:xfrm>
            <a:off x="7020272" y="5311589"/>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5966653"/>
            <a:ext cx="6477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Arrow Connector 59"/>
          <p:cNvCxnSpPr/>
          <p:nvPr/>
        </p:nvCxnSpPr>
        <p:spPr>
          <a:xfrm>
            <a:off x="1824854" y="6156012"/>
            <a:ext cx="4135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732240" y="6148084"/>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7519" y="6000446"/>
            <a:ext cx="7810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 name="TextBox 2057"/>
          <p:cNvSpPr txBox="1"/>
          <p:nvPr/>
        </p:nvSpPr>
        <p:spPr>
          <a:xfrm>
            <a:off x="539552" y="5939988"/>
            <a:ext cx="386644" cy="369332"/>
          </a:xfrm>
          <a:prstGeom prst="rect">
            <a:avLst/>
          </a:prstGeom>
          <a:noFill/>
        </p:spPr>
        <p:txBody>
          <a:bodyPr wrap="none" rtlCol="0">
            <a:spAutoFit/>
          </a:bodyPr>
          <a:lstStyle/>
          <a:p>
            <a:r>
              <a:rPr lang="it-IT" dirty="0" smtClean="0"/>
              <a:t>or</a:t>
            </a:r>
            <a:endParaRPr lang="it-IT" dirty="0"/>
          </a:p>
        </p:txBody>
      </p:sp>
      <p:sp>
        <p:nvSpPr>
          <p:cNvPr id="80" name="TextBox 79"/>
          <p:cNvSpPr txBox="1"/>
          <p:nvPr/>
        </p:nvSpPr>
        <p:spPr>
          <a:xfrm>
            <a:off x="467544" y="404664"/>
            <a:ext cx="5045612" cy="523220"/>
          </a:xfrm>
          <a:prstGeom prst="rect">
            <a:avLst/>
          </a:prstGeom>
          <a:noFill/>
        </p:spPr>
        <p:txBody>
          <a:bodyPr wrap="none" rtlCol="0">
            <a:spAutoFit/>
          </a:bodyPr>
          <a:lstStyle/>
          <a:p>
            <a:r>
              <a:rPr lang="it-IT" sz="2800" b="1" dirty="0" smtClean="0">
                <a:solidFill>
                  <a:srgbClr val="00B0F0"/>
                </a:solidFill>
              </a:rPr>
              <a:t>Constraints on the mixing matrix</a:t>
            </a:r>
            <a:endParaRPr lang="it-IT" sz="2800" b="1" dirty="0">
              <a:solidFill>
                <a:srgbClr val="00B0F0"/>
              </a:solidFill>
            </a:endParaRPr>
          </a:p>
        </p:txBody>
      </p:sp>
      <p:pic>
        <p:nvPicPr>
          <p:cNvPr id="205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5928320"/>
            <a:ext cx="44481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5228" y="128408"/>
            <a:ext cx="3493276" cy="3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Elbow Connector 3"/>
          <p:cNvCxnSpPr/>
          <p:nvPr/>
        </p:nvCxnSpPr>
        <p:spPr>
          <a:xfrm>
            <a:off x="5537503" y="116632"/>
            <a:ext cx="3523340" cy="515832"/>
          </a:xfrm>
          <a:prstGeom prst="bentConnector3">
            <a:avLst>
              <a:gd name="adj1" fmla="val 117"/>
            </a:avLst>
          </a:prstGeom>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4185" y="1112968"/>
            <a:ext cx="28479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7541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212553"/>
            <a:ext cx="4438000" cy="1928415"/>
            <a:chOff x="467544" y="692696"/>
            <a:chExt cx="4438000" cy="1928415"/>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4438000" cy="128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907704" y="1340768"/>
              <a:ext cx="778840" cy="1224136"/>
            </a:xfrm>
            <a:prstGeom prst="roundRect">
              <a:avLst/>
            </a:prstGeom>
            <a:solidFill>
              <a:srgbClr val="C00000">
                <a:alpha val="23137"/>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ounded Rectangle 3"/>
            <p:cNvSpPr/>
            <p:nvPr/>
          </p:nvSpPr>
          <p:spPr>
            <a:xfrm>
              <a:off x="2857056" y="1340768"/>
              <a:ext cx="778840" cy="1224136"/>
            </a:xfrm>
            <a:prstGeom prst="roundRect">
              <a:avLst/>
            </a:prstGeom>
            <a:solidFill>
              <a:srgbClr val="00B050">
                <a:alpha val="23137"/>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ounded Rectangle 4"/>
            <p:cNvSpPr/>
            <p:nvPr/>
          </p:nvSpPr>
          <p:spPr>
            <a:xfrm>
              <a:off x="3793160" y="1340768"/>
              <a:ext cx="778840" cy="1224136"/>
            </a:xfrm>
            <a:prstGeom prst="roundRect">
              <a:avLst/>
            </a:prstGeom>
            <a:solidFill>
              <a:srgbClr val="002060">
                <a:alpha val="23137"/>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Box 2"/>
            <p:cNvSpPr txBox="1"/>
            <p:nvPr/>
          </p:nvSpPr>
          <p:spPr>
            <a:xfrm>
              <a:off x="2055446" y="692696"/>
              <a:ext cx="428322" cy="461665"/>
            </a:xfrm>
            <a:prstGeom prst="rect">
              <a:avLst/>
            </a:prstGeom>
            <a:noFill/>
          </p:spPr>
          <p:txBody>
            <a:bodyPr wrap="none" rtlCol="0">
              <a:spAutoFit/>
            </a:bodyPr>
            <a:lstStyle/>
            <a:p>
              <a:r>
                <a:rPr lang="it-IT" sz="2400" b="1" i="1" dirty="0" smtClean="0">
                  <a:solidFill>
                    <a:srgbClr val="C00000"/>
                  </a:solidFill>
                </a:rPr>
                <a:t>S</a:t>
              </a:r>
              <a:r>
                <a:rPr lang="it-IT" sz="2400" b="1" i="1" baseline="-25000" dirty="0" smtClean="0">
                  <a:solidFill>
                    <a:srgbClr val="C00000"/>
                  </a:solidFill>
                </a:rPr>
                <a:t>1</a:t>
              </a:r>
              <a:endParaRPr lang="it-IT" sz="2400" b="1" i="1" dirty="0">
                <a:solidFill>
                  <a:srgbClr val="C00000"/>
                </a:solidFill>
              </a:endParaRPr>
            </a:p>
          </p:txBody>
        </p:sp>
        <p:sp>
          <p:nvSpPr>
            <p:cNvPr id="7" name="TextBox 6"/>
            <p:cNvSpPr txBox="1"/>
            <p:nvPr/>
          </p:nvSpPr>
          <p:spPr>
            <a:xfrm>
              <a:off x="3063558" y="692696"/>
              <a:ext cx="431528" cy="461665"/>
            </a:xfrm>
            <a:prstGeom prst="rect">
              <a:avLst/>
            </a:prstGeom>
            <a:noFill/>
          </p:spPr>
          <p:txBody>
            <a:bodyPr wrap="none" rtlCol="0">
              <a:spAutoFit/>
            </a:bodyPr>
            <a:lstStyle/>
            <a:p>
              <a:r>
                <a:rPr lang="it-IT" sz="2400" b="1" i="1" dirty="0" smtClean="0">
                  <a:solidFill>
                    <a:srgbClr val="00B050"/>
                  </a:solidFill>
                </a:rPr>
                <a:t>S</a:t>
              </a:r>
              <a:r>
                <a:rPr lang="it-IT" sz="2400" b="1" i="1" baseline="-25000" dirty="0">
                  <a:solidFill>
                    <a:srgbClr val="00B050"/>
                  </a:solidFill>
                </a:rPr>
                <a:t>2</a:t>
              </a:r>
              <a:endParaRPr lang="it-IT" sz="2400" b="1" i="1" dirty="0">
                <a:solidFill>
                  <a:srgbClr val="00B050"/>
                </a:solidFill>
              </a:endParaRPr>
            </a:p>
          </p:txBody>
        </p:sp>
        <p:sp>
          <p:nvSpPr>
            <p:cNvPr id="8" name="TextBox 7"/>
            <p:cNvSpPr txBox="1"/>
            <p:nvPr/>
          </p:nvSpPr>
          <p:spPr>
            <a:xfrm>
              <a:off x="3999662" y="692696"/>
              <a:ext cx="431528" cy="461665"/>
            </a:xfrm>
            <a:prstGeom prst="rect">
              <a:avLst/>
            </a:prstGeom>
            <a:noFill/>
          </p:spPr>
          <p:txBody>
            <a:bodyPr wrap="none" rtlCol="0">
              <a:spAutoFit/>
            </a:bodyPr>
            <a:lstStyle/>
            <a:p>
              <a:r>
                <a:rPr lang="it-IT" sz="2400" b="1" i="1" dirty="0" smtClean="0">
                  <a:solidFill>
                    <a:srgbClr val="002060"/>
                  </a:solidFill>
                </a:rPr>
                <a:t>S</a:t>
              </a:r>
              <a:r>
                <a:rPr lang="it-IT" sz="2400" b="1" i="1" baseline="-25000" dirty="0">
                  <a:solidFill>
                    <a:srgbClr val="002060"/>
                  </a:solidFill>
                </a:rPr>
                <a:t>3</a:t>
              </a:r>
              <a:endParaRPr lang="it-IT" sz="2400" b="1" i="1" dirty="0">
                <a:solidFill>
                  <a:srgbClr val="002060"/>
                </a:solidFill>
              </a:endParaRPr>
            </a:p>
          </p:txBody>
        </p:sp>
      </p:gr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675331"/>
            <a:ext cx="32861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436689"/>
            <a:ext cx="3200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3570744"/>
            <a:ext cx="6633805" cy="281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27584" y="332656"/>
            <a:ext cx="7765267" cy="830997"/>
          </a:xfrm>
          <a:prstGeom prst="rect">
            <a:avLst/>
          </a:prstGeom>
          <a:noFill/>
        </p:spPr>
        <p:txBody>
          <a:bodyPr wrap="none" rtlCol="0">
            <a:spAutoFit/>
          </a:bodyPr>
          <a:lstStyle/>
          <a:p>
            <a:r>
              <a:rPr lang="it-IT" sz="2400" b="1" dirty="0" smtClean="0">
                <a:solidFill>
                  <a:srgbClr val="FF0000"/>
                </a:solidFill>
              </a:rPr>
              <a:t>The absolute values squared of one column are determined</a:t>
            </a:r>
          </a:p>
          <a:p>
            <a:r>
              <a:rPr lang="it-IT" sz="2400" b="1" dirty="0" smtClean="0">
                <a:solidFill>
                  <a:srgbClr val="FF0000"/>
                </a:solidFill>
              </a:rPr>
              <a:t>(two constraints plus unitarity)</a:t>
            </a:r>
            <a:endParaRPr lang="it-IT" sz="2400" b="1" dirty="0">
              <a:solidFill>
                <a:srgbClr val="FF0000"/>
              </a:solidFill>
            </a:endParaRPr>
          </a:p>
        </p:txBody>
      </p:sp>
    </p:spTree>
    <p:extLst>
      <p:ext uri="{BB962C8B-B14F-4D97-AF65-F5344CB8AC3E}">
        <p14:creationId xmlns:p14="http://schemas.microsoft.com/office/powerpoint/2010/main" val="3137933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Elbow Connector 13"/>
          <p:cNvCxnSpPr/>
          <p:nvPr/>
        </p:nvCxnSpPr>
        <p:spPr>
          <a:xfrm>
            <a:off x="7020272" y="116632"/>
            <a:ext cx="1872208" cy="720080"/>
          </a:xfrm>
          <a:prstGeom prst="bentConnector3">
            <a:avLst>
              <a:gd name="adj1" fmla="val -109"/>
            </a:avLst>
          </a:prstGeom>
        </p:spPr>
        <p:style>
          <a:lnRef idx="1">
            <a:schemeClr val="accent1"/>
          </a:lnRef>
          <a:fillRef idx="0">
            <a:schemeClr val="accent1"/>
          </a:fillRef>
          <a:effectRef idx="0">
            <a:schemeClr val="accent1"/>
          </a:effectRef>
          <a:fontRef idx="minor">
            <a:schemeClr val="tx1"/>
          </a:fontRef>
        </p:style>
      </p:cxnSp>
      <p:pic>
        <p:nvPicPr>
          <p:cNvPr id="2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340768"/>
            <a:ext cx="2720839" cy="89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395107"/>
            <a:ext cx="2756056" cy="87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2679" y="1371288"/>
            <a:ext cx="2702285" cy="89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3917" y="2567070"/>
            <a:ext cx="4256082" cy="139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1585" y="2852936"/>
            <a:ext cx="1944216" cy="82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323945"/>
            <a:ext cx="6752682" cy="584775"/>
          </a:xfrm>
          <a:prstGeom prst="rect">
            <a:avLst/>
          </a:prstGeom>
          <a:noFill/>
        </p:spPr>
        <p:txBody>
          <a:bodyPr wrap="none" rtlCol="0">
            <a:spAutoFit/>
          </a:bodyPr>
          <a:lstStyle/>
          <a:p>
            <a:r>
              <a:rPr lang="it-IT" sz="3200" b="1" dirty="0" smtClean="0">
                <a:solidFill>
                  <a:srgbClr val="00B0F0"/>
                </a:solidFill>
              </a:rPr>
              <a:t>A particular case for </a:t>
            </a:r>
            <a:r>
              <a:rPr lang="it-IT" sz="3200" b="1" i="1" dirty="0" smtClean="0">
                <a:solidFill>
                  <a:srgbClr val="00B0F0"/>
                </a:solidFill>
              </a:rPr>
              <a:t>T</a:t>
            </a:r>
            <a:r>
              <a:rPr lang="it-IT" sz="3200" b="1" dirty="0" smtClean="0">
                <a:solidFill>
                  <a:srgbClr val="00B0F0"/>
                </a:solidFill>
              </a:rPr>
              <a:t> (the ‘lazy’ case!)</a:t>
            </a:r>
            <a:endParaRPr lang="it-IT" sz="3200" b="1" i="1" dirty="0">
              <a:solidFill>
                <a:srgbClr val="00B0F0"/>
              </a:solidFill>
            </a:endParaRPr>
          </a:p>
        </p:txBody>
      </p:sp>
      <p:pic>
        <p:nvPicPr>
          <p:cNvPr id="2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1" y="4293096"/>
            <a:ext cx="4515575"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p:cNvGrpSpPr/>
          <p:nvPr/>
        </p:nvGrpSpPr>
        <p:grpSpPr>
          <a:xfrm>
            <a:off x="1539924" y="5661248"/>
            <a:ext cx="6053215" cy="523220"/>
            <a:chOff x="823041" y="5589240"/>
            <a:chExt cx="6053215" cy="523220"/>
          </a:xfrm>
        </p:grpSpPr>
        <p:sp>
          <p:nvSpPr>
            <p:cNvPr id="30" name="TextBox 29"/>
            <p:cNvSpPr txBox="1"/>
            <p:nvPr/>
          </p:nvSpPr>
          <p:spPr>
            <a:xfrm>
              <a:off x="823041" y="5589240"/>
              <a:ext cx="5376280" cy="523220"/>
            </a:xfrm>
            <a:prstGeom prst="rect">
              <a:avLst/>
            </a:prstGeom>
            <a:noFill/>
          </p:spPr>
          <p:txBody>
            <a:bodyPr wrap="none" rtlCol="0">
              <a:spAutoFit/>
            </a:bodyPr>
            <a:lstStyle/>
            <a:p>
              <a:r>
                <a:rPr lang="it-IT" sz="2800" b="1" dirty="0" smtClean="0">
                  <a:solidFill>
                    <a:srgbClr val="FF0000"/>
                  </a:solidFill>
                </a:rPr>
                <a:t>Hence in this case, either            or </a:t>
              </a:r>
              <a:endParaRPr lang="it-IT" sz="2800" b="1" dirty="0">
                <a:solidFill>
                  <a:srgbClr val="FF0000"/>
                </a:solidFill>
              </a:endParaRPr>
            </a:p>
          </p:txBody>
        </p:sp>
        <p:pic>
          <p:nvPicPr>
            <p:cNvPr id="3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429" y="5661248"/>
              <a:ext cx="8763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0906" y="5749205"/>
              <a:ext cx="895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2041870" y="4695527"/>
            <a:ext cx="1594026" cy="461665"/>
          </a:xfrm>
          <a:prstGeom prst="rect">
            <a:avLst/>
          </a:prstGeom>
          <a:noFill/>
        </p:spPr>
        <p:txBody>
          <a:bodyPr wrap="none" rtlCol="0">
            <a:spAutoFit/>
          </a:bodyPr>
          <a:lstStyle/>
          <a:p>
            <a:r>
              <a:rPr lang="it-IT" sz="2400" b="1" dirty="0" smtClean="0"/>
              <a:t>Remember</a:t>
            </a:r>
            <a:endParaRPr lang="it-IT" sz="2400" b="1" dirty="0"/>
          </a:p>
        </p:txBody>
      </p:sp>
      <p:pic>
        <p:nvPicPr>
          <p:cNvPr id="3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2300" y="286906"/>
            <a:ext cx="142398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722355" y="6300028"/>
            <a:ext cx="8201797" cy="369332"/>
          </a:xfrm>
          <a:prstGeom prst="rect">
            <a:avLst/>
          </a:prstGeom>
          <a:noFill/>
        </p:spPr>
        <p:txBody>
          <a:bodyPr wrap="none" rtlCol="0">
            <a:spAutoFit/>
          </a:bodyPr>
          <a:lstStyle/>
          <a:p>
            <a:r>
              <a:rPr lang="it-IT" b="1" dirty="0" smtClean="0">
                <a:solidFill>
                  <a:srgbClr val="FF0000"/>
                </a:solidFill>
              </a:rPr>
              <a:t>Actually, we have shown that this case is unavoidable if the von Dyck group is finite!</a:t>
            </a:r>
            <a:endParaRPr lang="it-IT" b="1" dirty="0">
              <a:solidFill>
                <a:srgbClr val="FF0000"/>
              </a:solidFill>
            </a:endParaRPr>
          </a:p>
        </p:txBody>
      </p:sp>
    </p:spTree>
    <p:extLst>
      <p:ext uri="{BB962C8B-B14F-4D97-AF65-F5344CB8AC3E}">
        <p14:creationId xmlns:p14="http://schemas.microsoft.com/office/powerpoint/2010/main" val="2731769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01524"/>
            <a:ext cx="7488832" cy="954107"/>
          </a:xfrm>
          <a:prstGeom prst="rect">
            <a:avLst/>
          </a:prstGeom>
          <a:noFill/>
        </p:spPr>
        <p:txBody>
          <a:bodyPr wrap="square" rtlCol="0">
            <a:spAutoFit/>
          </a:bodyPr>
          <a:lstStyle/>
          <a:p>
            <a:r>
              <a:rPr lang="it-IT" sz="2800" b="1" dirty="0" smtClean="0">
                <a:solidFill>
                  <a:srgbClr val="00B0F0"/>
                </a:solidFill>
              </a:rPr>
              <a:t>Recapitulating</a:t>
            </a:r>
            <a:r>
              <a:rPr lang="it-IT" sz="2800" dirty="0" smtClean="0"/>
              <a:t>: What I have shown (under some - mostly harmless - assumptions)</a:t>
            </a:r>
            <a:endParaRPr lang="it-IT" sz="2800" dirty="0"/>
          </a:p>
        </p:txBody>
      </p:sp>
      <p:sp>
        <p:nvSpPr>
          <p:cNvPr id="4" name="TextBox 3"/>
          <p:cNvSpPr txBox="1"/>
          <p:nvPr/>
        </p:nvSpPr>
        <p:spPr>
          <a:xfrm>
            <a:off x="683568" y="4542219"/>
            <a:ext cx="7869402" cy="830997"/>
          </a:xfrm>
          <a:prstGeom prst="rect">
            <a:avLst/>
          </a:prstGeom>
          <a:noFill/>
        </p:spPr>
        <p:txBody>
          <a:bodyPr wrap="square" rtlCol="0">
            <a:spAutoFit/>
          </a:bodyPr>
          <a:lstStyle/>
          <a:p>
            <a:r>
              <a:rPr lang="it-IT" sz="2400" b="1" dirty="0">
                <a:solidFill>
                  <a:srgbClr val="FF0000"/>
                </a:solidFill>
              </a:rPr>
              <a:t>A</a:t>
            </a:r>
            <a:r>
              <a:rPr lang="it-IT" sz="2400" b="1" dirty="0" smtClean="0">
                <a:solidFill>
                  <a:srgbClr val="FF0000"/>
                </a:solidFill>
              </a:rPr>
              <a:t> two-dimensional surface is cut in the parameter space of the mixing matrix</a:t>
            </a:r>
            <a:r>
              <a:rPr lang="it-IT" sz="2400" b="1" dirty="0" smtClean="0"/>
              <a:t>. </a:t>
            </a:r>
            <a:endParaRPr lang="it-IT" sz="2400" b="1" dirty="0">
              <a:solidFill>
                <a:srgbClr val="FF0000"/>
              </a:solidFill>
            </a:endParaRPr>
          </a:p>
        </p:txBody>
      </p:sp>
      <p:sp>
        <p:nvSpPr>
          <p:cNvPr id="5" name="TextBox 4"/>
          <p:cNvSpPr txBox="1"/>
          <p:nvPr/>
        </p:nvSpPr>
        <p:spPr>
          <a:xfrm>
            <a:off x="761415" y="2031231"/>
            <a:ext cx="7843033" cy="461665"/>
          </a:xfrm>
          <a:prstGeom prst="rect">
            <a:avLst/>
          </a:prstGeom>
          <a:noFill/>
        </p:spPr>
        <p:txBody>
          <a:bodyPr wrap="square" rtlCol="0">
            <a:spAutoFit/>
          </a:bodyPr>
          <a:lstStyle/>
          <a:p>
            <a:r>
              <a:rPr lang="it-IT" sz="2400" dirty="0" smtClean="0"/>
              <a:t>After a number of  choices have been made </a:t>
            </a:r>
            <a:endParaRPr lang="it-IT" sz="2400" dirty="0"/>
          </a:p>
        </p:txBody>
      </p:sp>
      <p:sp>
        <p:nvSpPr>
          <p:cNvPr id="6" name="TextBox 5"/>
          <p:cNvSpPr txBox="1"/>
          <p:nvPr/>
        </p:nvSpPr>
        <p:spPr>
          <a:xfrm>
            <a:off x="1115616" y="2847126"/>
            <a:ext cx="7344816" cy="1938992"/>
          </a:xfrm>
          <a:prstGeom prst="rect">
            <a:avLst/>
          </a:prstGeom>
          <a:noFill/>
        </p:spPr>
        <p:txBody>
          <a:bodyPr wrap="square" rtlCol="0">
            <a:spAutoFit/>
          </a:bodyPr>
          <a:lstStyle/>
          <a:p>
            <a:pPr marL="342900" indent="-342900">
              <a:buFont typeface="+mj-lt"/>
              <a:buAutoNum type="arabicPeriod"/>
            </a:pPr>
            <a:r>
              <a:rPr lang="it-IT" sz="2400" dirty="0" smtClean="0"/>
              <a:t>The </a:t>
            </a:r>
            <a:r>
              <a:rPr lang="it-IT" sz="2400" b="1" dirty="0" smtClean="0">
                <a:solidFill>
                  <a:srgbClr val="FF0000"/>
                </a:solidFill>
              </a:rPr>
              <a:t>T-charge</a:t>
            </a:r>
            <a:r>
              <a:rPr lang="it-IT" sz="2400" dirty="0" smtClean="0"/>
              <a:t> of the charged leptons (</a:t>
            </a:r>
            <a:r>
              <a:rPr lang="it-IT" sz="2400" i="1" dirty="0" smtClean="0"/>
              <a:t>k</a:t>
            </a:r>
            <a:r>
              <a:rPr lang="it-IT" sz="2400" i="1" baseline="-25000" dirty="0"/>
              <a:t>1</a:t>
            </a:r>
            <a:r>
              <a:rPr lang="it-IT" sz="2400" i="1" dirty="0"/>
              <a:t> </a:t>
            </a:r>
            <a:r>
              <a:rPr lang="it-IT" sz="2400" dirty="0"/>
              <a:t>and</a:t>
            </a:r>
            <a:r>
              <a:rPr lang="it-IT" sz="2400" i="1" dirty="0"/>
              <a:t> </a:t>
            </a:r>
            <a:r>
              <a:rPr lang="it-IT" sz="2400" i="1" dirty="0" smtClean="0"/>
              <a:t>k</a:t>
            </a:r>
            <a:r>
              <a:rPr lang="it-IT" sz="2400" i="1" baseline="-25000" dirty="0" smtClean="0"/>
              <a:t>2 </a:t>
            </a:r>
            <a:r>
              <a:rPr lang="it-IT" sz="2400" dirty="0" smtClean="0"/>
              <a:t>value)</a:t>
            </a:r>
          </a:p>
          <a:p>
            <a:pPr marL="342900" indent="-342900">
              <a:buFont typeface="+mj-lt"/>
              <a:buAutoNum type="arabicPeriod"/>
            </a:pPr>
            <a:r>
              <a:rPr lang="it-IT" sz="2400" dirty="0"/>
              <a:t>T</a:t>
            </a:r>
            <a:r>
              <a:rPr lang="it-IT" sz="2400" dirty="0" smtClean="0"/>
              <a:t>he </a:t>
            </a:r>
            <a:r>
              <a:rPr lang="it-IT" sz="2400" b="1" dirty="0" smtClean="0">
                <a:solidFill>
                  <a:srgbClr val="FF0000"/>
                </a:solidFill>
              </a:rPr>
              <a:t>order of T</a:t>
            </a:r>
            <a:r>
              <a:rPr lang="it-IT" sz="2400" dirty="0" smtClean="0"/>
              <a:t> (</a:t>
            </a:r>
            <a:r>
              <a:rPr lang="it-IT" sz="2400" i="1" dirty="0" smtClean="0"/>
              <a:t>m</a:t>
            </a:r>
            <a:r>
              <a:rPr lang="it-IT" sz="2400" dirty="0" smtClean="0"/>
              <a:t> value)</a:t>
            </a:r>
          </a:p>
          <a:p>
            <a:pPr marL="342900" indent="-342900">
              <a:buFont typeface="+mj-lt"/>
              <a:buAutoNum type="arabicPeriod"/>
            </a:pPr>
            <a:r>
              <a:rPr lang="it-IT" sz="2400" dirty="0" smtClean="0"/>
              <a:t>The </a:t>
            </a:r>
            <a:r>
              <a:rPr lang="it-IT" sz="2400" b="1" dirty="0" smtClean="0">
                <a:solidFill>
                  <a:srgbClr val="FF0000"/>
                </a:solidFill>
              </a:rPr>
              <a:t>S-charges</a:t>
            </a:r>
            <a:r>
              <a:rPr lang="it-IT" sz="2400" dirty="0" smtClean="0"/>
              <a:t> of the neutrinos</a:t>
            </a:r>
            <a:endParaRPr lang="it-IT" sz="2400" dirty="0"/>
          </a:p>
          <a:p>
            <a:pPr marL="342900" indent="-342900">
              <a:buFont typeface="+mj-lt"/>
              <a:buAutoNum type="arabicPeriod"/>
            </a:pPr>
            <a:r>
              <a:rPr lang="it-IT" sz="2400" dirty="0" smtClean="0"/>
              <a:t>The </a:t>
            </a:r>
            <a:r>
              <a:rPr lang="it-IT" sz="2400" b="1" dirty="0" smtClean="0">
                <a:solidFill>
                  <a:srgbClr val="FF0000"/>
                </a:solidFill>
              </a:rPr>
              <a:t>eigenvalues of ST</a:t>
            </a:r>
            <a:r>
              <a:rPr lang="it-IT" sz="2400" dirty="0" smtClean="0"/>
              <a:t> </a:t>
            </a:r>
            <a:r>
              <a:rPr lang="it-IT" sz="2400" i="1" dirty="0" smtClean="0"/>
              <a:t>(a </a:t>
            </a:r>
            <a:r>
              <a:rPr lang="it-IT" sz="2400" dirty="0" smtClean="0"/>
              <a:t> value</a:t>
            </a:r>
            <a:r>
              <a:rPr lang="it-IT" sz="2400" i="1" dirty="0" smtClean="0"/>
              <a:t>) </a:t>
            </a:r>
            <a:endParaRPr lang="it-IT" sz="2400" dirty="0" smtClean="0"/>
          </a:p>
          <a:p>
            <a:endParaRPr lang="it-IT" sz="2400" i="1" dirty="0"/>
          </a:p>
        </p:txBody>
      </p:sp>
      <p:sp>
        <p:nvSpPr>
          <p:cNvPr id="8" name="TextBox 7"/>
          <p:cNvSpPr txBox="1"/>
          <p:nvPr/>
        </p:nvSpPr>
        <p:spPr>
          <a:xfrm>
            <a:off x="598985" y="5631631"/>
            <a:ext cx="7861447" cy="461665"/>
          </a:xfrm>
          <a:prstGeom prst="rect">
            <a:avLst/>
          </a:prstGeom>
          <a:noFill/>
        </p:spPr>
        <p:txBody>
          <a:bodyPr wrap="none" rtlCol="0">
            <a:spAutoFit/>
          </a:bodyPr>
          <a:lstStyle/>
          <a:p>
            <a:r>
              <a:rPr lang="it-IT" sz="2400" dirty="0" smtClean="0"/>
              <a:t>Is it possible to fit the measured values of the PMNS matrix??</a:t>
            </a:r>
            <a:endParaRPr lang="it-IT" sz="2400" dirty="0"/>
          </a:p>
        </p:txBody>
      </p:sp>
    </p:spTree>
    <p:extLst>
      <p:ext uri="{BB962C8B-B14F-4D97-AF65-F5344CB8AC3E}">
        <p14:creationId xmlns:p14="http://schemas.microsoft.com/office/powerpoint/2010/main" val="3030174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888" y="1772816"/>
            <a:ext cx="62388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1888" y="2924944"/>
            <a:ext cx="4928014" cy="19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968" y="4873843"/>
            <a:ext cx="4824536" cy="195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1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614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424774"/>
            <a:ext cx="1944216" cy="82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2924944"/>
            <a:ext cx="6046335" cy="461665"/>
          </a:xfrm>
          <a:prstGeom prst="rect">
            <a:avLst/>
          </a:prstGeom>
          <a:noFill/>
        </p:spPr>
        <p:txBody>
          <a:bodyPr wrap="none" rtlCol="0">
            <a:spAutoFit/>
          </a:bodyPr>
          <a:lstStyle/>
          <a:p>
            <a:r>
              <a:rPr lang="it-IT" sz="2400" dirty="0" smtClean="0"/>
              <a:t>Substituting the standard parameterization for </a:t>
            </a:r>
            <a:endParaRPr lang="it-IT" sz="2400" dirty="0"/>
          </a:p>
        </p:txBody>
      </p:sp>
      <p:grpSp>
        <p:nvGrpSpPr>
          <p:cNvPr id="10" name="Group 9"/>
          <p:cNvGrpSpPr/>
          <p:nvPr/>
        </p:nvGrpSpPr>
        <p:grpSpPr>
          <a:xfrm>
            <a:off x="6444208" y="107340"/>
            <a:ext cx="2664296" cy="369332"/>
            <a:chOff x="3456384" y="5661248"/>
            <a:chExt cx="2664297" cy="478093"/>
          </a:xfrm>
        </p:grpSpPr>
        <p:sp>
          <p:nvSpPr>
            <p:cNvPr id="11" name="TextBox 10"/>
            <p:cNvSpPr txBox="1"/>
            <p:nvPr/>
          </p:nvSpPr>
          <p:spPr>
            <a:xfrm>
              <a:off x="3456384" y="5661248"/>
              <a:ext cx="2056974" cy="478093"/>
            </a:xfrm>
            <a:prstGeom prst="rect">
              <a:avLst/>
            </a:prstGeom>
            <a:noFill/>
          </p:spPr>
          <p:txBody>
            <a:bodyPr wrap="none" rtlCol="0">
              <a:spAutoFit/>
            </a:bodyPr>
            <a:lstStyle/>
            <a:p>
              <a:r>
                <a:rPr lang="it-IT" dirty="0" smtClean="0"/>
                <a:t> </a:t>
              </a:r>
              <a:r>
                <a:rPr lang="it-IT" dirty="0"/>
                <a:t>E</a:t>
              </a:r>
              <a:r>
                <a:rPr lang="it-IT" dirty="0" smtClean="0"/>
                <a:t>ither                   or </a:t>
              </a:r>
              <a:endParaRPr lang="it-IT"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260" y="5680421"/>
              <a:ext cx="876300" cy="39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2299" y="5749205"/>
              <a:ext cx="738382" cy="32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4" name="Elbow Connector 13"/>
          <p:cNvCxnSpPr/>
          <p:nvPr/>
        </p:nvCxnSpPr>
        <p:spPr>
          <a:xfrm>
            <a:off x="6444208" y="90215"/>
            <a:ext cx="2664296" cy="530473"/>
          </a:xfrm>
          <a:prstGeom prst="bentConnector3">
            <a:avLst>
              <a:gd name="adj1" fmla="val 79"/>
            </a:avLst>
          </a:prstGeom>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23528" y="404664"/>
            <a:ext cx="6104876" cy="646331"/>
            <a:chOff x="323528" y="404664"/>
            <a:chExt cx="6104876" cy="646331"/>
          </a:xfrm>
        </p:grpSpPr>
        <p:sp>
          <p:nvSpPr>
            <p:cNvPr id="8" name="TextBox 7"/>
            <p:cNvSpPr txBox="1"/>
            <p:nvPr/>
          </p:nvSpPr>
          <p:spPr>
            <a:xfrm>
              <a:off x="323528" y="404664"/>
              <a:ext cx="6104876" cy="646331"/>
            </a:xfrm>
            <a:prstGeom prst="rect">
              <a:avLst/>
            </a:prstGeom>
            <a:noFill/>
          </p:spPr>
          <p:txBody>
            <a:bodyPr wrap="none" rtlCol="0">
              <a:spAutoFit/>
            </a:bodyPr>
            <a:lstStyle/>
            <a:p>
              <a:r>
                <a:rPr lang="it-IT" sz="3600" b="1" dirty="0" smtClean="0">
                  <a:solidFill>
                    <a:srgbClr val="00B0F0"/>
                  </a:solidFill>
                </a:rPr>
                <a:t>Choose            in the ‘lazy’ case</a:t>
              </a:r>
              <a:endParaRPr lang="it-IT" sz="3600" b="1" dirty="0">
                <a:solidFill>
                  <a:srgbClr val="00B0F0"/>
                </a:solidFill>
              </a:endParaRPr>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619" y="548680"/>
              <a:ext cx="1109662" cy="37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3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8619" y="1360140"/>
            <a:ext cx="2219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2988025"/>
            <a:ext cx="8667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752" y="3409842"/>
            <a:ext cx="4588987" cy="145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10010" y="4839543"/>
            <a:ext cx="1181670" cy="461665"/>
          </a:xfrm>
          <a:prstGeom prst="rect">
            <a:avLst/>
          </a:prstGeom>
          <a:noFill/>
        </p:spPr>
        <p:txBody>
          <a:bodyPr wrap="none" rtlCol="0">
            <a:spAutoFit/>
          </a:bodyPr>
          <a:lstStyle/>
          <a:p>
            <a:r>
              <a:rPr lang="it-IT" sz="2400" dirty="0" smtClean="0"/>
              <a:t>And for </a:t>
            </a:r>
            <a:endParaRPr lang="it-IT" sz="2400" dirty="0"/>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452" y="4869160"/>
            <a:ext cx="876300" cy="37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760" y="5301208"/>
            <a:ext cx="4243946"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8975" y="3573016"/>
            <a:ext cx="1264577" cy="369332"/>
          </a:xfrm>
          <a:prstGeom prst="rect">
            <a:avLst/>
          </a:prstGeom>
          <a:noFill/>
        </p:spPr>
        <p:txBody>
          <a:bodyPr wrap="none" rtlCol="0">
            <a:spAutoFit/>
          </a:bodyPr>
          <a:lstStyle/>
          <a:p>
            <a:r>
              <a:rPr lang="it-IT" dirty="0" smtClean="0"/>
              <a:t>S.F. Ge et al</a:t>
            </a:r>
            <a:endParaRPr lang="it-IT" dirty="0"/>
          </a:p>
        </p:txBody>
      </p:sp>
    </p:spTree>
    <p:extLst>
      <p:ext uri="{BB962C8B-B14F-4D97-AF65-F5344CB8AC3E}">
        <p14:creationId xmlns:p14="http://schemas.microsoft.com/office/powerpoint/2010/main" val="3380786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6" y="3520325"/>
            <a:ext cx="4600422" cy="287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736350"/>
            <a:ext cx="4248472" cy="269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129" y="5018179"/>
            <a:ext cx="1132594" cy="37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2000" y="4034692"/>
            <a:ext cx="1424894" cy="49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1826" y="4034692"/>
            <a:ext cx="680654" cy="20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8424" y="5608558"/>
            <a:ext cx="504057" cy="30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8211826" y="5536550"/>
            <a:ext cx="104590"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TextBox 12"/>
          <p:cNvSpPr txBox="1"/>
          <p:nvPr/>
        </p:nvSpPr>
        <p:spPr>
          <a:xfrm>
            <a:off x="467544" y="2145630"/>
            <a:ext cx="8205067" cy="923330"/>
          </a:xfrm>
          <a:prstGeom prst="rect">
            <a:avLst/>
          </a:prstGeom>
          <a:noFill/>
        </p:spPr>
        <p:txBody>
          <a:bodyPr wrap="none" rtlCol="0">
            <a:spAutoFit/>
          </a:bodyPr>
          <a:lstStyle/>
          <a:p>
            <a:pPr marL="285750" indent="-285750">
              <a:buFont typeface="Arial" pitchFamily="34" charset="0"/>
              <a:buChar char="•"/>
            </a:pPr>
            <a:r>
              <a:rPr lang="it-IT" dirty="0" smtClean="0"/>
              <a:t>Solid: </a:t>
            </a:r>
            <a:r>
              <a:rPr lang="it-IT" i="1" dirty="0" smtClean="0"/>
              <a:t>m = 4, p = 3. k=1</a:t>
            </a:r>
            <a:r>
              <a:rPr lang="it-IT" dirty="0" smtClean="0"/>
              <a:t> and from                                                          ,  </a:t>
            </a:r>
            <a:r>
              <a:rPr lang="it-IT" i="1" dirty="0" smtClean="0"/>
              <a:t>a=0</a:t>
            </a:r>
            <a:r>
              <a:rPr lang="it-IT" dirty="0" smtClean="0"/>
              <a:t> . Group is </a:t>
            </a:r>
            <a:r>
              <a:rPr lang="it-IT" b="1" dirty="0" smtClean="0"/>
              <a:t>S</a:t>
            </a:r>
            <a:r>
              <a:rPr lang="it-IT" baseline="-25000" dirty="0" smtClean="0"/>
              <a:t>4</a:t>
            </a:r>
          </a:p>
          <a:p>
            <a:pPr marL="285750" indent="-285750">
              <a:buFont typeface="Arial" pitchFamily="34" charset="0"/>
              <a:buChar char="•"/>
            </a:pPr>
            <a:endParaRPr lang="it-IT" dirty="0"/>
          </a:p>
          <a:p>
            <a:pPr marL="285750" indent="-285750">
              <a:buFont typeface="Arial" pitchFamily="34" charset="0"/>
              <a:buChar char="•"/>
            </a:pPr>
            <a:r>
              <a:rPr lang="it-IT" dirty="0" smtClean="0"/>
              <a:t>Dashed: </a:t>
            </a:r>
            <a:r>
              <a:rPr lang="it-IT" i="1" dirty="0"/>
              <a:t>m = </a:t>
            </a:r>
            <a:r>
              <a:rPr lang="it-IT" i="1" dirty="0" smtClean="0"/>
              <a:t>3, </a:t>
            </a:r>
            <a:r>
              <a:rPr lang="it-IT" i="1" dirty="0"/>
              <a:t>p = </a:t>
            </a:r>
            <a:r>
              <a:rPr lang="it-IT" i="1" dirty="0" smtClean="0"/>
              <a:t>4. k=1</a:t>
            </a:r>
            <a:r>
              <a:rPr lang="it-IT" dirty="0" smtClean="0"/>
              <a:t>, </a:t>
            </a:r>
            <a:r>
              <a:rPr lang="it-IT" i="1" dirty="0"/>
              <a:t>a</a:t>
            </a:r>
            <a:r>
              <a:rPr lang="it-IT" i="1" dirty="0" smtClean="0"/>
              <a:t>=-1. </a:t>
            </a:r>
            <a:r>
              <a:rPr lang="it-IT" dirty="0"/>
              <a:t>Group is </a:t>
            </a:r>
            <a:r>
              <a:rPr lang="it-IT" b="1" dirty="0"/>
              <a:t>S</a:t>
            </a:r>
            <a:r>
              <a:rPr lang="it-IT" baseline="-25000" dirty="0" smtClean="0"/>
              <a:t>4</a:t>
            </a:r>
            <a:endParaRPr lang="it-IT" dirty="0"/>
          </a:p>
        </p:txBody>
      </p:sp>
      <p:pic>
        <p:nvPicPr>
          <p:cNvPr id="2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5451" y="181566"/>
            <a:ext cx="2889299" cy="44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Elbow Connector 20"/>
          <p:cNvCxnSpPr/>
          <p:nvPr/>
        </p:nvCxnSpPr>
        <p:spPr>
          <a:xfrm>
            <a:off x="5796136" y="181566"/>
            <a:ext cx="3198614" cy="1807274"/>
          </a:xfrm>
          <a:prstGeom prst="bentConnector3">
            <a:avLst>
              <a:gd name="adj1" fmla="val -244"/>
            </a:avLst>
          </a:prstGeom>
        </p:spPr>
        <p:style>
          <a:lnRef idx="1">
            <a:schemeClr val="accent1"/>
          </a:lnRef>
          <a:fillRef idx="0">
            <a:schemeClr val="accent1"/>
          </a:fillRef>
          <a:effectRef idx="0">
            <a:schemeClr val="accent1"/>
          </a:effectRef>
          <a:fontRef idx="minor">
            <a:schemeClr val="tx1"/>
          </a:fontRef>
        </p:style>
      </p:cxnSp>
      <p:pic>
        <p:nvPicPr>
          <p:cNvPr id="22"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4208" y="692696"/>
            <a:ext cx="2361360" cy="34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2062" y="1199174"/>
            <a:ext cx="1476075" cy="62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733533" y="1599183"/>
            <a:ext cx="1830355" cy="461665"/>
            <a:chOff x="1733533" y="1340767"/>
            <a:chExt cx="1830355" cy="461665"/>
          </a:xfrm>
        </p:grpSpPr>
        <p:sp>
          <p:nvSpPr>
            <p:cNvPr id="18" name="TextBox 17"/>
            <p:cNvSpPr txBox="1"/>
            <p:nvPr/>
          </p:nvSpPr>
          <p:spPr>
            <a:xfrm>
              <a:off x="1733533" y="1340767"/>
              <a:ext cx="1043876" cy="461665"/>
            </a:xfrm>
            <a:prstGeom prst="rect">
              <a:avLst/>
            </a:prstGeom>
            <a:noFill/>
          </p:spPr>
          <p:txBody>
            <a:bodyPr wrap="none" rtlCol="0">
              <a:spAutoFit/>
            </a:bodyPr>
            <a:lstStyle/>
            <a:p>
              <a:r>
                <a:rPr lang="it-IT" sz="2400" dirty="0" smtClean="0"/>
                <a:t>Taking </a:t>
              </a:r>
            </a:p>
          </p:txBody>
        </p:sp>
        <p:pic>
          <p:nvPicPr>
            <p:cNvPr id="26"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9963" y="1340768"/>
              <a:ext cx="9239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51920" y="2132856"/>
            <a:ext cx="2952327" cy="35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a:off x="5220073" y="4246934"/>
            <a:ext cx="2808312" cy="1289616"/>
          </a:xfrm>
          <a:custGeom>
            <a:avLst/>
            <a:gdLst>
              <a:gd name="connsiteX0" fmla="*/ 0 w 3195215"/>
              <a:gd name="connsiteY0" fmla="*/ 166254 h 1009402"/>
              <a:gd name="connsiteX1" fmla="*/ 59376 w 3195215"/>
              <a:gd name="connsiteY1" fmla="*/ 118753 h 1009402"/>
              <a:gd name="connsiteX2" fmla="*/ 95002 w 3195215"/>
              <a:gd name="connsiteY2" fmla="*/ 106878 h 1009402"/>
              <a:gd name="connsiteX3" fmla="*/ 130628 w 3195215"/>
              <a:gd name="connsiteY3" fmla="*/ 83127 h 1009402"/>
              <a:gd name="connsiteX4" fmla="*/ 237506 w 3195215"/>
              <a:gd name="connsiteY4" fmla="*/ 47501 h 1009402"/>
              <a:gd name="connsiteX5" fmla="*/ 344384 w 3195215"/>
              <a:gd name="connsiteY5" fmla="*/ 11875 h 1009402"/>
              <a:gd name="connsiteX6" fmla="*/ 380010 w 3195215"/>
              <a:gd name="connsiteY6" fmla="*/ 0 h 1009402"/>
              <a:gd name="connsiteX7" fmla="*/ 451262 w 3195215"/>
              <a:gd name="connsiteY7" fmla="*/ 23750 h 1009402"/>
              <a:gd name="connsiteX8" fmla="*/ 439387 w 3195215"/>
              <a:gd name="connsiteY8" fmla="*/ 59376 h 1009402"/>
              <a:gd name="connsiteX9" fmla="*/ 403761 w 3195215"/>
              <a:gd name="connsiteY9" fmla="*/ 83127 h 1009402"/>
              <a:gd name="connsiteX10" fmla="*/ 320634 w 3195215"/>
              <a:gd name="connsiteY10" fmla="*/ 106878 h 1009402"/>
              <a:gd name="connsiteX11" fmla="*/ 285008 w 3195215"/>
              <a:gd name="connsiteY11" fmla="*/ 118753 h 1009402"/>
              <a:gd name="connsiteX12" fmla="*/ 249382 w 3195215"/>
              <a:gd name="connsiteY12" fmla="*/ 154379 h 1009402"/>
              <a:gd name="connsiteX13" fmla="*/ 213756 w 3195215"/>
              <a:gd name="connsiteY13" fmla="*/ 178129 h 1009402"/>
              <a:gd name="connsiteX14" fmla="*/ 166254 w 3195215"/>
              <a:gd name="connsiteY14" fmla="*/ 249381 h 1009402"/>
              <a:gd name="connsiteX15" fmla="*/ 273132 w 3195215"/>
              <a:gd name="connsiteY15" fmla="*/ 296883 h 1009402"/>
              <a:gd name="connsiteX16" fmla="*/ 380010 w 3195215"/>
              <a:gd name="connsiteY16" fmla="*/ 201880 h 1009402"/>
              <a:gd name="connsiteX17" fmla="*/ 415636 w 3195215"/>
              <a:gd name="connsiteY17" fmla="*/ 178129 h 1009402"/>
              <a:gd name="connsiteX18" fmla="*/ 486888 w 3195215"/>
              <a:gd name="connsiteY18" fmla="*/ 106878 h 1009402"/>
              <a:gd name="connsiteX19" fmla="*/ 653143 w 3195215"/>
              <a:gd name="connsiteY19" fmla="*/ 83127 h 1009402"/>
              <a:gd name="connsiteX20" fmla="*/ 760021 w 3195215"/>
              <a:gd name="connsiteY20" fmla="*/ 59376 h 1009402"/>
              <a:gd name="connsiteX21" fmla="*/ 795647 w 3195215"/>
              <a:gd name="connsiteY21" fmla="*/ 71252 h 1009402"/>
              <a:gd name="connsiteX22" fmla="*/ 771896 w 3195215"/>
              <a:gd name="connsiteY22" fmla="*/ 106878 h 1009402"/>
              <a:gd name="connsiteX23" fmla="*/ 700644 w 3195215"/>
              <a:gd name="connsiteY23" fmla="*/ 154379 h 1009402"/>
              <a:gd name="connsiteX24" fmla="*/ 665018 w 3195215"/>
              <a:gd name="connsiteY24" fmla="*/ 178129 h 1009402"/>
              <a:gd name="connsiteX25" fmla="*/ 629392 w 3195215"/>
              <a:gd name="connsiteY25" fmla="*/ 190005 h 1009402"/>
              <a:gd name="connsiteX26" fmla="*/ 558140 w 3195215"/>
              <a:gd name="connsiteY26" fmla="*/ 225631 h 1009402"/>
              <a:gd name="connsiteX27" fmla="*/ 522514 w 3195215"/>
              <a:gd name="connsiteY27" fmla="*/ 261257 h 1009402"/>
              <a:gd name="connsiteX28" fmla="*/ 451262 w 3195215"/>
              <a:gd name="connsiteY28" fmla="*/ 320633 h 1009402"/>
              <a:gd name="connsiteX29" fmla="*/ 463137 w 3195215"/>
              <a:gd name="connsiteY29" fmla="*/ 415636 h 1009402"/>
              <a:gd name="connsiteX30" fmla="*/ 665018 w 3195215"/>
              <a:gd name="connsiteY30" fmla="*/ 391885 h 1009402"/>
              <a:gd name="connsiteX31" fmla="*/ 688769 w 3195215"/>
              <a:gd name="connsiteY31" fmla="*/ 356259 h 1009402"/>
              <a:gd name="connsiteX32" fmla="*/ 771896 w 3195215"/>
              <a:gd name="connsiteY32" fmla="*/ 285007 h 1009402"/>
              <a:gd name="connsiteX33" fmla="*/ 807522 w 3195215"/>
              <a:gd name="connsiteY33" fmla="*/ 273132 h 1009402"/>
              <a:gd name="connsiteX34" fmla="*/ 950026 w 3195215"/>
              <a:gd name="connsiteY34" fmla="*/ 178129 h 1009402"/>
              <a:gd name="connsiteX35" fmla="*/ 985652 w 3195215"/>
              <a:gd name="connsiteY35" fmla="*/ 154379 h 1009402"/>
              <a:gd name="connsiteX36" fmla="*/ 1056904 w 3195215"/>
              <a:gd name="connsiteY36" fmla="*/ 130628 h 1009402"/>
              <a:gd name="connsiteX37" fmla="*/ 1092530 w 3195215"/>
              <a:gd name="connsiteY37" fmla="*/ 106878 h 1009402"/>
              <a:gd name="connsiteX38" fmla="*/ 1163782 w 3195215"/>
              <a:gd name="connsiteY38" fmla="*/ 95002 h 1009402"/>
              <a:gd name="connsiteX39" fmla="*/ 1199408 w 3195215"/>
              <a:gd name="connsiteY39" fmla="*/ 83127 h 1009402"/>
              <a:gd name="connsiteX40" fmla="*/ 1246909 w 3195215"/>
              <a:gd name="connsiteY40" fmla="*/ 95002 h 1009402"/>
              <a:gd name="connsiteX41" fmla="*/ 1258784 w 3195215"/>
              <a:gd name="connsiteY41" fmla="*/ 130628 h 1009402"/>
              <a:gd name="connsiteX42" fmla="*/ 1211283 w 3195215"/>
              <a:gd name="connsiteY42" fmla="*/ 249381 h 1009402"/>
              <a:gd name="connsiteX43" fmla="*/ 1045028 w 3195215"/>
              <a:gd name="connsiteY43" fmla="*/ 296883 h 1009402"/>
              <a:gd name="connsiteX44" fmla="*/ 973776 w 3195215"/>
              <a:gd name="connsiteY44" fmla="*/ 308758 h 1009402"/>
              <a:gd name="connsiteX45" fmla="*/ 843148 w 3195215"/>
              <a:gd name="connsiteY45" fmla="*/ 344384 h 1009402"/>
              <a:gd name="connsiteX46" fmla="*/ 807522 w 3195215"/>
              <a:gd name="connsiteY46" fmla="*/ 380010 h 1009402"/>
              <a:gd name="connsiteX47" fmla="*/ 760021 w 3195215"/>
              <a:gd name="connsiteY47" fmla="*/ 498763 h 1009402"/>
              <a:gd name="connsiteX48" fmla="*/ 748145 w 3195215"/>
              <a:gd name="connsiteY48" fmla="*/ 534389 h 1009402"/>
              <a:gd name="connsiteX49" fmla="*/ 736270 w 3195215"/>
              <a:gd name="connsiteY49" fmla="*/ 570015 h 1009402"/>
              <a:gd name="connsiteX50" fmla="*/ 760021 w 3195215"/>
              <a:gd name="connsiteY50" fmla="*/ 617516 h 1009402"/>
              <a:gd name="connsiteX51" fmla="*/ 997527 w 3195215"/>
              <a:gd name="connsiteY51" fmla="*/ 593766 h 1009402"/>
              <a:gd name="connsiteX52" fmla="*/ 1092530 w 3195215"/>
              <a:gd name="connsiteY52" fmla="*/ 546265 h 1009402"/>
              <a:gd name="connsiteX53" fmla="*/ 1163782 w 3195215"/>
              <a:gd name="connsiteY53" fmla="*/ 498763 h 1009402"/>
              <a:gd name="connsiteX54" fmla="*/ 1282535 w 3195215"/>
              <a:gd name="connsiteY54" fmla="*/ 356259 h 1009402"/>
              <a:gd name="connsiteX55" fmla="*/ 1353787 w 3195215"/>
              <a:gd name="connsiteY55" fmla="*/ 320633 h 1009402"/>
              <a:gd name="connsiteX56" fmla="*/ 1389413 w 3195215"/>
              <a:gd name="connsiteY56" fmla="*/ 296883 h 1009402"/>
              <a:gd name="connsiteX57" fmla="*/ 1425039 w 3195215"/>
              <a:gd name="connsiteY57" fmla="*/ 285007 h 1009402"/>
              <a:gd name="connsiteX58" fmla="*/ 1460665 w 3195215"/>
              <a:gd name="connsiteY58" fmla="*/ 261257 h 1009402"/>
              <a:gd name="connsiteX59" fmla="*/ 1508166 w 3195215"/>
              <a:gd name="connsiteY59" fmla="*/ 249381 h 1009402"/>
              <a:gd name="connsiteX60" fmla="*/ 1555667 w 3195215"/>
              <a:gd name="connsiteY60" fmla="*/ 225631 h 1009402"/>
              <a:gd name="connsiteX61" fmla="*/ 1650670 w 3195215"/>
              <a:gd name="connsiteY61" fmla="*/ 201880 h 1009402"/>
              <a:gd name="connsiteX62" fmla="*/ 1793174 w 3195215"/>
              <a:gd name="connsiteY62" fmla="*/ 166254 h 1009402"/>
              <a:gd name="connsiteX63" fmla="*/ 1876301 w 3195215"/>
              <a:gd name="connsiteY63" fmla="*/ 178129 h 1009402"/>
              <a:gd name="connsiteX64" fmla="*/ 1793174 w 3195215"/>
              <a:gd name="connsiteY64" fmla="*/ 344384 h 1009402"/>
              <a:gd name="connsiteX65" fmla="*/ 1662545 w 3195215"/>
              <a:gd name="connsiteY65" fmla="*/ 427511 h 1009402"/>
              <a:gd name="connsiteX66" fmla="*/ 1555667 w 3195215"/>
              <a:gd name="connsiteY66" fmla="*/ 463137 h 1009402"/>
              <a:gd name="connsiteX67" fmla="*/ 1520041 w 3195215"/>
              <a:gd name="connsiteY67" fmla="*/ 475013 h 1009402"/>
              <a:gd name="connsiteX68" fmla="*/ 1436914 w 3195215"/>
              <a:gd name="connsiteY68" fmla="*/ 522514 h 1009402"/>
              <a:gd name="connsiteX69" fmla="*/ 1401288 w 3195215"/>
              <a:gd name="connsiteY69" fmla="*/ 534389 h 1009402"/>
              <a:gd name="connsiteX70" fmla="*/ 1330036 w 3195215"/>
              <a:gd name="connsiteY70" fmla="*/ 581890 h 1009402"/>
              <a:gd name="connsiteX71" fmla="*/ 1294410 w 3195215"/>
              <a:gd name="connsiteY71" fmla="*/ 605641 h 1009402"/>
              <a:gd name="connsiteX72" fmla="*/ 1270659 w 3195215"/>
              <a:gd name="connsiteY72" fmla="*/ 641267 h 1009402"/>
              <a:gd name="connsiteX73" fmla="*/ 1270659 w 3195215"/>
              <a:gd name="connsiteY73" fmla="*/ 760020 h 1009402"/>
              <a:gd name="connsiteX74" fmla="*/ 1520041 w 3195215"/>
              <a:gd name="connsiteY74" fmla="*/ 748145 h 1009402"/>
              <a:gd name="connsiteX75" fmla="*/ 1567543 w 3195215"/>
              <a:gd name="connsiteY75" fmla="*/ 724394 h 1009402"/>
              <a:gd name="connsiteX76" fmla="*/ 1615044 w 3195215"/>
              <a:gd name="connsiteY76" fmla="*/ 688768 h 1009402"/>
              <a:gd name="connsiteX77" fmla="*/ 1650670 w 3195215"/>
              <a:gd name="connsiteY77" fmla="*/ 665018 h 1009402"/>
              <a:gd name="connsiteX78" fmla="*/ 1686296 w 3195215"/>
              <a:gd name="connsiteY78" fmla="*/ 617516 h 1009402"/>
              <a:gd name="connsiteX79" fmla="*/ 1769423 w 3195215"/>
              <a:gd name="connsiteY79" fmla="*/ 534389 h 1009402"/>
              <a:gd name="connsiteX80" fmla="*/ 1793174 w 3195215"/>
              <a:gd name="connsiteY80" fmla="*/ 498763 h 1009402"/>
              <a:gd name="connsiteX81" fmla="*/ 1816924 w 3195215"/>
              <a:gd name="connsiteY81" fmla="*/ 451262 h 1009402"/>
              <a:gd name="connsiteX82" fmla="*/ 1852550 w 3195215"/>
              <a:gd name="connsiteY82" fmla="*/ 415636 h 1009402"/>
              <a:gd name="connsiteX83" fmla="*/ 1888176 w 3195215"/>
              <a:gd name="connsiteY83" fmla="*/ 368135 h 1009402"/>
              <a:gd name="connsiteX84" fmla="*/ 1935678 w 3195215"/>
              <a:gd name="connsiteY84" fmla="*/ 320633 h 1009402"/>
              <a:gd name="connsiteX85" fmla="*/ 1959428 w 3195215"/>
              <a:gd name="connsiteY85" fmla="*/ 285007 h 1009402"/>
              <a:gd name="connsiteX86" fmla="*/ 2030680 w 3195215"/>
              <a:gd name="connsiteY86" fmla="*/ 225631 h 1009402"/>
              <a:gd name="connsiteX87" fmla="*/ 2066306 w 3195215"/>
              <a:gd name="connsiteY87" fmla="*/ 213755 h 1009402"/>
              <a:gd name="connsiteX88" fmla="*/ 2196935 w 3195215"/>
              <a:gd name="connsiteY88" fmla="*/ 237506 h 1009402"/>
              <a:gd name="connsiteX89" fmla="*/ 2185059 w 3195215"/>
              <a:gd name="connsiteY89" fmla="*/ 332509 h 1009402"/>
              <a:gd name="connsiteX90" fmla="*/ 2161309 w 3195215"/>
              <a:gd name="connsiteY90" fmla="*/ 368135 h 1009402"/>
              <a:gd name="connsiteX91" fmla="*/ 2149434 w 3195215"/>
              <a:gd name="connsiteY91" fmla="*/ 403761 h 1009402"/>
              <a:gd name="connsiteX92" fmla="*/ 2078182 w 3195215"/>
              <a:gd name="connsiteY92" fmla="*/ 463137 h 1009402"/>
              <a:gd name="connsiteX93" fmla="*/ 2054431 w 3195215"/>
              <a:gd name="connsiteY93" fmla="*/ 498763 h 1009402"/>
              <a:gd name="connsiteX94" fmla="*/ 2006930 w 3195215"/>
              <a:gd name="connsiteY94" fmla="*/ 522514 h 1009402"/>
              <a:gd name="connsiteX95" fmla="*/ 1935678 w 3195215"/>
              <a:gd name="connsiteY95" fmla="*/ 570015 h 1009402"/>
              <a:gd name="connsiteX96" fmla="*/ 1900052 w 3195215"/>
              <a:gd name="connsiteY96" fmla="*/ 593766 h 1009402"/>
              <a:gd name="connsiteX97" fmla="*/ 1888176 w 3195215"/>
              <a:gd name="connsiteY97" fmla="*/ 629392 h 1009402"/>
              <a:gd name="connsiteX98" fmla="*/ 1781298 w 3195215"/>
              <a:gd name="connsiteY98" fmla="*/ 724394 h 1009402"/>
              <a:gd name="connsiteX99" fmla="*/ 1769423 w 3195215"/>
              <a:gd name="connsiteY99" fmla="*/ 760020 h 1009402"/>
              <a:gd name="connsiteX100" fmla="*/ 1745672 w 3195215"/>
              <a:gd name="connsiteY100" fmla="*/ 807522 h 1009402"/>
              <a:gd name="connsiteX101" fmla="*/ 1757548 w 3195215"/>
              <a:gd name="connsiteY101" fmla="*/ 855023 h 1009402"/>
              <a:gd name="connsiteX102" fmla="*/ 1852550 w 3195215"/>
              <a:gd name="connsiteY102" fmla="*/ 843148 h 1009402"/>
              <a:gd name="connsiteX103" fmla="*/ 1923802 w 3195215"/>
              <a:gd name="connsiteY103" fmla="*/ 795646 h 1009402"/>
              <a:gd name="connsiteX104" fmla="*/ 2006930 w 3195215"/>
              <a:gd name="connsiteY104" fmla="*/ 760020 h 1009402"/>
              <a:gd name="connsiteX105" fmla="*/ 2042556 w 3195215"/>
              <a:gd name="connsiteY105" fmla="*/ 724394 h 1009402"/>
              <a:gd name="connsiteX106" fmla="*/ 2066306 w 3195215"/>
              <a:gd name="connsiteY106" fmla="*/ 688768 h 1009402"/>
              <a:gd name="connsiteX107" fmla="*/ 2101932 w 3195215"/>
              <a:gd name="connsiteY107" fmla="*/ 653142 h 1009402"/>
              <a:gd name="connsiteX108" fmla="*/ 2149434 w 3195215"/>
              <a:gd name="connsiteY108" fmla="*/ 581890 h 1009402"/>
              <a:gd name="connsiteX109" fmla="*/ 2173184 w 3195215"/>
              <a:gd name="connsiteY109" fmla="*/ 546265 h 1009402"/>
              <a:gd name="connsiteX110" fmla="*/ 2208810 w 3195215"/>
              <a:gd name="connsiteY110" fmla="*/ 522514 h 1009402"/>
              <a:gd name="connsiteX111" fmla="*/ 2232561 w 3195215"/>
              <a:gd name="connsiteY111" fmla="*/ 486888 h 1009402"/>
              <a:gd name="connsiteX112" fmla="*/ 2291937 w 3195215"/>
              <a:gd name="connsiteY112" fmla="*/ 380010 h 1009402"/>
              <a:gd name="connsiteX113" fmla="*/ 2339439 w 3195215"/>
              <a:gd name="connsiteY113" fmla="*/ 356259 h 1009402"/>
              <a:gd name="connsiteX114" fmla="*/ 2363189 w 3195215"/>
              <a:gd name="connsiteY114" fmla="*/ 320633 h 1009402"/>
              <a:gd name="connsiteX115" fmla="*/ 2458192 w 3195215"/>
              <a:gd name="connsiteY115" fmla="*/ 296883 h 1009402"/>
              <a:gd name="connsiteX116" fmla="*/ 2755075 w 3195215"/>
              <a:gd name="connsiteY116" fmla="*/ 296883 h 1009402"/>
              <a:gd name="connsiteX117" fmla="*/ 2743200 w 3195215"/>
              <a:gd name="connsiteY117" fmla="*/ 368135 h 1009402"/>
              <a:gd name="connsiteX118" fmla="*/ 2695698 w 3195215"/>
              <a:gd name="connsiteY118" fmla="*/ 439387 h 1009402"/>
              <a:gd name="connsiteX119" fmla="*/ 2576945 w 3195215"/>
              <a:gd name="connsiteY119" fmla="*/ 522514 h 1009402"/>
              <a:gd name="connsiteX120" fmla="*/ 2541319 w 3195215"/>
              <a:gd name="connsiteY120" fmla="*/ 546265 h 1009402"/>
              <a:gd name="connsiteX121" fmla="*/ 2458192 w 3195215"/>
              <a:gd name="connsiteY121" fmla="*/ 593766 h 1009402"/>
              <a:gd name="connsiteX122" fmla="*/ 2434441 w 3195215"/>
              <a:gd name="connsiteY122" fmla="*/ 629392 h 1009402"/>
              <a:gd name="connsiteX123" fmla="*/ 2398815 w 3195215"/>
              <a:gd name="connsiteY123" fmla="*/ 641267 h 1009402"/>
              <a:gd name="connsiteX124" fmla="*/ 2363189 w 3195215"/>
              <a:gd name="connsiteY124" fmla="*/ 665018 h 1009402"/>
              <a:gd name="connsiteX125" fmla="*/ 2315688 w 3195215"/>
              <a:gd name="connsiteY125" fmla="*/ 700644 h 1009402"/>
              <a:gd name="connsiteX126" fmla="*/ 2280062 w 3195215"/>
              <a:gd name="connsiteY126" fmla="*/ 724394 h 1009402"/>
              <a:gd name="connsiteX127" fmla="*/ 2208810 w 3195215"/>
              <a:gd name="connsiteY127" fmla="*/ 783771 h 1009402"/>
              <a:gd name="connsiteX128" fmla="*/ 2149434 w 3195215"/>
              <a:gd name="connsiteY128" fmla="*/ 890649 h 1009402"/>
              <a:gd name="connsiteX129" fmla="*/ 2161309 w 3195215"/>
              <a:gd name="connsiteY129" fmla="*/ 926275 h 1009402"/>
              <a:gd name="connsiteX130" fmla="*/ 2268187 w 3195215"/>
              <a:gd name="connsiteY130" fmla="*/ 866898 h 1009402"/>
              <a:gd name="connsiteX131" fmla="*/ 2303813 w 3195215"/>
              <a:gd name="connsiteY131" fmla="*/ 878774 h 1009402"/>
              <a:gd name="connsiteX132" fmla="*/ 2446317 w 3195215"/>
              <a:gd name="connsiteY132" fmla="*/ 855023 h 1009402"/>
              <a:gd name="connsiteX133" fmla="*/ 2481943 w 3195215"/>
              <a:gd name="connsiteY133" fmla="*/ 819397 h 1009402"/>
              <a:gd name="connsiteX134" fmla="*/ 2541319 w 3195215"/>
              <a:gd name="connsiteY134" fmla="*/ 783771 h 1009402"/>
              <a:gd name="connsiteX135" fmla="*/ 2565070 w 3195215"/>
              <a:gd name="connsiteY135" fmla="*/ 736270 h 1009402"/>
              <a:gd name="connsiteX136" fmla="*/ 2588821 w 3195215"/>
              <a:gd name="connsiteY136" fmla="*/ 700644 h 1009402"/>
              <a:gd name="connsiteX137" fmla="*/ 2600696 w 3195215"/>
              <a:gd name="connsiteY137" fmla="*/ 653142 h 1009402"/>
              <a:gd name="connsiteX138" fmla="*/ 2648197 w 3195215"/>
              <a:gd name="connsiteY138" fmla="*/ 570015 h 1009402"/>
              <a:gd name="connsiteX139" fmla="*/ 2660072 w 3195215"/>
              <a:gd name="connsiteY139" fmla="*/ 534389 h 1009402"/>
              <a:gd name="connsiteX140" fmla="*/ 2695698 w 3195215"/>
              <a:gd name="connsiteY140" fmla="*/ 498763 h 1009402"/>
              <a:gd name="connsiteX141" fmla="*/ 2743200 w 3195215"/>
              <a:gd name="connsiteY141" fmla="*/ 427511 h 1009402"/>
              <a:gd name="connsiteX142" fmla="*/ 2838202 w 3195215"/>
              <a:gd name="connsiteY142" fmla="*/ 320633 h 1009402"/>
              <a:gd name="connsiteX143" fmla="*/ 2873828 w 3195215"/>
              <a:gd name="connsiteY143" fmla="*/ 296883 h 1009402"/>
              <a:gd name="connsiteX144" fmla="*/ 2992582 w 3195215"/>
              <a:gd name="connsiteY144" fmla="*/ 261257 h 1009402"/>
              <a:gd name="connsiteX145" fmla="*/ 3051958 w 3195215"/>
              <a:gd name="connsiteY145" fmla="*/ 237506 h 1009402"/>
              <a:gd name="connsiteX146" fmla="*/ 3099459 w 3195215"/>
              <a:gd name="connsiteY146" fmla="*/ 225631 h 1009402"/>
              <a:gd name="connsiteX147" fmla="*/ 3170711 w 3195215"/>
              <a:gd name="connsiteY147" fmla="*/ 201880 h 1009402"/>
              <a:gd name="connsiteX148" fmla="*/ 3194462 w 3195215"/>
              <a:gd name="connsiteY148" fmla="*/ 249381 h 1009402"/>
              <a:gd name="connsiteX149" fmla="*/ 3182587 w 3195215"/>
              <a:gd name="connsiteY149" fmla="*/ 344384 h 1009402"/>
              <a:gd name="connsiteX150" fmla="*/ 3146961 w 3195215"/>
              <a:gd name="connsiteY150" fmla="*/ 391885 h 1009402"/>
              <a:gd name="connsiteX151" fmla="*/ 3087584 w 3195215"/>
              <a:gd name="connsiteY151" fmla="*/ 463137 h 1009402"/>
              <a:gd name="connsiteX152" fmla="*/ 3028208 w 3195215"/>
              <a:gd name="connsiteY152" fmla="*/ 534389 h 1009402"/>
              <a:gd name="connsiteX153" fmla="*/ 3004457 w 3195215"/>
              <a:gd name="connsiteY153" fmla="*/ 570015 h 1009402"/>
              <a:gd name="connsiteX154" fmla="*/ 2968831 w 3195215"/>
              <a:gd name="connsiteY154" fmla="*/ 605641 h 1009402"/>
              <a:gd name="connsiteX155" fmla="*/ 2956956 w 3195215"/>
              <a:gd name="connsiteY155" fmla="*/ 641267 h 1009402"/>
              <a:gd name="connsiteX156" fmla="*/ 2921330 w 3195215"/>
              <a:gd name="connsiteY156" fmla="*/ 665018 h 1009402"/>
              <a:gd name="connsiteX157" fmla="*/ 2885704 w 3195215"/>
              <a:gd name="connsiteY157" fmla="*/ 700644 h 1009402"/>
              <a:gd name="connsiteX158" fmla="*/ 2850078 w 3195215"/>
              <a:gd name="connsiteY158" fmla="*/ 748145 h 1009402"/>
              <a:gd name="connsiteX159" fmla="*/ 2814452 w 3195215"/>
              <a:gd name="connsiteY159" fmla="*/ 771896 h 1009402"/>
              <a:gd name="connsiteX160" fmla="*/ 2778826 w 3195215"/>
              <a:gd name="connsiteY160" fmla="*/ 807522 h 1009402"/>
              <a:gd name="connsiteX161" fmla="*/ 2695698 w 3195215"/>
              <a:gd name="connsiteY161" fmla="*/ 855023 h 1009402"/>
              <a:gd name="connsiteX162" fmla="*/ 2660072 w 3195215"/>
              <a:gd name="connsiteY162" fmla="*/ 890649 h 1009402"/>
              <a:gd name="connsiteX163" fmla="*/ 2624447 w 3195215"/>
              <a:gd name="connsiteY163" fmla="*/ 914400 h 1009402"/>
              <a:gd name="connsiteX164" fmla="*/ 2541319 w 3195215"/>
              <a:gd name="connsiteY164" fmla="*/ 973776 h 1009402"/>
              <a:gd name="connsiteX165" fmla="*/ 2505693 w 3195215"/>
              <a:gd name="connsiteY165" fmla="*/ 1009402 h 1009402"/>
              <a:gd name="connsiteX166" fmla="*/ 2481943 w 3195215"/>
              <a:gd name="connsiteY166" fmla="*/ 973776 h 10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195215" h="1009402">
                <a:moveTo>
                  <a:pt x="0" y="166254"/>
                </a:moveTo>
                <a:cubicBezTo>
                  <a:pt x="19792" y="150420"/>
                  <a:pt x="37882" y="132186"/>
                  <a:pt x="59376" y="118753"/>
                </a:cubicBezTo>
                <a:cubicBezTo>
                  <a:pt x="69991" y="112119"/>
                  <a:pt x="83806" y="112476"/>
                  <a:pt x="95002" y="106878"/>
                </a:cubicBezTo>
                <a:cubicBezTo>
                  <a:pt x="107768" y="100495"/>
                  <a:pt x="117586" y="88924"/>
                  <a:pt x="130628" y="83127"/>
                </a:cubicBezTo>
                <a:cubicBezTo>
                  <a:pt x="130638" y="83122"/>
                  <a:pt x="219687" y="53440"/>
                  <a:pt x="237506" y="47501"/>
                </a:cubicBezTo>
                <a:lnTo>
                  <a:pt x="344384" y="11875"/>
                </a:lnTo>
                <a:lnTo>
                  <a:pt x="380010" y="0"/>
                </a:lnTo>
                <a:cubicBezTo>
                  <a:pt x="403761" y="7917"/>
                  <a:pt x="433559" y="6047"/>
                  <a:pt x="451262" y="23750"/>
                </a:cubicBezTo>
                <a:cubicBezTo>
                  <a:pt x="460113" y="32601"/>
                  <a:pt x="447207" y="49601"/>
                  <a:pt x="439387" y="59376"/>
                </a:cubicBezTo>
                <a:cubicBezTo>
                  <a:pt x="430471" y="70521"/>
                  <a:pt x="416527" y="76744"/>
                  <a:pt x="403761" y="83127"/>
                </a:cubicBezTo>
                <a:cubicBezTo>
                  <a:pt x="384784" y="92615"/>
                  <a:pt x="338383" y="101807"/>
                  <a:pt x="320634" y="106878"/>
                </a:cubicBezTo>
                <a:cubicBezTo>
                  <a:pt x="308598" y="110317"/>
                  <a:pt x="296883" y="114795"/>
                  <a:pt x="285008" y="118753"/>
                </a:cubicBezTo>
                <a:cubicBezTo>
                  <a:pt x="273133" y="130628"/>
                  <a:pt x="262284" y="143628"/>
                  <a:pt x="249382" y="154379"/>
                </a:cubicBezTo>
                <a:cubicBezTo>
                  <a:pt x="238418" y="163516"/>
                  <a:pt x="223154" y="167388"/>
                  <a:pt x="213756" y="178129"/>
                </a:cubicBezTo>
                <a:cubicBezTo>
                  <a:pt x="194959" y="199611"/>
                  <a:pt x="166254" y="249381"/>
                  <a:pt x="166254" y="249381"/>
                </a:cubicBezTo>
                <a:cubicBezTo>
                  <a:pt x="182351" y="329860"/>
                  <a:pt x="161325" y="327376"/>
                  <a:pt x="273132" y="296883"/>
                </a:cubicBezTo>
                <a:cubicBezTo>
                  <a:pt x="302378" y="288907"/>
                  <a:pt x="379452" y="202252"/>
                  <a:pt x="380010" y="201880"/>
                </a:cubicBezTo>
                <a:cubicBezTo>
                  <a:pt x="391885" y="193963"/>
                  <a:pt x="404969" y="187611"/>
                  <a:pt x="415636" y="178129"/>
                </a:cubicBezTo>
                <a:cubicBezTo>
                  <a:pt x="440740" y="155814"/>
                  <a:pt x="453952" y="113466"/>
                  <a:pt x="486888" y="106878"/>
                </a:cubicBezTo>
                <a:cubicBezTo>
                  <a:pt x="621115" y="80031"/>
                  <a:pt x="455700" y="111332"/>
                  <a:pt x="653143" y="83127"/>
                </a:cubicBezTo>
                <a:cubicBezTo>
                  <a:pt x="688326" y="78101"/>
                  <a:pt x="725443" y="68021"/>
                  <a:pt x="760021" y="59376"/>
                </a:cubicBezTo>
                <a:cubicBezTo>
                  <a:pt x="771896" y="63335"/>
                  <a:pt x="792611" y="59108"/>
                  <a:pt x="795647" y="71252"/>
                </a:cubicBezTo>
                <a:cubicBezTo>
                  <a:pt x="799108" y="85098"/>
                  <a:pt x="782637" y="97480"/>
                  <a:pt x="771896" y="106878"/>
                </a:cubicBezTo>
                <a:cubicBezTo>
                  <a:pt x="750414" y="125675"/>
                  <a:pt x="724395" y="138545"/>
                  <a:pt x="700644" y="154379"/>
                </a:cubicBezTo>
                <a:cubicBezTo>
                  <a:pt x="688769" y="162296"/>
                  <a:pt x="678558" y="173615"/>
                  <a:pt x="665018" y="178129"/>
                </a:cubicBezTo>
                <a:cubicBezTo>
                  <a:pt x="653143" y="182088"/>
                  <a:pt x="640588" y="184407"/>
                  <a:pt x="629392" y="190005"/>
                </a:cubicBezTo>
                <a:cubicBezTo>
                  <a:pt x="537309" y="236047"/>
                  <a:pt x="647687" y="195780"/>
                  <a:pt x="558140" y="225631"/>
                </a:cubicBezTo>
                <a:cubicBezTo>
                  <a:pt x="546265" y="237506"/>
                  <a:pt x="535416" y="250506"/>
                  <a:pt x="522514" y="261257"/>
                </a:cubicBezTo>
                <a:cubicBezTo>
                  <a:pt x="423314" y="343922"/>
                  <a:pt x="555344" y="216551"/>
                  <a:pt x="451262" y="320633"/>
                </a:cubicBezTo>
                <a:cubicBezTo>
                  <a:pt x="455220" y="352301"/>
                  <a:pt x="434217" y="402140"/>
                  <a:pt x="463137" y="415636"/>
                </a:cubicBezTo>
                <a:cubicBezTo>
                  <a:pt x="521656" y="442945"/>
                  <a:pt x="603770" y="412302"/>
                  <a:pt x="665018" y="391885"/>
                </a:cubicBezTo>
                <a:cubicBezTo>
                  <a:pt x="672935" y="380010"/>
                  <a:pt x="679632" y="367223"/>
                  <a:pt x="688769" y="356259"/>
                </a:cubicBezTo>
                <a:cubicBezTo>
                  <a:pt x="707912" y="333288"/>
                  <a:pt x="746878" y="299303"/>
                  <a:pt x="771896" y="285007"/>
                </a:cubicBezTo>
                <a:cubicBezTo>
                  <a:pt x="782764" y="278797"/>
                  <a:pt x="795647" y="277090"/>
                  <a:pt x="807522" y="273132"/>
                </a:cubicBezTo>
                <a:lnTo>
                  <a:pt x="950026" y="178129"/>
                </a:lnTo>
                <a:cubicBezTo>
                  <a:pt x="961901" y="170212"/>
                  <a:pt x="972112" y="158892"/>
                  <a:pt x="985652" y="154379"/>
                </a:cubicBezTo>
                <a:cubicBezTo>
                  <a:pt x="1009403" y="146462"/>
                  <a:pt x="1036073" y="144515"/>
                  <a:pt x="1056904" y="130628"/>
                </a:cubicBezTo>
                <a:cubicBezTo>
                  <a:pt x="1068779" y="122711"/>
                  <a:pt x="1078990" y="111391"/>
                  <a:pt x="1092530" y="106878"/>
                </a:cubicBezTo>
                <a:cubicBezTo>
                  <a:pt x="1115373" y="99264"/>
                  <a:pt x="1140277" y="100225"/>
                  <a:pt x="1163782" y="95002"/>
                </a:cubicBezTo>
                <a:cubicBezTo>
                  <a:pt x="1176002" y="92287"/>
                  <a:pt x="1187533" y="87085"/>
                  <a:pt x="1199408" y="83127"/>
                </a:cubicBezTo>
                <a:cubicBezTo>
                  <a:pt x="1215242" y="87085"/>
                  <a:pt x="1234165" y="84806"/>
                  <a:pt x="1246909" y="95002"/>
                </a:cubicBezTo>
                <a:cubicBezTo>
                  <a:pt x="1256684" y="102822"/>
                  <a:pt x="1258784" y="118110"/>
                  <a:pt x="1258784" y="130628"/>
                </a:cubicBezTo>
                <a:cubicBezTo>
                  <a:pt x="1258784" y="202833"/>
                  <a:pt x="1267361" y="224458"/>
                  <a:pt x="1211283" y="249381"/>
                </a:cubicBezTo>
                <a:cubicBezTo>
                  <a:pt x="1177398" y="264441"/>
                  <a:pt x="1075222" y="291851"/>
                  <a:pt x="1045028" y="296883"/>
                </a:cubicBezTo>
                <a:cubicBezTo>
                  <a:pt x="1021277" y="300841"/>
                  <a:pt x="997320" y="303713"/>
                  <a:pt x="973776" y="308758"/>
                </a:cubicBezTo>
                <a:cubicBezTo>
                  <a:pt x="898781" y="324829"/>
                  <a:pt x="897412" y="326297"/>
                  <a:pt x="843148" y="344384"/>
                </a:cubicBezTo>
                <a:cubicBezTo>
                  <a:pt x="831273" y="356259"/>
                  <a:pt x="817284" y="366344"/>
                  <a:pt x="807522" y="380010"/>
                </a:cubicBezTo>
                <a:cubicBezTo>
                  <a:pt x="785678" y="410591"/>
                  <a:pt x="770838" y="466312"/>
                  <a:pt x="760021" y="498763"/>
                </a:cubicBezTo>
                <a:lnTo>
                  <a:pt x="748145" y="534389"/>
                </a:lnTo>
                <a:lnTo>
                  <a:pt x="736270" y="570015"/>
                </a:lnTo>
                <a:cubicBezTo>
                  <a:pt x="744187" y="585849"/>
                  <a:pt x="742559" y="614606"/>
                  <a:pt x="760021" y="617516"/>
                </a:cubicBezTo>
                <a:cubicBezTo>
                  <a:pt x="852853" y="632988"/>
                  <a:pt x="917644" y="613736"/>
                  <a:pt x="997527" y="593766"/>
                </a:cubicBezTo>
                <a:cubicBezTo>
                  <a:pt x="1029195" y="577932"/>
                  <a:pt x="1063071" y="565905"/>
                  <a:pt x="1092530" y="546265"/>
                </a:cubicBezTo>
                <a:lnTo>
                  <a:pt x="1163782" y="498763"/>
                </a:lnTo>
                <a:cubicBezTo>
                  <a:pt x="1198832" y="446188"/>
                  <a:pt x="1227674" y="392832"/>
                  <a:pt x="1282535" y="356259"/>
                </a:cubicBezTo>
                <a:cubicBezTo>
                  <a:pt x="1384633" y="288195"/>
                  <a:pt x="1255455" y="369799"/>
                  <a:pt x="1353787" y="320633"/>
                </a:cubicBezTo>
                <a:cubicBezTo>
                  <a:pt x="1366552" y="314250"/>
                  <a:pt x="1376648" y="303266"/>
                  <a:pt x="1389413" y="296883"/>
                </a:cubicBezTo>
                <a:cubicBezTo>
                  <a:pt x="1400609" y="291285"/>
                  <a:pt x="1413843" y="290605"/>
                  <a:pt x="1425039" y="285007"/>
                </a:cubicBezTo>
                <a:cubicBezTo>
                  <a:pt x="1437804" y="278624"/>
                  <a:pt x="1447547" y="266879"/>
                  <a:pt x="1460665" y="261257"/>
                </a:cubicBezTo>
                <a:cubicBezTo>
                  <a:pt x="1475666" y="254828"/>
                  <a:pt x="1492884" y="255112"/>
                  <a:pt x="1508166" y="249381"/>
                </a:cubicBezTo>
                <a:cubicBezTo>
                  <a:pt x="1524741" y="243165"/>
                  <a:pt x="1538873" y="231229"/>
                  <a:pt x="1555667" y="225631"/>
                </a:cubicBezTo>
                <a:cubicBezTo>
                  <a:pt x="1586634" y="215309"/>
                  <a:pt x="1619703" y="212203"/>
                  <a:pt x="1650670" y="201880"/>
                </a:cubicBezTo>
                <a:cubicBezTo>
                  <a:pt x="1744765" y="170515"/>
                  <a:pt x="1697227" y="182245"/>
                  <a:pt x="1793174" y="166254"/>
                </a:cubicBezTo>
                <a:cubicBezTo>
                  <a:pt x="1820883" y="170212"/>
                  <a:pt x="1860775" y="154840"/>
                  <a:pt x="1876301" y="178129"/>
                </a:cubicBezTo>
                <a:cubicBezTo>
                  <a:pt x="1921217" y="245504"/>
                  <a:pt x="1822837" y="314721"/>
                  <a:pt x="1793174" y="344384"/>
                </a:cubicBezTo>
                <a:cubicBezTo>
                  <a:pt x="1745559" y="391999"/>
                  <a:pt x="1745065" y="400004"/>
                  <a:pt x="1662545" y="427511"/>
                </a:cubicBezTo>
                <a:lnTo>
                  <a:pt x="1555667" y="463137"/>
                </a:lnTo>
                <a:cubicBezTo>
                  <a:pt x="1543792" y="467096"/>
                  <a:pt x="1530457" y="468070"/>
                  <a:pt x="1520041" y="475013"/>
                </a:cubicBezTo>
                <a:cubicBezTo>
                  <a:pt x="1484265" y="498863"/>
                  <a:pt x="1479097" y="504436"/>
                  <a:pt x="1436914" y="522514"/>
                </a:cubicBezTo>
                <a:cubicBezTo>
                  <a:pt x="1425408" y="527445"/>
                  <a:pt x="1413163" y="530431"/>
                  <a:pt x="1401288" y="534389"/>
                </a:cubicBezTo>
                <a:lnTo>
                  <a:pt x="1330036" y="581890"/>
                </a:lnTo>
                <a:lnTo>
                  <a:pt x="1294410" y="605641"/>
                </a:lnTo>
                <a:cubicBezTo>
                  <a:pt x="1286493" y="617516"/>
                  <a:pt x="1277042" y="628501"/>
                  <a:pt x="1270659" y="641267"/>
                </a:cubicBezTo>
                <a:cubicBezTo>
                  <a:pt x="1247630" y="687325"/>
                  <a:pt x="1262164" y="700550"/>
                  <a:pt x="1270659" y="760020"/>
                </a:cubicBezTo>
                <a:cubicBezTo>
                  <a:pt x="1353786" y="756062"/>
                  <a:pt x="1437412" y="758060"/>
                  <a:pt x="1520041" y="748145"/>
                </a:cubicBezTo>
                <a:cubicBezTo>
                  <a:pt x="1537618" y="746036"/>
                  <a:pt x="1552531" y="733777"/>
                  <a:pt x="1567543" y="724394"/>
                </a:cubicBezTo>
                <a:cubicBezTo>
                  <a:pt x="1584327" y="713904"/>
                  <a:pt x="1598938" y="700272"/>
                  <a:pt x="1615044" y="688768"/>
                </a:cubicBezTo>
                <a:cubicBezTo>
                  <a:pt x="1626658" y="680472"/>
                  <a:pt x="1638795" y="672935"/>
                  <a:pt x="1650670" y="665018"/>
                </a:cubicBezTo>
                <a:cubicBezTo>
                  <a:pt x="1662545" y="649184"/>
                  <a:pt x="1672982" y="632161"/>
                  <a:pt x="1686296" y="617516"/>
                </a:cubicBezTo>
                <a:cubicBezTo>
                  <a:pt x="1712656" y="588520"/>
                  <a:pt x="1747686" y="566994"/>
                  <a:pt x="1769423" y="534389"/>
                </a:cubicBezTo>
                <a:cubicBezTo>
                  <a:pt x="1777340" y="522514"/>
                  <a:pt x="1786093" y="511155"/>
                  <a:pt x="1793174" y="498763"/>
                </a:cubicBezTo>
                <a:cubicBezTo>
                  <a:pt x="1801957" y="483393"/>
                  <a:pt x="1806635" y="465667"/>
                  <a:pt x="1816924" y="451262"/>
                </a:cubicBezTo>
                <a:cubicBezTo>
                  <a:pt x="1826685" y="437596"/>
                  <a:pt x="1841620" y="428387"/>
                  <a:pt x="1852550" y="415636"/>
                </a:cubicBezTo>
                <a:cubicBezTo>
                  <a:pt x="1865431" y="400609"/>
                  <a:pt x="1875143" y="383030"/>
                  <a:pt x="1888176" y="368135"/>
                </a:cubicBezTo>
                <a:cubicBezTo>
                  <a:pt x="1902922" y="351283"/>
                  <a:pt x="1921105" y="337635"/>
                  <a:pt x="1935678" y="320633"/>
                </a:cubicBezTo>
                <a:cubicBezTo>
                  <a:pt x="1944966" y="309797"/>
                  <a:pt x="1950291" y="295971"/>
                  <a:pt x="1959428" y="285007"/>
                </a:cubicBezTo>
                <a:cubicBezTo>
                  <a:pt x="1978189" y="262494"/>
                  <a:pt x="2003989" y="238976"/>
                  <a:pt x="2030680" y="225631"/>
                </a:cubicBezTo>
                <a:cubicBezTo>
                  <a:pt x="2041876" y="220033"/>
                  <a:pt x="2054431" y="217714"/>
                  <a:pt x="2066306" y="213755"/>
                </a:cubicBezTo>
                <a:cubicBezTo>
                  <a:pt x="2109849" y="221672"/>
                  <a:pt x="2165641" y="206212"/>
                  <a:pt x="2196935" y="237506"/>
                </a:cubicBezTo>
                <a:cubicBezTo>
                  <a:pt x="2219502" y="260073"/>
                  <a:pt x="2193456" y="301719"/>
                  <a:pt x="2185059" y="332509"/>
                </a:cubicBezTo>
                <a:cubicBezTo>
                  <a:pt x="2181304" y="346278"/>
                  <a:pt x="2167692" y="355369"/>
                  <a:pt x="2161309" y="368135"/>
                </a:cubicBezTo>
                <a:cubicBezTo>
                  <a:pt x="2155711" y="379331"/>
                  <a:pt x="2156378" y="393346"/>
                  <a:pt x="2149434" y="403761"/>
                </a:cubicBezTo>
                <a:cubicBezTo>
                  <a:pt x="2131146" y="431193"/>
                  <a:pt x="2104471" y="445612"/>
                  <a:pt x="2078182" y="463137"/>
                </a:cubicBezTo>
                <a:cubicBezTo>
                  <a:pt x="2070265" y="475012"/>
                  <a:pt x="2065395" y="489626"/>
                  <a:pt x="2054431" y="498763"/>
                </a:cubicBezTo>
                <a:cubicBezTo>
                  <a:pt x="2040831" y="510096"/>
                  <a:pt x="2022110" y="513406"/>
                  <a:pt x="2006930" y="522514"/>
                </a:cubicBezTo>
                <a:cubicBezTo>
                  <a:pt x="1982453" y="537200"/>
                  <a:pt x="1959429" y="554181"/>
                  <a:pt x="1935678" y="570015"/>
                </a:cubicBezTo>
                <a:lnTo>
                  <a:pt x="1900052" y="593766"/>
                </a:lnTo>
                <a:cubicBezTo>
                  <a:pt x="1896093" y="605641"/>
                  <a:pt x="1895861" y="619511"/>
                  <a:pt x="1888176" y="629392"/>
                </a:cubicBezTo>
                <a:cubicBezTo>
                  <a:pt x="1844374" y="685709"/>
                  <a:pt x="1828920" y="692647"/>
                  <a:pt x="1781298" y="724394"/>
                </a:cubicBezTo>
                <a:cubicBezTo>
                  <a:pt x="1777340" y="736269"/>
                  <a:pt x="1774354" y="748514"/>
                  <a:pt x="1769423" y="760020"/>
                </a:cubicBezTo>
                <a:cubicBezTo>
                  <a:pt x="1762450" y="776292"/>
                  <a:pt x="1747868" y="789956"/>
                  <a:pt x="1745672" y="807522"/>
                </a:cubicBezTo>
                <a:cubicBezTo>
                  <a:pt x="1743648" y="823717"/>
                  <a:pt x="1753589" y="839189"/>
                  <a:pt x="1757548" y="855023"/>
                </a:cubicBezTo>
                <a:cubicBezTo>
                  <a:pt x="1789215" y="851065"/>
                  <a:pt x="1822496" y="853882"/>
                  <a:pt x="1852550" y="843148"/>
                </a:cubicBezTo>
                <a:cubicBezTo>
                  <a:pt x="1879432" y="833547"/>
                  <a:pt x="1896722" y="804672"/>
                  <a:pt x="1923802" y="795646"/>
                </a:cubicBezTo>
                <a:cubicBezTo>
                  <a:pt x="1952877" y="785955"/>
                  <a:pt x="1981249" y="778364"/>
                  <a:pt x="2006930" y="760020"/>
                </a:cubicBezTo>
                <a:cubicBezTo>
                  <a:pt x="2020596" y="750259"/>
                  <a:pt x="2031805" y="737296"/>
                  <a:pt x="2042556" y="724394"/>
                </a:cubicBezTo>
                <a:cubicBezTo>
                  <a:pt x="2051693" y="713430"/>
                  <a:pt x="2057169" y="699732"/>
                  <a:pt x="2066306" y="688768"/>
                </a:cubicBezTo>
                <a:cubicBezTo>
                  <a:pt x="2077057" y="675866"/>
                  <a:pt x="2091621" y="666399"/>
                  <a:pt x="2101932" y="653142"/>
                </a:cubicBezTo>
                <a:cubicBezTo>
                  <a:pt x="2119457" y="630610"/>
                  <a:pt x="2133600" y="605641"/>
                  <a:pt x="2149434" y="581890"/>
                </a:cubicBezTo>
                <a:cubicBezTo>
                  <a:pt x="2157351" y="570015"/>
                  <a:pt x="2161309" y="554182"/>
                  <a:pt x="2173184" y="546265"/>
                </a:cubicBezTo>
                <a:lnTo>
                  <a:pt x="2208810" y="522514"/>
                </a:lnTo>
                <a:cubicBezTo>
                  <a:pt x="2216727" y="510639"/>
                  <a:pt x="2226178" y="499654"/>
                  <a:pt x="2232561" y="486888"/>
                </a:cubicBezTo>
                <a:cubicBezTo>
                  <a:pt x="2251481" y="449049"/>
                  <a:pt x="2242012" y="404973"/>
                  <a:pt x="2291937" y="380010"/>
                </a:cubicBezTo>
                <a:lnTo>
                  <a:pt x="2339439" y="356259"/>
                </a:lnTo>
                <a:cubicBezTo>
                  <a:pt x="2347356" y="344384"/>
                  <a:pt x="2350423" y="327016"/>
                  <a:pt x="2363189" y="320633"/>
                </a:cubicBezTo>
                <a:cubicBezTo>
                  <a:pt x="2392385" y="306035"/>
                  <a:pt x="2458192" y="296883"/>
                  <a:pt x="2458192" y="296883"/>
                </a:cubicBezTo>
                <a:cubicBezTo>
                  <a:pt x="2554128" y="232925"/>
                  <a:pt x="2555870" y="220995"/>
                  <a:pt x="2755075" y="296883"/>
                </a:cubicBezTo>
                <a:cubicBezTo>
                  <a:pt x="2777576" y="305455"/>
                  <a:pt x="2752461" y="345909"/>
                  <a:pt x="2743200" y="368135"/>
                </a:cubicBezTo>
                <a:cubicBezTo>
                  <a:pt x="2732221" y="394484"/>
                  <a:pt x="2718534" y="422260"/>
                  <a:pt x="2695698" y="439387"/>
                </a:cubicBezTo>
                <a:cubicBezTo>
                  <a:pt x="2625358" y="492142"/>
                  <a:pt x="2664670" y="464031"/>
                  <a:pt x="2576945" y="522514"/>
                </a:cubicBezTo>
                <a:cubicBezTo>
                  <a:pt x="2565070" y="530431"/>
                  <a:pt x="2551411" y="536173"/>
                  <a:pt x="2541319" y="546265"/>
                </a:cubicBezTo>
                <a:cubicBezTo>
                  <a:pt x="2494152" y="593431"/>
                  <a:pt x="2521986" y="577817"/>
                  <a:pt x="2458192" y="593766"/>
                </a:cubicBezTo>
                <a:cubicBezTo>
                  <a:pt x="2450275" y="605641"/>
                  <a:pt x="2445586" y="620476"/>
                  <a:pt x="2434441" y="629392"/>
                </a:cubicBezTo>
                <a:cubicBezTo>
                  <a:pt x="2424666" y="637212"/>
                  <a:pt x="2410011" y="635669"/>
                  <a:pt x="2398815" y="641267"/>
                </a:cubicBezTo>
                <a:cubicBezTo>
                  <a:pt x="2386049" y="647650"/>
                  <a:pt x="2374803" y="656722"/>
                  <a:pt x="2363189" y="665018"/>
                </a:cubicBezTo>
                <a:cubicBezTo>
                  <a:pt x="2347084" y="676522"/>
                  <a:pt x="2331794" y="689140"/>
                  <a:pt x="2315688" y="700644"/>
                </a:cubicBezTo>
                <a:cubicBezTo>
                  <a:pt x="2304074" y="708940"/>
                  <a:pt x="2291026" y="715257"/>
                  <a:pt x="2280062" y="724394"/>
                </a:cubicBezTo>
                <a:cubicBezTo>
                  <a:pt x="2188618" y="800596"/>
                  <a:pt x="2297269" y="724797"/>
                  <a:pt x="2208810" y="783771"/>
                </a:cubicBezTo>
                <a:cubicBezTo>
                  <a:pt x="2154365" y="865438"/>
                  <a:pt x="2170335" y="827943"/>
                  <a:pt x="2149434" y="890649"/>
                </a:cubicBezTo>
                <a:cubicBezTo>
                  <a:pt x="2153392" y="902524"/>
                  <a:pt x="2149687" y="921626"/>
                  <a:pt x="2161309" y="926275"/>
                </a:cubicBezTo>
                <a:cubicBezTo>
                  <a:pt x="2194351" y="939492"/>
                  <a:pt x="2256709" y="876080"/>
                  <a:pt x="2268187" y="866898"/>
                </a:cubicBezTo>
                <a:cubicBezTo>
                  <a:pt x="2280062" y="870857"/>
                  <a:pt x="2291295" y="878774"/>
                  <a:pt x="2303813" y="878774"/>
                </a:cubicBezTo>
                <a:cubicBezTo>
                  <a:pt x="2383356" y="878774"/>
                  <a:pt x="2390576" y="873603"/>
                  <a:pt x="2446317" y="855023"/>
                </a:cubicBezTo>
                <a:cubicBezTo>
                  <a:pt x="2458192" y="843148"/>
                  <a:pt x="2468508" y="829474"/>
                  <a:pt x="2481943" y="819397"/>
                </a:cubicBezTo>
                <a:cubicBezTo>
                  <a:pt x="2500408" y="805548"/>
                  <a:pt x="2524998" y="800092"/>
                  <a:pt x="2541319" y="783771"/>
                </a:cubicBezTo>
                <a:cubicBezTo>
                  <a:pt x="2553837" y="771253"/>
                  <a:pt x="2556287" y="751640"/>
                  <a:pt x="2565070" y="736270"/>
                </a:cubicBezTo>
                <a:cubicBezTo>
                  <a:pt x="2572151" y="723878"/>
                  <a:pt x="2580904" y="712519"/>
                  <a:pt x="2588821" y="700644"/>
                </a:cubicBezTo>
                <a:cubicBezTo>
                  <a:pt x="2592779" y="684810"/>
                  <a:pt x="2594965" y="668424"/>
                  <a:pt x="2600696" y="653142"/>
                </a:cubicBezTo>
                <a:cubicBezTo>
                  <a:pt x="2631923" y="569869"/>
                  <a:pt x="2613746" y="638919"/>
                  <a:pt x="2648197" y="570015"/>
                </a:cubicBezTo>
                <a:cubicBezTo>
                  <a:pt x="2653795" y="558819"/>
                  <a:pt x="2653128" y="544804"/>
                  <a:pt x="2660072" y="534389"/>
                </a:cubicBezTo>
                <a:cubicBezTo>
                  <a:pt x="2669388" y="520415"/>
                  <a:pt x="2685387" y="512020"/>
                  <a:pt x="2695698" y="498763"/>
                </a:cubicBezTo>
                <a:cubicBezTo>
                  <a:pt x="2713223" y="476231"/>
                  <a:pt x="2727366" y="451262"/>
                  <a:pt x="2743200" y="427511"/>
                </a:cubicBezTo>
                <a:cubicBezTo>
                  <a:pt x="2771757" y="384675"/>
                  <a:pt x="2789392" y="353172"/>
                  <a:pt x="2838202" y="320633"/>
                </a:cubicBezTo>
                <a:cubicBezTo>
                  <a:pt x="2850077" y="312716"/>
                  <a:pt x="2860786" y="302679"/>
                  <a:pt x="2873828" y="296883"/>
                </a:cubicBezTo>
                <a:cubicBezTo>
                  <a:pt x="2956434" y="260169"/>
                  <a:pt x="2923484" y="284290"/>
                  <a:pt x="2992582" y="261257"/>
                </a:cubicBezTo>
                <a:cubicBezTo>
                  <a:pt x="3012805" y="254516"/>
                  <a:pt x="3031735" y="244247"/>
                  <a:pt x="3051958" y="237506"/>
                </a:cubicBezTo>
                <a:cubicBezTo>
                  <a:pt x="3067441" y="232345"/>
                  <a:pt x="3083826" y="230321"/>
                  <a:pt x="3099459" y="225631"/>
                </a:cubicBezTo>
                <a:cubicBezTo>
                  <a:pt x="3123439" y="218437"/>
                  <a:pt x="3170711" y="201880"/>
                  <a:pt x="3170711" y="201880"/>
                </a:cubicBezTo>
                <a:cubicBezTo>
                  <a:pt x="3178628" y="217714"/>
                  <a:pt x="3192992" y="231740"/>
                  <a:pt x="3194462" y="249381"/>
                </a:cubicBezTo>
                <a:cubicBezTo>
                  <a:pt x="3197112" y="281185"/>
                  <a:pt x="3192679" y="314108"/>
                  <a:pt x="3182587" y="344384"/>
                </a:cubicBezTo>
                <a:cubicBezTo>
                  <a:pt x="3176328" y="363160"/>
                  <a:pt x="3158465" y="375780"/>
                  <a:pt x="3146961" y="391885"/>
                </a:cubicBezTo>
                <a:cubicBezTo>
                  <a:pt x="3105628" y="449751"/>
                  <a:pt x="3143029" y="407692"/>
                  <a:pt x="3087584" y="463137"/>
                </a:cubicBezTo>
                <a:cubicBezTo>
                  <a:pt x="3036634" y="565042"/>
                  <a:pt x="3095347" y="467251"/>
                  <a:pt x="3028208" y="534389"/>
                </a:cubicBezTo>
                <a:cubicBezTo>
                  <a:pt x="3018116" y="544481"/>
                  <a:pt x="3013594" y="559051"/>
                  <a:pt x="3004457" y="570015"/>
                </a:cubicBezTo>
                <a:cubicBezTo>
                  <a:pt x="2993706" y="582917"/>
                  <a:pt x="2980706" y="593766"/>
                  <a:pt x="2968831" y="605641"/>
                </a:cubicBezTo>
                <a:cubicBezTo>
                  <a:pt x="2964873" y="617516"/>
                  <a:pt x="2964776" y="631492"/>
                  <a:pt x="2956956" y="641267"/>
                </a:cubicBezTo>
                <a:cubicBezTo>
                  <a:pt x="2948040" y="652412"/>
                  <a:pt x="2932294" y="655881"/>
                  <a:pt x="2921330" y="665018"/>
                </a:cubicBezTo>
                <a:cubicBezTo>
                  <a:pt x="2908428" y="675769"/>
                  <a:pt x="2896634" y="687893"/>
                  <a:pt x="2885704" y="700644"/>
                </a:cubicBezTo>
                <a:cubicBezTo>
                  <a:pt x="2872823" y="715671"/>
                  <a:pt x="2864073" y="734150"/>
                  <a:pt x="2850078" y="748145"/>
                </a:cubicBezTo>
                <a:cubicBezTo>
                  <a:pt x="2839986" y="758237"/>
                  <a:pt x="2825416" y="762759"/>
                  <a:pt x="2814452" y="771896"/>
                </a:cubicBezTo>
                <a:cubicBezTo>
                  <a:pt x="2801550" y="782647"/>
                  <a:pt x="2791728" y="796771"/>
                  <a:pt x="2778826" y="807522"/>
                </a:cubicBezTo>
                <a:cubicBezTo>
                  <a:pt x="2711513" y="863615"/>
                  <a:pt x="2776998" y="796952"/>
                  <a:pt x="2695698" y="855023"/>
                </a:cubicBezTo>
                <a:cubicBezTo>
                  <a:pt x="2682032" y="864784"/>
                  <a:pt x="2672974" y="879897"/>
                  <a:pt x="2660072" y="890649"/>
                </a:cubicBezTo>
                <a:cubicBezTo>
                  <a:pt x="2649108" y="899786"/>
                  <a:pt x="2635411" y="905263"/>
                  <a:pt x="2624447" y="914400"/>
                </a:cubicBezTo>
                <a:cubicBezTo>
                  <a:pt x="2552236" y="974577"/>
                  <a:pt x="2629211" y="929832"/>
                  <a:pt x="2541319" y="973776"/>
                </a:cubicBezTo>
                <a:cubicBezTo>
                  <a:pt x="2529444" y="985651"/>
                  <a:pt x="2522487" y="1009402"/>
                  <a:pt x="2505693" y="1009402"/>
                </a:cubicBezTo>
                <a:cubicBezTo>
                  <a:pt x="2491421" y="1009402"/>
                  <a:pt x="2481943" y="973776"/>
                  <a:pt x="2481943" y="973776"/>
                </a:cubicBezTo>
              </a:path>
            </a:pathLst>
          </a:custGeom>
          <a:noFill/>
          <a:ln w="158750">
            <a:solidFill>
              <a:srgbClr val="FF0000">
                <a:alpha val="28000"/>
              </a:srgbClr>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xtBox 6"/>
          <p:cNvSpPr txBox="1"/>
          <p:nvPr/>
        </p:nvSpPr>
        <p:spPr>
          <a:xfrm>
            <a:off x="4355976" y="6433591"/>
            <a:ext cx="2957092" cy="307777"/>
          </a:xfrm>
          <a:prstGeom prst="rect">
            <a:avLst/>
          </a:prstGeom>
          <a:noFill/>
        </p:spPr>
        <p:txBody>
          <a:bodyPr wrap="none" rtlCol="0">
            <a:spAutoFit/>
          </a:bodyPr>
          <a:lstStyle/>
          <a:p>
            <a:r>
              <a:rPr lang="it-IT" sz="1400" dirty="0" smtClean="0"/>
              <a:t>Altarelli, Feruglio, </a:t>
            </a:r>
            <a:r>
              <a:rPr lang="it-IT" sz="1400" dirty="0"/>
              <a:t>Hagedorn, </a:t>
            </a:r>
            <a:r>
              <a:rPr lang="it-IT" sz="1400" dirty="0" smtClean="0"/>
              <a:t>Merlo,… </a:t>
            </a:r>
            <a:endParaRPr lang="it-IT" sz="1400" dirty="0"/>
          </a:p>
        </p:txBody>
      </p:sp>
      <p:grpSp>
        <p:nvGrpSpPr>
          <p:cNvPr id="25" name="Group 24"/>
          <p:cNvGrpSpPr/>
          <p:nvPr/>
        </p:nvGrpSpPr>
        <p:grpSpPr>
          <a:xfrm>
            <a:off x="735311" y="260648"/>
            <a:ext cx="4052713" cy="1200329"/>
            <a:chOff x="323528" y="404664"/>
            <a:chExt cx="4052713" cy="1200329"/>
          </a:xfrm>
        </p:grpSpPr>
        <p:sp>
          <p:nvSpPr>
            <p:cNvPr id="27" name="TextBox 26"/>
            <p:cNvSpPr txBox="1"/>
            <p:nvPr/>
          </p:nvSpPr>
          <p:spPr>
            <a:xfrm>
              <a:off x="323528" y="404664"/>
              <a:ext cx="4052713" cy="1200329"/>
            </a:xfrm>
            <a:prstGeom prst="rect">
              <a:avLst/>
            </a:prstGeom>
            <a:noFill/>
          </p:spPr>
          <p:txBody>
            <a:bodyPr wrap="none" rtlCol="0">
              <a:spAutoFit/>
            </a:bodyPr>
            <a:lstStyle/>
            <a:p>
              <a:r>
                <a:rPr lang="it-IT" sz="3600" b="1" dirty="0" smtClean="0">
                  <a:solidFill>
                    <a:srgbClr val="00B0F0"/>
                  </a:solidFill>
                </a:rPr>
                <a:t>Choose            in the </a:t>
              </a:r>
            </a:p>
            <a:p>
              <a:r>
                <a:rPr lang="it-IT" sz="3600" b="1" dirty="0" smtClean="0">
                  <a:solidFill>
                    <a:srgbClr val="00B0F0"/>
                  </a:solidFill>
                </a:rPr>
                <a:t>‘lazy’ case</a:t>
              </a:r>
              <a:endParaRPr lang="it-IT" sz="3600" b="1" dirty="0">
                <a:solidFill>
                  <a:srgbClr val="00B0F0"/>
                </a:solidFill>
              </a:endParaRPr>
            </a:p>
          </p:txBody>
        </p:sp>
        <p:pic>
          <p:nvPicPr>
            <p:cNvPr id="2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48619" y="548680"/>
              <a:ext cx="1109662" cy="37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Oval 28"/>
          <p:cNvSpPr/>
          <p:nvPr/>
        </p:nvSpPr>
        <p:spPr>
          <a:xfrm>
            <a:off x="496790" y="5312583"/>
            <a:ext cx="133883" cy="151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TextBox 29"/>
          <p:cNvSpPr txBox="1"/>
          <p:nvPr/>
        </p:nvSpPr>
        <p:spPr>
          <a:xfrm>
            <a:off x="568798" y="5392534"/>
            <a:ext cx="474810" cy="276999"/>
          </a:xfrm>
          <a:prstGeom prst="rect">
            <a:avLst/>
          </a:prstGeom>
          <a:noFill/>
        </p:spPr>
        <p:txBody>
          <a:bodyPr wrap="none" rtlCol="0">
            <a:spAutoFit/>
          </a:bodyPr>
          <a:lstStyle/>
          <a:p>
            <a:r>
              <a:rPr lang="it-IT" sz="1200" dirty="0" smtClean="0"/>
              <a:t>TBM</a:t>
            </a:r>
            <a:endParaRPr lang="it-IT" sz="1200" dirty="0"/>
          </a:p>
        </p:txBody>
      </p:sp>
      <p:sp>
        <p:nvSpPr>
          <p:cNvPr id="31" name="Oval 30"/>
          <p:cNvSpPr/>
          <p:nvPr/>
        </p:nvSpPr>
        <p:spPr>
          <a:xfrm>
            <a:off x="496790" y="4456430"/>
            <a:ext cx="133883" cy="151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TextBox 31"/>
          <p:cNvSpPr txBox="1"/>
          <p:nvPr/>
        </p:nvSpPr>
        <p:spPr>
          <a:xfrm>
            <a:off x="568798" y="4536381"/>
            <a:ext cx="399468" cy="276999"/>
          </a:xfrm>
          <a:prstGeom prst="rect">
            <a:avLst/>
          </a:prstGeom>
          <a:noFill/>
        </p:spPr>
        <p:txBody>
          <a:bodyPr wrap="none" rtlCol="0">
            <a:spAutoFit/>
          </a:bodyPr>
          <a:lstStyle/>
          <a:p>
            <a:r>
              <a:rPr lang="it-IT" sz="1200" dirty="0" smtClean="0"/>
              <a:t>BM</a:t>
            </a:r>
            <a:endParaRPr lang="it-IT" sz="1200" dirty="0"/>
          </a:p>
        </p:txBody>
      </p:sp>
    </p:spTree>
    <p:extLst>
      <p:ext uri="{BB962C8B-B14F-4D97-AF65-F5344CB8AC3E}">
        <p14:creationId xmlns:p14="http://schemas.microsoft.com/office/powerpoint/2010/main" val="3071510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2" y="3435778"/>
            <a:ext cx="4402460" cy="272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658" y="4648201"/>
            <a:ext cx="1021930" cy="36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848" y="3464695"/>
            <a:ext cx="4426987" cy="27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066" y="3464696"/>
            <a:ext cx="1424894" cy="49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0392" y="3569258"/>
            <a:ext cx="680654" cy="20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a:off x="8028384" y="4900612"/>
            <a:ext cx="189735" cy="6166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3500" y="4997290"/>
            <a:ext cx="504057" cy="30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5451" y="181566"/>
            <a:ext cx="2889299" cy="44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Elbow Connector 12"/>
          <p:cNvCxnSpPr/>
          <p:nvPr/>
        </p:nvCxnSpPr>
        <p:spPr>
          <a:xfrm>
            <a:off x="5796136" y="181566"/>
            <a:ext cx="3198614" cy="1807274"/>
          </a:xfrm>
          <a:prstGeom prst="bentConnector3">
            <a:avLst>
              <a:gd name="adj1" fmla="val -244"/>
            </a:avLst>
          </a:prstGeom>
        </p:spPr>
        <p:style>
          <a:lnRef idx="1">
            <a:schemeClr val="accent1"/>
          </a:lnRef>
          <a:fillRef idx="0">
            <a:schemeClr val="accent1"/>
          </a:fillRef>
          <a:effectRef idx="0">
            <a:schemeClr val="accent1"/>
          </a:effectRef>
          <a:fontRef idx="minor">
            <a:schemeClr val="tx1"/>
          </a:fontRef>
        </p:style>
      </p:cxnSp>
      <p:pic>
        <p:nvPicPr>
          <p:cNvPr id="2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7104" y="781042"/>
            <a:ext cx="2361360" cy="34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7544" y="2361654"/>
            <a:ext cx="4855304" cy="923330"/>
          </a:xfrm>
          <a:prstGeom prst="rect">
            <a:avLst/>
          </a:prstGeom>
          <a:noFill/>
        </p:spPr>
        <p:txBody>
          <a:bodyPr wrap="none" rtlCol="0">
            <a:spAutoFit/>
          </a:bodyPr>
          <a:lstStyle/>
          <a:p>
            <a:pPr marL="285750" indent="-285750">
              <a:buFont typeface="Arial" pitchFamily="34" charset="0"/>
              <a:buChar char="•"/>
            </a:pPr>
            <a:r>
              <a:rPr lang="it-IT" dirty="0" smtClean="0"/>
              <a:t>Dashed: </a:t>
            </a:r>
            <a:r>
              <a:rPr lang="it-IT" i="1" dirty="0" smtClean="0"/>
              <a:t>m = 3, p = 3. k=1</a:t>
            </a:r>
            <a:r>
              <a:rPr lang="it-IT" dirty="0" smtClean="0"/>
              <a:t> and </a:t>
            </a:r>
            <a:r>
              <a:rPr lang="it-IT" i="1" dirty="0" smtClean="0"/>
              <a:t>a=0</a:t>
            </a:r>
            <a:r>
              <a:rPr lang="it-IT" dirty="0" smtClean="0"/>
              <a:t> . Group is </a:t>
            </a:r>
            <a:r>
              <a:rPr lang="it-IT" b="1" dirty="0"/>
              <a:t>A</a:t>
            </a:r>
            <a:r>
              <a:rPr lang="it-IT" baseline="-25000" dirty="0" smtClean="0"/>
              <a:t>4</a:t>
            </a:r>
          </a:p>
          <a:p>
            <a:pPr marL="285750" indent="-285750">
              <a:buFont typeface="Arial" pitchFamily="34" charset="0"/>
              <a:buChar char="•"/>
            </a:pPr>
            <a:endParaRPr lang="it-IT" dirty="0"/>
          </a:p>
          <a:p>
            <a:pPr marL="285750" indent="-285750">
              <a:buFont typeface="Arial" pitchFamily="34" charset="0"/>
              <a:buChar char="•"/>
            </a:pPr>
            <a:r>
              <a:rPr lang="it-IT" dirty="0" smtClean="0"/>
              <a:t>Solid: </a:t>
            </a:r>
            <a:r>
              <a:rPr lang="it-IT" i="1" dirty="0"/>
              <a:t>m = 4</a:t>
            </a:r>
            <a:r>
              <a:rPr lang="it-IT" i="1" dirty="0" smtClean="0"/>
              <a:t>, </a:t>
            </a:r>
            <a:r>
              <a:rPr lang="it-IT" i="1" dirty="0"/>
              <a:t>p = 3</a:t>
            </a:r>
            <a:r>
              <a:rPr lang="it-IT" i="1" dirty="0" smtClean="0"/>
              <a:t>. k=1</a:t>
            </a:r>
            <a:r>
              <a:rPr lang="it-IT" dirty="0" smtClean="0"/>
              <a:t>, </a:t>
            </a:r>
            <a:r>
              <a:rPr lang="it-IT" i="1" dirty="0"/>
              <a:t>a</a:t>
            </a:r>
            <a:r>
              <a:rPr lang="it-IT" i="1" dirty="0" smtClean="0"/>
              <a:t>=-1. </a:t>
            </a:r>
            <a:r>
              <a:rPr lang="it-IT" dirty="0"/>
              <a:t>Group is </a:t>
            </a:r>
            <a:r>
              <a:rPr lang="it-IT" b="1" dirty="0"/>
              <a:t>S</a:t>
            </a:r>
            <a:r>
              <a:rPr lang="it-IT" baseline="-25000" dirty="0" smtClean="0"/>
              <a:t>4</a:t>
            </a:r>
            <a:endParaRPr lang="it-IT" dirty="0"/>
          </a:p>
        </p:txBody>
      </p:sp>
      <p:pic>
        <p:nvPicPr>
          <p:cNvPr id="3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2062" y="1199174"/>
            <a:ext cx="1476075" cy="62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703859" y="1556792"/>
            <a:ext cx="1995120" cy="461665"/>
            <a:chOff x="1703859" y="1340768"/>
            <a:chExt cx="1995120" cy="461665"/>
          </a:xfrm>
        </p:grpSpPr>
        <p:sp>
          <p:nvSpPr>
            <p:cNvPr id="5" name="TextBox 4"/>
            <p:cNvSpPr txBox="1"/>
            <p:nvPr/>
          </p:nvSpPr>
          <p:spPr>
            <a:xfrm>
              <a:off x="1703859" y="1340768"/>
              <a:ext cx="1043876" cy="461665"/>
            </a:xfrm>
            <a:prstGeom prst="rect">
              <a:avLst/>
            </a:prstGeom>
            <a:noFill/>
          </p:spPr>
          <p:txBody>
            <a:bodyPr wrap="none" rtlCol="0">
              <a:spAutoFit/>
            </a:bodyPr>
            <a:lstStyle/>
            <a:p>
              <a:r>
                <a:rPr lang="it-IT" sz="2400" dirty="0" smtClean="0"/>
                <a:t>Taking </a:t>
              </a:r>
            </a:p>
          </p:txBody>
        </p:sp>
        <p:pic>
          <p:nvPicPr>
            <p:cNvPr id="2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9792" y="1340768"/>
              <a:ext cx="999187" cy="4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Freeform 18"/>
          <p:cNvSpPr/>
          <p:nvPr/>
        </p:nvSpPr>
        <p:spPr>
          <a:xfrm>
            <a:off x="5250313" y="3962277"/>
            <a:ext cx="2778071" cy="1035013"/>
          </a:xfrm>
          <a:custGeom>
            <a:avLst/>
            <a:gdLst>
              <a:gd name="connsiteX0" fmla="*/ 0 w 3195215"/>
              <a:gd name="connsiteY0" fmla="*/ 166254 h 1009402"/>
              <a:gd name="connsiteX1" fmla="*/ 59376 w 3195215"/>
              <a:gd name="connsiteY1" fmla="*/ 118753 h 1009402"/>
              <a:gd name="connsiteX2" fmla="*/ 95002 w 3195215"/>
              <a:gd name="connsiteY2" fmla="*/ 106878 h 1009402"/>
              <a:gd name="connsiteX3" fmla="*/ 130628 w 3195215"/>
              <a:gd name="connsiteY3" fmla="*/ 83127 h 1009402"/>
              <a:gd name="connsiteX4" fmla="*/ 237506 w 3195215"/>
              <a:gd name="connsiteY4" fmla="*/ 47501 h 1009402"/>
              <a:gd name="connsiteX5" fmla="*/ 344384 w 3195215"/>
              <a:gd name="connsiteY5" fmla="*/ 11875 h 1009402"/>
              <a:gd name="connsiteX6" fmla="*/ 380010 w 3195215"/>
              <a:gd name="connsiteY6" fmla="*/ 0 h 1009402"/>
              <a:gd name="connsiteX7" fmla="*/ 451262 w 3195215"/>
              <a:gd name="connsiteY7" fmla="*/ 23750 h 1009402"/>
              <a:gd name="connsiteX8" fmla="*/ 439387 w 3195215"/>
              <a:gd name="connsiteY8" fmla="*/ 59376 h 1009402"/>
              <a:gd name="connsiteX9" fmla="*/ 403761 w 3195215"/>
              <a:gd name="connsiteY9" fmla="*/ 83127 h 1009402"/>
              <a:gd name="connsiteX10" fmla="*/ 320634 w 3195215"/>
              <a:gd name="connsiteY10" fmla="*/ 106878 h 1009402"/>
              <a:gd name="connsiteX11" fmla="*/ 285008 w 3195215"/>
              <a:gd name="connsiteY11" fmla="*/ 118753 h 1009402"/>
              <a:gd name="connsiteX12" fmla="*/ 249382 w 3195215"/>
              <a:gd name="connsiteY12" fmla="*/ 154379 h 1009402"/>
              <a:gd name="connsiteX13" fmla="*/ 213756 w 3195215"/>
              <a:gd name="connsiteY13" fmla="*/ 178129 h 1009402"/>
              <a:gd name="connsiteX14" fmla="*/ 166254 w 3195215"/>
              <a:gd name="connsiteY14" fmla="*/ 249381 h 1009402"/>
              <a:gd name="connsiteX15" fmla="*/ 273132 w 3195215"/>
              <a:gd name="connsiteY15" fmla="*/ 296883 h 1009402"/>
              <a:gd name="connsiteX16" fmla="*/ 380010 w 3195215"/>
              <a:gd name="connsiteY16" fmla="*/ 201880 h 1009402"/>
              <a:gd name="connsiteX17" fmla="*/ 415636 w 3195215"/>
              <a:gd name="connsiteY17" fmla="*/ 178129 h 1009402"/>
              <a:gd name="connsiteX18" fmla="*/ 486888 w 3195215"/>
              <a:gd name="connsiteY18" fmla="*/ 106878 h 1009402"/>
              <a:gd name="connsiteX19" fmla="*/ 653143 w 3195215"/>
              <a:gd name="connsiteY19" fmla="*/ 83127 h 1009402"/>
              <a:gd name="connsiteX20" fmla="*/ 760021 w 3195215"/>
              <a:gd name="connsiteY20" fmla="*/ 59376 h 1009402"/>
              <a:gd name="connsiteX21" fmla="*/ 795647 w 3195215"/>
              <a:gd name="connsiteY21" fmla="*/ 71252 h 1009402"/>
              <a:gd name="connsiteX22" fmla="*/ 771896 w 3195215"/>
              <a:gd name="connsiteY22" fmla="*/ 106878 h 1009402"/>
              <a:gd name="connsiteX23" fmla="*/ 700644 w 3195215"/>
              <a:gd name="connsiteY23" fmla="*/ 154379 h 1009402"/>
              <a:gd name="connsiteX24" fmla="*/ 665018 w 3195215"/>
              <a:gd name="connsiteY24" fmla="*/ 178129 h 1009402"/>
              <a:gd name="connsiteX25" fmla="*/ 629392 w 3195215"/>
              <a:gd name="connsiteY25" fmla="*/ 190005 h 1009402"/>
              <a:gd name="connsiteX26" fmla="*/ 558140 w 3195215"/>
              <a:gd name="connsiteY26" fmla="*/ 225631 h 1009402"/>
              <a:gd name="connsiteX27" fmla="*/ 522514 w 3195215"/>
              <a:gd name="connsiteY27" fmla="*/ 261257 h 1009402"/>
              <a:gd name="connsiteX28" fmla="*/ 451262 w 3195215"/>
              <a:gd name="connsiteY28" fmla="*/ 320633 h 1009402"/>
              <a:gd name="connsiteX29" fmla="*/ 463137 w 3195215"/>
              <a:gd name="connsiteY29" fmla="*/ 415636 h 1009402"/>
              <a:gd name="connsiteX30" fmla="*/ 665018 w 3195215"/>
              <a:gd name="connsiteY30" fmla="*/ 391885 h 1009402"/>
              <a:gd name="connsiteX31" fmla="*/ 688769 w 3195215"/>
              <a:gd name="connsiteY31" fmla="*/ 356259 h 1009402"/>
              <a:gd name="connsiteX32" fmla="*/ 771896 w 3195215"/>
              <a:gd name="connsiteY32" fmla="*/ 285007 h 1009402"/>
              <a:gd name="connsiteX33" fmla="*/ 807522 w 3195215"/>
              <a:gd name="connsiteY33" fmla="*/ 273132 h 1009402"/>
              <a:gd name="connsiteX34" fmla="*/ 950026 w 3195215"/>
              <a:gd name="connsiteY34" fmla="*/ 178129 h 1009402"/>
              <a:gd name="connsiteX35" fmla="*/ 985652 w 3195215"/>
              <a:gd name="connsiteY35" fmla="*/ 154379 h 1009402"/>
              <a:gd name="connsiteX36" fmla="*/ 1056904 w 3195215"/>
              <a:gd name="connsiteY36" fmla="*/ 130628 h 1009402"/>
              <a:gd name="connsiteX37" fmla="*/ 1092530 w 3195215"/>
              <a:gd name="connsiteY37" fmla="*/ 106878 h 1009402"/>
              <a:gd name="connsiteX38" fmla="*/ 1163782 w 3195215"/>
              <a:gd name="connsiteY38" fmla="*/ 95002 h 1009402"/>
              <a:gd name="connsiteX39" fmla="*/ 1199408 w 3195215"/>
              <a:gd name="connsiteY39" fmla="*/ 83127 h 1009402"/>
              <a:gd name="connsiteX40" fmla="*/ 1246909 w 3195215"/>
              <a:gd name="connsiteY40" fmla="*/ 95002 h 1009402"/>
              <a:gd name="connsiteX41" fmla="*/ 1258784 w 3195215"/>
              <a:gd name="connsiteY41" fmla="*/ 130628 h 1009402"/>
              <a:gd name="connsiteX42" fmla="*/ 1211283 w 3195215"/>
              <a:gd name="connsiteY42" fmla="*/ 249381 h 1009402"/>
              <a:gd name="connsiteX43" fmla="*/ 1045028 w 3195215"/>
              <a:gd name="connsiteY43" fmla="*/ 296883 h 1009402"/>
              <a:gd name="connsiteX44" fmla="*/ 973776 w 3195215"/>
              <a:gd name="connsiteY44" fmla="*/ 308758 h 1009402"/>
              <a:gd name="connsiteX45" fmla="*/ 843148 w 3195215"/>
              <a:gd name="connsiteY45" fmla="*/ 344384 h 1009402"/>
              <a:gd name="connsiteX46" fmla="*/ 807522 w 3195215"/>
              <a:gd name="connsiteY46" fmla="*/ 380010 h 1009402"/>
              <a:gd name="connsiteX47" fmla="*/ 760021 w 3195215"/>
              <a:gd name="connsiteY47" fmla="*/ 498763 h 1009402"/>
              <a:gd name="connsiteX48" fmla="*/ 748145 w 3195215"/>
              <a:gd name="connsiteY48" fmla="*/ 534389 h 1009402"/>
              <a:gd name="connsiteX49" fmla="*/ 736270 w 3195215"/>
              <a:gd name="connsiteY49" fmla="*/ 570015 h 1009402"/>
              <a:gd name="connsiteX50" fmla="*/ 760021 w 3195215"/>
              <a:gd name="connsiteY50" fmla="*/ 617516 h 1009402"/>
              <a:gd name="connsiteX51" fmla="*/ 997527 w 3195215"/>
              <a:gd name="connsiteY51" fmla="*/ 593766 h 1009402"/>
              <a:gd name="connsiteX52" fmla="*/ 1092530 w 3195215"/>
              <a:gd name="connsiteY52" fmla="*/ 546265 h 1009402"/>
              <a:gd name="connsiteX53" fmla="*/ 1163782 w 3195215"/>
              <a:gd name="connsiteY53" fmla="*/ 498763 h 1009402"/>
              <a:gd name="connsiteX54" fmla="*/ 1282535 w 3195215"/>
              <a:gd name="connsiteY54" fmla="*/ 356259 h 1009402"/>
              <a:gd name="connsiteX55" fmla="*/ 1353787 w 3195215"/>
              <a:gd name="connsiteY55" fmla="*/ 320633 h 1009402"/>
              <a:gd name="connsiteX56" fmla="*/ 1389413 w 3195215"/>
              <a:gd name="connsiteY56" fmla="*/ 296883 h 1009402"/>
              <a:gd name="connsiteX57" fmla="*/ 1425039 w 3195215"/>
              <a:gd name="connsiteY57" fmla="*/ 285007 h 1009402"/>
              <a:gd name="connsiteX58" fmla="*/ 1460665 w 3195215"/>
              <a:gd name="connsiteY58" fmla="*/ 261257 h 1009402"/>
              <a:gd name="connsiteX59" fmla="*/ 1508166 w 3195215"/>
              <a:gd name="connsiteY59" fmla="*/ 249381 h 1009402"/>
              <a:gd name="connsiteX60" fmla="*/ 1555667 w 3195215"/>
              <a:gd name="connsiteY60" fmla="*/ 225631 h 1009402"/>
              <a:gd name="connsiteX61" fmla="*/ 1650670 w 3195215"/>
              <a:gd name="connsiteY61" fmla="*/ 201880 h 1009402"/>
              <a:gd name="connsiteX62" fmla="*/ 1793174 w 3195215"/>
              <a:gd name="connsiteY62" fmla="*/ 166254 h 1009402"/>
              <a:gd name="connsiteX63" fmla="*/ 1876301 w 3195215"/>
              <a:gd name="connsiteY63" fmla="*/ 178129 h 1009402"/>
              <a:gd name="connsiteX64" fmla="*/ 1793174 w 3195215"/>
              <a:gd name="connsiteY64" fmla="*/ 344384 h 1009402"/>
              <a:gd name="connsiteX65" fmla="*/ 1662545 w 3195215"/>
              <a:gd name="connsiteY65" fmla="*/ 427511 h 1009402"/>
              <a:gd name="connsiteX66" fmla="*/ 1555667 w 3195215"/>
              <a:gd name="connsiteY66" fmla="*/ 463137 h 1009402"/>
              <a:gd name="connsiteX67" fmla="*/ 1520041 w 3195215"/>
              <a:gd name="connsiteY67" fmla="*/ 475013 h 1009402"/>
              <a:gd name="connsiteX68" fmla="*/ 1436914 w 3195215"/>
              <a:gd name="connsiteY68" fmla="*/ 522514 h 1009402"/>
              <a:gd name="connsiteX69" fmla="*/ 1401288 w 3195215"/>
              <a:gd name="connsiteY69" fmla="*/ 534389 h 1009402"/>
              <a:gd name="connsiteX70" fmla="*/ 1330036 w 3195215"/>
              <a:gd name="connsiteY70" fmla="*/ 581890 h 1009402"/>
              <a:gd name="connsiteX71" fmla="*/ 1294410 w 3195215"/>
              <a:gd name="connsiteY71" fmla="*/ 605641 h 1009402"/>
              <a:gd name="connsiteX72" fmla="*/ 1270659 w 3195215"/>
              <a:gd name="connsiteY72" fmla="*/ 641267 h 1009402"/>
              <a:gd name="connsiteX73" fmla="*/ 1270659 w 3195215"/>
              <a:gd name="connsiteY73" fmla="*/ 760020 h 1009402"/>
              <a:gd name="connsiteX74" fmla="*/ 1520041 w 3195215"/>
              <a:gd name="connsiteY74" fmla="*/ 748145 h 1009402"/>
              <a:gd name="connsiteX75" fmla="*/ 1567543 w 3195215"/>
              <a:gd name="connsiteY75" fmla="*/ 724394 h 1009402"/>
              <a:gd name="connsiteX76" fmla="*/ 1615044 w 3195215"/>
              <a:gd name="connsiteY76" fmla="*/ 688768 h 1009402"/>
              <a:gd name="connsiteX77" fmla="*/ 1650670 w 3195215"/>
              <a:gd name="connsiteY77" fmla="*/ 665018 h 1009402"/>
              <a:gd name="connsiteX78" fmla="*/ 1686296 w 3195215"/>
              <a:gd name="connsiteY78" fmla="*/ 617516 h 1009402"/>
              <a:gd name="connsiteX79" fmla="*/ 1769423 w 3195215"/>
              <a:gd name="connsiteY79" fmla="*/ 534389 h 1009402"/>
              <a:gd name="connsiteX80" fmla="*/ 1793174 w 3195215"/>
              <a:gd name="connsiteY80" fmla="*/ 498763 h 1009402"/>
              <a:gd name="connsiteX81" fmla="*/ 1816924 w 3195215"/>
              <a:gd name="connsiteY81" fmla="*/ 451262 h 1009402"/>
              <a:gd name="connsiteX82" fmla="*/ 1852550 w 3195215"/>
              <a:gd name="connsiteY82" fmla="*/ 415636 h 1009402"/>
              <a:gd name="connsiteX83" fmla="*/ 1888176 w 3195215"/>
              <a:gd name="connsiteY83" fmla="*/ 368135 h 1009402"/>
              <a:gd name="connsiteX84" fmla="*/ 1935678 w 3195215"/>
              <a:gd name="connsiteY84" fmla="*/ 320633 h 1009402"/>
              <a:gd name="connsiteX85" fmla="*/ 1959428 w 3195215"/>
              <a:gd name="connsiteY85" fmla="*/ 285007 h 1009402"/>
              <a:gd name="connsiteX86" fmla="*/ 2030680 w 3195215"/>
              <a:gd name="connsiteY86" fmla="*/ 225631 h 1009402"/>
              <a:gd name="connsiteX87" fmla="*/ 2066306 w 3195215"/>
              <a:gd name="connsiteY87" fmla="*/ 213755 h 1009402"/>
              <a:gd name="connsiteX88" fmla="*/ 2196935 w 3195215"/>
              <a:gd name="connsiteY88" fmla="*/ 237506 h 1009402"/>
              <a:gd name="connsiteX89" fmla="*/ 2185059 w 3195215"/>
              <a:gd name="connsiteY89" fmla="*/ 332509 h 1009402"/>
              <a:gd name="connsiteX90" fmla="*/ 2161309 w 3195215"/>
              <a:gd name="connsiteY90" fmla="*/ 368135 h 1009402"/>
              <a:gd name="connsiteX91" fmla="*/ 2149434 w 3195215"/>
              <a:gd name="connsiteY91" fmla="*/ 403761 h 1009402"/>
              <a:gd name="connsiteX92" fmla="*/ 2078182 w 3195215"/>
              <a:gd name="connsiteY92" fmla="*/ 463137 h 1009402"/>
              <a:gd name="connsiteX93" fmla="*/ 2054431 w 3195215"/>
              <a:gd name="connsiteY93" fmla="*/ 498763 h 1009402"/>
              <a:gd name="connsiteX94" fmla="*/ 2006930 w 3195215"/>
              <a:gd name="connsiteY94" fmla="*/ 522514 h 1009402"/>
              <a:gd name="connsiteX95" fmla="*/ 1935678 w 3195215"/>
              <a:gd name="connsiteY95" fmla="*/ 570015 h 1009402"/>
              <a:gd name="connsiteX96" fmla="*/ 1900052 w 3195215"/>
              <a:gd name="connsiteY96" fmla="*/ 593766 h 1009402"/>
              <a:gd name="connsiteX97" fmla="*/ 1888176 w 3195215"/>
              <a:gd name="connsiteY97" fmla="*/ 629392 h 1009402"/>
              <a:gd name="connsiteX98" fmla="*/ 1781298 w 3195215"/>
              <a:gd name="connsiteY98" fmla="*/ 724394 h 1009402"/>
              <a:gd name="connsiteX99" fmla="*/ 1769423 w 3195215"/>
              <a:gd name="connsiteY99" fmla="*/ 760020 h 1009402"/>
              <a:gd name="connsiteX100" fmla="*/ 1745672 w 3195215"/>
              <a:gd name="connsiteY100" fmla="*/ 807522 h 1009402"/>
              <a:gd name="connsiteX101" fmla="*/ 1757548 w 3195215"/>
              <a:gd name="connsiteY101" fmla="*/ 855023 h 1009402"/>
              <a:gd name="connsiteX102" fmla="*/ 1852550 w 3195215"/>
              <a:gd name="connsiteY102" fmla="*/ 843148 h 1009402"/>
              <a:gd name="connsiteX103" fmla="*/ 1923802 w 3195215"/>
              <a:gd name="connsiteY103" fmla="*/ 795646 h 1009402"/>
              <a:gd name="connsiteX104" fmla="*/ 2006930 w 3195215"/>
              <a:gd name="connsiteY104" fmla="*/ 760020 h 1009402"/>
              <a:gd name="connsiteX105" fmla="*/ 2042556 w 3195215"/>
              <a:gd name="connsiteY105" fmla="*/ 724394 h 1009402"/>
              <a:gd name="connsiteX106" fmla="*/ 2066306 w 3195215"/>
              <a:gd name="connsiteY106" fmla="*/ 688768 h 1009402"/>
              <a:gd name="connsiteX107" fmla="*/ 2101932 w 3195215"/>
              <a:gd name="connsiteY107" fmla="*/ 653142 h 1009402"/>
              <a:gd name="connsiteX108" fmla="*/ 2149434 w 3195215"/>
              <a:gd name="connsiteY108" fmla="*/ 581890 h 1009402"/>
              <a:gd name="connsiteX109" fmla="*/ 2173184 w 3195215"/>
              <a:gd name="connsiteY109" fmla="*/ 546265 h 1009402"/>
              <a:gd name="connsiteX110" fmla="*/ 2208810 w 3195215"/>
              <a:gd name="connsiteY110" fmla="*/ 522514 h 1009402"/>
              <a:gd name="connsiteX111" fmla="*/ 2232561 w 3195215"/>
              <a:gd name="connsiteY111" fmla="*/ 486888 h 1009402"/>
              <a:gd name="connsiteX112" fmla="*/ 2291937 w 3195215"/>
              <a:gd name="connsiteY112" fmla="*/ 380010 h 1009402"/>
              <a:gd name="connsiteX113" fmla="*/ 2339439 w 3195215"/>
              <a:gd name="connsiteY113" fmla="*/ 356259 h 1009402"/>
              <a:gd name="connsiteX114" fmla="*/ 2363189 w 3195215"/>
              <a:gd name="connsiteY114" fmla="*/ 320633 h 1009402"/>
              <a:gd name="connsiteX115" fmla="*/ 2458192 w 3195215"/>
              <a:gd name="connsiteY115" fmla="*/ 296883 h 1009402"/>
              <a:gd name="connsiteX116" fmla="*/ 2755075 w 3195215"/>
              <a:gd name="connsiteY116" fmla="*/ 296883 h 1009402"/>
              <a:gd name="connsiteX117" fmla="*/ 2743200 w 3195215"/>
              <a:gd name="connsiteY117" fmla="*/ 368135 h 1009402"/>
              <a:gd name="connsiteX118" fmla="*/ 2695698 w 3195215"/>
              <a:gd name="connsiteY118" fmla="*/ 439387 h 1009402"/>
              <a:gd name="connsiteX119" fmla="*/ 2576945 w 3195215"/>
              <a:gd name="connsiteY119" fmla="*/ 522514 h 1009402"/>
              <a:gd name="connsiteX120" fmla="*/ 2541319 w 3195215"/>
              <a:gd name="connsiteY120" fmla="*/ 546265 h 1009402"/>
              <a:gd name="connsiteX121" fmla="*/ 2458192 w 3195215"/>
              <a:gd name="connsiteY121" fmla="*/ 593766 h 1009402"/>
              <a:gd name="connsiteX122" fmla="*/ 2434441 w 3195215"/>
              <a:gd name="connsiteY122" fmla="*/ 629392 h 1009402"/>
              <a:gd name="connsiteX123" fmla="*/ 2398815 w 3195215"/>
              <a:gd name="connsiteY123" fmla="*/ 641267 h 1009402"/>
              <a:gd name="connsiteX124" fmla="*/ 2363189 w 3195215"/>
              <a:gd name="connsiteY124" fmla="*/ 665018 h 1009402"/>
              <a:gd name="connsiteX125" fmla="*/ 2315688 w 3195215"/>
              <a:gd name="connsiteY125" fmla="*/ 700644 h 1009402"/>
              <a:gd name="connsiteX126" fmla="*/ 2280062 w 3195215"/>
              <a:gd name="connsiteY126" fmla="*/ 724394 h 1009402"/>
              <a:gd name="connsiteX127" fmla="*/ 2208810 w 3195215"/>
              <a:gd name="connsiteY127" fmla="*/ 783771 h 1009402"/>
              <a:gd name="connsiteX128" fmla="*/ 2149434 w 3195215"/>
              <a:gd name="connsiteY128" fmla="*/ 890649 h 1009402"/>
              <a:gd name="connsiteX129" fmla="*/ 2161309 w 3195215"/>
              <a:gd name="connsiteY129" fmla="*/ 926275 h 1009402"/>
              <a:gd name="connsiteX130" fmla="*/ 2268187 w 3195215"/>
              <a:gd name="connsiteY130" fmla="*/ 866898 h 1009402"/>
              <a:gd name="connsiteX131" fmla="*/ 2303813 w 3195215"/>
              <a:gd name="connsiteY131" fmla="*/ 878774 h 1009402"/>
              <a:gd name="connsiteX132" fmla="*/ 2446317 w 3195215"/>
              <a:gd name="connsiteY132" fmla="*/ 855023 h 1009402"/>
              <a:gd name="connsiteX133" fmla="*/ 2481943 w 3195215"/>
              <a:gd name="connsiteY133" fmla="*/ 819397 h 1009402"/>
              <a:gd name="connsiteX134" fmla="*/ 2541319 w 3195215"/>
              <a:gd name="connsiteY134" fmla="*/ 783771 h 1009402"/>
              <a:gd name="connsiteX135" fmla="*/ 2565070 w 3195215"/>
              <a:gd name="connsiteY135" fmla="*/ 736270 h 1009402"/>
              <a:gd name="connsiteX136" fmla="*/ 2588821 w 3195215"/>
              <a:gd name="connsiteY136" fmla="*/ 700644 h 1009402"/>
              <a:gd name="connsiteX137" fmla="*/ 2600696 w 3195215"/>
              <a:gd name="connsiteY137" fmla="*/ 653142 h 1009402"/>
              <a:gd name="connsiteX138" fmla="*/ 2648197 w 3195215"/>
              <a:gd name="connsiteY138" fmla="*/ 570015 h 1009402"/>
              <a:gd name="connsiteX139" fmla="*/ 2660072 w 3195215"/>
              <a:gd name="connsiteY139" fmla="*/ 534389 h 1009402"/>
              <a:gd name="connsiteX140" fmla="*/ 2695698 w 3195215"/>
              <a:gd name="connsiteY140" fmla="*/ 498763 h 1009402"/>
              <a:gd name="connsiteX141" fmla="*/ 2743200 w 3195215"/>
              <a:gd name="connsiteY141" fmla="*/ 427511 h 1009402"/>
              <a:gd name="connsiteX142" fmla="*/ 2838202 w 3195215"/>
              <a:gd name="connsiteY142" fmla="*/ 320633 h 1009402"/>
              <a:gd name="connsiteX143" fmla="*/ 2873828 w 3195215"/>
              <a:gd name="connsiteY143" fmla="*/ 296883 h 1009402"/>
              <a:gd name="connsiteX144" fmla="*/ 2992582 w 3195215"/>
              <a:gd name="connsiteY144" fmla="*/ 261257 h 1009402"/>
              <a:gd name="connsiteX145" fmla="*/ 3051958 w 3195215"/>
              <a:gd name="connsiteY145" fmla="*/ 237506 h 1009402"/>
              <a:gd name="connsiteX146" fmla="*/ 3099459 w 3195215"/>
              <a:gd name="connsiteY146" fmla="*/ 225631 h 1009402"/>
              <a:gd name="connsiteX147" fmla="*/ 3170711 w 3195215"/>
              <a:gd name="connsiteY147" fmla="*/ 201880 h 1009402"/>
              <a:gd name="connsiteX148" fmla="*/ 3194462 w 3195215"/>
              <a:gd name="connsiteY148" fmla="*/ 249381 h 1009402"/>
              <a:gd name="connsiteX149" fmla="*/ 3182587 w 3195215"/>
              <a:gd name="connsiteY149" fmla="*/ 344384 h 1009402"/>
              <a:gd name="connsiteX150" fmla="*/ 3146961 w 3195215"/>
              <a:gd name="connsiteY150" fmla="*/ 391885 h 1009402"/>
              <a:gd name="connsiteX151" fmla="*/ 3087584 w 3195215"/>
              <a:gd name="connsiteY151" fmla="*/ 463137 h 1009402"/>
              <a:gd name="connsiteX152" fmla="*/ 3028208 w 3195215"/>
              <a:gd name="connsiteY152" fmla="*/ 534389 h 1009402"/>
              <a:gd name="connsiteX153" fmla="*/ 3004457 w 3195215"/>
              <a:gd name="connsiteY153" fmla="*/ 570015 h 1009402"/>
              <a:gd name="connsiteX154" fmla="*/ 2968831 w 3195215"/>
              <a:gd name="connsiteY154" fmla="*/ 605641 h 1009402"/>
              <a:gd name="connsiteX155" fmla="*/ 2956956 w 3195215"/>
              <a:gd name="connsiteY155" fmla="*/ 641267 h 1009402"/>
              <a:gd name="connsiteX156" fmla="*/ 2921330 w 3195215"/>
              <a:gd name="connsiteY156" fmla="*/ 665018 h 1009402"/>
              <a:gd name="connsiteX157" fmla="*/ 2885704 w 3195215"/>
              <a:gd name="connsiteY157" fmla="*/ 700644 h 1009402"/>
              <a:gd name="connsiteX158" fmla="*/ 2850078 w 3195215"/>
              <a:gd name="connsiteY158" fmla="*/ 748145 h 1009402"/>
              <a:gd name="connsiteX159" fmla="*/ 2814452 w 3195215"/>
              <a:gd name="connsiteY159" fmla="*/ 771896 h 1009402"/>
              <a:gd name="connsiteX160" fmla="*/ 2778826 w 3195215"/>
              <a:gd name="connsiteY160" fmla="*/ 807522 h 1009402"/>
              <a:gd name="connsiteX161" fmla="*/ 2695698 w 3195215"/>
              <a:gd name="connsiteY161" fmla="*/ 855023 h 1009402"/>
              <a:gd name="connsiteX162" fmla="*/ 2660072 w 3195215"/>
              <a:gd name="connsiteY162" fmla="*/ 890649 h 1009402"/>
              <a:gd name="connsiteX163" fmla="*/ 2624447 w 3195215"/>
              <a:gd name="connsiteY163" fmla="*/ 914400 h 1009402"/>
              <a:gd name="connsiteX164" fmla="*/ 2541319 w 3195215"/>
              <a:gd name="connsiteY164" fmla="*/ 973776 h 1009402"/>
              <a:gd name="connsiteX165" fmla="*/ 2505693 w 3195215"/>
              <a:gd name="connsiteY165" fmla="*/ 1009402 h 1009402"/>
              <a:gd name="connsiteX166" fmla="*/ 2481943 w 3195215"/>
              <a:gd name="connsiteY166" fmla="*/ 973776 h 10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195215" h="1009402">
                <a:moveTo>
                  <a:pt x="0" y="166254"/>
                </a:moveTo>
                <a:cubicBezTo>
                  <a:pt x="19792" y="150420"/>
                  <a:pt x="37882" y="132186"/>
                  <a:pt x="59376" y="118753"/>
                </a:cubicBezTo>
                <a:cubicBezTo>
                  <a:pt x="69991" y="112119"/>
                  <a:pt x="83806" y="112476"/>
                  <a:pt x="95002" y="106878"/>
                </a:cubicBezTo>
                <a:cubicBezTo>
                  <a:pt x="107768" y="100495"/>
                  <a:pt x="117586" y="88924"/>
                  <a:pt x="130628" y="83127"/>
                </a:cubicBezTo>
                <a:cubicBezTo>
                  <a:pt x="130638" y="83122"/>
                  <a:pt x="219687" y="53440"/>
                  <a:pt x="237506" y="47501"/>
                </a:cubicBezTo>
                <a:lnTo>
                  <a:pt x="344384" y="11875"/>
                </a:lnTo>
                <a:lnTo>
                  <a:pt x="380010" y="0"/>
                </a:lnTo>
                <a:cubicBezTo>
                  <a:pt x="403761" y="7917"/>
                  <a:pt x="433559" y="6047"/>
                  <a:pt x="451262" y="23750"/>
                </a:cubicBezTo>
                <a:cubicBezTo>
                  <a:pt x="460113" y="32601"/>
                  <a:pt x="447207" y="49601"/>
                  <a:pt x="439387" y="59376"/>
                </a:cubicBezTo>
                <a:cubicBezTo>
                  <a:pt x="430471" y="70521"/>
                  <a:pt x="416527" y="76744"/>
                  <a:pt x="403761" y="83127"/>
                </a:cubicBezTo>
                <a:cubicBezTo>
                  <a:pt x="384784" y="92615"/>
                  <a:pt x="338383" y="101807"/>
                  <a:pt x="320634" y="106878"/>
                </a:cubicBezTo>
                <a:cubicBezTo>
                  <a:pt x="308598" y="110317"/>
                  <a:pt x="296883" y="114795"/>
                  <a:pt x="285008" y="118753"/>
                </a:cubicBezTo>
                <a:cubicBezTo>
                  <a:pt x="273133" y="130628"/>
                  <a:pt x="262284" y="143628"/>
                  <a:pt x="249382" y="154379"/>
                </a:cubicBezTo>
                <a:cubicBezTo>
                  <a:pt x="238418" y="163516"/>
                  <a:pt x="223154" y="167388"/>
                  <a:pt x="213756" y="178129"/>
                </a:cubicBezTo>
                <a:cubicBezTo>
                  <a:pt x="194959" y="199611"/>
                  <a:pt x="166254" y="249381"/>
                  <a:pt x="166254" y="249381"/>
                </a:cubicBezTo>
                <a:cubicBezTo>
                  <a:pt x="182351" y="329860"/>
                  <a:pt x="161325" y="327376"/>
                  <a:pt x="273132" y="296883"/>
                </a:cubicBezTo>
                <a:cubicBezTo>
                  <a:pt x="302378" y="288907"/>
                  <a:pt x="379452" y="202252"/>
                  <a:pt x="380010" y="201880"/>
                </a:cubicBezTo>
                <a:cubicBezTo>
                  <a:pt x="391885" y="193963"/>
                  <a:pt x="404969" y="187611"/>
                  <a:pt x="415636" y="178129"/>
                </a:cubicBezTo>
                <a:cubicBezTo>
                  <a:pt x="440740" y="155814"/>
                  <a:pt x="453952" y="113466"/>
                  <a:pt x="486888" y="106878"/>
                </a:cubicBezTo>
                <a:cubicBezTo>
                  <a:pt x="621115" y="80031"/>
                  <a:pt x="455700" y="111332"/>
                  <a:pt x="653143" y="83127"/>
                </a:cubicBezTo>
                <a:cubicBezTo>
                  <a:pt x="688326" y="78101"/>
                  <a:pt x="725443" y="68021"/>
                  <a:pt x="760021" y="59376"/>
                </a:cubicBezTo>
                <a:cubicBezTo>
                  <a:pt x="771896" y="63335"/>
                  <a:pt x="792611" y="59108"/>
                  <a:pt x="795647" y="71252"/>
                </a:cubicBezTo>
                <a:cubicBezTo>
                  <a:pt x="799108" y="85098"/>
                  <a:pt x="782637" y="97480"/>
                  <a:pt x="771896" y="106878"/>
                </a:cubicBezTo>
                <a:cubicBezTo>
                  <a:pt x="750414" y="125675"/>
                  <a:pt x="724395" y="138545"/>
                  <a:pt x="700644" y="154379"/>
                </a:cubicBezTo>
                <a:cubicBezTo>
                  <a:pt x="688769" y="162296"/>
                  <a:pt x="678558" y="173615"/>
                  <a:pt x="665018" y="178129"/>
                </a:cubicBezTo>
                <a:cubicBezTo>
                  <a:pt x="653143" y="182088"/>
                  <a:pt x="640588" y="184407"/>
                  <a:pt x="629392" y="190005"/>
                </a:cubicBezTo>
                <a:cubicBezTo>
                  <a:pt x="537309" y="236047"/>
                  <a:pt x="647687" y="195780"/>
                  <a:pt x="558140" y="225631"/>
                </a:cubicBezTo>
                <a:cubicBezTo>
                  <a:pt x="546265" y="237506"/>
                  <a:pt x="535416" y="250506"/>
                  <a:pt x="522514" y="261257"/>
                </a:cubicBezTo>
                <a:cubicBezTo>
                  <a:pt x="423314" y="343922"/>
                  <a:pt x="555344" y="216551"/>
                  <a:pt x="451262" y="320633"/>
                </a:cubicBezTo>
                <a:cubicBezTo>
                  <a:pt x="455220" y="352301"/>
                  <a:pt x="434217" y="402140"/>
                  <a:pt x="463137" y="415636"/>
                </a:cubicBezTo>
                <a:cubicBezTo>
                  <a:pt x="521656" y="442945"/>
                  <a:pt x="603770" y="412302"/>
                  <a:pt x="665018" y="391885"/>
                </a:cubicBezTo>
                <a:cubicBezTo>
                  <a:pt x="672935" y="380010"/>
                  <a:pt x="679632" y="367223"/>
                  <a:pt x="688769" y="356259"/>
                </a:cubicBezTo>
                <a:cubicBezTo>
                  <a:pt x="707912" y="333288"/>
                  <a:pt x="746878" y="299303"/>
                  <a:pt x="771896" y="285007"/>
                </a:cubicBezTo>
                <a:cubicBezTo>
                  <a:pt x="782764" y="278797"/>
                  <a:pt x="795647" y="277090"/>
                  <a:pt x="807522" y="273132"/>
                </a:cubicBezTo>
                <a:lnTo>
                  <a:pt x="950026" y="178129"/>
                </a:lnTo>
                <a:cubicBezTo>
                  <a:pt x="961901" y="170212"/>
                  <a:pt x="972112" y="158892"/>
                  <a:pt x="985652" y="154379"/>
                </a:cubicBezTo>
                <a:cubicBezTo>
                  <a:pt x="1009403" y="146462"/>
                  <a:pt x="1036073" y="144515"/>
                  <a:pt x="1056904" y="130628"/>
                </a:cubicBezTo>
                <a:cubicBezTo>
                  <a:pt x="1068779" y="122711"/>
                  <a:pt x="1078990" y="111391"/>
                  <a:pt x="1092530" y="106878"/>
                </a:cubicBezTo>
                <a:cubicBezTo>
                  <a:pt x="1115373" y="99264"/>
                  <a:pt x="1140277" y="100225"/>
                  <a:pt x="1163782" y="95002"/>
                </a:cubicBezTo>
                <a:cubicBezTo>
                  <a:pt x="1176002" y="92287"/>
                  <a:pt x="1187533" y="87085"/>
                  <a:pt x="1199408" y="83127"/>
                </a:cubicBezTo>
                <a:cubicBezTo>
                  <a:pt x="1215242" y="87085"/>
                  <a:pt x="1234165" y="84806"/>
                  <a:pt x="1246909" y="95002"/>
                </a:cubicBezTo>
                <a:cubicBezTo>
                  <a:pt x="1256684" y="102822"/>
                  <a:pt x="1258784" y="118110"/>
                  <a:pt x="1258784" y="130628"/>
                </a:cubicBezTo>
                <a:cubicBezTo>
                  <a:pt x="1258784" y="202833"/>
                  <a:pt x="1267361" y="224458"/>
                  <a:pt x="1211283" y="249381"/>
                </a:cubicBezTo>
                <a:cubicBezTo>
                  <a:pt x="1177398" y="264441"/>
                  <a:pt x="1075222" y="291851"/>
                  <a:pt x="1045028" y="296883"/>
                </a:cubicBezTo>
                <a:cubicBezTo>
                  <a:pt x="1021277" y="300841"/>
                  <a:pt x="997320" y="303713"/>
                  <a:pt x="973776" y="308758"/>
                </a:cubicBezTo>
                <a:cubicBezTo>
                  <a:pt x="898781" y="324829"/>
                  <a:pt x="897412" y="326297"/>
                  <a:pt x="843148" y="344384"/>
                </a:cubicBezTo>
                <a:cubicBezTo>
                  <a:pt x="831273" y="356259"/>
                  <a:pt x="817284" y="366344"/>
                  <a:pt x="807522" y="380010"/>
                </a:cubicBezTo>
                <a:cubicBezTo>
                  <a:pt x="785678" y="410591"/>
                  <a:pt x="770838" y="466312"/>
                  <a:pt x="760021" y="498763"/>
                </a:cubicBezTo>
                <a:lnTo>
                  <a:pt x="748145" y="534389"/>
                </a:lnTo>
                <a:lnTo>
                  <a:pt x="736270" y="570015"/>
                </a:lnTo>
                <a:cubicBezTo>
                  <a:pt x="744187" y="585849"/>
                  <a:pt x="742559" y="614606"/>
                  <a:pt x="760021" y="617516"/>
                </a:cubicBezTo>
                <a:cubicBezTo>
                  <a:pt x="852853" y="632988"/>
                  <a:pt x="917644" y="613736"/>
                  <a:pt x="997527" y="593766"/>
                </a:cubicBezTo>
                <a:cubicBezTo>
                  <a:pt x="1029195" y="577932"/>
                  <a:pt x="1063071" y="565905"/>
                  <a:pt x="1092530" y="546265"/>
                </a:cubicBezTo>
                <a:lnTo>
                  <a:pt x="1163782" y="498763"/>
                </a:lnTo>
                <a:cubicBezTo>
                  <a:pt x="1198832" y="446188"/>
                  <a:pt x="1227674" y="392832"/>
                  <a:pt x="1282535" y="356259"/>
                </a:cubicBezTo>
                <a:cubicBezTo>
                  <a:pt x="1384633" y="288195"/>
                  <a:pt x="1255455" y="369799"/>
                  <a:pt x="1353787" y="320633"/>
                </a:cubicBezTo>
                <a:cubicBezTo>
                  <a:pt x="1366552" y="314250"/>
                  <a:pt x="1376648" y="303266"/>
                  <a:pt x="1389413" y="296883"/>
                </a:cubicBezTo>
                <a:cubicBezTo>
                  <a:pt x="1400609" y="291285"/>
                  <a:pt x="1413843" y="290605"/>
                  <a:pt x="1425039" y="285007"/>
                </a:cubicBezTo>
                <a:cubicBezTo>
                  <a:pt x="1437804" y="278624"/>
                  <a:pt x="1447547" y="266879"/>
                  <a:pt x="1460665" y="261257"/>
                </a:cubicBezTo>
                <a:cubicBezTo>
                  <a:pt x="1475666" y="254828"/>
                  <a:pt x="1492884" y="255112"/>
                  <a:pt x="1508166" y="249381"/>
                </a:cubicBezTo>
                <a:cubicBezTo>
                  <a:pt x="1524741" y="243165"/>
                  <a:pt x="1538873" y="231229"/>
                  <a:pt x="1555667" y="225631"/>
                </a:cubicBezTo>
                <a:cubicBezTo>
                  <a:pt x="1586634" y="215309"/>
                  <a:pt x="1619703" y="212203"/>
                  <a:pt x="1650670" y="201880"/>
                </a:cubicBezTo>
                <a:cubicBezTo>
                  <a:pt x="1744765" y="170515"/>
                  <a:pt x="1697227" y="182245"/>
                  <a:pt x="1793174" y="166254"/>
                </a:cubicBezTo>
                <a:cubicBezTo>
                  <a:pt x="1820883" y="170212"/>
                  <a:pt x="1860775" y="154840"/>
                  <a:pt x="1876301" y="178129"/>
                </a:cubicBezTo>
                <a:cubicBezTo>
                  <a:pt x="1921217" y="245504"/>
                  <a:pt x="1822837" y="314721"/>
                  <a:pt x="1793174" y="344384"/>
                </a:cubicBezTo>
                <a:cubicBezTo>
                  <a:pt x="1745559" y="391999"/>
                  <a:pt x="1745065" y="400004"/>
                  <a:pt x="1662545" y="427511"/>
                </a:cubicBezTo>
                <a:lnTo>
                  <a:pt x="1555667" y="463137"/>
                </a:lnTo>
                <a:cubicBezTo>
                  <a:pt x="1543792" y="467096"/>
                  <a:pt x="1530457" y="468070"/>
                  <a:pt x="1520041" y="475013"/>
                </a:cubicBezTo>
                <a:cubicBezTo>
                  <a:pt x="1484265" y="498863"/>
                  <a:pt x="1479097" y="504436"/>
                  <a:pt x="1436914" y="522514"/>
                </a:cubicBezTo>
                <a:cubicBezTo>
                  <a:pt x="1425408" y="527445"/>
                  <a:pt x="1413163" y="530431"/>
                  <a:pt x="1401288" y="534389"/>
                </a:cubicBezTo>
                <a:lnTo>
                  <a:pt x="1330036" y="581890"/>
                </a:lnTo>
                <a:lnTo>
                  <a:pt x="1294410" y="605641"/>
                </a:lnTo>
                <a:cubicBezTo>
                  <a:pt x="1286493" y="617516"/>
                  <a:pt x="1277042" y="628501"/>
                  <a:pt x="1270659" y="641267"/>
                </a:cubicBezTo>
                <a:cubicBezTo>
                  <a:pt x="1247630" y="687325"/>
                  <a:pt x="1262164" y="700550"/>
                  <a:pt x="1270659" y="760020"/>
                </a:cubicBezTo>
                <a:cubicBezTo>
                  <a:pt x="1353786" y="756062"/>
                  <a:pt x="1437412" y="758060"/>
                  <a:pt x="1520041" y="748145"/>
                </a:cubicBezTo>
                <a:cubicBezTo>
                  <a:pt x="1537618" y="746036"/>
                  <a:pt x="1552531" y="733777"/>
                  <a:pt x="1567543" y="724394"/>
                </a:cubicBezTo>
                <a:cubicBezTo>
                  <a:pt x="1584327" y="713904"/>
                  <a:pt x="1598938" y="700272"/>
                  <a:pt x="1615044" y="688768"/>
                </a:cubicBezTo>
                <a:cubicBezTo>
                  <a:pt x="1626658" y="680472"/>
                  <a:pt x="1638795" y="672935"/>
                  <a:pt x="1650670" y="665018"/>
                </a:cubicBezTo>
                <a:cubicBezTo>
                  <a:pt x="1662545" y="649184"/>
                  <a:pt x="1672982" y="632161"/>
                  <a:pt x="1686296" y="617516"/>
                </a:cubicBezTo>
                <a:cubicBezTo>
                  <a:pt x="1712656" y="588520"/>
                  <a:pt x="1747686" y="566994"/>
                  <a:pt x="1769423" y="534389"/>
                </a:cubicBezTo>
                <a:cubicBezTo>
                  <a:pt x="1777340" y="522514"/>
                  <a:pt x="1786093" y="511155"/>
                  <a:pt x="1793174" y="498763"/>
                </a:cubicBezTo>
                <a:cubicBezTo>
                  <a:pt x="1801957" y="483393"/>
                  <a:pt x="1806635" y="465667"/>
                  <a:pt x="1816924" y="451262"/>
                </a:cubicBezTo>
                <a:cubicBezTo>
                  <a:pt x="1826685" y="437596"/>
                  <a:pt x="1841620" y="428387"/>
                  <a:pt x="1852550" y="415636"/>
                </a:cubicBezTo>
                <a:cubicBezTo>
                  <a:pt x="1865431" y="400609"/>
                  <a:pt x="1875143" y="383030"/>
                  <a:pt x="1888176" y="368135"/>
                </a:cubicBezTo>
                <a:cubicBezTo>
                  <a:pt x="1902922" y="351283"/>
                  <a:pt x="1921105" y="337635"/>
                  <a:pt x="1935678" y="320633"/>
                </a:cubicBezTo>
                <a:cubicBezTo>
                  <a:pt x="1944966" y="309797"/>
                  <a:pt x="1950291" y="295971"/>
                  <a:pt x="1959428" y="285007"/>
                </a:cubicBezTo>
                <a:cubicBezTo>
                  <a:pt x="1978189" y="262494"/>
                  <a:pt x="2003989" y="238976"/>
                  <a:pt x="2030680" y="225631"/>
                </a:cubicBezTo>
                <a:cubicBezTo>
                  <a:pt x="2041876" y="220033"/>
                  <a:pt x="2054431" y="217714"/>
                  <a:pt x="2066306" y="213755"/>
                </a:cubicBezTo>
                <a:cubicBezTo>
                  <a:pt x="2109849" y="221672"/>
                  <a:pt x="2165641" y="206212"/>
                  <a:pt x="2196935" y="237506"/>
                </a:cubicBezTo>
                <a:cubicBezTo>
                  <a:pt x="2219502" y="260073"/>
                  <a:pt x="2193456" y="301719"/>
                  <a:pt x="2185059" y="332509"/>
                </a:cubicBezTo>
                <a:cubicBezTo>
                  <a:pt x="2181304" y="346278"/>
                  <a:pt x="2167692" y="355369"/>
                  <a:pt x="2161309" y="368135"/>
                </a:cubicBezTo>
                <a:cubicBezTo>
                  <a:pt x="2155711" y="379331"/>
                  <a:pt x="2156378" y="393346"/>
                  <a:pt x="2149434" y="403761"/>
                </a:cubicBezTo>
                <a:cubicBezTo>
                  <a:pt x="2131146" y="431193"/>
                  <a:pt x="2104471" y="445612"/>
                  <a:pt x="2078182" y="463137"/>
                </a:cubicBezTo>
                <a:cubicBezTo>
                  <a:pt x="2070265" y="475012"/>
                  <a:pt x="2065395" y="489626"/>
                  <a:pt x="2054431" y="498763"/>
                </a:cubicBezTo>
                <a:cubicBezTo>
                  <a:pt x="2040831" y="510096"/>
                  <a:pt x="2022110" y="513406"/>
                  <a:pt x="2006930" y="522514"/>
                </a:cubicBezTo>
                <a:cubicBezTo>
                  <a:pt x="1982453" y="537200"/>
                  <a:pt x="1959429" y="554181"/>
                  <a:pt x="1935678" y="570015"/>
                </a:cubicBezTo>
                <a:lnTo>
                  <a:pt x="1900052" y="593766"/>
                </a:lnTo>
                <a:cubicBezTo>
                  <a:pt x="1896093" y="605641"/>
                  <a:pt x="1895861" y="619511"/>
                  <a:pt x="1888176" y="629392"/>
                </a:cubicBezTo>
                <a:cubicBezTo>
                  <a:pt x="1844374" y="685709"/>
                  <a:pt x="1828920" y="692647"/>
                  <a:pt x="1781298" y="724394"/>
                </a:cubicBezTo>
                <a:cubicBezTo>
                  <a:pt x="1777340" y="736269"/>
                  <a:pt x="1774354" y="748514"/>
                  <a:pt x="1769423" y="760020"/>
                </a:cubicBezTo>
                <a:cubicBezTo>
                  <a:pt x="1762450" y="776292"/>
                  <a:pt x="1747868" y="789956"/>
                  <a:pt x="1745672" y="807522"/>
                </a:cubicBezTo>
                <a:cubicBezTo>
                  <a:pt x="1743648" y="823717"/>
                  <a:pt x="1753589" y="839189"/>
                  <a:pt x="1757548" y="855023"/>
                </a:cubicBezTo>
                <a:cubicBezTo>
                  <a:pt x="1789215" y="851065"/>
                  <a:pt x="1822496" y="853882"/>
                  <a:pt x="1852550" y="843148"/>
                </a:cubicBezTo>
                <a:cubicBezTo>
                  <a:pt x="1879432" y="833547"/>
                  <a:pt x="1896722" y="804672"/>
                  <a:pt x="1923802" y="795646"/>
                </a:cubicBezTo>
                <a:cubicBezTo>
                  <a:pt x="1952877" y="785955"/>
                  <a:pt x="1981249" y="778364"/>
                  <a:pt x="2006930" y="760020"/>
                </a:cubicBezTo>
                <a:cubicBezTo>
                  <a:pt x="2020596" y="750259"/>
                  <a:pt x="2031805" y="737296"/>
                  <a:pt x="2042556" y="724394"/>
                </a:cubicBezTo>
                <a:cubicBezTo>
                  <a:pt x="2051693" y="713430"/>
                  <a:pt x="2057169" y="699732"/>
                  <a:pt x="2066306" y="688768"/>
                </a:cubicBezTo>
                <a:cubicBezTo>
                  <a:pt x="2077057" y="675866"/>
                  <a:pt x="2091621" y="666399"/>
                  <a:pt x="2101932" y="653142"/>
                </a:cubicBezTo>
                <a:cubicBezTo>
                  <a:pt x="2119457" y="630610"/>
                  <a:pt x="2133600" y="605641"/>
                  <a:pt x="2149434" y="581890"/>
                </a:cubicBezTo>
                <a:cubicBezTo>
                  <a:pt x="2157351" y="570015"/>
                  <a:pt x="2161309" y="554182"/>
                  <a:pt x="2173184" y="546265"/>
                </a:cubicBezTo>
                <a:lnTo>
                  <a:pt x="2208810" y="522514"/>
                </a:lnTo>
                <a:cubicBezTo>
                  <a:pt x="2216727" y="510639"/>
                  <a:pt x="2226178" y="499654"/>
                  <a:pt x="2232561" y="486888"/>
                </a:cubicBezTo>
                <a:cubicBezTo>
                  <a:pt x="2251481" y="449049"/>
                  <a:pt x="2242012" y="404973"/>
                  <a:pt x="2291937" y="380010"/>
                </a:cubicBezTo>
                <a:lnTo>
                  <a:pt x="2339439" y="356259"/>
                </a:lnTo>
                <a:cubicBezTo>
                  <a:pt x="2347356" y="344384"/>
                  <a:pt x="2350423" y="327016"/>
                  <a:pt x="2363189" y="320633"/>
                </a:cubicBezTo>
                <a:cubicBezTo>
                  <a:pt x="2392385" y="306035"/>
                  <a:pt x="2458192" y="296883"/>
                  <a:pt x="2458192" y="296883"/>
                </a:cubicBezTo>
                <a:cubicBezTo>
                  <a:pt x="2554128" y="232925"/>
                  <a:pt x="2555870" y="220995"/>
                  <a:pt x="2755075" y="296883"/>
                </a:cubicBezTo>
                <a:cubicBezTo>
                  <a:pt x="2777576" y="305455"/>
                  <a:pt x="2752461" y="345909"/>
                  <a:pt x="2743200" y="368135"/>
                </a:cubicBezTo>
                <a:cubicBezTo>
                  <a:pt x="2732221" y="394484"/>
                  <a:pt x="2718534" y="422260"/>
                  <a:pt x="2695698" y="439387"/>
                </a:cubicBezTo>
                <a:cubicBezTo>
                  <a:pt x="2625358" y="492142"/>
                  <a:pt x="2664670" y="464031"/>
                  <a:pt x="2576945" y="522514"/>
                </a:cubicBezTo>
                <a:cubicBezTo>
                  <a:pt x="2565070" y="530431"/>
                  <a:pt x="2551411" y="536173"/>
                  <a:pt x="2541319" y="546265"/>
                </a:cubicBezTo>
                <a:cubicBezTo>
                  <a:pt x="2494152" y="593431"/>
                  <a:pt x="2521986" y="577817"/>
                  <a:pt x="2458192" y="593766"/>
                </a:cubicBezTo>
                <a:cubicBezTo>
                  <a:pt x="2450275" y="605641"/>
                  <a:pt x="2445586" y="620476"/>
                  <a:pt x="2434441" y="629392"/>
                </a:cubicBezTo>
                <a:cubicBezTo>
                  <a:pt x="2424666" y="637212"/>
                  <a:pt x="2410011" y="635669"/>
                  <a:pt x="2398815" y="641267"/>
                </a:cubicBezTo>
                <a:cubicBezTo>
                  <a:pt x="2386049" y="647650"/>
                  <a:pt x="2374803" y="656722"/>
                  <a:pt x="2363189" y="665018"/>
                </a:cubicBezTo>
                <a:cubicBezTo>
                  <a:pt x="2347084" y="676522"/>
                  <a:pt x="2331794" y="689140"/>
                  <a:pt x="2315688" y="700644"/>
                </a:cubicBezTo>
                <a:cubicBezTo>
                  <a:pt x="2304074" y="708940"/>
                  <a:pt x="2291026" y="715257"/>
                  <a:pt x="2280062" y="724394"/>
                </a:cubicBezTo>
                <a:cubicBezTo>
                  <a:pt x="2188618" y="800596"/>
                  <a:pt x="2297269" y="724797"/>
                  <a:pt x="2208810" y="783771"/>
                </a:cubicBezTo>
                <a:cubicBezTo>
                  <a:pt x="2154365" y="865438"/>
                  <a:pt x="2170335" y="827943"/>
                  <a:pt x="2149434" y="890649"/>
                </a:cubicBezTo>
                <a:cubicBezTo>
                  <a:pt x="2153392" y="902524"/>
                  <a:pt x="2149687" y="921626"/>
                  <a:pt x="2161309" y="926275"/>
                </a:cubicBezTo>
                <a:cubicBezTo>
                  <a:pt x="2194351" y="939492"/>
                  <a:pt x="2256709" y="876080"/>
                  <a:pt x="2268187" y="866898"/>
                </a:cubicBezTo>
                <a:cubicBezTo>
                  <a:pt x="2280062" y="870857"/>
                  <a:pt x="2291295" y="878774"/>
                  <a:pt x="2303813" y="878774"/>
                </a:cubicBezTo>
                <a:cubicBezTo>
                  <a:pt x="2383356" y="878774"/>
                  <a:pt x="2390576" y="873603"/>
                  <a:pt x="2446317" y="855023"/>
                </a:cubicBezTo>
                <a:cubicBezTo>
                  <a:pt x="2458192" y="843148"/>
                  <a:pt x="2468508" y="829474"/>
                  <a:pt x="2481943" y="819397"/>
                </a:cubicBezTo>
                <a:cubicBezTo>
                  <a:pt x="2500408" y="805548"/>
                  <a:pt x="2524998" y="800092"/>
                  <a:pt x="2541319" y="783771"/>
                </a:cubicBezTo>
                <a:cubicBezTo>
                  <a:pt x="2553837" y="771253"/>
                  <a:pt x="2556287" y="751640"/>
                  <a:pt x="2565070" y="736270"/>
                </a:cubicBezTo>
                <a:cubicBezTo>
                  <a:pt x="2572151" y="723878"/>
                  <a:pt x="2580904" y="712519"/>
                  <a:pt x="2588821" y="700644"/>
                </a:cubicBezTo>
                <a:cubicBezTo>
                  <a:pt x="2592779" y="684810"/>
                  <a:pt x="2594965" y="668424"/>
                  <a:pt x="2600696" y="653142"/>
                </a:cubicBezTo>
                <a:cubicBezTo>
                  <a:pt x="2631923" y="569869"/>
                  <a:pt x="2613746" y="638919"/>
                  <a:pt x="2648197" y="570015"/>
                </a:cubicBezTo>
                <a:cubicBezTo>
                  <a:pt x="2653795" y="558819"/>
                  <a:pt x="2653128" y="544804"/>
                  <a:pt x="2660072" y="534389"/>
                </a:cubicBezTo>
                <a:cubicBezTo>
                  <a:pt x="2669388" y="520415"/>
                  <a:pt x="2685387" y="512020"/>
                  <a:pt x="2695698" y="498763"/>
                </a:cubicBezTo>
                <a:cubicBezTo>
                  <a:pt x="2713223" y="476231"/>
                  <a:pt x="2727366" y="451262"/>
                  <a:pt x="2743200" y="427511"/>
                </a:cubicBezTo>
                <a:cubicBezTo>
                  <a:pt x="2771757" y="384675"/>
                  <a:pt x="2789392" y="353172"/>
                  <a:pt x="2838202" y="320633"/>
                </a:cubicBezTo>
                <a:cubicBezTo>
                  <a:pt x="2850077" y="312716"/>
                  <a:pt x="2860786" y="302679"/>
                  <a:pt x="2873828" y="296883"/>
                </a:cubicBezTo>
                <a:cubicBezTo>
                  <a:pt x="2956434" y="260169"/>
                  <a:pt x="2923484" y="284290"/>
                  <a:pt x="2992582" y="261257"/>
                </a:cubicBezTo>
                <a:cubicBezTo>
                  <a:pt x="3012805" y="254516"/>
                  <a:pt x="3031735" y="244247"/>
                  <a:pt x="3051958" y="237506"/>
                </a:cubicBezTo>
                <a:cubicBezTo>
                  <a:pt x="3067441" y="232345"/>
                  <a:pt x="3083826" y="230321"/>
                  <a:pt x="3099459" y="225631"/>
                </a:cubicBezTo>
                <a:cubicBezTo>
                  <a:pt x="3123439" y="218437"/>
                  <a:pt x="3170711" y="201880"/>
                  <a:pt x="3170711" y="201880"/>
                </a:cubicBezTo>
                <a:cubicBezTo>
                  <a:pt x="3178628" y="217714"/>
                  <a:pt x="3192992" y="231740"/>
                  <a:pt x="3194462" y="249381"/>
                </a:cubicBezTo>
                <a:cubicBezTo>
                  <a:pt x="3197112" y="281185"/>
                  <a:pt x="3192679" y="314108"/>
                  <a:pt x="3182587" y="344384"/>
                </a:cubicBezTo>
                <a:cubicBezTo>
                  <a:pt x="3176328" y="363160"/>
                  <a:pt x="3158465" y="375780"/>
                  <a:pt x="3146961" y="391885"/>
                </a:cubicBezTo>
                <a:cubicBezTo>
                  <a:pt x="3105628" y="449751"/>
                  <a:pt x="3143029" y="407692"/>
                  <a:pt x="3087584" y="463137"/>
                </a:cubicBezTo>
                <a:cubicBezTo>
                  <a:pt x="3036634" y="565042"/>
                  <a:pt x="3095347" y="467251"/>
                  <a:pt x="3028208" y="534389"/>
                </a:cubicBezTo>
                <a:cubicBezTo>
                  <a:pt x="3018116" y="544481"/>
                  <a:pt x="3013594" y="559051"/>
                  <a:pt x="3004457" y="570015"/>
                </a:cubicBezTo>
                <a:cubicBezTo>
                  <a:pt x="2993706" y="582917"/>
                  <a:pt x="2980706" y="593766"/>
                  <a:pt x="2968831" y="605641"/>
                </a:cubicBezTo>
                <a:cubicBezTo>
                  <a:pt x="2964873" y="617516"/>
                  <a:pt x="2964776" y="631492"/>
                  <a:pt x="2956956" y="641267"/>
                </a:cubicBezTo>
                <a:cubicBezTo>
                  <a:pt x="2948040" y="652412"/>
                  <a:pt x="2932294" y="655881"/>
                  <a:pt x="2921330" y="665018"/>
                </a:cubicBezTo>
                <a:cubicBezTo>
                  <a:pt x="2908428" y="675769"/>
                  <a:pt x="2896634" y="687893"/>
                  <a:pt x="2885704" y="700644"/>
                </a:cubicBezTo>
                <a:cubicBezTo>
                  <a:pt x="2872823" y="715671"/>
                  <a:pt x="2864073" y="734150"/>
                  <a:pt x="2850078" y="748145"/>
                </a:cubicBezTo>
                <a:cubicBezTo>
                  <a:pt x="2839986" y="758237"/>
                  <a:pt x="2825416" y="762759"/>
                  <a:pt x="2814452" y="771896"/>
                </a:cubicBezTo>
                <a:cubicBezTo>
                  <a:pt x="2801550" y="782647"/>
                  <a:pt x="2791728" y="796771"/>
                  <a:pt x="2778826" y="807522"/>
                </a:cubicBezTo>
                <a:cubicBezTo>
                  <a:pt x="2711513" y="863615"/>
                  <a:pt x="2776998" y="796952"/>
                  <a:pt x="2695698" y="855023"/>
                </a:cubicBezTo>
                <a:cubicBezTo>
                  <a:pt x="2682032" y="864784"/>
                  <a:pt x="2672974" y="879897"/>
                  <a:pt x="2660072" y="890649"/>
                </a:cubicBezTo>
                <a:cubicBezTo>
                  <a:pt x="2649108" y="899786"/>
                  <a:pt x="2635411" y="905263"/>
                  <a:pt x="2624447" y="914400"/>
                </a:cubicBezTo>
                <a:cubicBezTo>
                  <a:pt x="2552236" y="974577"/>
                  <a:pt x="2629211" y="929832"/>
                  <a:pt x="2541319" y="973776"/>
                </a:cubicBezTo>
                <a:cubicBezTo>
                  <a:pt x="2529444" y="985651"/>
                  <a:pt x="2522487" y="1009402"/>
                  <a:pt x="2505693" y="1009402"/>
                </a:cubicBezTo>
                <a:cubicBezTo>
                  <a:pt x="2491421" y="1009402"/>
                  <a:pt x="2481943" y="973776"/>
                  <a:pt x="2481943" y="973776"/>
                </a:cubicBezTo>
              </a:path>
            </a:pathLst>
          </a:custGeom>
          <a:noFill/>
          <a:ln w="158750">
            <a:solidFill>
              <a:srgbClr val="FF0000">
                <a:alpha val="28000"/>
              </a:srgbClr>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TextBox 19"/>
          <p:cNvSpPr txBox="1"/>
          <p:nvPr/>
        </p:nvSpPr>
        <p:spPr>
          <a:xfrm>
            <a:off x="4355976" y="6414273"/>
            <a:ext cx="3374963" cy="307777"/>
          </a:xfrm>
          <a:prstGeom prst="rect">
            <a:avLst/>
          </a:prstGeom>
          <a:noFill/>
        </p:spPr>
        <p:txBody>
          <a:bodyPr wrap="none" rtlCol="0">
            <a:spAutoFit/>
          </a:bodyPr>
          <a:lstStyle/>
          <a:p>
            <a:r>
              <a:rPr lang="it-IT" sz="1400" dirty="0" smtClean="0"/>
              <a:t>Ma, Babu, Valle, Altarelli, Feruglio, Merlo,… </a:t>
            </a:r>
            <a:endParaRPr lang="it-IT" sz="1400" dirty="0"/>
          </a:p>
        </p:txBody>
      </p:sp>
      <p:grpSp>
        <p:nvGrpSpPr>
          <p:cNvPr id="21" name="Group 20"/>
          <p:cNvGrpSpPr/>
          <p:nvPr/>
        </p:nvGrpSpPr>
        <p:grpSpPr>
          <a:xfrm>
            <a:off x="735311" y="260648"/>
            <a:ext cx="4052713" cy="1200329"/>
            <a:chOff x="323528" y="404664"/>
            <a:chExt cx="4052713" cy="1200329"/>
          </a:xfrm>
        </p:grpSpPr>
        <p:sp>
          <p:nvSpPr>
            <p:cNvPr id="22" name="TextBox 21"/>
            <p:cNvSpPr txBox="1"/>
            <p:nvPr/>
          </p:nvSpPr>
          <p:spPr>
            <a:xfrm>
              <a:off x="323528" y="404664"/>
              <a:ext cx="4052713" cy="1200329"/>
            </a:xfrm>
            <a:prstGeom prst="rect">
              <a:avLst/>
            </a:prstGeom>
            <a:noFill/>
          </p:spPr>
          <p:txBody>
            <a:bodyPr wrap="none" rtlCol="0">
              <a:spAutoFit/>
            </a:bodyPr>
            <a:lstStyle/>
            <a:p>
              <a:r>
                <a:rPr lang="it-IT" sz="3600" b="1" dirty="0" smtClean="0">
                  <a:solidFill>
                    <a:srgbClr val="00B0F0"/>
                  </a:solidFill>
                </a:rPr>
                <a:t>Choose            in the </a:t>
              </a:r>
            </a:p>
            <a:p>
              <a:r>
                <a:rPr lang="it-IT" sz="3600" b="1" dirty="0" smtClean="0">
                  <a:solidFill>
                    <a:srgbClr val="00B0F0"/>
                  </a:solidFill>
                </a:rPr>
                <a:t>‘lazy’ case</a:t>
              </a:r>
              <a:endParaRPr lang="it-IT" sz="3600" b="1" dirty="0">
                <a:solidFill>
                  <a:srgbClr val="00B0F0"/>
                </a:solidFill>
              </a:endParaRPr>
            </a:p>
          </p:txBody>
        </p:sp>
        <p:pic>
          <p:nvPicPr>
            <p:cNvPr id="2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8619" y="548680"/>
              <a:ext cx="1109662" cy="37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Oval 2"/>
          <p:cNvSpPr/>
          <p:nvPr/>
        </p:nvSpPr>
        <p:spPr>
          <a:xfrm>
            <a:off x="395536" y="5149249"/>
            <a:ext cx="133883" cy="151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467544" y="5229200"/>
            <a:ext cx="474810" cy="276999"/>
          </a:xfrm>
          <a:prstGeom prst="rect">
            <a:avLst/>
          </a:prstGeom>
          <a:noFill/>
        </p:spPr>
        <p:txBody>
          <a:bodyPr wrap="none" rtlCol="0">
            <a:spAutoFit/>
          </a:bodyPr>
          <a:lstStyle/>
          <a:p>
            <a:r>
              <a:rPr lang="it-IT" sz="1200" dirty="0" smtClean="0"/>
              <a:t>TBM</a:t>
            </a:r>
            <a:endParaRPr lang="it-IT" sz="1200" dirty="0"/>
          </a:p>
        </p:txBody>
      </p:sp>
      <p:sp>
        <p:nvSpPr>
          <p:cNvPr id="26" name="Oval 25"/>
          <p:cNvSpPr/>
          <p:nvPr/>
        </p:nvSpPr>
        <p:spPr>
          <a:xfrm>
            <a:off x="395536" y="4293096"/>
            <a:ext cx="133883" cy="151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extBox 26"/>
          <p:cNvSpPr txBox="1"/>
          <p:nvPr/>
        </p:nvSpPr>
        <p:spPr>
          <a:xfrm>
            <a:off x="467544" y="4373047"/>
            <a:ext cx="399468" cy="276999"/>
          </a:xfrm>
          <a:prstGeom prst="rect">
            <a:avLst/>
          </a:prstGeom>
          <a:noFill/>
        </p:spPr>
        <p:txBody>
          <a:bodyPr wrap="none" rtlCol="0">
            <a:spAutoFit/>
          </a:bodyPr>
          <a:lstStyle/>
          <a:p>
            <a:r>
              <a:rPr lang="it-IT" sz="1200" dirty="0" smtClean="0"/>
              <a:t>BM</a:t>
            </a:r>
            <a:endParaRPr lang="it-IT" sz="1200" dirty="0"/>
          </a:p>
        </p:txBody>
      </p:sp>
    </p:spTree>
    <p:extLst>
      <p:ext uri="{BB962C8B-B14F-4D97-AF65-F5344CB8AC3E}">
        <p14:creationId xmlns:p14="http://schemas.microsoft.com/office/powerpoint/2010/main" val="24992071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55576" y="188640"/>
            <a:ext cx="4052713" cy="1200329"/>
            <a:chOff x="755576" y="188640"/>
            <a:chExt cx="4052713" cy="1200329"/>
          </a:xfrm>
        </p:grpSpPr>
        <p:sp>
          <p:nvSpPr>
            <p:cNvPr id="25" name="TextBox 24"/>
            <p:cNvSpPr txBox="1"/>
            <p:nvPr/>
          </p:nvSpPr>
          <p:spPr>
            <a:xfrm>
              <a:off x="755576" y="188640"/>
              <a:ext cx="4052713" cy="1200329"/>
            </a:xfrm>
            <a:prstGeom prst="rect">
              <a:avLst/>
            </a:prstGeom>
            <a:noFill/>
          </p:spPr>
          <p:txBody>
            <a:bodyPr wrap="none" rtlCol="0">
              <a:spAutoFit/>
            </a:bodyPr>
            <a:lstStyle/>
            <a:p>
              <a:r>
                <a:rPr lang="it-IT" sz="3600" b="1" dirty="0" smtClean="0">
                  <a:solidFill>
                    <a:srgbClr val="00B0F0"/>
                  </a:solidFill>
                </a:rPr>
                <a:t>Choose             in the</a:t>
              </a:r>
            </a:p>
            <a:p>
              <a:r>
                <a:rPr lang="it-IT" sz="3600" b="1" dirty="0" smtClean="0">
                  <a:solidFill>
                    <a:srgbClr val="00B0F0"/>
                  </a:solidFill>
                </a:rPr>
                <a:t>‘lazy’ case</a:t>
              </a:r>
              <a:endParaRPr lang="it-IT" sz="3600" b="1" dirty="0">
                <a:solidFill>
                  <a:srgbClr val="00B0F0"/>
                </a:solidFill>
              </a:endParaRPr>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30915"/>
              <a:ext cx="1188756" cy="40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63" y="3557530"/>
            <a:ext cx="7740352" cy="111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763" y="5514141"/>
            <a:ext cx="7336085" cy="8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15038" y="3090277"/>
            <a:ext cx="2770981" cy="574430"/>
            <a:chOff x="611560" y="2132856"/>
            <a:chExt cx="2770981" cy="523220"/>
          </a:xfrm>
        </p:grpSpPr>
        <p:sp>
          <p:nvSpPr>
            <p:cNvPr id="5" name="TextBox 4"/>
            <p:cNvSpPr txBox="1"/>
            <p:nvPr/>
          </p:nvSpPr>
          <p:spPr>
            <a:xfrm>
              <a:off x="611560" y="2132856"/>
              <a:ext cx="2411366" cy="523220"/>
            </a:xfrm>
            <a:prstGeom prst="rect">
              <a:avLst/>
            </a:prstGeom>
            <a:noFill/>
          </p:spPr>
          <p:txBody>
            <a:bodyPr wrap="none" rtlCol="0">
              <a:spAutoFit/>
            </a:bodyPr>
            <a:lstStyle/>
            <a:p>
              <a:r>
                <a:rPr lang="it-IT" sz="2800" dirty="0" smtClean="0"/>
                <a:t>For the case of </a:t>
              </a:r>
              <a:endParaRPr lang="it-IT" sz="2800"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2151137"/>
              <a:ext cx="4667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1471439"/>
            <a:ext cx="51530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15038" y="4890477"/>
            <a:ext cx="2733650" cy="574430"/>
            <a:chOff x="144835" y="4005064"/>
            <a:chExt cx="2733650" cy="574430"/>
          </a:xfrm>
        </p:grpSpPr>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4005064"/>
              <a:ext cx="46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44835" y="4005064"/>
              <a:ext cx="2411366" cy="574430"/>
            </a:xfrm>
            <a:prstGeom prst="rect">
              <a:avLst/>
            </a:prstGeom>
            <a:noFill/>
          </p:spPr>
          <p:txBody>
            <a:bodyPr wrap="none" rtlCol="0">
              <a:spAutoFit/>
            </a:bodyPr>
            <a:lstStyle/>
            <a:p>
              <a:r>
                <a:rPr lang="it-IT" sz="2800" dirty="0" smtClean="0"/>
                <a:t>For the case of </a:t>
              </a:r>
              <a:endParaRPr lang="it-IT" sz="2800" dirty="0"/>
            </a:p>
          </p:txBody>
        </p:sp>
      </p:grpSp>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6404" y="2121793"/>
            <a:ext cx="31623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36991" y="6368238"/>
            <a:ext cx="1179425" cy="338554"/>
          </a:xfrm>
          <a:prstGeom prst="rect">
            <a:avLst/>
          </a:prstGeom>
          <a:noFill/>
        </p:spPr>
        <p:txBody>
          <a:bodyPr wrap="none" rtlCol="0">
            <a:spAutoFit/>
          </a:bodyPr>
          <a:lstStyle/>
          <a:p>
            <a:r>
              <a:rPr lang="it-IT" sz="1600" b="1" dirty="0" smtClean="0"/>
              <a:t>Unexplored</a:t>
            </a:r>
            <a:endParaRPr lang="it-IT" sz="1600" b="1" dirty="0"/>
          </a:p>
        </p:txBody>
      </p:sp>
      <p:grpSp>
        <p:nvGrpSpPr>
          <p:cNvPr id="18" name="Group 17"/>
          <p:cNvGrpSpPr/>
          <p:nvPr/>
        </p:nvGrpSpPr>
        <p:grpSpPr>
          <a:xfrm>
            <a:off x="5759624" y="107340"/>
            <a:ext cx="3348880" cy="369332"/>
            <a:chOff x="2771800" y="5661248"/>
            <a:chExt cx="3348881" cy="478093"/>
          </a:xfrm>
        </p:grpSpPr>
        <p:sp>
          <p:nvSpPr>
            <p:cNvPr id="19" name="TextBox 18"/>
            <p:cNvSpPr txBox="1"/>
            <p:nvPr/>
          </p:nvSpPr>
          <p:spPr>
            <a:xfrm>
              <a:off x="2771800" y="5661248"/>
              <a:ext cx="2712603" cy="478093"/>
            </a:xfrm>
            <a:prstGeom prst="rect">
              <a:avLst/>
            </a:prstGeom>
            <a:noFill/>
          </p:spPr>
          <p:txBody>
            <a:bodyPr wrap="none" rtlCol="0">
              <a:spAutoFit/>
            </a:bodyPr>
            <a:lstStyle/>
            <a:p>
              <a:r>
                <a:rPr lang="it-IT" dirty="0" smtClean="0"/>
                <a:t>Hence, either                   or </a:t>
              </a:r>
              <a:endParaRPr lang="it-IT" dirty="0"/>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260" y="5680422"/>
              <a:ext cx="876300" cy="39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2299" y="5749205"/>
              <a:ext cx="738382" cy="32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2" name="Elbow Connector 21"/>
          <p:cNvCxnSpPr/>
          <p:nvPr/>
        </p:nvCxnSpPr>
        <p:spPr>
          <a:xfrm>
            <a:off x="5688213" y="90215"/>
            <a:ext cx="3420291" cy="530473"/>
          </a:xfrm>
          <a:prstGeom prst="bentConnector3">
            <a:avLst>
              <a:gd name="adj1" fmla="val -229"/>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025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84" y="3861049"/>
            <a:ext cx="4069483"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355" y="3861048"/>
            <a:ext cx="4231125"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13" y="1052736"/>
            <a:ext cx="58959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420888"/>
            <a:ext cx="4318992" cy="124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1027" y="2047129"/>
            <a:ext cx="2145972" cy="400110"/>
          </a:xfrm>
          <a:prstGeom prst="rect">
            <a:avLst/>
          </a:prstGeom>
          <a:noFill/>
        </p:spPr>
        <p:txBody>
          <a:bodyPr wrap="none" rtlCol="0">
            <a:spAutoFit/>
          </a:bodyPr>
          <a:lstStyle/>
          <a:p>
            <a:r>
              <a:rPr lang="it-IT" sz="2000" b="1" dirty="0" smtClean="0">
                <a:solidFill>
                  <a:srgbClr val="FF0000"/>
                </a:solidFill>
              </a:rPr>
              <a:t>Flipped Bimaximal</a:t>
            </a:r>
            <a:endParaRPr lang="it-IT" sz="2000" b="1" dirty="0">
              <a:solidFill>
                <a:srgbClr val="FF0000"/>
              </a:solidFill>
            </a:endParaRPr>
          </a:p>
        </p:txBody>
      </p:sp>
      <p:sp>
        <p:nvSpPr>
          <p:cNvPr id="16" name="Freeform 15"/>
          <p:cNvSpPr/>
          <p:nvPr/>
        </p:nvSpPr>
        <p:spPr>
          <a:xfrm>
            <a:off x="2624447" y="1757548"/>
            <a:ext cx="2210648" cy="685745"/>
          </a:xfrm>
          <a:custGeom>
            <a:avLst/>
            <a:gdLst>
              <a:gd name="connsiteX0" fmla="*/ 0 w 2210648"/>
              <a:gd name="connsiteY0" fmla="*/ 475013 h 685745"/>
              <a:gd name="connsiteX1" fmla="*/ 118753 w 2210648"/>
              <a:gd name="connsiteY1" fmla="*/ 391886 h 685745"/>
              <a:gd name="connsiteX2" fmla="*/ 166254 w 2210648"/>
              <a:gd name="connsiteY2" fmla="*/ 320634 h 685745"/>
              <a:gd name="connsiteX3" fmla="*/ 225631 w 2210648"/>
              <a:gd name="connsiteY3" fmla="*/ 237507 h 685745"/>
              <a:gd name="connsiteX4" fmla="*/ 285008 w 2210648"/>
              <a:gd name="connsiteY4" fmla="*/ 166255 h 685745"/>
              <a:gd name="connsiteX5" fmla="*/ 332509 w 2210648"/>
              <a:gd name="connsiteY5" fmla="*/ 154379 h 685745"/>
              <a:gd name="connsiteX6" fmla="*/ 380010 w 2210648"/>
              <a:gd name="connsiteY6" fmla="*/ 130629 h 685745"/>
              <a:gd name="connsiteX7" fmla="*/ 415636 w 2210648"/>
              <a:gd name="connsiteY7" fmla="*/ 118753 h 685745"/>
              <a:gd name="connsiteX8" fmla="*/ 451262 w 2210648"/>
              <a:gd name="connsiteY8" fmla="*/ 95003 h 685745"/>
              <a:gd name="connsiteX9" fmla="*/ 486888 w 2210648"/>
              <a:gd name="connsiteY9" fmla="*/ 83127 h 685745"/>
              <a:gd name="connsiteX10" fmla="*/ 522514 w 2210648"/>
              <a:gd name="connsiteY10" fmla="*/ 59377 h 685745"/>
              <a:gd name="connsiteX11" fmla="*/ 581891 w 2210648"/>
              <a:gd name="connsiteY11" fmla="*/ 47501 h 685745"/>
              <a:gd name="connsiteX12" fmla="*/ 617517 w 2210648"/>
              <a:gd name="connsiteY12" fmla="*/ 35626 h 685745"/>
              <a:gd name="connsiteX13" fmla="*/ 1045028 w 2210648"/>
              <a:gd name="connsiteY13" fmla="*/ 0 h 685745"/>
              <a:gd name="connsiteX14" fmla="*/ 1353787 w 2210648"/>
              <a:gd name="connsiteY14" fmla="*/ 11875 h 685745"/>
              <a:gd name="connsiteX15" fmla="*/ 1436914 w 2210648"/>
              <a:gd name="connsiteY15" fmla="*/ 35626 h 685745"/>
              <a:gd name="connsiteX16" fmla="*/ 1484415 w 2210648"/>
              <a:gd name="connsiteY16" fmla="*/ 47501 h 685745"/>
              <a:gd name="connsiteX17" fmla="*/ 1603169 w 2210648"/>
              <a:gd name="connsiteY17" fmla="*/ 83127 h 685745"/>
              <a:gd name="connsiteX18" fmla="*/ 1662545 w 2210648"/>
              <a:gd name="connsiteY18" fmla="*/ 118753 h 685745"/>
              <a:gd name="connsiteX19" fmla="*/ 1733797 w 2210648"/>
              <a:gd name="connsiteY19" fmla="*/ 142504 h 685745"/>
              <a:gd name="connsiteX20" fmla="*/ 1769423 w 2210648"/>
              <a:gd name="connsiteY20" fmla="*/ 178130 h 685745"/>
              <a:gd name="connsiteX21" fmla="*/ 1840675 w 2210648"/>
              <a:gd name="connsiteY21" fmla="*/ 213756 h 685745"/>
              <a:gd name="connsiteX22" fmla="*/ 1911927 w 2210648"/>
              <a:gd name="connsiteY22" fmla="*/ 285008 h 685745"/>
              <a:gd name="connsiteX23" fmla="*/ 1971304 w 2210648"/>
              <a:gd name="connsiteY23" fmla="*/ 356260 h 685745"/>
              <a:gd name="connsiteX24" fmla="*/ 2018805 w 2210648"/>
              <a:gd name="connsiteY24" fmla="*/ 427512 h 685745"/>
              <a:gd name="connsiteX25" fmla="*/ 2101932 w 2210648"/>
              <a:gd name="connsiteY25" fmla="*/ 522514 h 685745"/>
              <a:gd name="connsiteX26" fmla="*/ 2113808 w 2210648"/>
              <a:gd name="connsiteY26" fmla="*/ 605642 h 685745"/>
              <a:gd name="connsiteX27" fmla="*/ 2078182 w 2210648"/>
              <a:gd name="connsiteY27" fmla="*/ 593766 h 685745"/>
              <a:gd name="connsiteX28" fmla="*/ 2173184 w 2210648"/>
              <a:gd name="connsiteY28" fmla="*/ 653143 h 685745"/>
              <a:gd name="connsiteX29" fmla="*/ 2161309 w 2210648"/>
              <a:gd name="connsiteY29" fmla="*/ 546265 h 685745"/>
              <a:gd name="connsiteX30" fmla="*/ 2125683 w 2210648"/>
              <a:gd name="connsiteY30" fmla="*/ 558140 h 685745"/>
              <a:gd name="connsiteX31" fmla="*/ 2078182 w 2210648"/>
              <a:gd name="connsiteY31" fmla="*/ 570016 h 685745"/>
              <a:gd name="connsiteX32" fmla="*/ 2042556 w 2210648"/>
              <a:gd name="connsiteY32" fmla="*/ 605642 h 685745"/>
              <a:gd name="connsiteX33" fmla="*/ 2113808 w 2210648"/>
              <a:gd name="connsiteY33" fmla="*/ 581891 h 685745"/>
              <a:gd name="connsiteX34" fmla="*/ 2125683 w 2210648"/>
              <a:gd name="connsiteY34" fmla="*/ 617517 h 685745"/>
              <a:gd name="connsiteX35" fmla="*/ 2090057 w 2210648"/>
              <a:gd name="connsiteY35" fmla="*/ 593766 h 685745"/>
              <a:gd name="connsiteX36" fmla="*/ 2137558 w 2210648"/>
              <a:gd name="connsiteY36" fmla="*/ 617517 h 685745"/>
              <a:gd name="connsiteX37" fmla="*/ 2149434 w 2210648"/>
              <a:gd name="connsiteY37" fmla="*/ 629392 h 685745"/>
              <a:gd name="connsiteX38" fmla="*/ 2101932 w 2210648"/>
              <a:gd name="connsiteY38" fmla="*/ 617517 h 685745"/>
              <a:gd name="connsiteX39" fmla="*/ 2173184 w 2210648"/>
              <a:gd name="connsiteY39" fmla="*/ 593766 h 6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10648" h="685745">
                <a:moveTo>
                  <a:pt x="0" y="475013"/>
                </a:moveTo>
                <a:cubicBezTo>
                  <a:pt x="4724" y="471863"/>
                  <a:pt x="105963" y="406274"/>
                  <a:pt x="118753" y="391886"/>
                </a:cubicBezTo>
                <a:cubicBezTo>
                  <a:pt x="137717" y="370551"/>
                  <a:pt x="150420" y="344385"/>
                  <a:pt x="166254" y="320634"/>
                </a:cubicBezTo>
                <a:cubicBezTo>
                  <a:pt x="222216" y="236691"/>
                  <a:pt x="151998" y="340593"/>
                  <a:pt x="225631" y="237507"/>
                </a:cubicBezTo>
                <a:cubicBezTo>
                  <a:pt x="242592" y="213762"/>
                  <a:pt x="258242" y="181550"/>
                  <a:pt x="285008" y="166255"/>
                </a:cubicBezTo>
                <a:cubicBezTo>
                  <a:pt x="299179" y="158157"/>
                  <a:pt x="317227" y="160110"/>
                  <a:pt x="332509" y="154379"/>
                </a:cubicBezTo>
                <a:cubicBezTo>
                  <a:pt x="349084" y="148163"/>
                  <a:pt x="363739" y="137602"/>
                  <a:pt x="380010" y="130629"/>
                </a:cubicBezTo>
                <a:cubicBezTo>
                  <a:pt x="391516" y="125698"/>
                  <a:pt x="404440" y="124351"/>
                  <a:pt x="415636" y="118753"/>
                </a:cubicBezTo>
                <a:cubicBezTo>
                  <a:pt x="428401" y="112370"/>
                  <a:pt x="438497" y="101386"/>
                  <a:pt x="451262" y="95003"/>
                </a:cubicBezTo>
                <a:cubicBezTo>
                  <a:pt x="462458" y="89405"/>
                  <a:pt x="475692" y="88725"/>
                  <a:pt x="486888" y="83127"/>
                </a:cubicBezTo>
                <a:cubicBezTo>
                  <a:pt x="499653" y="76744"/>
                  <a:pt x="509150" y="64388"/>
                  <a:pt x="522514" y="59377"/>
                </a:cubicBezTo>
                <a:cubicBezTo>
                  <a:pt x="541413" y="52290"/>
                  <a:pt x="562309" y="52396"/>
                  <a:pt x="581891" y="47501"/>
                </a:cubicBezTo>
                <a:cubicBezTo>
                  <a:pt x="594035" y="44465"/>
                  <a:pt x="605242" y="38081"/>
                  <a:pt x="617517" y="35626"/>
                </a:cubicBezTo>
                <a:cubicBezTo>
                  <a:pt x="804069" y="-1684"/>
                  <a:pt x="810122" y="9787"/>
                  <a:pt x="1045028" y="0"/>
                </a:cubicBezTo>
                <a:cubicBezTo>
                  <a:pt x="1147948" y="3958"/>
                  <a:pt x="1251019" y="5024"/>
                  <a:pt x="1353787" y="11875"/>
                </a:cubicBezTo>
                <a:cubicBezTo>
                  <a:pt x="1377992" y="13489"/>
                  <a:pt x="1412985" y="28789"/>
                  <a:pt x="1436914" y="35626"/>
                </a:cubicBezTo>
                <a:cubicBezTo>
                  <a:pt x="1452607" y="40110"/>
                  <a:pt x="1468782" y="42811"/>
                  <a:pt x="1484415" y="47501"/>
                </a:cubicBezTo>
                <a:cubicBezTo>
                  <a:pt x="1628968" y="90867"/>
                  <a:pt x="1493686" y="55757"/>
                  <a:pt x="1603169" y="83127"/>
                </a:cubicBezTo>
                <a:cubicBezTo>
                  <a:pt x="1622961" y="95002"/>
                  <a:pt x="1641533" y="109202"/>
                  <a:pt x="1662545" y="118753"/>
                </a:cubicBezTo>
                <a:cubicBezTo>
                  <a:pt x="1685336" y="129113"/>
                  <a:pt x="1733797" y="142504"/>
                  <a:pt x="1733797" y="142504"/>
                </a:cubicBezTo>
                <a:cubicBezTo>
                  <a:pt x="1745672" y="154379"/>
                  <a:pt x="1755449" y="168814"/>
                  <a:pt x="1769423" y="178130"/>
                </a:cubicBezTo>
                <a:cubicBezTo>
                  <a:pt x="1851959" y="233153"/>
                  <a:pt x="1756586" y="139010"/>
                  <a:pt x="1840675" y="213756"/>
                </a:cubicBezTo>
                <a:cubicBezTo>
                  <a:pt x="1865779" y="236071"/>
                  <a:pt x="1893295" y="257061"/>
                  <a:pt x="1911927" y="285008"/>
                </a:cubicBezTo>
                <a:cubicBezTo>
                  <a:pt x="1944994" y="334608"/>
                  <a:pt x="1925586" y="310542"/>
                  <a:pt x="1971304" y="356260"/>
                </a:cubicBezTo>
                <a:cubicBezTo>
                  <a:pt x="1994015" y="424394"/>
                  <a:pt x="1966915" y="360796"/>
                  <a:pt x="2018805" y="427512"/>
                </a:cubicBezTo>
                <a:cubicBezTo>
                  <a:pt x="2093406" y="523427"/>
                  <a:pt x="2032964" y="476537"/>
                  <a:pt x="2101932" y="522514"/>
                </a:cubicBezTo>
                <a:cubicBezTo>
                  <a:pt x="2115364" y="542661"/>
                  <a:pt x="2151298" y="577524"/>
                  <a:pt x="2113808" y="605642"/>
                </a:cubicBezTo>
                <a:cubicBezTo>
                  <a:pt x="2103794" y="613153"/>
                  <a:pt x="2090057" y="597725"/>
                  <a:pt x="2078182" y="593766"/>
                </a:cubicBezTo>
                <a:cubicBezTo>
                  <a:pt x="2080822" y="604326"/>
                  <a:pt x="2101379" y="748883"/>
                  <a:pt x="2173184" y="653143"/>
                </a:cubicBezTo>
                <a:cubicBezTo>
                  <a:pt x="2194691" y="624467"/>
                  <a:pt x="2165267" y="581891"/>
                  <a:pt x="2161309" y="546265"/>
                </a:cubicBezTo>
                <a:cubicBezTo>
                  <a:pt x="2149434" y="550223"/>
                  <a:pt x="2137719" y="554701"/>
                  <a:pt x="2125683" y="558140"/>
                </a:cubicBezTo>
                <a:cubicBezTo>
                  <a:pt x="2109990" y="562624"/>
                  <a:pt x="2092353" y="561918"/>
                  <a:pt x="2078182" y="570016"/>
                </a:cubicBezTo>
                <a:cubicBezTo>
                  <a:pt x="2063601" y="578348"/>
                  <a:pt x="2026624" y="600331"/>
                  <a:pt x="2042556" y="605642"/>
                </a:cubicBezTo>
                <a:lnTo>
                  <a:pt x="2113808" y="581891"/>
                </a:lnTo>
                <a:cubicBezTo>
                  <a:pt x="2117766" y="593766"/>
                  <a:pt x="2136879" y="611919"/>
                  <a:pt x="2125683" y="617517"/>
                </a:cubicBezTo>
                <a:cubicBezTo>
                  <a:pt x="2112917" y="623900"/>
                  <a:pt x="2075785" y="593766"/>
                  <a:pt x="2090057" y="593766"/>
                </a:cubicBezTo>
                <a:cubicBezTo>
                  <a:pt x="2107760" y="593766"/>
                  <a:pt x="2121122" y="610942"/>
                  <a:pt x="2137558" y="617517"/>
                </a:cubicBezTo>
                <a:cubicBezTo>
                  <a:pt x="2181052" y="634915"/>
                  <a:pt x="2271176" y="656446"/>
                  <a:pt x="2149434" y="629392"/>
                </a:cubicBezTo>
                <a:cubicBezTo>
                  <a:pt x="2133501" y="625851"/>
                  <a:pt x="2117766" y="621475"/>
                  <a:pt x="2101932" y="617517"/>
                </a:cubicBezTo>
                <a:cubicBezTo>
                  <a:pt x="2147439" y="587179"/>
                  <a:pt x="2123286" y="593766"/>
                  <a:pt x="2173184" y="59376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2" name="Group 21"/>
          <p:cNvGrpSpPr/>
          <p:nvPr/>
        </p:nvGrpSpPr>
        <p:grpSpPr>
          <a:xfrm>
            <a:off x="755576" y="188640"/>
            <a:ext cx="6087500" cy="646331"/>
            <a:chOff x="755576" y="188640"/>
            <a:chExt cx="6087500" cy="646331"/>
          </a:xfrm>
        </p:grpSpPr>
        <p:sp>
          <p:nvSpPr>
            <p:cNvPr id="23" name="TextBox 22"/>
            <p:cNvSpPr txBox="1"/>
            <p:nvPr/>
          </p:nvSpPr>
          <p:spPr>
            <a:xfrm>
              <a:off x="755576" y="188640"/>
              <a:ext cx="6087500" cy="646331"/>
            </a:xfrm>
            <a:prstGeom prst="rect">
              <a:avLst/>
            </a:prstGeom>
            <a:noFill/>
          </p:spPr>
          <p:txBody>
            <a:bodyPr wrap="none" rtlCol="0">
              <a:spAutoFit/>
            </a:bodyPr>
            <a:lstStyle/>
            <a:p>
              <a:r>
                <a:rPr lang="it-IT" sz="3600" b="1" dirty="0" smtClean="0">
                  <a:solidFill>
                    <a:srgbClr val="00B0F0"/>
                  </a:solidFill>
                </a:rPr>
                <a:t>Choose             in the ‘lazy’ case</a:t>
              </a:r>
              <a:endParaRPr lang="it-IT" sz="3600" b="1" dirty="0">
                <a:solidFill>
                  <a:srgbClr val="00B0F0"/>
                </a:solidFill>
              </a:endParaRPr>
            </a:p>
          </p:txBody>
        </p:sp>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330915"/>
              <a:ext cx="1188756" cy="40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45301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985963"/>
            <a:ext cx="82581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7" y="3422073"/>
            <a:ext cx="504057" cy="30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2805" y="3067050"/>
            <a:ext cx="689636" cy="27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872333" y="1124744"/>
            <a:ext cx="3787899" cy="584775"/>
            <a:chOff x="2411760" y="980728"/>
            <a:chExt cx="3787899" cy="584775"/>
          </a:xfrm>
        </p:grpSpPr>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1052736"/>
              <a:ext cx="35718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1760" y="980728"/>
              <a:ext cx="295274" cy="584775"/>
            </a:xfrm>
            <a:prstGeom prst="rect">
              <a:avLst/>
            </a:prstGeom>
            <a:noFill/>
          </p:spPr>
          <p:txBody>
            <a:bodyPr wrap="none" rtlCol="0">
              <a:spAutoFit/>
            </a:bodyPr>
            <a:lstStyle/>
            <a:p>
              <a:r>
                <a:rPr lang="it-IT" sz="3200" dirty="0" smtClean="0"/>
                <a:t>:</a:t>
              </a:r>
              <a:endParaRPr lang="it-IT" sz="3200" dirty="0"/>
            </a:p>
          </p:txBody>
        </p:sp>
      </p:grpSp>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4566" y="1136748"/>
            <a:ext cx="501250" cy="57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4368" y="2636912"/>
            <a:ext cx="680654" cy="20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5527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052736"/>
            <a:ext cx="3682739" cy="523220"/>
          </a:xfrm>
          <a:prstGeom prst="rect">
            <a:avLst/>
          </a:prstGeom>
          <a:noFill/>
        </p:spPr>
        <p:txBody>
          <a:bodyPr wrap="none" rtlCol="0">
            <a:spAutoFit/>
          </a:bodyPr>
          <a:lstStyle/>
          <a:p>
            <a:r>
              <a:rPr lang="it-IT" sz="2800" dirty="0" smtClean="0"/>
              <a:t>A few words about TBM</a:t>
            </a:r>
            <a:endParaRPr lang="it-IT" sz="2800" dirty="0"/>
          </a:p>
        </p:txBody>
      </p:sp>
      <p:sp>
        <p:nvSpPr>
          <p:cNvPr id="3" name="TextBox 2"/>
          <p:cNvSpPr txBox="1"/>
          <p:nvPr/>
        </p:nvSpPr>
        <p:spPr>
          <a:xfrm>
            <a:off x="1259632" y="2060848"/>
            <a:ext cx="7128792" cy="3170099"/>
          </a:xfrm>
          <a:prstGeom prst="rect">
            <a:avLst/>
          </a:prstGeom>
          <a:noFill/>
        </p:spPr>
        <p:txBody>
          <a:bodyPr wrap="square" rtlCol="0">
            <a:spAutoFit/>
          </a:bodyPr>
          <a:lstStyle/>
          <a:p>
            <a:r>
              <a:rPr lang="it-IT" sz="2000" dirty="0" smtClean="0"/>
              <a:t>If one imposes that the two Z2 symmetries of the neutrino mass matrix should belong to the flavor group, then 4 relations appear between the entries of the mixing matrix</a:t>
            </a:r>
          </a:p>
          <a:p>
            <a:endParaRPr lang="it-IT" sz="2000" dirty="0"/>
          </a:p>
          <a:p>
            <a:r>
              <a:rPr lang="it-IT" sz="2000" dirty="0" smtClean="0"/>
              <a:t>If they are compatible, they will fix all parameters of the mixing matrix.</a:t>
            </a:r>
          </a:p>
          <a:p>
            <a:endParaRPr lang="it-IT" sz="2000" dirty="0"/>
          </a:p>
          <a:p>
            <a:r>
              <a:rPr lang="it-IT" sz="2000" dirty="0" smtClean="0"/>
              <a:t>TBM is indeed one solution for the case of </a:t>
            </a:r>
            <a:r>
              <a:rPr lang="it-IT" sz="2000" b="1" dirty="0" smtClean="0"/>
              <a:t>S</a:t>
            </a:r>
            <a:r>
              <a:rPr lang="it-IT" sz="2000" b="1" baseline="-25000" dirty="0" smtClean="0"/>
              <a:t>4</a:t>
            </a:r>
            <a:r>
              <a:rPr lang="it-IT" sz="2000" dirty="0" smtClean="0"/>
              <a:t>.</a:t>
            </a:r>
          </a:p>
          <a:p>
            <a:endParaRPr lang="it-IT" sz="2000" dirty="0"/>
          </a:p>
          <a:p>
            <a:r>
              <a:rPr lang="it-IT" sz="2000" dirty="0" smtClean="0">
                <a:solidFill>
                  <a:srgbClr val="FF0000"/>
                </a:solidFill>
              </a:rPr>
              <a:t>This could be an argument pro TBM.</a:t>
            </a:r>
          </a:p>
        </p:txBody>
      </p:sp>
      <p:sp>
        <p:nvSpPr>
          <p:cNvPr id="4" name="TextBox 3"/>
          <p:cNvSpPr txBox="1"/>
          <p:nvPr/>
        </p:nvSpPr>
        <p:spPr>
          <a:xfrm>
            <a:off x="6877594" y="5661248"/>
            <a:ext cx="1327608" cy="461665"/>
          </a:xfrm>
          <a:prstGeom prst="rect">
            <a:avLst/>
          </a:prstGeom>
          <a:noFill/>
        </p:spPr>
        <p:txBody>
          <a:bodyPr wrap="none" rtlCol="0">
            <a:spAutoFit/>
          </a:bodyPr>
          <a:lstStyle/>
          <a:p>
            <a:r>
              <a:rPr lang="it-IT" sz="2400" b="1" dirty="0" smtClean="0"/>
              <a:t>C. S. Lam</a:t>
            </a:r>
            <a:endParaRPr lang="it-IT" sz="2400" b="1" dirty="0"/>
          </a:p>
        </p:txBody>
      </p:sp>
    </p:spTree>
    <p:extLst>
      <p:ext uri="{BB962C8B-B14F-4D97-AF65-F5344CB8AC3E}">
        <p14:creationId xmlns:p14="http://schemas.microsoft.com/office/powerpoint/2010/main" val="3938207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xplosion 2 25"/>
          <p:cNvSpPr/>
          <p:nvPr/>
        </p:nvSpPr>
        <p:spPr>
          <a:xfrm rot="19948318">
            <a:off x="6587762" y="3714468"/>
            <a:ext cx="2706138" cy="916228"/>
          </a:xfrm>
          <a:prstGeom prst="irregularSeal2">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extBox 1"/>
          <p:cNvSpPr txBox="1"/>
          <p:nvPr/>
        </p:nvSpPr>
        <p:spPr>
          <a:xfrm>
            <a:off x="899592" y="404664"/>
            <a:ext cx="2206373" cy="523220"/>
          </a:xfrm>
          <a:prstGeom prst="rect">
            <a:avLst/>
          </a:prstGeom>
          <a:noFill/>
        </p:spPr>
        <p:txBody>
          <a:bodyPr wrap="none" rtlCol="0">
            <a:spAutoFit/>
          </a:bodyPr>
          <a:lstStyle/>
          <a:p>
            <a:r>
              <a:rPr lang="it-IT" sz="2800" b="1" dirty="0" smtClean="0">
                <a:solidFill>
                  <a:srgbClr val="00B0F0"/>
                </a:solidFill>
              </a:rPr>
              <a:t>Other Groups</a:t>
            </a:r>
            <a:endParaRPr lang="it-IT" sz="2800" b="1" dirty="0">
              <a:solidFill>
                <a:srgbClr val="00B0F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97149"/>
            <a:ext cx="374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87655" y="1475492"/>
            <a:ext cx="2921890" cy="646331"/>
          </a:xfrm>
          <a:prstGeom prst="rect">
            <a:avLst/>
          </a:prstGeom>
          <a:noFill/>
        </p:spPr>
        <p:txBody>
          <a:bodyPr wrap="none" rtlCol="0">
            <a:spAutoFit/>
          </a:bodyPr>
          <a:lstStyle/>
          <a:p>
            <a:r>
              <a:rPr lang="it-IT" dirty="0" smtClean="0"/>
              <a:t>Von Dyck group (may now be</a:t>
            </a:r>
          </a:p>
          <a:p>
            <a:r>
              <a:rPr lang="it-IT" dirty="0" smtClean="0"/>
              <a:t>infinite)</a:t>
            </a:r>
            <a:endParaRPr lang="it-IT"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467744"/>
            <a:ext cx="280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7154" y="44624"/>
            <a:ext cx="1652697" cy="70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88224" y="207581"/>
            <a:ext cx="312906" cy="369332"/>
          </a:xfrm>
          <a:prstGeom prst="rect">
            <a:avLst/>
          </a:prstGeom>
          <a:noFill/>
        </p:spPr>
        <p:txBody>
          <a:bodyPr wrap="none" rtlCol="0">
            <a:spAutoFit/>
          </a:bodyPr>
          <a:lstStyle/>
          <a:p>
            <a:r>
              <a:rPr lang="it-IT" dirty="0" smtClean="0"/>
              <a:t>If</a:t>
            </a:r>
            <a:endParaRPr lang="it-IT" dirty="0"/>
          </a:p>
        </p:txBody>
      </p:sp>
      <p:sp>
        <p:nvSpPr>
          <p:cNvPr id="7" name="TextBox 6"/>
          <p:cNvSpPr txBox="1"/>
          <p:nvPr/>
        </p:nvSpPr>
        <p:spPr>
          <a:xfrm>
            <a:off x="6508177" y="692696"/>
            <a:ext cx="2600327" cy="338554"/>
          </a:xfrm>
          <a:prstGeom prst="rect">
            <a:avLst/>
          </a:prstGeom>
          <a:noFill/>
        </p:spPr>
        <p:txBody>
          <a:bodyPr wrap="none" rtlCol="0">
            <a:spAutoFit/>
          </a:bodyPr>
          <a:lstStyle/>
          <a:p>
            <a:r>
              <a:rPr lang="it-IT" sz="1600" dirty="0"/>
              <a:t>t</a:t>
            </a:r>
            <a:r>
              <a:rPr lang="it-IT" sz="1600" dirty="0" smtClean="0"/>
              <a:t>he von Dyck group is infinite</a:t>
            </a:r>
            <a:endParaRPr lang="it-IT" sz="1600" dirty="0"/>
          </a:p>
        </p:txBody>
      </p:sp>
      <p:cxnSp>
        <p:nvCxnSpPr>
          <p:cNvPr id="9" name="Elbow Connector 8"/>
          <p:cNvCxnSpPr/>
          <p:nvPr/>
        </p:nvCxnSpPr>
        <p:spPr>
          <a:xfrm>
            <a:off x="6516216" y="229067"/>
            <a:ext cx="2520280" cy="823669"/>
          </a:xfrm>
          <a:prstGeom prst="bentConnector3">
            <a:avLst>
              <a:gd name="adj1" fmla="val -417"/>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92080" y="166015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7584" y="2492896"/>
            <a:ext cx="686406" cy="461665"/>
          </a:xfrm>
          <a:prstGeom prst="rect">
            <a:avLst/>
          </a:prstGeom>
          <a:noFill/>
        </p:spPr>
        <p:txBody>
          <a:bodyPr wrap="none" rtlCol="0">
            <a:spAutoFit/>
          </a:bodyPr>
          <a:lstStyle/>
          <a:p>
            <a:r>
              <a:rPr lang="it-IT" sz="2400" dirty="0" smtClean="0"/>
              <a:t>Add</a:t>
            </a:r>
            <a:endParaRPr lang="it-IT" sz="2400" dirty="0"/>
          </a:p>
        </p:txBody>
      </p:sp>
      <p:cxnSp>
        <p:nvCxnSpPr>
          <p:cNvPr id="17" name="Straight Arrow Connector 16"/>
          <p:cNvCxnSpPr/>
          <p:nvPr/>
        </p:nvCxnSpPr>
        <p:spPr>
          <a:xfrm>
            <a:off x="4496505" y="2696344"/>
            <a:ext cx="12996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96136" y="2483604"/>
            <a:ext cx="3237809" cy="461665"/>
          </a:xfrm>
          <a:prstGeom prst="rect">
            <a:avLst/>
          </a:prstGeom>
          <a:noFill/>
        </p:spPr>
        <p:txBody>
          <a:bodyPr wrap="none" rtlCol="0">
            <a:spAutoFit/>
          </a:bodyPr>
          <a:lstStyle/>
          <a:p>
            <a:r>
              <a:rPr lang="it-IT" sz="2400" b="1" dirty="0" smtClean="0">
                <a:solidFill>
                  <a:srgbClr val="FF0000"/>
                </a:solidFill>
              </a:rPr>
              <a:t>Modular group </a:t>
            </a:r>
            <a:r>
              <a:rPr lang="az-Cyrl-AZ" sz="2400" b="1" dirty="0" smtClean="0">
                <a:solidFill>
                  <a:srgbClr val="FF0000"/>
                </a:solidFill>
              </a:rPr>
              <a:t>Г</a:t>
            </a:r>
            <a:r>
              <a:rPr lang="it-IT" sz="2400" b="1" baseline="-25000" dirty="0" smtClean="0">
                <a:solidFill>
                  <a:srgbClr val="FF0000"/>
                </a:solidFill>
              </a:rPr>
              <a:t>7</a:t>
            </a:r>
            <a:r>
              <a:rPr lang="it-IT" sz="2400" b="1" dirty="0" smtClean="0">
                <a:solidFill>
                  <a:srgbClr val="FF0000"/>
                </a:solidFill>
              </a:rPr>
              <a:t>, </a:t>
            </a:r>
            <a:r>
              <a:rPr lang="el-GR" sz="2400" b="1" dirty="0" smtClean="0">
                <a:solidFill>
                  <a:srgbClr val="FF0000"/>
                </a:solidFill>
              </a:rPr>
              <a:t>Δ</a:t>
            </a:r>
            <a:r>
              <a:rPr lang="it-IT" sz="2400" b="1" dirty="0" smtClean="0">
                <a:solidFill>
                  <a:srgbClr val="FF0000"/>
                </a:solidFill>
              </a:rPr>
              <a:t>(96)</a:t>
            </a:r>
            <a:endParaRPr lang="it-IT" sz="2400" b="1" dirty="0">
              <a:solidFill>
                <a:srgbClr val="FF0000"/>
              </a:solidFill>
            </a:endParaRPr>
          </a:p>
        </p:txBody>
      </p:sp>
      <p:sp>
        <p:nvSpPr>
          <p:cNvPr id="18" name="TextBox 17"/>
          <p:cNvSpPr txBox="1"/>
          <p:nvPr/>
        </p:nvSpPr>
        <p:spPr>
          <a:xfrm>
            <a:off x="5724128" y="5795972"/>
            <a:ext cx="3204852" cy="369332"/>
          </a:xfrm>
          <a:prstGeom prst="rect">
            <a:avLst/>
          </a:prstGeom>
          <a:noFill/>
        </p:spPr>
        <p:txBody>
          <a:bodyPr wrap="none" rtlCol="0">
            <a:spAutoFit/>
          </a:bodyPr>
          <a:lstStyle/>
          <a:p>
            <a:r>
              <a:rPr lang="it-IT" dirty="0" smtClean="0"/>
              <a:t>De Adelhart, Feruglio, Hagedorn</a:t>
            </a:r>
            <a:endParaRPr lang="it-IT" dirty="0"/>
          </a:p>
        </p:txBody>
      </p:sp>
      <p:grpSp>
        <p:nvGrpSpPr>
          <p:cNvPr id="22" name="Group 21"/>
          <p:cNvGrpSpPr/>
          <p:nvPr/>
        </p:nvGrpSpPr>
        <p:grpSpPr>
          <a:xfrm>
            <a:off x="1043608" y="3645024"/>
            <a:ext cx="5316489" cy="523220"/>
            <a:chOff x="1043608" y="3645024"/>
            <a:chExt cx="5316489" cy="523220"/>
          </a:xfrm>
        </p:grpSpPr>
        <p:sp>
          <p:nvSpPr>
            <p:cNvPr id="20" name="TextBox 19"/>
            <p:cNvSpPr txBox="1"/>
            <p:nvPr/>
          </p:nvSpPr>
          <p:spPr>
            <a:xfrm>
              <a:off x="1043608" y="3645024"/>
              <a:ext cx="2878865" cy="523220"/>
            </a:xfrm>
            <a:prstGeom prst="rect">
              <a:avLst/>
            </a:prstGeom>
            <a:noFill/>
          </p:spPr>
          <p:txBody>
            <a:bodyPr wrap="none" rtlCol="0">
              <a:spAutoFit/>
            </a:bodyPr>
            <a:lstStyle/>
            <a:p>
              <a:r>
                <a:rPr lang="it-IT" sz="2800" dirty="0" smtClean="0"/>
                <a:t>Same strategy,  for</a:t>
              </a:r>
              <a:endParaRPr lang="it-IT" sz="2800" dirty="0"/>
            </a:p>
          </p:txBody>
        </p:sp>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3704456"/>
              <a:ext cx="2436169" cy="44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2483768" y="4263752"/>
            <a:ext cx="3905584" cy="533400"/>
            <a:chOff x="1458504" y="4725144"/>
            <a:chExt cx="3905584" cy="533400"/>
          </a:xfrm>
        </p:grpSpPr>
        <p:sp>
          <p:nvSpPr>
            <p:cNvPr id="21" name="TextBox 20"/>
            <p:cNvSpPr txBox="1"/>
            <p:nvPr/>
          </p:nvSpPr>
          <p:spPr>
            <a:xfrm>
              <a:off x="2441237" y="4725144"/>
              <a:ext cx="2922851" cy="523220"/>
            </a:xfrm>
            <a:prstGeom prst="rect">
              <a:avLst/>
            </a:prstGeom>
            <a:noFill/>
          </p:spPr>
          <p:txBody>
            <a:bodyPr wrap="none" rtlCol="0">
              <a:spAutoFit/>
            </a:bodyPr>
            <a:lstStyle/>
            <a:p>
              <a:r>
                <a:rPr lang="it-IT" sz="2800" dirty="0"/>
                <a:t>h</a:t>
              </a:r>
              <a:r>
                <a:rPr lang="it-IT" sz="2800" dirty="0" smtClean="0"/>
                <a:t>as discrete values</a:t>
              </a:r>
              <a:endParaRPr lang="it-IT" sz="2800" dirty="0"/>
            </a:p>
          </p:txBody>
        </p:sp>
        <p:pic>
          <p:nvPicPr>
            <p:cNvPr id="92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8504" y="4725144"/>
              <a:ext cx="952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rot="19570819">
            <a:off x="7039451" y="3998345"/>
            <a:ext cx="1655542" cy="369332"/>
          </a:xfrm>
          <a:prstGeom prst="rect">
            <a:avLst/>
          </a:prstGeom>
          <a:noFill/>
        </p:spPr>
        <p:txBody>
          <a:bodyPr wrap="square" rtlCol="0">
            <a:spAutoFit/>
          </a:bodyPr>
          <a:lstStyle/>
          <a:p>
            <a:r>
              <a:rPr lang="it-IT" sz="1600" b="1" dirty="0">
                <a:solidFill>
                  <a:srgbClr val="FF0000"/>
                </a:solidFill>
              </a:rPr>
              <a:t>v</a:t>
            </a:r>
            <a:r>
              <a:rPr lang="it-IT" sz="1600" b="1" dirty="0" smtClean="0">
                <a:solidFill>
                  <a:srgbClr val="FF0000"/>
                </a:solidFill>
              </a:rPr>
              <a:t>ery </a:t>
            </a:r>
            <a:r>
              <a:rPr lang="it-IT" b="1" dirty="0" smtClean="0">
                <a:solidFill>
                  <a:srgbClr val="FF0000"/>
                </a:solidFill>
              </a:rPr>
              <a:t>preliminar</a:t>
            </a:r>
            <a:r>
              <a:rPr lang="it-IT" sz="1600" b="1" dirty="0" smtClean="0">
                <a:solidFill>
                  <a:srgbClr val="FF0000"/>
                </a:solidFill>
              </a:rPr>
              <a:t>!</a:t>
            </a:r>
            <a:endParaRPr lang="it-IT" sz="1600" b="1" dirty="0">
              <a:solidFill>
                <a:srgbClr val="FF0000"/>
              </a:solidFill>
            </a:endParaRPr>
          </a:p>
        </p:txBody>
      </p:sp>
    </p:spTree>
    <p:extLst>
      <p:ext uri="{BB962C8B-B14F-4D97-AF65-F5344CB8AC3E}">
        <p14:creationId xmlns:p14="http://schemas.microsoft.com/office/powerpoint/2010/main" val="3991945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3735" y="1700808"/>
            <a:ext cx="7416824" cy="2308324"/>
          </a:xfrm>
          <a:prstGeom prst="rect">
            <a:avLst/>
          </a:prstGeom>
          <a:noFill/>
        </p:spPr>
        <p:txBody>
          <a:bodyPr wrap="square" rtlCol="0">
            <a:spAutoFit/>
          </a:bodyPr>
          <a:lstStyle/>
          <a:p>
            <a:pPr marL="285750" indent="-285750">
              <a:buFont typeface="Arial" pitchFamily="34" charset="0"/>
              <a:buChar char="•"/>
            </a:pPr>
            <a:r>
              <a:rPr lang="it-IT" sz="2400" dirty="0" smtClean="0"/>
              <a:t>With these new groups one can put to use the mixing patterns that appear from the infinite von Dyck groups</a:t>
            </a:r>
          </a:p>
          <a:p>
            <a:pPr marL="285750" indent="-285750">
              <a:buFont typeface="Arial" pitchFamily="34" charset="0"/>
              <a:buChar char="•"/>
            </a:pPr>
            <a:endParaRPr lang="it-IT" sz="2400" dirty="0" smtClean="0"/>
          </a:p>
          <a:p>
            <a:pPr marL="285750" indent="-285750">
              <a:buFont typeface="Arial" pitchFamily="34" charset="0"/>
              <a:buChar char="•"/>
            </a:pPr>
            <a:r>
              <a:rPr lang="it-IT" sz="2400" dirty="0" smtClean="0"/>
              <a:t>The lazy are not wanted anymore (the cases in which no eigenvalue of </a:t>
            </a:r>
            <a:r>
              <a:rPr lang="it-IT" sz="2400" i="1" dirty="0" smtClean="0"/>
              <a:t>T</a:t>
            </a:r>
            <a:r>
              <a:rPr lang="it-IT" sz="2400" dirty="0" smtClean="0"/>
              <a:t> is 1 are realized)</a:t>
            </a:r>
          </a:p>
          <a:p>
            <a:pPr marL="285750" indent="-285750">
              <a:buFont typeface="Arial" pitchFamily="34" charset="0"/>
              <a:buChar char="•"/>
            </a:pPr>
            <a:endParaRPr lang="it-IT" sz="2400" i="1" dirty="0"/>
          </a:p>
        </p:txBody>
      </p:sp>
      <p:sp>
        <p:nvSpPr>
          <p:cNvPr id="5" name="Explosion 2 4"/>
          <p:cNvSpPr/>
          <p:nvPr/>
        </p:nvSpPr>
        <p:spPr>
          <a:xfrm rot="19948318">
            <a:off x="6430745" y="3883488"/>
            <a:ext cx="2706138" cy="916228"/>
          </a:xfrm>
          <a:prstGeom prst="irregularSeal2">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rot="19570819">
            <a:off x="6882434" y="4167365"/>
            <a:ext cx="1655542" cy="369332"/>
          </a:xfrm>
          <a:prstGeom prst="rect">
            <a:avLst/>
          </a:prstGeom>
          <a:noFill/>
        </p:spPr>
        <p:txBody>
          <a:bodyPr wrap="square" rtlCol="0">
            <a:spAutoFit/>
          </a:bodyPr>
          <a:lstStyle/>
          <a:p>
            <a:r>
              <a:rPr lang="it-IT" sz="1600" b="1" dirty="0">
                <a:solidFill>
                  <a:srgbClr val="FF0000"/>
                </a:solidFill>
              </a:rPr>
              <a:t>v</a:t>
            </a:r>
            <a:r>
              <a:rPr lang="it-IT" sz="1600" b="1" dirty="0" smtClean="0">
                <a:solidFill>
                  <a:srgbClr val="FF0000"/>
                </a:solidFill>
              </a:rPr>
              <a:t>ery </a:t>
            </a:r>
            <a:r>
              <a:rPr lang="it-IT" b="1" dirty="0" smtClean="0">
                <a:solidFill>
                  <a:srgbClr val="FF0000"/>
                </a:solidFill>
              </a:rPr>
              <a:t>preliminar</a:t>
            </a:r>
            <a:r>
              <a:rPr lang="it-IT" sz="1600" b="1" dirty="0" smtClean="0">
                <a:solidFill>
                  <a:srgbClr val="FF0000"/>
                </a:solidFill>
              </a:rPr>
              <a:t>!</a:t>
            </a:r>
            <a:endParaRPr lang="it-IT" sz="1600" b="1" dirty="0">
              <a:solidFill>
                <a:srgbClr val="FF0000"/>
              </a:solidFill>
            </a:endParaRPr>
          </a:p>
        </p:txBody>
      </p:sp>
    </p:spTree>
    <p:extLst>
      <p:ext uri="{BB962C8B-B14F-4D97-AF65-F5344CB8AC3E}">
        <p14:creationId xmlns:p14="http://schemas.microsoft.com/office/powerpoint/2010/main" val="3758801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548680"/>
            <a:ext cx="2712602" cy="707886"/>
          </a:xfrm>
          <a:prstGeom prst="rect">
            <a:avLst/>
          </a:prstGeom>
          <a:noFill/>
        </p:spPr>
        <p:txBody>
          <a:bodyPr wrap="none" rtlCol="0">
            <a:spAutoFit/>
          </a:bodyPr>
          <a:lstStyle/>
          <a:p>
            <a:r>
              <a:rPr lang="it-IT" sz="4000" b="1" dirty="0" smtClean="0">
                <a:solidFill>
                  <a:srgbClr val="00B0F0"/>
                </a:solidFill>
              </a:rPr>
              <a:t>Conclusions</a:t>
            </a:r>
            <a:endParaRPr lang="it-IT" sz="4000" b="1" dirty="0">
              <a:solidFill>
                <a:srgbClr val="00B0F0"/>
              </a:solidFill>
            </a:endParaRPr>
          </a:p>
        </p:txBody>
      </p:sp>
      <p:sp>
        <p:nvSpPr>
          <p:cNvPr id="3" name="TextBox 2"/>
          <p:cNvSpPr txBox="1"/>
          <p:nvPr/>
        </p:nvSpPr>
        <p:spPr>
          <a:xfrm>
            <a:off x="1259632" y="1556792"/>
            <a:ext cx="6912768" cy="4339650"/>
          </a:xfrm>
          <a:prstGeom prst="rect">
            <a:avLst/>
          </a:prstGeom>
          <a:noFill/>
        </p:spPr>
        <p:txBody>
          <a:bodyPr wrap="square" rtlCol="0">
            <a:spAutoFit/>
          </a:bodyPr>
          <a:lstStyle/>
          <a:p>
            <a:pPr marL="285750" indent="-285750">
              <a:buFont typeface="Arial" pitchFamily="34" charset="0"/>
              <a:buChar char="•"/>
            </a:pPr>
            <a:r>
              <a:rPr lang="it-IT" dirty="0" smtClean="0"/>
              <a:t>Recipe for model building: upgrade the accidental symmetries of the mass terms by making them subgroups of the flavor group.</a:t>
            </a:r>
          </a:p>
          <a:p>
            <a:pPr marL="285750" indent="-285750">
              <a:buFont typeface="Arial" pitchFamily="34" charset="0"/>
              <a:buChar char="•"/>
            </a:pPr>
            <a:endParaRPr lang="it-IT" dirty="0"/>
          </a:p>
          <a:p>
            <a:pPr marL="285750" indent="-285750">
              <a:buFont typeface="Arial" pitchFamily="34" charset="0"/>
              <a:buChar char="•"/>
            </a:pPr>
            <a:r>
              <a:rPr lang="it-IT" dirty="0" smtClean="0"/>
              <a:t>The minimal choice of generators (one Z</a:t>
            </a:r>
            <a:r>
              <a:rPr lang="it-IT" baseline="-25000" dirty="0" smtClean="0"/>
              <a:t>2</a:t>
            </a:r>
            <a:r>
              <a:rPr lang="it-IT" dirty="0" smtClean="0"/>
              <a:t> for neutrinos and one Z</a:t>
            </a:r>
            <a:r>
              <a:rPr lang="it-IT" baseline="-25000" dirty="0" smtClean="0"/>
              <a:t>N</a:t>
            </a:r>
            <a:r>
              <a:rPr lang="it-IT" dirty="0" smtClean="0"/>
              <a:t> for charged leptons) leads to non-abelian discrete groups of the von Dyck type.</a:t>
            </a:r>
          </a:p>
          <a:p>
            <a:pPr marL="285750" indent="-285750">
              <a:buFont typeface="Arial" pitchFamily="34" charset="0"/>
              <a:buChar char="•"/>
            </a:pPr>
            <a:endParaRPr lang="it-IT" dirty="0"/>
          </a:p>
          <a:p>
            <a:pPr marL="285750" indent="-285750">
              <a:buFont typeface="Arial" pitchFamily="34" charset="0"/>
              <a:buChar char="•"/>
            </a:pPr>
            <a:r>
              <a:rPr lang="it-IT" dirty="0" smtClean="0"/>
              <a:t>In this scheme, at least two relations are imposed on the leptonic mixing matrix.</a:t>
            </a:r>
          </a:p>
          <a:p>
            <a:pPr marL="285750" indent="-285750">
              <a:buFont typeface="Arial" pitchFamily="34" charset="0"/>
              <a:buChar char="•"/>
            </a:pPr>
            <a:endParaRPr lang="it-IT" dirty="0"/>
          </a:p>
          <a:p>
            <a:pPr marL="285750" indent="-285750">
              <a:buFont typeface="Arial" pitchFamily="34" charset="0"/>
              <a:buChar char="•"/>
            </a:pPr>
            <a:r>
              <a:rPr lang="it-IT" dirty="0" smtClean="0"/>
              <a:t>One case with </a:t>
            </a:r>
            <a:r>
              <a:rPr lang="it-IT" b="1" dirty="0" smtClean="0"/>
              <a:t>S</a:t>
            </a:r>
            <a:r>
              <a:rPr lang="it-IT" b="1" baseline="-25000" dirty="0" smtClean="0"/>
              <a:t>4</a:t>
            </a:r>
            <a:r>
              <a:rPr lang="it-IT" b="1" dirty="0" smtClean="0"/>
              <a:t> </a:t>
            </a:r>
            <a:r>
              <a:rPr lang="it-IT" dirty="0" smtClean="0"/>
              <a:t>shows a very good agreement with the measured values.</a:t>
            </a:r>
          </a:p>
          <a:p>
            <a:pPr marL="285750" indent="-285750">
              <a:buFont typeface="Arial" pitchFamily="34" charset="0"/>
              <a:buChar char="•"/>
            </a:pPr>
            <a:endParaRPr lang="it-IT" dirty="0"/>
          </a:p>
          <a:p>
            <a:pPr marL="285750" indent="-285750">
              <a:buFont typeface="Arial" pitchFamily="34" charset="0"/>
              <a:buChar char="•"/>
            </a:pPr>
            <a:r>
              <a:rPr lang="it-IT" dirty="0" smtClean="0"/>
              <a:t>Experimenting with other groups ongoing.</a:t>
            </a:r>
          </a:p>
          <a:p>
            <a:pPr marL="285750" indent="-285750">
              <a:buFont typeface="Arial" pitchFamily="34" charset="0"/>
              <a:buChar char="•"/>
            </a:pPr>
            <a:endParaRPr lang="it-IT" baseline="-25000" dirty="0"/>
          </a:p>
          <a:p>
            <a:pPr marL="285750" indent="-285750">
              <a:buFont typeface="Arial" pitchFamily="34" charset="0"/>
              <a:buChar char="•"/>
            </a:pPr>
            <a:endParaRPr lang="it-IT" baseline="-25000" dirty="0" smtClean="0"/>
          </a:p>
        </p:txBody>
      </p:sp>
    </p:spTree>
    <p:extLst>
      <p:ext uri="{BB962C8B-B14F-4D97-AF65-F5344CB8AC3E}">
        <p14:creationId xmlns:p14="http://schemas.microsoft.com/office/powerpoint/2010/main" val="2057106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3754775"/>
            <a:ext cx="7704856" cy="2554545"/>
          </a:xfrm>
          <a:prstGeom prst="rect">
            <a:avLst/>
          </a:prstGeom>
          <a:noFill/>
        </p:spPr>
        <p:txBody>
          <a:bodyPr wrap="square" rtlCol="0">
            <a:spAutoFit/>
          </a:bodyPr>
          <a:lstStyle/>
          <a:p>
            <a:r>
              <a:rPr lang="es-ES" sz="3200" b="1" dirty="0" smtClean="0">
                <a:solidFill>
                  <a:srgbClr val="FF0000"/>
                </a:solidFill>
              </a:rPr>
              <a:t>Are </a:t>
            </a:r>
            <a:r>
              <a:rPr lang="es-ES" sz="3200" b="1" dirty="0" err="1" smtClean="0">
                <a:solidFill>
                  <a:srgbClr val="FF0000"/>
                </a:solidFill>
              </a:rPr>
              <a:t>masses</a:t>
            </a:r>
            <a:r>
              <a:rPr lang="es-ES" sz="3200" b="1" dirty="0" smtClean="0">
                <a:solidFill>
                  <a:srgbClr val="FF0000"/>
                </a:solidFill>
              </a:rPr>
              <a:t> and </a:t>
            </a:r>
            <a:r>
              <a:rPr lang="es-ES" sz="3200" b="1" dirty="0" err="1" smtClean="0">
                <a:solidFill>
                  <a:srgbClr val="FF0000"/>
                </a:solidFill>
              </a:rPr>
              <a:t>mixings</a:t>
            </a:r>
            <a:r>
              <a:rPr lang="es-ES" sz="3200" b="1" dirty="0" smtClean="0">
                <a:solidFill>
                  <a:srgbClr val="FF0000"/>
                </a:solidFill>
              </a:rPr>
              <a:t> </a:t>
            </a:r>
            <a:r>
              <a:rPr lang="es-ES" sz="3200" b="1" dirty="0" err="1" smtClean="0">
                <a:solidFill>
                  <a:srgbClr val="FF0000"/>
                </a:solidFill>
              </a:rPr>
              <a:t>telling</a:t>
            </a:r>
            <a:r>
              <a:rPr lang="es-ES" sz="3200" b="1" dirty="0" smtClean="0">
                <a:solidFill>
                  <a:srgbClr val="FF0000"/>
                </a:solidFill>
              </a:rPr>
              <a:t> </a:t>
            </a:r>
            <a:r>
              <a:rPr lang="es-ES" sz="3200" b="1" dirty="0" err="1" smtClean="0">
                <a:solidFill>
                  <a:srgbClr val="FF0000"/>
                </a:solidFill>
              </a:rPr>
              <a:t>us</a:t>
            </a:r>
            <a:r>
              <a:rPr lang="es-ES" sz="3200" b="1" dirty="0" smtClean="0">
                <a:solidFill>
                  <a:srgbClr val="FF0000"/>
                </a:solidFill>
              </a:rPr>
              <a:t> </a:t>
            </a:r>
          </a:p>
          <a:p>
            <a:endParaRPr lang="es-ES" sz="3200" b="1" dirty="0">
              <a:solidFill>
                <a:srgbClr val="FF0000"/>
              </a:solidFill>
            </a:endParaRPr>
          </a:p>
          <a:p>
            <a:r>
              <a:rPr lang="es-ES" sz="3200" b="1" dirty="0" err="1" smtClean="0">
                <a:solidFill>
                  <a:srgbClr val="FF0000"/>
                </a:solidFill>
              </a:rPr>
              <a:t>something</a:t>
            </a:r>
            <a:r>
              <a:rPr lang="es-ES" sz="3200" b="1" dirty="0" smtClean="0">
                <a:solidFill>
                  <a:srgbClr val="FF0000"/>
                </a:solidFill>
              </a:rPr>
              <a:t> </a:t>
            </a:r>
            <a:r>
              <a:rPr lang="es-ES" sz="3200" b="1" dirty="0" err="1" smtClean="0">
                <a:solidFill>
                  <a:srgbClr val="FF0000"/>
                </a:solidFill>
              </a:rPr>
              <a:t>about</a:t>
            </a:r>
            <a:r>
              <a:rPr lang="es-ES" sz="3200" b="1" dirty="0" smtClean="0">
                <a:solidFill>
                  <a:srgbClr val="FF0000"/>
                </a:solidFill>
              </a:rPr>
              <a:t> </a:t>
            </a:r>
            <a:r>
              <a:rPr lang="es-ES" sz="3200" b="1" dirty="0" err="1" smtClean="0">
                <a:solidFill>
                  <a:srgbClr val="FF0000"/>
                </a:solidFill>
              </a:rPr>
              <a:t>the</a:t>
            </a:r>
            <a:r>
              <a:rPr lang="es-ES" sz="3200" b="1" dirty="0" smtClean="0">
                <a:solidFill>
                  <a:srgbClr val="FF0000"/>
                </a:solidFill>
              </a:rPr>
              <a:t> </a:t>
            </a:r>
            <a:r>
              <a:rPr lang="es-ES" sz="3200" b="1" dirty="0" err="1" smtClean="0">
                <a:solidFill>
                  <a:srgbClr val="FF0000"/>
                </a:solidFill>
              </a:rPr>
              <a:t>theory</a:t>
            </a:r>
            <a:r>
              <a:rPr lang="es-ES" sz="3200" b="1" dirty="0" smtClean="0">
                <a:solidFill>
                  <a:srgbClr val="FF0000"/>
                </a:solidFill>
              </a:rPr>
              <a:t> </a:t>
            </a:r>
            <a:r>
              <a:rPr lang="es-ES" sz="3200" b="1" dirty="0" err="1" smtClean="0">
                <a:solidFill>
                  <a:srgbClr val="FF0000"/>
                </a:solidFill>
              </a:rPr>
              <a:t>behind</a:t>
            </a:r>
            <a:r>
              <a:rPr lang="es-ES" sz="3200" b="1" dirty="0" smtClean="0">
                <a:solidFill>
                  <a:srgbClr val="FF0000"/>
                </a:solidFill>
              </a:rPr>
              <a:t> </a:t>
            </a:r>
          </a:p>
          <a:p>
            <a:endParaRPr lang="es-ES" sz="3200" b="1" dirty="0">
              <a:solidFill>
                <a:srgbClr val="FF0000"/>
              </a:solidFill>
            </a:endParaRPr>
          </a:p>
          <a:p>
            <a:r>
              <a:rPr lang="es-ES" sz="3200" b="1" dirty="0" err="1" smtClean="0">
                <a:solidFill>
                  <a:srgbClr val="FF0000"/>
                </a:solidFill>
              </a:rPr>
              <a:t>the</a:t>
            </a:r>
            <a:r>
              <a:rPr lang="es-ES" sz="3200" b="1" dirty="0" smtClean="0">
                <a:solidFill>
                  <a:srgbClr val="FF0000"/>
                </a:solidFill>
              </a:rPr>
              <a:t> 3 </a:t>
            </a:r>
            <a:r>
              <a:rPr lang="es-ES" sz="3200" b="1" dirty="0" err="1" smtClean="0">
                <a:solidFill>
                  <a:srgbClr val="FF0000"/>
                </a:solidFill>
              </a:rPr>
              <a:t>generations</a:t>
            </a:r>
            <a:r>
              <a:rPr lang="es-ES" sz="3200" b="1" dirty="0" smtClean="0">
                <a:solidFill>
                  <a:srgbClr val="FF0000"/>
                </a:solidFill>
              </a:rPr>
              <a:t>?</a:t>
            </a:r>
            <a:endParaRPr lang="en-US" sz="3200" b="1" dirty="0">
              <a:solidFill>
                <a:srgbClr val="FF0000"/>
              </a:solidFill>
            </a:endParaRPr>
          </a:p>
        </p:txBody>
      </p:sp>
      <p:sp>
        <p:nvSpPr>
          <p:cNvPr id="7" name="TextBox 6"/>
          <p:cNvSpPr txBox="1"/>
          <p:nvPr/>
        </p:nvSpPr>
        <p:spPr>
          <a:xfrm>
            <a:off x="3491880" y="260648"/>
            <a:ext cx="2342949" cy="584775"/>
          </a:xfrm>
          <a:prstGeom prst="rect">
            <a:avLst/>
          </a:prstGeom>
          <a:noFill/>
        </p:spPr>
        <p:txBody>
          <a:bodyPr wrap="none" rtlCol="0">
            <a:spAutoFit/>
          </a:bodyPr>
          <a:lstStyle/>
          <a:p>
            <a:r>
              <a:rPr lang="es-ES" sz="3200" dirty="0" err="1" smtClean="0">
                <a:solidFill>
                  <a:srgbClr val="FF0000"/>
                </a:solidFill>
              </a:rPr>
              <a:t>Flavor</a:t>
            </a:r>
            <a:r>
              <a:rPr lang="es-ES" sz="3200" dirty="0" smtClean="0">
                <a:solidFill>
                  <a:srgbClr val="FF0000"/>
                </a:solidFill>
              </a:rPr>
              <a:t> </a:t>
            </a:r>
            <a:r>
              <a:rPr lang="es-ES" sz="3200" dirty="0" err="1" smtClean="0">
                <a:solidFill>
                  <a:srgbClr val="FF0000"/>
                </a:solidFill>
              </a:rPr>
              <a:t>Puzzle</a:t>
            </a:r>
            <a:endParaRPr lang="en-US" sz="3200" dirty="0">
              <a:solidFill>
                <a:srgbClr val="FF0000"/>
              </a:solidFill>
            </a:endParaRPr>
          </a:p>
        </p:txBody>
      </p:sp>
      <p:sp>
        <p:nvSpPr>
          <p:cNvPr id="8" name="TextBox 7"/>
          <p:cNvSpPr txBox="1"/>
          <p:nvPr/>
        </p:nvSpPr>
        <p:spPr>
          <a:xfrm>
            <a:off x="2051720" y="980728"/>
            <a:ext cx="4608512" cy="2246769"/>
          </a:xfrm>
          <a:prstGeom prst="rect">
            <a:avLst/>
          </a:prstGeom>
          <a:noFill/>
        </p:spPr>
        <p:txBody>
          <a:bodyPr wrap="square" rtlCol="0">
            <a:spAutoFit/>
          </a:bodyPr>
          <a:lstStyle/>
          <a:p>
            <a:pPr marL="342900" indent="-342900">
              <a:buFont typeface="Arial" pitchFamily="34" charset="0"/>
              <a:buChar char="•"/>
            </a:pPr>
            <a:r>
              <a:rPr lang="es-ES" sz="2800" dirty="0" err="1" smtClean="0"/>
              <a:t>Explain</a:t>
            </a:r>
            <a:r>
              <a:rPr lang="es-ES" sz="2800" dirty="0" smtClean="0"/>
              <a:t> </a:t>
            </a:r>
            <a:r>
              <a:rPr lang="es-ES" sz="2800" dirty="0" err="1" smtClean="0"/>
              <a:t>why</a:t>
            </a:r>
            <a:r>
              <a:rPr lang="es-ES" sz="2800" dirty="0" smtClean="0"/>
              <a:t>  3 </a:t>
            </a:r>
            <a:r>
              <a:rPr lang="es-ES" sz="2800" dirty="0" err="1" smtClean="0"/>
              <a:t>families</a:t>
            </a:r>
            <a:endParaRPr lang="es-ES" sz="2800" dirty="0" smtClean="0"/>
          </a:p>
          <a:p>
            <a:pPr marL="285750" indent="-285750">
              <a:buFont typeface="Arial" pitchFamily="34" charset="0"/>
              <a:buChar char="•"/>
            </a:pPr>
            <a:endParaRPr lang="es-ES" sz="2800" dirty="0"/>
          </a:p>
          <a:p>
            <a:pPr marL="285750" indent="-285750">
              <a:buFont typeface="Arial" pitchFamily="34" charset="0"/>
              <a:buChar char="•"/>
            </a:pPr>
            <a:r>
              <a:rPr lang="es-ES" sz="2800" dirty="0" err="1" smtClean="0"/>
              <a:t>Explain</a:t>
            </a:r>
            <a:r>
              <a:rPr lang="es-ES" sz="2800" dirty="0" smtClean="0"/>
              <a:t> </a:t>
            </a:r>
            <a:r>
              <a:rPr lang="es-ES" sz="2800" dirty="0" err="1" smtClean="0"/>
              <a:t>masses</a:t>
            </a:r>
            <a:endParaRPr lang="es-ES" sz="2800" dirty="0" smtClean="0"/>
          </a:p>
          <a:p>
            <a:pPr marL="285750" indent="-285750">
              <a:buFont typeface="Arial" pitchFamily="34" charset="0"/>
              <a:buChar char="•"/>
            </a:pPr>
            <a:endParaRPr lang="es-ES" sz="2800" dirty="0"/>
          </a:p>
          <a:p>
            <a:pPr marL="285750" indent="-285750">
              <a:buFont typeface="Arial" pitchFamily="34" charset="0"/>
              <a:buChar char="•"/>
            </a:pPr>
            <a:r>
              <a:rPr lang="es-ES" sz="2800" dirty="0" err="1" smtClean="0"/>
              <a:t>Explain</a:t>
            </a:r>
            <a:r>
              <a:rPr lang="es-ES" sz="2800" dirty="0" smtClean="0"/>
              <a:t> </a:t>
            </a:r>
            <a:r>
              <a:rPr lang="es-ES" sz="2800" dirty="0" err="1" smtClean="0"/>
              <a:t>mixings</a:t>
            </a:r>
            <a:endParaRPr lang="en-US" sz="2800" dirty="0"/>
          </a:p>
        </p:txBody>
      </p:sp>
    </p:spTree>
    <p:extLst>
      <p:ext uri="{BB962C8B-B14F-4D97-AF65-F5344CB8AC3E}">
        <p14:creationId xmlns:p14="http://schemas.microsoft.com/office/powerpoint/2010/main" val="3357178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836712"/>
            <a:ext cx="3909019" cy="584775"/>
          </a:xfrm>
          <a:prstGeom prst="rect">
            <a:avLst/>
          </a:prstGeom>
          <a:noFill/>
        </p:spPr>
        <p:txBody>
          <a:bodyPr wrap="none" rtlCol="0">
            <a:spAutoFit/>
          </a:bodyPr>
          <a:lstStyle/>
          <a:p>
            <a:r>
              <a:rPr lang="it-IT" sz="3200" b="1" dirty="0" smtClean="0">
                <a:solidFill>
                  <a:srgbClr val="FF0000"/>
                </a:solidFill>
              </a:rPr>
              <a:t>TBM now disfavoured</a:t>
            </a:r>
            <a:endParaRPr lang="it-IT" sz="3200" b="1"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72816"/>
            <a:ext cx="694208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36096" y="5949280"/>
            <a:ext cx="2246577" cy="369332"/>
          </a:xfrm>
          <a:prstGeom prst="rect">
            <a:avLst/>
          </a:prstGeom>
          <a:noFill/>
        </p:spPr>
        <p:txBody>
          <a:bodyPr wrap="none" rtlCol="0">
            <a:spAutoFit/>
          </a:bodyPr>
          <a:lstStyle/>
          <a:p>
            <a:r>
              <a:rPr lang="it-IT" dirty="0" smtClean="0"/>
              <a:t>Fogli et al., 1205.5254</a:t>
            </a:r>
            <a:endParaRPr lang="it-IT" dirty="0"/>
          </a:p>
        </p:txBody>
      </p:sp>
    </p:spTree>
    <p:extLst>
      <p:ext uri="{BB962C8B-B14F-4D97-AF65-F5344CB8AC3E}">
        <p14:creationId xmlns:p14="http://schemas.microsoft.com/office/powerpoint/2010/main" val="178326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815" y="5211327"/>
            <a:ext cx="3794185" cy="124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07" y="3789040"/>
            <a:ext cx="3525465" cy="111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103" y="3762482"/>
            <a:ext cx="3550345" cy="117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6137" y="2539638"/>
            <a:ext cx="13239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43808" y="2473732"/>
            <a:ext cx="1258678" cy="523220"/>
          </a:xfrm>
          <a:prstGeom prst="rect">
            <a:avLst/>
          </a:prstGeom>
          <a:noFill/>
        </p:spPr>
        <p:txBody>
          <a:bodyPr wrap="none" rtlCol="0">
            <a:spAutoFit/>
          </a:bodyPr>
          <a:lstStyle/>
          <a:p>
            <a:r>
              <a:rPr lang="it-IT" sz="2800" dirty="0" smtClean="0"/>
              <a:t>Impose</a:t>
            </a:r>
            <a:endParaRPr lang="it-IT" sz="2400" dirty="0"/>
          </a:p>
        </p:txBody>
      </p:sp>
      <p:sp>
        <p:nvSpPr>
          <p:cNvPr id="9" name="TextBox 8"/>
          <p:cNvSpPr txBox="1"/>
          <p:nvPr/>
        </p:nvSpPr>
        <p:spPr>
          <a:xfrm>
            <a:off x="539552" y="2905780"/>
            <a:ext cx="1138517" cy="523220"/>
          </a:xfrm>
          <a:prstGeom prst="rect">
            <a:avLst/>
          </a:prstGeom>
          <a:noFill/>
        </p:spPr>
        <p:txBody>
          <a:bodyPr wrap="none" rtlCol="0">
            <a:spAutoFit/>
          </a:bodyPr>
          <a:lstStyle/>
          <a:p>
            <a:r>
              <a:rPr lang="it-IT" sz="2800" dirty="0" smtClean="0"/>
              <a:t>Define</a:t>
            </a:r>
            <a:endParaRPr lang="it-IT" sz="2400" dirty="0"/>
          </a:p>
        </p:txBody>
      </p:sp>
      <p:sp>
        <p:nvSpPr>
          <p:cNvPr id="10" name="TextBox 9"/>
          <p:cNvSpPr txBox="1"/>
          <p:nvPr/>
        </p:nvSpPr>
        <p:spPr>
          <a:xfrm>
            <a:off x="4115072" y="4120992"/>
            <a:ext cx="261610" cy="461665"/>
          </a:xfrm>
          <a:prstGeom prst="rect">
            <a:avLst/>
          </a:prstGeom>
          <a:noFill/>
        </p:spPr>
        <p:txBody>
          <a:bodyPr wrap="none" rtlCol="0">
            <a:spAutoFit/>
          </a:bodyPr>
          <a:lstStyle/>
          <a:p>
            <a:r>
              <a:rPr lang="it-IT" sz="2400" dirty="0" smtClean="0"/>
              <a:t>,</a:t>
            </a:r>
            <a:endParaRPr lang="it-IT" sz="2400" dirty="0"/>
          </a:p>
        </p:txBody>
      </p:sp>
      <p:sp>
        <p:nvSpPr>
          <p:cNvPr id="11" name="TextBox 10"/>
          <p:cNvSpPr txBox="1"/>
          <p:nvPr/>
        </p:nvSpPr>
        <p:spPr>
          <a:xfrm>
            <a:off x="8604448" y="4116768"/>
            <a:ext cx="261610" cy="461665"/>
          </a:xfrm>
          <a:prstGeom prst="rect">
            <a:avLst/>
          </a:prstGeom>
          <a:noFill/>
        </p:spPr>
        <p:txBody>
          <a:bodyPr wrap="none" rtlCol="0">
            <a:spAutoFit/>
          </a:bodyPr>
          <a:lstStyle/>
          <a:p>
            <a:r>
              <a:rPr lang="it-IT" sz="2400" dirty="0" smtClean="0"/>
              <a:t>,</a:t>
            </a:r>
            <a:endParaRPr lang="it-IT" sz="2400" dirty="0"/>
          </a:p>
        </p:txBody>
      </p:sp>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8069" y="2996952"/>
            <a:ext cx="4191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539552" y="1466781"/>
            <a:ext cx="8064896" cy="954107"/>
            <a:chOff x="539552" y="1466781"/>
            <a:chExt cx="8064896" cy="954107"/>
          </a:xfrm>
        </p:grpSpPr>
        <p:sp>
          <p:nvSpPr>
            <p:cNvPr id="3" name="TextBox 2"/>
            <p:cNvSpPr txBox="1"/>
            <p:nvPr/>
          </p:nvSpPr>
          <p:spPr>
            <a:xfrm>
              <a:off x="539552" y="1466781"/>
              <a:ext cx="8064896" cy="954107"/>
            </a:xfrm>
            <a:prstGeom prst="rect">
              <a:avLst/>
            </a:prstGeom>
            <a:noFill/>
          </p:spPr>
          <p:txBody>
            <a:bodyPr wrap="square" rtlCol="0">
              <a:spAutoFit/>
            </a:bodyPr>
            <a:lstStyle/>
            <a:p>
              <a:r>
                <a:rPr lang="it-IT" sz="2800" dirty="0" smtClean="0">
                  <a:solidFill>
                    <a:srgbClr val="FF0000"/>
                  </a:solidFill>
                </a:rPr>
                <a:t>For charged leptons, use a discrete subgroup of              as part of the group of flavor</a:t>
              </a:r>
              <a:endParaRPr lang="it-IT" sz="2800" dirty="0">
                <a:solidFill>
                  <a:srgbClr val="FF0000"/>
                </a:solidFill>
              </a:endParaRPr>
            </a:p>
          </p:txBody>
        </p:sp>
        <p:pic>
          <p:nvPicPr>
            <p:cNvPr id="14"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328" y="1493540"/>
              <a:ext cx="8953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467544" y="539969"/>
            <a:ext cx="5334537" cy="584775"/>
          </a:xfrm>
          <a:prstGeom prst="rect">
            <a:avLst/>
          </a:prstGeom>
          <a:noFill/>
        </p:spPr>
        <p:txBody>
          <a:bodyPr wrap="none" rtlCol="0">
            <a:spAutoFit/>
          </a:bodyPr>
          <a:lstStyle/>
          <a:p>
            <a:r>
              <a:rPr lang="it-IT" sz="3200" b="1" dirty="0" smtClean="0">
                <a:solidFill>
                  <a:srgbClr val="00B0F0"/>
                </a:solidFill>
              </a:rPr>
              <a:t>Choosing the flavor subgroups</a:t>
            </a:r>
            <a:endParaRPr lang="it-IT" sz="3200" b="1" dirty="0">
              <a:solidFill>
                <a:srgbClr val="00B0F0"/>
              </a:solidFill>
            </a:endParaRPr>
          </a:p>
        </p:txBody>
      </p:sp>
    </p:spTree>
    <p:extLst>
      <p:ext uri="{BB962C8B-B14F-4D97-AF65-F5344CB8AC3E}">
        <p14:creationId xmlns:p14="http://schemas.microsoft.com/office/powerpoint/2010/main" val="3684231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04664"/>
            <a:ext cx="6096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98687" y="-453208"/>
            <a:ext cx="4572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888" y="2492896"/>
            <a:ext cx="71342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090" y="3573016"/>
            <a:ext cx="58483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150838" y="2625279"/>
            <a:ext cx="4572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679" y="4869160"/>
            <a:ext cx="8139113" cy="121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4899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194" y="543719"/>
            <a:ext cx="21907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83250"/>
            <a:ext cx="2880320" cy="35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Elbow Connector 9"/>
          <p:cNvCxnSpPr/>
          <p:nvPr/>
        </p:nvCxnSpPr>
        <p:spPr>
          <a:xfrm>
            <a:off x="5652120" y="116632"/>
            <a:ext cx="3240360" cy="720080"/>
          </a:xfrm>
          <a:prstGeom prst="bentConnector3">
            <a:avLst>
              <a:gd name="adj1" fmla="val -25"/>
            </a:avLst>
          </a:prstGeom>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2298" y="3573016"/>
            <a:ext cx="5459644" cy="172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187624" y="4262442"/>
            <a:ext cx="1567480" cy="461665"/>
          </a:xfrm>
          <a:prstGeom prst="rect">
            <a:avLst/>
          </a:prstGeom>
          <a:noFill/>
        </p:spPr>
        <p:txBody>
          <a:bodyPr wrap="none" rtlCol="0">
            <a:spAutoFit/>
          </a:bodyPr>
          <a:lstStyle/>
          <a:p>
            <a:r>
              <a:rPr lang="it-IT" sz="2400" dirty="0" smtClean="0"/>
              <a:t>Remember</a:t>
            </a:r>
            <a:endParaRPr lang="it-IT" sz="2400" dirty="0"/>
          </a:p>
        </p:txBody>
      </p:sp>
      <p:grpSp>
        <p:nvGrpSpPr>
          <p:cNvPr id="20" name="Group 19"/>
          <p:cNvGrpSpPr/>
          <p:nvPr/>
        </p:nvGrpSpPr>
        <p:grpSpPr>
          <a:xfrm>
            <a:off x="2771800" y="5661248"/>
            <a:ext cx="4104456" cy="461665"/>
            <a:chOff x="2771800" y="5661248"/>
            <a:chExt cx="4104456" cy="461665"/>
          </a:xfrm>
        </p:grpSpPr>
        <p:sp>
          <p:nvSpPr>
            <p:cNvPr id="18" name="TextBox 17"/>
            <p:cNvSpPr txBox="1"/>
            <p:nvPr/>
          </p:nvSpPr>
          <p:spPr>
            <a:xfrm>
              <a:off x="2771800" y="5661248"/>
              <a:ext cx="3313728" cy="461665"/>
            </a:xfrm>
            <a:prstGeom prst="rect">
              <a:avLst/>
            </a:prstGeom>
            <a:noFill/>
          </p:spPr>
          <p:txBody>
            <a:bodyPr wrap="none" rtlCol="0">
              <a:spAutoFit/>
            </a:bodyPr>
            <a:lstStyle/>
            <a:p>
              <a:r>
                <a:rPr lang="it-IT" sz="2400" dirty="0" smtClean="0"/>
                <a:t>Hence, either                or </a:t>
              </a:r>
              <a:endParaRPr lang="it-IT" sz="2400" dirty="0"/>
            </a:p>
          </p:txBody>
        </p:sp>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429" y="5676174"/>
              <a:ext cx="8763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0906" y="5749205"/>
              <a:ext cx="895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59668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5002139" cy="523220"/>
          </a:xfrm>
          <a:prstGeom prst="rect">
            <a:avLst/>
          </a:prstGeom>
          <a:noFill/>
        </p:spPr>
        <p:txBody>
          <a:bodyPr wrap="none" rtlCol="0">
            <a:spAutoFit/>
          </a:bodyPr>
          <a:lstStyle/>
          <a:p>
            <a:r>
              <a:rPr lang="it-IT" sz="2800" b="1" dirty="0" smtClean="0">
                <a:solidFill>
                  <a:srgbClr val="00B0F0"/>
                </a:solidFill>
              </a:rPr>
              <a:t>Recapitulating</a:t>
            </a:r>
            <a:r>
              <a:rPr lang="it-IT" sz="2800" dirty="0" smtClean="0"/>
              <a:t>: What we assume</a:t>
            </a:r>
            <a:endParaRPr lang="it-IT" sz="2800" dirty="0"/>
          </a:p>
        </p:txBody>
      </p:sp>
      <p:sp>
        <p:nvSpPr>
          <p:cNvPr id="3" name="TextBox 2"/>
          <p:cNvSpPr txBox="1"/>
          <p:nvPr/>
        </p:nvSpPr>
        <p:spPr>
          <a:xfrm>
            <a:off x="539552" y="1700808"/>
            <a:ext cx="6798426" cy="954107"/>
          </a:xfrm>
          <a:prstGeom prst="rect">
            <a:avLst/>
          </a:prstGeom>
          <a:noFill/>
        </p:spPr>
        <p:txBody>
          <a:bodyPr wrap="square" rtlCol="0">
            <a:spAutoFit/>
          </a:bodyPr>
          <a:lstStyle/>
          <a:p>
            <a:pPr marL="285750" indent="-285750">
              <a:buFont typeface="Arial" pitchFamily="34" charset="0"/>
              <a:buChar char="•"/>
            </a:pPr>
            <a:r>
              <a:rPr lang="it-IT" sz="2800" dirty="0" smtClean="0">
                <a:solidFill>
                  <a:srgbClr val="FF0000"/>
                </a:solidFill>
              </a:rPr>
              <a:t>The general framework for building a model with discrete symmetries</a:t>
            </a:r>
            <a:endParaRPr lang="it-IT" sz="2800" dirty="0">
              <a:solidFill>
                <a:srgbClr val="FF0000"/>
              </a:solidFill>
            </a:endParaRPr>
          </a:p>
        </p:txBody>
      </p:sp>
      <p:sp>
        <p:nvSpPr>
          <p:cNvPr id="5" name="TextBox 4"/>
          <p:cNvSpPr txBox="1"/>
          <p:nvPr/>
        </p:nvSpPr>
        <p:spPr>
          <a:xfrm>
            <a:off x="2915816" y="980728"/>
            <a:ext cx="2905475" cy="523220"/>
          </a:xfrm>
          <a:prstGeom prst="rect">
            <a:avLst/>
          </a:prstGeom>
          <a:noFill/>
        </p:spPr>
        <p:txBody>
          <a:bodyPr wrap="none" rtlCol="0">
            <a:spAutoFit/>
          </a:bodyPr>
          <a:lstStyle/>
          <a:p>
            <a:r>
              <a:rPr lang="it-IT" sz="2800" b="1" u="sng" dirty="0" smtClean="0"/>
              <a:t>First and foremost</a:t>
            </a:r>
            <a:endParaRPr lang="it-IT" sz="2800" b="1" u="sng" dirty="0"/>
          </a:p>
        </p:txBody>
      </p:sp>
      <p:grpSp>
        <p:nvGrpSpPr>
          <p:cNvPr id="9" name="Group 8"/>
          <p:cNvGrpSpPr/>
          <p:nvPr/>
        </p:nvGrpSpPr>
        <p:grpSpPr>
          <a:xfrm>
            <a:off x="755576" y="2852936"/>
            <a:ext cx="6591676" cy="2226444"/>
            <a:chOff x="1292692" y="3100898"/>
            <a:chExt cx="6591676" cy="2226444"/>
          </a:xfrm>
        </p:grpSpPr>
        <p:sp>
          <p:nvSpPr>
            <p:cNvPr id="6" name="TextBox 5"/>
            <p:cNvSpPr txBox="1"/>
            <p:nvPr/>
          </p:nvSpPr>
          <p:spPr>
            <a:xfrm>
              <a:off x="3001586" y="3100898"/>
              <a:ext cx="3027367" cy="400110"/>
            </a:xfrm>
            <a:prstGeom prst="rect">
              <a:avLst/>
            </a:prstGeom>
            <a:noFill/>
          </p:spPr>
          <p:txBody>
            <a:bodyPr wrap="none" rtlCol="0">
              <a:spAutoFit/>
            </a:bodyPr>
            <a:lstStyle/>
            <a:p>
              <a:r>
                <a:rPr lang="it-IT" sz="2000" b="1" u="sng" dirty="0" smtClean="0"/>
                <a:t>Other ‘minor’ assumptions</a:t>
              </a:r>
              <a:endParaRPr lang="it-IT" sz="2000" b="1" u="sng" dirty="0"/>
            </a:p>
          </p:txBody>
        </p:sp>
        <p:sp>
          <p:nvSpPr>
            <p:cNvPr id="7" name="TextBox 6"/>
            <p:cNvSpPr txBox="1"/>
            <p:nvPr/>
          </p:nvSpPr>
          <p:spPr>
            <a:xfrm>
              <a:off x="1292692" y="3573016"/>
              <a:ext cx="6591676" cy="1754326"/>
            </a:xfrm>
            <a:prstGeom prst="rect">
              <a:avLst/>
            </a:prstGeom>
            <a:noFill/>
          </p:spPr>
          <p:txBody>
            <a:bodyPr wrap="none" rtlCol="0">
              <a:spAutoFit/>
            </a:bodyPr>
            <a:lstStyle/>
            <a:p>
              <a:pPr marL="342900" indent="-342900">
                <a:buFont typeface="+mj-lt"/>
                <a:buAutoNum type="arabicPeriod"/>
              </a:pPr>
              <a:r>
                <a:rPr lang="it-IT" dirty="0" smtClean="0"/>
                <a:t>Neutrinos are Majorana.</a:t>
              </a:r>
            </a:p>
            <a:p>
              <a:pPr marL="342900" indent="-342900">
                <a:buFont typeface="+mj-lt"/>
                <a:buAutoNum type="arabicPeriod"/>
              </a:pPr>
              <a:endParaRPr lang="it-IT" dirty="0"/>
            </a:p>
            <a:p>
              <a:pPr marL="342900" indent="-342900">
                <a:buFont typeface="+mj-lt"/>
                <a:buAutoNum type="arabicPeriod"/>
              </a:pPr>
              <a:r>
                <a:rPr lang="it-IT" dirty="0" smtClean="0"/>
                <a:t>The flavor symmetry is a subgroup of SU(3).</a:t>
              </a:r>
            </a:p>
            <a:p>
              <a:pPr marL="342900" indent="-342900">
                <a:buFont typeface="+mj-lt"/>
                <a:buAutoNum type="arabicPeriod"/>
              </a:pPr>
              <a:endParaRPr lang="it-IT" dirty="0"/>
            </a:p>
            <a:p>
              <a:pPr marL="342900" indent="-342900">
                <a:buFont typeface="+mj-lt"/>
                <a:buAutoNum type="arabicPeriod"/>
              </a:pPr>
              <a:r>
                <a:rPr lang="it-IT" dirty="0" smtClean="0"/>
                <a:t>The remaining symmetry in each sector is a one-generator group</a:t>
              </a:r>
            </a:p>
            <a:p>
              <a:pPr marL="342900" indent="-342900">
                <a:buFont typeface="+mj-lt"/>
                <a:buAutoNum type="arabicPeriod"/>
              </a:pPr>
              <a:endParaRPr lang="it-IT" dirty="0"/>
            </a:p>
          </p:txBody>
        </p:sp>
      </p:grpSp>
      <p:sp>
        <p:nvSpPr>
          <p:cNvPr id="10" name="Right Brace 9"/>
          <p:cNvSpPr/>
          <p:nvPr/>
        </p:nvSpPr>
        <p:spPr>
          <a:xfrm>
            <a:off x="7337978" y="1503948"/>
            <a:ext cx="317707" cy="49722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TextBox 10"/>
          <p:cNvSpPr txBox="1"/>
          <p:nvPr/>
        </p:nvSpPr>
        <p:spPr>
          <a:xfrm>
            <a:off x="7655685" y="3666927"/>
            <a:ext cx="1488315" cy="646331"/>
          </a:xfrm>
          <a:prstGeom prst="rect">
            <a:avLst/>
          </a:prstGeom>
          <a:noFill/>
        </p:spPr>
        <p:txBody>
          <a:bodyPr wrap="square" rtlCol="0">
            <a:spAutoFit/>
          </a:bodyPr>
          <a:lstStyle/>
          <a:p>
            <a:r>
              <a:rPr lang="it-IT" dirty="0" smtClean="0"/>
              <a:t>Open to discussion!!</a:t>
            </a:r>
            <a:endParaRPr lang="it-IT" dirty="0"/>
          </a:p>
        </p:txBody>
      </p:sp>
    </p:spTree>
    <p:extLst>
      <p:ext uri="{BB962C8B-B14F-4D97-AF65-F5344CB8AC3E}">
        <p14:creationId xmlns:p14="http://schemas.microsoft.com/office/powerpoint/2010/main" val="12860022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1395587"/>
          </a:xfrm>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65747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1395587"/>
          </a:xfrm>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657473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1395587"/>
          </a:xfrm>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6574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3" y="2681625"/>
            <a:ext cx="8208912" cy="1323439"/>
          </a:xfrm>
          <a:prstGeom prst="rect">
            <a:avLst/>
          </a:prstGeom>
          <a:noFill/>
        </p:spPr>
        <p:txBody>
          <a:bodyPr wrap="square" rtlCol="0">
            <a:spAutoFit/>
          </a:bodyPr>
          <a:lstStyle/>
          <a:p>
            <a:r>
              <a:rPr lang="es-ES" sz="4000" dirty="0" smtClean="0"/>
              <a:t>ASSUMPTION: </a:t>
            </a:r>
            <a:r>
              <a:rPr lang="es-ES" sz="4000" dirty="0">
                <a:solidFill>
                  <a:srgbClr val="FF0000"/>
                </a:solidFill>
              </a:rPr>
              <a:t>Neutrinos are </a:t>
            </a:r>
            <a:r>
              <a:rPr lang="es-ES" sz="4000" dirty="0" err="1">
                <a:solidFill>
                  <a:srgbClr val="FF0000"/>
                </a:solidFill>
              </a:rPr>
              <a:t>Majorana</a:t>
            </a:r>
            <a:endParaRPr lang="en-US" sz="4000" dirty="0">
              <a:solidFill>
                <a:srgbClr val="FF0000"/>
              </a:solidFill>
            </a:endParaRPr>
          </a:p>
          <a:p>
            <a:endParaRPr lang="en-US" sz="4000" dirty="0"/>
          </a:p>
        </p:txBody>
      </p:sp>
      <p:sp>
        <p:nvSpPr>
          <p:cNvPr id="10" name="TextBox 9"/>
          <p:cNvSpPr txBox="1"/>
          <p:nvPr/>
        </p:nvSpPr>
        <p:spPr>
          <a:xfrm>
            <a:off x="1115616" y="509771"/>
            <a:ext cx="5388206" cy="830997"/>
          </a:xfrm>
          <a:prstGeom prst="rect">
            <a:avLst/>
          </a:prstGeom>
          <a:noFill/>
        </p:spPr>
        <p:txBody>
          <a:bodyPr wrap="none" rtlCol="0">
            <a:spAutoFit/>
          </a:bodyPr>
          <a:lstStyle/>
          <a:p>
            <a:r>
              <a:rPr lang="es-ES" sz="4800" dirty="0" err="1"/>
              <a:t>F</a:t>
            </a:r>
            <a:r>
              <a:rPr lang="es-ES" sz="4800" dirty="0" err="1" smtClean="0"/>
              <a:t>ocus</a:t>
            </a:r>
            <a:r>
              <a:rPr lang="es-ES" sz="4800" dirty="0" smtClean="0"/>
              <a:t> </a:t>
            </a:r>
            <a:r>
              <a:rPr lang="es-ES" sz="4800" dirty="0" err="1" smtClean="0"/>
              <a:t>on</a:t>
            </a:r>
            <a:r>
              <a:rPr lang="es-ES" sz="4800" dirty="0" smtClean="0"/>
              <a:t> </a:t>
            </a:r>
            <a:r>
              <a:rPr lang="es-ES" sz="4800" dirty="0" err="1" smtClean="0"/>
              <a:t>the</a:t>
            </a:r>
            <a:r>
              <a:rPr lang="es-ES" sz="4800" dirty="0" smtClean="0"/>
              <a:t> </a:t>
            </a:r>
            <a:r>
              <a:rPr lang="es-ES" sz="4800" b="1" i="1" dirty="0" err="1" smtClean="0">
                <a:solidFill>
                  <a:srgbClr val="FF0000"/>
                </a:solidFill>
              </a:rPr>
              <a:t>leptons</a:t>
            </a:r>
            <a:endParaRPr lang="en-US" sz="4800" b="1" i="1" dirty="0">
              <a:solidFill>
                <a:srgbClr val="FF000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293096"/>
            <a:ext cx="7073044"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58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par>
                          <p:cTn id="9" fill="hold">
                            <p:stCondLst>
                              <p:cond delay="0"/>
                            </p:stCondLst>
                            <p:childTnLst>
                              <p:par>
                                <p:cTn id="10" presetID="42" presetClass="path" presetSubtype="0" accel="50000" decel="50000" fill="hold" nodeType="afterEffect">
                                  <p:stCondLst>
                                    <p:cond delay="0"/>
                                  </p:stCondLst>
                                  <p:childTnLst>
                                    <p:animMotion origin="layout" path="M 3.33333E-6 3.7037E-7 L -0.00087 -0.51968 " pathEditMode="relative" rAng="0" ptsTypes="AA">
                                      <p:cBhvr>
                                        <p:cTn id="11" dur="2000" fill="hold"/>
                                        <p:tgtEl>
                                          <p:spTgt spid="1029"/>
                                        </p:tgtEl>
                                        <p:attrNameLst>
                                          <p:attrName>ppt_x</p:attrName>
                                          <p:attrName>ppt_y</p:attrName>
                                        </p:attrNameLst>
                                      </p:cBhvr>
                                      <p:rCtr x="-52" y="-25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45" y="5673468"/>
            <a:ext cx="8784976" cy="85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364" y="692696"/>
            <a:ext cx="7073044"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745" y="3807589"/>
            <a:ext cx="454604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3728978"/>
            <a:ext cx="3006924" cy="63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716" y="1916832"/>
            <a:ext cx="4433263" cy="140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2267744" y="5733256"/>
            <a:ext cx="864096" cy="6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6618324" y="4365058"/>
            <a:ext cx="0" cy="1368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179383" y="5844322"/>
            <a:ext cx="784595" cy="5431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00192" y="5733256"/>
            <a:ext cx="1152128" cy="6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584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44624"/>
            <a:ext cx="6345455" cy="769441"/>
          </a:xfrm>
          <a:prstGeom prst="rect">
            <a:avLst/>
          </a:prstGeom>
          <a:noFill/>
        </p:spPr>
        <p:txBody>
          <a:bodyPr wrap="none" rtlCol="0">
            <a:spAutoFit/>
          </a:bodyPr>
          <a:lstStyle/>
          <a:p>
            <a:r>
              <a:rPr lang="es-ES" sz="4400" b="1" dirty="0" smtClean="0"/>
              <a:t>A </a:t>
            </a:r>
            <a:r>
              <a:rPr lang="es-ES" sz="4400" b="1" dirty="0" err="1" smtClean="0"/>
              <a:t>possible</a:t>
            </a:r>
            <a:r>
              <a:rPr lang="es-ES" sz="4400" b="1" dirty="0" smtClean="0"/>
              <a:t> </a:t>
            </a:r>
            <a:r>
              <a:rPr lang="es-ES" sz="4400" b="1" dirty="0" err="1" smtClean="0"/>
              <a:t>theory</a:t>
            </a:r>
            <a:r>
              <a:rPr lang="es-ES" sz="4400" b="1" dirty="0" smtClean="0"/>
              <a:t> of </a:t>
            </a:r>
            <a:r>
              <a:rPr lang="es-ES" sz="4400" b="1" dirty="0" err="1" smtClean="0"/>
              <a:t>flavor</a:t>
            </a:r>
            <a:endParaRPr lang="en-US" sz="4400" b="1" dirty="0"/>
          </a:p>
        </p:txBody>
      </p:sp>
      <p:sp>
        <p:nvSpPr>
          <p:cNvPr id="5" name="Oval 4"/>
          <p:cNvSpPr/>
          <p:nvPr/>
        </p:nvSpPr>
        <p:spPr>
          <a:xfrm>
            <a:off x="251520" y="908720"/>
            <a:ext cx="8352928" cy="4536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47664" y="1556792"/>
            <a:ext cx="6120681" cy="1261884"/>
          </a:xfrm>
          <a:prstGeom prst="rect">
            <a:avLst/>
          </a:prstGeom>
          <a:noFill/>
        </p:spPr>
        <p:txBody>
          <a:bodyPr wrap="square" rtlCol="0">
            <a:spAutoFit/>
          </a:bodyPr>
          <a:lstStyle/>
          <a:p>
            <a:r>
              <a:rPr lang="es-ES" sz="2800" b="1" dirty="0" smtClean="0">
                <a:solidFill>
                  <a:srgbClr val="FF0000"/>
                </a:solidFill>
              </a:rPr>
              <a:t>A </a:t>
            </a:r>
            <a:r>
              <a:rPr lang="es-ES" sz="2800" b="1" dirty="0" err="1" smtClean="0">
                <a:solidFill>
                  <a:srgbClr val="FF0000"/>
                </a:solidFill>
              </a:rPr>
              <a:t>theory</a:t>
            </a:r>
            <a:r>
              <a:rPr lang="es-ES" sz="2800" b="1" dirty="0" smtClean="0">
                <a:solidFill>
                  <a:srgbClr val="FF0000"/>
                </a:solidFill>
              </a:rPr>
              <a:t> of </a:t>
            </a:r>
            <a:r>
              <a:rPr lang="es-ES" sz="2800" b="1" dirty="0" err="1" smtClean="0">
                <a:solidFill>
                  <a:srgbClr val="FF0000"/>
                </a:solidFill>
              </a:rPr>
              <a:t>masses</a:t>
            </a:r>
            <a:r>
              <a:rPr lang="es-ES" sz="2400" dirty="0" smtClean="0"/>
              <a:t>: </a:t>
            </a:r>
            <a:r>
              <a:rPr lang="es-ES" sz="2400" dirty="0" err="1" smtClean="0"/>
              <a:t>One</a:t>
            </a:r>
            <a:r>
              <a:rPr lang="es-ES" sz="2400" dirty="0" smtClean="0"/>
              <a:t> </a:t>
            </a:r>
            <a:r>
              <a:rPr lang="es-ES" sz="2400" dirty="0" err="1" smtClean="0"/>
              <a:t>that</a:t>
            </a:r>
            <a:r>
              <a:rPr lang="es-ES" sz="2400" dirty="0" smtClean="0"/>
              <a:t> </a:t>
            </a:r>
            <a:r>
              <a:rPr lang="es-ES" sz="2400" dirty="0" err="1" smtClean="0"/>
              <a:t>predicts</a:t>
            </a:r>
            <a:r>
              <a:rPr lang="es-ES" sz="2400" dirty="0" smtClean="0"/>
              <a:t> a </a:t>
            </a:r>
            <a:r>
              <a:rPr lang="es-ES" sz="2400" dirty="0" err="1" smtClean="0"/>
              <a:t>structure</a:t>
            </a:r>
            <a:r>
              <a:rPr lang="es-ES" sz="2400" dirty="0" smtClean="0"/>
              <a:t> </a:t>
            </a:r>
            <a:r>
              <a:rPr lang="es-ES" sz="2400" dirty="0" err="1" smtClean="0"/>
              <a:t>for</a:t>
            </a:r>
            <a:r>
              <a:rPr lang="es-ES" sz="2400" dirty="0" smtClean="0"/>
              <a:t> Y and M</a:t>
            </a:r>
            <a:r>
              <a:rPr lang="es-ES" sz="2400" dirty="0"/>
              <a:t> </a:t>
            </a:r>
            <a:r>
              <a:rPr lang="es-ES" sz="2400" dirty="0" err="1" smtClean="0"/>
              <a:t>independently</a:t>
            </a:r>
            <a:r>
              <a:rPr lang="es-ES" sz="2400" dirty="0" smtClean="0"/>
              <a:t> </a:t>
            </a:r>
            <a:r>
              <a:rPr lang="es-ES" sz="2400" dirty="0" err="1" smtClean="0"/>
              <a:t>without</a:t>
            </a:r>
            <a:r>
              <a:rPr lang="es-ES" sz="2400" dirty="0" smtClean="0"/>
              <a:t> </a:t>
            </a:r>
            <a:r>
              <a:rPr lang="es-ES" sz="2400" dirty="0" err="1" smtClean="0"/>
              <a:t>saying</a:t>
            </a:r>
            <a:r>
              <a:rPr lang="es-ES" sz="2400" dirty="0" smtClean="0"/>
              <a:t> </a:t>
            </a:r>
            <a:r>
              <a:rPr lang="es-ES" sz="2400" dirty="0" err="1" smtClean="0"/>
              <a:t>anything</a:t>
            </a:r>
            <a:r>
              <a:rPr lang="es-ES" sz="2400" dirty="0" smtClean="0"/>
              <a:t> </a:t>
            </a:r>
            <a:r>
              <a:rPr lang="es-ES" sz="2400" dirty="0" err="1" smtClean="0"/>
              <a:t>about</a:t>
            </a:r>
            <a:r>
              <a:rPr lang="es-ES" sz="2400" dirty="0" smtClean="0"/>
              <a:t> </a:t>
            </a:r>
            <a:r>
              <a:rPr lang="es-ES" sz="2400" dirty="0" err="1" smtClean="0"/>
              <a:t>the</a:t>
            </a:r>
            <a:r>
              <a:rPr lang="es-ES" sz="2400" dirty="0" smtClean="0"/>
              <a:t> </a:t>
            </a:r>
            <a:r>
              <a:rPr lang="es-ES" sz="2400" dirty="0" err="1" smtClean="0"/>
              <a:t>other</a:t>
            </a:r>
            <a:endParaRPr lang="es-ES" sz="2400" dirty="0" smtClean="0"/>
          </a:p>
        </p:txBody>
      </p:sp>
      <p:sp>
        <p:nvSpPr>
          <p:cNvPr id="7" name="TextBox 6"/>
          <p:cNvSpPr txBox="1"/>
          <p:nvPr/>
        </p:nvSpPr>
        <p:spPr>
          <a:xfrm>
            <a:off x="1619672" y="3284984"/>
            <a:ext cx="6273081" cy="1631216"/>
          </a:xfrm>
          <a:prstGeom prst="rect">
            <a:avLst/>
          </a:prstGeom>
          <a:noFill/>
        </p:spPr>
        <p:txBody>
          <a:bodyPr wrap="square" rtlCol="0">
            <a:spAutoFit/>
          </a:bodyPr>
          <a:lstStyle/>
          <a:p>
            <a:r>
              <a:rPr lang="es-ES" sz="2800" b="1" dirty="0" smtClean="0">
                <a:solidFill>
                  <a:srgbClr val="FF0000"/>
                </a:solidFill>
              </a:rPr>
              <a:t>A </a:t>
            </a:r>
            <a:r>
              <a:rPr lang="es-ES" sz="2800" b="1" dirty="0" err="1" smtClean="0">
                <a:solidFill>
                  <a:srgbClr val="FF0000"/>
                </a:solidFill>
              </a:rPr>
              <a:t>theory</a:t>
            </a:r>
            <a:r>
              <a:rPr lang="es-ES" sz="2800" b="1" dirty="0" smtClean="0">
                <a:solidFill>
                  <a:srgbClr val="FF0000"/>
                </a:solidFill>
              </a:rPr>
              <a:t> of </a:t>
            </a:r>
            <a:r>
              <a:rPr lang="es-ES" sz="2800" b="1" dirty="0" err="1" smtClean="0">
                <a:solidFill>
                  <a:srgbClr val="FF0000"/>
                </a:solidFill>
              </a:rPr>
              <a:t>mixing</a:t>
            </a:r>
            <a:r>
              <a:rPr lang="es-ES" sz="2400" dirty="0" smtClean="0"/>
              <a:t>: </a:t>
            </a:r>
            <a:r>
              <a:rPr lang="es-ES" sz="2400" dirty="0" err="1" smtClean="0"/>
              <a:t>One</a:t>
            </a:r>
            <a:r>
              <a:rPr lang="es-ES" sz="2400" dirty="0" smtClean="0"/>
              <a:t> </a:t>
            </a:r>
            <a:r>
              <a:rPr lang="es-ES" sz="2400" dirty="0" err="1" smtClean="0"/>
              <a:t>that</a:t>
            </a:r>
            <a:r>
              <a:rPr lang="es-ES" sz="2400" dirty="0" smtClean="0"/>
              <a:t> </a:t>
            </a:r>
            <a:r>
              <a:rPr lang="es-ES" sz="2400" dirty="0" err="1" smtClean="0"/>
              <a:t>predicts</a:t>
            </a:r>
            <a:r>
              <a:rPr lang="es-ES" sz="2400" dirty="0" smtClean="0"/>
              <a:t>  </a:t>
            </a:r>
            <a:r>
              <a:rPr lang="es-ES" sz="2400" dirty="0" err="1" smtClean="0"/>
              <a:t>the</a:t>
            </a:r>
            <a:r>
              <a:rPr lang="es-ES" sz="2400" dirty="0" smtClean="0"/>
              <a:t> </a:t>
            </a:r>
            <a:r>
              <a:rPr lang="es-ES" sz="2400" dirty="0" err="1" smtClean="0"/>
              <a:t>misalignment</a:t>
            </a:r>
            <a:r>
              <a:rPr lang="es-ES" sz="2400" dirty="0" smtClean="0"/>
              <a:t> </a:t>
            </a:r>
            <a:r>
              <a:rPr lang="es-ES" sz="2400" dirty="0" err="1" smtClean="0"/>
              <a:t>between</a:t>
            </a:r>
            <a:r>
              <a:rPr lang="es-ES" sz="2400" dirty="0" smtClean="0"/>
              <a:t> Y and M</a:t>
            </a:r>
            <a:r>
              <a:rPr lang="es-ES" sz="2400" dirty="0"/>
              <a:t> </a:t>
            </a:r>
            <a:r>
              <a:rPr lang="es-ES" sz="2400" dirty="0" err="1" smtClean="0"/>
              <a:t>without</a:t>
            </a:r>
            <a:r>
              <a:rPr lang="es-ES" sz="2400" dirty="0" smtClean="0"/>
              <a:t> </a:t>
            </a:r>
            <a:r>
              <a:rPr lang="es-ES" sz="2400" dirty="0" err="1" smtClean="0"/>
              <a:t>necessarily</a:t>
            </a:r>
            <a:r>
              <a:rPr lang="es-ES" sz="2400" dirty="0" smtClean="0"/>
              <a:t> </a:t>
            </a:r>
            <a:r>
              <a:rPr lang="es-ES" sz="2400" dirty="0" err="1" smtClean="0"/>
              <a:t>speaking</a:t>
            </a:r>
            <a:r>
              <a:rPr lang="es-ES" sz="2400" dirty="0" smtClean="0"/>
              <a:t> </a:t>
            </a:r>
            <a:r>
              <a:rPr lang="es-ES" sz="2400" dirty="0" err="1" smtClean="0"/>
              <a:t>about</a:t>
            </a:r>
            <a:r>
              <a:rPr lang="es-ES" sz="2400" dirty="0" smtClean="0"/>
              <a:t> </a:t>
            </a:r>
            <a:r>
              <a:rPr lang="es-ES" sz="2400" dirty="0" err="1" smtClean="0"/>
              <a:t>the</a:t>
            </a:r>
            <a:r>
              <a:rPr lang="es-ES" sz="2400" dirty="0" smtClean="0"/>
              <a:t> </a:t>
            </a:r>
            <a:r>
              <a:rPr lang="es-ES" sz="2400" dirty="0" err="1" smtClean="0"/>
              <a:t>eigenvalues</a:t>
            </a:r>
            <a:r>
              <a:rPr lang="es-ES" sz="2400" dirty="0" smtClean="0"/>
              <a:t> of </a:t>
            </a:r>
            <a:r>
              <a:rPr lang="es-ES" sz="2400" dirty="0" err="1" smtClean="0"/>
              <a:t>each</a:t>
            </a:r>
            <a:r>
              <a:rPr lang="es-ES" sz="2400" dirty="0" smtClean="0"/>
              <a:t>.</a:t>
            </a:r>
          </a:p>
        </p:txBody>
      </p:sp>
      <p:sp>
        <p:nvSpPr>
          <p:cNvPr id="8" name="TextBox 7"/>
          <p:cNvSpPr txBox="1"/>
          <p:nvPr/>
        </p:nvSpPr>
        <p:spPr>
          <a:xfrm>
            <a:off x="251520" y="5589240"/>
            <a:ext cx="8911157" cy="1077218"/>
          </a:xfrm>
          <a:prstGeom prst="rect">
            <a:avLst/>
          </a:prstGeom>
          <a:noFill/>
        </p:spPr>
        <p:txBody>
          <a:bodyPr wrap="none" rtlCol="0">
            <a:spAutoFit/>
          </a:bodyPr>
          <a:lstStyle/>
          <a:p>
            <a:r>
              <a:rPr lang="es-ES" sz="3200" b="1" dirty="0" smtClean="0"/>
              <a:t>DISCRETE SYMMETRIES </a:t>
            </a:r>
            <a:r>
              <a:rPr lang="es-ES" sz="3200" b="1" dirty="0" err="1" smtClean="0"/>
              <a:t>provide</a:t>
            </a:r>
            <a:r>
              <a:rPr lang="es-ES" sz="3200" b="1" dirty="0" smtClean="0"/>
              <a:t> </a:t>
            </a:r>
            <a:r>
              <a:rPr lang="es-ES" sz="3200" b="1" dirty="0" smtClean="0">
                <a:solidFill>
                  <a:srgbClr val="FF0000"/>
                </a:solidFill>
              </a:rPr>
              <a:t>a </a:t>
            </a:r>
            <a:r>
              <a:rPr lang="es-ES" sz="3200" b="1" dirty="0" err="1" smtClean="0">
                <a:solidFill>
                  <a:srgbClr val="FF0000"/>
                </a:solidFill>
              </a:rPr>
              <a:t>theory</a:t>
            </a:r>
            <a:r>
              <a:rPr lang="es-ES" sz="3200" b="1" dirty="0" smtClean="0">
                <a:solidFill>
                  <a:srgbClr val="FF0000"/>
                </a:solidFill>
              </a:rPr>
              <a:t> of </a:t>
            </a:r>
            <a:r>
              <a:rPr lang="es-ES" sz="3200" b="1" dirty="0" err="1" smtClean="0">
                <a:solidFill>
                  <a:srgbClr val="FF0000"/>
                </a:solidFill>
              </a:rPr>
              <a:t>mixing</a:t>
            </a:r>
            <a:endParaRPr lang="es-ES" sz="3200" b="1" dirty="0" smtClean="0">
              <a:solidFill>
                <a:srgbClr val="FF0000"/>
              </a:solidFill>
            </a:endParaRPr>
          </a:p>
          <a:p>
            <a:r>
              <a:rPr lang="es-ES" sz="3200" b="1" dirty="0" smtClean="0"/>
              <a:t>AND </a:t>
            </a:r>
            <a:r>
              <a:rPr lang="es-ES" sz="3200" b="1" dirty="0" err="1" smtClean="0">
                <a:solidFill>
                  <a:srgbClr val="FF0000"/>
                </a:solidFill>
              </a:rPr>
              <a:t>an</a:t>
            </a:r>
            <a:r>
              <a:rPr lang="es-ES" sz="3200" b="1" dirty="0" smtClean="0">
                <a:solidFill>
                  <a:srgbClr val="FF0000"/>
                </a:solidFill>
              </a:rPr>
              <a:t> </a:t>
            </a:r>
            <a:r>
              <a:rPr lang="es-ES" sz="3200" b="1" dirty="0" err="1" smtClean="0">
                <a:solidFill>
                  <a:srgbClr val="FF0000"/>
                </a:solidFill>
              </a:rPr>
              <a:t>organization</a:t>
            </a:r>
            <a:r>
              <a:rPr lang="es-ES" sz="3200" b="1" dirty="0" smtClean="0">
                <a:solidFill>
                  <a:srgbClr val="FF0000"/>
                </a:solidFill>
              </a:rPr>
              <a:t> </a:t>
            </a:r>
            <a:r>
              <a:rPr lang="es-ES" sz="3200" b="1" dirty="0" err="1" smtClean="0">
                <a:solidFill>
                  <a:srgbClr val="FF0000"/>
                </a:solidFill>
              </a:rPr>
              <a:t>principle</a:t>
            </a:r>
            <a:r>
              <a:rPr lang="es-ES" sz="3200" b="1" dirty="0" smtClean="0">
                <a:solidFill>
                  <a:srgbClr val="FF0000"/>
                </a:solidFill>
              </a:rPr>
              <a:t> </a:t>
            </a:r>
            <a:r>
              <a:rPr lang="es-ES" sz="3200" b="1" dirty="0" err="1" smtClean="0">
                <a:solidFill>
                  <a:srgbClr val="FF0000"/>
                </a:solidFill>
              </a:rPr>
              <a:t>for</a:t>
            </a:r>
            <a:r>
              <a:rPr lang="es-ES" sz="3200" b="1" dirty="0" smtClean="0">
                <a:solidFill>
                  <a:srgbClr val="FF0000"/>
                </a:solidFill>
              </a:rPr>
              <a:t> 3 </a:t>
            </a:r>
            <a:r>
              <a:rPr lang="es-ES" sz="3200" b="1" dirty="0" err="1" smtClean="0">
                <a:solidFill>
                  <a:srgbClr val="FF0000"/>
                </a:solidFill>
              </a:rPr>
              <a:t>families</a:t>
            </a:r>
            <a:endParaRPr lang="en-US" sz="3200" b="1" dirty="0">
              <a:solidFill>
                <a:srgbClr val="FF0000"/>
              </a:solidFill>
            </a:endParaRPr>
          </a:p>
        </p:txBody>
      </p:sp>
    </p:spTree>
    <p:extLst>
      <p:ext uri="{BB962C8B-B14F-4D97-AF65-F5344CB8AC3E}">
        <p14:creationId xmlns:p14="http://schemas.microsoft.com/office/powerpoint/2010/main" val="56089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quilateral triangle symme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484784"/>
            <a:ext cx="5143525" cy="38805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3068960"/>
            <a:ext cx="2483757" cy="584775"/>
          </a:xfrm>
          <a:prstGeom prst="rect">
            <a:avLst/>
          </a:prstGeom>
          <a:noFill/>
        </p:spPr>
        <p:txBody>
          <a:bodyPr wrap="none" rtlCol="0">
            <a:spAutoFit/>
          </a:bodyPr>
          <a:lstStyle/>
          <a:p>
            <a:r>
              <a:rPr lang="es-ES" sz="3200" dirty="0" err="1" smtClean="0"/>
              <a:t>Reflections</a:t>
            </a:r>
            <a:r>
              <a:rPr lang="es-ES" sz="3200" dirty="0" smtClean="0"/>
              <a:t>(</a:t>
            </a:r>
            <a:r>
              <a:rPr lang="es-ES" sz="3200" i="1" dirty="0" smtClean="0"/>
              <a:t>P</a:t>
            </a:r>
            <a:r>
              <a:rPr lang="es-ES" sz="3200" dirty="0" smtClean="0"/>
              <a:t>)</a:t>
            </a:r>
            <a:endParaRPr lang="en-US" sz="3200" dirty="0"/>
          </a:p>
        </p:txBody>
      </p:sp>
      <p:cxnSp>
        <p:nvCxnSpPr>
          <p:cNvPr id="7" name="Straight Arrow Connector 6"/>
          <p:cNvCxnSpPr/>
          <p:nvPr/>
        </p:nvCxnSpPr>
        <p:spPr>
          <a:xfrm>
            <a:off x="2633652" y="3425071"/>
            <a:ext cx="10022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3528" y="4581128"/>
            <a:ext cx="2804935" cy="523220"/>
          </a:xfrm>
          <a:prstGeom prst="rect">
            <a:avLst/>
          </a:prstGeom>
          <a:noFill/>
        </p:spPr>
        <p:txBody>
          <a:bodyPr wrap="none" rtlCol="0">
            <a:spAutoFit/>
          </a:bodyPr>
          <a:lstStyle/>
          <a:p>
            <a:r>
              <a:rPr lang="es-ES" sz="2800" dirty="0" smtClean="0"/>
              <a:t>120º </a:t>
            </a:r>
            <a:r>
              <a:rPr lang="es-ES" sz="2800" dirty="0" err="1" smtClean="0"/>
              <a:t>Rotations</a:t>
            </a:r>
            <a:r>
              <a:rPr lang="es-ES" sz="2800" dirty="0" smtClean="0"/>
              <a:t>(</a:t>
            </a:r>
            <a:r>
              <a:rPr lang="es-ES" sz="2800" i="1" dirty="0" smtClean="0"/>
              <a:t>O</a:t>
            </a:r>
            <a:r>
              <a:rPr lang="es-ES" sz="2800" dirty="0" smtClean="0"/>
              <a:t>)</a:t>
            </a:r>
            <a:endParaRPr lang="en-US" sz="2800" dirty="0"/>
          </a:p>
        </p:txBody>
      </p:sp>
      <p:cxnSp>
        <p:nvCxnSpPr>
          <p:cNvPr id="10" name="Straight Arrow Connector 9"/>
          <p:cNvCxnSpPr>
            <a:stCxn id="8" idx="3"/>
          </p:cNvCxnSpPr>
          <p:nvPr/>
        </p:nvCxnSpPr>
        <p:spPr>
          <a:xfrm>
            <a:off x="3128463" y="4842738"/>
            <a:ext cx="5074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26857" y="601524"/>
            <a:ext cx="7528279" cy="523220"/>
          </a:xfrm>
          <a:prstGeom prst="rect">
            <a:avLst/>
          </a:prstGeom>
          <a:noFill/>
        </p:spPr>
        <p:txBody>
          <a:bodyPr wrap="none" rtlCol="0">
            <a:spAutoFit/>
          </a:bodyPr>
          <a:lstStyle/>
          <a:p>
            <a:r>
              <a:rPr lang="es-ES" sz="2800" dirty="0" err="1" smtClean="0"/>
              <a:t>What</a:t>
            </a:r>
            <a:r>
              <a:rPr lang="es-ES" sz="2800" dirty="0" smtClean="0"/>
              <a:t> are </a:t>
            </a:r>
            <a:r>
              <a:rPr lang="es-ES" sz="2800" dirty="0" err="1" smtClean="0"/>
              <a:t>these</a:t>
            </a:r>
            <a:r>
              <a:rPr lang="es-ES" sz="2800" dirty="0" smtClean="0"/>
              <a:t> (</a:t>
            </a:r>
            <a:r>
              <a:rPr lang="es-ES" sz="2800" dirty="0" err="1" smtClean="0"/>
              <a:t>nonabelian</a:t>
            </a:r>
            <a:r>
              <a:rPr lang="es-ES" sz="2800" dirty="0" smtClean="0"/>
              <a:t>) </a:t>
            </a:r>
            <a:r>
              <a:rPr lang="es-ES" sz="2800" dirty="0" err="1" smtClean="0"/>
              <a:t>discrete</a:t>
            </a:r>
            <a:r>
              <a:rPr lang="es-ES" sz="2800" dirty="0" smtClean="0"/>
              <a:t> </a:t>
            </a:r>
            <a:r>
              <a:rPr lang="es-ES" sz="2800" dirty="0" err="1" smtClean="0"/>
              <a:t>symmetries</a:t>
            </a:r>
            <a:r>
              <a:rPr lang="es-ES" sz="2800" dirty="0" smtClean="0"/>
              <a:t>?</a:t>
            </a:r>
            <a:endParaRPr lang="en-US" sz="2800" dirty="0"/>
          </a:p>
        </p:txBody>
      </p:sp>
      <mc:AlternateContent xmlns:mc="http://schemas.openxmlformats.org/markup-compatibility/2006" xmlns:a14="http://schemas.microsoft.com/office/drawing/2010/main">
        <mc:Choice Requires="a14">
          <p:sp>
            <p:nvSpPr>
              <p:cNvPr id="13" name="TextBox 12"/>
              <p:cNvSpPr txBox="1"/>
              <p:nvPr/>
            </p:nvSpPr>
            <p:spPr>
              <a:xfrm>
                <a:off x="579626" y="5618975"/>
                <a:ext cx="2371675" cy="954107"/>
              </a:xfrm>
              <a:prstGeom prst="rect">
                <a:avLst/>
              </a:prstGeom>
              <a:noFill/>
            </p:spPr>
            <p:txBody>
              <a:bodyPr wrap="none" rtlCol="0">
                <a:spAutoFit/>
              </a:bodyPr>
              <a:lstStyle/>
              <a:p>
                <a:r>
                  <a:rPr lang="es-ES" sz="2400" dirty="0" smtClean="0">
                    <a:solidFill>
                      <a:srgbClr val="FF0000"/>
                    </a:solidFill>
                  </a:rPr>
                  <a:t>Do </a:t>
                </a:r>
                <a:r>
                  <a:rPr lang="es-ES" sz="2400" dirty="0" err="1" smtClean="0">
                    <a:solidFill>
                      <a:srgbClr val="FF0000"/>
                    </a:solidFill>
                  </a:rPr>
                  <a:t>not</a:t>
                </a:r>
                <a:r>
                  <a:rPr lang="es-ES" sz="2400" dirty="0" smtClean="0">
                    <a:solidFill>
                      <a:srgbClr val="FF0000"/>
                    </a:solidFill>
                  </a:rPr>
                  <a:t> </a:t>
                </a:r>
                <a:r>
                  <a:rPr lang="es-ES" sz="2400" dirty="0" err="1" smtClean="0">
                    <a:solidFill>
                      <a:srgbClr val="FF0000"/>
                    </a:solidFill>
                  </a:rPr>
                  <a:t>commute</a:t>
                </a:r>
                <a:r>
                  <a:rPr lang="es-ES" sz="2400" dirty="0" smtClean="0"/>
                  <a:t>.</a:t>
                </a:r>
              </a:p>
              <a:p>
                <a:pPr/>
                <a14:m>
                  <m:oMathPara xmlns:m="http://schemas.openxmlformats.org/officeDocument/2006/math">
                    <m:oMathParaPr>
                      <m:jc m:val="centerGroup"/>
                    </m:oMathParaPr>
                    <m:oMath xmlns:m="http://schemas.openxmlformats.org/officeDocument/2006/math">
                      <m:r>
                        <a:rPr lang="es-ES" sz="3200" b="0" i="1" smtClean="0">
                          <a:latin typeface="Cambria Math"/>
                        </a:rPr>
                        <m:t>𝑃𝑂</m:t>
                      </m:r>
                      <m:r>
                        <a:rPr lang="es-ES" sz="3200" b="0" i="1" smtClean="0">
                          <a:latin typeface="Cambria Math"/>
                          <a:ea typeface="Cambria Math"/>
                        </a:rPr>
                        <m:t>≠</m:t>
                      </m:r>
                      <m:r>
                        <a:rPr lang="es-ES" sz="3200" b="0" i="1" smtClean="0">
                          <a:latin typeface="Cambria Math"/>
                          <a:ea typeface="Cambria Math"/>
                        </a:rPr>
                        <m:t>𝑂𝑃</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79626" y="5618975"/>
                <a:ext cx="2371675" cy="954107"/>
              </a:xfrm>
              <a:prstGeom prst="rect">
                <a:avLst/>
              </a:prstGeom>
              <a:blipFill rotWithShape="1">
                <a:blip r:embed="rId4"/>
                <a:stretch>
                  <a:fillRect l="-3856" t="-5128" r="-3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04879" y="5631631"/>
                <a:ext cx="5287601" cy="954107"/>
              </a:xfrm>
              <a:prstGeom prst="rect">
                <a:avLst/>
              </a:prstGeom>
              <a:noFill/>
            </p:spPr>
            <p:txBody>
              <a:bodyPr wrap="none" rtlCol="0">
                <a:spAutoFit/>
              </a:bodyPr>
              <a:lstStyle/>
              <a:p>
                <a:r>
                  <a:rPr lang="es-ES" sz="2400" dirty="0" smtClean="0">
                    <a:solidFill>
                      <a:srgbClr val="FF0000"/>
                    </a:solidFill>
                  </a:rPr>
                  <a:t>Raised </a:t>
                </a:r>
                <a:r>
                  <a:rPr lang="es-ES" sz="2400" dirty="0" err="1" smtClean="0">
                    <a:solidFill>
                      <a:srgbClr val="FF0000"/>
                    </a:solidFill>
                  </a:rPr>
                  <a:t>to</a:t>
                </a:r>
                <a:r>
                  <a:rPr lang="es-ES" sz="2400" dirty="0" smtClean="0">
                    <a:solidFill>
                      <a:srgbClr val="FF0000"/>
                    </a:solidFill>
                  </a:rPr>
                  <a:t> </a:t>
                </a:r>
                <a:r>
                  <a:rPr lang="es-ES" sz="2400" dirty="0" err="1" smtClean="0">
                    <a:solidFill>
                      <a:srgbClr val="FF0000"/>
                    </a:solidFill>
                  </a:rPr>
                  <a:t>some</a:t>
                </a:r>
                <a:r>
                  <a:rPr lang="es-ES" sz="2400" dirty="0" smtClean="0">
                    <a:solidFill>
                      <a:srgbClr val="FF0000"/>
                    </a:solidFill>
                  </a:rPr>
                  <a:t> </a:t>
                </a:r>
                <a:r>
                  <a:rPr lang="es-ES" sz="2400" dirty="0" err="1" smtClean="0">
                    <a:solidFill>
                      <a:srgbClr val="FF0000"/>
                    </a:solidFill>
                  </a:rPr>
                  <a:t>power</a:t>
                </a:r>
                <a:r>
                  <a:rPr lang="es-ES" sz="2400" dirty="0" smtClean="0">
                    <a:solidFill>
                      <a:srgbClr val="FF0000"/>
                    </a:solidFill>
                  </a:rPr>
                  <a:t>, </a:t>
                </a:r>
                <a:r>
                  <a:rPr lang="es-ES" sz="2400" dirty="0" err="1" smtClean="0">
                    <a:solidFill>
                      <a:srgbClr val="FF0000"/>
                    </a:solidFill>
                  </a:rPr>
                  <a:t>equal</a:t>
                </a:r>
                <a:r>
                  <a:rPr lang="es-ES" sz="2400" dirty="0" smtClean="0">
                    <a:solidFill>
                      <a:srgbClr val="FF0000"/>
                    </a:solidFill>
                  </a:rPr>
                  <a:t> </a:t>
                </a:r>
                <a:r>
                  <a:rPr lang="es-ES" sz="2400" dirty="0" err="1" smtClean="0">
                    <a:solidFill>
                      <a:srgbClr val="FF0000"/>
                    </a:solidFill>
                  </a:rPr>
                  <a:t>the</a:t>
                </a:r>
                <a:r>
                  <a:rPr lang="es-ES" sz="2400" dirty="0" smtClean="0">
                    <a:solidFill>
                      <a:srgbClr val="FF0000"/>
                    </a:solidFill>
                  </a:rPr>
                  <a:t> </a:t>
                </a:r>
                <a:r>
                  <a:rPr lang="es-ES" sz="2400" dirty="0" err="1" smtClean="0">
                    <a:solidFill>
                      <a:srgbClr val="FF0000"/>
                    </a:solidFill>
                  </a:rPr>
                  <a:t>identity</a:t>
                </a:r>
                <a:endParaRPr lang="es-ES" sz="2400" dirty="0" smtClean="0">
                  <a:solidFill>
                    <a:srgbClr val="FF0000"/>
                  </a:solidFill>
                </a:endParaRPr>
              </a:p>
              <a:p>
                <a:pPr/>
                <a14:m>
                  <m:oMathPara xmlns:m="http://schemas.openxmlformats.org/officeDocument/2006/math">
                    <m:oMathParaPr>
                      <m:jc m:val="centerGroup"/>
                    </m:oMathParaPr>
                    <m:oMath xmlns:m="http://schemas.openxmlformats.org/officeDocument/2006/math">
                      <m:sSup>
                        <m:sSupPr>
                          <m:ctrlPr>
                            <a:rPr lang="en-US" sz="3200" i="1" smtClean="0">
                              <a:latin typeface="Cambria Math"/>
                            </a:rPr>
                          </m:ctrlPr>
                        </m:sSupPr>
                        <m:e>
                          <m:r>
                            <a:rPr lang="es-ES" sz="3200" b="0" i="1" smtClean="0">
                              <a:latin typeface="Cambria Math"/>
                            </a:rPr>
                            <m:t>𝑃</m:t>
                          </m:r>
                        </m:e>
                        <m:sup>
                          <m:r>
                            <a:rPr lang="es-ES" sz="3200" b="0" i="1" smtClean="0">
                              <a:latin typeface="Cambria Math"/>
                            </a:rPr>
                            <m:t>2</m:t>
                          </m:r>
                        </m:sup>
                      </m:sSup>
                      <m:r>
                        <a:rPr lang="es-ES" sz="3200" b="0" i="1" smtClean="0">
                          <a:latin typeface="Cambria Math"/>
                        </a:rPr>
                        <m:t>=</m:t>
                      </m:r>
                      <m:sSup>
                        <m:sSupPr>
                          <m:ctrlPr>
                            <a:rPr lang="es-ES" sz="3200" b="0" i="1" smtClean="0">
                              <a:latin typeface="Cambria Math"/>
                            </a:rPr>
                          </m:ctrlPr>
                        </m:sSupPr>
                        <m:e>
                          <m:r>
                            <a:rPr lang="es-ES" sz="3200" b="0" i="1" smtClean="0">
                              <a:latin typeface="Cambria Math"/>
                            </a:rPr>
                            <m:t>𝑂</m:t>
                          </m:r>
                        </m:e>
                        <m:sup>
                          <m:r>
                            <a:rPr lang="es-ES" sz="3200" b="0" i="1" smtClean="0">
                              <a:latin typeface="Cambria Math"/>
                            </a:rPr>
                            <m:t>3</m:t>
                          </m:r>
                        </m:sup>
                      </m:sSup>
                      <m:r>
                        <a:rPr lang="es-ES" sz="3200" b="0" i="1" smtClean="0">
                          <a:latin typeface="Cambria Math"/>
                        </a:rPr>
                        <m:t>=1</m:t>
                      </m:r>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604879" y="5631631"/>
                <a:ext cx="5287601" cy="954107"/>
              </a:xfrm>
              <a:prstGeom prst="rect">
                <a:avLst/>
              </a:prstGeom>
              <a:blipFill rotWithShape="1">
                <a:blip r:embed="rId5"/>
                <a:stretch>
                  <a:fillRect l="-1728" t="-5128" r="-806"/>
                </a:stretch>
              </a:blipFill>
            </p:spPr>
            <p:txBody>
              <a:bodyPr/>
              <a:lstStyle/>
              <a:p>
                <a:r>
                  <a:rPr lang="en-US">
                    <a:noFill/>
                  </a:rPr>
                  <a:t> </a:t>
                </a:r>
              </a:p>
            </p:txBody>
          </p:sp>
        </mc:Fallback>
      </mc:AlternateContent>
    </p:spTree>
    <p:extLst>
      <p:ext uri="{BB962C8B-B14F-4D97-AF65-F5344CB8AC3E}">
        <p14:creationId xmlns:p14="http://schemas.microsoft.com/office/powerpoint/2010/main" val="1416774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7903</TotalTime>
  <Words>3721</Words>
  <Application>Microsoft Office PowerPoint</Application>
  <PresentationFormat>On-screen Show (4:3)</PresentationFormat>
  <Paragraphs>349</Paragraphs>
  <Slides>57</Slides>
  <Notes>52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The Discrete Road to lepton masses and mixings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we impose that a larger symmetry is preserved by the neutrino mass matrix, predictions are stronger</vt:lpstr>
      <vt:lpstr>Conclusions</vt:lpstr>
      <vt:lpstr>PowerPoint Presentation</vt:lpstr>
      <vt:lpstr>Discrete symmetries and lepton mixing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Utente</dc:creator>
  <cp:lastModifiedBy>Utente</cp:lastModifiedBy>
  <cp:revision>121</cp:revision>
  <dcterms:created xsi:type="dcterms:W3CDTF">2013-02-24T17:51:15Z</dcterms:created>
  <dcterms:modified xsi:type="dcterms:W3CDTF">2013-03-05T08:57:29Z</dcterms:modified>
</cp:coreProperties>
</file>