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726" r:id="rId4"/>
    <p:sldMasterId id="2147483755" r:id="rId5"/>
    <p:sldMasterId id="2147483767" r:id="rId6"/>
    <p:sldMasterId id="2147483796" r:id="rId7"/>
    <p:sldMasterId id="2147483810" r:id="rId8"/>
    <p:sldMasterId id="2147483841" r:id="rId9"/>
    <p:sldMasterId id="2147483854" r:id="rId10"/>
    <p:sldMasterId id="2147483869" r:id="rId11"/>
    <p:sldMasterId id="2147483881" r:id="rId12"/>
    <p:sldMasterId id="2147483894" r:id="rId13"/>
    <p:sldMasterId id="2147483907" r:id="rId14"/>
    <p:sldMasterId id="2147483920" r:id="rId15"/>
    <p:sldMasterId id="2147483933" r:id="rId16"/>
  </p:sldMasterIdLst>
  <p:notesMasterIdLst>
    <p:notesMasterId r:id="rId52"/>
  </p:notesMasterIdLst>
  <p:sldIdLst>
    <p:sldId id="256" r:id="rId17"/>
    <p:sldId id="257" r:id="rId18"/>
    <p:sldId id="300" r:id="rId19"/>
    <p:sldId id="309" r:id="rId20"/>
    <p:sldId id="393" r:id="rId21"/>
    <p:sldId id="388" r:id="rId22"/>
    <p:sldId id="390" r:id="rId23"/>
    <p:sldId id="391" r:id="rId24"/>
    <p:sldId id="395" r:id="rId25"/>
    <p:sldId id="396" r:id="rId26"/>
    <p:sldId id="397" r:id="rId27"/>
    <p:sldId id="423" r:id="rId28"/>
    <p:sldId id="404" r:id="rId29"/>
    <p:sldId id="400" r:id="rId30"/>
    <p:sldId id="401" r:id="rId31"/>
    <p:sldId id="402" r:id="rId32"/>
    <p:sldId id="405" r:id="rId33"/>
    <p:sldId id="410" r:id="rId34"/>
    <p:sldId id="407" r:id="rId35"/>
    <p:sldId id="408" r:id="rId36"/>
    <p:sldId id="421" r:id="rId37"/>
    <p:sldId id="422" r:id="rId38"/>
    <p:sldId id="411" r:id="rId39"/>
    <p:sldId id="412" r:id="rId40"/>
    <p:sldId id="413" r:id="rId41"/>
    <p:sldId id="415" r:id="rId42"/>
    <p:sldId id="416" r:id="rId43"/>
    <p:sldId id="382" r:id="rId44"/>
    <p:sldId id="418" r:id="rId45"/>
    <p:sldId id="385" r:id="rId46"/>
    <p:sldId id="381" r:id="rId47"/>
    <p:sldId id="419" r:id="rId48"/>
    <p:sldId id="417" r:id="rId49"/>
    <p:sldId id="420" r:id="rId50"/>
    <p:sldId id="424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DEDED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8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866AF-5B67-4FBD-915D-87CC7714E705}" type="datetimeFigureOut">
              <a:rPr lang="fr-FR" smtClean="0"/>
              <a:pPr/>
              <a:t>06/12/2012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D45DC-751D-4A6A-8723-AFC2D60E4D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ADC227BE-DB76-40F5-883A-DCDE984DFE6A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3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18115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BA82CF-20C0-4B41-AAD2-264D5CF2C862}" type="slidenum">
              <a:rPr lang="fr-FR" sz="1200">
                <a:solidFill>
                  <a:srgbClr val="FFFFFF"/>
                </a:solidFill>
                <a:latin typeface="Arial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fr-FR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811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>
                <a:latin typeface="Arial" charset="0"/>
                <a:ea typeface="DejaVu Sans" charset="0"/>
                <a:cs typeface="DejaVu Sans" charset="0"/>
              </a:rPr>
              <a:t>So, </a:t>
            </a:r>
            <a:r>
              <a:rPr lang="fr-FR" dirty="0" err="1" smtClean="0">
                <a:latin typeface="Arial" charset="0"/>
                <a:ea typeface="DejaVu Sans" charset="0"/>
                <a:cs typeface="DejaVu Sans" charset="0"/>
              </a:rPr>
              <a:t>these</a:t>
            </a:r>
            <a:r>
              <a:rPr lang="fr-FR" dirty="0" smtClean="0"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fr-FR" dirty="0" err="1" smtClean="0">
                <a:latin typeface="Arial" charset="0"/>
                <a:ea typeface="DejaVu Sans" charset="0"/>
                <a:cs typeface="DejaVu Sans" charset="0"/>
              </a:rPr>
              <a:t>effects</a:t>
            </a:r>
            <a:r>
              <a:rPr lang="fr-FR" dirty="0" smtClean="0"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fr-FR" dirty="0" err="1" smtClean="0">
                <a:latin typeface="Arial" charset="0"/>
                <a:ea typeface="DejaVu Sans" charset="0"/>
                <a:cs typeface="DejaVu Sans" charset="0"/>
              </a:rPr>
              <a:t>should</a:t>
            </a:r>
            <a:r>
              <a:rPr lang="fr-FR" dirty="0" smtClean="0"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fr-FR" dirty="0" err="1" smtClean="0">
                <a:latin typeface="Arial" charset="0"/>
                <a:ea typeface="DejaVu Sans" charset="0"/>
                <a:cs typeface="DejaVu Sans" charset="0"/>
              </a:rPr>
              <a:t>be</a:t>
            </a:r>
            <a:r>
              <a:rPr lang="fr-FR" dirty="0" smtClean="0"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fr-FR" dirty="0" err="1" smtClean="0">
                <a:latin typeface="Arial" charset="0"/>
                <a:ea typeface="DejaVu Sans" charset="0"/>
                <a:cs typeface="DejaVu Sans" charset="0"/>
              </a:rPr>
              <a:t>seen</a:t>
            </a:r>
            <a:r>
              <a:rPr lang="fr-FR" dirty="0" smtClean="0">
                <a:latin typeface="Arial" charset="0"/>
                <a:ea typeface="DejaVu Sans" charset="0"/>
                <a:cs typeface="DejaVu Sans" charset="0"/>
              </a:rPr>
              <a:t> in the </a:t>
            </a:r>
            <a:r>
              <a:rPr lang="fr-FR" dirty="0" err="1" smtClean="0">
                <a:latin typeface="Arial" charset="0"/>
                <a:ea typeface="DejaVu Sans" charset="0"/>
                <a:cs typeface="DejaVu Sans" charset="0"/>
              </a:rPr>
              <a:t>dilepton</a:t>
            </a:r>
            <a:r>
              <a:rPr lang="fr-FR" dirty="0" smtClean="0"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fr-FR" dirty="0" err="1" smtClean="0">
                <a:latin typeface="Arial" charset="0"/>
                <a:ea typeface="DejaVu Sans" charset="0"/>
                <a:cs typeface="DejaVu Sans" charset="0"/>
              </a:rPr>
              <a:t>spectra</a:t>
            </a:r>
            <a:endParaRPr lang="fr-FR" dirty="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9CA178D3-ADC0-48EE-9DC1-46D9EAA5C37D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13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29379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80E576-A08E-4721-ABCA-4D126CE21F9E}" type="slidenum">
              <a:rPr lang="fr-FR" sz="1200">
                <a:solidFill>
                  <a:srgbClr val="FFFFFF"/>
                </a:solidFill>
                <a:latin typeface="Arial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fr-FR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9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93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mtClean="0">
                <a:latin typeface="Arial" charset="0"/>
                <a:ea typeface="DejaVu Sans" charset="0"/>
                <a:cs typeface="DejaVu Sans" charset="0"/>
              </a:rPr>
              <a:t>Mettre ref Iachello, ref portugais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29947F97-A181-4DA2-BD39-5E926966D06C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14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28355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1F45152-8F68-4ABE-8305-7A52F70EB572}" type="slidenum">
              <a:rPr lang="fr-FR" sz="1200">
                <a:solidFill>
                  <a:srgbClr val="FFFFFF"/>
                </a:solidFill>
                <a:latin typeface="Arial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fr-FR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8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8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9CA178D3-ADC0-48EE-9DC1-46D9EAA5C37D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15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29379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80E576-A08E-4721-ABCA-4D126CE21F9E}" type="slidenum">
              <a:rPr lang="fr-FR" sz="1200">
                <a:solidFill>
                  <a:srgbClr val="FFFFFF"/>
                </a:solidFill>
                <a:latin typeface="Arial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fr-FR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9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93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mtClean="0">
                <a:latin typeface="Arial" charset="0"/>
                <a:ea typeface="DejaVu Sans" charset="0"/>
                <a:cs typeface="DejaVu Sans" charset="0"/>
              </a:rPr>
              <a:t>Mettre ref Iachello, ref portugais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856B667-32C3-4C7F-823A-E7E3BF5279C6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de-DE" smtClean="0">
              <a:solidFill>
                <a:prstClr val="white"/>
              </a:solidFill>
            </a:endParaRPr>
          </a:p>
        </p:txBody>
      </p:sp>
      <p:sp>
        <p:nvSpPr>
          <p:cNvPr id="233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solidFill>
            <a:srgbClr val="FFFFFF"/>
          </a:solidFill>
          <a:ln/>
        </p:spPr>
      </p:sp>
      <p:sp>
        <p:nvSpPr>
          <p:cNvPr id="233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2230"/>
            <a:ext cx="5487042" cy="411538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3BCA7FF-E6F3-4496-9580-5E739ADE0E91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23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34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4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538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41A7D5D2-7CD7-46BA-85BE-DAFABB9BB675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24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35523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3522F55-59D9-435F-8AFC-5720295B981B}" type="slidenum">
              <a:rPr lang="fr-FR" sz="1200">
                <a:solidFill>
                  <a:srgbClr val="FFFFFF"/>
                </a:solidFill>
                <a:latin typeface="Arial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fr-FR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24" name="Text Box 2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4E85CC5-84E2-43A1-8295-5FC147631CB9}" type="slidenum">
              <a:rPr lang="de-DE" sz="1200" i="1">
                <a:solidFill>
                  <a:srgbClr val="FFFFFF"/>
                </a:solidFill>
                <a:latin typeface="Times New Roman" pitchFamily="18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de-DE" sz="1200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5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F53C2C7-4B83-4485-A20E-CF6D076C7494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25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36547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7DA5CC7-704A-4525-A41E-31755B6414BC}" type="slidenum">
              <a:rPr lang="fr-FR" sz="1200">
                <a:solidFill>
                  <a:srgbClr val="FFFFFF"/>
                </a:solidFill>
                <a:latin typeface="Arial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fr-FR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6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65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5A34BDED-B75C-483F-9228-95F17A8DFA66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26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37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7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538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69A5EC7-8FBD-4AC3-814C-946D691AB4F8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33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39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9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5385"/>
          </a:xfrm>
          <a:noFill/>
          <a:ln/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Dileptons</a:t>
            </a:r>
            <a:r>
              <a:rPr lang="en-US" dirty="0" smtClean="0"/>
              <a:t> can also be produced by </a:t>
            </a:r>
            <a:r>
              <a:rPr lang="en-US" dirty="0" err="1" smtClean="0"/>
              <a:t>Dalitz</a:t>
            </a:r>
            <a:r>
              <a:rPr lang="en-US" baseline="0" dirty="0" smtClean="0"/>
              <a:t> decay of the resonances, but according to VDM, this is the same process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D45DC-751D-4A6A-8723-AFC2D60E4DF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D70253E-CFC6-4BF0-B7C2-44A4E354D5E1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6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20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0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538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1FBCB45-4CEB-407D-A58A-2F7FBEFE0909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7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1187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EBAC08-6A7D-4B00-A5D4-3698B09B3B51}" type="slidenum">
              <a:rPr lang="fr-FR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21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11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DejaVu Sans" charset="0"/>
                <a:cs typeface="DejaVu Sans" charset="0"/>
              </a:rPr>
              <a:t>The HADES detector is installed on the GSI facility, but HADES is a european collaboration. Actually 150 persons working in about 156institutions all over Europe. 15” tot 45”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7FC592D-B608-4521-8E27-A5CC6F26B21B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8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2211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286259-79A5-46E0-AACD-A7656E942EF1}" type="slidenum">
              <a:rPr lang="fr-FR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22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22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DejaVu Sans" charset="0"/>
                <a:cs typeface="DejaVu Sans" charset="0"/>
              </a:rPr>
              <a:t>Consists of 6 sectors,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A5A9D7E0-219A-4894-8386-1E2D54CB4A0B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9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3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3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538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B0B1E56D-62B6-4DDB-B6CB-EBDC34225BC8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10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4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4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538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B4186FD-1090-4DEE-8CE3-831C7D7C0A85}" type="slidenum">
              <a:rPr lang="fr-FR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5DD26D5-2907-47BB-9879-8F1BF07F1E58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12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26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6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538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B. Ramstein</a:t>
            </a:r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65382D4F-2A5B-4F87-AB16-99288AFC18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5F7A4308-2E21-4CF0-BAC2-E646AA1366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7FAF6BB-D4B6-4C8C-A8EC-36610E2A7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7FAF6BB-D4B6-4C8C-A8EC-36610E2A7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56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56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36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32B3B159-14D4-474F-B792-D003501635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27FCC968-D9F3-4932-959F-0F75FB2A01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B77A8018-C92C-44B6-ACDC-79BCB146A9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FD871110-F72A-4B0A-AFD4-6C71EA16BD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B602D1B-94AE-4533-93AD-08DB5221D8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B009315-06C5-456F-B4C6-84A401E91B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8DCECFFE-BEC3-4100-91AF-656356AF51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CFB2998E-6374-4D65-BEE1-EF779D1739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F83FC6B2-DC78-4306-B322-FF0A00FBAF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F8D05B28-AE20-41D6-BD18-C7E4494444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6773444D-A361-406F-AF4B-04639C26D2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7E573934-1E6E-49E7-A2DB-B001E07DBA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612772F9-BA8B-4026-9564-369AAE8F24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A4EC960C-4ED8-41BF-929A-7B672FBD89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7FAF6BB-D4B6-4C8C-A8EC-36610E2A7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7FAF6BB-D4B6-4C8C-A8EC-36610E2A7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7FAF6BB-D4B6-4C8C-A8EC-36610E2A7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7FAF6BB-D4B6-4C8C-A8EC-36610E2A7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5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5" name="Connecteur droit 16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9D66086-4B35-4225-A962-D926BADB95F9}" type="slidenum">
              <a:rPr lang="fr-FR" sz="1200" smtClean="0"/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fr-FR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7FAF6BB-D4B6-4C8C-A8EC-36610E2A7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5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5" name="Connecteur droit 16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9D66086-4B35-4225-A962-D926BADB95F9}" type="slidenum">
              <a:rPr lang="fr-FR" sz="1200" smtClean="0"/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fr-FR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7FAF6BB-D4B6-4C8C-A8EC-36610E2A7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3CC6-822D-4F6B-B367-9429B705BB31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850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2A716-CC94-4A21-87DF-8201AD22010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691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D0418-A89B-4927-83C8-6EE2CDE77F6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93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14001-3AC8-4D07-891B-67DEAF943085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481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35675-4489-4BE4-8366-CF5C72AB46D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590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AC1AE-A98E-4B2D-B0BA-9AF1A078583E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666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E99D8-2891-4E59-A42D-FEF19DCAFE91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7359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2E854-DDB4-40B3-A46E-1A4C69363D1D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064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89A95-2F98-4C15-8774-32C32E459288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8034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AB40-42D3-4F5F-A9E4-01FF5D78DF57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720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06EB0-A823-464B-998B-02D7D25F988D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982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0DE3EE-1592-4489-BD0E-79CA6094ACA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963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5C6C72-3171-46A1-93B4-05FD9F06C9D3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39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78C3EB-26FF-47C5-96E7-46DA30136012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960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B. Ramstein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B8F50F-892D-4380-B2BA-641B962B5EEB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5671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057B-E8BE-4F6C-814C-7C8BA26DFF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88D49-9096-49AF-A2A2-D8CDD21528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108F-0E5D-4D96-8DC3-D9DBF00E98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453E2-F2DA-4293-A837-BE93676E50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B7D67-68BE-4DAB-962F-ACB0A780EA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55ED-6613-4DCB-9CC3-82F5B482D6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F2C5-5D31-4D39-AD02-A2A119F8AD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7573-7DCA-43B7-8D89-3434F2F568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767F3-E97F-46C1-AEFA-B61B0EF7EC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EED3A-D17F-45DF-ADE2-3FE76C131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4DA20-C3AD-41BD-A653-1B9575675C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7FAF6BB-D4B6-4C8C-A8EC-36610E2A7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5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5" name="Connecteur droit 16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9D66086-4B35-4225-A962-D926BADB95F9}" type="slidenum">
              <a:rPr lang="fr-FR" sz="1200" smtClean="0"/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fr-FR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7FAF6BB-D4B6-4C8C-A8EC-36610E2A7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5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5" name="Connecteur droit 16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9D66086-4B35-4225-A962-D926BADB95F9}" type="slidenum">
              <a:rPr lang="fr-FR" sz="1200" smtClean="0"/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fr-FR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56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56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36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595AF096-712B-4014-A323-CEA6F3319C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B09AF4EE-37DD-4444-A97A-6671C9369A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847A86EE-E38B-4CFB-A304-5594214A13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2794F9E7-7104-4C69-A144-F0A9106D6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47CC0139-A4C8-40F7-B14D-5F9D80B04B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505724C8-CBDA-4C72-AE09-201A627CB8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65F2AA30-C606-4F3B-BEC8-22AE7B0992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4C0A7D8E-35AD-43FE-8FDC-60EE92D9BE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E4D2A56-E856-4FA0-A73F-B8198B7309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D4DDE498-9B0A-4799-9CCF-71A0E345C2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15103890-8E0E-4907-83AB-8FEDCEDF77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B. Ramstein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46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46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6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246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246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23EAE34A-627C-40C6-9A95-55722E8EF77C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B. Ramstein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FFFFFF"/>
                </a:solidFill>
              </a:rPr>
              <a:t>AG GDR, Orsay,  6/12/2012</a:t>
            </a:r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C60A2A-84D9-4DE6-ABAC-75055E2EBFA8}" type="slidenum">
              <a:rPr 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4697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6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7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8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9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0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1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2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3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4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5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088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4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614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C1E223B-0504-43F1-9C98-36CADF2EE6D3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46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46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6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246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246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77066D1E-16E2-4694-B0FA-29AAF9478203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B. Ramstein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mtClean="0"/>
              <a:t>AG GDR, Orsay,  6/12/2012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40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43.wmf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8.xml"/><Relationship Id="rId5" Type="http://schemas.openxmlformats.org/officeDocument/2006/relationships/image" Target="../media/image62.png"/><Relationship Id="rId4" Type="http://schemas.openxmlformats.org/officeDocument/2006/relationships/image" Target="../media/image6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64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9.xml"/><Relationship Id="rId6" Type="http://schemas.openxmlformats.org/officeDocument/2006/relationships/hyperlink" Target="http://arxiv.org/abs/1208.5671v1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68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1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Orsay</a:t>
            </a:r>
            <a:r>
              <a:rPr lang="en-US" dirty="0" smtClean="0"/>
              <a:t>, </a:t>
            </a:r>
            <a:r>
              <a:rPr lang="en-US" dirty="0" smtClean="0"/>
              <a:t>6</a:t>
            </a:r>
            <a:r>
              <a:rPr lang="en-US" dirty="0" smtClean="0"/>
              <a:t> </a:t>
            </a:r>
            <a:r>
              <a:rPr lang="en-US" dirty="0" smtClean="0"/>
              <a:t>December 2012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Time-like electromagnetic baryonic transitions form factors investigation  with HADES</a:t>
            </a: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4508500"/>
            <a:ext cx="1219200" cy="134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5373688"/>
            <a:ext cx="1752600" cy="5730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9225"/>
            <a:ext cx="1397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915816" y="457183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</a:t>
            </a:r>
            <a:r>
              <a:rPr lang="en-US" dirty="0" err="1" smtClean="0"/>
              <a:t>Ramstein</a:t>
            </a:r>
            <a:r>
              <a:rPr lang="en-US" dirty="0" smtClean="0"/>
              <a:t>, IPN </a:t>
            </a:r>
            <a:r>
              <a:rPr lang="en-US" dirty="0" err="1" smtClean="0"/>
              <a:t>Orsay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05000" y="4419600"/>
            <a:ext cx="2889250" cy="2436813"/>
            <a:chOff x="1200" y="2784"/>
            <a:chExt cx="1820" cy="1535"/>
          </a:xfrm>
        </p:grpSpPr>
        <p:pic>
          <p:nvPicPr>
            <p:cNvPr id="1659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283" t="4921" r="2379"/>
            <a:stretch>
              <a:fillRect/>
            </a:stretch>
          </p:blipFill>
          <p:spPr bwMode="auto">
            <a:xfrm>
              <a:off x="1200" y="2784"/>
              <a:ext cx="1821" cy="15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5914" name="Text Box 3"/>
            <p:cNvSpPr txBox="1">
              <a:spLocks noChangeArrowheads="1"/>
            </p:cNvSpPr>
            <p:nvPr/>
          </p:nvSpPr>
          <p:spPr bwMode="auto">
            <a:xfrm>
              <a:off x="1200" y="2784"/>
              <a:ext cx="1821" cy="15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658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5713" y="1371600"/>
            <a:ext cx="2295525" cy="247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68313" y="1898650"/>
            <a:ext cx="1498600" cy="1370013"/>
            <a:chOff x="295" y="1196"/>
            <a:chExt cx="944" cy="863"/>
          </a:xfrm>
        </p:grpSpPr>
        <p:pic>
          <p:nvPicPr>
            <p:cNvPr id="16591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7177" t="14323" r="17177" b="14323"/>
            <a:stretch>
              <a:fillRect/>
            </a:stretch>
          </p:blipFill>
          <p:spPr bwMode="auto">
            <a:xfrm>
              <a:off x="295" y="1196"/>
              <a:ext cx="945" cy="8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5912" name="Oval 7"/>
            <p:cNvSpPr>
              <a:spLocks noChangeArrowheads="1"/>
            </p:cNvSpPr>
            <p:nvPr/>
          </p:nvSpPr>
          <p:spPr bwMode="auto">
            <a:xfrm rot="-1620000">
              <a:off x="471" y="1382"/>
              <a:ext cx="531" cy="555"/>
            </a:xfrm>
            <a:prstGeom prst="ellipse">
              <a:avLst/>
            </a:prstGeom>
            <a:noFill/>
            <a:ln w="2232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5893" name="Line 8"/>
          <p:cNvSpPr>
            <a:spLocks noChangeShapeType="1"/>
          </p:cNvSpPr>
          <p:nvPr/>
        </p:nvSpPr>
        <p:spPr bwMode="auto">
          <a:xfrm flipH="1">
            <a:off x="331788" y="2643188"/>
            <a:ext cx="865187" cy="979487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160463" y="2222500"/>
            <a:ext cx="685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>
                <a:solidFill>
                  <a:srgbClr val="E827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e</a:t>
            </a:r>
            <a:r>
              <a:rPr lang="en-US" sz="2400" b="1" baseline="30000">
                <a:solidFill>
                  <a:srgbClr val="E827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-</a:t>
            </a:r>
          </a:p>
        </p:txBody>
      </p:sp>
      <p:sp>
        <p:nvSpPr>
          <p:cNvPr id="165895" name="Text Box 10"/>
          <p:cNvSpPr txBox="1">
            <a:spLocks noChangeArrowheads="1"/>
          </p:cNvSpPr>
          <p:nvPr/>
        </p:nvSpPr>
        <p:spPr bwMode="auto">
          <a:xfrm>
            <a:off x="1908175" y="2293938"/>
            <a:ext cx="79216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8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65896" name="Text Box 11"/>
          <p:cNvSpPr txBox="1">
            <a:spLocks noChangeArrowheads="1"/>
          </p:cNvSpPr>
          <p:nvPr/>
        </p:nvSpPr>
        <p:spPr bwMode="auto">
          <a:xfrm>
            <a:off x="4645025" y="2293938"/>
            <a:ext cx="79216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8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65897" name="Text Box 12"/>
          <p:cNvSpPr txBox="1">
            <a:spLocks noChangeArrowheads="1"/>
          </p:cNvSpPr>
          <p:nvPr/>
        </p:nvSpPr>
        <p:spPr bwMode="auto">
          <a:xfrm>
            <a:off x="427038" y="1069975"/>
            <a:ext cx="19224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FFFFFF"/>
                </a:solidFill>
              </a:rPr>
              <a:t>RICH pattern</a:t>
            </a:r>
          </a:p>
        </p:txBody>
      </p:sp>
      <p:sp>
        <p:nvSpPr>
          <p:cNvPr id="165898" name="Text Box 13"/>
          <p:cNvSpPr txBox="1">
            <a:spLocks noChangeArrowheads="1"/>
          </p:cNvSpPr>
          <p:nvPr/>
        </p:nvSpPr>
        <p:spPr bwMode="auto">
          <a:xfrm>
            <a:off x="2362200" y="609600"/>
            <a:ext cx="27432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38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FFFFFF"/>
                </a:solidFill>
              </a:rPr>
              <a:t>Drift Chamber:</a:t>
            </a:r>
          </a:p>
          <a:p>
            <a:pPr algn="ctr">
              <a:spcBef>
                <a:spcPts val="338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FFFFFF"/>
                </a:solidFill>
              </a:rPr>
              <a:t>Track reconstruction</a:t>
            </a:r>
          </a:p>
        </p:txBody>
      </p:sp>
      <p:sp>
        <p:nvSpPr>
          <p:cNvPr id="165899" name="Text Box 14"/>
          <p:cNvSpPr txBox="1">
            <a:spLocks noChangeArrowheads="1"/>
          </p:cNvSpPr>
          <p:nvPr/>
        </p:nvSpPr>
        <p:spPr bwMode="auto">
          <a:xfrm>
            <a:off x="5580063" y="1063625"/>
            <a:ext cx="30972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FFFFFF"/>
                </a:solidFill>
              </a:rPr>
              <a:t>Pre-Shower condition</a:t>
            </a:r>
          </a:p>
        </p:txBody>
      </p:sp>
      <p:pic>
        <p:nvPicPr>
          <p:cNvPr id="16590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333875"/>
            <a:ext cx="3048000" cy="252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5901" name="Text Box 16"/>
          <p:cNvSpPr txBox="1">
            <a:spLocks noChangeArrowheads="1"/>
          </p:cNvSpPr>
          <p:nvPr/>
        </p:nvSpPr>
        <p:spPr bwMode="auto">
          <a:xfrm>
            <a:off x="5867400" y="3798888"/>
            <a:ext cx="27368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FFFFFF"/>
                </a:solidFill>
              </a:rPr>
              <a:t>momentum % velocity</a:t>
            </a:r>
          </a:p>
        </p:txBody>
      </p:sp>
      <p:pic>
        <p:nvPicPr>
          <p:cNvPr id="165902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4625" y="1501775"/>
            <a:ext cx="3781425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5903" name="Text Box 18"/>
          <p:cNvSpPr txBox="1">
            <a:spLocks noChangeArrowheads="1"/>
          </p:cNvSpPr>
          <p:nvPr/>
        </p:nvSpPr>
        <p:spPr bwMode="auto">
          <a:xfrm>
            <a:off x="6804025" y="3198813"/>
            <a:ext cx="79216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8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65904" name="Text Box 19"/>
          <p:cNvSpPr txBox="1">
            <a:spLocks noChangeArrowheads="1"/>
          </p:cNvSpPr>
          <p:nvPr/>
        </p:nvSpPr>
        <p:spPr bwMode="auto">
          <a:xfrm>
            <a:off x="228600" y="3962400"/>
            <a:ext cx="27368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FFFFFF"/>
                </a:solidFill>
              </a:rPr>
              <a:t>momentum ∙ charge</a:t>
            </a:r>
          </a:p>
        </p:txBody>
      </p:sp>
      <p:sp>
        <p:nvSpPr>
          <p:cNvPr id="165905" name="AutoShape 20"/>
          <p:cNvSpPr>
            <a:spLocks noChangeArrowheads="1"/>
          </p:cNvSpPr>
          <p:nvPr/>
        </p:nvSpPr>
        <p:spPr bwMode="auto">
          <a:xfrm>
            <a:off x="4876800" y="5181600"/>
            <a:ext cx="1079500" cy="503238"/>
          </a:xfrm>
          <a:prstGeom prst="leftArrow">
            <a:avLst>
              <a:gd name="adj1" fmla="val 50000"/>
              <a:gd name="adj2" fmla="val 53628"/>
            </a:avLst>
          </a:prstGeom>
          <a:solidFill>
            <a:srgbClr val="CC3300"/>
          </a:solidFill>
          <a:ln w="1584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5906" name="Text Box 21"/>
          <p:cNvSpPr txBox="1">
            <a:spLocks noChangeArrowheads="1"/>
          </p:cNvSpPr>
          <p:nvPr/>
        </p:nvSpPr>
        <p:spPr bwMode="auto">
          <a:xfrm>
            <a:off x="307975" y="5105400"/>
            <a:ext cx="133191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C+C 2 AGeV</a:t>
            </a:r>
          </a:p>
        </p:txBody>
      </p:sp>
      <p:sp>
        <p:nvSpPr>
          <p:cNvPr id="165907" name="Text Box 22"/>
          <p:cNvSpPr txBox="1">
            <a:spLocks noChangeArrowheads="1"/>
          </p:cNvSpPr>
          <p:nvPr/>
        </p:nvSpPr>
        <p:spPr bwMode="auto">
          <a:xfrm>
            <a:off x="0" y="11113"/>
            <a:ext cx="9144000" cy="520700"/>
          </a:xfrm>
          <a:prstGeom prst="rect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FFFFFF"/>
                </a:solidFill>
              </a:rPr>
              <a:t>Lepton Identification with HADES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mass_raw_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447675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19050"/>
            <a:ext cx="9144000" cy="54451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solidFill>
                  <a:srgbClr val="FFFFFF"/>
                </a:solidFill>
              </a:rPr>
              <a:t>Analysis steps : one example </a:t>
            </a:r>
            <a:endParaRPr lang="ru-RU" sz="2800" b="1">
              <a:solidFill>
                <a:srgbClr val="FFFFFF"/>
              </a:solidFill>
            </a:endParaRP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5181600" y="838200"/>
            <a:ext cx="360045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u="sng">
                <a:solidFill>
                  <a:srgbClr val="FFFFFF"/>
                </a:solidFill>
              </a:rPr>
              <a:t>Forward Wall (np selection)</a:t>
            </a:r>
            <a:r>
              <a:rPr lang="en-US" b="1">
                <a:solidFill>
                  <a:srgbClr val="FFFFFF"/>
                </a:solidFill>
              </a:rPr>
              <a:t>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FFFFFF"/>
                </a:solidFill>
              </a:rPr>
              <a:t>    1. Mult &gt; 0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FFFFFF"/>
                </a:solidFill>
              </a:rPr>
              <a:t>    2. search for particle with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FFFFFF"/>
                </a:solidFill>
              </a:rPr>
              <a:t>        1.6 GeV &lt; p &lt; 2.6 GeV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u="sng">
                <a:solidFill>
                  <a:srgbClr val="FFFFFF"/>
                </a:solidFill>
              </a:rPr>
              <a:t>(e</a:t>
            </a:r>
            <a:r>
              <a:rPr lang="en-US" b="1" u="sng" baseline="30000">
                <a:solidFill>
                  <a:srgbClr val="FFFFFF"/>
                </a:solidFill>
              </a:rPr>
              <a:t>+</a:t>
            </a:r>
            <a:r>
              <a:rPr lang="en-US" b="1" u="sng">
                <a:solidFill>
                  <a:srgbClr val="FFFFFF"/>
                </a:solidFill>
              </a:rPr>
              <a:t>,e</a:t>
            </a:r>
            <a:r>
              <a:rPr lang="en-US" b="1" u="sng" baseline="30000">
                <a:solidFill>
                  <a:srgbClr val="FFFFFF"/>
                </a:solidFill>
              </a:rPr>
              <a:t>-</a:t>
            </a:r>
            <a:r>
              <a:rPr lang="en-US" b="1" u="sng">
                <a:solidFill>
                  <a:srgbClr val="FFFFFF"/>
                </a:solidFill>
              </a:rPr>
              <a:t>) pair cuts</a:t>
            </a:r>
            <a:r>
              <a:rPr lang="en-US" b="1">
                <a:solidFill>
                  <a:srgbClr val="FFFFFF"/>
                </a:solidFill>
              </a:rPr>
              <a:t>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FFFFFF"/>
                </a:solidFill>
              </a:rPr>
              <a:t>    1. track and ring quality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FFFFFF"/>
                </a:solidFill>
              </a:rPr>
              <a:t>    2. identification 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FFFFFF"/>
                </a:solidFill>
              </a:rPr>
              <a:t>    3. background rejection cuts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FFFFFF"/>
                </a:solidFill>
              </a:rPr>
              <a:t>    4. opening angle &gt; 9°.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u="sng">
                <a:solidFill>
                  <a:srgbClr val="FFFFFF"/>
                </a:solidFill>
              </a:rPr>
              <a:t>Combinatorial background</a:t>
            </a:r>
            <a:r>
              <a:rPr lang="en-US" b="1">
                <a:solidFill>
                  <a:srgbClr val="FFFFFF"/>
                </a:solidFill>
              </a:rPr>
              <a:t>: like sign pairs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b="1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b="1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u="sng">
                <a:solidFill>
                  <a:srgbClr val="FFFFFF"/>
                </a:solidFill>
              </a:rPr>
              <a:t>efficiency corrections</a:t>
            </a:r>
            <a:r>
              <a:rPr lang="en-US" b="1">
                <a:solidFill>
                  <a:srgbClr val="FFFFFF"/>
                </a:solidFill>
              </a:rPr>
              <a:t>: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66919" name="Text Box 8"/>
          <p:cNvSpPr txBox="1">
            <a:spLocks noChangeArrowheads="1"/>
          </p:cNvSpPr>
          <p:nvPr/>
        </p:nvSpPr>
        <p:spPr bwMode="auto">
          <a:xfrm rot="-2218100">
            <a:off x="3132138" y="34290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FFFFFF"/>
                </a:solidFill>
              </a:rPr>
              <a:t>preliminary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66921" name="Rectangle 10"/>
          <p:cNvSpPr>
            <a:spLocks noChangeArrowheads="1"/>
          </p:cNvSpPr>
          <p:nvPr/>
        </p:nvSpPr>
        <p:spPr bwMode="auto">
          <a:xfrm>
            <a:off x="3810000" y="5715000"/>
            <a:ext cx="53340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FFFFFF"/>
                </a:solidFill>
              </a:rPr>
              <a:t>  normalisation by elastic scattering measurement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FFFFFF"/>
                </a:solidFill>
              </a:rPr>
              <a:t>          (syst.error ~ 11 %)</a:t>
            </a:r>
          </a:p>
        </p:txBody>
      </p:sp>
      <p:pic>
        <p:nvPicPr>
          <p:cNvPr id="16692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267200"/>
            <a:ext cx="12954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572000"/>
            <a:ext cx="20923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855057B-E8BE-4F6C-814C-7C8BA26DFF1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11583AA-598D-4CE5-BF81-941D36D14558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28600" y="3657600"/>
            <a:ext cx="708660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2051050" y="188913"/>
            <a:ext cx="6554788" cy="371475"/>
          </a:xfrm>
          <a:prstGeom prst="rect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000000"/>
                </a:solidFill>
              </a:rPr>
              <a:t>HADES measurements in pp E=1.25 GeV, 2.2 GeV ,3.5 GeV</a:t>
            </a:r>
          </a:p>
        </p:txBody>
      </p:sp>
      <p:pic>
        <p:nvPicPr>
          <p:cNvPr id="16794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7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7944" name="ZoneTexte 39"/>
          <p:cNvSpPr txBox="1">
            <a:spLocks noChangeArrowheads="1"/>
          </p:cNvSpPr>
          <p:nvPr/>
        </p:nvSpPr>
        <p:spPr bwMode="auto">
          <a:xfrm>
            <a:off x="4644009" y="5445125"/>
            <a:ext cx="4320480" cy="92392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002060"/>
                </a:solidFill>
              </a:rPr>
              <a:t>Dominance of </a:t>
            </a:r>
            <a:r>
              <a:rPr lang="fr-FR" dirty="0">
                <a:solidFill>
                  <a:srgbClr val="002060"/>
                </a:solidFill>
                <a:latin typeface="Calibri" pitchFamily="34" charset="0"/>
              </a:rPr>
              <a:t>pp</a:t>
            </a:r>
            <a:r>
              <a:rPr lang="fr-FR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N </a:t>
            </a:r>
            <a:r>
              <a:rPr lang="en-US" dirty="0">
                <a:solidFill>
                  <a:srgbClr val="002060"/>
                </a:solidFill>
                <a:sym typeface="Symbol" pitchFamily="18" charset="2"/>
              </a:rPr>
              <a:t>  below 2 </a:t>
            </a:r>
            <a:r>
              <a:rPr lang="en-US" dirty="0" err="1">
                <a:solidFill>
                  <a:srgbClr val="002060"/>
                </a:solidFill>
                <a:sym typeface="Symbol" pitchFamily="18" charset="2"/>
              </a:rPr>
              <a:t>GeV</a:t>
            </a:r>
            <a:endParaRPr lang="en-US" dirty="0">
              <a:solidFill>
                <a:srgbClr val="002060"/>
              </a:solidFill>
              <a:sym typeface="Symbol" pitchFamily="18" charset="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pitchFamily="18" charset="2"/>
              <a:buChar char="h"/>
            </a:pPr>
            <a:r>
              <a:rPr lang="en-US" dirty="0">
                <a:solidFill>
                  <a:srgbClr val="002060"/>
                </a:solidFill>
                <a:sym typeface="Symbol" pitchFamily="18" charset="2"/>
              </a:rPr>
              <a:t> and higher resonances above 2 </a:t>
            </a:r>
            <a:r>
              <a:rPr lang="en-US" dirty="0" err="1">
                <a:solidFill>
                  <a:srgbClr val="002060"/>
                </a:solidFill>
                <a:sym typeface="Symbol" pitchFamily="18" charset="2"/>
              </a:rPr>
              <a:t>GeV</a:t>
            </a:r>
            <a:endParaRPr lang="en-US" dirty="0">
              <a:solidFill>
                <a:srgbClr val="002060"/>
              </a:solidFill>
              <a:sym typeface="Symbol" pitchFamily="18" charset="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002060"/>
                </a:solidFill>
                <a:sym typeface="Symbol" pitchFamily="18" charset="2"/>
              </a:rPr>
              <a:t>/ production  at 3.5 </a:t>
            </a:r>
            <a:r>
              <a:rPr lang="en-US" dirty="0" err="1">
                <a:solidFill>
                  <a:srgbClr val="002060"/>
                </a:solidFill>
                <a:sym typeface="Symbol" pitchFamily="18" charset="2"/>
              </a:rPr>
              <a:t>GeV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67945" name="AutoShape 6"/>
          <p:cNvSpPr>
            <a:spLocks noChangeArrowheads="1"/>
          </p:cNvSpPr>
          <p:nvPr/>
        </p:nvSpPr>
        <p:spPr bwMode="auto">
          <a:xfrm>
            <a:off x="436563" y="3944938"/>
            <a:ext cx="617537" cy="369887"/>
          </a:xfrm>
          <a:prstGeom prst="rightArrow">
            <a:avLst>
              <a:gd name="adj1" fmla="val 50000"/>
              <a:gd name="adj2" fmla="val 37549"/>
            </a:avLst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2" name="Groupe 47"/>
          <p:cNvGrpSpPr>
            <a:grpSpLocks/>
          </p:cNvGrpSpPr>
          <p:nvPr/>
        </p:nvGrpSpPr>
        <p:grpSpPr bwMode="auto">
          <a:xfrm>
            <a:off x="179388" y="1268413"/>
            <a:ext cx="3311525" cy="4897437"/>
            <a:chOff x="253303" y="1186631"/>
            <a:chExt cx="3670997" cy="6032866"/>
          </a:xfrm>
        </p:grpSpPr>
        <p:pic>
          <p:nvPicPr>
            <p:cNvPr id="16796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-1814"/>
            <a:stretch>
              <a:fillRect/>
            </a:stretch>
          </p:blipFill>
          <p:spPr bwMode="auto">
            <a:xfrm>
              <a:off x="253303" y="1186631"/>
              <a:ext cx="3670997" cy="603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66" name="Ellipse 43"/>
            <p:cNvSpPr>
              <a:spLocks noChangeArrowheads="1"/>
            </p:cNvSpPr>
            <p:nvPr/>
          </p:nvSpPr>
          <p:spPr bwMode="auto">
            <a:xfrm>
              <a:off x="987098" y="2060848"/>
              <a:ext cx="45719" cy="5030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7967" name="Ellipse 44"/>
            <p:cNvSpPr>
              <a:spLocks noChangeArrowheads="1"/>
            </p:cNvSpPr>
            <p:nvPr/>
          </p:nvSpPr>
          <p:spPr bwMode="auto">
            <a:xfrm>
              <a:off x="1281336" y="2276872"/>
              <a:ext cx="50304" cy="7200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7968" name="Ellipse 45"/>
            <p:cNvSpPr>
              <a:spLocks noChangeArrowheads="1"/>
            </p:cNvSpPr>
            <p:nvPr/>
          </p:nvSpPr>
          <p:spPr bwMode="auto">
            <a:xfrm>
              <a:off x="1316142" y="3789040"/>
              <a:ext cx="50304" cy="7200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7969" name="Ellipse 46"/>
            <p:cNvSpPr>
              <a:spLocks noChangeArrowheads="1"/>
            </p:cNvSpPr>
            <p:nvPr/>
          </p:nvSpPr>
          <p:spPr bwMode="auto">
            <a:xfrm>
              <a:off x="971600" y="3882752"/>
              <a:ext cx="45719" cy="5030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67947" name="Ellipse 50"/>
          <p:cNvSpPr>
            <a:spLocks noChangeArrowheads="1"/>
          </p:cNvSpPr>
          <p:nvPr/>
        </p:nvSpPr>
        <p:spPr bwMode="auto">
          <a:xfrm>
            <a:off x="1541463" y="2339975"/>
            <a:ext cx="46037" cy="587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67948" name="Connecteur droit 59"/>
          <p:cNvCxnSpPr>
            <a:cxnSpLocks noChangeShapeType="1"/>
          </p:cNvCxnSpPr>
          <p:nvPr/>
        </p:nvCxnSpPr>
        <p:spPr bwMode="auto">
          <a:xfrm>
            <a:off x="1570038" y="2316163"/>
            <a:ext cx="0" cy="146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7949" name="Connecteur droit 60"/>
          <p:cNvCxnSpPr>
            <a:cxnSpLocks noChangeShapeType="1"/>
          </p:cNvCxnSpPr>
          <p:nvPr/>
        </p:nvCxnSpPr>
        <p:spPr bwMode="auto">
          <a:xfrm>
            <a:off x="1563688" y="3484563"/>
            <a:ext cx="0" cy="233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7950" name="Ellipse 61"/>
          <p:cNvSpPr>
            <a:spLocks noChangeArrowheads="1"/>
          </p:cNvSpPr>
          <p:nvPr/>
        </p:nvSpPr>
        <p:spPr bwMode="auto">
          <a:xfrm>
            <a:off x="1539875" y="3568700"/>
            <a:ext cx="46038" cy="571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67951" name="ZoneTexte 65"/>
          <p:cNvSpPr txBox="1">
            <a:spLocks noChangeArrowheads="1"/>
          </p:cNvSpPr>
          <p:nvPr/>
        </p:nvSpPr>
        <p:spPr bwMode="auto">
          <a:xfrm>
            <a:off x="5516563" y="765175"/>
            <a:ext cx="3159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</a:rPr>
              <a:t>Inclusive dilepton  production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67952" name="ZoneTexte 66"/>
          <p:cNvSpPr txBox="1">
            <a:spLocks noChangeArrowheads="1"/>
          </p:cNvSpPr>
          <p:nvPr/>
        </p:nvSpPr>
        <p:spPr bwMode="auto">
          <a:xfrm>
            <a:off x="-36513" y="836613"/>
            <a:ext cx="5237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</a:rPr>
              <a:t>Exclusive meson production in hadronic channels</a:t>
            </a: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3" name="Groupe 76"/>
          <p:cNvGrpSpPr>
            <a:grpSpLocks/>
          </p:cNvGrpSpPr>
          <p:nvPr/>
        </p:nvGrpSpPr>
        <p:grpSpPr bwMode="auto">
          <a:xfrm>
            <a:off x="4643438" y="1268413"/>
            <a:ext cx="4321175" cy="4105275"/>
            <a:chOff x="1219200" y="1592263"/>
            <a:chExt cx="4716463" cy="4392612"/>
          </a:xfrm>
        </p:grpSpPr>
        <p:pic>
          <p:nvPicPr>
            <p:cNvPr id="16795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9200" y="1592263"/>
              <a:ext cx="4716463" cy="4392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7957" name="Text Box 7"/>
            <p:cNvSpPr txBox="1">
              <a:spLocks noChangeArrowheads="1"/>
            </p:cNvSpPr>
            <p:nvPr/>
          </p:nvSpPr>
          <p:spPr bwMode="auto">
            <a:xfrm>
              <a:off x="2322513" y="1817688"/>
              <a:ext cx="1209675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>
                  <a:solidFill>
                    <a:srgbClr val="FFFFFF"/>
                  </a:solidFill>
                </a:rPr>
                <a:t>  </a:t>
              </a:r>
              <a:r>
                <a:rPr lang="fr-FR" sz="1600" b="1">
                  <a:solidFill>
                    <a:srgbClr val="F81EBF"/>
                  </a:solidFill>
                  <a:latin typeface="Symbol" pitchFamily="18" charset="2"/>
                </a:rPr>
                <a:t></a:t>
              </a:r>
              <a:r>
                <a:rPr lang="fr-FR" sz="1600" b="1">
                  <a:solidFill>
                    <a:srgbClr val="F81EBF"/>
                  </a:solidFill>
                </a:rPr>
                <a:t>°</a:t>
              </a:r>
              <a:r>
                <a:rPr lang="fr-FR" sz="1600" b="1">
                  <a:solidFill>
                    <a:srgbClr val="F81EBF"/>
                  </a:solidFill>
                  <a:latin typeface="Symbol" pitchFamily="18" charset="2"/>
                </a:rPr>
                <a:t></a:t>
              </a:r>
              <a:r>
                <a:rPr lang="pl-PL" sz="1600" b="1">
                  <a:solidFill>
                    <a:srgbClr val="F81EBF"/>
                  </a:solidFill>
                </a:rPr>
                <a:t> e</a:t>
              </a:r>
              <a:r>
                <a:rPr lang="pl-PL" sz="1600" b="1" baseline="30000">
                  <a:solidFill>
                    <a:srgbClr val="F81EBF"/>
                  </a:solidFill>
                </a:rPr>
                <a:t>+</a:t>
              </a:r>
              <a:r>
                <a:rPr lang="pl-PL" sz="1600" b="1">
                  <a:solidFill>
                    <a:srgbClr val="F81EBF"/>
                  </a:solidFill>
                </a:rPr>
                <a:t>e</a:t>
              </a:r>
              <a:r>
                <a:rPr lang="pl-PL" sz="1600" b="1" baseline="30000">
                  <a:solidFill>
                    <a:srgbClr val="F81EBF"/>
                  </a:solidFill>
                </a:rPr>
                <a:t>-</a:t>
              </a:r>
            </a:p>
          </p:txBody>
        </p:sp>
        <p:sp>
          <p:nvSpPr>
            <p:cNvPr id="167958" name="Line 8"/>
            <p:cNvSpPr>
              <a:spLocks noChangeShapeType="1"/>
            </p:cNvSpPr>
            <p:nvPr/>
          </p:nvSpPr>
          <p:spPr bwMode="auto">
            <a:xfrm flipH="1">
              <a:off x="2333625" y="2095500"/>
              <a:ext cx="290513" cy="360363"/>
            </a:xfrm>
            <a:prstGeom prst="line">
              <a:avLst/>
            </a:prstGeom>
            <a:noFill/>
            <a:ln w="25560">
              <a:solidFill>
                <a:srgbClr val="FF33CC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7959" name="Text Box 9"/>
            <p:cNvSpPr txBox="1">
              <a:spLocks noChangeArrowheads="1"/>
            </p:cNvSpPr>
            <p:nvPr/>
          </p:nvSpPr>
          <p:spPr bwMode="auto">
            <a:xfrm>
              <a:off x="2816225" y="2384425"/>
              <a:ext cx="1104900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0033CC"/>
                  </a:solidFill>
                  <a:latin typeface="Symbol" pitchFamily="18" charset="2"/>
                </a:rPr>
                <a:t></a:t>
              </a:r>
              <a:r>
                <a:rPr lang="pl-PL" sz="1600" b="1">
                  <a:solidFill>
                    <a:srgbClr val="0033CC"/>
                  </a:solidFill>
                </a:rPr>
                <a:t>e+e-</a:t>
              </a:r>
              <a:r>
                <a:rPr lang="pl-PL" sz="1600" b="1">
                  <a:solidFill>
                    <a:srgbClr val="0033CC"/>
                  </a:solidFill>
                  <a:latin typeface="Symbol" pitchFamily="18" charset="2"/>
                </a:rPr>
                <a:t></a:t>
              </a:r>
              <a:r>
                <a:rPr lang="fr-FR" sz="1600" b="1">
                  <a:solidFill>
                    <a:srgbClr val="0033CC"/>
                  </a:solidFill>
                </a:rPr>
                <a:t> </a:t>
              </a:r>
            </a:p>
          </p:txBody>
        </p:sp>
        <p:sp>
          <p:nvSpPr>
            <p:cNvPr id="167960" name="Line 10"/>
            <p:cNvSpPr>
              <a:spLocks noChangeShapeType="1"/>
            </p:cNvSpPr>
            <p:nvPr/>
          </p:nvSpPr>
          <p:spPr bwMode="auto">
            <a:xfrm flipH="1">
              <a:off x="3268663" y="2671763"/>
              <a:ext cx="147637" cy="360362"/>
            </a:xfrm>
            <a:prstGeom prst="line">
              <a:avLst/>
            </a:prstGeom>
            <a:noFill/>
            <a:ln w="25560">
              <a:solidFill>
                <a:srgbClr val="0033CC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7961" name="Text Box 11"/>
            <p:cNvSpPr txBox="1">
              <a:spLocks noChangeArrowheads="1"/>
            </p:cNvSpPr>
            <p:nvPr/>
          </p:nvSpPr>
          <p:spPr bwMode="auto">
            <a:xfrm>
              <a:off x="2159000" y="4332288"/>
              <a:ext cx="1096963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>
                  <a:solidFill>
                    <a:srgbClr val="FFFFFF"/>
                  </a:solidFill>
                </a:rPr>
                <a:t> </a:t>
              </a:r>
              <a:r>
                <a:rPr lang="fr-FR" sz="1600">
                  <a:solidFill>
                    <a:srgbClr val="000000"/>
                  </a:solidFill>
                  <a:latin typeface="Symbol" pitchFamily="18" charset="2"/>
                </a:rPr>
                <a:t></a:t>
              </a:r>
              <a:r>
                <a:rPr lang="pl-PL" sz="1600">
                  <a:solidFill>
                    <a:srgbClr val="000000"/>
                  </a:solidFill>
                </a:rPr>
                <a:t>Ne</a:t>
              </a:r>
              <a:r>
                <a:rPr lang="pl-PL" sz="1600" baseline="30000">
                  <a:solidFill>
                    <a:srgbClr val="000000"/>
                  </a:solidFill>
                </a:rPr>
                <a:t>+</a:t>
              </a:r>
              <a:r>
                <a:rPr lang="pl-PL" sz="1600">
                  <a:solidFill>
                    <a:srgbClr val="000000"/>
                  </a:solidFill>
                </a:rPr>
                <a:t>e</a:t>
              </a:r>
              <a:r>
                <a:rPr lang="pl-PL" sz="1600" baseline="30000">
                  <a:solidFill>
                    <a:srgbClr val="000000"/>
                  </a:solidFill>
                </a:rPr>
                <a:t>-</a:t>
              </a:r>
              <a:r>
                <a:rPr lang="fr-FR" sz="16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67962" name="Line 12"/>
            <p:cNvSpPr>
              <a:spLocks noChangeShapeType="1"/>
            </p:cNvSpPr>
            <p:nvPr/>
          </p:nvSpPr>
          <p:spPr bwMode="auto">
            <a:xfrm flipV="1">
              <a:off x="2622550" y="3894138"/>
              <a:ext cx="215900" cy="36353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7963" name="Text Box 13"/>
            <p:cNvSpPr txBox="1">
              <a:spLocks noChangeArrowheads="1"/>
            </p:cNvSpPr>
            <p:nvPr/>
          </p:nvSpPr>
          <p:spPr bwMode="auto">
            <a:xfrm>
              <a:off x="4865688" y="3032125"/>
              <a:ext cx="909637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>
                  <a:solidFill>
                    <a:srgbClr val="0033CC"/>
                  </a:solidFill>
                  <a:latin typeface="Symbol" pitchFamily="18" charset="2"/>
                </a:rPr>
                <a:t></a:t>
              </a:r>
              <a:r>
                <a:rPr lang="pl-PL" sz="1600">
                  <a:solidFill>
                    <a:srgbClr val="0033CC"/>
                  </a:solidFill>
                </a:rPr>
                <a:t>e</a:t>
              </a:r>
              <a:r>
                <a:rPr lang="pl-PL" sz="1600" baseline="30000">
                  <a:solidFill>
                    <a:srgbClr val="0033CC"/>
                  </a:solidFill>
                </a:rPr>
                <a:t>+</a:t>
              </a:r>
              <a:r>
                <a:rPr lang="pl-PL" sz="1600">
                  <a:solidFill>
                    <a:srgbClr val="0033CC"/>
                  </a:solidFill>
                </a:rPr>
                <a:t>e</a:t>
              </a:r>
              <a:r>
                <a:rPr lang="pl-PL" sz="1600" baseline="30000">
                  <a:solidFill>
                    <a:srgbClr val="0033CC"/>
                  </a:solidFill>
                </a:rPr>
                <a:t>-</a:t>
              </a:r>
              <a:r>
                <a:rPr lang="fr-FR" sz="1600">
                  <a:solidFill>
                    <a:srgbClr val="0033CC"/>
                  </a:solidFill>
                </a:rPr>
                <a:t> </a:t>
              </a:r>
            </a:p>
          </p:txBody>
        </p:sp>
        <p:sp>
          <p:nvSpPr>
            <p:cNvPr id="167964" name="Text Box 14"/>
            <p:cNvSpPr txBox="1">
              <a:spLocks noChangeArrowheads="1"/>
            </p:cNvSpPr>
            <p:nvPr/>
          </p:nvSpPr>
          <p:spPr bwMode="auto">
            <a:xfrm>
              <a:off x="2971800" y="3430588"/>
              <a:ext cx="1008063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>
                  <a:solidFill>
                    <a:srgbClr val="FF0000"/>
                  </a:solidFill>
                </a:rPr>
                <a:t>(</a:t>
              </a:r>
              <a:r>
                <a:rPr lang="pl-PL">
                  <a:solidFill>
                    <a:srgbClr val="FF0000"/>
                  </a:solidFill>
                  <a:latin typeface="Symbol" pitchFamily="18" charset="2"/>
                </a:rPr>
                <a:t></a:t>
              </a:r>
              <a:r>
                <a:rPr lang="pl-PL">
                  <a:solidFill>
                    <a:srgbClr val="FF0000"/>
                  </a:solidFill>
                </a:rPr>
                <a:t>, </a:t>
              </a:r>
              <a:r>
                <a:rPr lang="pl-PL">
                  <a:solidFill>
                    <a:srgbClr val="FF0000"/>
                  </a:solidFill>
                  <a:latin typeface="Symbol" pitchFamily="18" charset="2"/>
                </a:rPr>
                <a:t></a:t>
              </a:r>
              <a:r>
                <a:rPr lang="pl-PL">
                  <a:solidFill>
                    <a:srgbClr val="FF0000"/>
                  </a:solidFill>
                </a:rPr>
                <a:t>)</a:t>
              </a:r>
            </a:p>
          </p:txBody>
        </p:sp>
      </p:grpSp>
      <p:sp>
        <p:nvSpPr>
          <p:cNvPr id="167954" name="ZoneTexte 78"/>
          <p:cNvSpPr txBox="1">
            <a:spLocks noChangeArrowheads="1"/>
          </p:cNvSpPr>
          <p:nvPr/>
        </p:nvSpPr>
        <p:spPr bwMode="auto">
          <a:xfrm>
            <a:off x="4713288" y="5013325"/>
            <a:ext cx="2235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 dirty="0">
                <a:solidFill>
                  <a:srgbClr val="002060"/>
                </a:solidFill>
              </a:rPr>
              <a:t>PRC85 054005 (2012)</a:t>
            </a:r>
            <a:endParaRPr lang="fr-FR" sz="1600" b="1" i="1" dirty="0">
              <a:solidFill>
                <a:srgbClr val="002060"/>
              </a:solidFill>
            </a:endParaRPr>
          </a:p>
        </p:txBody>
      </p:sp>
      <p:sp>
        <p:nvSpPr>
          <p:cNvPr id="167955" name="ZoneTexte 79"/>
          <p:cNvSpPr txBox="1">
            <a:spLocks noChangeArrowheads="1"/>
          </p:cNvSpPr>
          <p:nvPr/>
        </p:nvSpPr>
        <p:spPr bwMode="auto">
          <a:xfrm>
            <a:off x="271463" y="1217613"/>
            <a:ext cx="26584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 dirty="0">
                <a:solidFill>
                  <a:srgbClr val="002060"/>
                </a:solidFill>
              </a:rPr>
              <a:t>HADES:EPJA 48 (2012)74</a:t>
            </a:r>
            <a:endParaRPr lang="fr-FR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nimBg="1"/>
      <p:bldP spid="167951" grpId="0"/>
      <p:bldP spid="1679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219200"/>
            <a:ext cx="3600450" cy="3573463"/>
            <a:chOff x="144" y="768"/>
            <a:chExt cx="2268" cy="2251"/>
          </a:xfrm>
        </p:grpSpPr>
        <p:pic>
          <p:nvPicPr>
            <p:cNvPr id="17103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768"/>
              <a:ext cx="2269" cy="2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1037" name="Rectangle 6"/>
            <p:cNvSpPr>
              <a:spLocks noChangeArrowheads="1"/>
            </p:cNvSpPr>
            <p:nvPr/>
          </p:nvSpPr>
          <p:spPr bwMode="auto">
            <a:xfrm>
              <a:off x="1152" y="1056"/>
              <a:ext cx="864" cy="192"/>
            </a:xfrm>
            <a:prstGeom prst="rect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1219200"/>
            <a:ext cx="3600450" cy="3573463"/>
            <a:chOff x="144" y="768"/>
            <a:chExt cx="2268" cy="2251"/>
          </a:xfrm>
        </p:grpSpPr>
        <p:pic>
          <p:nvPicPr>
            <p:cNvPr id="17103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768"/>
              <a:ext cx="2269" cy="2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1035" name="Rectangle 9"/>
            <p:cNvSpPr>
              <a:spLocks noChangeArrowheads="1"/>
            </p:cNvSpPr>
            <p:nvPr/>
          </p:nvSpPr>
          <p:spPr bwMode="auto">
            <a:xfrm>
              <a:off x="1392" y="1488"/>
              <a:ext cx="576" cy="4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71013" name="Text Box 10"/>
          <p:cNvSpPr txBox="1">
            <a:spLocks noChangeArrowheads="1"/>
          </p:cNvSpPr>
          <p:nvPr/>
        </p:nvSpPr>
        <p:spPr bwMode="auto">
          <a:xfrm>
            <a:off x="152400" y="5105400"/>
            <a:ext cx="3429000" cy="9175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99"/>
                </a:solidFill>
              </a:rPr>
              <a:t>Resonance model results:</a:t>
            </a:r>
            <a:r>
              <a:rPr lang="fr-FR">
                <a:solidFill>
                  <a:srgbClr val="FFFFFF"/>
                </a:solidFill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0000"/>
                </a:solidFill>
                <a:latin typeface="Symbol" pitchFamily="18" charset="2"/>
              </a:rPr>
              <a:t></a:t>
            </a:r>
            <a:r>
              <a:rPr lang="fr-FR">
                <a:solidFill>
                  <a:srgbClr val="FF0000"/>
                </a:solidFill>
              </a:rPr>
              <a:t>° Dalitz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SzPct val="100000"/>
              <a:buFont typeface="Symbol" pitchFamily="18" charset="2"/>
              <a:buChar char="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666699"/>
                </a:solidFill>
              </a:rPr>
              <a:t> Dalitz</a:t>
            </a:r>
            <a:r>
              <a:rPr lang="fr-FR">
                <a:solidFill>
                  <a:srgbClr val="FFFFFF"/>
                </a:solidFill>
              </a:rPr>
              <a:t>)</a:t>
            </a:r>
            <a:r>
              <a:rPr lang="fr-FR">
                <a:solidFill>
                  <a:srgbClr val="666699"/>
                </a:solidFill>
              </a:rPr>
              <a:t>+ effect of Iachello FF </a:t>
            </a:r>
          </a:p>
        </p:txBody>
      </p:sp>
      <p:sp>
        <p:nvSpPr>
          <p:cNvPr id="171014" name="Line 11"/>
          <p:cNvSpPr>
            <a:spLocks noChangeShapeType="1"/>
          </p:cNvSpPr>
          <p:nvPr/>
        </p:nvSpPr>
        <p:spPr bwMode="auto">
          <a:xfrm flipV="1">
            <a:off x="990600" y="3656013"/>
            <a:ext cx="152400" cy="1450975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5" name="Line 12"/>
          <p:cNvSpPr>
            <a:spLocks noChangeShapeType="1"/>
          </p:cNvSpPr>
          <p:nvPr/>
        </p:nvSpPr>
        <p:spPr bwMode="auto">
          <a:xfrm flipV="1">
            <a:off x="1752600" y="3579813"/>
            <a:ext cx="76200" cy="1527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6" name="Rectangle 13"/>
          <p:cNvSpPr>
            <a:spLocks noChangeArrowheads="1"/>
          </p:cNvSpPr>
          <p:nvPr/>
        </p:nvSpPr>
        <p:spPr bwMode="auto">
          <a:xfrm>
            <a:off x="2286000" y="2362200"/>
            <a:ext cx="914400" cy="762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7" name="Text Box 14"/>
          <p:cNvSpPr txBox="1">
            <a:spLocks noChangeArrowheads="1"/>
          </p:cNvSpPr>
          <p:nvPr/>
        </p:nvSpPr>
        <p:spPr bwMode="auto">
          <a:xfrm>
            <a:off x="228600" y="5867400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8" name="Text Box 15"/>
          <p:cNvSpPr txBox="1">
            <a:spLocks noChangeArrowheads="1"/>
          </p:cNvSpPr>
          <p:nvPr/>
        </p:nvSpPr>
        <p:spPr bwMode="auto">
          <a:xfrm>
            <a:off x="1676400" y="0"/>
            <a:ext cx="76454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>
                <a:solidFill>
                  <a:srgbClr val="FFFFFF"/>
                </a:solidFill>
              </a:rPr>
              <a:t>Dilepton production in pp reaction at 1.25 GeV</a:t>
            </a:r>
            <a:r>
              <a:rPr lang="fr-FR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1019" name="Line 16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20" name="Line 25"/>
          <p:cNvSpPr>
            <a:spLocks noChangeShapeType="1"/>
          </p:cNvSpPr>
          <p:nvPr/>
        </p:nvSpPr>
        <p:spPr bwMode="auto">
          <a:xfrm flipV="1">
            <a:off x="9602788" y="5756275"/>
            <a:ext cx="1587" cy="127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21" name="Rectangle 52"/>
          <p:cNvSpPr>
            <a:spLocks noChangeArrowheads="1"/>
          </p:cNvSpPr>
          <p:nvPr/>
        </p:nvSpPr>
        <p:spPr bwMode="auto">
          <a:xfrm>
            <a:off x="465138" y="1204913"/>
            <a:ext cx="2971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>
                <a:solidFill>
                  <a:srgbClr val="000000"/>
                </a:solidFill>
              </a:rPr>
              <a:t>HADES: Phys.Lett.B690 (2010)118</a:t>
            </a:r>
          </a:p>
        </p:txBody>
      </p:sp>
      <p:sp>
        <p:nvSpPr>
          <p:cNvPr id="171022" name="Text Box 53"/>
          <p:cNvSpPr txBox="1">
            <a:spLocks noChangeArrowheads="1"/>
          </p:cNvSpPr>
          <p:nvPr/>
        </p:nvSpPr>
        <p:spPr bwMode="auto">
          <a:xfrm>
            <a:off x="4041775" y="1066800"/>
            <a:ext cx="28098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 below </a:t>
            </a:r>
            <a:r>
              <a:rPr lang="fr-FR">
                <a:solidFill>
                  <a:srgbClr val="FFFFFF"/>
                </a:solidFill>
                <a:latin typeface="Symbol" pitchFamily="18" charset="2"/>
              </a:rPr>
              <a:t></a:t>
            </a:r>
            <a:r>
              <a:rPr lang="fr-FR">
                <a:solidFill>
                  <a:srgbClr val="FFFFFF"/>
                </a:solidFill>
              </a:rPr>
              <a:t> threshold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 only 2 dilepton sources  </a:t>
            </a: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4067944" y="1500188"/>
            <a:ext cx="5076056" cy="31415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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°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Dalitz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decay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</a:t>
            </a:r>
            <a:r>
              <a:rPr lang="fr-FR" baseline="-25000" dirty="0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fr-FR" baseline="-25000" dirty="0">
                <a:solidFill>
                  <a:srgbClr val="FFFFFF"/>
                </a:solidFill>
              </a:rPr>
              <a:t>°</a:t>
            </a:r>
            <a:r>
              <a:rPr lang="fr-FR" dirty="0">
                <a:solidFill>
                  <a:srgbClr val="FFFFFF"/>
                </a:solidFill>
              </a:rPr>
              <a:t> =4.5 mb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   </a:t>
            </a:r>
            <a:r>
              <a:rPr lang="fr-FR" dirty="0" err="1">
                <a:solidFill>
                  <a:srgbClr val="FFFFFF"/>
                </a:solidFill>
              </a:rPr>
              <a:t>branching</a:t>
            </a:r>
            <a:r>
              <a:rPr lang="fr-FR" dirty="0">
                <a:solidFill>
                  <a:srgbClr val="FFFFFF"/>
                </a:solidFill>
              </a:rPr>
              <a:t> ratio </a:t>
            </a: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fr-FR" dirty="0">
                <a:solidFill>
                  <a:srgbClr val="FFFFFF"/>
                </a:solidFill>
              </a:rPr>
              <a:t>° → </a:t>
            </a: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</a:t>
            </a:r>
            <a:r>
              <a:rPr lang="fr-FR" dirty="0">
                <a:solidFill>
                  <a:srgbClr val="FFFFFF"/>
                </a:solidFill>
              </a:rPr>
              <a:t>e</a:t>
            </a:r>
            <a:r>
              <a:rPr lang="fr-FR" baseline="30000" dirty="0">
                <a:solidFill>
                  <a:srgbClr val="FFFFFF"/>
                </a:solidFill>
              </a:rPr>
              <a:t>+</a:t>
            </a:r>
            <a:r>
              <a:rPr lang="fr-FR" dirty="0">
                <a:solidFill>
                  <a:srgbClr val="FFFFFF"/>
                </a:solidFill>
              </a:rPr>
              <a:t>e</a:t>
            </a:r>
            <a:r>
              <a:rPr lang="fr-FR" baseline="30000" dirty="0">
                <a:solidFill>
                  <a:srgbClr val="FFFFFF"/>
                </a:solidFill>
              </a:rPr>
              <a:t>-</a:t>
            </a:r>
            <a:r>
              <a:rPr lang="fr-FR" dirty="0">
                <a:solidFill>
                  <a:srgbClr val="FFFFFF"/>
                </a:solidFill>
              </a:rPr>
              <a:t> 1.2 %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non </a:t>
            </a:r>
            <a:r>
              <a:rPr lang="fr-FR" dirty="0" err="1">
                <a:solidFill>
                  <a:srgbClr val="FFFFFF"/>
                </a:solidFill>
              </a:rPr>
              <a:t>resonant</a:t>
            </a:r>
            <a:r>
              <a:rPr lang="fr-FR" dirty="0">
                <a:solidFill>
                  <a:srgbClr val="FFFFFF"/>
                </a:solidFill>
              </a:rPr>
              <a:t> contribution </a:t>
            </a:r>
            <a:r>
              <a:rPr lang="fr-FR" dirty="0" err="1">
                <a:solidFill>
                  <a:srgbClr val="FFFFFF"/>
                </a:solidFill>
              </a:rPr>
              <a:t>expected</a:t>
            </a:r>
            <a:r>
              <a:rPr lang="fr-FR" dirty="0">
                <a:solidFill>
                  <a:srgbClr val="FFFFFF"/>
                </a:solidFill>
              </a:rPr>
              <a:t> to </a:t>
            </a:r>
            <a:r>
              <a:rPr lang="fr-FR" dirty="0" err="1">
                <a:solidFill>
                  <a:srgbClr val="FFFFFF"/>
                </a:solidFill>
              </a:rPr>
              <a:t>be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small</a:t>
            </a: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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Dalitz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decay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FF"/>
                </a:solidFill>
              </a:rPr>
              <a:t>:</a:t>
            </a:r>
            <a:endParaRPr lang="fr-FR" baseline="-25000" dirty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    </a:t>
            </a:r>
            <a:r>
              <a:rPr lang="fr-FR" dirty="0" err="1">
                <a:solidFill>
                  <a:srgbClr val="FFFFFF"/>
                </a:solidFill>
              </a:rPr>
              <a:t>branching</a:t>
            </a:r>
            <a:r>
              <a:rPr lang="fr-FR" dirty="0">
                <a:solidFill>
                  <a:srgbClr val="FFFFFF"/>
                </a:solidFill>
              </a:rPr>
              <a:t> ratio </a:t>
            </a: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fr-FR" dirty="0">
                <a:solidFill>
                  <a:srgbClr val="FFFFFF"/>
                </a:solidFill>
              </a:rPr>
              <a:t> → Ne</a:t>
            </a:r>
            <a:r>
              <a:rPr lang="fr-FR" baseline="30000" dirty="0">
                <a:solidFill>
                  <a:srgbClr val="FFFFFF"/>
                </a:solidFill>
              </a:rPr>
              <a:t>+</a:t>
            </a:r>
            <a:r>
              <a:rPr lang="fr-FR" dirty="0">
                <a:solidFill>
                  <a:srgbClr val="FFFFFF"/>
                </a:solidFill>
              </a:rPr>
              <a:t>e</a:t>
            </a:r>
            <a:r>
              <a:rPr lang="fr-FR" baseline="30000" dirty="0">
                <a:solidFill>
                  <a:srgbClr val="FFFFFF"/>
                </a:solidFill>
              </a:rPr>
              <a:t>-</a:t>
            </a:r>
            <a:r>
              <a:rPr lang="fr-FR" dirty="0">
                <a:solidFill>
                  <a:srgbClr val="FFFFFF"/>
                </a:solidFill>
              </a:rPr>
              <a:t> (QED :4.2 10</a:t>
            </a:r>
            <a:r>
              <a:rPr lang="fr-FR" baseline="30000" dirty="0">
                <a:solidFill>
                  <a:srgbClr val="FFFFFF"/>
                </a:solidFill>
              </a:rPr>
              <a:t>-5</a:t>
            </a:r>
            <a:r>
              <a:rPr lang="fr-FR" dirty="0">
                <a:solidFill>
                  <a:srgbClr val="FFFFFF"/>
                </a:solidFill>
              </a:rPr>
              <a:t>)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1024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" name="ZoneTexte 28"/>
          <p:cNvSpPr txBox="1"/>
          <p:nvPr/>
        </p:nvSpPr>
        <p:spPr>
          <a:xfrm>
            <a:off x="4067944" y="3717032"/>
            <a:ext cx="4558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 smtClean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Time-</a:t>
            </a:r>
            <a:r>
              <a:rPr lang="fr-FR" sz="16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like</a:t>
            </a:r>
            <a:r>
              <a:rPr lang="fr-FR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N- </a:t>
            </a:r>
            <a:r>
              <a:rPr lang="fr-FR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</a:t>
            </a:r>
            <a:r>
              <a:rPr lang="fr-FR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transition </a:t>
            </a:r>
            <a:r>
              <a:rPr lang="fr-FR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electromagnetic</a:t>
            </a:r>
            <a:r>
              <a:rPr lang="fr-FR" i="1" dirty="0" smtClean="0">
                <a:solidFill>
                  <a:srgbClr val="FFFFFF"/>
                </a:solidFill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</a:t>
            </a:r>
            <a:r>
              <a:rPr lang="fr-FR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</a:t>
            </a:r>
            <a:r>
              <a:rPr lang="fr-FR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?</a:t>
            </a:r>
            <a:endParaRPr lang="fr-FR" i="1" dirty="0">
              <a:solidFill>
                <a:srgbClr val="FFFFFF"/>
              </a:solidFill>
            </a:endParaRPr>
          </a:p>
        </p:txBody>
      </p:sp>
      <p:pic>
        <p:nvPicPr>
          <p:cNvPr id="1159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6712" y="4559300"/>
            <a:ext cx="3209528" cy="187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Espace réservé du numéro de diapositive 30"/>
          <p:cNvSpPr>
            <a:spLocks noGrp="1"/>
          </p:cNvSpPr>
          <p:nvPr>
            <p:ph type="sldNum" idx="12"/>
          </p:nvPr>
        </p:nvSpPr>
        <p:spPr>
          <a:xfrm>
            <a:off x="8632675" y="624363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5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124200" y="6356176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Béatrice </a:t>
            </a:r>
            <a:r>
              <a:rPr lang="fr-F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Ramstein</a:t>
            </a:r>
            <a:endParaRPr lang="fr-FR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A89D24A-2C07-40F2-8E2E-0D4551748EBA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-146050"/>
            <a:ext cx="8229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N-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transition </a:t>
            </a:r>
            <a:r>
              <a:rPr lang="fr-FR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electromagnetic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</a:t>
            </a:r>
            <a:endParaRPr 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989" name="Text Box 6"/>
          <p:cNvSpPr txBox="1">
            <a:spLocks noChangeArrowheads="1"/>
          </p:cNvSpPr>
          <p:nvPr/>
        </p:nvSpPr>
        <p:spPr bwMode="auto">
          <a:xfrm>
            <a:off x="517525" y="59039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76256" y="2672308"/>
            <a:ext cx="2132013" cy="2628900"/>
            <a:chOff x="4416" y="1344"/>
            <a:chExt cx="1343" cy="165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608" y="1771"/>
              <a:ext cx="748" cy="856"/>
              <a:chOff x="4608" y="1771"/>
              <a:chExt cx="748" cy="856"/>
            </a:xfrm>
          </p:grpSpPr>
          <p:sp>
            <p:nvSpPr>
              <p:cNvPr id="170040" name="Text Box 11"/>
              <p:cNvSpPr txBox="1">
                <a:spLocks noChangeArrowheads="1"/>
              </p:cNvSpPr>
              <p:nvPr/>
            </p:nvSpPr>
            <p:spPr bwMode="auto">
              <a:xfrm>
                <a:off x="5035" y="1771"/>
                <a:ext cx="192" cy="2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fr-FR" sz="1600" b="1">
                    <a:solidFill>
                      <a:srgbClr val="FFFFFF"/>
                    </a:solidFill>
                  </a:rPr>
                  <a:t>p</a:t>
                </a:r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4608" y="1847"/>
                <a:ext cx="748" cy="780"/>
                <a:chOff x="4608" y="1847"/>
                <a:chExt cx="748" cy="780"/>
              </a:xfrm>
            </p:grpSpPr>
            <p:sp>
              <p:nvSpPr>
                <p:cNvPr id="17004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694" y="1847"/>
                  <a:ext cx="264" cy="23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fr-FR" b="1">
                      <a:solidFill>
                        <a:srgbClr val="FFFFFF"/>
                      </a:solidFill>
                      <a:latin typeface="Symbol" pitchFamily="18" charset="2"/>
                    </a:rPr>
                    <a:t></a:t>
                  </a:r>
                  <a:r>
                    <a:rPr lang="fr-FR" b="1" baseline="30000">
                      <a:solidFill>
                        <a:srgbClr val="FFFFFF"/>
                      </a:solidFill>
                    </a:rPr>
                    <a:t>+</a:t>
                  </a:r>
                </a:p>
              </p:txBody>
            </p:sp>
            <p:sp>
              <p:nvSpPr>
                <p:cNvPr id="17004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950" y="2365"/>
                  <a:ext cx="162" cy="68"/>
                </a:xfrm>
                <a:prstGeom prst="line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44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5019" y="1933"/>
                  <a:ext cx="238" cy="255"/>
                </a:xfrm>
                <a:prstGeom prst="line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45" name="AutoShape 16"/>
                <p:cNvSpPr>
                  <a:spLocks noChangeArrowheads="1"/>
                </p:cNvSpPr>
                <p:nvPr/>
              </p:nvSpPr>
              <p:spPr bwMode="auto">
                <a:xfrm rot="-3000000">
                  <a:off x="5140" y="2141"/>
                  <a:ext cx="43" cy="334"/>
                </a:xfrm>
                <a:custGeom>
                  <a:avLst/>
                  <a:gdLst>
                    <a:gd name="T0" fmla="*/ 1 w 77"/>
                    <a:gd name="T1" fmla="*/ 0 h 695"/>
                    <a:gd name="T2" fmla="*/ 1 w 77"/>
                    <a:gd name="T3" fmla="*/ 0 h 695"/>
                    <a:gd name="T4" fmla="*/ 1 w 77"/>
                    <a:gd name="T5" fmla="*/ 0 h 695"/>
                    <a:gd name="T6" fmla="*/ 1 w 77"/>
                    <a:gd name="T7" fmla="*/ 0 h 695"/>
                    <a:gd name="T8" fmla="*/ 1 w 77"/>
                    <a:gd name="T9" fmla="*/ 0 h 695"/>
                    <a:gd name="T10" fmla="*/ 1 w 77"/>
                    <a:gd name="T11" fmla="*/ 0 h 695"/>
                    <a:gd name="T12" fmla="*/ 1 w 77"/>
                    <a:gd name="T13" fmla="*/ 0 h 695"/>
                    <a:gd name="T14" fmla="*/ 1 w 77"/>
                    <a:gd name="T15" fmla="*/ 0 h 695"/>
                    <a:gd name="T16" fmla="*/ 1 w 77"/>
                    <a:gd name="T17" fmla="*/ 0 h 695"/>
                    <a:gd name="T18" fmla="*/ 1 w 77"/>
                    <a:gd name="T19" fmla="*/ 0 h 695"/>
                    <a:gd name="T20" fmla="*/ 1 w 77"/>
                    <a:gd name="T21" fmla="*/ 0 h 695"/>
                    <a:gd name="T22" fmla="*/ 1 w 77"/>
                    <a:gd name="T23" fmla="*/ 0 h 695"/>
                    <a:gd name="T24" fmla="*/ 1 w 77"/>
                    <a:gd name="T25" fmla="*/ 0 h 695"/>
                    <a:gd name="T26" fmla="*/ 1 w 77"/>
                    <a:gd name="T27" fmla="*/ 0 h 695"/>
                    <a:gd name="T28" fmla="*/ 1 w 77"/>
                    <a:gd name="T29" fmla="*/ 0 h 695"/>
                    <a:gd name="T30" fmla="*/ 1 w 77"/>
                    <a:gd name="T31" fmla="*/ 0 h 695"/>
                    <a:gd name="T32" fmla="*/ 1 w 77"/>
                    <a:gd name="T33" fmla="*/ 0 h 695"/>
                    <a:gd name="T34" fmla="*/ 1 w 77"/>
                    <a:gd name="T35" fmla="*/ 0 h 695"/>
                    <a:gd name="T36" fmla="*/ 1 w 77"/>
                    <a:gd name="T37" fmla="*/ 0 h 695"/>
                    <a:gd name="T38" fmla="*/ 1 w 77"/>
                    <a:gd name="T39" fmla="*/ 0 h 695"/>
                    <a:gd name="T40" fmla="*/ 1 w 77"/>
                    <a:gd name="T41" fmla="*/ 0 h 695"/>
                    <a:gd name="T42" fmla="*/ 1 w 77"/>
                    <a:gd name="T43" fmla="*/ 0 h 695"/>
                    <a:gd name="T44" fmla="*/ 1 w 77"/>
                    <a:gd name="T45" fmla="*/ 0 h 695"/>
                    <a:gd name="T46" fmla="*/ 1 w 77"/>
                    <a:gd name="T47" fmla="*/ 0 h 695"/>
                    <a:gd name="T48" fmla="*/ 1 w 77"/>
                    <a:gd name="T49" fmla="*/ 0 h 695"/>
                    <a:gd name="T50" fmla="*/ 1 w 77"/>
                    <a:gd name="T51" fmla="*/ 0 h 695"/>
                    <a:gd name="T52" fmla="*/ 1 w 77"/>
                    <a:gd name="T53" fmla="*/ 0 h 695"/>
                    <a:gd name="T54" fmla="*/ 1 w 77"/>
                    <a:gd name="T55" fmla="*/ 0 h 695"/>
                    <a:gd name="T56" fmla="*/ 1 w 77"/>
                    <a:gd name="T57" fmla="*/ 0 h 695"/>
                    <a:gd name="T58" fmla="*/ 1 w 77"/>
                    <a:gd name="T59" fmla="*/ 0 h 695"/>
                    <a:gd name="T60" fmla="*/ 1 w 77"/>
                    <a:gd name="T61" fmla="*/ 0 h 695"/>
                    <a:gd name="T62" fmla="*/ 1 w 77"/>
                    <a:gd name="T63" fmla="*/ 0 h 695"/>
                    <a:gd name="T64" fmla="*/ 1 w 77"/>
                    <a:gd name="T65" fmla="*/ 0 h 695"/>
                    <a:gd name="T66" fmla="*/ 1 w 77"/>
                    <a:gd name="T67" fmla="*/ 0 h 695"/>
                    <a:gd name="T68" fmla="*/ 1 w 77"/>
                    <a:gd name="T69" fmla="*/ 0 h 695"/>
                    <a:gd name="T70" fmla="*/ 1 w 77"/>
                    <a:gd name="T71" fmla="*/ 0 h 695"/>
                    <a:gd name="T72" fmla="*/ 1 w 77"/>
                    <a:gd name="T73" fmla="*/ 0 h 695"/>
                    <a:gd name="T74" fmla="*/ 1 w 77"/>
                    <a:gd name="T75" fmla="*/ 0 h 695"/>
                    <a:gd name="T76" fmla="*/ 1 w 77"/>
                    <a:gd name="T77" fmla="*/ 0 h 695"/>
                    <a:gd name="T78" fmla="*/ 1 w 77"/>
                    <a:gd name="T79" fmla="*/ 0 h 695"/>
                    <a:gd name="T80" fmla="*/ 1 w 77"/>
                    <a:gd name="T81" fmla="*/ 0 h 695"/>
                    <a:gd name="T82" fmla="*/ 1 w 77"/>
                    <a:gd name="T83" fmla="*/ 0 h 695"/>
                    <a:gd name="T84" fmla="*/ 1 w 77"/>
                    <a:gd name="T85" fmla="*/ 0 h 695"/>
                    <a:gd name="T86" fmla="*/ 1 w 77"/>
                    <a:gd name="T87" fmla="*/ 0 h 695"/>
                    <a:gd name="T88" fmla="*/ 1 w 77"/>
                    <a:gd name="T89" fmla="*/ 0 h 695"/>
                    <a:gd name="T90" fmla="*/ 1 w 77"/>
                    <a:gd name="T91" fmla="*/ 0 h 695"/>
                    <a:gd name="T92" fmla="*/ 1 w 77"/>
                    <a:gd name="T93" fmla="*/ 0 h 695"/>
                    <a:gd name="T94" fmla="*/ 1 w 77"/>
                    <a:gd name="T95" fmla="*/ 0 h 695"/>
                    <a:gd name="T96" fmla="*/ 1 w 77"/>
                    <a:gd name="T97" fmla="*/ 0 h 695"/>
                    <a:gd name="T98" fmla="*/ 1 w 77"/>
                    <a:gd name="T99" fmla="*/ 0 h 695"/>
                    <a:gd name="T100" fmla="*/ 1 w 77"/>
                    <a:gd name="T101" fmla="*/ 0 h 695"/>
                    <a:gd name="T102" fmla="*/ 1 w 77"/>
                    <a:gd name="T103" fmla="*/ 0 h 695"/>
                    <a:gd name="T104" fmla="*/ 1 w 77"/>
                    <a:gd name="T105" fmla="*/ 0 h 695"/>
                    <a:gd name="T106" fmla="*/ 1 w 77"/>
                    <a:gd name="T107" fmla="*/ 0 h 695"/>
                    <a:gd name="T108" fmla="*/ 1 w 77"/>
                    <a:gd name="T109" fmla="*/ 0 h 695"/>
                    <a:gd name="T110" fmla="*/ 1 w 77"/>
                    <a:gd name="T111" fmla="*/ 0 h 695"/>
                    <a:gd name="T112" fmla="*/ 1 w 77"/>
                    <a:gd name="T113" fmla="*/ 0 h 695"/>
                    <a:gd name="T114" fmla="*/ 1 w 77"/>
                    <a:gd name="T115" fmla="*/ 1 h 695"/>
                    <a:gd name="T116" fmla="*/ 1 w 77"/>
                    <a:gd name="T117" fmla="*/ 1 h 695"/>
                    <a:gd name="T118" fmla="*/ 1 w 77"/>
                    <a:gd name="T119" fmla="*/ 1 h 6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7"/>
                    <a:gd name="T181" fmla="*/ 0 h 695"/>
                    <a:gd name="T182" fmla="*/ 77 w 77"/>
                    <a:gd name="T183" fmla="*/ 695 h 69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7" h="695">
                      <a:moveTo>
                        <a:pt x="39" y="0"/>
                      </a:moveTo>
                      <a:lnTo>
                        <a:pt x="39" y="62"/>
                      </a:lnTo>
                      <a:lnTo>
                        <a:pt x="34" y="64"/>
                      </a:lnTo>
                      <a:lnTo>
                        <a:pt x="27" y="66"/>
                      </a:lnTo>
                      <a:lnTo>
                        <a:pt x="22" y="67"/>
                      </a:lnTo>
                      <a:lnTo>
                        <a:pt x="17" y="69"/>
                      </a:lnTo>
                      <a:lnTo>
                        <a:pt x="12" y="72"/>
                      </a:lnTo>
                      <a:lnTo>
                        <a:pt x="8" y="74"/>
                      </a:lnTo>
                      <a:lnTo>
                        <a:pt x="5" y="76"/>
                      </a:lnTo>
                      <a:lnTo>
                        <a:pt x="3" y="77"/>
                      </a:lnTo>
                      <a:lnTo>
                        <a:pt x="2" y="79"/>
                      </a:lnTo>
                      <a:lnTo>
                        <a:pt x="0" y="81"/>
                      </a:lnTo>
                      <a:lnTo>
                        <a:pt x="2" y="82"/>
                      </a:lnTo>
                      <a:lnTo>
                        <a:pt x="3" y="84"/>
                      </a:lnTo>
                      <a:lnTo>
                        <a:pt x="5" y="87"/>
                      </a:lnTo>
                      <a:lnTo>
                        <a:pt x="8" y="89"/>
                      </a:lnTo>
                      <a:lnTo>
                        <a:pt x="12" y="91"/>
                      </a:lnTo>
                      <a:lnTo>
                        <a:pt x="17" y="92"/>
                      </a:lnTo>
                      <a:lnTo>
                        <a:pt x="22" y="94"/>
                      </a:lnTo>
                      <a:lnTo>
                        <a:pt x="27" y="96"/>
                      </a:lnTo>
                      <a:lnTo>
                        <a:pt x="34" y="97"/>
                      </a:lnTo>
                      <a:lnTo>
                        <a:pt x="39" y="101"/>
                      </a:lnTo>
                      <a:lnTo>
                        <a:pt x="45" y="102"/>
                      </a:lnTo>
                      <a:lnTo>
                        <a:pt x="50" y="104"/>
                      </a:lnTo>
                      <a:lnTo>
                        <a:pt x="55" y="106"/>
                      </a:lnTo>
                      <a:lnTo>
                        <a:pt x="61" y="108"/>
                      </a:lnTo>
                      <a:lnTo>
                        <a:pt x="66" y="109"/>
                      </a:lnTo>
                      <a:lnTo>
                        <a:pt x="69" y="111"/>
                      </a:lnTo>
                      <a:lnTo>
                        <a:pt x="72" y="113"/>
                      </a:lnTo>
                      <a:lnTo>
                        <a:pt x="76" y="116"/>
                      </a:lnTo>
                      <a:lnTo>
                        <a:pt x="76" y="118"/>
                      </a:lnTo>
                      <a:lnTo>
                        <a:pt x="77" y="119"/>
                      </a:lnTo>
                      <a:lnTo>
                        <a:pt x="76" y="121"/>
                      </a:lnTo>
                      <a:lnTo>
                        <a:pt x="76" y="123"/>
                      </a:lnTo>
                      <a:lnTo>
                        <a:pt x="72" y="124"/>
                      </a:lnTo>
                      <a:lnTo>
                        <a:pt x="69" y="126"/>
                      </a:lnTo>
                      <a:lnTo>
                        <a:pt x="66" y="129"/>
                      </a:lnTo>
                      <a:lnTo>
                        <a:pt x="61" y="131"/>
                      </a:lnTo>
                      <a:lnTo>
                        <a:pt x="55" y="133"/>
                      </a:lnTo>
                      <a:lnTo>
                        <a:pt x="50" y="134"/>
                      </a:lnTo>
                      <a:lnTo>
                        <a:pt x="45" y="136"/>
                      </a:lnTo>
                      <a:lnTo>
                        <a:pt x="39" y="138"/>
                      </a:lnTo>
                      <a:lnTo>
                        <a:pt x="34" y="139"/>
                      </a:lnTo>
                      <a:lnTo>
                        <a:pt x="27" y="141"/>
                      </a:lnTo>
                      <a:lnTo>
                        <a:pt x="22" y="144"/>
                      </a:lnTo>
                      <a:lnTo>
                        <a:pt x="17" y="146"/>
                      </a:lnTo>
                      <a:lnTo>
                        <a:pt x="12" y="148"/>
                      </a:lnTo>
                      <a:lnTo>
                        <a:pt x="8" y="149"/>
                      </a:lnTo>
                      <a:lnTo>
                        <a:pt x="5" y="151"/>
                      </a:lnTo>
                      <a:lnTo>
                        <a:pt x="3" y="153"/>
                      </a:lnTo>
                      <a:lnTo>
                        <a:pt x="2" y="155"/>
                      </a:lnTo>
                      <a:lnTo>
                        <a:pt x="0" y="158"/>
                      </a:lnTo>
                      <a:lnTo>
                        <a:pt x="2" y="160"/>
                      </a:lnTo>
                      <a:lnTo>
                        <a:pt x="3" y="161"/>
                      </a:lnTo>
                      <a:lnTo>
                        <a:pt x="5" y="163"/>
                      </a:lnTo>
                      <a:lnTo>
                        <a:pt x="8" y="165"/>
                      </a:lnTo>
                      <a:lnTo>
                        <a:pt x="12" y="166"/>
                      </a:lnTo>
                      <a:lnTo>
                        <a:pt x="17" y="168"/>
                      </a:lnTo>
                      <a:lnTo>
                        <a:pt x="22" y="170"/>
                      </a:lnTo>
                      <a:lnTo>
                        <a:pt x="27" y="173"/>
                      </a:lnTo>
                      <a:lnTo>
                        <a:pt x="34" y="175"/>
                      </a:lnTo>
                      <a:lnTo>
                        <a:pt x="39" y="176"/>
                      </a:lnTo>
                      <a:lnTo>
                        <a:pt x="45" y="178"/>
                      </a:lnTo>
                      <a:lnTo>
                        <a:pt x="50" y="180"/>
                      </a:lnTo>
                      <a:lnTo>
                        <a:pt x="55" y="181"/>
                      </a:lnTo>
                      <a:lnTo>
                        <a:pt x="61" y="183"/>
                      </a:lnTo>
                      <a:lnTo>
                        <a:pt x="66" y="186"/>
                      </a:lnTo>
                      <a:lnTo>
                        <a:pt x="69" y="188"/>
                      </a:lnTo>
                      <a:lnTo>
                        <a:pt x="72" y="190"/>
                      </a:lnTo>
                      <a:lnTo>
                        <a:pt x="76" y="191"/>
                      </a:lnTo>
                      <a:lnTo>
                        <a:pt x="76" y="193"/>
                      </a:lnTo>
                      <a:lnTo>
                        <a:pt x="77" y="195"/>
                      </a:lnTo>
                      <a:lnTo>
                        <a:pt x="76" y="197"/>
                      </a:lnTo>
                      <a:lnTo>
                        <a:pt x="76" y="198"/>
                      </a:lnTo>
                      <a:lnTo>
                        <a:pt x="72" y="202"/>
                      </a:lnTo>
                      <a:lnTo>
                        <a:pt x="69" y="203"/>
                      </a:lnTo>
                      <a:lnTo>
                        <a:pt x="66" y="205"/>
                      </a:lnTo>
                      <a:lnTo>
                        <a:pt x="61" y="207"/>
                      </a:lnTo>
                      <a:lnTo>
                        <a:pt x="55" y="208"/>
                      </a:lnTo>
                      <a:lnTo>
                        <a:pt x="50" y="210"/>
                      </a:lnTo>
                      <a:lnTo>
                        <a:pt x="45" y="212"/>
                      </a:lnTo>
                      <a:lnTo>
                        <a:pt x="39" y="215"/>
                      </a:lnTo>
                      <a:lnTo>
                        <a:pt x="34" y="217"/>
                      </a:lnTo>
                      <a:lnTo>
                        <a:pt x="27" y="218"/>
                      </a:lnTo>
                      <a:lnTo>
                        <a:pt x="22" y="220"/>
                      </a:lnTo>
                      <a:lnTo>
                        <a:pt x="17" y="222"/>
                      </a:lnTo>
                      <a:lnTo>
                        <a:pt x="12" y="223"/>
                      </a:lnTo>
                      <a:lnTo>
                        <a:pt x="8" y="225"/>
                      </a:lnTo>
                      <a:lnTo>
                        <a:pt x="5" y="227"/>
                      </a:lnTo>
                      <a:lnTo>
                        <a:pt x="3" y="230"/>
                      </a:lnTo>
                      <a:lnTo>
                        <a:pt x="2" y="232"/>
                      </a:lnTo>
                      <a:lnTo>
                        <a:pt x="0" y="233"/>
                      </a:lnTo>
                      <a:lnTo>
                        <a:pt x="2" y="235"/>
                      </a:lnTo>
                      <a:lnTo>
                        <a:pt x="3" y="237"/>
                      </a:lnTo>
                      <a:lnTo>
                        <a:pt x="5" y="239"/>
                      </a:lnTo>
                      <a:lnTo>
                        <a:pt x="8" y="240"/>
                      </a:lnTo>
                      <a:lnTo>
                        <a:pt x="12" y="244"/>
                      </a:lnTo>
                      <a:lnTo>
                        <a:pt x="17" y="245"/>
                      </a:lnTo>
                      <a:lnTo>
                        <a:pt x="22" y="247"/>
                      </a:lnTo>
                      <a:lnTo>
                        <a:pt x="27" y="249"/>
                      </a:lnTo>
                      <a:lnTo>
                        <a:pt x="34" y="250"/>
                      </a:lnTo>
                      <a:lnTo>
                        <a:pt x="39" y="252"/>
                      </a:lnTo>
                      <a:lnTo>
                        <a:pt x="45" y="254"/>
                      </a:lnTo>
                      <a:lnTo>
                        <a:pt x="50" y="255"/>
                      </a:lnTo>
                      <a:lnTo>
                        <a:pt x="55" y="259"/>
                      </a:lnTo>
                      <a:lnTo>
                        <a:pt x="61" y="260"/>
                      </a:lnTo>
                      <a:lnTo>
                        <a:pt x="66" y="262"/>
                      </a:lnTo>
                      <a:lnTo>
                        <a:pt x="69" y="264"/>
                      </a:lnTo>
                      <a:lnTo>
                        <a:pt x="72" y="265"/>
                      </a:lnTo>
                      <a:lnTo>
                        <a:pt x="76" y="267"/>
                      </a:lnTo>
                      <a:lnTo>
                        <a:pt x="76" y="269"/>
                      </a:lnTo>
                      <a:lnTo>
                        <a:pt x="77" y="272"/>
                      </a:lnTo>
                      <a:lnTo>
                        <a:pt x="76" y="274"/>
                      </a:lnTo>
                      <a:lnTo>
                        <a:pt x="76" y="275"/>
                      </a:lnTo>
                      <a:lnTo>
                        <a:pt x="72" y="277"/>
                      </a:lnTo>
                      <a:lnTo>
                        <a:pt x="69" y="279"/>
                      </a:lnTo>
                      <a:lnTo>
                        <a:pt x="66" y="280"/>
                      </a:lnTo>
                      <a:lnTo>
                        <a:pt x="61" y="282"/>
                      </a:lnTo>
                      <a:lnTo>
                        <a:pt x="55" y="284"/>
                      </a:lnTo>
                      <a:lnTo>
                        <a:pt x="50" y="287"/>
                      </a:lnTo>
                      <a:lnTo>
                        <a:pt x="45" y="289"/>
                      </a:lnTo>
                      <a:lnTo>
                        <a:pt x="39" y="291"/>
                      </a:lnTo>
                      <a:lnTo>
                        <a:pt x="34" y="292"/>
                      </a:lnTo>
                      <a:lnTo>
                        <a:pt x="27" y="294"/>
                      </a:lnTo>
                      <a:lnTo>
                        <a:pt x="22" y="296"/>
                      </a:lnTo>
                      <a:lnTo>
                        <a:pt x="17" y="297"/>
                      </a:lnTo>
                      <a:lnTo>
                        <a:pt x="12" y="301"/>
                      </a:lnTo>
                      <a:lnTo>
                        <a:pt x="8" y="302"/>
                      </a:lnTo>
                      <a:lnTo>
                        <a:pt x="5" y="304"/>
                      </a:lnTo>
                      <a:lnTo>
                        <a:pt x="3" y="306"/>
                      </a:lnTo>
                      <a:lnTo>
                        <a:pt x="2" y="307"/>
                      </a:lnTo>
                      <a:lnTo>
                        <a:pt x="0" y="309"/>
                      </a:lnTo>
                      <a:lnTo>
                        <a:pt x="2" y="311"/>
                      </a:lnTo>
                      <a:lnTo>
                        <a:pt x="3" y="314"/>
                      </a:lnTo>
                      <a:lnTo>
                        <a:pt x="5" y="316"/>
                      </a:lnTo>
                      <a:lnTo>
                        <a:pt x="8" y="317"/>
                      </a:lnTo>
                      <a:lnTo>
                        <a:pt x="12" y="319"/>
                      </a:lnTo>
                      <a:lnTo>
                        <a:pt x="17" y="321"/>
                      </a:lnTo>
                      <a:lnTo>
                        <a:pt x="22" y="322"/>
                      </a:lnTo>
                      <a:lnTo>
                        <a:pt x="27" y="324"/>
                      </a:lnTo>
                      <a:lnTo>
                        <a:pt x="34" y="326"/>
                      </a:lnTo>
                      <a:lnTo>
                        <a:pt x="39" y="329"/>
                      </a:lnTo>
                      <a:lnTo>
                        <a:pt x="45" y="331"/>
                      </a:lnTo>
                      <a:lnTo>
                        <a:pt x="50" y="333"/>
                      </a:lnTo>
                      <a:lnTo>
                        <a:pt x="55" y="334"/>
                      </a:lnTo>
                      <a:lnTo>
                        <a:pt x="61" y="336"/>
                      </a:lnTo>
                      <a:lnTo>
                        <a:pt x="66" y="338"/>
                      </a:lnTo>
                      <a:lnTo>
                        <a:pt x="69" y="339"/>
                      </a:lnTo>
                      <a:lnTo>
                        <a:pt x="72" y="343"/>
                      </a:lnTo>
                      <a:lnTo>
                        <a:pt x="76" y="344"/>
                      </a:lnTo>
                      <a:lnTo>
                        <a:pt x="76" y="346"/>
                      </a:lnTo>
                      <a:lnTo>
                        <a:pt x="77" y="348"/>
                      </a:lnTo>
                      <a:lnTo>
                        <a:pt x="76" y="349"/>
                      </a:lnTo>
                      <a:lnTo>
                        <a:pt x="76" y="351"/>
                      </a:lnTo>
                      <a:lnTo>
                        <a:pt x="72" y="353"/>
                      </a:lnTo>
                      <a:lnTo>
                        <a:pt x="69" y="354"/>
                      </a:lnTo>
                      <a:lnTo>
                        <a:pt x="66" y="358"/>
                      </a:lnTo>
                      <a:lnTo>
                        <a:pt x="61" y="359"/>
                      </a:lnTo>
                      <a:lnTo>
                        <a:pt x="55" y="361"/>
                      </a:lnTo>
                      <a:lnTo>
                        <a:pt x="50" y="363"/>
                      </a:lnTo>
                      <a:lnTo>
                        <a:pt x="45" y="364"/>
                      </a:lnTo>
                      <a:lnTo>
                        <a:pt x="39" y="366"/>
                      </a:lnTo>
                      <a:lnTo>
                        <a:pt x="34" y="368"/>
                      </a:lnTo>
                      <a:lnTo>
                        <a:pt x="27" y="371"/>
                      </a:lnTo>
                      <a:lnTo>
                        <a:pt x="22" y="373"/>
                      </a:lnTo>
                      <a:lnTo>
                        <a:pt x="17" y="375"/>
                      </a:lnTo>
                      <a:lnTo>
                        <a:pt x="12" y="376"/>
                      </a:lnTo>
                      <a:lnTo>
                        <a:pt x="8" y="378"/>
                      </a:lnTo>
                      <a:lnTo>
                        <a:pt x="5" y="380"/>
                      </a:lnTo>
                      <a:lnTo>
                        <a:pt x="3" y="381"/>
                      </a:lnTo>
                      <a:lnTo>
                        <a:pt x="2" y="383"/>
                      </a:lnTo>
                      <a:lnTo>
                        <a:pt x="0" y="386"/>
                      </a:lnTo>
                      <a:lnTo>
                        <a:pt x="2" y="388"/>
                      </a:lnTo>
                      <a:lnTo>
                        <a:pt x="3" y="390"/>
                      </a:lnTo>
                      <a:lnTo>
                        <a:pt x="5" y="391"/>
                      </a:lnTo>
                      <a:lnTo>
                        <a:pt x="8" y="393"/>
                      </a:lnTo>
                      <a:lnTo>
                        <a:pt x="12" y="395"/>
                      </a:lnTo>
                      <a:lnTo>
                        <a:pt x="17" y="396"/>
                      </a:lnTo>
                      <a:lnTo>
                        <a:pt x="22" y="400"/>
                      </a:lnTo>
                      <a:lnTo>
                        <a:pt x="27" y="401"/>
                      </a:lnTo>
                      <a:lnTo>
                        <a:pt x="34" y="403"/>
                      </a:lnTo>
                      <a:lnTo>
                        <a:pt x="39" y="405"/>
                      </a:lnTo>
                      <a:lnTo>
                        <a:pt x="45" y="406"/>
                      </a:lnTo>
                      <a:lnTo>
                        <a:pt x="50" y="408"/>
                      </a:lnTo>
                      <a:lnTo>
                        <a:pt x="55" y="410"/>
                      </a:lnTo>
                      <a:lnTo>
                        <a:pt x="61" y="412"/>
                      </a:lnTo>
                      <a:lnTo>
                        <a:pt x="66" y="415"/>
                      </a:lnTo>
                      <a:lnTo>
                        <a:pt x="69" y="417"/>
                      </a:lnTo>
                      <a:lnTo>
                        <a:pt x="72" y="418"/>
                      </a:lnTo>
                      <a:lnTo>
                        <a:pt x="76" y="420"/>
                      </a:lnTo>
                      <a:lnTo>
                        <a:pt x="76" y="422"/>
                      </a:lnTo>
                      <a:lnTo>
                        <a:pt x="77" y="423"/>
                      </a:lnTo>
                      <a:lnTo>
                        <a:pt x="76" y="425"/>
                      </a:lnTo>
                      <a:lnTo>
                        <a:pt x="76" y="428"/>
                      </a:lnTo>
                      <a:lnTo>
                        <a:pt x="72" y="430"/>
                      </a:lnTo>
                      <a:lnTo>
                        <a:pt x="69" y="432"/>
                      </a:lnTo>
                      <a:lnTo>
                        <a:pt x="66" y="433"/>
                      </a:lnTo>
                      <a:lnTo>
                        <a:pt x="61" y="435"/>
                      </a:lnTo>
                      <a:lnTo>
                        <a:pt x="55" y="437"/>
                      </a:lnTo>
                      <a:lnTo>
                        <a:pt x="50" y="438"/>
                      </a:lnTo>
                      <a:lnTo>
                        <a:pt x="45" y="440"/>
                      </a:lnTo>
                      <a:lnTo>
                        <a:pt x="39" y="443"/>
                      </a:lnTo>
                      <a:lnTo>
                        <a:pt x="34" y="445"/>
                      </a:lnTo>
                      <a:lnTo>
                        <a:pt x="27" y="447"/>
                      </a:lnTo>
                      <a:lnTo>
                        <a:pt x="22" y="448"/>
                      </a:lnTo>
                      <a:lnTo>
                        <a:pt x="17" y="450"/>
                      </a:lnTo>
                      <a:lnTo>
                        <a:pt x="12" y="452"/>
                      </a:lnTo>
                      <a:lnTo>
                        <a:pt x="8" y="453"/>
                      </a:lnTo>
                      <a:lnTo>
                        <a:pt x="5" y="457"/>
                      </a:lnTo>
                      <a:lnTo>
                        <a:pt x="3" y="459"/>
                      </a:lnTo>
                      <a:lnTo>
                        <a:pt x="2" y="460"/>
                      </a:lnTo>
                      <a:lnTo>
                        <a:pt x="0" y="462"/>
                      </a:lnTo>
                      <a:lnTo>
                        <a:pt x="2" y="464"/>
                      </a:lnTo>
                      <a:lnTo>
                        <a:pt x="3" y="465"/>
                      </a:lnTo>
                      <a:lnTo>
                        <a:pt x="5" y="467"/>
                      </a:lnTo>
                      <a:lnTo>
                        <a:pt x="8" y="469"/>
                      </a:lnTo>
                      <a:lnTo>
                        <a:pt x="12" y="472"/>
                      </a:lnTo>
                      <a:lnTo>
                        <a:pt x="17" y="474"/>
                      </a:lnTo>
                      <a:lnTo>
                        <a:pt x="22" y="475"/>
                      </a:lnTo>
                      <a:lnTo>
                        <a:pt x="27" y="477"/>
                      </a:lnTo>
                      <a:lnTo>
                        <a:pt x="34" y="479"/>
                      </a:lnTo>
                      <a:lnTo>
                        <a:pt x="39" y="480"/>
                      </a:lnTo>
                      <a:lnTo>
                        <a:pt x="45" y="482"/>
                      </a:lnTo>
                      <a:lnTo>
                        <a:pt x="50" y="485"/>
                      </a:lnTo>
                      <a:lnTo>
                        <a:pt x="55" y="487"/>
                      </a:lnTo>
                      <a:lnTo>
                        <a:pt x="61" y="489"/>
                      </a:lnTo>
                      <a:lnTo>
                        <a:pt x="66" y="490"/>
                      </a:lnTo>
                      <a:lnTo>
                        <a:pt x="69" y="492"/>
                      </a:lnTo>
                      <a:lnTo>
                        <a:pt x="72" y="494"/>
                      </a:lnTo>
                      <a:lnTo>
                        <a:pt x="76" y="495"/>
                      </a:lnTo>
                      <a:lnTo>
                        <a:pt x="76" y="497"/>
                      </a:lnTo>
                      <a:lnTo>
                        <a:pt x="77" y="501"/>
                      </a:lnTo>
                      <a:lnTo>
                        <a:pt x="76" y="502"/>
                      </a:lnTo>
                      <a:lnTo>
                        <a:pt x="76" y="504"/>
                      </a:lnTo>
                      <a:lnTo>
                        <a:pt x="72" y="506"/>
                      </a:lnTo>
                      <a:lnTo>
                        <a:pt x="69" y="507"/>
                      </a:lnTo>
                      <a:lnTo>
                        <a:pt x="66" y="509"/>
                      </a:lnTo>
                      <a:lnTo>
                        <a:pt x="61" y="511"/>
                      </a:lnTo>
                      <a:lnTo>
                        <a:pt x="55" y="514"/>
                      </a:lnTo>
                      <a:lnTo>
                        <a:pt x="50" y="516"/>
                      </a:lnTo>
                      <a:lnTo>
                        <a:pt x="45" y="517"/>
                      </a:lnTo>
                      <a:lnTo>
                        <a:pt x="39" y="519"/>
                      </a:lnTo>
                      <a:lnTo>
                        <a:pt x="34" y="521"/>
                      </a:lnTo>
                      <a:lnTo>
                        <a:pt x="27" y="522"/>
                      </a:lnTo>
                      <a:lnTo>
                        <a:pt x="22" y="524"/>
                      </a:lnTo>
                      <a:lnTo>
                        <a:pt x="17" y="526"/>
                      </a:lnTo>
                      <a:lnTo>
                        <a:pt x="12" y="529"/>
                      </a:lnTo>
                      <a:lnTo>
                        <a:pt x="8" y="531"/>
                      </a:lnTo>
                      <a:lnTo>
                        <a:pt x="5" y="532"/>
                      </a:lnTo>
                      <a:lnTo>
                        <a:pt x="3" y="534"/>
                      </a:lnTo>
                      <a:lnTo>
                        <a:pt x="2" y="536"/>
                      </a:lnTo>
                      <a:lnTo>
                        <a:pt x="0" y="537"/>
                      </a:lnTo>
                      <a:lnTo>
                        <a:pt x="2" y="539"/>
                      </a:lnTo>
                      <a:lnTo>
                        <a:pt x="3" y="543"/>
                      </a:lnTo>
                      <a:lnTo>
                        <a:pt x="5" y="544"/>
                      </a:lnTo>
                      <a:lnTo>
                        <a:pt x="8" y="546"/>
                      </a:lnTo>
                      <a:lnTo>
                        <a:pt x="12" y="548"/>
                      </a:lnTo>
                      <a:lnTo>
                        <a:pt x="17" y="549"/>
                      </a:lnTo>
                      <a:lnTo>
                        <a:pt x="22" y="551"/>
                      </a:lnTo>
                      <a:lnTo>
                        <a:pt x="27" y="553"/>
                      </a:lnTo>
                      <a:lnTo>
                        <a:pt x="34" y="556"/>
                      </a:lnTo>
                      <a:lnTo>
                        <a:pt x="39" y="558"/>
                      </a:lnTo>
                      <a:lnTo>
                        <a:pt x="45" y="559"/>
                      </a:lnTo>
                      <a:lnTo>
                        <a:pt x="50" y="561"/>
                      </a:lnTo>
                      <a:lnTo>
                        <a:pt x="55" y="563"/>
                      </a:lnTo>
                      <a:lnTo>
                        <a:pt x="61" y="564"/>
                      </a:lnTo>
                      <a:lnTo>
                        <a:pt x="66" y="566"/>
                      </a:lnTo>
                      <a:lnTo>
                        <a:pt x="69" y="568"/>
                      </a:lnTo>
                      <a:lnTo>
                        <a:pt x="72" y="571"/>
                      </a:lnTo>
                      <a:lnTo>
                        <a:pt x="76" y="573"/>
                      </a:lnTo>
                      <a:lnTo>
                        <a:pt x="76" y="574"/>
                      </a:lnTo>
                      <a:lnTo>
                        <a:pt x="77" y="576"/>
                      </a:lnTo>
                      <a:lnTo>
                        <a:pt x="76" y="578"/>
                      </a:lnTo>
                      <a:lnTo>
                        <a:pt x="76" y="579"/>
                      </a:lnTo>
                      <a:lnTo>
                        <a:pt x="72" y="581"/>
                      </a:lnTo>
                      <a:lnTo>
                        <a:pt x="69" y="584"/>
                      </a:lnTo>
                      <a:lnTo>
                        <a:pt x="66" y="586"/>
                      </a:lnTo>
                      <a:lnTo>
                        <a:pt x="61" y="588"/>
                      </a:lnTo>
                      <a:lnTo>
                        <a:pt x="55" y="590"/>
                      </a:lnTo>
                      <a:lnTo>
                        <a:pt x="50" y="591"/>
                      </a:lnTo>
                      <a:lnTo>
                        <a:pt x="45" y="593"/>
                      </a:lnTo>
                      <a:lnTo>
                        <a:pt x="39" y="595"/>
                      </a:lnTo>
                      <a:lnTo>
                        <a:pt x="34" y="596"/>
                      </a:lnTo>
                      <a:lnTo>
                        <a:pt x="27" y="600"/>
                      </a:lnTo>
                      <a:lnTo>
                        <a:pt x="22" y="601"/>
                      </a:lnTo>
                      <a:lnTo>
                        <a:pt x="17" y="603"/>
                      </a:lnTo>
                      <a:lnTo>
                        <a:pt x="12" y="605"/>
                      </a:lnTo>
                      <a:lnTo>
                        <a:pt x="8" y="606"/>
                      </a:lnTo>
                      <a:lnTo>
                        <a:pt x="5" y="608"/>
                      </a:lnTo>
                      <a:lnTo>
                        <a:pt x="3" y="610"/>
                      </a:lnTo>
                      <a:lnTo>
                        <a:pt x="2" y="613"/>
                      </a:lnTo>
                      <a:lnTo>
                        <a:pt x="0" y="615"/>
                      </a:lnTo>
                      <a:lnTo>
                        <a:pt x="2" y="616"/>
                      </a:lnTo>
                      <a:lnTo>
                        <a:pt x="3" y="618"/>
                      </a:lnTo>
                      <a:lnTo>
                        <a:pt x="5" y="620"/>
                      </a:lnTo>
                      <a:lnTo>
                        <a:pt x="8" y="621"/>
                      </a:lnTo>
                      <a:lnTo>
                        <a:pt x="12" y="623"/>
                      </a:lnTo>
                      <a:lnTo>
                        <a:pt x="17" y="625"/>
                      </a:lnTo>
                      <a:lnTo>
                        <a:pt x="22" y="628"/>
                      </a:lnTo>
                      <a:lnTo>
                        <a:pt x="27" y="630"/>
                      </a:lnTo>
                      <a:lnTo>
                        <a:pt x="34" y="632"/>
                      </a:lnTo>
                      <a:lnTo>
                        <a:pt x="39" y="633"/>
                      </a:lnTo>
                      <a:lnTo>
                        <a:pt x="39" y="695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46" name="Oval 17"/>
                <p:cNvSpPr>
                  <a:spLocks noChangeArrowheads="1"/>
                </p:cNvSpPr>
                <p:nvPr/>
              </p:nvSpPr>
              <p:spPr bwMode="auto">
                <a:xfrm>
                  <a:off x="4697" y="2153"/>
                  <a:ext cx="37" cy="44"/>
                </a:xfrm>
                <a:prstGeom prst="ellipse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47" name="Oval 18"/>
                <p:cNvSpPr>
                  <a:spLocks noChangeArrowheads="1"/>
                </p:cNvSpPr>
                <p:nvPr/>
              </p:nvSpPr>
              <p:spPr bwMode="auto">
                <a:xfrm>
                  <a:off x="4996" y="2153"/>
                  <a:ext cx="37" cy="44"/>
                </a:xfrm>
                <a:prstGeom prst="ellipse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48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743" y="2167"/>
                  <a:ext cx="303" cy="8"/>
                </a:xfrm>
                <a:prstGeom prst="line">
                  <a:avLst/>
                </a:prstGeom>
                <a:noFill/>
                <a:ln w="381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4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5027" y="1933"/>
                  <a:ext cx="238" cy="255"/>
                </a:xfrm>
                <a:prstGeom prst="line">
                  <a:avLst/>
                </a:prstGeom>
                <a:noFill/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50" name="AutoShape 21"/>
                <p:cNvSpPr>
                  <a:spLocks noChangeArrowheads="1"/>
                </p:cNvSpPr>
                <p:nvPr/>
              </p:nvSpPr>
              <p:spPr bwMode="auto">
                <a:xfrm rot="-3000000">
                  <a:off x="5151" y="2140"/>
                  <a:ext cx="42" cy="328"/>
                </a:xfrm>
                <a:custGeom>
                  <a:avLst/>
                  <a:gdLst>
                    <a:gd name="T0" fmla="*/ 1 w 77"/>
                    <a:gd name="T1" fmla="*/ 0 h 695"/>
                    <a:gd name="T2" fmla="*/ 0 w 77"/>
                    <a:gd name="T3" fmla="*/ 0 h 695"/>
                    <a:gd name="T4" fmla="*/ 1 w 77"/>
                    <a:gd name="T5" fmla="*/ 0 h 695"/>
                    <a:gd name="T6" fmla="*/ 1 w 77"/>
                    <a:gd name="T7" fmla="*/ 0 h 695"/>
                    <a:gd name="T8" fmla="*/ 1 w 77"/>
                    <a:gd name="T9" fmla="*/ 0 h 695"/>
                    <a:gd name="T10" fmla="*/ 1 w 77"/>
                    <a:gd name="T11" fmla="*/ 0 h 695"/>
                    <a:gd name="T12" fmla="*/ 1 w 77"/>
                    <a:gd name="T13" fmla="*/ 0 h 695"/>
                    <a:gd name="T14" fmla="*/ 1 w 77"/>
                    <a:gd name="T15" fmla="*/ 0 h 695"/>
                    <a:gd name="T16" fmla="*/ 1 w 77"/>
                    <a:gd name="T17" fmla="*/ 0 h 695"/>
                    <a:gd name="T18" fmla="*/ 0 w 77"/>
                    <a:gd name="T19" fmla="*/ 0 h 695"/>
                    <a:gd name="T20" fmla="*/ 1 w 77"/>
                    <a:gd name="T21" fmla="*/ 0 h 695"/>
                    <a:gd name="T22" fmla="*/ 1 w 77"/>
                    <a:gd name="T23" fmla="*/ 0 h 695"/>
                    <a:gd name="T24" fmla="*/ 1 w 77"/>
                    <a:gd name="T25" fmla="*/ 0 h 695"/>
                    <a:gd name="T26" fmla="*/ 1 w 77"/>
                    <a:gd name="T27" fmla="*/ 0 h 695"/>
                    <a:gd name="T28" fmla="*/ 1 w 77"/>
                    <a:gd name="T29" fmla="*/ 0 h 695"/>
                    <a:gd name="T30" fmla="*/ 1 w 77"/>
                    <a:gd name="T31" fmla="*/ 0 h 695"/>
                    <a:gd name="T32" fmla="*/ 1 w 77"/>
                    <a:gd name="T33" fmla="*/ 0 h 695"/>
                    <a:gd name="T34" fmla="*/ 0 w 77"/>
                    <a:gd name="T35" fmla="*/ 0 h 695"/>
                    <a:gd name="T36" fmla="*/ 1 w 77"/>
                    <a:gd name="T37" fmla="*/ 0 h 695"/>
                    <a:gd name="T38" fmla="*/ 1 w 77"/>
                    <a:gd name="T39" fmla="*/ 0 h 695"/>
                    <a:gd name="T40" fmla="*/ 1 w 77"/>
                    <a:gd name="T41" fmla="*/ 0 h 695"/>
                    <a:gd name="T42" fmla="*/ 1 w 77"/>
                    <a:gd name="T43" fmla="*/ 0 h 695"/>
                    <a:gd name="T44" fmla="*/ 1 w 77"/>
                    <a:gd name="T45" fmla="*/ 0 h 695"/>
                    <a:gd name="T46" fmla="*/ 1 w 77"/>
                    <a:gd name="T47" fmla="*/ 0 h 695"/>
                    <a:gd name="T48" fmla="*/ 1 w 77"/>
                    <a:gd name="T49" fmla="*/ 0 h 695"/>
                    <a:gd name="T50" fmla="*/ 0 w 77"/>
                    <a:gd name="T51" fmla="*/ 0 h 695"/>
                    <a:gd name="T52" fmla="*/ 1 w 77"/>
                    <a:gd name="T53" fmla="*/ 0 h 695"/>
                    <a:gd name="T54" fmla="*/ 1 w 77"/>
                    <a:gd name="T55" fmla="*/ 0 h 695"/>
                    <a:gd name="T56" fmla="*/ 1 w 77"/>
                    <a:gd name="T57" fmla="*/ 0 h 695"/>
                    <a:gd name="T58" fmla="*/ 1 w 77"/>
                    <a:gd name="T59" fmla="*/ 0 h 695"/>
                    <a:gd name="T60" fmla="*/ 1 w 77"/>
                    <a:gd name="T61" fmla="*/ 0 h 695"/>
                    <a:gd name="T62" fmla="*/ 1 w 77"/>
                    <a:gd name="T63" fmla="*/ 0 h 695"/>
                    <a:gd name="T64" fmla="*/ 1 w 77"/>
                    <a:gd name="T65" fmla="*/ 0 h 695"/>
                    <a:gd name="T66" fmla="*/ 0 w 77"/>
                    <a:gd name="T67" fmla="*/ 0 h 695"/>
                    <a:gd name="T68" fmla="*/ 1 w 77"/>
                    <a:gd name="T69" fmla="*/ 0 h 695"/>
                    <a:gd name="T70" fmla="*/ 1 w 77"/>
                    <a:gd name="T71" fmla="*/ 0 h 695"/>
                    <a:gd name="T72" fmla="*/ 1 w 77"/>
                    <a:gd name="T73" fmla="*/ 0 h 695"/>
                    <a:gd name="T74" fmla="*/ 1 w 77"/>
                    <a:gd name="T75" fmla="*/ 0 h 695"/>
                    <a:gd name="T76" fmla="*/ 1 w 77"/>
                    <a:gd name="T77" fmla="*/ 0 h 695"/>
                    <a:gd name="T78" fmla="*/ 1 w 77"/>
                    <a:gd name="T79" fmla="*/ 0 h 695"/>
                    <a:gd name="T80" fmla="*/ 1 w 77"/>
                    <a:gd name="T81" fmla="*/ 0 h 695"/>
                    <a:gd name="T82" fmla="*/ 0 w 77"/>
                    <a:gd name="T83" fmla="*/ 0 h 695"/>
                    <a:gd name="T84" fmla="*/ 1 w 77"/>
                    <a:gd name="T85" fmla="*/ 0 h 695"/>
                    <a:gd name="T86" fmla="*/ 1 w 77"/>
                    <a:gd name="T87" fmla="*/ 0 h 695"/>
                    <a:gd name="T88" fmla="*/ 1 w 77"/>
                    <a:gd name="T89" fmla="*/ 0 h 695"/>
                    <a:gd name="T90" fmla="*/ 1 w 77"/>
                    <a:gd name="T91" fmla="*/ 0 h 695"/>
                    <a:gd name="T92" fmla="*/ 1 w 77"/>
                    <a:gd name="T93" fmla="*/ 0 h 695"/>
                    <a:gd name="T94" fmla="*/ 1 w 77"/>
                    <a:gd name="T95" fmla="*/ 0 h 695"/>
                    <a:gd name="T96" fmla="*/ 1 w 77"/>
                    <a:gd name="T97" fmla="*/ 0 h 695"/>
                    <a:gd name="T98" fmla="*/ 0 w 77"/>
                    <a:gd name="T99" fmla="*/ 0 h 695"/>
                    <a:gd name="T100" fmla="*/ 1 w 77"/>
                    <a:gd name="T101" fmla="*/ 0 h 695"/>
                    <a:gd name="T102" fmla="*/ 1 w 77"/>
                    <a:gd name="T103" fmla="*/ 0 h 695"/>
                    <a:gd name="T104" fmla="*/ 1 w 77"/>
                    <a:gd name="T105" fmla="*/ 0 h 695"/>
                    <a:gd name="T106" fmla="*/ 1 w 77"/>
                    <a:gd name="T107" fmla="*/ 0 h 695"/>
                    <a:gd name="T108" fmla="*/ 1 w 77"/>
                    <a:gd name="T109" fmla="*/ 0 h 695"/>
                    <a:gd name="T110" fmla="*/ 1 w 77"/>
                    <a:gd name="T111" fmla="*/ 0 h 695"/>
                    <a:gd name="T112" fmla="*/ 1 w 77"/>
                    <a:gd name="T113" fmla="*/ 0 h 695"/>
                    <a:gd name="T114" fmla="*/ 0 w 77"/>
                    <a:gd name="T115" fmla="*/ 0 h 695"/>
                    <a:gd name="T116" fmla="*/ 1 w 77"/>
                    <a:gd name="T117" fmla="*/ 0 h 695"/>
                    <a:gd name="T118" fmla="*/ 1 w 77"/>
                    <a:gd name="T119" fmla="*/ 0 h 6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7"/>
                    <a:gd name="T181" fmla="*/ 0 h 695"/>
                    <a:gd name="T182" fmla="*/ 77 w 77"/>
                    <a:gd name="T183" fmla="*/ 695 h 69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7" h="695">
                      <a:moveTo>
                        <a:pt x="39" y="0"/>
                      </a:moveTo>
                      <a:lnTo>
                        <a:pt x="39" y="62"/>
                      </a:lnTo>
                      <a:lnTo>
                        <a:pt x="34" y="64"/>
                      </a:lnTo>
                      <a:lnTo>
                        <a:pt x="27" y="66"/>
                      </a:lnTo>
                      <a:lnTo>
                        <a:pt x="22" y="67"/>
                      </a:lnTo>
                      <a:lnTo>
                        <a:pt x="17" y="69"/>
                      </a:lnTo>
                      <a:lnTo>
                        <a:pt x="12" y="72"/>
                      </a:lnTo>
                      <a:lnTo>
                        <a:pt x="8" y="74"/>
                      </a:lnTo>
                      <a:lnTo>
                        <a:pt x="5" y="76"/>
                      </a:lnTo>
                      <a:lnTo>
                        <a:pt x="3" y="77"/>
                      </a:lnTo>
                      <a:lnTo>
                        <a:pt x="2" y="79"/>
                      </a:lnTo>
                      <a:lnTo>
                        <a:pt x="0" y="81"/>
                      </a:lnTo>
                      <a:lnTo>
                        <a:pt x="2" y="82"/>
                      </a:lnTo>
                      <a:lnTo>
                        <a:pt x="3" y="84"/>
                      </a:lnTo>
                      <a:lnTo>
                        <a:pt x="5" y="87"/>
                      </a:lnTo>
                      <a:lnTo>
                        <a:pt x="8" y="89"/>
                      </a:lnTo>
                      <a:lnTo>
                        <a:pt x="12" y="91"/>
                      </a:lnTo>
                      <a:lnTo>
                        <a:pt x="17" y="92"/>
                      </a:lnTo>
                      <a:lnTo>
                        <a:pt x="22" y="94"/>
                      </a:lnTo>
                      <a:lnTo>
                        <a:pt x="27" y="96"/>
                      </a:lnTo>
                      <a:lnTo>
                        <a:pt x="34" y="97"/>
                      </a:lnTo>
                      <a:lnTo>
                        <a:pt x="39" y="101"/>
                      </a:lnTo>
                      <a:lnTo>
                        <a:pt x="45" y="102"/>
                      </a:lnTo>
                      <a:lnTo>
                        <a:pt x="50" y="104"/>
                      </a:lnTo>
                      <a:lnTo>
                        <a:pt x="55" y="106"/>
                      </a:lnTo>
                      <a:lnTo>
                        <a:pt x="61" y="108"/>
                      </a:lnTo>
                      <a:lnTo>
                        <a:pt x="66" y="109"/>
                      </a:lnTo>
                      <a:lnTo>
                        <a:pt x="69" y="111"/>
                      </a:lnTo>
                      <a:lnTo>
                        <a:pt x="72" y="113"/>
                      </a:lnTo>
                      <a:lnTo>
                        <a:pt x="76" y="116"/>
                      </a:lnTo>
                      <a:lnTo>
                        <a:pt x="76" y="118"/>
                      </a:lnTo>
                      <a:lnTo>
                        <a:pt x="77" y="119"/>
                      </a:lnTo>
                      <a:lnTo>
                        <a:pt x="76" y="121"/>
                      </a:lnTo>
                      <a:lnTo>
                        <a:pt x="76" y="123"/>
                      </a:lnTo>
                      <a:lnTo>
                        <a:pt x="72" y="124"/>
                      </a:lnTo>
                      <a:lnTo>
                        <a:pt x="69" y="126"/>
                      </a:lnTo>
                      <a:lnTo>
                        <a:pt x="66" y="129"/>
                      </a:lnTo>
                      <a:lnTo>
                        <a:pt x="61" y="131"/>
                      </a:lnTo>
                      <a:lnTo>
                        <a:pt x="55" y="133"/>
                      </a:lnTo>
                      <a:lnTo>
                        <a:pt x="50" y="134"/>
                      </a:lnTo>
                      <a:lnTo>
                        <a:pt x="45" y="136"/>
                      </a:lnTo>
                      <a:lnTo>
                        <a:pt x="39" y="138"/>
                      </a:lnTo>
                      <a:lnTo>
                        <a:pt x="34" y="139"/>
                      </a:lnTo>
                      <a:lnTo>
                        <a:pt x="27" y="141"/>
                      </a:lnTo>
                      <a:lnTo>
                        <a:pt x="22" y="144"/>
                      </a:lnTo>
                      <a:lnTo>
                        <a:pt x="17" y="146"/>
                      </a:lnTo>
                      <a:lnTo>
                        <a:pt x="12" y="148"/>
                      </a:lnTo>
                      <a:lnTo>
                        <a:pt x="8" y="149"/>
                      </a:lnTo>
                      <a:lnTo>
                        <a:pt x="5" y="151"/>
                      </a:lnTo>
                      <a:lnTo>
                        <a:pt x="3" y="153"/>
                      </a:lnTo>
                      <a:lnTo>
                        <a:pt x="2" y="155"/>
                      </a:lnTo>
                      <a:lnTo>
                        <a:pt x="0" y="158"/>
                      </a:lnTo>
                      <a:lnTo>
                        <a:pt x="2" y="160"/>
                      </a:lnTo>
                      <a:lnTo>
                        <a:pt x="3" y="161"/>
                      </a:lnTo>
                      <a:lnTo>
                        <a:pt x="5" y="163"/>
                      </a:lnTo>
                      <a:lnTo>
                        <a:pt x="8" y="165"/>
                      </a:lnTo>
                      <a:lnTo>
                        <a:pt x="12" y="166"/>
                      </a:lnTo>
                      <a:lnTo>
                        <a:pt x="17" y="168"/>
                      </a:lnTo>
                      <a:lnTo>
                        <a:pt x="22" y="170"/>
                      </a:lnTo>
                      <a:lnTo>
                        <a:pt x="27" y="173"/>
                      </a:lnTo>
                      <a:lnTo>
                        <a:pt x="34" y="175"/>
                      </a:lnTo>
                      <a:lnTo>
                        <a:pt x="39" y="176"/>
                      </a:lnTo>
                      <a:lnTo>
                        <a:pt x="45" y="178"/>
                      </a:lnTo>
                      <a:lnTo>
                        <a:pt x="50" y="180"/>
                      </a:lnTo>
                      <a:lnTo>
                        <a:pt x="55" y="181"/>
                      </a:lnTo>
                      <a:lnTo>
                        <a:pt x="61" y="183"/>
                      </a:lnTo>
                      <a:lnTo>
                        <a:pt x="66" y="186"/>
                      </a:lnTo>
                      <a:lnTo>
                        <a:pt x="69" y="188"/>
                      </a:lnTo>
                      <a:lnTo>
                        <a:pt x="72" y="190"/>
                      </a:lnTo>
                      <a:lnTo>
                        <a:pt x="76" y="191"/>
                      </a:lnTo>
                      <a:lnTo>
                        <a:pt x="76" y="193"/>
                      </a:lnTo>
                      <a:lnTo>
                        <a:pt x="77" y="195"/>
                      </a:lnTo>
                      <a:lnTo>
                        <a:pt x="76" y="197"/>
                      </a:lnTo>
                      <a:lnTo>
                        <a:pt x="76" y="198"/>
                      </a:lnTo>
                      <a:lnTo>
                        <a:pt x="72" y="202"/>
                      </a:lnTo>
                      <a:lnTo>
                        <a:pt x="69" y="203"/>
                      </a:lnTo>
                      <a:lnTo>
                        <a:pt x="66" y="205"/>
                      </a:lnTo>
                      <a:lnTo>
                        <a:pt x="61" y="207"/>
                      </a:lnTo>
                      <a:lnTo>
                        <a:pt x="55" y="208"/>
                      </a:lnTo>
                      <a:lnTo>
                        <a:pt x="50" y="210"/>
                      </a:lnTo>
                      <a:lnTo>
                        <a:pt x="45" y="212"/>
                      </a:lnTo>
                      <a:lnTo>
                        <a:pt x="39" y="215"/>
                      </a:lnTo>
                      <a:lnTo>
                        <a:pt x="34" y="217"/>
                      </a:lnTo>
                      <a:lnTo>
                        <a:pt x="27" y="218"/>
                      </a:lnTo>
                      <a:lnTo>
                        <a:pt x="22" y="220"/>
                      </a:lnTo>
                      <a:lnTo>
                        <a:pt x="17" y="222"/>
                      </a:lnTo>
                      <a:lnTo>
                        <a:pt x="12" y="223"/>
                      </a:lnTo>
                      <a:lnTo>
                        <a:pt x="8" y="225"/>
                      </a:lnTo>
                      <a:lnTo>
                        <a:pt x="5" y="227"/>
                      </a:lnTo>
                      <a:lnTo>
                        <a:pt x="3" y="230"/>
                      </a:lnTo>
                      <a:lnTo>
                        <a:pt x="2" y="232"/>
                      </a:lnTo>
                      <a:lnTo>
                        <a:pt x="0" y="233"/>
                      </a:lnTo>
                      <a:lnTo>
                        <a:pt x="2" y="235"/>
                      </a:lnTo>
                      <a:lnTo>
                        <a:pt x="3" y="237"/>
                      </a:lnTo>
                      <a:lnTo>
                        <a:pt x="5" y="239"/>
                      </a:lnTo>
                      <a:lnTo>
                        <a:pt x="8" y="240"/>
                      </a:lnTo>
                      <a:lnTo>
                        <a:pt x="12" y="244"/>
                      </a:lnTo>
                      <a:lnTo>
                        <a:pt x="17" y="245"/>
                      </a:lnTo>
                      <a:lnTo>
                        <a:pt x="22" y="247"/>
                      </a:lnTo>
                      <a:lnTo>
                        <a:pt x="27" y="249"/>
                      </a:lnTo>
                      <a:lnTo>
                        <a:pt x="34" y="250"/>
                      </a:lnTo>
                      <a:lnTo>
                        <a:pt x="39" y="252"/>
                      </a:lnTo>
                      <a:lnTo>
                        <a:pt x="45" y="254"/>
                      </a:lnTo>
                      <a:lnTo>
                        <a:pt x="50" y="255"/>
                      </a:lnTo>
                      <a:lnTo>
                        <a:pt x="55" y="259"/>
                      </a:lnTo>
                      <a:lnTo>
                        <a:pt x="61" y="260"/>
                      </a:lnTo>
                      <a:lnTo>
                        <a:pt x="66" y="262"/>
                      </a:lnTo>
                      <a:lnTo>
                        <a:pt x="69" y="264"/>
                      </a:lnTo>
                      <a:lnTo>
                        <a:pt x="72" y="265"/>
                      </a:lnTo>
                      <a:lnTo>
                        <a:pt x="76" y="267"/>
                      </a:lnTo>
                      <a:lnTo>
                        <a:pt x="76" y="269"/>
                      </a:lnTo>
                      <a:lnTo>
                        <a:pt x="77" y="272"/>
                      </a:lnTo>
                      <a:lnTo>
                        <a:pt x="76" y="274"/>
                      </a:lnTo>
                      <a:lnTo>
                        <a:pt x="76" y="275"/>
                      </a:lnTo>
                      <a:lnTo>
                        <a:pt x="72" y="277"/>
                      </a:lnTo>
                      <a:lnTo>
                        <a:pt x="69" y="279"/>
                      </a:lnTo>
                      <a:lnTo>
                        <a:pt x="66" y="280"/>
                      </a:lnTo>
                      <a:lnTo>
                        <a:pt x="61" y="282"/>
                      </a:lnTo>
                      <a:lnTo>
                        <a:pt x="55" y="284"/>
                      </a:lnTo>
                      <a:lnTo>
                        <a:pt x="50" y="287"/>
                      </a:lnTo>
                      <a:lnTo>
                        <a:pt x="45" y="289"/>
                      </a:lnTo>
                      <a:lnTo>
                        <a:pt x="39" y="291"/>
                      </a:lnTo>
                      <a:lnTo>
                        <a:pt x="34" y="292"/>
                      </a:lnTo>
                      <a:lnTo>
                        <a:pt x="27" y="294"/>
                      </a:lnTo>
                      <a:lnTo>
                        <a:pt x="22" y="296"/>
                      </a:lnTo>
                      <a:lnTo>
                        <a:pt x="17" y="297"/>
                      </a:lnTo>
                      <a:lnTo>
                        <a:pt x="12" y="301"/>
                      </a:lnTo>
                      <a:lnTo>
                        <a:pt x="8" y="302"/>
                      </a:lnTo>
                      <a:lnTo>
                        <a:pt x="5" y="304"/>
                      </a:lnTo>
                      <a:lnTo>
                        <a:pt x="3" y="306"/>
                      </a:lnTo>
                      <a:lnTo>
                        <a:pt x="2" y="307"/>
                      </a:lnTo>
                      <a:lnTo>
                        <a:pt x="0" y="309"/>
                      </a:lnTo>
                      <a:lnTo>
                        <a:pt x="2" y="311"/>
                      </a:lnTo>
                      <a:lnTo>
                        <a:pt x="3" y="314"/>
                      </a:lnTo>
                      <a:lnTo>
                        <a:pt x="5" y="316"/>
                      </a:lnTo>
                      <a:lnTo>
                        <a:pt x="8" y="317"/>
                      </a:lnTo>
                      <a:lnTo>
                        <a:pt x="12" y="319"/>
                      </a:lnTo>
                      <a:lnTo>
                        <a:pt x="17" y="321"/>
                      </a:lnTo>
                      <a:lnTo>
                        <a:pt x="22" y="322"/>
                      </a:lnTo>
                      <a:lnTo>
                        <a:pt x="27" y="324"/>
                      </a:lnTo>
                      <a:lnTo>
                        <a:pt x="34" y="326"/>
                      </a:lnTo>
                      <a:lnTo>
                        <a:pt x="39" y="329"/>
                      </a:lnTo>
                      <a:lnTo>
                        <a:pt x="45" y="331"/>
                      </a:lnTo>
                      <a:lnTo>
                        <a:pt x="50" y="333"/>
                      </a:lnTo>
                      <a:lnTo>
                        <a:pt x="55" y="334"/>
                      </a:lnTo>
                      <a:lnTo>
                        <a:pt x="61" y="336"/>
                      </a:lnTo>
                      <a:lnTo>
                        <a:pt x="66" y="338"/>
                      </a:lnTo>
                      <a:lnTo>
                        <a:pt x="69" y="339"/>
                      </a:lnTo>
                      <a:lnTo>
                        <a:pt x="72" y="343"/>
                      </a:lnTo>
                      <a:lnTo>
                        <a:pt x="76" y="344"/>
                      </a:lnTo>
                      <a:lnTo>
                        <a:pt x="76" y="346"/>
                      </a:lnTo>
                      <a:lnTo>
                        <a:pt x="77" y="348"/>
                      </a:lnTo>
                      <a:lnTo>
                        <a:pt x="76" y="349"/>
                      </a:lnTo>
                      <a:lnTo>
                        <a:pt x="76" y="351"/>
                      </a:lnTo>
                      <a:lnTo>
                        <a:pt x="72" y="353"/>
                      </a:lnTo>
                      <a:lnTo>
                        <a:pt x="69" y="354"/>
                      </a:lnTo>
                      <a:lnTo>
                        <a:pt x="66" y="358"/>
                      </a:lnTo>
                      <a:lnTo>
                        <a:pt x="61" y="359"/>
                      </a:lnTo>
                      <a:lnTo>
                        <a:pt x="55" y="361"/>
                      </a:lnTo>
                      <a:lnTo>
                        <a:pt x="50" y="363"/>
                      </a:lnTo>
                      <a:lnTo>
                        <a:pt x="45" y="364"/>
                      </a:lnTo>
                      <a:lnTo>
                        <a:pt x="39" y="366"/>
                      </a:lnTo>
                      <a:lnTo>
                        <a:pt x="34" y="368"/>
                      </a:lnTo>
                      <a:lnTo>
                        <a:pt x="27" y="371"/>
                      </a:lnTo>
                      <a:lnTo>
                        <a:pt x="22" y="373"/>
                      </a:lnTo>
                      <a:lnTo>
                        <a:pt x="17" y="375"/>
                      </a:lnTo>
                      <a:lnTo>
                        <a:pt x="12" y="376"/>
                      </a:lnTo>
                      <a:lnTo>
                        <a:pt x="8" y="378"/>
                      </a:lnTo>
                      <a:lnTo>
                        <a:pt x="5" y="380"/>
                      </a:lnTo>
                      <a:lnTo>
                        <a:pt x="3" y="381"/>
                      </a:lnTo>
                      <a:lnTo>
                        <a:pt x="2" y="383"/>
                      </a:lnTo>
                      <a:lnTo>
                        <a:pt x="0" y="386"/>
                      </a:lnTo>
                      <a:lnTo>
                        <a:pt x="2" y="388"/>
                      </a:lnTo>
                      <a:lnTo>
                        <a:pt x="3" y="390"/>
                      </a:lnTo>
                      <a:lnTo>
                        <a:pt x="5" y="391"/>
                      </a:lnTo>
                      <a:lnTo>
                        <a:pt x="8" y="393"/>
                      </a:lnTo>
                      <a:lnTo>
                        <a:pt x="12" y="395"/>
                      </a:lnTo>
                      <a:lnTo>
                        <a:pt x="17" y="396"/>
                      </a:lnTo>
                      <a:lnTo>
                        <a:pt x="22" y="400"/>
                      </a:lnTo>
                      <a:lnTo>
                        <a:pt x="27" y="401"/>
                      </a:lnTo>
                      <a:lnTo>
                        <a:pt x="34" y="403"/>
                      </a:lnTo>
                      <a:lnTo>
                        <a:pt x="39" y="405"/>
                      </a:lnTo>
                      <a:lnTo>
                        <a:pt x="45" y="406"/>
                      </a:lnTo>
                      <a:lnTo>
                        <a:pt x="50" y="408"/>
                      </a:lnTo>
                      <a:lnTo>
                        <a:pt x="55" y="410"/>
                      </a:lnTo>
                      <a:lnTo>
                        <a:pt x="61" y="412"/>
                      </a:lnTo>
                      <a:lnTo>
                        <a:pt x="66" y="415"/>
                      </a:lnTo>
                      <a:lnTo>
                        <a:pt x="69" y="417"/>
                      </a:lnTo>
                      <a:lnTo>
                        <a:pt x="72" y="418"/>
                      </a:lnTo>
                      <a:lnTo>
                        <a:pt x="76" y="420"/>
                      </a:lnTo>
                      <a:lnTo>
                        <a:pt x="76" y="422"/>
                      </a:lnTo>
                      <a:lnTo>
                        <a:pt x="77" y="423"/>
                      </a:lnTo>
                      <a:lnTo>
                        <a:pt x="76" y="425"/>
                      </a:lnTo>
                      <a:lnTo>
                        <a:pt x="76" y="428"/>
                      </a:lnTo>
                      <a:lnTo>
                        <a:pt x="72" y="430"/>
                      </a:lnTo>
                      <a:lnTo>
                        <a:pt x="69" y="432"/>
                      </a:lnTo>
                      <a:lnTo>
                        <a:pt x="66" y="433"/>
                      </a:lnTo>
                      <a:lnTo>
                        <a:pt x="61" y="435"/>
                      </a:lnTo>
                      <a:lnTo>
                        <a:pt x="55" y="437"/>
                      </a:lnTo>
                      <a:lnTo>
                        <a:pt x="50" y="438"/>
                      </a:lnTo>
                      <a:lnTo>
                        <a:pt x="45" y="440"/>
                      </a:lnTo>
                      <a:lnTo>
                        <a:pt x="39" y="443"/>
                      </a:lnTo>
                      <a:lnTo>
                        <a:pt x="34" y="445"/>
                      </a:lnTo>
                      <a:lnTo>
                        <a:pt x="27" y="447"/>
                      </a:lnTo>
                      <a:lnTo>
                        <a:pt x="22" y="448"/>
                      </a:lnTo>
                      <a:lnTo>
                        <a:pt x="17" y="450"/>
                      </a:lnTo>
                      <a:lnTo>
                        <a:pt x="12" y="452"/>
                      </a:lnTo>
                      <a:lnTo>
                        <a:pt x="8" y="453"/>
                      </a:lnTo>
                      <a:lnTo>
                        <a:pt x="5" y="457"/>
                      </a:lnTo>
                      <a:lnTo>
                        <a:pt x="3" y="459"/>
                      </a:lnTo>
                      <a:lnTo>
                        <a:pt x="2" y="460"/>
                      </a:lnTo>
                      <a:lnTo>
                        <a:pt x="0" y="462"/>
                      </a:lnTo>
                      <a:lnTo>
                        <a:pt x="2" y="464"/>
                      </a:lnTo>
                      <a:lnTo>
                        <a:pt x="3" y="465"/>
                      </a:lnTo>
                      <a:lnTo>
                        <a:pt x="5" y="467"/>
                      </a:lnTo>
                      <a:lnTo>
                        <a:pt x="8" y="469"/>
                      </a:lnTo>
                      <a:lnTo>
                        <a:pt x="12" y="472"/>
                      </a:lnTo>
                      <a:lnTo>
                        <a:pt x="17" y="474"/>
                      </a:lnTo>
                      <a:lnTo>
                        <a:pt x="22" y="475"/>
                      </a:lnTo>
                      <a:lnTo>
                        <a:pt x="27" y="477"/>
                      </a:lnTo>
                      <a:lnTo>
                        <a:pt x="34" y="479"/>
                      </a:lnTo>
                      <a:lnTo>
                        <a:pt x="39" y="480"/>
                      </a:lnTo>
                      <a:lnTo>
                        <a:pt x="45" y="482"/>
                      </a:lnTo>
                      <a:lnTo>
                        <a:pt x="50" y="485"/>
                      </a:lnTo>
                      <a:lnTo>
                        <a:pt x="55" y="487"/>
                      </a:lnTo>
                      <a:lnTo>
                        <a:pt x="61" y="489"/>
                      </a:lnTo>
                      <a:lnTo>
                        <a:pt x="66" y="490"/>
                      </a:lnTo>
                      <a:lnTo>
                        <a:pt x="69" y="492"/>
                      </a:lnTo>
                      <a:lnTo>
                        <a:pt x="72" y="494"/>
                      </a:lnTo>
                      <a:lnTo>
                        <a:pt x="76" y="495"/>
                      </a:lnTo>
                      <a:lnTo>
                        <a:pt x="76" y="497"/>
                      </a:lnTo>
                      <a:lnTo>
                        <a:pt x="77" y="501"/>
                      </a:lnTo>
                      <a:lnTo>
                        <a:pt x="76" y="502"/>
                      </a:lnTo>
                      <a:lnTo>
                        <a:pt x="76" y="504"/>
                      </a:lnTo>
                      <a:lnTo>
                        <a:pt x="72" y="506"/>
                      </a:lnTo>
                      <a:lnTo>
                        <a:pt x="69" y="507"/>
                      </a:lnTo>
                      <a:lnTo>
                        <a:pt x="66" y="509"/>
                      </a:lnTo>
                      <a:lnTo>
                        <a:pt x="61" y="511"/>
                      </a:lnTo>
                      <a:lnTo>
                        <a:pt x="55" y="514"/>
                      </a:lnTo>
                      <a:lnTo>
                        <a:pt x="50" y="516"/>
                      </a:lnTo>
                      <a:lnTo>
                        <a:pt x="45" y="517"/>
                      </a:lnTo>
                      <a:lnTo>
                        <a:pt x="39" y="519"/>
                      </a:lnTo>
                      <a:lnTo>
                        <a:pt x="34" y="521"/>
                      </a:lnTo>
                      <a:lnTo>
                        <a:pt x="27" y="522"/>
                      </a:lnTo>
                      <a:lnTo>
                        <a:pt x="22" y="524"/>
                      </a:lnTo>
                      <a:lnTo>
                        <a:pt x="17" y="526"/>
                      </a:lnTo>
                      <a:lnTo>
                        <a:pt x="12" y="529"/>
                      </a:lnTo>
                      <a:lnTo>
                        <a:pt x="8" y="531"/>
                      </a:lnTo>
                      <a:lnTo>
                        <a:pt x="5" y="532"/>
                      </a:lnTo>
                      <a:lnTo>
                        <a:pt x="3" y="534"/>
                      </a:lnTo>
                      <a:lnTo>
                        <a:pt x="2" y="536"/>
                      </a:lnTo>
                      <a:lnTo>
                        <a:pt x="0" y="537"/>
                      </a:lnTo>
                      <a:lnTo>
                        <a:pt x="2" y="539"/>
                      </a:lnTo>
                      <a:lnTo>
                        <a:pt x="3" y="543"/>
                      </a:lnTo>
                      <a:lnTo>
                        <a:pt x="5" y="544"/>
                      </a:lnTo>
                      <a:lnTo>
                        <a:pt x="8" y="546"/>
                      </a:lnTo>
                      <a:lnTo>
                        <a:pt x="12" y="548"/>
                      </a:lnTo>
                      <a:lnTo>
                        <a:pt x="17" y="549"/>
                      </a:lnTo>
                      <a:lnTo>
                        <a:pt x="22" y="551"/>
                      </a:lnTo>
                      <a:lnTo>
                        <a:pt x="27" y="553"/>
                      </a:lnTo>
                      <a:lnTo>
                        <a:pt x="34" y="556"/>
                      </a:lnTo>
                      <a:lnTo>
                        <a:pt x="39" y="558"/>
                      </a:lnTo>
                      <a:lnTo>
                        <a:pt x="45" y="559"/>
                      </a:lnTo>
                      <a:lnTo>
                        <a:pt x="50" y="561"/>
                      </a:lnTo>
                      <a:lnTo>
                        <a:pt x="55" y="563"/>
                      </a:lnTo>
                      <a:lnTo>
                        <a:pt x="61" y="564"/>
                      </a:lnTo>
                      <a:lnTo>
                        <a:pt x="66" y="566"/>
                      </a:lnTo>
                      <a:lnTo>
                        <a:pt x="69" y="568"/>
                      </a:lnTo>
                      <a:lnTo>
                        <a:pt x="72" y="571"/>
                      </a:lnTo>
                      <a:lnTo>
                        <a:pt x="76" y="573"/>
                      </a:lnTo>
                      <a:lnTo>
                        <a:pt x="76" y="574"/>
                      </a:lnTo>
                      <a:lnTo>
                        <a:pt x="77" y="576"/>
                      </a:lnTo>
                      <a:lnTo>
                        <a:pt x="76" y="578"/>
                      </a:lnTo>
                      <a:lnTo>
                        <a:pt x="76" y="579"/>
                      </a:lnTo>
                      <a:lnTo>
                        <a:pt x="72" y="581"/>
                      </a:lnTo>
                      <a:lnTo>
                        <a:pt x="69" y="584"/>
                      </a:lnTo>
                      <a:lnTo>
                        <a:pt x="66" y="586"/>
                      </a:lnTo>
                      <a:lnTo>
                        <a:pt x="61" y="588"/>
                      </a:lnTo>
                      <a:lnTo>
                        <a:pt x="55" y="590"/>
                      </a:lnTo>
                      <a:lnTo>
                        <a:pt x="50" y="591"/>
                      </a:lnTo>
                      <a:lnTo>
                        <a:pt x="45" y="593"/>
                      </a:lnTo>
                      <a:lnTo>
                        <a:pt x="39" y="595"/>
                      </a:lnTo>
                      <a:lnTo>
                        <a:pt x="34" y="596"/>
                      </a:lnTo>
                      <a:lnTo>
                        <a:pt x="27" y="600"/>
                      </a:lnTo>
                      <a:lnTo>
                        <a:pt x="22" y="601"/>
                      </a:lnTo>
                      <a:lnTo>
                        <a:pt x="17" y="603"/>
                      </a:lnTo>
                      <a:lnTo>
                        <a:pt x="12" y="605"/>
                      </a:lnTo>
                      <a:lnTo>
                        <a:pt x="8" y="606"/>
                      </a:lnTo>
                      <a:lnTo>
                        <a:pt x="5" y="608"/>
                      </a:lnTo>
                      <a:lnTo>
                        <a:pt x="3" y="610"/>
                      </a:lnTo>
                      <a:lnTo>
                        <a:pt x="2" y="613"/>
                      </a:lnTo>
                      <a:lnTo>
                        <a:pt x="0" y="615"/>
                      </a:lnTo>
                      <a:lnTo>
                        <a:pt x="2" y="616"/>
                      </a:lnTo>
                      <a:lnTo>
                        <a:pt x="3" y="618"/>
                      </a:lnTo>
                      <a:lnTo>
                        <a:pt x="5" y="620"/>
                      </a:lnTo>
                      <a:lnTo>
                        <a:pt x="8" y="621"/>
                      </a:lnTo>
                      <a:lnTo>
                        <a:pt x="12" y="623"/>
                      </a:lnTo>
                      <a:lnTo>
                        <a:pt x="17" y="625"/>
                      </a:lnTo>
                      <a:lnTo>
                        <a:pt x="22" y="628"/>
                      </a:lnTo>
                      <a:lnTo>
                        <a:pt x="27" y="630"/>
                      </a:lnTo>
                      <a:lnTo>
                        <a:pt x="34" y="632"/>
                      </a:lnTo>
                      <a:lnTo>
                        <a:pt x="39" y="633"/>
                      </a:lnTo>
                      <a:lnTo>
                        <a:pt x="39" y="695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51" name="Oval 22"/>
                <p:cNvSpPr>
                  <a:spLocks noChangeArrowheads="1"/>
                </p:cNvSpPr>
                <p:nvPr/>
              </p:nvSpPr>
              <p:spPr bwMode="auto">
                <a:xfrm>
                  <a:off x="5001" y="2153"/>
                  <a:ext cx="47" cy="43"/>
                </a:xfrm>
                <a:prstGeom prst="ellipse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5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08" y="2416"/>
                  <a:ext cx="476" cy="21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fr-FR" sz="1600" b="1">
                      <a:solidFill>
                        <a:srgbClr val="FFFFFF"/>
                      </a:solidFill>
                    </a:rPr>
                    <a:t>q</a:t>
                  </a:r>
                  <a:r>
                    <a:rPr lang="fr-FR" sz="1600" b="1" baseline="30000">
                      <a:solidFill>
                        <a:srgbClr val="FFFFFF"/>
                      </a:solidFill>
                    </a:rPr>
                    <a:t>2 </a:t>
                  </a:r>
                  <a:r>
                    <a:rPr lang="fr-FR" sz="1600" b="1">
                      <a:solidFill>
                        <a:srgbClr val="FFFFFF"/>
                      </a:solidFill>
                    </a:rPr>
                    <a:t>= 0</a:t>
                  </a:r>
                </a:p>
              </p:txBody>
            </p:sp>
            <p:sp>
              <p:nvSpPr>
                <p:cNvPr id="17005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172" y="2060"/>
                  <a:ext cx="186" cy="23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fr-FR" b="1">
                      <a:solidFill>
                        <a:srgbClr val="FFFFFF"/>
                      </a:solidFill>
                      <a:latin typeface="Symbol" pitchFamily="18" charset="2"/>
                    </a:rPr>
                    <a:t></a:t>
                  </a:r>
                </a:p>
              </p:txBody>
            </p:sp>
          </p:grpSp>
        </p:grpSp>
        <p:sp>
          <p:nvSpPr>
            <p:cNvPr id="170036" name="Text Box 25"/>
            <p:cNvSpPr txBox="1">
              <a:spLocks noChangeArrowheads="1"/>
            </p:cNvSpPr>
            <p:nvPr/>
          </p:nvSpPr>
          <p:spPr bwMode="auto">
            <a:xfrm>
              <a:off x="4467" y="2587"/>
              <a:ext cx="1291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i="1">
                  <a:solidFill>
                    <a:srgbClr val="FFFF00"/>
                  </a:solidFill>
                </a:rPr>
                <a:t>Radiative  decay</a:t>
              </a: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BR=0.56%</a:t>
              </a:r>
              <a:r>
                <a:rPr lang="fr-FR">
                  <a:solidFill>
                    <a:srgbClr val="FFFFFF"/>
                  </a:solidFill>
                  <a:latin typeface="Symbol" pitchFamily="18" charset="2"/>
                </a:rPr>
                <a:t></a:t>
              </a:r>
              <a:r>
                <a:rPr lang="fr-FR">
                  <a:solidFill>
                    <a:srgbClr val="FFFFFF"/>
                  </a:solidFill>
                </a:rPr>
                <a:t>0.04%</a:t>
              </a:r>
            </a:p>
          </p:txBody>
        </p:sp>
        <p:sp>
          <p:nvSpPr>
            <p:cNvPr id="170037" name="Rectangle 26"/>
            <p:cNvSpPr>
              <a:spLocks noChangeArrowheads="1"/>
            </p:cNvSpPr>
            <p:nvPr/>
          </p:nvSpPr>
          <p:spPr bwMode="auto">
            <a:xfrm>
              <a:off x="4560" y="1451"/>
              <a:ext cx="720" cy="268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0038" name="Rectangle 27"/>
            <p:cNvSpPr>
              <a:spLocks noChangeArrowheads="1"/>
            </p:cNvSpPr>
            <p:nvPr/>
          </p:nvSpPr>
          <p:spPr bwMode="auto">
            <a:xfrm>
              <a:off x="4564" y="1451"/>
              <a:ext cx="65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  <a:latin typeface="Symbol" pitchFamily="18" charset="2"/>
                </a:rPr>
                <a:t></a:t>
              </a:r>
              <a:r>
                <a:rPr lang="fr-FR" baseline="30000">
                  <a:solidFill>
                    <a:srgbClr val="FFFFFF"/>
                  </a:solidFill>
                </a:rPr>
                <a:t>+</a:t>
              </a:r>
              <a:r>
                <a:rPr lang="fr-FR">
                  <a:solidFill>
                    <a:srgbClr val="FFFFFF"/>
                  </a:solidFill>
                </a:rPr>
                <a:t>  → </a:t>
              </a:r>
              <a:r>
                <a:rPr lang="fr-FR">
                  <a:solidFill>
                    <a:srgbClr val="FFFFFF"/>
                  </a:solidFill>
                  <a:latin typeface="Symbol" pitchFamily="18" charset="2"/>
                </a:rPr>
                <a:t></a:t>
              </a:r>
              <a:r>
                <a:rPr lang="fr-FR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70039" name="Rectangle 28"/>
            <p:cNvSpPr>
              <a:spLocks noChangeArrowheads="1"/>
            </p:cNvSpPr>
            <p:nvPr/>
          </p:nvSpPr>
          <p:spPr bwMode="auto">
            <a:xfrm>
              <a:off x="4416" y="1344"/>
              <a:ext cx="1344" cy="1657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69991" name="Line 29"/>
          <p:cNvSpPr>
            <a:spLocks noChangeShapeType="1"/>
          </p:cNvSpPr>
          <p:nvPr/>
        </p:nvSpPr>
        <p:spPr bwMode="auto">
          <a:xfrm>
            <a:off x="0" y="620713"/>
            <a:ext cx="9144000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5496" y="3933056"/>
            <a:ext cx="6657975" cy="2590800"/>
            <a:chOff x="96" y="3112"/>
            <a:chExt cx="4194" cy="1413"/>
          </a:xfrm>
        </p:grpSpPr>
        <p:sp>
          <p:nvSpPr>
            <p:cNvPr id="170018" name="Rectangle 53"/>
            <p:cNvSpPr>
              <a:spLocks noChangeArrowheads="1"/>
            </p:cNvSpPr>
            <p:nvPr/>
          </p:nvSpPr>
          <p:spPr bwMode="auto">
            <a:xfrm>
              <a:off x="96" y="3151"/>
              <a:ext cx="4194" cy="1374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193" y="3112"/>
              <a:ext cx="3842" cy="802"/>
              <a:chOff x="193" y="3112"/>
              <a:chExt cx="3842" cy="802"/>
            </a:xfrm>
          </p:grpSpPr>
          <p:sp>
            <p:nvSpPr>
              <p:cNvPr id="170020" name="Text Box 55"/>
              <p:cNvSpPr txBox="1">
                <a:spLocks noChangeArrowheads="1"/>
              </p:cNvSpPr>
              <p:nvPr/>
            </p:nvSpPr>
            <p:spPr bwMode="auto">
              <a:xfrm>
                <a:off x="193" y="3164"/>
                <a:ext cx="2525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fr-FR">
                    <a:solidFill>
                      <a:srgbClr val="FFFFFF"/>
                    </a:solidFill>
                  </a:rPr>
                  <a:t>Complementary to Space-Like region:</a:t>
                </a:r>
              </a:p>
            </p:txBody>
          </p:sp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2448" y="3112"/>
                <a:ext cx="1586" cy="802"/>
                <a:chOff x="2448" y="3112"/>
                <a:chExt cx="1586" cy="802"/>
              </a:xfrm>
            </p:grpSpPr>
            <p:sp>
              <p:nvSpPr>
                <p:cNvPr id="170022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757" y="3640"/>
                  <a:ext cx="279" cy="7"/>
                </a:xfrm>
                <a:prstGeom prst="line">
                  <a:avLst/>
                </a:prstGeom>
                <a:noFill/>
                <a:ln w="3816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23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3484" y="3640"/>
                  <a:ext cx="233" cy="160"/>
                </a:xfrm>
                <a:prstGeom prst="line">
                  <a:avLst/>
                </a:prstGeom>
                <a:noFill/>
                <a:ln w="126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2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800" y="3428"/>
                  <a:ext cx="231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fr-FR" sz="1400" b="1">
                      <a:solidFill>
                        <a:srgbClr val="FFFF00"/>
                      </a:solidFill>
                      <a:latin typeface="Symbol" pitchFamily="18" charset="2"/>
                    </a:rPr>
                    <a:t></a:t>
                  </a:r>
                  <a:r>
                    <a:rPr lang="fr-FR" sz="1400" b="1" baseline="30000">
                      <a:solidFill>
                        <a:srgbClr val="FFFF00"/>
                      </a:solidFill>
                    </a:rPr>
                    <a:t>+</a:t>
                  </a:r>
                </a:p>
              </p:txBody>
            </p:sp>
            <p:sp>
              <p:nvSpPr>
                <p:cNvPr id="170025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211" y="3722"/>
                  <a:ext cx="182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fr-FR" sz="1400" b="1">
                      <a:solidFill>
                        <a:srgbClr val="FFFF00"/>
                      </a:solidFill>
                    </a:rPr>
                    <a:t>p</a:t>
                  </a:r>
                </a:p>
              </p:txBody>
            </p:sp>
            <p:sp>
              <p:nvSpPr>
                <p:cNvPr id="170026" name="AutoShape 61"/>
                <p:cNvSpPr>
                  <a:spLocks noChangeArrowheads="1"/>
                </p:cNvSpPr>
                <p:nvPr/>
              </p:nvSpPr>
              <p:spPr bwMode="auto">
                <a:xfrm>
                  <a:off x="3439" y="3437"/>
                  <a:ext cx="276" cy="209"/>
                </a:xfrm>
                <a:custGeom>
                  <a:avLst/>
                  <a:gdLst>
                    <a:gd name="T0" fmla="*/ 0 w 360"/>
                    <a:gd name="T1" fmla="*/ 1 h 360"/>
                    <a:gd name="T2" fmla="*/ 8 w 360"/>
                    <a:gd name="T3" fmla="*/ 1 h 360"/>
                    <a:gd name="T4" fmla="*/ 4 w 360"/>
                    <a:gd name="T5" fmla="*/ 2 h 360"/>
                    <a:gd name="T6" fmla="*/ 18 w 360"/>
                    <a:gd name="T7" fmla="*/ 1 h 360"/>
                    <a:gd name="T8" fmla="*/ 18 w 360"/>
                    <a:gd name="T9" fmla="*/ 2 h 360"/>
                    <a:gd name="T10" fmla="*/ 31 w 360"/>
                    <a:gd name="T11" fmla="*/ 2 h 360"/>
                    <a:gd name="T12" fmla="*/ 31 w 360"/>
                    <a:gd name="T13" fmla="*/ 3 h 3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0"/>
                    <a:gd name="T22" fmla="*/ 0 h 360"/>
                    <a:gd name="T23" fmla="*/ 360 w 360"/>
                    <a:gd name="T24" fmla="*/ 360 h 3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0" h="360">
                      <a:moveTo>
                        <a:pt x="0" y="24"/>
                      </a:moveTo>
                      <a:cubicBezTo>
                        <a:pt x="44" y="12"/>
                        <a:pt x="88" y="0"/>
                        <a:pt x="96" y="24"/>
                      </a:cubicBezTo>
                      <a:cubicBezTo>
                        <a:pt x="104" y="48"/>
                        <a:pt x="32" y="152"/>
                        <a:pt x="48" y="168"/>
                      </a:cubicBezTo>
                      <a:cubicBezTo>
                        <a:pt x="64" y="184"/>
                        <a:pt x="168" y="104"/>
                        <a:pt x="192" y="120"/>
                      </a:cubicBezTo>
                      <a:cubicBezTo>
                        <a:pt x="216" y="136"/>
                        <a:pt x="168" y="248"/>
                        <a:pt x="192" y="264"/>
                      </a:cubicBezTo>
                      <a:cubicBezTo>
                        <a:pt x="216" y="280"/>
                        <a:pt x="312" y="200"/>
                        <a:pt x="336" y="216"/>
                      </a:cubicBezTo>
                      <a:cubicBezTo>
                        <a:pt x="360" y="232"/>
                        <a:pt x="336" y="336"/>
                        <a:pt x="336" y="360"/>
                      </a:cubicBezTo>
                    </a:path>
                  </a:pathLst>
                </a:custGeom>
                <a:noFill/>
                <a:ln w="936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2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439" y="3331"/>
                  <a:ext cx="227" cy="107"/>
                </a:xfrm>
                <a:prstGeom prst="line">
                  <a:avLst/>
                </a:prstGeom>
                <a:noFill/>
                <a:ln w="936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28" name="Line 63"/>
                <p:cNvSpPr>
                  <a:spLocks noChangeShapeType="1"/>
                </p:cNvSpPr>
                <p:nvPr/>
              </p:nvSpPr>
              <p:spPr bwMode="auto">
                <a:xfrm>
                  <a:off x="3167" y="3397"/>
                  <a:ext cx="272" cy="40"/>
                </a:xfrm>
                <a:prstGeom prst="line">
                  <a:avLst/>
                </a:prstGeom>
                <a:noFill/>
                <a:ln w="936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2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533" y="3112"/>
                  <a:ext cx="215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fr-FR" sz="1400" b="1">
                      <a:solidFill>
                        <a:srgbClr val="FFFFFF"/>
                      </a:solidFill>
                    </a:rPr>
                    <a:t>e</a:t>
                  </a:r>
                  <a:r>
                    <a:rPr lang="fr-FR" sz="1400" b="1" baseline="30000">
                      <a:solidFill>
                        <a:srgbClr val="FFFFFF"/>
                      </a:solidFill>
                    </a:rPr>
                    <a:t>+</a:t>
                  </a:r>
                </a:p>
              </p:txBody>
            </p:sp>
            <p:sp>
              <p:nvSpPr>
                <p:cNvPr id="17003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943" y="3274"/>
                  <a:ext cx="198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fr-FR" sz="1400" b="1">
                      <a:solidFill>
                        <a:srgbClr val="FFFFFF"/>
                      </a:solidFill>
                    </a:rPr>
                    <a:t>e</a:t>
                  </a:r>
                  <a:r>
                    <a:rPr lang="fr-FR" sz="1400" b="1" baseline="30000">
                      <a:solidFill>
                        <a:srgbClr val="FFFFFF"/>
                      </a:solidFill>
                    </a:rPr>
                    <a:t>-</a:t>
                  </a:r>
                </a:p>
              </p:txBody>
            </p:sp>
            <p:sp>
              <p:nvSpPr>
                <p:cNvPr id="170031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207" y="3519"/>
                  <a:ext cx="242" cy="23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fr-FR" b="1">
                      <a:solidFill>
                        <a:srgbClr val="FFFFFF"/>
                      </a:solidFill>
                      <a:latin typeface="Symbol" pitchFamily="18" charset="2"/>
                    </a:rPr>
                    <a:t></a:t>
                  </a:r>
                  <a:r>
                    <a:rPr lang="fr-FR" b="1">
                      <a:solidFill>
                        <a:srgbClr val="FFFFFF"/>
                      </a:solidFill>
                    </a:rPr>
                    <a:t>*</a:t>
                  </a:r>
                </a:p>
              </p:txBody>
            </p:sp>
            <p:sp>
              <p:nvSpPr>
                <p:cNvPr id="170032" name="Oval 67"/>
                <p:cNvSpPr>
                  <a:spLocks noChangeArrowheads="1"/>
                </p:cNvSpPr>
                <p:nvPr/>
              </p:nvSpPr>
              <p:spPr bwMode="auto">
                <a:xfrm>
                  <a:off x="3602" y="3582"/>
                  <a:ext cx="200" cy="181"/>
                </a:xfrm>
                <a:prstGeom prst="ellipse">
                  <a:avLst/>
                </a:prstGeom>
                <a:noFill/>
                <a:ln w="3816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33" name="Oval 68"/>
                <p:cNvSpPr>
                  <a:spLocks noChangeArrowheads="1"/>
                </p:cNvSpPr>
                <p:nvPr/>
              </p:nvSpPr>
              <p:spPr bwMode="auto">
                <a:xfrm>
                  <a:off x="3666" y="3641"/>
                  <a:ext cx="76" cy="52"/>
                </a:xfrm>
                <a:prstGeom prst="ellipse">
                  <a:avLst/>
                </a:prstGeom>
                <a:solidFill>
                  <a:srgbClr val="F8A6EE"/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034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448" y="3559"/>
                  <a:ext cx="606" cy="21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fr-FR" sz="1400">
                      <a:solidFill>
                        <a:srgbClr val="FFFFFF"/>
                      </a:solidFill>
                    </a:rPr>
                    <a:t>q</a:t>
                  </a:r>
                  <a:r>
                    <a:rPr lang="fr-FR" sz="1400" baseline="30000">
                      <a:solidFill>
                        <a:srgbClr val="FFFFFF"/>
                      </a:solidFill>
                    </a:rPr>
                    <a:t>2</a:t>
                  </a:r>
                  <a:r>
                    <a:rPr lang="fr-FR" sz="1400">
                      <a:solidFill>
                        <a:srgbClr val="FFFFFF"/>
                      </a:solidFill>
                    </a:rPr>
                    <a:t>=M</a:t>
                  </a:r>
                  <a:r>
                    <a:rPr lang="fr-FR" sz="1400" baseline="30000">
                      <a:solidFill>
                        <a:srgbClr val="FFFFFF"/>
                      </a:solidFill>
                    </a:rPr>
                    <a:t>2</a:t>
                  </a:r>
                  <a:r>
                    <a:rPr lang="fr-FR" sz="1400" baseline="-25000">
                      <a:solidFill>
                        <a:srgbClr val="FFFFFF"/>
                      </a:solidFill>
                      <a:latin typeface="Symbol" pitchFamily="18" charset="2"/>
                    </a:rPr>
                    <a:t></a:t>
                  </a:r>
                  <a:r>
                    <a:rPr lang="fr-FR" sz="1400" baseline="-25000">
                      <a:solidFill>
                        <a:srgbClr val="FFFFFF"/>
                      </a:solidFill>
                    </a:rPr>
                    <a:t>* </a:t>
                  </a:r>
                  <a:r>
                    <a:rPr lang="fr-FR" sz="1400">
                      <a:solidFill>
                        <a:srgbClr val="FFFFFF"/>
                      </a:solidFill>
                    </a:rPr>
                    <a:t>&lt;0</a:t>
                  </a:r>
                </a:p>
              </p:txBody>
            </p:sp>
          </p:grpSp>
        </p:grpSp>
      </p:grpSp>
      <p:sp>
        <p:nvSpPr>
          <p:cNvPr id="169993" name="Text Box 70"/>
          <p:cNvSpPr txBox="1">
            <a:spLocks noChangeArrowheads="1"/>
          </p:cNvSpPr>
          <p:nvPr/>
        </p:nvSpPr>
        <p:spPr bwMode="auto">
          <a:xfrm>
            <a:off x="2771775" y="5516563"/>
            <a:ext cx="2608704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Data:   Mainz, </a:t>
            </a:r>
            <a:r>
              <a:rPr lang="fr-FR" dirty="0" err="1" smtClean="0">
                <a:solidFill>
                  <a:srgbClr val="FFFFFF"/>
                </a:solidFill>
              </a:rPr>
              <a:t>Jlab</a:t>
            </a:r>
            <a:endParaRPr lang="fr-FR" sz="1200" dirty="0" smtClean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i="1" dirty="0" smtClean="0">
                <a:solidFill>
                  <a:srgbClr val="FFFFFF"/>
                </a:solidFill>
                <a:cs typeface="Arial" pitchFamily="34" charset="0"/>
              </a:rPr>
              <a:t>I.G. Aznauryan, V.D. Burkert </a:t>
            </a:r>
            <a:endParaRPr lang="en-US" sz="1200" i="1" dirty="0" smtClean="0">
              <a:solidFill>
                <a:srgbClr val="FFFFFF"/>
              </a:solidFill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i="1" dirty="0" smtClean="0">
                <a:solidFill>
                  <a:srgbClr val="FFFFFF"/>
                </a:solidFill>
                <a:cs typeface="Arial" pitchFamily="34" charset="0"/>
              </a:rPr>
              <a:t>Prog. Part. Nucl. Phys. 67, 1 (2012)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9" name="Groupe 73"/>
          <p:cNvGrpSpPr>
            <a:grpSpLocks/>
          </p:cNvGrpSpPr>
          <p:nvPr/>
        </p:nvGrpSpPr>
        <p:grpSpPr bwMode="auto">
          <a:xfrm>
            <a:off x="0" y="2060848"/>
            <a:ext cx="7480300" cy="1728192"/>
            <a:chOff x="1142056" y="585378"/>
            <a:chExt cx="7480449" cy="1787786"/>
          </a:xfrm>
        </p:grpSpPr>
        <p:sp>
          <p:nvSpPr>
            <p:cNvPr id="170016" name="Text Box 31"/>
            <p:cNvSpPr txBox="1">
              <a:spLocks noChangeArrowheads="1"/>
            </p:cNvSpPr>
            <p:nvPr/>
          </p:nvSpPr>
          <p:spPr bwMode="auto">
            <a:xfrm>
              <a:off x="1151729" y="616655"/>
              <a:ext cx="7470776" cy="17565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b="1" dirty="0">
                  <a:solidFill>
                    <a:srgbClr val="FFFFFF"/>
                  </a:solidFill>
                </a:rPr>
                <a:t>   q</a:t>
              </a:r>
              <a:r>
                <a:rPr lang="fr-FR" b="1" baseline="30000" dirty="0">
                  <a:solidFill>
                    <a:srgbClr val="FFFFFF"/>
                  </a:solidFill>
                </a:rPr>
                <a:t>2</a:t>
              </a:r>
              <a:r>
                <a:rPr lang="fr-FR" b="1" dirty="0">
                  <a:solidFill>
                    <a:srgbClr val="FFFFFF"/>
                  </a:solidFill>
                  <a:latin typeface="Symbol" pitchFamily="18" charset="2"/>
                </a:rPr>
                <a:t></a:t>
              </a:r>
              <a:r>
                <a:rPr lang="fr-FR" dirty="0">
                  <a:solidFill>
                    <a:srgbClr val="FFFFFF"/>
                  </a:solidFill>
                </a:rPr>
                <a:t>0</a:t>
              </a:r>
              <a:r>
                <a:rPr lang="fr-FR" b="1" dirty="0">
                  <a:solidFill>
                    <a:srgbClr val="FFFFFF"/>
                  </a:solidFill>
                  <a:latin typeface="Forte" pitchFamily="64" charset="0"/>
                </a:rPr>
                <a:t> : </a:t>
              </a:r>
              <a:r>
                <a:rPr lang="fr-FR" dirty="0">
                  <a:solidFill>
                    <a:srgbClr val="FFFF00"/>
                  </a:solidFill>
                </a:rPr>
                <a:t>« Time </a:t>
              </a:r>
              <a:r>
                <a:rPr lang="fr-FR" dirty="0" err="1">
                  <a:solidFill>
                    <a:srgbClr val="FFFF00"/>
                  </a:solidFill>
                </a:rPr>
                <a:t>like</a:t>
              </a:r>
              <a:r>
                <a:rPr lang="fr-FR" dirty="0">
                  <a:solidFill>
                    <a:srgbClr val="FFFF00"/>
                  </a:solidFill>
                </a:rPr>
                <a:t> «  </a:t>
              </a:r>
              <a:r>
                <a:rPr lang="fr-FR" dirty="0" err="1">
                  <a:solidFill>
                    <a:srgbClr val="FFFF00"/>
                  </a:solidFill>
                </a:rPr>
                <a:t>region</a:t>
              </a:r>
              <a:r>
                <a:rPr lang="fr-FR" dirty="0">
                  <a:solidFill>
                    <a:srgbClr val="FF0000"/>
                  </a:solidFill>
                </a:rPr>
                <a:t> </a:t>
              </a:r>
              <a:r>
                <a:rPr lang="fr-FR" i="1" dirty="0">
                  <a:solidFill>
                    <a:srgbClr val="FFFFFF"/>
                  </a:solidFill>
                </a:rPr>
                <a:t> </a:t>
              </a:r>
              <a:r>
                <a:rPr lang="fr-FR" i="1" dirty="0" err="1">
                  <a:solidFill>
                    <a:srgbClr val="FFFFFF"/>
                  </a:solidFill>
                </a:rPr>
                <a:t>complex</a:t>
              </a:r>
              <a:r>
                <a:rPr lang="fr-FR" i="1" dirty="0">
                  <a:solidFill>
                    <a:srgbClr val="FFFFFF"/>
                  </a:solidFill>
                </a:rPr>
                <a:t> </a:t>
              </a:r>
              <a:r>
                <a:rPr lang="fr-FR" i="1" dirty="0" err="1">
                  <a:solidFill>
                    <a:srgbClr val="FFFFFF"/>
                  </a:solidFill>
                </a:rPr>
                <a:t>functions</a:t>
              </a:r>
              <a:endParaRPr lang="fr-FR" i="1" dirty="0">
                <a:solidFill>
                  <a:srgbClr val="FFFF00"/>
                </a:solidFill>
              </a:endParaRP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    G</a:t>
              </a:r>
              <a:r>
                <a:rPr lang="fr-FR" baseline="-25000" dirty="0">
                  <a:solidFill>
                    <a:srgbClr val="FFFFFF"/>
                  </a:solidFill>
                </a:rPr>
                <a:t>M</a:t>
              </a:r>
              <a:r>
                <a:rPr lang="fr-FR" dirty="0">
                  <a:solidFill>
                    <a:srgbClr val="FFFFFF"/>
                  </a:solidFill>
                </a:rPr>
                <a:t>(0)=3, G</a:t>
              </a:r>
              <a:r>
                <a:rPr lang="fr-FR" baseline="-25000" dirty="0">
                  <a:solidFill>
                    <a:srgbClr val="FFFFFF"/>
                  </a:solidFill>
                </a:rPr>
                <a:t>E</a:t>
              </a:r>
              <a:r>
                <a:rPr lang="fr-FR" dirty="0">
                  <a:solidFill>
                    <a:srgbClr val="FFFFFF"/>
                  </a:solidFill>
                </a:rPr>
                <a:t>(0)=0.04, G</a:t>
              </a:r>
              <a:r>
                <a:rPr lang="fr-FR" baseline="-25000" dirty="0">
                  <a:solidFill>
                    <a:srgbClr val="FFFFFF"/>
                  </a:solidFill>
                </a:rPr>
                <a:t>C</a:t>
              </a:r>
              <a:r>
                <a:rPr lang="fr-FR" dirty="0">
                  <a:solidFill>
                    <a:srgbClr val="FFFFFF"/>
                  </a:solidFill>
                </a:rPr>
                <a:t>(0)=0.2 </a:t>
              </a:r>
              <a:r>
                <a:rPr lang="fr-FR" dirty="0" err="1">
                  <a:solidFill>
                    <a:srgbClr val="FFFFFF"/>
                  </a:solidFill>
                </a:rPr>
                <a:t>known</a:t>
              </a:r>
              <a:r>
                <a:rPr lang="fr-FR" dirty="0">
                  <a:solidFill>
                    <a:srgbClr val="FFFFFF"/>
                  </a:solidFill>
                </a:rPr>
                <a:t> </a:t>
              </a:r>
              <a:r>
                <a:rPr lang="fr-FR" dirty="0" err="1">
                  <a:solidFill>
                    <a:srgbClr val="FFFFFF"/>
                  </a:solidFill>
                </a:rPr>
                <a:t>from</a:t>
              </a:r>
              <a:endParaRPr lang="fr-FR" dirty="0">
                <a:solidFill>
                  <a:srgbClr val="FFFFFF"/>
                </a:solidFill>
              </a:endParaRP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 </a:t>
              </a:r>
              <a:r>
                <a:rPr lang="fr-FR" dirty="0" smtClean="0">
                  <a:solidFill>
                    <a:srgbClr val="FFFFFF"/>
                  </a:solidFill>
                  <a:latin typeface="Symbol" pitchFamily="18" charset="2"/>
                </a:rPr>
                <a:t></a:t>
              </a:r>
              <a:r>
                <a:rPr lang="fr-FR" dirty="0">
                  <a:solidFill>
                    <a:srgbClr val="FFFFFF"/>
                  </a:solidFill>
                </a:rPr>
                <a:t>N → </a:t>
              </a:r>
              <a:r>
                <a:rPr lang="fr-FR" dirty="0">
                  <a:solidFill>
                    <a:srgbClr val="FFFFFF"/>
                  </a:solidFill>
                  <a:latin typeface="Symbol" pitchFamily="18" charset="2"/>
                </a:rPr>
                <a:t></a:t>
              </a:r>
              <a:r>
                <a:rPr lang="fr-FR" dirty="0">
                  <a:solidFill>
                    <a:srgbClr val="FFFFFF"/>
                  </a:solidFill>
                </a:rPr>
                <a:t>  → </a:t>
              </a:r>
              <a:r>
                <a:rPr lang="fr-FR" dirty="0">
                  <a:solidFill>
                    <a:srgbClr val="FFFFFF"/>
                  </a:solidFill>
                  <a:latin typeface="Symbol" pitchFamily="18" charset="2"/>
                </a:rPr>
                <a:t></a:t>
              </a:r>
              <a:r>
                <a:rPr lang="fr-FR" dirty="0">
                  <a:solidFill>
                    <a:srgbClr val="FFFFFF"/>
                  </a:solidFill>
                </a:rPr>
                <a:t>N </a:t>
              </a:r>
              <a:r>
                <a:rPr lang="fr-FR" i="1" dirty="0">
                  <a:solidFill>
                    <a:srgbClr val="FFFFFF"/>
                  </a:solidFill>
                </a:rPr>
                <a:t> (</a:t>
              </a:r>
              <a:r>
                <a:rPr lang="fr-FR" i="1" dirty="0">
                  <a:solidFill>
                    <a:srgbClr val="FFFF00"/>
                  </a:solidFill>
                </a:rPr>
                <a:t>q</a:t>
              </a:r>
              <a:r>
                <a:rPr lang="fr-FR" i="1" baseline="30000" dirty="0">
                  <a:solidFill>
                    <a:srgbClr val="FFFF00"/>
                  </a:solidFill>
                </a:rPr>
                <a:t>2</a:t>
              </a:r>
              <a:r>
                <a:rPr lang="fr-FR" i="1" dirty="0">
                  <a:solidFill>
                    <a:srgbClr val="FFFF00"/>
                  </a:solidFill>
                </a:rPr>
                <a:t>=0 )</a:t>
              </a:r>
              <a:endParaRPr lang="fr-FR" dirty="0">
                <a:solidFill>
                  <a:srgbClr val="FFFFFF"/>
                </a:solidFill>
              </a:endParaRP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FFFFFF"/>
                  </a:solidFill>
                </a:rPr>
                <a:t>   Unknown at finite q</a:t>
              </a:r>
              <a:r>
                <a:rPr lang="en-US" baseline="30000" dirty="0">
                  <a:solidFill>
                    <a:srgbClr val="FFFFFF"/>
                  </a:solidFill>
                </a:rPr>
                <a:t>2</a:t>
              </a:r>
              <a:endParaRPr lang="fr-FR" baseline="30000" dirty="0">
                <a:solidFill>
                  <a:srgbClr val="FFFFFF"/>
                </a:solidFill>
              </a:endParaRP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dirty="0">
                <a:solidFill>
                  <a:srgbClr val="FFFFFF"/>
                </a:solidFill>
              </a:endParaRP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00"/>
                  </a:solidFill>
                </a:rPr>
                <a:t>        </a:t>
              </a:r>
            </a:p>
          </p:txBody>
        </p:sp>
        <p:sp>
          <p:nvSpPr>
            <p:cNvPr id="170017" name="Rectangle 33"/>
            <p:cNvSpPr>
              <a:spLocks noChangeArrowheads="1"/>
            </p:cNvSpPr>
            <p:nvPr/>
          </p:nvSpPr>
          <p:spPr bwMode="auto">
            <a:xfrm>
              <a:off x="1142056" y="585378"/>
              <a:ext cx="6640513" cy="1787786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e 22"/>
          <p:cNvGrpSpPr>
            <a:grpSpLocks/>
          </p:cNvGrpSpPr>
          <p:nvPr/>
        </p:nvGrpSpPr>
        <p:grpSpPr bwMode="auto">
          <a:xfrm>
            <a:off x="4427538" y="2133600"/>
            <a:ext cx="2066925" cy="1782763"/>
            <a:chOff x="4165601" y="3081040"/>
            <a:chExt cx="2066925" cy="1783833"/>
          </a:xfrm>
        </p:grpSpPr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4568826" y="3081040"/>
              <a:ext cx="1663700" cy="1193800"/>
              <a:chOff x="2878" y="2032"/>
              <a:chExt cx="1048" cy="752"/>
            </a:xfrm>
          </p:grpSpPr>
          <p:sp>
            <p:nvSpPr>
              <p:cNvPr id="170004" name="Line 36"/>
              <p:cNvSpPr>
                <a:spLocks noChangeShapeType="1"/>
              </p:cNvSpPr>
              <p:nvPr/>
            </p:nvSpPr>
            <p:spPr bwMode="auto">
              <a:xfrm flipV="1">
                <a:off x="3063" y="2347"/>
                <a:ext cx="279" cy="8"/>
              </a:xfrm>
              <a:prstGeom prst="lin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70005" name="Line 37"/>
              <p:cNvSpPr>
                <a:spLocks noChangeShapeType="1"/>
              </p:cNvSpPr>
              <p:nvPr/>
            </p:nvSpPr>
            <p:spPr bwMode="auto">
              <a:xfrm flipV="1">
                <a:off x="3325" y="2179"/>
                <a:ext cx="233" cy="178"/>
              </a:xfrm>
              <a:prstGeom prst="line">
                <a:avLst/>
              </a:prstGeom>
              <a:noFill/>
              <a:ln w="126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70006" name="Text Box 38"/>
              <p:cNvSpPr txBox="1">
                <a:spLocks noChangeArrowheads="1"/>
              </p:cNvSpPr>
              <p:nvPr/>
            </p:nvSpPr>
            <p:spPr bwMode="auto">
              <a:xfrm>
                <a:off x="2878" y="2213"/>
                <a:ext cx="231" cy="1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fr-FR" sz="1400" b="1">
                    <a:solidFill>
                      <a:srgbClr val="FFFF00"/>
                    </a:solidFill>
                    <a:latin typeface="Symbol" pitchFamily="18" charset="2"/>
                  </a:rPr>
                  <a:t></a:t>
                </a:r>
                <a:r>
                  <a:rPr lang="fr-FR" sz="1400" b="1" baseline="30000">
                    <a:solidFill>
                      <a:srgbClr val="FFFF00"/>
                    </a:solidFill>
                  </a:rPr>
                  <a:t>+</a:t>
                </a:r>
              </a:p>
            </p:txBody>
          </p:sp>
          <p:sp>
            <p:nvSpPr>
              <p:cNvPr id="170007" name="Text Box 39"/>
              <p:cNvSpPr txBox="1">
                <a:spLocks noChangeArrowheads="1"/>
              </p:cNvSpPr>
              <p:nvPr/>
            </p:nvSpPr>
            <p:spPr bwMode="auto">
              <a:xfrm>
                <a:off x="3471" y="2032"/>
                <a:ext cx="182" cy="1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fr-FR" sz="1400" b="1">
                    <a:solidFill>
                      <a:srgbClr val="FFFF00"/>
                    </a:solidFill>
                  </a:rPr>
                  <a:t>p</a:t>
                </a:r>
              </a:p>
            </p:txBody>
          </p:sp>
          <p:sp>
            <p:nvSpPr>
              <p:cNvPr id="170008" name="AutoShape 40"/>
              <p:cNvSpPr>
                <a:spLocks noChangeArrowheads="1"/>
              </p:cNvSpPr>
              <p:nvPr/>
            </p:nvSpPr>
            <p:spPr bwMode="auto">
              <a:xfrm>
                <a:off x="3331" y="2350"/>
                <a:ext cx="276" cy="233"/>
              </a:xfrm>
              <a:custGeom>
                <a:avLst/>
                <a:gdLst>
                  <a:gd name="T0" fmla="*/ 0 w 360"/>
                  <a:gd name="T1" fmla="*/ 1 h 360"/>
                  <a:gd name="T2" fmla="*/ 8 w 360"/>
                  <a:gd name="T3" fmla="*/ 1 h 360"/>
                  <a:gd name="T4" fmla="*/ 4 w 360"/>
                  <a:gd name="T5" fmla="*/ 3 h 360"/>
                  <a:gd name="T6" fmla="*/ 18 w 360"/>
                  <a:gd name="T7" fmla="*/ 3 h 360"/>
                  <a:gd name="T8" fmla="*/ 18 w 360"/>
                  <a:gd name="T9" fmla="*/ 5 h 360"/>
                  <a:gd name="T10" fmla="*/ 31 w 360"/>
                  <a:gd name="T11" fmla="*/ 4 h 360"/>
                  <a:gd name="T12" fmla="*/ 31 w 360"/>
                  <a:gd name="T13" fmla="*/ 7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0"/>
                  <a:gd name="T22" fmla="*/ 0 h 360"/>
                  <a:gd name="T23" fmla="*/ 360 w 36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0" h="360">
                    <a:moveTo>
                      <a:pt x="0" y="24"/>
                    </a:moveTo>
                    <a:cubicBezTo>
                      <a:pt x="44" y="12"/>
                      <a:pt x="88" y="0"/>
                      <a:pt x="96" y="24"/>
                    </a:cubicBezTo>
                    <a:cubicBezTo>
                      <a:pt x="104" y="48"/>
                      <a:pt x="32" y="152"/>
                      <a:pt x="48" y="168"/>
                    </a:cubicBezTo>
                    <a:cubicBezTo>
                      <a:pt x="64" y="184"/>
                      <a:pt x="168" y="104"/>
                      <a:pt x="192" y="120"/>
                    </a:cubicBezTo>
                    <a:cubicBezTo>
                      <a:pt x="216" y="136"/>
                      <a:pt x="168" y="248"/>
                      <a:pt x="192" y="264"/>
                    </a:cubicBezTo>
                    <a:cubicBezTo>
                      <a:pt x="216" y="280"/>
                      <a:pt x="312" y="200"/>
                      <a:pt x="336" y="216"/>
                    </a:cubicBezTo>
                    <a:cubicBezTo>
                      <a:pt x="360" y="232"/>
                      <a:pt x="336" y="336"/>
                      <a:pt x="336" y="360"/>
                    </a:cubicBezTo>
                  </a:path>
                </a:pathLst>
              </a:custGeom>
              <a:noFill/>
              <a:ln w="936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70009" name="Line 41"/>
              <p:cNvSpPr>
                <a:spLocks noChangeShapeType="1"/>
              </p:cNvSpPr>
              <p:nvPr/>
            </p:nvSpPr>
            <p:spPr bwMode="auto">
              <a:xfrm flipV="1">
                <a:off x="3582" y="2509"/>
                <a:ext cx="133" cy="74"/>
              </a:xfrm>
              <a:prstGeom prst="line">
                <a:avLst/>
              </a:prstGeom>
              <a:noFill/>
              <a:ln w="936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70010" name="Line 42"/>
              <p:cNvSpPr>
                <a:spLocks noChangeShapeType="1"/>
              </p:cNvSpPr>
              <p:nvPr/>
            </p:nvSpPr>
            <p:spPr bwMode="auto">
              <a:xfrm>
                <a:off x="3582" y="2583"/>
                <a:ext cx="133" cy="72"/>
              </a:xfrm>
              <a:prstGeom prst="line">
                <a:avLst/>
              </a:prstGeom>
              <a:noFill/>
              <a:ln w="936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70011" name="Text Box 43"/>
              <p:cNvSpPr txBox="1">
                <a:spLocks noChangeArrowheads="1"/>
              </p:cNvSpPr>
              <p:nvPr/>
            </p:nvSpPr>
            <p:spPr bwMode="auto">
              <a:xfrm>
                <a:off x="3713" y="2350"/>
                <a:ext cx="215" cy="1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fr-FR" sz="1400" b="1">
                    <a:solidFill>
                      <a:srgbClr val="FFFFFF"/>
                    </a:solidFill>
                  </a:rPr>
                  <a:t>e</a:t>
                </a:r>
                <a:r>
                  <a:rPr lang="fr-FR" sz="1400" b="1" baseline="30000">
                    <a:solidFill>
                      <a:srgbClr val="FFFFFF"/>
                    </a:solidFill>
                  </a:rPr>
                  <a:t>+</a:t>
                </a:r>
              </a:p>
            </p:txBody>
          </p:sp>
          <p:sp>
            <p:nvSpPr>
              <p:cNvPr id="170012" name="Text Box 44"/>
              <p:cNvSpPr txBox="1">
                <a:spLocks noChangeArrowheads="1"/>
              </p:cNvSpPr>
              <p:nvPr/>
            </p:nvSpPr>
            <p:spPr bwMode="auto">
              <a:xfrm>
                <a:off x="3713" y="2592"/>
                <a:ext cx="198" cy="1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fr-FR" sz="1400" b="1">
                    <a:solidFill>
                      <a:srgbClr val="FFFFFF"/>
                    </a:solidFill>
                  </a:rPr>
                  <a:t>e</a:t>
                </a:r>
                <a:r>
                  <a:rPr lang="fr-FR" sz="1400" b="1" baseline="30000">
                    <a:solidFill>
                      <a:srgbClr val="FFFFFF"/>
                    </a:solidFill>
                  </a:rPr>
                  <a:t>-</a:t>
                </a:r>
              </a:p>
            </p:txBody>
          </p:sp>
          <p:sp>
            <p:nvSpPr>
              <p:cNvPr id="170013" name="Text Box 45"/>
              <p:cNvSpPr txBox="1">
                <a:spLocks noChangeArrowheads="1"/>
              </p:cNvSpPr>
              <p:nvPr/>
            </p:nvSpPr>
            <p:spPr bwMode="auto">
              <a:xfrm>
                <a:off x="3478" y="2277"/>
                <a:ext cx="242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fr-FR" b="1">
                    <a:solidFill>
                      <a:srgbClr val="FFFFFF"/>
                    </a:solidFill>
                    <a:latin typeface="Symbol" pitchFamily="18" charset="2"/>
                  </a:rPr>
                  <a:t></a:t>
                </a:r>
                <a:r>
                  <a:rPr lang="fr-FR" b="1">
                    <a:solidFill>
                      <a:srgbClr val="FFFFFF"/>
                    </a:solidFill>
                  </a:rPr>
                  <a:t>*</a:t>
                </a:r>
              </a:p>
            </p:txBody>
          </p:sp>
          <p:sp>
            <p:nvSpPr>
              <p:cNvPr id="170014" name="Oval 46"/>
              <p:cNvSpPr>
                <a:spLocks noChangeArrowheads="1"/>
              </p:cNvSpPr>
              <p:nvPr/>
            </p:nvSpPr>
            <p:spPr bwMode="auto">
              <a:xfrm>
                <a:off x="3239" y="2279"/>
                <a:ext cx="200" cy="202"/>
              </a:xfrm>
              <a:prstGeom prst="ellips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70015" name="Oval 47"/>
              <p:cNvSpPr>
                <a:spLocks noChangeArrowheads="1"/>
              </p:cNvSpPr>
              <p:nvPr/>
            </p:nvSpPr>
            <p:spPr bwMode="auto">
              <a:xfrm>
                <a:off x="3288" y="2335"/>
                <a:ext cx="76" cy="58"/>
              </a:xfrm>
              <a:prstGeom prst="ellipse">
                <a:avLst/>
              </a:prstGeom>
              <a:solidFill>
                <a:srgbClr val="F8A6EE"/>
              </a:soli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0002" name="Text Box 48"/>
            <p:cNvSpPr txBox="1">
              <a:spLocks noChangeArrowheads="1"/>
            </p:cNvSpPr>
            <p:nvPr/>
          </p:nvSpPr>
          <p:spPr bwMode="auto">
            <a:xfrm>
              <a:off x="4165601" y="4124028"/>
              <a:ext cx="1904986" cy="7408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dirty="0">
                  <a:solidFill>
                    <a:srgbClr val="FFFFFF"/>
                  </a:solidFill>
                </a:rPr>
                <a:t>q</a:t>
              </a:r>
              <a:r>
                <a:rPr lang="fr-FR" sz="1400" baseline="30000" dirty="0">
                  <a:solidFill>
                    <a:srgbClr val="FFFFFF"/>
                  </a:solidFill>
                </a:rPr>
                <a:t>2</a:t>
              </a:r>
              <a:r>
                <a:rPr lang="fr-FR" sz="1400" dirty="0">
                  <a:solidFill>
                    <a:srgbClr val="FFFFFF"/>
                  </a:solidFill>
                </a:rPr>
                <a:t>=M</a:t>
              </a:r>
              <a:r>
                <a:rPr lang="fr-FR" sz="1400" baseline="30000" dirty="0">
                  <a:solidFill>
                    <a:srgbClr val="FFFFFF"/>
                  </a:solidFill>
                </a:rPr>
                <a:t>2</a:t>
              </a:r>
              <a:r>
                <a:rPr lang="fr-FR" sz="1400" baseline="-25000" dirty="0">
                  <a:solidFill>
                    <a:srgbClr val="FFFFFF"/>
                  </a:solidFill>
                </a:rPr>
                <a:t>inv</a:t>
              </a:r>
              <a:r>
                <a:rPr lang="fr-FR" sz="1400" dirty="0">
                  <a:solidFill>
                    <a:srgbClr val="FFFFFF"/>
                  </a:solidFill>
                </a:rPr>
                <a:t>(e</a:t>
              </a:r>
              <a:r>
                <a:rPr lang="fr-FR" sz="1400" baseline="30000" dirty="0">
                  <a:solidFill>
                    <a:srgbClr val="FFFFFF"/>
                  </a:solidFill>
                </a:rPr>
                <a:t>+</a:t>
              </a:r>
              <a:r>
                <a:rPr lang="fr-FR" sz="1400" dirty="0">
                  <a:solidFill>
                    <a:srgbClr val="FFFFFF"/>
                  </a:solidFill>
                </a:rPr>
                <a:t>e</a:t>
              </a:r>
              <a:r>
                <a:rPr lang="fr-FR" sz="1400" baseline="30000" dirty="0">
                  <a:solidFill>
                    <a:srgbClr val="FFFFFF"/>
                  </a:solidFill>
                </a:rPr>
                <a:t>-</a:t>
              </a:r>
              <a:r>
                <a:rPr lang="fr-FR" sz="1400" dirty="0">
                  <a:solidFill>
                    <a:srgbClr val="FFFFFF"/>
                  </a:solidFill>
                </a:rPr>
                <a:t>)=M</a:t>
              </a:r>
              <a:r>
                <a:rPr lang="fr-FR" sz="1400" baseline="30000" dirty="0">
                  <a:solidFill>
                    <a:srgbClr val="FFFFFF"/>
                  </a:solidFill>
                </a:rPr>
                <a:t>2</a:t>
              </a:r>
              <a:r>
                <a:rPr lang="fr-FR" sz="1400" baseline="-25000" dirty="0">
                  <a:solidFill>
                    <a:srgbClr val="FFFFFF"/>
                  </a:solidFill>
                  <a:latin typeface="Symbol" pitchFamily="18" charset="2"/>
                </a:rPr>
                <a:t></a:t>
              </a:r>
              <a:r>
                <a:rPr lang="fr-FR" sz="1400" baseline="-25000" dirty="0">
                  <a:solidFill>
                    <a:srgbClr val="FFFFFF"/>
                  </a:solidFill>
                </a:rPr>
                <a:t>* </a:t>
              </a:r>
              <a:r>
                <a:rPr lang="fr-FR" sz="1400" dirty="0">
                  <a:solidFill>
                    <a:srgbClr val="FFFFFF"/>
                  </a:solidFill>
                </a:rPr>
                <a:t>&gt;0</a:t>
              </a: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dirty="0">
                  <a:solidFill>
                    <a:srgbClr val="FFFFFF"/>
                  </a:solidFill>
                </a:rPr>
                <a:t>q</a:t>
              </a:r>
              <a:r>
                <a:rPr lang="fr-FR" sz="1400" baseline="30000" dirty="0">
                  <a:solidFill>
                    <a:srgbClr val="FFFFFF"/>
                  </a:solidFill>
                </a:rPr>
                <a:t>2</a:t>
              </a:r>
              <a:r>
                <a:rPr lang="fr-FR" sz="1400" dirty="0">
                  <a:solidFill>
                    <a:srgbClr val="FFFFFF"/>
                  </a:solidFill>
                </a:rPr>
                <a:t> &lt; (M</a:t>
              </a:r>
              <a:r>
                <a:rPr lang="fr-FR" sz="1400" baseline="-25000" dirty="0">
                  <a:solidFill>
                    <a:srgbClr val="FFFFFF"/>
                  </a:solidFill>
                  <a:sym typeface="Symbol" pitchFamily="18" charset="2"/>
                </a:rPr>
                <a:t></a:t>
              </a:r>
              <a:r>
                <a:rPr lang="fr-FR" sz="1400" dirty="0">
                  <a:solidFill>
                    <a:srgbClr val="FFFFFF"/>
                  </a:solidFill>
                  <a:sym typeface="Symbol" pitchFamily="18" charset="2"/>
                </a:rPr>
                <a:t>-</a:t>
              </a:r>
              <a:r>
                <a:rPr lang="fr-FR" sz="1400" dirty="0" err="1">
                  <a:solidFill>
                    <a:srgbClr val="FFFFFF"/>
                  </a:solidFill>
                  <a:sym typeface="Symbol" pitchFamily="18" charset="2"/>
                </a:rPr>
                <a:t>M</a:t>
              </a:r>
              <a:r>
                <a:rPr lang="fr-FR" sz="1400" baseline="-25000" dirty="0" err="1">
                  <a:solidFill>
                    <a:srgbClr val="FFFFFF"/>
                  </a:solidFill>
                  <a:sym typeface="Symbol" pitchFamily="18" charset="2"/>
                </a:rPr>
                <a:t>p</a:t>
              </a:r>
              <a:r>
                <a:rPr lang="fr-FR" sz="1400" dirty="0">
                  <a:solidFill>
                    <a:srgbClr val="FFFFFF"/>
                  </a:solidFill>
                  <a:sym typeface="Symbol" pitchFamily="18" charset="2"/>
                </a:rPr>
                <a:t>)2</a:t>
              </a:r>
              <a:endParaRPr lang="fr-FR" sz="1400" baseline="30000" dirty="0">
                <a:solidFill>
                  <a:srgbClr val="FFFFFF"/>
                </a:solidFill>
              </a:endParaRP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400" dirty="0">
                <a:solidFill>
                  <a:srgbClr val="FFFFFF"/>
                </a:solidFill>
              </a:endParaRPr>
            </a:p>
          </p:txBody>
        </p:sp>
        <p:sp>
          <p:nvSpPr>
            <p:cNvPr id="170003" name="Line 49"/>
            <p:cNvSpPr>
              <a:spLocks noChangeShapeType="1"/>
            </p:cNvSpPr>
            <p:nvPr/>
          </p:nvSpPr>
          <p:spPr bwMode="auto">
            <a:xfrm flipV="1">
              <a:off x="5029201" y="3816053"/>
              <a:ext cx="431800" cy="30797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75" name="Légende encadrée 1 74"/>
          <p:cNvSpPr>
            <a:spLocks/>
          </p:cNvSpPr>
          <p:nvPr/>
        </p:nvSpPr>
        <p:spPr bwMode="auto">
          <a:xfrm>
            <a:off x="251520" y="3284984"/>
            <a:ext cx="3887787" cy="431800"/>
          </a:xfrm>
          <a:prstGeom prst="borderCallout1">
            <a:avLst>
              <a:gd name="adj1" fmla="val -83292"/>
              <a:gd name="adj2" fmla="val 1324"/>
              <a:gd name="adj3" fmla="val -19028"/>
              <a:gd name="adj4" fmla="val -468"/>
            </a:avLst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000000"/>
                </a:solidFill>
              </a:rPr>
              <a:t>use models fitted on space like data </a:t>
            </a:r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67544" y="4401297"/>
            <a:ext cx="2316665" cy="1980031"/>
            <a:chOff x="90" y="2500"/>
            <a:chExt cx="1754" cy="1820"/>
          </a:xfrm>
        </p:grpSpPr>
        <p:pic>
          <p:nvPicPr>
            <p:cNvPr id="71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 r="1590"/>
            <a:stretch>
              <a:fillRect/>
            </a:stretch>
          </p:blipFill>
          <p:spPr bwMode="auto">
            <a:xfrm>
              <a:off x="90" y="2500"/>
              <a:ext cx="1754" cy="18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385" y="3438"/>
              <a:ext cx="904" cy="2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3333CC"/>
                  </a:solidFill>
                  <a:cs typeface="Arial" pitchFamily="34" charset="0"/>
                </a:rPr>
                <a:t>quark core</a:t>
              </a:r>
            </a:p>
          </p:txBody>
        </p:sp>
        <p:sp>
          <p:nvSpPr>
            <p:cNvPr id="73" name="Text Box 17"/>
            <p:cNvSpPr txBox="1">
              <a:spLocks noChangeArrowheads="1"/>
            </p:cNvSpPr>
            <p:nvPr/>
          </p:nvSpPr>
          <p:spPr bwMode="auto">
            <a:xfrm>
              <a:off x="308" y="2711"/>
              <a:ext cx="764" cy="4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000000"/>
                  </a:solidFill>
                  <a:cs typeface="Arial" pitchFamily="34" charset="0"/>
                </a:rPr>
                <a:t>„pion cloud”</a:t>
              </a:r>
            </a:p>
          </p:txBody>
        </p:sp>
      </p:grp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0" y="757734"/>
            <a:ext cx="401904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(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J=3/2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)-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N(J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=1/2) 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fr-FR" dirty="0" smtClean="0">
                <a:solidFill>
                  <a:srgbClr val="FFFFFF"/>
                </a:solidFill>
              </a:rPr>
              <a:t>             </a:t>
            </a:r>
            <a:r>
              <a:rPr lang="fr-FR" sz="2000" dirty="0" smtClean="0">
                <a:solidFill>
                  <a:srgbClr val="FFFFFF"/>
                </a:solidFill>
                <a:latin typeface="Comic Sans MS" pitchFamily="66" charset="0"/>
              </a:rPr>
              <a:t>exact QED </a:t>
            </a:r>
            <a:r>
              <a:rPr lang="fr-FR" sz="2000" dirty="0" err="1" smtClean="0">
                <a:solidFill>
                  <a:srgbClr val="FFFFFF"/>
                </a:solidFill>
                <a:latin typeface="Comic Sans MS" pitchFamily="66" charset="0"/>
              </a:rPr>
              <a:t>calculation</a:t>
            </a:r>
            <a:r>
              <a:rPr lang="fr-FR" dirty="0" smtClean="0">
                <a:solidFill>
                  <a:srgbClr val="FFFFFF"/>
                </a:solidFill>
                <a:latin typeface="Comic Sans MS" pitchFamily="66" charset="0"/>
              </a:rPr>
              <a:t> 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FFFF"/>
                </a:solidFill>
              </a:rPr>
              <a:t>3 amplitudes: </a:t>
            </a:r>
            <a:r>
              <a:rPr lang="fr-FR" dirty="0" err="1" smtClean="0">
                <a:solidFill>
                  <a:srgbClr val="FFFFFF"/>
                </a:solidFill>
              </a:rPr>
              <a:t>e.g</a:t>
            </a:r>
            <a:r>
              <a:rPr lang="fr-FR" dirty="0" smtClean="0">
                <a:solidFill>
                  <a:srgbClr val="FFFFFF"/>
                </a:solidFill>
              </a:rPr>
              <a:t>. </a:t>
            </a:r>
            <a:r>
              <a:rPr lang="fr-FR" dirty="0" err="1" smtClean="0">
                <a:solidFill>
                  <a:srgbClr val="FFFFFF"/>
                </a:solidFill>
              </a:rPr>
              <a:t>Magnetic</a:t>
            </a:r>
            <a:r>
              <a:rPr lang="fr-FR" dirty="0" smtClean="0">
                <a:solidFill>
                  <a:srgbClr val="FFFFFF"/>
                </a:solidFill>
              </a:rPr>
              <a:t>, Electric 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FFFF"/>
                </a:solidFill>
              </a:rPr>
              <a:t>and Coulomb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260850" y="1412776"/>
            <a:ext cx="4883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i="1" dirty="0" err="1" smtClean="0">
                <a:solidFill>
                  <a:srgbClr val="FFFFFF"/>
                </a:solidFill>
              </a:rPr>
              <a:t>Krivoruchenko</a:t>
            </a:r>
            <a:r>
              <a:rPr lang="fr-FR" sz="1600" i="1" dirty="0" smtClean="0">
                <a:solidFill>
                  <a:srgbClr val="FFFFFF"/>
                </a:solidFill>
              </a:rPr>
              <a:t> et al. Phys.</a:t>
            </a:r>
            <a:r>
              <a:rPr lang="pl-PL" sz="1600" i="1" dirty="0" smtClean="0">
                <a:solidFill>
                  <a:srgbClr val="FFFFFF"/>
                </a:solidFill>
              </a:rPr>
              <a:t> </a:t>
            </a:r>
            <a:r>
              <a:rPr lang="fr-FR" sz="1600" i="1" dirty="0" err="1" smtClean="0">
                <a:solidFill>
                  <a:srgbClr val="FFFFFF"/>
                </a:solidFill>
              </a:rPr>
              <a:t>Rev</a:t>
            </a:r>
            <a:r>
              <a:rPr lang="fr-FR" sz="1600" i="1" dirty="0" smtClean="0">
                <a:solidFill>
                  <a:srgbClr val="FFFFFF"/>
                </a:solidFill>
              </a:rPr>
              <a:t>.</a:t>
            </a:r>
            <a:r>
              <a:rPr lang="pl-PL" sz="1600" i="1" dirty="0" smtClean="0">
                <a:solidFill>
                  <a:srgbClr val="FFFFFF"/>
                </a:solidFill>
              </a:rPr>
              <a:t> </a:t>
            </a:r>
            <a:r>
              <a:rPr lang="fr-FR" sz="1600" i="1" dirty="0" smtClean="0">
                <a:solidFill>
                  <a:srgbClr val="FFFFFF"/>
                </a:solidFill>
              </a:rPr>
              <a:t>D 65</a:t>
            </a:r>
            <a:r>
              <a:rPr lang="pl-PL" sz="1600" i="1" dirty="0" smtClean="0">
                <a:solidFill>
                  <a:srgbClr val="FFFFFF"/>
                </a:solidFill>
              </a:rPr>
              <a:t> (</a:t>
            </a:r>
            <a:r>
              <a:rPr lang="pl-PL" sz="1600" b="1" i="1" dirty="0" smtClean="0">
                <a:solidFill>
                  <a:srgbClr val="FFFFFF"/>
                </a:solidFill>
              </a:rPr>
              <a:t>2001</a:t>
            </a:r>
            <a:r>
              <a:rPr lang="pl-PL" sz="1600" i="1" dirty="0" smtClean="0">
                <a:solidFill>
                  <a:srgbClr val="FFFFFF"/>
                </a:solidFill>
              </a:rPr>
              <a:t>) </a:t>
            </a:r>
            <a:r>
              <a:rPr lang="fr-FR" sz="1600" i="1" dirty="0" smtClean="0">
                <a:solidFill>
                  <a:srgbClr val="FFFFFF"/>
                </a:solidFill>
              </a:rPr>
              <a:t>017502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i="1" dirty="0" smtClean="0">
                <a:solidFill>
                  <a:srgbClr val="FFFFFF"/>
                </a:solidFill>
              </a:rPr>
              <a:t>           </a:t>
            </a:r>
            <a:r>
              <a:rPr lang="fr-FR" sz="1600" i="1" dirty="0" err="1" smtClean="0">
                <a:solidFill>
                  <a:srgbClr val="FFFFFF"/>
                </a:solidFill>
              </a:rPr>
              <a:t>Froehlich</a:t>
            </a:r>
            <a:r>
              <a:rPr lang="fr-FR" sz="1600" i="1" dirty="0" smtClean="0">
                <a:solidFill>
                  <a:srgbClr val="FFFFFF"/>
                </a:solidFill>
              </a:rPr>
              <a:t> et al EPJA45:401-411,2010</a:t>
            </a:r>
            <a:r>
              <a:rPr lang="fr-FR" sz="1600" dirty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7" name="Picture 6" descr="image_dalit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50" y="685800"/>
            <a:ext cx="4895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78"/>
          <p:cNvSpPr/>
          <p:nvPr/>
        </p:nvSpPr>
        <p:spPr bwMode="auto">
          <a:xfrm>
            <a:off x="6444208" y="764704"/>
            <a:ext cx="792088" cy="57606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3" grpId="0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Béatrice </a:t>
            </a:r>
            <a:r>
              <a:rPr lang="fr-F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Ramstein</a:t>
            </a:r>
            <a:endParaRPr lang="fr-FR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219200"/>
            <a:ext cx="3600450" cy="3573463"/>
            <a:chOff x="144" y="768"/>
            <a:chExt cx="2268" cy="2251"/>
          </a:xfrm>
        </p:grpSpPr>
        <p:pic>
          <p:nvPicPr>
            <p:cNvPr id="17103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768"/>
              <a:ext cx="2269" cy="2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1037" name="Rectangle 6"/>
            <p:cNvSpPr>
              <a:spLocks noChangeArrowheads="1"/>
            </p:cNvSpPr>
            <p:nvPr/>
          </p:nvSpPr>
          <p:spPr bwMode="auto">
            <a:xfrm>
              <a:off x="1152" y="1056"/>
              <a:ext cx="864" cy="192"/>
            </a:xfrm>
            <a:prstGeom prst="rect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1219200"/>
            <a:ext cx="3600450" cy="3573463"/>
            <a:chOff x="144" y="768"/>
            <a:chExt cx="2268" cy="2251"/>
          </a:xfrm>
        </p:grpSpPr>
        <p:pic>
          <p:nvPicPr>
            <p:cNvPr id="17103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768"/>
              <a:ext cx="2269" cy="2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1035" name="Rectangle 9"/>
            <p:cNvSpPr>
              <a:spLocks noChangeArrowheads="1"/>
            </p:cNvSpPr>
            <p:nvPr/>
          </p:nvSpPr>
          <p:spPr bwMode="auto">
            <a:xfrm>
              <a:off x="1392" y="1488"/>
              <a:ext cx="576" cy="4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71013" name="Text Box 10"/>
          <p:cNvSpPr txBox="1">
            <a:spLocks noChangeArrowheads="1"/>
          </p:cNvSpPr>
          <p:nvPr/>
        </p:nvSpPr>
        <p:spPr bwMode="auto">
          <a:xfrm>
            <a:off x="152400" y="5105400"/>
            <a:ext cx="3429000" cy="9175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99"/>
                </a:solidFill>
              </a:rPr>
              <a:t>Resonance model results:</a:t>
            </a:r>
            <a:r>
              <a:rPr lang="fr-FR">
                <a:solidFill>
                  <a:srgbClr val="FFFFFF"/>
                </a:solidFill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0000"/>
                </a:solidFill>
                <a:latin typeface="Symbol" pitchFamily="18" charset="2"/>
              </a:rPr>
              <a:t></a:t>
            </a:r>
            <a:r>
              <a:rPr lang="fr-FR">
                <a:solidFill>
                  <a:srgbClr val="FF0000"/>
                </a:solidFill>
              </a:rPr>
              <a:t>° Dalitz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SzPct val="100000"/>
              <a:buFont typeface="Symbol" pitchFamily="18" charset="2"/>
              <a:buChar char="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666699"/>
                </a:solidFill>
              </a:rPr>
              <a:t> Dalitz</a:t>
            </a:r>
            <a:r>
              <a:rPr lang="fr-FR">
                <a:solidFill>
                  <a:srgbClr val="FFFFFF"/>
                </a:solidFill>
              </a:rPr>
              <a:t>)</a:t>
            </a:r>
            <a:r>
              <a:rPr lang="fr-FR">
                <a:solidFill>
                  <a:srgbClr val="666699"/>
                </a:solidFill>
              </a:rPr>
              <a:t>+ effect of Iachello FF </a:t>
            </a:r>
          </a:p>
        </p:txBody>
      </p:sp>
      <p:sp>
        <p:nvSpPr>
          <p:cNvPr id="171014" name="Line 11"/>
          <p:cNvSpPr>
            <a:spLocks noChangeShapeType="1"/>
          </p:cNvSpPr>
          <p:nvPr/>
        </p:nvSpPr>
        <p:spPr bwMode="auto">
          <a:xfrm flipV="1">
            <a:off x="990600" y="3656013"/>
            <a:ext cx="152400" cy="1450975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5" name="Line 12"/>
          <p:cNvSpPr>
            <a:spLocks noChangeShapeType="1"/>
          </p:cNvSpPr>
          <p:nvPr/>
        </p:nvSpPr>
        <p:spPr bwMode="auto">
          <a:xfrm flipV="1">
            <a:off x="1752600" y="3579813"/>
            <a:ext cx="76200" cy="1527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6" name="Rectangle 13"/>
          <p:cNvSpPr>
            <a:spLocks noChangeArrowheads="1"/>
          </p:cNvSpPr>
          <p:nvPr/>
        </p:nvSpPr>
        <p:spPr bwMode="auto">
          <a:xfrm>
            <a:off x="2286000" y="2362200"/>
            <a:ext cx="914400" cy="762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7" name="Text Box 14"/>
          <p:cNvSpPr txBox="1">
            <a:spLocks noChangeArrowheads="1"/>
          </p:cNvSpPr>
          <p:nvPr/>
        </p:nvSpPr>
        <p:spPr bwMode="auto">
          <a:xfrm>
            <a:off x="228600" y="5867400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8" name="Text Box 15"/>
          <p:cNvSpPr txBox="1">
            <a:spLocks noChangeArrowheads="1"/>
          </p:cNvSpPr>
          <p:nvPr/>
        </p:nvSpPr>
        <p:spPr bwMode="auto">
          <a:xfrm>
            <a:off x="1676400" y="0"/>
            <a:ext cx="76454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>
                <a:solidFill>
                  <a:srgbClr val="FFFFFF"/>
                </a:solidFill>
              </a:rPr>
              <a:t>Dilepton production in pp reaction at 1.25 GeV</a:t>
            </a:r>
            <a:r>
              <a:rPr lang="fr-FR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1019" name="Line 16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20" name="Line 25"/>
          <p:cNvSpPr>
            <a:spLocks noChangeShapeType="1"/>
          </p:cNvSpPr>
          <p:nvPr/>
        </p:nvSpPr>
        <p:spPr bwMode="auto">
          <a:xfrm flipV="1">
            <a:off x="9602788" y="5756275"/>
            <a:ext cx="1587" cy="127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21" name="Rectangle 52"/>
          <p:cNvSpPr>
            <a:spLocks noChangeArrowheads="1"/>
          </p:cNvSpPr>
          <p:nvPr/>
        </p:nvSpPr>
        <p:spPr bwMode="auto">
          <a:xfrm>
            <a:off x="465138" y="1204913"/>
            <a:ext cx="2971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>
                <a:solidFill>
                  <a:srgbClr val="000000"/>
                </a:solidFill>
              </a:rPr>
              <a:t>HADES: Phys.Lett.B690 (2010)118</a:t>
            </a:r>
          </a:p>
        </p:txBody>
      </p:sp>
      <p:sp>
        <p:nvSpPr>
          <p:cNvPr id="171022" name="Text Box 53"/>
          <p:cNvSpPr txBox="1">
            <a:spLocks noChangeArrowheads="1"/>
          </p:cNvSpPr>
          <p:nvPr/>
        </p:nvSpPr>
        <p:spPr bwMode="auto">
          <a:xfrm>
            <a:off x="4041775" y="1066800"/>
            <a:ext cx="28098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 below </a:t>
            </a:r>
            <a:r>
              <a:rPr lang="fr-FR">
                <a:solidFill>
                  <a:srgbClr val="FFFFFF"/>
                </a:solidFill>
                <a:latin typeface="Symbol" pitchFamily="18" charset="2"/>
              </a:rPr>
              <a:t></a:t>
            </a:r>
            <a:r>
              <a:rPr lang="fr-FR">
                <a:solidFill>
                  <a:srgbClr val="FFFFFF"/>
                </a:solidFill>
              </a:rPr>
              <a:t> threshold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 only 2 dilepton sources  </a:t>
            </a: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4067944" y="1500188"/>
            <a:ext cx="5076056" cy="2587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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°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Dalitz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decay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</a:t>
            </a:r>
            <a:r>
              <a:rPr lang="fr-FR" baseline="-25000" dirty="0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fr-FR" baseline="-25000" dirty="0">
                <a:solidFill>
                  <a:srgbClr val="FFFFFF"/>
                </a:solidFill>
              </a:rPr>
              <a:t>°</a:t>
            </a:r>
            <a:r>
              <a:rPr lang="fr-FR" dirty="0">
                <a:solidFill>
                  <a:srgbClr val="FFFFFF"/>
                </a:solidFill>
              </a:rPr>
              <a:t> =4.5 mb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   </a:t>
            </a:r>
            <a:r>
              <a:rPr lang="fr-FR" dirty="0" err="1">
                <a:solidFill>
                  <a:srgbClr val="FFFFFF"/>
                </a:solidFill>
              </a:rPr>
              <a:t>branching</a:t>
            </a:r>
            <a:r>
              <a:rPr lang="fr-FR" dirty="0">
                <a:solidFill>
                  <a:srgbClr val="FFFFFF"/>
                </a:solidFill>
              </a:rPr>
              <a:t> ratio </a:t>
            </a: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fr-FR" dirty="0">
                <a:solidFill>
                  <a:srgbClr val="FFFFFF"/>
                </a:solidFill>
              </a:rPr>
              <a:t>° → </a:t>
            </a: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</a:t>
            </a:r>
            <a:r>
              <a:rPr lang="fr-FR" dirty="0">
                <a:solidFill>
                  <a:srgbClr val="FFFFFF"/>
                </a:solidFill>
              </a:rPr>
              <a:t>e</a:t>
            </a:r>
            <a:r>
              <a:rPr lang="fr-FR" baseline="30000" dirty="0">
                <a:solidFill>
                  <a:srgbClr val="FFFFFF"/>
                </a:solidFill>
              </a:rPr>
              <a:t>+</a:t>
            </a:r>
            <a:r>
              <a:rPr lang="fr-FR" dirty="0">
                <a:solidFill>
                  <a:srgbClr val="FFFFFF"/>
                </a:solidFill>
              </a:rPr>
              <a:t>e</a:t>
            </a:r>
            <a:r>
              <a:rPr lang="fr-FR" baseline="30000" dirty="0">
                <a:solidFill>
                  <a:srgbClr val="FFFFFF"/>
                </a:solidFill>
              </a:rPr>
              <a:t>-</a:t>
            </a:r>
            <a:r>
              <a:rPr lang="fr-FR" dirty="0">
                <a:solidFill>
                  <a:srgbClr val="FFFFFF"/>
                </a:solidFill>
              </a:rPr>
              <a:t> 1.2 %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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Dalitz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decay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FF"/>
                </a:solidFill>
              </a:rPr>
              <a:t>:</a:t>
            </a:r>
            <a:endParaRPr lang="fr-FR" baseline="-25000" dirty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    </a:t>
            </a:r>
            <a:r>
              <a:rPr lang="fr-FR" dirty="0" err="1">
                <a:solidFill>
                  <a:srgbClr val="FFFFFF"/>
                </a:solidFill>
              </a:rPr>
              <a:t>branching</a:t>
            </a:r>
            <a:r>
              <a:rPr lang="fr-FR" dirty="0">
                <a:solidFill>
                  <a:srgbClr val="FFFFFF"/>
                </a:solidFill>
              </a:rPr>
              <a:t> ratio </a:t>
            </a: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fr-FR" dirty="0">
                <a:solidFill>
                  <a:srgbClr val="FFFFFF"/>
                </a:solidFill>
              </a:rPr>
              <a:t> → Ne</a:t>
            </a:r>
            <a:r>
              <a:rPr lang="fr-FR" baseline="30000" dirty="0">
                <a:solidFill>
                  <a:srgbClr val="FFFFFF"/>
                </a:solidFill>
              </a:rPr>
              <a:t>+</a:t>
            </a:r>
            <a:r>
              <a:rPr lang="fr-FR" dirty="0">
                <a:solidFill>
                  <a:srgbClr val="FFFFFF"/>
                </a:solidFill>
              </a:rPr>
              <a:t>e</a:t>
            </a:r>
            <a:r>
              <a:rPr lang="fr-FR" baseline="30000" dirty="0">
                <a:solidFill>
                  <a:srgbClr val="FFFFFF"/>
                </a:solidFill>
              </a:rPr>
              <a:t>-</a:t>
            </a:r>
            <a:r>
              <a:rPr lang="fr-FR" dirty="0">
                <a:solidFill>
                  <a:srgbClr val="FFFFFF"/>
                </a:solidFill>
              </a:rPr>
              <a:t> (QED :4.2 10</a:t>
            </a:r>
            <a:r>
              <a:rPr lang="fr-FR" baseline="30000" dirty="0">
                <a:solidFill>
                  <a:srgbClr val="FFFFFF"/>
                </a:solidFill>
              </a:rPr>
              <a:t>-5</a:t>
            </a:r>
            <a:r>
              <a:rPr lang="fr-FR" dirty="0">
                <a:solidFill>
                  <a:srgbClr val="FFFFFF"/>
                </a:solidFill>
              </a:rPr>
              <a:t>)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non </a:t>
            </a:r>
            <a:r>
              <a:rPr lang="fr-FR" dirty="0" err="1">
                <a:solidFill>
                  <a:srgbClr val="FFFFFF"/>
                </a:solidFill>
              </a:rPr>
              <a:t>resonant</a:t>
            </a:r>
            <a:r>
              <a:rPr lang="fr-FR" dirty="0">
                <a:solidFill>
                  <a:srgbClr val="FFFFFF"/>
                </a:solidFill>
              </a:rPr>
              <a:t> contribution </a:t>
            </a:r>
            <a:r>
              <a:rPr lang="fr-FR" dirty="0" err="1">
                <a:solidFill>
                  <a:srgbClr val="FFFFFF"/>
                </a:solidFill>
              </a:rPr>
              <a:t>expected</a:t>
            </a:r>
            <a:r>
              <a:rPr lang="fr-FR" dirty="0">
                <a:solidFill>
                  <a:srgbClr val="FFFFFF"/>
                </a:solidFill>
              </a:rPr>
              <a:t> to </a:t>
            </a:r>
            <a:r>
              <a:rPr lang="fr-FR" dirty="0" err="1">
                <a:solidFill>
                  <a:srgbClr val="FFFFFF"/>
                </a:solidFill>
              </a:rPr>
              <a:t>be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small</a:t>
            </a: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1024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e 90"/>
          <p:cNvGrpSpPr>
            <a:grpSpLocks/>
          </p:cNvGrpSpPr>
          <p:nvPr/>
        </p:nvGrpSpPr>
        <p:grpSpPr bwMode="auto">
          <a:xfrm>
            <a:off x="5796136" y="4365104"/>
            <a:ext cx="2359025" cy="1560513"/>
            <a:chOff x="2906688" y="1524298"/>
            <a:chExt cx="2358752" cy="1560686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665240" y="1560984"/>
              <a:ext cx="1600200" cy="1524000"/>
              <a:chOff x="3264" y="2773"/>
              <a:chExt cx="1434" cy="1391"/>
            </a:xfrm>
          </p:grpSpPr>
          <p:pic>
            <p:nvPicPr>
              <p:cNvPr id="171031" name="Picture 21" descr="iachello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64" y="2773"/>
                <a:ext cx="1434" cy="1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1032" name="Text Box 22"/>
              <p:cNvSpPr txBox="1">
                <a:spLocks noChangeArrowheads="1"/>
              </p:cNvSpPr>
              <p:nvPr/>
            </p:nvSpPr>
            <p:spPr bwMode="auto">
              <a:xfrm>
                <a:off x="3600" y="3553"/>
                <a:ext cx="771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fr-FR">
                    <a:solidFill>
                      <a:srgbClr val="808080"/>
                    </a:solidFill>
                  </a:rPr>
                  <a:t>0.6m</a:t>
                </a:r>
                <a:r>
                  <a:rPr lang="fr-FR" baseline="30000">
                    <a:solidFill>
                      <a:srgbClr val="808080"/>
                    </a:solidFill>
                  </a:rPr>
                  <a:t>2</a:t>
                </a:r>
                <a:r>
                  <a:rPr lang="fr-FR" baseline="-25000">
                    <a:solidFill>
                      <a:srgbClr val="808080"/>
                    </a:solidFill>
                    <a:sym typeface="Symbol" pitchFamily="18" charset="2"/>
                  </a:rPr>
                  <a:t></a:t>
                </a:r>
                <a:endParaRPr lang="fr-FR">
                  <a:solidFill>
                    <a:srgbClr val="808080"/>
                  </a:solidFill>
                  <a:sym typeface="Symbol" pitchFamily="18" charset="2"/>
                </a:endParaRPr>
              </a:p>
            </p:txBody>
          </p:sp>
          <p:sp>
            <p:nvSpPr>
              <p:cNvPr id="171033" name="Line 23"/>
              <p:cNvSpPr>
                <a:spLocks noChangeShapeType="1"/>
              </p:cNvSpPr>
              <p:nvPr/>
            </p:nvSpPr>
            <p:spPr bwMode="auto">
              <a:xfrm flipV="1">
                <a:off x="3896" y="3840"/>
                <a:ext cx="0" cy="1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1030" name="Rectangle 24"/>
            <p:cNvSpPr>
              <a:spLocks noChangeArrowheads="1"/>
            </p:cNvSpPr>
            <p:nvPr/>
          </p:nvSpPr>
          <p:spPr bwMode="auto">
            <a:xfrm>
              <a:off x="2906688" y="1524298"/>
              <a:ext cx="990600" cy="336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600" b="1">
                  <a:solidFill>
                    <a:srgbClr val="FF0000"/>
                  </a:solidFill>
                  <a:sym typeface="Symbol" pitchFamily="18" charset="2"/>
                </a:rPr>
                <a:t>G</a:t>
              </a:r>
              <a:r>
                <a:rPr lang="fr-FR" sz="1600" b="1" baseline="-25000">
                  <a:solidFill>
                    <a:srgbClr val="FF0000"/>
                  </a:solidFill>
                  <a:sym typeface="Symbol" pitchFamily="18" charset="2"/>
                </a:rPr>
                <a:t>M</a:t>
              </a:r>
              <a:r>
                <a:rPr lang="fr-FR" sz="1600" b="1">
                  <a:solidFill>
                    <a:srgbClr val="FF0000"/>
                  </a:solidFill>
                  <a:sym typeface="Symbol" pitchFamily="18" charset="2"/>
                </a:rPr>
                <a:t>(q</a:t>
              </a:r>
              <a:r>
                <a:rPr lang="fr-FR" sz="1600" b="1" baseline="30000">
                  <a:solidFill>
                    <a:srgbClr val="FF0000"/>
                  </a:solidFill>
                  <a:sym typeface="Symbol" pitchFamily="18" charset="2"/>
                </a:rPr>
                <a:t>2</a:t>
              </a:r>
              <a:r>
                <a:rPr lang="fr-FR" sz="1600" b="1">
                  <a:solidFill>
                    <a:srgbClr val="FF0000"/>
                  </a:solidFill>
                  <a:sym typeface="Symbol" pitchFamily="18" charset="2"/>
                </a:rPr>
                <a:t>)</a:t>
              </a: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4189716" y="3717032"/>
            <a:ext cx="4558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 smtClean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Time-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like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N-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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transition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electromagnetic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692764" y="5949280"/>
            <a:ext cx="49250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cs typeface="Arial" pitchFamily="34" charset="0"/>
              </a:rPr>
              <a:t>Wan and </a:t>
            </a:r>
            <a:r>
              <a:rPr lang="en-US" sz="1600" dirty="0" err="1" smtClean="0">
                <a:solidFill>
                  <a:srgbClr val="FFFFFF"/>
                </a:solidFill>
                <a:cs typeface="Arial" pitchFamily="34" charset="0"/>
              </a:rPr>
              <a:t>Iachello</a:t>
            </a:r>
            <a:r>
              <a:rPr lang="en-US" sz="1600" dirty="0" smtClean="0">
                <a:solidFill>
                  <a:srgbClr val="FFFFFF"/>
                </a:solidFill>
                <a:cs typeface="Arial" pitchFamily="34" charset="0"/>
              </a:rPr>
              <a:t> Int. J Mod. Phys. A20 (2005) 1846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600" dirty="0" smtClean="0">
                <a:solidFill>
                  <a:srgbClr val="FFFFFF"/>
                </a:solidFill>
                <a:cs typeface="Arial" pitchFamily="34" charset="0"/>
              </a:rPr>
              <a:t>G. Ramalho and T. </a:t>
            </a:r>
            <a:r>
              <a:rPr lang="pl-PL" sz="1600" i="1" dirty="0" smtClean="0">
                <a:solidFill>
                  <a:srgbClr val="FFFFFF"/>
                </a:solidFill>
                <a:cs typeface="Arial" pitchFamily="34" charset="0"/>
              </a:rPr>
              <a:t>Pena arxiv: </a:t>
            </a:r>
            <a:r>
              <a:rPr lang="pl-PL" sz="1600" dirty="0" smtClean="0">
                <a:solidFill>
                  <a:srgbClr val="FFFFFF"/>
                </a:solidFill>
                <a:cs typeface="Arial" pitchFamily="34" charset="0"/>
              </a:rPr>
              <a:t>1205.2575v1 (2012)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idx="12"/>
          </p:nvPr>
        </p:nvSpPr>
        <p:spPr>
          <a:xfrm>
            <a:off x="8704683" y="624363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z="1600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fr-F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1143000"/>
          </a:xfrm>
        </p:spPr>
        <p:txBody>
          <a:bodyPr/>
          <a:lstStyle/>
          <a:p>
            <a:r>
              <a:rPr lang="fr-FR" sz="3200" dirty="0" smtClean="0"/>
              <a:t>Exclusive </a:t>
            </a:r>
            <a:r>
              <a:rPr lang="fr-FR" sz="3200" dirty="0" err="1" smtClean="0"/>
              <a:t>analysis</a:t>
            </a:r>
            <a:r>
              <a:rPr lang="fr-FR" sz="3200" dirty="0" smtClean="0"/>
              <a:t> : </a:t>
            </a:r>
            <a:r>
              <a:rPr lang="fr-FR" sz="3200" dirty="0" smtClean="0">
                <a:solidFill>
                  <a:schemeClr val="tx1"/>
                </a:solidFill>
                <a:sym typeface="Symbol" pitchFamily="16" charset="2"/>
              </a:rPr>
              <a:t>pp</a:t>
            </a:r>
            <a:r>
              <a:rPr lang="fr-FR" sz="3200" dirty="0" err="1" smtClean="0">
                <a:solidFill>
                  <a:schemeClr val="tx1"/>
                </a:solidFill>
                <a:sym typeface="Symbol" pitchFamily="16" charset="2"/>
              </a:rPr>
              <a:t>p</a:t>
            </a:r>
            <a:r>
              <a:rPr lang="fr-FR" sz="3200" dirty="0" err="1" smtClean="0">
                <a:solidFill>
                  <a:srgbClr val="FFFF00"/>
                </a:solidFill>
                <a:sym typeface="Symbol" pitchFamily="16" charset="2"/>
              </a:rPr>
              <a:t>pe</a:t>
            </a:r>
            <a:r>
              <a:rPr lang="fr-FR" sz="3200" baseline="30000" dirty="0" smtClean="0">
                <a:solidFill>
                  <a:srgbClr val="FFFF00"/>
                </a:solidFill>
                <a:sym typeface="Symbol" pitchFamily="16" charset="2"/>
              </a:rPr>
              <a:t>+</a:t>
            </a:r>
            <a:r>
              <a:rPr lang="fr-FR" sz="3200" dirty="0" smtClean="0">
                <a:solidFill>
                  <a:srgbClr val="FFFF00"/>
                </a:solidFill>
                <a:sym typeface="Symbol" pitchFamily="16" charset="2"/>
              </a:rPr>
              <a:t>e</a:t>
            </a:r>
            <a:r>
              <a:rPr lang="fr-FR" sz="3200" baseline="30000" dirty="0" smtClean="0">
                <a:solidFill>
                  <a:srgbClr val="FFFF00"/>
                </a:solidFill>
                <a:sym typeface="Symbol" pitchFamily="16" charset="2"/>
              </a:rPr>
              <a:t>-</a:t>
            </a:r>
            <a:r>
              <a:rPr lang="fr-FR" sz="3600" dirty="0" smtClean="0">
                <a:solidFill>
                  <a:schemeClr val="bg1"/>
                </a:solidFill>
                <a:effectLst/>
                <a:sym typeface="Symbol" pitchFamily="16" charset="2"/>
              </a:rPr>
              <a:t> </a:t>
            </a:r>
            <a:r>
              <a:rPr lang="fr-FR" sz="3200" dirty="0" err="1" smtClean="0"/>
              <a:t>at</a:t>
            </a:r>
            <a:r>
              <a:rPr lang="fr-FR" sz="3200" dirty="0" smtClean="0"/>
              <a:t> 1.25 </a:t>
            </a:r>
            <a:r>
              <a:rPr lang="fr-FR" sz="3200" dirty="0" err="1" smtClean="0"/>
              <a:t>GeV</a:t>
            </a:r>
            <a:r>
              <a:rPr lang="fr-FR" sz="3600" dirty="0" smtClean="0">
                <a:solidFill>
                  <a:schemeClr val="bg1"/>
                </a:solidFill>
                <a:effectLst/>
                <a:sym typeface="Symbol" pitchFamily="16" charset="2"/>
              </a:rPr>
              <a:t> </a:t>
            </a:r>
            <a:br>
              <a:rPr lang="fr-FR" sz="3600" dirty="0" smtClean="0">
                <a:solidFill>
                  <a:schemeClr val="bg1"/>
                </a:solidFill>
                <a:effectLst/>
                <a:sym typeface="Symbol" pitchFamily="16" charset="2"/>
              </a:rPr>
            </a:br>
            <a:r>
              <a:rPr lang="fr-FR" sz="3200" dirty="0" err="1" smtClean="0"/>
              <a:t>using</a:t>
            </a:r>
            <a:r>
              <a:rPr lang="fr-FR" sz="3200" dirty="0" smtClean="0"/>
              <a:t> </a:t>
            </a:r>
            <a:r>
              <a:rPr lang="fr-FR" sz="3200" dirty="0" err="1" smtClean="0"/>
              <a:t>pe</a:t>
            </a:r>
            <a:r>
              <a:rPr lang="fr-FR" sz="3200" baseline="30000" dirty="0" smtClean="0"/>
              <a:t>+</a:t>
            </a:r>
            <a:r>
              <a:rPr lang="fr-FR" sz="3200" dirty="0" smtClean="0"/>
              <a:t>e</a:t>
            </a:r>
            <a:r>
              <a:rPr lang="fr-FR" sz="3200" baseline="30000" dirty="0" smtClean="0"/>
              <a:t>-</a:t>
            </a:r>
            <a:r>
              <a:rPr lang="fr-FR" sz="3200" dirty="0" smtClean="0"/>
              <a:t> </a:t>
            </a:r>
            <a:r>
              <a:rPr lang="fr-FR" sz="3200" dirty="0" err="1" smtClean="0"/>
              <a:t>events</a:t>
            </a:r>
            <a:endParaRPr lang="fr-FR" sz="3200" dirty="0"/>
          </a:p>
        </p:txBody>
      </p:sp>
      <p:sp>
        <p:nvSpPr>
          <p:cNvPr id="8" name="Espace réservé du tableau 7"/>
          <p:cNvSpPr>
            <a:spLocks noGrp="1"/>
          </p:cNvSpPr>
          <p:nvPr>
            <p:ph type="tbl" idx="1"/>
          </p:nvPr>
        </p:nvSpPr>
        <p:spPr>
          <a:xfrm>
            <a:off x="395536" y="1484784"/>
            <a:ext cx="8229600" cy="4530725"/>
          </a:xfrm>
        </p:spPr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7504" y="2610346"/>
            <a:ext cx="2617415" cy="1322710"/>
            <a:chOff x="594" y="1100"/>
            <a:chExt cx="1876" cy="964"/>
          </a:xfrm>
        </p:grpSpPr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1629" y="1100"/>
              <a:ext cx="1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p</a:t>
              </a:r>
              <a:endParaRPr lang="fr-FR" sz="1400" baseline="-25000">
                <a:solidFill>
                  <a:srgbClr val="FFFFFF"/>
                </a:solidFill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94" y="110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V="1">
              <a:off x="1355" y="1603"/>
              <a:ext cx="409" cy="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V="1">
              <a:off x="1764" y="1423"/>
              <a:ext cx="34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764" y="1585"/>
              <a:ext cx="364" cy="26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96" y="24"/>
                </a:cxn>
                <a:cxn ang="0">
                  <a:pos x="48" y="168"/>
                </a:cxn>
                <a:cxn ang="0">
                  <a:pos x="192" y="120"/>
                </a:cxn>
                <a:cxn ang="0">
                  <a:pos x="192" y="264"/>
                </a:cxn>
                <a:cxn ang="0">
                  <a:pos x="336" y="216"/>
                </a:cxn>
                <a:cxn ang="0">
                  <a:pos x="336" y="360"/>
                </a:cxn>
              </a:cxnLst>
              <a:rect l="0" t="0" r="r" b="b"/>
              <a:pathLst>
                <a:path w="360" h="360">
                  <a:moveTo>
                    <a:pt x="0" y="24"/>
                  </a:moveTo>
                  <a:cubicBezTo>
                    <a:pt x="44" y="12"/>
                    <a:pt x="88" y="0"/>
                    <a:pt x="96" y="24"/>
                  </a:cubicBezTo>
                  <a:cubicBezTo>
                    <a:pt x="104" y="48"/>
                    <a:pt x="32" y="152"/>
                    <a:pt x="48" y="168"/>
                  </a:cubicBezTo>
                  <a:cubicBezTo>
                    <a:pt x="64" y="184"/>
                    <a:pt x="168" y="104"/>
                    <a:pt x="192" y="120"/>
                  </a:cubicBezTo>
                  <a:cubicBezTo>
                    <a:pt x="216" y="136"/>
                    <a:pt x="168" y="248"/>
                    <a:pt x="192" y="264"/>
                  </a:cubicBezTo>
                  <a:cubicBezTo>
                    <a:pt x="216" y="280"/>
                    <a:pt x="312" y="200"/>
                    <a:pt x="336" y="216"/>
                  </a:cubicBezTo>
                  <a:cubicBezTo>
                    <a:pt x="360" y="232"/>
                    <a:pt x="336" y="336"/>
                    <a:pt x="336" y="3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V="1">
              <a:off x="2104" y="1782"/>
              <a:ext cx="19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2104" y="1854"/>
              <a:ext cx="19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923" y="1280"/>
              <a:ext cx="2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p</a:t>
              </a:r>
              <a:r>
                <a:rPr lang="fr-FR" sz="1400" baseline="-25000">
                  <a:solidFill>
                    <a:srgbClr val="FFFFFF"/>
                  </a:solidFill>
                  <a:latin typeface="Symbol" pitchFamily="16" charset="2"/>
                </a:rPr>
                <a:t>2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2249" y="1663"/>
              <a:ext cx="2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e</a:t>
              </a:r>
              <a:r>
                <a:rPr lang="fr-FR" sz="1400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1584" y="1392"/>
              <a:ext cx="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  <a:latin typeface="Symbol" pitchFamily="16" charset="2"/>
                </a:rPr>
                <a:t>D</a:t>
              </a:r>
              <a:r>
                <a:rPr lang="fr-FR" sz="1400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H="1" flipV="1">
              <a:off x="1355" y="1249"/>
              <a:ext cx="0" cy="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 flipV="1">
              <a:off x="679" y="1249"/>
              <a:ext cx="1065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H="1">
              <a:off x="628" y="1608"/>
              <a:ext cx="7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594" y="1464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1581" y="1104"/>
              <a:ext cx="291" cy="20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45C984"/>
                </a:solidFill>
              </a:endParaRPr>
            </a:p>
          </p:txBody>
        </p:sp>
        <p:sp>
          <p:nvSpPr>
            <p:cNvPr id="36" name="Oval 20"/>
            <p:cNvSpPr>
              <a:spLocks noChangeArrowheads="1"/>
            </p:cNvSpPr>
            <p:nvPr/>
          </p:nvSpPr>
          <p:spPr bwMode="auto">
            <a:xfrm>
              <a:off x="1839" y="1321"/>
              <a:ext cx="417" cy="1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45C984"/>
                </a:solidFill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966" y="1813"/>
              <a:ext cx="10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q</a:t>
              </a:r>
              <a:r>
                <a:rPr lang="fr-FR" sz="1400" baseline="30000">
                  <a:solidFill>
                    <a:srgbClr val="FFFFFF"/>
                  </a:solidFill>
                </a:rPr>
                <a:t>2</a:t>
              </a:r>
              <a:r>
                <a:rPr lang="fr-FR" sz="1400">
                  <a:solidFill>
                    <a:srgbClr val="FFFFFF"/>
                  </a:solidFill>
                </a:rPr>
                <a:t>=M</a:t>
              </a:r>
              <a:r>
                <a:rPr lang="fr-FR" sz="1400" baseline="30000">
                  <a:solidFill>
                    <a:srgbClr val="FFFFFF"/>
                  </a:solidFill>
                </a:rPr>
                <a:t>2</a:t>
              </a:r>
              <a:r>
                <a:rPr lang="fr-FR" sz="1400" baseline="-25000">
                  <a:solidFill>
                    <a:srgbClr val="FFFFFF"/>
                  </a:solidFill>
                </a:rPr>
                <a:t>inv</a:t>
              </a:r>
              <a:r>
                <a:rPr lang="fr-FR" sz="1400">
                  <a:solidFill>
                    <a:srgbClr val="FFFFFF"/>
                  </a:solidFill>
                </a:rPr>
                <a:t>(e</a:t>
              </a:r>
              <a:r>
                <a:rPr lang="fr-FR" sz="1400" baseline="30000">
                  <a:solidFill>
                    <a:srgbClr val="FFFFFF"/>
                  </a:solidFill>
                </a:rPr>
                <a:t>+</a:t>
              </a:r>
              <a:r>
                <a:rPr lang="fr-FR" sz="1400">
                  <a:solidFill>
                    <a:srgbClr val="FFFFFF"/>
                  </a:solidFill>
                </a:rPr>
                <a:t>e</a:t>
              </a:r>
              <a:r>
                <a:rPr lang="fr-FR" sz="1400" baseline="30000">
                  <a:solidFill>
                    <a:srgbClr val="FFFFFF"/>
                  </a:solidFill>
                </a:rPr>
                <a:t>-</a:t>
              </a:r>
              <a:r>
                <a:rPr lang="fr-FR" sz="1400">
                  <a:solidFill>
                    <a:srgbClr val="FFFFFF"/>
                  </a:solidFill>
                </a:rPr>
                <a:t>)=M</a:t>
              </a:r>
              <a:r>
                <a:rPr lang="fr-FR" sz="1400" baseline="30000">
                  <a:solidFill>
                    <a:srgbClr val="FFFFFF"/>
                  </a:solidFill>
                </a:rPr>
                <a:t>2</a:t>
              </a:r>
              <a:r>
                <a:rPr lang="fr-FR" sz="1400" baseline="-25000">
                  <a:solidFill>
                    <a:srgbClr val="FFFFFF"/>
                  </a:solidFill>
                  <a:sym typeface="Symbol" pitchFamily="16" charset="2"/>
                </a:rPr>
                <a:t>*</a:t>
              </a:r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1641" y="1712"/>
              <a:ext cx="144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1682" y="114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996" y="1335"/>
              <a:ext cx="1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400">
                <a:solidFill>
                  <a:srgbClr val="FFFFFF"/>
                </a:solidFill>
              </a:endParaRPr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2205" y="1872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e</a:t>
              </a:r>
              <a:r>
                <a:rPr lang="fr-FR" sz="1400" baseline="30000">
                  <a:solidFill>
                    <a:srgbClr val="FFFFFF"/>
                  </a:solidFill>
                </a:rPr>
                <a:t>-</a:t>
              </a:r>
            </a:p>
          </p:txBody>
        </p:sp>
      </p:grp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0" y="1196752"/>
            <a:ext cx="298671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Good agreement with</a:t>
            </a:r>
            <a:endParaRPr lang="fr-FR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rgbClr val="FFFFFF"/>
                </a:solidFill>
              </a:rPr>
              <a:t>simulation </a:t>
            </a:r>
            <a:r>
              <a:rPr lang="fr-FR" dirty="0">
                <a:solidFill>
                  <a:srgbClr val="FFFFFF"/>
                </a:solidFill>
              </a:rPr>
              <a:t>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  <a:sym typeface="Symbol" pitchFamily="16" charset="2"/>
              </a:rPr>
              <a:t> production + </a:t>
            </a:r>
            <a:r>
              <a:rPr lang="fr-FR" dirty="0" err="1">
                <a:solidFill>
                  <a:srgbClr val="FFFFFF"/>
                </a:solidFill>
                <a:sym typeface="Symbol" pitchFamily="16" charset="2"/>
              </a:rPr>
              <a:t>Dalitz</a:t>
            </a:r>
            <a:r>
              <a:rPr lang="fr-FR" dirty="0">
                <a:solidFill>
                  <a:srgbClr val="FFFFFF"/>
                </a:solidFill>
                <a:sym typeface="Symbol" pitchFamily="16" charset="2"/>
              </a:rPr>
              <a:t> </a:t>
            </a:r>
            <a:r>
              <a:rPr lang="fr-FR" dirty="0" err="1">
                <a:solidFill>
                  <a:srgbClr val="FFFFFF"/>
                </a:solidFill>
                <a:sym typeface="Symbol" pitchFamily="16" charset="2"/>
              </a:rPr>
              <a:t>decay</a:t>
            </a:r>
            <a:endParaRPr lang="fr-FR" dirty="0">
              <a:solidFill>
                <a:srgbClr val="FFFFFF"/>
              </a:solidFill>
              <a:sym typeface="Symbol" pitchFamily="16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00"/>
                </a:solidFill>
              </a:rPr>
              <a:t>(</a:t>
            </a:r>
            <a:r>
              <a:rPr lang="fr-FR" dirty="0" err="1">
                <a:solidFill>
                  <a:srgbClr val="FFFF00"/>
                </a:solidFill>
              </a:rPr>
              <a:t>cf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hadronic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channels</a:t>
            </a:r>
            <a:r>
              <a:rPr lang="fr-FR" dirty="0">
                <a:solidFill>
                  <a:srgbClr val="FFFF00"/>
                </a:solidFill>
              </a:rPr>
              <a:t>)</a:t>
            </a:r>
          </a:p>
        </p:txBody>
      </p:sp>
      <p:grpSp>
        <p:nvGrpSpPr>
          <p:cNvPr id="3" name="Groupe 45"/>
          <p:cNvGrpSpPr/>
          <p:nvPr/>
        </p:nvGrpSpPr>
        <p:grpSpPr>
          <a:xfrm>
            <a:off x="3131730" y="1196752"/>
            <a:ext cx="5904766" cy="2664296"/>
            <a:chOff x="2987714" y="3284984"/>
            <a:chExt cx="5904766" cy="2664296"/>
          </a:xfrm>
        </p:grpSpPr>
        <p:grpSp>
          <p:nvGrpSpPr>
            <p:cNvPr id="9" name="Groupe 43"/>
            <p:cNvGrpSpPr/>
            <p:nvPr/>
          </p:nvGrpSpPr>
          <p:grpSpPr>
            <a:xfrm>
              <a:off x="2987714" y="3284984"/>
              <a:ext cx="5904766" cy="2664296"/>
              <a:chOff x="2987714" y="4869160"/>
              <a:chExt cx="5904766" cy="2664296"/>
            </a:xfrm>
          </p:grpSpPr>
          <p:grpSp>
            <p:nvGrpSpPr>
              <p:cNvPr id="11" name="Groupe 42"/>
              <p:cNvGrpSpPr/>
              <p:nvPr/>
            </p:nvGrpSpPr>
            <p:grpSpPr>
              <a:xfrm>
                <a:off x="2987714" y="4941168"/>
                <a:ext cx="5904766" cy="2592288"/>
                <a:chOff x="2987714" y="1412776"/>
                <a:chExt cx="5904766" cy="2592288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2987824" y="1412776"/>
                  <a:ext cx="5904656" cy="2592288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5" name="Groupe 49"/>
                <p:cNvGrpSpPr>
                  <a:grpSpLocks/>
                </p:cNvGrpSpPr>
                <p:nvPr/>
              </p:nvGrpSpPr>
              <p:grpSpPr bwMode="auto">
                <a:xfrm>
                  <a:off x="2987714" y="1700809"/>
                  <a:ext cx="3816643" cy="2160925"/>
                  <a:chOff x="5582283" y="1144579"/>
                  <a:chExt cx="4481514" cy="2440344"/>
                </a:xfrm>
              </p:grpSpPr>
              <p:pic>
                <p:nvPicPr>
                  <p:cNvPr id="1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6300"/>
                  <a:stretch>
                    <a:fillRect/>
                  </a:stretch>
                </p:blipFill>
                <p:spPr bwMode="auto">
                  <a:xfrm>
                    <a:off x="5751511" y="1144579"/>
                    <a:ext cx="3212975" cy="2276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5582283" y="1554510"/>
                    <a:ext cx="4481514" cy="2030413"/>
                    <a:chOff x="3259" y="1024"/>
                    <a:chExt cx="2823" cy="1279"/>
                  </a:xfrm>
                </p:grpSpPr>
                <p:sp>
                  <p:nvSpPr>
                    <p:cNvPr id="12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 rot="669258">
                      <a:off x="4661" y="1024"/>
                      <a:ext cx="820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fr-FR" dirty="0" err="1">
                          <a:solidFill>
                            <a:srgbClr val="000000"/>
                          </a:solidFill>
                        </a:rPr>
                        <a:t>preliminary</a:t>
                      </a:r>
                      <a:endParaRPr lang="fr-FR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59" y="2062"/>
                      <a:ext cx="2823" cy="241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fr-FR" sz="1600" dirty="0">
                          <a:solidFill>
                            <a:srgbClr val="000080"/>
                          </a:solidFill>
                        </a:rPr>
                        <a:t>(</a:t>
                      </a:r>
                      <a:r>
                        <a:rPr lang="fr-FR" sz="1600" dirty="0" err="1">
                          <a:solidFill>
                            <a:srgbClr val="000080"/>
                          </a:solidFill>
                        </a:rPr>
                        <a:t>p,e</a:t>
                      </a:r>
                      <a:r>
                        <a:rPr lang="fr-FR" sz="1600" baseline="30000" dirty="0">
                          <a:solidFill>
                            <a:srgbClr val="000080"/>
                          </a:solidFill>
                        </a:rPr>
                        <a:t>+</a:t>
                      </a:r>
                      <a:r>
                        <a:rPr lang="fr-FR" sz="1600" dirty="0">
                          <a:solidFill>
                            <a:srgbClr val="000080"/>
                          </a:solidFill>
                        </a:rPr>
                        <a:t>,e</a:t>
                      </a:r>
                      <a:r>
                        <a:rPr lang="fr-FR" sz="1600" baseline="30000" dirty="0">
                          <a:solidFill>
                            <a:srgbClr val="000080"/>
                          </a:solidFill>
                        </a:rPr>
                        <a:t>-</a:t>
                      </a:r>
                      <a:r>
                        <a:rPr lang="fr-FR" sz="1600" dirty="0">
                          <a:solidFill>
                            <a:srgbClr val="000080"/>
                          </a:solidFill>
                        </a:rPr>
                        <a:t>) invariant mass</a:t>
                      </a:r>
                      <a:r>
                        <a:rPr lang="fr-FR" sz="1600" dirty="0">
                          <a:solidFill>
                            <a:srgbClr val="FFFFFF"/>
                          </a:solidFill>
                        </a:rPr>
                        <a:t>  </a:t>
                      </a:r>
                      <a:r>
                        <a:rPr lang="fr-FR" sz="1600" dirty="0">
                          <a:solidFill>
                            <a:srgbClr val="000080"/>
                          </a:solidFill>
                        </a:rPr>
                        <a:t>(</a:t>
                      </a:r>
                      <a:r>
                        <a:rPr lang="fr-FR" sz="1600" dirty="0" err="1">
                          <a:solidFill>
                            <a:srgbClr val="000080"/>
                          </a:solidFill>
                        </a:rPr>
                        <a:t>GeV</a:t>
                      </a:r>
                      <a:r>
                        <a:rPr lang="fr-FR" sz="1600" dirty="0">
                          <a:solidFill>
                            <a:srgbClr val="000080"/>
                          </a:solidFill>
                        </a:rPr>
                        <a:t>/c</a:t>
                      </a:r>
                      <a:r>
                        <a:rPr lang="fr-FR" sz="1600" baseline="30000" dirty="0">
                          <a:solidFill>
                            <a:srgbClr val="000080"/>
                          </a:solidFill>
                        </a:rPr>
                        <a:t>2</a:t>
                      </a:r>
                      <a:r>
                        <a:rPr lang="fr-FR" sz="1600" dirty="0">
                          <a:solidFill>
                            <a:srgbClr val="000080"/>
                          </a:solidFill>
                        </a:rPr>
                        <a:t>)</a:t>
                      </a:r>
                    </a:p>
                  </p:txBody>
                </p:sp>
              </p:grpSp>
            </p:grpSp>
            <p:grpSp>
              <p:nvGrpSpPr>
                <p:cNvPr id="43" name="Group 32"/>
                <p:cNvGrpSpPr>
                  <a:grpSpLocks/>
                </p:cNvGrpSpPr>
                <p:nvPr/>
              </p:nvGrpSpPr>
              <p:grpSpPr bwMode="auto">
                <a:xfrm>
                  <a:off x="6084168" y="1484784"/>
                  <a:ext cx="2668910" cy="2376451"/>
                  <a:chOff x="3408" y="2454"/>
                  <a:chExt cx="1908" cy="1489"/>
                </a:xfrm>
              </p:grpSpPr>
              <p:pic>
                <p:nvPicPr>
                  <p:cNvPr id="16" name="Picture 33" descr="3prong_delta_angular_exp_sim2(2)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408" y="2454"/>
                    <a:ext cx="1908" cy="13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4" y="3712"/>
                    <a:ext cx="907" cy="231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fr-FR" dirty="0">
                        <a:solidFill>
                          <a:srgbClr val="000080"/>
                        </a:solidFill>
                      </a:rPr>
                      <a:t>cos(</a:t>
                    </a:r>
                    <a:r>
                      <a:rPr lang="fr-FR" dirty="0">
                        <a:solidFill>
                          <a:srgbClr val="000080"/>
                        </a:solidFill>
                        <a:sym typeface="Symbol" pitchFamily="16" charset="2"/>
                      </a:rPr>
                      <a:t></a:t>
                    </a:r>
                    <a:r>
                      <a:rPr lang="fr-FR" baseline="30000" dirty="0" err="1">
                        <a:solidFill>
                          <a:srgbClr val="000080"/>
                        </a:solidFill>
                        <a:sym typeface="Symbol" pitchFamily="16" charset="2"/>
                      </a:rPr>
                      <a:t>CM</a:t>
                    </a:r>
                    <a:r>
                      <a:rPr lang="fr-FR" baseline="-25000" dirty="0" err="1">
                        <a:solidFill>
                          <a:srgbClr val="000080"/>
                        </a:solidFill>
                        <a:sym typeface="Symbol" pitchFamily="16" charset="2"/>
                      </a:rPr>
                      <a:t>pe</a:t>
                    </a:r>
                    <a:r>
                      <a:rPr lang="fr-FR" baseline="-25000" dirty="0">
                        <a:solidFill>
                          <a:srgbClr val="000080"/>
                        </a:solidFill>
                        <a:sym typeface="Symbol" pitchFamily="16" charset="2"/>
                      </a:rPr>
                      <a:t>+e-</a:t>
                    </a:r>
                    <a:r>
                      <a:rPr lang="fr-FR" dirty="0">
                        <a:solidFill>
                          <a:srgbClr val="000080"/>
                        </a:solidFill>
                      </a:rPr>
                      <a:t>)</a:t>
                    </a:r>
                  </a:p>
                </p:txBody>
              </p:sp>
              <p:sp>
                <p:nvSpPr>
                  <p:cNvPr id="18" name="Text Box 35"/>
                  <p:cNvSpPr txBox="1">
                    <a:spLocks noChangeArrowheads="1"/>
                  </p:cNvSpPr>
                  <p:nvPr/>
                </p:nvSpPr>
                <p:spPr bwMode="auto">
                  <a:xfrm rot="669258">
                    <a:off x="4112" y="2928"/>
                    <a:ext cx="820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fr-FR">
                        <a:solidFill>
                          <a:srgbClr val="000000"/>
                        </a:solidFill>
                      </a:rPr>
                      <a:t>preliminary</a:t>
                    </a:r>
                  </a:p>
                </p:txBody>
              </p:sp>
            </p:grpSp>
          </p:grpSp>
          <p:sp>
            <p:nvSpPr>
              <p:cNvPr id="14" name="Text Box 45"/>
              <p:cNvSpPr txBox="1">
                <a:spLocks noChangeArrowheads="1"/>
              </p:cNvSpPr>
              <p:nvPr/>
            </p:nvSpPr>
            <p:spPr bwMode="auto">
              <a:xfrm>
                <a:off x="3059832" y="4869160"/>
                <a:ext cx="25442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r-FR" dirty="0" smtClean="0">
                    <a:solidFill>
                      <a:srgbClr val="000099"/>
                    </a:solidFill>
                  </a:rPr>
                  <a:t>In HADES </a:t>
                </a:r>
                <a:r>
                  <a:rPr lang="fr-FR" dirty="0" err="1" smtClean="0">
                    <a:solidFill>
                      <a:srgbClr val="000099"/>
                    </a:solidFill>
                  </a:rPr>
                  <a:t>acceptance</a:t>
                </a:r>
                <a:endParaRPr lang="fr-FR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19" name="Text Box 46"/>
            <p:cNvSpPr txBox="1">
              <a:spLocks noChangeArrowheads="1"/>
            </p:cNvSpPr>
            <p:nvPr/>
          </p:nvSpPr>
          <p:spPr bwMode="auto">
            <a:xfrm>
              <a:off x="6300192" y="3284984"/>
              <a:ext cx="24320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dirty="0">
                  <a:solidFill>
                    <a:srgbClr val="000099"/>
                  </a:solidFill>
                </a:rPr>
                <a:t> </a:t>
              </a:r>
              <a:r>
                <a:rPr lang="fr-FR" dirty="0" err="1">
                  <a:solidFill>
                    <a:srgbClr val="000099"/>
                  </a:solidFill>
                </a:rPr>
                <a:t>acceptance</a:t>
              </a:r>
              <a:r>
                <a:rPr lang="fr-FR" dirty="0">
                  <a:solidFill>
                    <a:srgbClr val="000099"/>
                  </a:solidFill>
                </a:rPr>
                <a:t> </a:t>
              </a:r>
              <a:r>
                <a:rPr lang="fr-FR" dirty="0" err="1">
                  <a:solidFill>
                    <a:srgbClr val="000099"/>
                  </a:solidFill>
                </a:rPr>
                <a:t>corrected</a:t>
              </a:r>
              <a:endParaRPr lang="fr-FR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44" name="Group 5"/>
          <p:cNvGrpSpPr>
            <a:grpSpLocks/>
          </p:cNvGrpSpPr>
          <p:nvPr/>
        </p:nvGrpSpPr>
        <p:grpSpPr bwMode="auto">
          <a:xfrm>
            <a:off x="5076056" y="4941168"/>
            <a:ext cx="1612776" cy="1760984"/>
            <a:chOff x="4512" y="576"/>
            <a:chExt cx="1152" cy="1296"/>
          </a:xfrm>
        </p:grpSpPr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136" y="576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>
                  <a:solidFill>
                    <a:srgbClr val="FFFFFF"/>
                  </a:solidFill>
                  <a:sym typeface="Symbol" pitchFamily="16" charset="2"/>
                </a:rPr>
                <a:t> </a:t>
              </a:r>
            </a:p>
          </p:txBody>
        </p:sp>
        <p:grpSp>
          <p:nvGrpSpPr>
            <p:cNvPr id="46" name="Group 7"/>
            <p:cNvGrpSpPr>
              <a:grpSpLocks/>
            </p:cNvGrpSpPr>
            <p:nvPr/>
          </p:nvGrpSpPr>
          <p:grpSpPr bwMode="auto">
            <a:xfrm>
              <a:off x="4512" y="672"/>
              <a:ext cx="1152" cy="1200"/>
              <a:chOff x="3888" y="672"/>
              <a:chExt cx="1152" cy="1200"/>
            </a:xfrm>
          </p:grpSpPr>
          <p:sp>
            <p:nvSpPr>
              <p:cNvPr id="69" name="Arc 8"/>
              <p:cNvSpPr>
                <a:spLocks/>
              </p:cNvSpPr>
              <p:nvPr/>
            </p:nvSpPr>
            <p:spPr bwMode="auto">
              <a:xfrm rot="-10514182" flipH="1" flipV="1">
                <a:off x="4512" y="816"/>
                <a:ext cx="192" cy="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7" name="Group 9"/>
              <p:cNvGrpSpPr>
                <a:grpSpLocks/>
              </p:cNvGrpSpPr>
              <p:nvPr/>
            </p:nvGrpSpPr>
            <p:grpSpPr bwMode="auto">
              <a:xfrm>
                <a:off x="3888" y="672"/>
                <a:ext cx="1152" cy="1200"/>
                <a:chOff x="3888" y="672"/>
                <a:chExt cx="1152" cy="1200"/>
              </a:xfrm>
            </p:grpSpPr>
            <p:grpSp>
              <p:nvGrpSpPr>
                <p:cNvPr id="48" name="Group 10"/>
                <p:cNvGrpSpPr>
                  <a:grpSpLocks/>
                </p:cNvGrpSpPr>
                <p:nvPr/>
              </p:nvGrpSpPr>
              <p:grpSpPr bwMode="auto">
                <a:xfrm>
                  <a:off x="3888" y="720"/>
                  <a:ext cx="1152" cy="1152"/>
                  <a:chOff x="3504" y="768"/>
                  <a:chExt cx="1152" cy="1152"/>
                </a:xfrm>
              </p:grpSpPr>
              <p:grpSp>
                <p:nvGrpSpPr>
                  <p:cNvPr id="4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504" y="768"/>
                    <a:ext cx="1152" cy="1152"/>
                    <a:chOff x="4128" y="480"/>
                    <a:chExt cx="1152" cy="1152"/>
                  </a:xfrm>
                </p:grpSpPr>
                <p:grpSp>
                  <p:nvGrpSpPr>
                    <p:cNvPr id="50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28" y="480"/>
                      <a:ext cx="1152" cy="1152"/>
                      <a:chOff x="4128" y="480"/>
                      <a:chExt cx="1152" cy="1152"/>
                    </a:xfrm>
                  </p:grpSpPr>
                  <p:sp>
                    <p:nvSpPr>
                      <p:cNvPr id="77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72" y="960"/>
                        <a:ext cx="204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  <a:sym typeface="Symbol" pitchFamily="16" charset="2"/>
                          </a:rPr>
                          <a:t></a:t>
                        </a:r>
                      </a:p>
                    </p:txBody>
                  </p:sp>
                  <p:sp>
                    <p:nvSpPr>
                      <p:cNvPr id="78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608" y="816"/>
                        <a:ext cx="24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79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72" y="1150"/>
                        <a:ext cx="336" cy="48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0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64" y="816"/>
                        <a:ext cx="231" cy="2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  <a:sym typeface="Symbol" pitchFamily="16" charset="2"/>
                          </a:rPr>
                          <a:t>*</a:t>
                        </a:r>
                      </a:p>
                    </p:txBody>
                  </p:sp>
                  <p:sp>
                    <p:nvSpPr>
                      <p:cNvPr id="81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8" y="1296"/>
                        <a:ext cx="22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N</a:t>
                        </a:r>
                      </a:p>
                    </p:txBody>
                  </p:sp>
                  <p:sp>
                    <p:nvSpPr>
                      <p:cNvPr id="82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56" y="480"/>
                        <a:ext cx="384" cy="76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3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44" y="864"/>
                        <a:ext cx="336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e</a:t>
                        </a:r>
                        <a:r>
                          <a:rPr lang="fr-FR" baseline="30000">
                            <a:solidFill>
                              <a:srgbClr val="FFFFFF"/>
                            </a:solidFill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84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64" y="480"/>
                        <a:ext cx="228" cy="2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e</a:t>
                        </a:r>
                        <a:r>
                          <a:rPr lang="fr-FR" baseline="30000">
                            <a:solidFill>
                              <a:srgbClr val="FFFFFF"/>
                            </a:solidFill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76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4" y="117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fr-FR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74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2" y="768"/>
                    <a:ext cx="176" cy="3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7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320" y="672"/>
                  <a:ext cx="560" cy="76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51" name="Groupe 40"/>
          <p:cNvGrpSpPr>
            <a:grpSpLocks/>
          </p:cNvGrpSpPr>
          <p:nvPr/>
        </p:nvGrpSpPr>
        <p:grpSpPr bwMode="auto">
          <a:xfrm>
            <a:off x="899592" y="4149079"/>
            <a:ext cx="3024336" cy="2160239"/>
            <a:chOff x="0" y="3572503"/>
            <a:chExt cx="3563888" cy="2664809"/>
          </a:xfrm>
        </p:grpSpPr>
        <p:sp>
          <p:nvSpPr>
            <p:cNvPr id="86" name="Rectangle 85"/>
            <p:cNvSpPr/>
            <p:nvPr/>
          </p:nvSpPr>
          <p:spPr>
            <a:xfrm>
              <a:off x="0" y="3573016"/>
              <a:ext cx="3563888" cy="26642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95" y="3572503"/>
              <a:ext cx="349188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34"/>
            <p:cNvSpPr txBox="1">
              <a:spLocks noChangeArrowheads="1"/>
            </p:cNvSpPr>
            <p:nvPr/>
          </p:nvSpPr>
          <p:spPr bwMode="auto">
            <a:xfrm>
              <a:off x="2771736" y="5799085"/>
              <a:ext cx="684203" cy="3667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dirty="0">
                  <a:solidFill>
                    <a:srgbClr val="000099"/>
                  </a:solidFill>
                </a:rPr>
                <a:t>cos</a:t>
              </a:r>
              <a:r>
                <a:rPr lang="fr-FR" dirty="0">
                  <a:solidFill>
                    <a:srgbClr val="000099"/>
                  </a:solidFill>
                  <a:sym typeface="Symbol" pitchFamily="16" charset="2"/>
                </a:rPr>
                <a:t></a:t>
              </a:r>
            </a:p>
          </p:txBody>
        </p:sp>
      </p:grp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4019128" y="4221088"/>
            <a:ext cx="3505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Helicity distributions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</a:t>
            </a:r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*  e</a:t>
            </a:r>
            <a:r>
              <a:rPr lang="de-DE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+</a:t>
            </a:r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de-DE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</a:t>
            </a:r>
            <a:endParaRPr lang="en-US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/d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Ω</a:t>
            </a:r>
            <a:r>
              <a:rPr lang="fr-FR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 1+cos</a:t>
            </a:r>
            <a:r>
              <a:rPr lang="en-US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</a:t>
            </a:r>
          </a:p>
        </p:txBody>
      </p:sp>
      <p:sp>
        <p:nvSpPr>
          <p:cNvPr id="90" name="Text Box 48"/>
          <p:cNvSpPr txBox="1">
            <a:spLocks noChangeArrowheads="1"/>
          </p:cNvSpPr>
          <p:nvPr/>
        </p:nvSpPr>
        <p:spPr bwMode="auto">
          <a:xfrm>
            <a:off x="2123728" y="2492896"/>
            <a:ext cx="5137945" cy="14773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</a:rPr>
              <a:t>First </a:t>
            </a:r>
            <a:r>
              <a:rPr lang="fr-FR" b="1" dirty="0" err="1">
                <a:solidFill>
                  <a:srgbClr val="000000"/>
                </a:solidFill>
              </a:rPr>
              <a:t>measurement</a:t>
            </a:r>
            <a:r>
              <a:rPr lang="fr-FR" b="1" dirty="0">
                <a:solidFill>
                  <a:srgbClr val="000000"/>
                </a:solidFill>
              </a:rPr>
              <a:t> of </a:t>
            </a: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 </a:t>
            </a:r>
            <a:r>
              <a:rPr lang="fr-FR" b="1" dirty="0" err="1">
                <a:solidFill>
                  <a:srgbClr val="000000"/>
                </a:solidFill>
                <a:sym typeface="Symbol" pitchFamily="18" charset="2"/>
              </a:rPr>
              <a:t>Dalitz</a:t>
            </a: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err="1">
                <a:solidFill>
                  <a:srgbClr val="000000"/>
                </a:solidFill>
                <a:sym typeface="Symbol" pitchFamily="18" charset="2"/>
              </a:rPr>
              <a:t>decay</a:t>
            </a:r>
            <a:r>
              <a:rPr lang="fr-FR" b="1" dirty="0">
                <a:solidFill>
                  <a:srgbClr val="000000"/>
                </a:solidFill>
              </a:rPr>
              <a:t>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fr-FR" b="1" dirty="0" err="1">
                <a:solidFill>
                  <a:srgbClr val="000000"/>
                </a:solidFill>
                <a:sym typeface="Symbol" pitchFamily="18" charset="2"/>
              </a:rPr>
              <a:t>Dalitz</a:t>
            </a: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err="1">
                <a:solidFill>
                  <a:srgbClr val="000000"/>
                </a:solidFill>
                <a:sym typeface="Symbol" pitchFamily="18" charset="2"/>
              </a:rPr>
              <a:t>decay</a:t>
            </a: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err="1">
                <a:solidFill>
                  <a:srgbClr val="000000"/>
                </a:solidFill>
                <a:sym typeface="Symbol" pitchFamily="18" charset="2"/>
              </a:rPr>
              <a:t>branching</a:t>
            </a: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ratio in agreement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err="1">
                <a:solidFill>
                  <a:srgbClr val="000000"/>
                </a:solidFill>
                <a:sym typeface="Symbol" pitchFamily="18" charset="2"/>
              </a:rPr>
              <a:t>with</a:t>
            </a: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QED value (4.2 10 </a:t>
            </a:r>
            <a:r>
              <a:rPr lang="fr-FR" b="1" baseline="30000" dirty="0">
                <a:solidFill>
                  <a:srgbClr val="000000"/>
                </a:solidFill>
                <a:sym typeface="Symbol" pitchFamily="18" charset="2"/>
              </a:rPr>
              <a:t>-5</a:t>
            </a: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en-US" b="1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endParaRPr lang="en-US" b="1" dirty="0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   </a:t>
            </a:r>
            <a:endParaRPr lang="fr-FR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6516216" y="5085184"/>
            <a:ext cx="2553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W. </a:t>
            </a:r>
            <a:r>
              <a:rPr lang="en-US" dirty="0" err="1" smtClean="0">
                <a:solidFill>
                  <a:srgbClr val="FFFFFF"/>
                </a:solidFill>
              </a:rPr>
              <a:t>Przygoda’s</a:t>
            </a:r>
            <a:r>
              <a:rPr lang="en-US" dirty="0" smtClean="0">
                <a:solidFill>
                  <a:srgbClr val="FFFFFF"/>
                </a:solidFill>
              </a:rPr>
              <a:t> analysis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       Cracow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3" name="Espace réservé du numéro de diapositive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AF6BB-D4B6-4C8C-A8EC-36610E2A7F62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err="1" smtClean="0"/>
              <a:t>pp</a:t>
            </a:r>
            <a:r>
              <a:rPr lang="en-US" dirty="0" err="1" smtClean="0">
                <a:sym typeface="Symbol"/>
              </a:rPr>
              <a:t>e</a:t>
            </a:r>
            <a:r>
              <a:rPr lang="en-US" baseline="30000" dirty="0" err="1" smtClean="0">
                <a:sym typeface="Symbol"/>
              </a:rPr>
              <a:t>+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X</a:t>
            </a:r>
            <a:r>
              <a:rPr lang="en-US" dirty="0" smtClean="0"/>
              <a:t>  E=2.2 GeV,3.5 </a:t>
            </a:r>
            <a:r>
              <a:rPr lang="en-US" dirty="0" err="1" smtClean="0"/>
              <a:t>GeV</a:t>
            </a:r>
            <a:endParaRPr lang="fr-FR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/>
      </p:sp>
      <p:grpSp>
        <p:nvGrpSpPr>
          <p:cNvPr id="5" name="Groupe 14"/>
          <p:cNvGrpSpPr/>
          <p:nvPr/>
        </p:nvGrpSpPr>
        <p:grpSpPr>
          <a:xfrm>
            <a:off x="611560" y="2132857"/>
            <a:ext cx="7776864" cy="3528391"/>
            <a:chOff x="611560" y="2132857"/>
            <a:chExt cx="7776864" cy="3528391"/>
          </a:xfrm>
        </p:grpSpPr>
        <p:pic>
          <p:nvPicPr>
            <p:cNvPr id="6912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132857"/>
              <a:ext cx="3600400" cy="3528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120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2270745"/>
              <a:ext cx="4032448" cy="3390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1547664" y="249289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dirty="0" smtClean="0">
                  <a:solidFill>
                    <a:srgbClr val="002060"/>
                  </a:solidFill>
                </a:rPr>
                <a:t>E=2.2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GeV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580112" y="2627620"/>
              <a:ext cx="16076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dirty="0" smtClean="0">
                  <a:solidFill>
                    <a:srgbClr val="002060"/>
                  </a:solidFill>
                </a:rPr>
                <a:t>E=3.5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GeV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772894" y="993502"/>
            <a:ext cx="45191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Comparison to cocktail of </a:t>
            </a:r>
            <a:r>
              <a:rPr lang="en-US" dirty="0" err="1" smtClean="0">
                <a:solidFill>
                  <a:srgbClr val="FFFFFF"/>
                </a:solidFill>
              </a:rPr>
              <a:t>dilepton</a:t>
            </a:r>
            <a:r>
              <a:rPr lang="en-US" dirty="0" smtClean="0">
                <a:solidFill>
                  <a:srgbClr val="FFFFFF"/>
                </a:solidFill>
              </a:rPr>
              <a:t> sources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Direct production of </a:t>
            </a:r>
            <a:r>
              <a:rPr lang="en-US" dirty="0" smtClean="0">
                <a:solidFill>
                  <a:srgbClr val="FFFFFF"/>
                </a:solidFill>
                <a:sym typeface="Symbol"/>
              </a:rPr>
              <a:t>/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FFFF"/>
                </a:solidFill>
              </a:rPr>
              <a:t>Dalitz</a:t>
            </a:r>
            <a:r>
              <a:rPr lang="en-US" dirty="0" smtClean="0">
                <a:solidFill>
                  <a:srgbClr val="FFFFFF"/>
                </a:solidFill>
              </a:rPr>
              <a:t> decay of </a:t>
            </a:r>
            <a:r>
              <a:rPr lang="en-US" dirty="0" smtClean="0">
                <a:solidFill>
                  <a:srgbClr val="FFFFFF"/>
                </a:solidFill>
                <a:sym typeface="Symbol"/>
              </a:rPr>
              <a:t> resonance (point-like)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5536" y="5733257"/>
            <a:ext cx="82580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Effect of electromagnetic form factors /  Coupling of </a:t>
            </a:r>
            <a:r>
              <a:rPr lang="en-US" dirty="0" smtClean="0">
                <a:solidFill>
                  <a:srgbClr val="FFFFFF"/>
                </a:solidFill>
                <a:sym typeface="Symbol"/>
              </a:rPr>
              <a:t> to baryonic resonances ?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2555776" y="4077072"/>
            <a:ext cx="216024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6300192" y="4229472"/>
            <a:ext cx="216024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3347864" y="2547392"/>
            <a:ext cx="4591050" cy="4265616"/>
            <a:chOff x="2112" y="2160"/>
            <a:chExt cx="2892" cy="2687"/>
          </a:xfrm>
        </p:grpSpPr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2112" y="3312"/>
              <a:ext cx="2892" cy="1535"/>
              <a:chOff x="2112" y="3312"/>
              <a:chExt cx="2892" cy="1535"/>
            </a:xfrm>
          </p:grpSpPr>
          <p:pic>
            <p:nvPicPr>
              <p:cNvPr id="27" name="Picture 5" descr="resonanc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87" y="4375"/>
                <a:ext cx="1217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Oval 51"/>
              <p:cNvSpPr>
                <a:spLocks noChangeArrowheads="1"/>
              </p:cNvSpPr>
              <p:nvPr/>
            </p:nvSpPr>
            <p:spPr bwMode="auto">
              <a:xfrm>
                <a:off x="2112" y="3312"/>
                <a:ext cx="96" cy="144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Line 54"/>
            <p:cNvSpPr>
              <a:spLocks noChangeShapeType="1"/>
            </p:cNvSpPr>
            <p:nvPr/>
          </p:nvSpPr>
          <p:spPr bwMode="auto">
            <a:xfrm flipH="1">
              <a:off x="2208" y="2160"/>
              <a:ext cx="115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5" name="Line 56"/>
            <p:cNvSpPr>
              <a:spLocks noChangeShapeType="1"/>
            </p:cNvSpPr>
            <p:nvPr/>
          </p:nvSpPr>
          <p:spPr bwMode="auto">
            <a:xfrm flipH="1">
              <a:off x="2160" y="2976"/>
              <a:ext cx="336" cy="2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23" name="ZoneTexte 78"/>
          <p:cNvSpPr txBox="1">
            <a:spLocks noChangeArrowheads="1"/>
          </p:cNvSpPr>
          <p:nvPr/>
        </p:nvSpPr>
        <p:spPr bwMode="auto">
          <a:xfrm>
            <a:off x="570809" y="5085184"/>
            <a:ext cx="19849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 dirty="0" smtClean="0">
                <a:solidFill>
                  <a:srgbClr val="0070C0"/>
                </a:solidFill>
              </a:rPr>
              <a:t>Hades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collab</a:t>
            </a:r>
            <a:r>
              <a:rPr lang="en-US" sz="1600" b="1" i="1" dirty="0" smtClean="0">
                <a:solidFill>
                  <a:srgbClr val="0070C0"/>
                </a:solidFill>
              </a:rPr>
              <a:t>.,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 dirty="0" smtClean="0">
                <a:solidFill>
                  <a:srgbClr val="0070C0"/>
                </a:solidFill>
              </a:rPr>
              <a:t>PRC85 </a:t>
            </a:r>
            <a:r>
              <a:rPr lang="en-US" sz="1600" b="1" i="1" dirty="0">
                <a:solidFill>
                  <a:srgbClr val="0070C0"/>
                </a:solidFill>
              </a:rPr>
              <a:t>054005 (2012)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26" name="ZoneTexte 78"/>
          <p:cNvSpPr txBox="1">
            <a:spLocks noChangeArrowheads="1"/>
          </p:cNvSpPr>
          <p:nvPr/>
        </p:nvSpPr>
        <p:spPr bwMode="auto">
          <a:xfrm>
            <a:off x="7236296" y="3933056"/>
            <a:ext cx="1882247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 dirty="0" smtClean="0">
                <a:solidFill>
                  <a:srgbClr val="0070C0"/>
                </a:solidFill>
              </a:rPr>
              <a:t>Hades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collab</a:t>
            </a:r>
            <a:r>
              <a:rPr lang="en-US" sz="1600" b="1" i="1" dirty="0" smtClean="0">
                <a:solidFill>
                  <a:srgbClr val="0070C0"/>
                </a:solidFill>
              </a:rPr>
              <a:t>.,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b="1" i="1" dirty="0" smtClean="0">
                <a:solidFill>
                  <a:srgbClr val="0070C0"/>
                </a:solidFill>
              </a:rPr>
              <a:t>EPJA48 (2012) 64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C960C-4ED8-41BF-929A-7B672FBD89D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65293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Dilepton</a:t>
            </a:r>
            <a:r>
              <a:rPr lang="en-US" dirty="0" smtClean="0">
                <a:solidFill>
                  <a:schemeClr val="bg1"/>
                </a:solidFill>
              </a:rPr>
              <a:t> production in pp reactions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3123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b="14894"/>
          <a:stretch>
            <a:fillRect/>
          </a:stretch>
        </p:blipFill>
        <p:spPr bwMode="auto">
          <a:xfrm>
            <a:off x="107504" y="1124744"/>
            <a:ext cx="342671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5204285" y="908720"/>
            <a:ext cx="2944076" cy="805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solidFill>
                  <a:srgbClr val="424456"/>
                </a:solidFill>
                <a:latin typeface="Aharoni" pitchFamily="2" charset="-79"/>
                <a:cs typeface="Aharoni" pitchFamily="2" charset="-79"/>
              </a:rPr>
              <a:t>“</a:t>
            </a:r>
            <a:r>
              <a:rPr lang="el-GR" b="1" dirty="0" smtClean="0">
                <a:solidFill>
                  <a:srgbClr val="424456"/>
                </a:solidFill>
                <a:latin typeface="Times New Roman"/>
                <a:cs typeface="Times New Roman"/>
              </a:rPr>
              <a:t>ρ</a:t>
            </a:r>
            <a:r>
              <a:rPr lang="en-US" b="1" dirty="0" smtClean="0">
                <a:solidFill>
                  <a:srgbClr val="424456"/>
                </a:solidFill>
                <a:latin typeface="Times New Roman"/>
                <a:cs typeface="Times New Roman"/>
              </a:rPr>
              <a:t> production </a:t>
            </a:r>
            <a:r>
              <a:rPr lang="en-US" b="1" dirty="0" smtClean="0">
                <a:solidFill>
                  <a:srgbClr val="4244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solidFill>
                  <a:srgbClr val="424456"/>
                </a:solidFill>
                <a:latin typeface="Aharoni" pitchFamily="2" charset="-79"/>
                <a:cs typeface="Aharoni" pitchFamily="2" charset="-79"/>
              </a:rPr>
              <a:t>approach”:</a:t>
            </a:r>
          </a:p>
          <a:p>
            <a:pPr>
              <a:lnSpc>
                <a:spcPts val="1700"/>
              </a:lnSpc>
            </a:pPr>
            <a:r>
              <a:rPr lang="en-US" b="1" dirty="0" smtClean="0">
                <a:solidFill>
                  <a:srgbClr val="424456"/>
                </a:solidFill>
                <a:latin typeface="Aharoni" pitchFamily="2" charset="-79"/>
                <a:cs typeface="Aharoni" pitchFamily="2" charset="-79"/>
                <a:sym typeface="Symbol"/>
              </a:rPr>
              <a:t></a:t>
            </a:r>
            <a:r>
              <a:rPr lang="en-US" dirty="0" smtClean="0">
                <a:solidFill>
                  <a:srgbClr val="424456"/>
                </a:solidFill>
                <a:latin typeface="Aharoni" pitchFamily="2" charset="-79"/>
                <a:cs typeface="Aharoni" pitchFamily="2" charset="-79"/>
                <a:sym typeface="Symbol"/>
              </a:rPr>
              <a:t>NR c</a:t>
            </a:r>
            <a:r>
              <a:rPr lang="en-US" dirty="0" smtClean="0">
                <a:solidFill>
                  <a:srgbClr val="424456"/>
                </a:solidFill>
                <a:latin typeface="Aharoni" pitchFamily="2" charset="-79"/>
                <a:cs typeface="Aharoni" pitchFamily="2" charset="-79"/>
              </a:rPr>
              <a:t>ouplings 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51520" y="836712"/>
            <a:ext cx="469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24456"/>
                </a:solidFill>
                <a:latin typeface="Aharoni" pitchFamily="2" charset="-79"/>
                <a:cs typeface="Aharoni" pitchFamily="2" charset="-79"/>
              </a:rPr>
              <a:t>“ electromagnetic form factor approach”:</a:t>
            </a:r>
            <a:endParaRPr lang="fr-FR" dirty="0" smtClean="0">
              <a:solidFill>
                <a:srgbClr val="424456"/>
              </a:solidFill>
              <a:latin typeface="Aharoni" pitchFamily="2" charset="-79"/>
              <a:cs typeface="Aharoni" pitchFamily="2" charset="-79"/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49080"/>
            <a:ext cx="331606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827584" y="5085184"/>
            <a:ext cx="37444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sym typeface="Symbol"/>
              </a:rPr>
              <a:t> mass distribution </a:t>
            </a:r>
            <a:r>
              <a:rPr lang="fr-FR" dirty="0" err="1" smtClean="0">
                <a:solidFill>
                  <a:prstClr val="black"/>
                </a:solidFill>
                <a:sym typeface="Symbol"/>
              </a:rPr>
              <a:t>strongly</a:t>
            </a:r>
            <a:r>
              <a:rPr lang="fr-FR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sym typeface="Symbol"/>
              </a:rPr>
              <a:t>modified</a:t>
            </a:r>
            <a:r>
              <a:rPr lang="fr-FR" dirty="0" smtClean="0">
                <a:solidFill>
                  <a:prstClr val="black"/>
                </a:solidFill>
                <a:sym typeface="Symbol"/>
              </a:rPr>
              <a:t> 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in pp </a:t>
            </a:r>
            <a:r>
              <a:rPr lang="fr-FR" dirty="0" smtClean="0">
                <a:solidFill>
                  <a:prstClr val="black"/>
                </a:solidFill>
                <a:sym typeface="Symbol"/>
              </a:rPr>
              <a:t>due to the </a:t>
            </a:r>
            <a:r>
              <a:rPr lang="fr-FR" dirty="0" err="1" smtClean="0">
                <a:solidFill>
                  <a:prstClr val="black"/>
                </a:solidFill>
                <a:sym typeface="Symbol"/>
              </a:rPr>
              <a:t>coupling</a:t>
            </a:r>
            <a:r>
              <a:rPr lang="fr-FR" dirty="0" smtClean="0">
                <a:solidFill>
                  <a:prstClr val="black"/>
                </a:solidFill>
                <a:sym typeface="Symbol"/>
              </a:rPr>
              <a:t> to </a:t>
            </a:r>
            <a:r>
              <a:rPr lang="fr-FR" dirty="0" err="1" smtClean="0">
                <a:solidFill>
                  <a:prstClr val="black"/>
                </a:solidFill>
                <a:sym typeface="Symbol"/>
              </a:rPr>
              <a:t>baryonic</a:t>
            </a:r>
            <a:r>
              <a:rPr lang="fr-FR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sym typeface="Symbol"/>
              </a:rPr>
              <a:t>resonances</a:t>
            </a:r>
            <a:r>
              <a:rPr lang="fr-FR" dirty="0" smtClean="0">
                <a:solidFill>
                  <a:prstClr val="black"/>
                </a:solidFill>
                <a:sym typeface="Symbol"/>
              </a:rPr>
              <a:t> 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/>
          <a:srcRect t="91242"/>
          <a:stretch>
            <a:fillRect/>
          </a:stretch>
        </p:blipFill>
        <p:spPr bwMode="auto">
          <a:xfrm>
            <a:off x="179512" y="3933056"/>
            <a:ext cx="3426718" cy="29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resonance"/>
          <p:cNvPicPr>
            <a:picLocks noChangeAspect="1" noChangeArrowheads="1"/>
          </p:cNvPicPr>
          <p:nvPr/>
        </p:nvPicPr>
        <p:blipFill>
          <a:blip r:embed="rId5" cstate="print"/>
          <a:srcRect l="49702"/>
          <a:stretch>
            <a:fillRect/>
          </a:stretch>
        </p:blipFill>
        <p:spPr bwMode="auto">
          <a:xfrm>
            <a:off x="3491880" y="1628800"/>
            <a:ext cx="138457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392488" y="6361583"/>
            <a:ext cx="4644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i="1" dirty="0" smtClean="0">
                <a:solidFill>
                  <a:prstClr val="black"/>
                </a:solidFill>
              </a:rPr>
              <a:t>J. </a:t>
            </a:r>
            <a:r>
              <a:rPr lang="nl-NL" sz="1400" i="1" dirty="0" err="1" smtClean="0">
                <a:solidFill>
                  <a:prstClr val="black"/>
                </a:solidFill>
              </a:rPr>
              <a:t>Weil</a:t>
            </a:r>
            <a:r>
              <a:rPr lang="nl-NL" sz="1400" i="1" dirty="0" smtClean="0">
                <a:solidFill>
                  <a:prstClr val="black"/>
                </a:solidFill>
              </a:rPr>
              <a:t>, H. van Hees and U. </a:t>
            </a:r>
            <a:r>
              <a:rPr lang="nl-NL" sz="1400" i="1" dirty="0" err="1" smtClean="0">
                <a:solidFill>
                  <a:prstClr val="black"/>
                </a:solidFill>
              </a:rPr>
              <a:t>Mosel</a:t>
            </a:r>
            <a:r>
              <a:rPr lang="nl-NL" sz="1400" i="1" dirty="0" smtClean="0">
                <a:solidFill>
                  <a:prstClr val="black"/>
                </a:solidFill>
              </a:rPr>
              <a:t>, EPJA 48, 111 (2012)</a:t>
            </a:r>
            <a:endParaRPr lang="fr-FR" sz="1400" i="1" dirty="0">
              <a:solidFill>
                <a:prstClr val="black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7504" y="4149080"/>
            <a:ext cx="386060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</a:rPr>
              <a:t>Hades </a:t>
            </a:r>
            <a:r>
              <a:rPr lang="en-US" sz="1600" b="1" i="1" dirty="0" smtClean="0">
                <a:solidFill>
                  <a:srgbClr val="0070C0"/>
                </a:solidFill>
              </a:rPr>
              <a:t>data, </a:t>
            </a:r>
            <a:r>
              <a:rPr lang="fr-FR" sz="1600" b="1" i="1" dirty="0" err="1">
                <a:solidFill>
                  <a:srgbClr val="0070C0"/>
                </a:solidFill>
              </a:rPr>
              <a:t>Eur.Phys.J</a:t>
            </a:r>
            <a:r>
              <a:rPr lang="fr-FR" sz="1600" b="1" i="1" dirty="0">
                <a:solidFill>
                  <a:srgbClr val="0070C0"/>
                </a:solidFill>
              </a:rPr>
              <a:t>. A48 (2012) </a:t>
            </a:r>
            <a:r>
              <a:rPr lang="fr-FR" sz="1600" b="1" i="1" dirty="0" smtClean="0">
                <a:solidFill>
                  <a:srgbClr val="0070C0"/>
                </a:solidFill>
              </a:rPr>
              <a:t>64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04" y="4365104"/>
            <a:ext cx="3888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FR" sz="1600" dirty="0" smtClean="0">
                <a:solidFill>
                  <a:prstClr val="black"/>
                </a:solidFill>
                <a:sym typeface="Symbol"/>
              </a:rPr>
              <a:t>N-  </a:t>
            </a:r>
            <a:r>
              <a:rPr lang="fr-FR" sz="1600" dirty="0" err="1" smtClean="0">
                <a:solidFill>
                  <a:prstClr val="black"/>
                </a:solidFill>
                <a:sym typeface="Symbol"/>
              </a:rPr>
              <a:t>Form</a:t>
            </a:r>
            <a:r>
              <a:rPr lang="fr-FR" sz="16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sym typeface="Symbol"/>
              </a:rPr>
              <a:t>Factor:</a:t>
            </a:r>
            <a:r>
              <a:rPr lang="fr-FR" sz="1400" dirty="0" err="1" smtClean="0">
                <a:solidFill>
                  <a:prstClr val="black"/>
                </a:solidFill>
              </a:rPr>
              <a:t>G.Ramalho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i="1" dirty="0">
                <a:solidFill>
                  <a:prstClr val="black"/>
                </a:solidFill>
              </a:rPr>
              <a:t>and T. </a:t>
            </a:r>
            <a:r>
              <a:rPr lang="fr-FR" sz="1400" i="1" dirty="0" err="1" smtClean="0">
                <a:solidFill>
                  <a:prstClr val="black"/>
                </a:solidFill>
              </a:rPr>
              <a:t>Pena</a:t>
            </a:r>
            <a:r>
              <a:rPr lang="fr-FR" sz="1400" i="1" dirty="0" smtClean="0">
                <a:solidFill>
                  <a:prstClr val="black"/>
                </a:solidFill>
              </a:rPr>
              <a:t>  </a:t>
            </a:r>
          </a:p>
          <a:p>
            <a:r>
              <a:rPr lang="fr-FR" sz="1400" i="1" dirty="0" smtClean="0">
                <a:solidFill>
                  <a:prstClr val="black"/>
                </a:solidFill>
              </a:rPr>
              <a:t>Phys. </a:t>
            </a:r>
            <a:r>
              <a:rPr lang="fr-FR" sz="1400" i="1" dirty="0" err="1" smtClean="0">
                <a:solidFill>
                  <a:prstClr val="black"/>
                </a:solidFill>
              </a:rPr>
              <a:t>ReV</a:t>
            </a:r>
            <a:r>
              <a:rPr lang="fr-FR" sz="1400" i="1" dirty="0" smtClean="0">
                <a:solidFill>
                  <a:prstClr val="black"/>
                </a:solidFill>
              </a:rPr>
              <a:t>. D85,113014 (2012)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4932040" y="537321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707904" y="3212976"/>
            <a:ext cx="13516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pp 3.5 </a:t>
            </a:r>
            <a:r>
              <a:rPr lang="en-US" dirty="0" err="1" smtClean="0">
                <a:solidFill>
                  <a:prstClr val="black"/>
                </a:solidFill>
              </a:rPr>
              <a:t>GeV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635896" y="13407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VDM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956376" y="43651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Times New Roman"/>
                <a:cs typeface="Times New Roman"/>
              </a:rPr>
              <a:t>ρ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4925" y="-26988"/>
            <a:ext cx="8953500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Fixing resonance contribution : exclusive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hadronic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channels in p+p @ 3.5 GeV</a:t>
            </a: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 t="3633" r="52362"/>
          <a:stretch>
            <a:fillRect/>
          </a:stretch>
        </p:blipFill>
        <p:spPr bwMode="auto">
          <a:xfrm>
            <a:off x="5543550" y="781050"/>
            <a:ext cx="3205163" cy="286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5219700" y="765175"/>
            <a:ext cx="6424613" cy="286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000">
              <a:solidFill>
                <a:srgbClr val="FFFFFF"/>
              </a:solidFill>
            </a:endParaRPr>
          </a:p>
        </p:txBody>
      </p:sp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4" cstate="print"/>
          <a:srcRect r="9471"/>
          <a:stretch>
            <a:fillRect/>
          </a:stretch>
        </p:blipFill>
        <p:spPr bwMode="auto">
          <a:xfrm>
            <a:off x="5580063" y="3789363"/>
            <a:ext cx="3095625" cy="270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023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831478"/>
            <a:ext cx="2241550" cy="194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6588125" y="908050"/>
            <a:ext cx="684213" cy="3365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1600" dirty="0">
                <a:solidFill>
                  <a:srgbClr val="000000"/>
                </a:solidFill>
                <a:cs typeface="Arial" charset="0"/>
              </a:rPr>
              <a:t>pn</a:t>
            </a:r>
            <a:r>
              <a:rPr lang="pl-PL" sz="1600" dirty="0">
                <a:solidFill>
                  <a:srgbClr val="000000"/>
                </a:solidFill>
                <a:latin typeface="Symbol" pitchFamily="16" charset="2"/>
                <a:cs typeface="Arial" charset="0"/>
              </a:rPr>
              <a:t></a:t>
            </a:r>
            <a:r>
              <a:rPr lang="pl-PL" sz="1600" baseline="30000" dirty="0">
                <a:solidFill>
                  <a:srgbClr val="000000"/>
                </a:solidFill>
                <a:cs typeface="Arial" charset="0"/>
              </a:rPr>
              <a:t>+</a:t>
            </a: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7019925" y="3860800"/>
            <a:ext cx="755650" cy="3365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1600" dirty="0">
                <a:solidFill>
                  <a:srgbClr val="000000"/>
                </a:solidFill>
                <a:cs typeface="Arial" charset="0"/>
              </a:rPr>
              <a:t>pp</a:t>
            </a:r>
            <a:r>
              <a:rPr lang="pl-PL" sz="1600" dirty="0">
                <a:solidFill>
                  <a:srgbClr val="000000"/>
                </a:solidFill>
                <a:latin typeface="Symbol" pitchFamily="16" charset="2"/>
                <a:cs typeface="Arial" charset="0"/>
              </a:rPr>
              <a:t></a:t>
            </a:r>
            <a:r>
              <a:rPr lang="pl-PL" sz="1600" baseline="30000" dirty="0">
                <a:solidFill>
                  <a:srgbClr val="000000"/>
                </a:solidFill>
                <a:cs typeface="Arial" charset="0"/>
              </a:rPr>
              <a:t>0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 rot="2220000">
            <a:off x="7180263" y="2997200"/>
            <a:ext cx="20510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2000" dirty="0">
                <a:solidFill>
                  <a:srgbClr val="3333CC"/>
                </a:solidFill>
                <a:latin typeface="Harlow Solid Italic" pitchFamily="80" charset="0"/>
                <a:cs typeface="Arial" charset="0"/>
              </a:rPr>
              <a:t>Preliminary</a:t>
            </a:r>
          </a:p>
        </p:txBody>
      </p:sp>
      <p:pic>
        <p:nvPicPr>
          <p:cNvPr id="1802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2852936"/>
            <a:ext cx="4286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5" name="ZoneTexte 16"/>
          <p:cNvSpPr txBox="1">
            <a:spLocks noChangeArrowheads="1"/>
          </p:cNvSpPr>
          <p:nvPr/>
        </p:nvSpPr>
        <p:spPr bwMode="auto">
          <a:xfrm>
            <a:off x="2843808" y="908720"/>
            <a:ext cx="2287587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</a:rPr>
              <a:t>Many differential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</a:rPr>
              <a:t>distributions studied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</a:rPr>
              <a:t>for pp</a:t>
            </a: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</a:t>
            </a:r>
            <a:r>
              <a:rPr lang="en-US" baseline="30000" dirty="0">
                <a:solidFill>
                  <a:srgbClr val="FFFFFF"/>
                </a:solidFill>
                <a:sym typeface="Symbol" pitchFamily="18" charset="2"/>
              </a:rPr>
              <a:t>0</a:t>
            </a: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, </a:t>
            </a:r>
            <a:r>
              <a:rPr lang="en-US" dirty="0" err="1">
                <a:solidFill>
                  <a:srgbClr val="FFFFFF"/>
                </a:solidFill>
                <a:sym typeface="Symbol" pitchFamily="18" charset="2"/>
              </a:rPr>
              <a:t>pn</a:t>
            </a: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</a:t>
            </a:r>
            <a:r>
              <a:rPr lang="en-US" baseline="30000" dirty="0">
                <a:solidFill>
                  <a:srgbClr val="FFFFFF"/>
                </a:solidFill>
                <a:sym typeface="Symbol" pitchFamily="18" charset="2"/>
              </a:rPr>
              <a:t>+</a:t>
            </a: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 ,</a:t>
            </a:r>
            <a:r>
              <a:rPr lang="en-US" dirty="0" err="1">
                <a:solidFill>
                  <a:srgbClr val="FFFFFF"/>
                </a:solidFill>
                <a:sym typeface="Symbol" pitchFamily="18" charset="2"/>
              </a:rPr>
              <a:t>pp</a:t>
            </a: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,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  <a:sym typeface="Symbol" pitchFamily="18" charset="2"/>
              </a:rPr>
              <a:t>pp</a:t>
            </a: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 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15816" y="227687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A. </a:t>
            </a:r>
            <a:r>
              <a:rPr lang="en-US" dirty="0" err="1" smtClean="0">
                <a:solidFill>
                  <a:srgbClr val="FFFFFF"/>
                </a:solidFill>
              </a:rPr>
              <a:t>Dybczak</a:t>
            </a:r>
            <a:r>
              <a:rPr lang="en-US" dirty="0" smtClean="0">
                <a:solidFill>
                  <a:srgbClr val="FFFFFF"/>
                </a:solidFill>
              </a:rPr>
              <a:t>, Cracow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idx="12"/>
          </p:nvPr>
        </p:nvSpPr>
        <p:spPr>
          <a:xfrm>
            <a:off x="8776691" y="624363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7969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1124744"/>
            <a:ext cx="8382000" cy="5022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9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Introduction:      </a:t>
            </a:r>
          </a:p>
          <a:p>
            <a:pPr marL="1085850" lvl="1" indent="-341313">
              <a:lnSpc>
                <a:spcPct val="80000"/>
              </a:lnSpc>
              <a:spcBef>
                <a:spcPts val="500"/>
              </a:spcBef>
              <a:buClr>
                <a:schemeClr val="accent3"/>
              </a:buClr>
              <a:buSzPct val="144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b="1" dirty="0" smtClean="0">
                <a:solidFill>
                  <a:schemeClr val="accent1"/>
                </a:solidFill>
                <a:ea typeface="+mn-ea"/>
              </a:rPr>
              <a:t>General </a:t>
            </a:r>
            <a:r>
              <a:rPr lang="fr-FR" b="1" dirty="0" err="1" smtClean="0">
                <a:solidFill>
                  <a:schemeClr val="accent1"/>
                </a:solidFill>
                <a:ea typeface="+mn-ea"/>
              </a:rPr>
              <a:t>context</a:t>
            </a:r>
            <a:r>
              <a:rPr lang="fr-FR" b="1" dirty="0" smtClean="0">
                <a:solidFill>
                  <a:schemeClr val="accent1"/>
                </a:solidFill>
                <a:ea typeface="+mn-ea"/>
              </a:rPr>
              <a:t> of HADES </a:t>
            </a:r>
            <a:r>
              <a:rPr lang="fr-FR" b="1" dirty="0" err="1" smtClean="0">
                <a:solidFill>
                  <a:schemeClr val="accent1"/>
                </a:solidFill>
                <a:ea typeface="+mn-ea"/>
              </a:rPr>
              <a:t>experiments</a:t>
            </a:r>
            <a:r>
              <a:rPr lang="fr-FR" b="1" dirty="0" smtClean="0">
                <a:solidFill>
                  <a:schemeClr val="accent1"/>
                </a:solidFill>
                <a:ea typeface="+mn-ea"/>
              </a:rPr>
              <a:t> </a:t>
            </a:r>
          </a:p>
          <a:p>
            <a:pPr marL="744537" lvl="1" indent="0">
              <a:lnSpc>
                <a:spcPct val="80000"/>
              </a:lnSpc>
              <a:spcBef>
                <a:spcPts val="500"/>
              </a:spcBef>
              <a:buClr>
                <a:schemeClr val="accent3"/>
              </a:buClr>
              <a:buSzPct val="144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b="1" i="1" dirty="0" smtClean="0">
                <a:solidFill>
                  <a:schemeClr val="accent1"/>
                </a:solidFill>
                <a:ea typeface="+mn-ea"/>
              </a:rPr>
              <a:t>     In-medium modifications of </a:t>
            </a:r>
            <a:r>
              <a:rPr lang="fr-FR" b="1" i="1" dirty="0" err="1" smtClean="0">
                <a:solidFill>
                  <a:schemeClr val="accent1"/>
                </a:solidFill>
                <a:ea typeface="+mn-ea"/>
              </a:rPr>
              <a:t>vector</a:t>
            </a:r>
            <a:r>
              <a:rPr lang="fr-FR" b="1" i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b="1" i="1" dirty="0" err="1" smtClean="0">
                <a:solidFill>
                  <a:schemeClr val="accent1"/>
                </a:solidFill>
                <a:ea typeface="+mn-ea"/>
              </a:rPr>
              <a:t>mesons</a:t>
            </a:r>
            <a:endParaRPr lang="fr-FR" b="1" i="1" dirty="0">
              <a:solidFill>
                <a:schemeClr val="accent1"/>
              </a:solidFill>
              <a:ea typeface="+mn-ea"/>
            </a:endParaRPr>
          </a:p>
          <a:p>
            <a:pPr marL="1085850" lvl="1" indent="-341313">
              <a:lnSpc>
                <a:spcPct val="80000"/>
              </a:lnSpc>
              <a:spcBef>
                <a:spcPts val="500"/>
              </a:spcBef>
              <a:buClr>
                <a:schemeClr val="accent3"/>
              </a:buClr>
              <a:buSzPct val="144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b="1" dirty="0" smtClean="0">
                <a:solidFill>
                  <a:schemeClr val="accent1"/>
                </a:solidFill>
                <a:ea typeface="+mn-ea"/>
              </a:rPr>
              <a:t>  Interest </a:t>
            </a:r>
            <a:r>
              <a:rPr lang="en-US" b="1" dirty="0">
                <a:solidFill>
                  <a:schemeClr val="accent1"/>
                </a:solidFill>
                <a:ea typeface="+mn-ea"/>
              </a:rPr>
              <a:t>of elementary </a:t>
            </a:r>
            <a:r>
              <a:rPr lang="en-US" b="1" dirty="0" smtClean="0">
                <a:solidFill>
                  <a:schemeClr val="accent1"/>
                </a:solidFill>
                <a:ea typeface="+mn-ea"/>
              </a:rPr>
              <a:t>reactions</a:t>
            </a:r>
          </a:p>
          <a:p>
            <a:pPr marL="744537" lvl="1" indent="0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b="1" i="1" dirty="0" err="1" smtClean="0">
                <a:solidFill>
                  <a:schemeClr val="accent4"/>
                </a:solidFill>
              </a:rPr>
              <a:t>Sensitivity</a:t>
            </a:r>
            <a:r>
              <a:rPr lang="fr-FR" b="1" i="1" dirty="0" smtClean="0">
                <a:solidFill>
                  <a:schemeClr val="accent4"/>
                </a:solidFill>
              </a:rPr>
              <a:t> </a:t>
            </a:r>
            <a:r>
              <a:rPr lang="fr-FR" b="1" i="1" dirty="0" smtClean="0">
                <a:solidFill>
                  <a:schemeClr val="accent4"/>
                </a:solidFill>
              </a:rPr>
              <a:t>to </a:t>
            </a:r>
            <a:r>
              <a:rPr lang="fr-FR" b="1" i="1" dirty="0" err="1" smtClean="0">
                <a:solidFill>
                  <a:schemeClr val="accent4"/>
                </a:solidFill>
              </a:rPr>
              <a:t>electromagnetic</a:t>
            </a:r>
            <a:r>
              <a:rPr lang="fr-FR" b="1" i="1" dirty="0" smtClean="0">
                <a:solidFill>
                  <a:schemeClr val="accent4"/>
                </a:solidFill>
              </a:rPr>
              <a:t> Time-</a:t>
            </a:r>
            <a:r>
              <a:rPr lang="fr-FR" b="1" i="1" dirty="0" err="1" smtClean="0">
                <a:solidFill>
                  <a:schemeClr val="accent4"/>
                </a:solidFill>
              </a:rPr>
              <a:t>Like</a:t>
            </a:r>
            <a:r>
              <a:rPr lang="fr-FR" b="1" i="1" dirty="0" smtClean="0">
                <a:solidFill>
                  <a:schemeClr val="accent4"/>
                </a:solidFill>
              </a:rPr>
              <a:t> </a:t>
            </a:r>
            <a:r>
              <a:rPr lang="fr-FR" b="1" i="1" dirty="0" err="1" smtClean="0">
                <a:solidFill>
                  <a:schemeClr val="accent4"/>
                </a:solidFill>
              </a:rPr>
              <a:t>form</a:t>
            </a:r>
            <a:r>
              <a:rPr lang="fr-FR" b="1" i="1" dirty="0" smtClean="0">
                <a:solidFill>
                  <a:schemeClr val="accent4"/>
                </a:solidFill>
              </a:rPr>
              <a:t> </a:t>
            </a:r>
            <a:r>
              <a:rPr lang="fr-FR" b="1" i="1" dirty="0" err="1" smtClean="0">
                <a:solidFill>
                  <a:schemeClr val="accent4"/>
                </a:solidFill>
              </a:rPr>
              <a:t>factors</a:t>
            </a:r>
            <a:endParaRPr lang="fr-FR" b="1" i="1" dirty="0" smtClean="0">
              <a:solidFill>
                <a:schemeClr val="accent4"/>
              </a:solidFill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err="1" smtClean="0">
                <a:solidFill>
                  <a:schemeClr val="accent1"/>
                </a:solidFill>
                <a:ea typeface="+mn-ea"/>
              </a:rPr>
              <a:t>Results</a:t>
            </a: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>
                <a:solidFill>
                  <a:schemeClr val="accent1"/>
                </a:solidFill>
                <a:ea typeface="+mn-ea"/>
              </a:rPr>
              <a:t>from</a:t>
            </a:r>
            <a:r>
              <a:rPr lang="fr-FR" sz="2000" b="1" dirty="0">
                <a:solidFill>
                  <a:schemeClr val="accent1"/>
                </a:solidFill>
                <a:ea typeface="+mn-ea"/>
              </a:rPr>
              <a:t> pp and </a:t>
            </a:r>
            <a:r>
              <a:rPr lang="fr-FR" sz="2000" b="1" dirty="0" err="1">
                <a:solidFill>
                  <a:schemeClr val="accent1"/>
                </a:solidFill>
                <a:ea typeface="+mn-ea"/>
              </a:rPr>
              <a:t>dp</a:t>
            </a:r>
            <a:r>
              <a:rPr lang="fr-FR" sz="2000" b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>
                <a:solidFill>
                  <a:schemeClr val="accent1"/>
                </a:solidFill>
                <a:ea typeface="+mn-ea"/>
              </a:rPr>
              <a:t>reactions</a:t>
            </a:r>
            <a:r>
              <a:rPr lang="fr-FR" sz="2000" b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>
                <a:solidFill>
                  <a:schemeClr val="accent1"/>
                </a:solidFill>
                <a:ea typeface="+mn-ea"/>
              </a:rPr>
              <a:t>with</a:t>
            </a:r>
            <a:r>
              <a:rPr lang="fr-FR" sz="2000" b="1" dirty="0">
                <a:solidFill>
                  <a:schemeClr val="accent1"/>
                </a:solidFill>
                <a:ea typeface="+mn-ea"/>
              </a:rPr>
              <a:t> HADES</a:t>
            </a:r>
          </a:p>
          <a:p>
            <a:pPr marL="1085850" lvl="1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>
                <a:solidFill>
                  <a:schemeClr val="accent1"/>
                </a:solidFill>
                <a:ea typeface="+mn-ea"/>
              </a:rPr>
              <a:t>inclusive/exclusive </a:t>
            </a:r>
            <a:r>
              <a:rPr lang="fr-FR" sz="2000" b="1" dirty="0" err="1">
                <a:solidFill>
                  <a:schemeClr val="accent1"/>
                </a:solidFill>
                <a:ea typeface="+mn-ea"/>
              </a:rPr>
              <a:t>dilepton</a:t>
            </a:r>
            <a:r>
              <a:rPr lang="fr-FR" sz="2000" b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  <a:ea typeface="+mn-ea"/>
              </a:rPr>
              <a:t>channels</a:t>
            </a:r>
            <a:endParaRPr lang="fr-FR" sz="2000" b="1" dirty="0" smtClean="0">
              <a:solidFill>
                <a:schemeClr val="accent1"/>
              </a:solidFill>
              <a:ea typeface="+mn-ea"/>
            </a:endParaRPr>
          </a:p>
          <a:p>
            <a:pPr marL="1085850" lvl="1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exclusive </a:t>
            </a:r>
            <a:r>
              <a:rPr lang="fr-FR" sz="2000" b="1" dirty="0" err="1" smtClean="0">
                <a:solidFill>
                  <a:schemeClr val="accent1"/>
                </a:solidFill>
                <a:ea typeface="+mn-ea"/>
              </a:rPr>
              <a:t>hadronic</a:t>
            </a: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>
                <a:solidFill>
                  <a:schemeClr val="accent1"/>
                </a:solidFill>
                <a:ea typeface="+mn-ea"/>
              </a:rPr>
              <a:t>channels</a:t>
            </a:r>
            <a:r>
              <a:rPr lang="fr-FR" sz="2000" b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   </a:t>
            </a:r>
            <a:endParaRPr lang="fr-FR" sz="2000" b="1" dirty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Perspectives </a:t>
            </a:r>
            <a:r>
              <a:rPr lang="fr-FR" sz="2000" b="1" dirty="0" err="1">
                <a:solidFill>
                  <a:schemeClr val="accent1"/>
                </a:solidFill>
                <a:ea typeface="+mn-ea"/>
              </a:rPr>
              <a:t>with</a:t>
            </a:r>
            <a:r>
              <a:rPr lang="fr-FR" sz="2000" b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the GSI pion </a:t>
            </a:r>
            <a:r>
              <a:rPr lang="fr-FR" sz="2000" b="1" dirty="0" err="1">
                <a:solidFill>
                  <a:schemeClr val="accent1"/>
                </a:solidFill>
                <a:ea typeface="+mn-ea"/>
              </a:rPr>
              <a:t>beam</a:t>
            </a:r>
            <a:r>
              <a:rPr lang="fr-FR" sz="2000" b="1" dirty="0">
                <a:solidFill>
                  <a:schemeClr val="accent1"/>
                </a:solidFill>
                <a:ea typeface="+mn-ea"/>
              </a:rPr>
              <a:t> 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Conclusions</a:t>
            </a:r>
            <a:endParaRPr lang="fr-FR" sz="2000" b="1" dirty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144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3789363"/>
            <a:ext cx="3024188" cy="306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1253" name="Picture 7"/>
          <p:cNvPicPr>
            <a:picLocks noChangeAspect="1" noChangeArrowheads="1"/>
          </p:cNvPicPr>
          <p:nvPr/>
        </p:nvPicPr>
        <p:blipFill>
          <a:blip r:embed="rId3" cstate="print"/>
          <a:srcRect t="3516"/>
          <a:stretch>
            <a:fillRect/>
          </a:stretch>
        </p:blipFill>
        <p:spPr bwMode="auto">
          <a:xfrm>
            <a:off x="179388" y="3789363"/>
            <a:ext cx="3275012" cy="306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95625" y="3573463"/>
            <a:ext cx="900113" cy="3365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1600" dirty="0">
                <a:solidFill>
                  <a:srgbClr val="000000"/>
                </a:solidFill>
                <a:cs typeface="Arial" charset="0"/>
              </a:rPr>
              <a:t>ppe+ e-</a:t>
            </a:r>
          </a:p>
        </p:txBody>
      </p:sp>
      <p:sp>
        <p:nvSpPr>
          <p:cNvPr id="181255" name="ZoneTexte 7"/>
          <p:cNvSpPr txBox="1">
            <a:spLocks noChangeArrowheads="1"/>
          </p:cNvSpPr>
          <p:nvPr/>
        </p:nvSpPr>
        <p:spPr bwMode="auto">
          <a:xfrm>
            <a:off x="1908175" y="44450"/>
            <a:ext cx="4638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</a:rPr>
              <a:t>Exclusive pe</a:t>
            </a:r>
            <a:r>
              <a:rPr lang="en-US" sz="3200" baseline="30000">
                <a:solidFill>
                  <a:srgbClr val="FFFFFF"/>
                </a:solidFill>
              </a:rPr>
              <a:t>+</a:t>
            </a:r>
            <a:r>
              <a:rPr lang="en-US" sz="3200">
                <a:solidFill>
                  <a:srgbClr val="FFFFFF"/>
                </a:solidFill>
              </a:rPr>
              <a:t>e</a:t>
            </a:r>
            <a:r>
              <a:rPr lang="en-US" sz="3200" baseline="30000">
                <a:solidFill>
                  <a:srgbClr val="FFFFFF"/>
                </a:solidFill>
              </a:rPr>
              <a:t>-</a:t>
            </a:r>
            <a:r>
              <a:rPr lang="en-US" sz="3200">
                <a:solidFill>
                  <a:srgbClr val="FFFFFF"/>
                </a:solidFill>
              </a:rPr>
              <a:t> channel</a:t>
            </a:r>
            <a:endParaRPr lang="fr-FR" sz="320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4138" y="800100"/>
            <a:ext cx="8951912" cy="14763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Cross sections and angular distributions for baryonic resonances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from </a:t>
            </a:r>
            <a:r>
              <a:rPr lang="en-US" dirty="0" err="1">
                <a:solidFill>
                  <a:srgbClr val="FFFF00"/>
                </a:solidFill>
              </a:rPr>
              <a:t>hadronic</a:t>
            </a:r>
            <a:r>
              <a:rPr lang="en-US" dirty="0">
                <a:solidFill>
                  <a:srgbClr val="FFFF00"/>
                </a:solidFill>
              </a:rPr>
              <a:t> channel analysis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  <a:cs typeface="Arial" charset="0"/>
              </a:rPr>
              <a:t>Direct  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production of </a:t>
            </a:r>
            <a:r>
              <a:rPr lang="pl-PL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dirty="0" smtClean="0">
                <a:solidFill>
                  <a:srgbClr val="FFFFFF"/>
                </a:solidFill>
                <a:cs typeface="Arial" charset="0"/>
                <a:sym typeface="Symbol"/>
              </a:rPr>
              <a:t></a:t>
            </a:r>
            <a:r>
              <a:rPr lang="en-US" dirty="0" smtClean="0">
                <a:solidFill>
                  <a:srgbClr val="FFFFFF"/>
                </a:solidFill>
                <a:cs typeface="Arial" charset="0"/>
                <a:sym typeface="Symbol"/>
              </a:rPr>
              <a:t>,</a:t>
            </a:r>
            <a:r>
              <a:rPr lang="pl-PL" dirty="0" smtClean="0">
                <a:solidFill>
                  <a:srgbClr val="FFFFFF"/>
                </a:solidFill>
                <a:cs typeface="Arial" charset="0"/>
                <a:sym typeface="Symbol"/>
              </a:rPr>
              <a:t></a:t>
            </a:r>
            <a:r>
              <a:rPr lang="en-US" dirty="0">
                <a:solidFill>
                  <a:srgbClr val="FFFFFF"/>
                </a:solidFill>
                <a:cs typeface="Arial" charset="0"/>
                <a:sym typeface="Symbol"/>
              </a:rPr>
              <a:t>,</a:t>
            </a:r>
            <a:r>
              <a:rPr lang="pl-PL" dirty="0">
                <a:solidFill>
                  <a:srgbClr val="FFFFFF"/>
                </a:solidFill>
                <a:latin typeface="Symbol" pitchFamily="16" charset="2"/>
                <a:cs typeface="Arial" charset="0"/>
              </a:rPr>
              <a:t>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 with cross sections from </a:t>
            </a:r>
            <a:r>
              <a:rPr lang="en-US" dirty="0" err="1">
                <a:solidFill>
                  <a:srgbClr val="FFFFFF"/>
                </a:solidFill>
                <a:cs typeface="Arial" charset="0"/>
              </a:rPr>
              <a:t>hadronic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 analysis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(of </a:t>
            </a:r>
            <a:r>
              <a:rPr lang="pl-PL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dirty="0">
                <a:solidFill>
                  <a:srgbClr val="FFFFFF"/>
                </a:solidFill>
                <a:cs typeface="Arial" charset="0"/>
                <a:sym typeface="Symbol"/>
              </a:rPr>
              <a:t></a:t>
            </a:r>
            <a:r>
              <a:rPr lang="en-US" dirty="0">
                <a:solidFill>
                  <a:srgbClr val="FFFFFF"/>
                </a:solidFill>
                <a:cs typeface="Arial" charset="0"/>
                <a:sym typeface="Symbol"/>
              </a:rPr>
              <a:t>/</a:t>
            </a:r>
            <a:r>
              <a:rPr lang="pl-PL" dirty="0">
                <a:solidFill>
                  <a:srgbClr val="FFFFFF"/>
                </a:solidFill>
                <a:latin typeface="Symbol" pitchFamily="16" charset="2"/>
                <a:cs typeface="Arial" charset="0"/>
              </a:rPr>
              <a:t>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Arial" charset="0"/>
                <a:sym typeface="Symbol"/>
              </a:rPr>
              <a:t>+</a:t>
            </a:r>
            <a:r>
              <a:rPr lang="en-US" baseline="30000" dirty="0">
                <a:solidFill>
                  <a:srgbClr val="FFFFFF"/>
                </a:solidFill>
                <a:cs typeface="Arial" charset="0"/>
                <a:sym typeface="Symbol"/>
              </a:rPr>
              <a:t>-</a:t>
            </a:r>
            <a:r>
              <a:rPr lang="en-US" dirty="0">
                <a:solidFill>
                  <a:srgbClr val="FFFFFF"/>
                </a:solidFill>
                <a:cs typeface="Arial" charset="0"/>
                <a:sym typeface="Symbol"/>
              </a:rPr>
              <a:t></a:t>
            </a:r>
            <a:r>
              <a:rPr lang="en-US" baseline="30000" dirty="0">
                <a:solidFill>
                  <a:srgbClr val="FFFFFF"/>
                </a:solidFill>
                <a:cs typeface="Arial" charset="0"/>
                <a:sym typeface="Symbol"/>
              </a:rPr>
              <a:t>0</a:t>
            </a:r>
            <a:r>
              <a:rPr lang="en-US" dirty="0">
                <a:solidFill>
                  <a:srgbClr val="FFFFFF"/>
                </a:solidFill>
                <a:cs typeface="Arial" charset="0"/>
                <a:sym typeface="Symbol"/>
              </a:rPr>
              <a:t>)  and </a:t>
            </a:r>
            <a:r>
              <a:rPr lang="pl-PL" dirty="0">
                <a:solidFill>
                  <a:srgbClr val="FFFFFF"/>
                </a:solidFill>
                <a:latin typeface="Symbol" pitchFamily="16" charset="2"/>
                <a:cs typeface="Arial" charset="0"/>
                <a:sym typeface="Symbol"/>
              </a:rPr>
              <a:t></a:t>
            </a:r>
            <a:r>
              <a:rPr lang="pl-PL" baseline="-25000" dirty="0">
                <a:solidFill>
                  <a:srgbClr val="FFFFFF"/>
                </a:solidFill>
                <a:latin typeface="Symbol" pitchFamily="16" charset="2"/>
                <a:cs typeface="Arial" charset="0"/>
                <a:sym typeface="Symbol"/>
              </a:rPr>
              <a:t></a:t>
            </a:r>
            <a:r>
              <a:rPr lang="en-US" dirty="0">
                <a:solidFill>
                  <a:srgbClr val="FFFFFF"/>
                </a:solidFill>
                <a:latin typeface="Symbol" pitchFamily="16" charset="2"/>
                <a:cs typeface="Arial" charset="0"/>
                <a:sym typeface="Symbol"/>
              </a:rPr>
              <a:t>=</a:t>
            </a:r>
            <a:r>
              <a:rPr lang="pl-PL" dirty="0">
                <a:solidFill>
                  <a:srgbClr val="FFFFFF"/>
                </a:solidFill>
                <a:latin typeface="Symbol" pitchFamily="16" charset="2"/>
                <a:cs typeface="Arial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Symbol" pitchFamily="16" charset="2"/>
                <a:cs typeface="Arial" charset="0"/>
              </a:rPr>
              <a:t>1/2</a:t>
            </a:r>
            <a:r>
              <a:rPr lang="pl-PL" dirty="0">
                <a:solidFill>
                  <a:srgbClr val="FFFFFF"/>
                </a:solidFill>
                <a:latin typeface="Symbol" pitchFamily="16" charset="2"/>
                <a:cs typeface="Arial" charset="0"/>
                <a:sym typeface="Symbol"/>
              </a:rPr>
              <a:t></a:t>
            </a:r>
            <a:r>
              <a:rPr lang="pl-PL" baseline="-25000" dirty="0">
                <a:solidFill>
                  <a:srgbClr val="FFFFFF"/>
                </a:solidFill>
                <a:latin typeface="Symbol" pitchFamily="16" charset="2"/>
                <a:cs typeface="Arial" charset="0"/>
                <a:sym typeface="Symbol"/>
              </a:rPr>
              <a:t></a:t>
            </a:r>
            <a:r>
              <a:rPr lang="en-US" dirty="0">
                <a:solidFill>
                  <a:srgbClr val="FFFFFF"/>
                </a:solidFill>
                <a:latin typeface="Symbol" pitchFamily="16" charset="2"/>
                <a:cs typeface="Arial" charset="0"/>
                <a:sym typeface="Symbol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rgbClr val="FFFFFF"/>
                </a:solidFill>
                <a:cs typeface="Arial" charset="0"/>
                <a:sym typeface="Symbol"/>
              </a:rPr>
              <a:t>Constant form factors</a:t>
            </a:r>
            <a:r>
              <a:rPr lang="en-US" dirty="0">
                <a:solidFill>
                  <a:srgbClr val="FFFFFF"/>
                </a:solidFill>
                <a:latin typeface="Symbol" pitchFamily="16" charset="2"/>
                <a:cs typeface="Arial" charset="0"/>
                <a:sym typeface="Symbol"/>
              </a:rPr>
              <a:t> ( </a:t>
            </a:r>
            <a:r>
              <a:rPr lang="en-US" dirty="0">
                <a:solidFill>
                  <a:srgbClr val="FFFFFF"/>
                </a:solidFill>
                <a:cs typeface="Arial" charset="0"/>
                <a:sym typeface="Symbol"/>
              </a:rPr>
              <a:t>taken at</a:t>
            </a:r>
            <a:r>
              <a:rPr lang="en-US" dirty="0">
                <a:solidFill>
                  <a:srgbClr val="FFFFFF"/>
                </a:solidFill>
                <a:latin typeface="Symbol" pitchFamily="16" charset="2"/>
                <a:cs typeface="Arial" charset="0"/>
                <a:sym typeface="Symbol"/>
              </a:rPr>
              <a:t> </a:t>
            </a:r>
            <a:r>
              <a:rPr lang="en-US" dirty="0">
                <a:solidFill>
                  <a:srgbClr val="FFFFFF"/>
                </a:solidFill>
                <a:cs typeface="Arial" charset="0"/>
                <a:sym typeface="Symbol"/>
              </a:rPr>
              <a:t>q</a:t>
            </a:r>
            <a:r>
              <a:rPr lang="en-US" baseline="30000" dirty="0">
                <a:solidFill>
                  <a:srgbClr val="FFFFFF"/>
                </a:solidFill>
                <a:cs typeface="Arial" charset="0"/>
                <a:sym typeface="Symbol"/>
              </a:rPr>
              <a:t>2</a:t>
            </a:r>
            <a:r>
              <a:rPr lang="en-US" dirty="0">
                <a:solidFill>
                  <a:srgbClr val="FFFFFF"/>
                </a:solidFill>
                <a:cs typeface="Arial" charset="0"/>
                <a:sym typeface="Symbol"/>
              </a:rPr>
              <a:t>=0) </a:t>
            </a:r>
            <a:r>
              <a:rPr lang="en-US" sz="1600" i="1" dirty="0">
                <a:solidFill>
                  <a:srgbClr val="FFFFFF"/>
                </a:solidFill>
                <a:cs typeface="Arial" charset="0"/>
                <a:sym typeface="Symbol"/>
              </a:rPr>
              <a:t>M. </a:t>
            </a:r>
            <a:r>
              <a:rPr lang="en-US" sz="1600" i="1" dirty="0" err="1">
                <a:solidFill>
                  <a:srgbClr val="FFFFFF"/>
                </a:solidFill>
                <a:cs typeface="Arial" charset="0"/>
                <a:sym typeface="Symbol"/>
              </a:rPr>
              <a:t>Zetenyi</a:t>
            </a:r>
            <a:r>
              <a:rPr lang="en-US" sz="1600" i="1" dirty="0">
                <a:solidFill>
                  <a:srgbClr val="FFFFFF"/>
                </a:solidFill>
                <a:cs typeface="Arial" charset="0"/>
                <a:sym typeface="Symbol"/>
              </a:rPr>
              <a:t> and G. Wolf Heavy Ion Phys. 17 (2003) 27</a:t>
            </a:r>
            <a:endParaRPr lang="en-US" i="1" baseline="30000" dirty="0">
              <a:solidFill>
                <a:srgbClr val="FFFFFF"/>
              </a:solidFill>
            </a:endParaRPr>
          </a:p>
        </p:txBody>
      </p:sp>
      <p:cxnSp>
        <p:nvCxnSpPr>
          <p:cNvPr id="181258" name="Connecteur droit avec flèche 12"/>
          <p:cNvCxnSpPr>
            <a:cxnSpLocks noChangeShapeType="1"/>
          </p:cNvCxnSpPr>
          <p:nvPr/>
        </p:nvCxnSpPr>
        <p:spPr bwMode="auto">
          <a:xfrm>
            <a:off x="4572000" y="3500438"/>
            <a:ext cx="144463" cy="1512887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81259" name="Connecteur droit avec flèche 13"/>
          <p:cNvCxnSpPr>
            <a:cxnSpLocks noChangeShapeType="1"/>
          </p:cNvCxnSpPr>
          <p:nvPr/>
        </p:nvCxnSpPr>
        <p:spPr bwMode="auto">
          <a:xfrm flipH="1">
            <a:off x="1692275" y="3429000"/>
            <a:ext cx="719138" cy="1079500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</p:spPr>
      </p:cxnSp>
      <p:pic>
        <p:nvPicPr>
          <p:cNvPr id="181260" name="Picture 13" descr="resonance"/>
          <p:cNvPicPr>
            <a:picLocks noChangeAspect="1" noChangeArrowheads="1"/>
          </p:cNvPicPr>
          <p:nvPr/>
        </p:nvPicPr>
        <p:blipFill>
          <a:blip r:embed="rId4" cstate="print"/>
          <a:srcRect l="51489"/>
          <a:stretch>
            <a:fillRect/>
          </a:stretch>
        </p:blipFill>
        <p:spPr bwMode="auto">
          <a:xfrm>
            <a:off x="7092950" y="3644900"/>
            <a:ext cx="17526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6804248" y="573325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A. </a:t>
            </a:r>
            <a:r>
              <a:rPr lang="en-US" dirty="0" err="1" smtClean="0">
                <a:solidFill>
                  <a:srgbClr val="FFFFFF"/>
                </a:solidFill>
              </a:rPr>
              <a:t>Dybczak</a:t>
            </a:r>
            <a:r>
              <a:rPr lang="en-US" dirty="0" smtClean="0">
                <a:solidFill>
                  <a:srgbClr val="FFFFFF"/>
                </a:solidFill>
              </a:rPr>
              <a:t>, Cracow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395536" y="2852936"/>
            <a:ext cx="8208912" cy="504056"/>
          </a:xfrm>
          <a:prstGeom prst="round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FF00"/>
                </a:solidFill>
              </a:rPr>
              <a:t>Missing yield related to  light baryonic resonances (N(1520)  ?)</a:t>
            </a:r>
            <a:endParaRPr lang="fr-FR" dirty="0" smtClean="0">
              <a:solidFill>
                <a:srgbClr val="FFFF00"/>
              </a:solidFill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idx="12"/>
          </p:nvPr>
        </p:nvSpPr>
        <p:spPr>
          <a:xfrm>
            <a:off x="8488659" y="624363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/>
          <a:lstStyle/>
          <a:p>
            <a:r>
              <a:rPr lang="en-US" sz="3200" dirty="0" smtClean="0"/>
              <a:t>Data base entries from HADES measurements</a:t>
            </a:r>
            <a:endParaRPr lang="fr-FR" sz="3200" dirty="0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idx="1"/>
          </p:nvPr>
        </p:nvSpPr>
        <p:spPr/>
      </p:sp>
      <p:pic>
        <p:nvPicPr>
          <p:cNvPr id="66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822" y="2348880"/>
            <a:ext cx="332965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331296"/>
            <a:ext cx="2466975" cy="762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23528" y="1583854"/>
            <a:ext cx="4875213" cy="2303463"/>
            <a:chOff x="960" y="1044"/>
            <a:chExt cx="3071" cy="1451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1044"/>
              <a:ext cx="3072" cy="14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960" y="1044"/>
              <a:ext cx="3072" cy="14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4829" y="1083792"/>
            <a:ext cx="70088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  <a:latin typeface="Symbol" pitchFamily="18" charset="2"/>
              </a:rPr>
              <a:t></a:t>
            </a:r>
            <a:r>
              <a:rPr lang="fr-FR">
                <a:solidFill>
                  <a:srgbClr val="FFFFFF"/>
                </a:solidFill>
              </a:rPr>
              <a:t>/</a:t>
            </a:r>
            <a:r>
              <a:rPr lang="fr-FR">
                <a:solidFill>
                  <a:srgbClr val="FFFFFF"/>
                </a:solidFill>
                <a:latin typeface="Symbol" pitchFamily="18" charset="2"/>
              </a:rPr>
              <a:t></a:t>
            </a:r>
            <a:r>
              <a:rPr lang="fr-FR">
                <a:solidFill>
                  <a:srgbClr val="FFFFFF"/>
                </a:solidFill>
              </a:rPr>
              <a:t> inclusive cross sections  pp→pp</a:t>
            </a:r>
            <a:r>
              <a:rPr lang="el-GR">
                <a:solidFill>
                  <a:srgbClr val="FFFFFF"/>
                </a:solidFill>
              </a:rPr>
              <a:t>ρ</a:t>
            </a:r>
            <a:r>
              <a:rPr lang="fr-FR">
                <a:solidFill>
                  <a:srgbClr val="FFFFFF"/>
                </a:solidFill>
              </a:rPr>
              <a:t>X and pp→pp</a:t>
            </a:r>
            <a:r>
              <a:rPr lang="el-GR">
                <a:solidFill>
                  <a:srgbClr val="FFFFFF"/>
                </a:solidFill>
              </a:rPr>
              <a:t>ω</a:t>
            </a:r>
            <a:r>
              <a:rPr lang="fr-FR">
                <a:solidFill>
                  <a:srgbClr val="FFFFFF"/>
                </a:solidFill>
              </a:rPr>
              <a:t>X   E=3.5 GeV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7504" y="3965104"/>
            <a:ext cx="38941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  <a:latin typeface="Symbol" pitchFamily="18" charset="2"/>
              </a:rPr>
              <a:t></a:t>
            </a:r>
            <a:r>
              <a:rPr lang="fr-FR">
                <a:solidFill>
                  <a:srgbClr val="FFFFFF"/>
                </a:solidFill>
              </a:rPr>
              <a:t> inclusive/exclusive  cross sections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623691" y="684436"/>
            <a:ext cx="45386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i="1" dirty="0" err="1">
                <a:solidFill>
                  <a:srgbClr val="FFFFFF"/>
                </a:solidFill>
              </a:rPr>
              <a:t>Using</a:t>
            </a:r>
            <a:r>
              <a:rPr lang="fr-FR" i="1" dirty="0">
                <a:solidFill>
                  <a:srgbClr val="FFFFFF"/>
                </a:solidFill>
              </a:rPr>
              <a:t> </a:t>
            </a:r>
            <a:r>
              <a:rPr lang="fr-FR" i="1" dirty="0" err="1">
                <a:solidFill>
                  <a:srgbClr val="FFFFFF"/>
                </a:solidFill>
              </a:rPr>
              <a:t>both</a:t>
            </a:r>
            <a:r>
              <a:rPr lang="fr-FR" i="1" dirty="0">
                <a:solidFill>
                  <a:srgbClr val="FFFFFF"/>
                </a:solidFill>
              </a:rPr>
              <a:t> </a:t>
            </a:r>
            <a:r>
              <a:rPr lang="fr-FR" i="1" dirty="0" err="1">
                <a:solidFill>
                  <a:srgbClr val="FFFFFF"/>
                </a:solidFill>
              </a:rPr>
              <a:t>leptonic</a:t>
            </a:r>
            <a:r>
              <a:rPr lang="fr-FR" i="1" dirty="0">
                <a:solidFill>
                  <a:srgbClr val="FFFFFF"/>
                </a:solidFill>
              </a:rPr>
              <a:t> and </a:t>
            </a:r>
            <a:r>
              <a:rPr lang="fr-FR" i="1" dirty="0" err="1">
                <a:solidFill>
                  <a:srgbClr val="FFFFFF"/>
                </a:solidFill>
              </a:rPr>
              <a:t>hadronic</a:t>
            </a:r>
            <a:r>
              <a:rPr lang="fr-FR" i="1" dirty="0">
                <a:solidFill>
                  <a:srgbClr val="FFFFFF"/>
                </a:solidFill>
              </a:rPr>
              <a:t> </a:t>
            </a:r>
            <a:r>
              <a:rPr lang="fr-FR" i="1" dirty="0" err="1">
                <a:solidFill>
                  <a:srgbClr val="FFFFFF"/>
                </a:solidFill>
              </a:rPr>
              <a:t>channels</a:t>
            </a:r>
            <a:r>
              <a:rPr lang="fr-FR" i="1" dirty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79512" y="4269904"/>
            <a:ext cx="3275013" cy="2132013"/>
            <a:chOff x="2256" y="2736"/>
            <a:chExt cx="2063" cy="1343"/>
          </a:xfrm>
        </p:grpSpPr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2256" y="2736"/>
              <a:ext cx="2063" cy="1343"/>
              <a:chOff x="2256" y="2736"/>
              <a:chExt cx="2063" cy="1343"/>
            </a:xfrm>
          </p:grpSpPr>
          <p:pic>
            <p:nvPicPr>
              <p:cNvPr id="18" name="Picture 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6" y="2736"/>
                <a:ext cx="2064" cy="13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3520" y="2880"/>
                <a:ext cx="740" cy="2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fr-FR" sz="1000">
                    <a:solidFill>
                      <a:srgbClr val="FF0000"/>
                    </a:solidFill>
                  </a:rPr>
                  <a:t>O</a:t>
                </a:r>
                <a:r>
                  <a:rPr lang="fr-FR" sz="1600">
                    <a:solidFill>
                      <a:srgbClr val="FF0000"/>
                    </a:solidFill>
                  </a:rPr>
                  <a:t> inclusive 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3411" y="3312"/>
                <a:ext cx="764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fr-FR">
                    <a:solidFill>
                      <a:srgbClr val="FF0000"/>
                    </a:solidFill>
                  </a:rPr>
                  <a:t>•</a:t>
                </a:r>
                <a:r>
                  <a:rPr lang="fr-FR" sz="1600">
                    <a:solidFill>
                      <a:srgbClr val="FF0000"/>
                    </a:solidFill>
                  </a:rPr>
                  <a:t> exclusive </a:t>
                </a:r>
              </a:p>
            </p:txBody>
          </p:sp>
        </p:grp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718" y="2956"/>
              <a:ext cx="240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>
                  <a:solidFill>
                    <a:srgbClr val="FF0000"/>
                  </a:solidFill>
                </a:rPr>
                <a:t>ᵒ</a:t>
              </a:r>
            </a:p>
          </p:txBody>
        </p:sp>
      </p:grpSp>
      <p:cxnSp>
        <p:nvCxnSpPr>
          <p:cNvPr id="22" name="Connecteur droit 21"/>
          <p:cNvCxnSpPr/>
          <p:nvPr/>
        </p:nvCxnSpPr>
        <p:spPr bwMode="auto">
          <a:xfrm>
            <a:off x="0" y="620688"/>
            <a:ext cx="932452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ZoneTexte 22"/>
          <p:cNvSpPr txBox="1"/>
          <p:nvPr/>
        </p:nvSpPr>
        <p:spPr>
          <a:xfrm>
            <a:off x="6372200" y="1916832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pp   E=3.5 </a:t>
            </a:r>
            <a:r>
              <a:rPr lang="en-US" dirty="0" err="1" smtClean="0">
                <a:solidFill>
                  <a:srgbClr val="FFFFFF"/>
                </a:solidFill>
              </a:rPr>
              <a:t>GeV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635896" y="4859868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pp   E=2.2 and 3.5 </a:t>
            </a:r>
            <a:r>
              <a:rPr lang="en-US" dirty="0" err="1" smtClean="0">
                <a:solidFill>
                  <a:srgbClr val="FFFFFF"/>
                </a:solidFill>
              </a:rPr>
              <a:t>GeV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8604448" y="6243638"/>
            <a:ext cx="2132013" cy="455612"/>
          </a:xfrm>
        </p:spPr>
        <p:txBody>
          <a:bodyPr/>
          <a:lstStyle/>
          <a:p>
            <a:pPr>
              <a:defRPr/>
            </a:pPr>
            <a:fld id="{07FAF6BB-D4B6-4C8C-A8EC-36610E2A7F62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23528" y="-90264"/>
            <a:ext cx="8229600" cy="1143000"/>
          </a:xfrm>
        </p:spPr>
        <p:txBody>
          <a:bodyPr/>
          <a:lstStyle/>
          <a:p>
            <a:r>
              <a:rPr lang="en-US" dirty="0" smtClean="0"/>
              <a:t>More results in pp reactions…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1268760"/>
            <a:ext cx="8604448" cy="50885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FF"/>
                </a:solidFill>
                <a:sym typeface="Symbol"/>
              </a:rPr>
              <a:t> </a:t>
            </a:r>
            <a:r>
              <a:rPr lang="en-US" sz="2000" baseline="30000" dirty="0" smtClean="0">
                <a:solidFill>
                  <a:srgbClr val="FFFFFF"/>
                </a:solidFill>
                <a:sym typeface="Symbol"/>
              </a:rPr>
              <a:t>0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 and  </a:t>
            </a:r>
            <a:r>
              <a:rPr lang="en-US" sz="2000" dirty="0" err="1" smtClean="0">
                <a:solidFill>
                  <a:srgbClr val="FFFFFF"/>
                </a:solidFill>
                <a:sym typeface="Symbol"/>
              </a:rPr>
              <a:t>Dalitz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 decay reconstruction</a:t>
            </a:r>
            <a:r>
              <a:rPr lang="en-US" sz="2000" dirty="0" smtClean="0">
                <a:solidFill>
                  <a:srgbClr val="FFFFFF"/>
                </a:solidFill>
              </a:rPr>
              <a:t> in pp reactions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FF"/>
                </a:solidFill>
              </a:rPr>
              <a:t>Exclusive  </a:t>
            </a:r>
            <a:r>
              <a:rPr lang="en-US" sz="2000" dirty="0" err="1" smtClean="0">
                <a:solidFill>
                  <a:srgbClr val="FFFFFF"/>
                </a:solidFill>
              </a:rPr>
              <a:t>dilepton</a:t>
            </a:r>
            <a:r>
              <a:rPr lang="en-US" sz="2000" dirty="0" smtClean="0">
                <a:solidFill>
                  <a:srgbClr val="FFFFFF"/>
                </a:solidFill>
              </a:rPr>
              <a:t> production in </a:t>
            </a:r>
            <a:r>
              <a:rPr lang="en-US" sz="2000" dirty="0" err="1" smtClean="0">
                <a:solidFill>
                  <a:srgbClr val="FFFFFF"/>
                </a:solidFill>
              </a:rPr>
              <a:t>pn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  </a:t>
            </a:r>
            <a:r>
              <a:rPr lang="en-US" sz="2000" dirty="0" err="1">
                <a:solidFill>
                  <a:srgbClr val="FFFFFF"/>
                </a:solidFill>
                <a:sym typeface="Symbol"/>
              </a:rPr>
              <a:t>pne</a:t>
            </a:r>
            <a:r>
              <a:rPr lang="en-US" sz="2000" baseline="30000" dirty="0" err="1">
                <a:solidFill>
                  <a:srgbClr val="FFFFFF"/>
                </a:solidFill>
                <a:sym typeface="Symbol"/>
              </a:rPr>
              <a:t>+</a:t>
            </a:r>
            <a:r>
              <a:rPr lang="en-US" sz="2000" dirty="0" err="1">
                <a:solidFill>
                  <a:srgbClr val="FFFFFF"/>
                </a:solidFill>
                <a:sym typeface="Symbol"/>
              </a:rPr>
              <a:t>e</a:t>
            </a:r>
            <a:r>
              <a:rPr lang="en-US" sz="2000" baseline="30000" dirty="0">
                <a:solidFill>
                  <a:srgbClr val="FFFFFF"/>
                </a:solidFill>
                <a:sym typeface="Symbol"/>
              </a:rPr>
              <a:t>-</a:t>
            </a:r>
            <a:r>
              <a:rPr lang="en-US" sz="2000" baseline="30000" dirty="0">
                <a:solidFill>
                  <a:srgbClr val="FFFFFF"/>
                </a:solidFill>
              </a:rPr>
              <a:t> </a:t>
            </a:r>
            <a:r>
              <a:rPr lang="en-US" sz="2000" baseline="30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</a:rPr>
              <a:t>pn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FFFFFF"/>
                </a:solidFill>
                <a:sym typeface="Symbol"/>
              </a:rPr>
              <a:t> </a:t>
            </a:r>
            <a:r>
              <a:rPr lang="en-US" sz="2000" dirty="0" err="1" smtClean="0">
                <a:solidFill>
                  <a:srgbClr val="FFFFFF"/>
                </a:solidFill>
                <a:sym typeface="Symbol"/>
              </a:rPr>
              <a:t>pde</a:t>
            </a:r>
            <a:r>
              <a:rPr lang="en-US" sz="2000" baseline="30000" dirty="0" err="1" smtClean="0">
                <a:solidFill>
                  <a:srgbClr val="FFFFFF"/>
                </a:solidFill>
                <a:sym typeface="Symbol"/>
              </a:rPr>
              <a:t>+</a:t>
            </a:r>
            <a:r>
              <a:rPr lang="en-US" sz="2000" dirty="0" err="1" smtClean="0">
                <a:solidFill>
                  <a:srgbClr val="FFFFFF"/>
                </a:solidFill>
                <a:sym typeface="Symbol"/>
              </a:rPr>
              <a:t>e</a:t>
            </a:r>
            <a:r>
              <a:rPr lang="en-US" sz="2000" baseline="30000" dirty="0" smtClean="0">
                <a:solidFill>
                  <a:srgbClr val="FFFFFF"/>
                </a:solidFill>
                <a:sym typeface="Symbol"/>
              </a:rPr>
              <a:t>-</a:t>
            </a:r>
            <a:r>
              <a:rPr lang="en-US" sz="2000" baseline="30000" dirty="0" smtClean="0">
                <a:solidFill>
                  <a:srgbClr val="FFFFFF"/>
                </a:solidFill>
              </a:rPr>
              <a:t> </a:t>
            </a:r>
            <a:endParaRPr lang="en-US" sz="2000" baseline="30000" dirty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n-US" sz="2000" baseline="30000" dirty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n-US" sz="2000" baseline="30000" dirty="0" smtClean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FF"/>
                </a:solidFill>
              </a:rPr>
              <a:t>Strange channels: 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(1385),(1405),…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US" sz="2000" i="1" dirty="0" smtClean="0">
                <a:solidFill>
                  <a:srgbClr val="FFFFFF"/>
                </a:solidFill>
              </a:rPr>
              <a:t>   </a:t>
            </a:r>
            <a:r>
              <a:rPr lang="en-US" sz="2000" i="1" dirty="0" err="1" smtClean="0">
                <a:solidFill>
                  <a:srgbClr val="FFFFFF"/>
                </a:solidFill>
              </a:rPr>
              <a:t>Phys.Rev</a:t>
            </a:r>
            <a:r>
              <a:rPr lang="en-US" sz="2000" i="1" dirty="0" smtClean="0">
                <a:solidFill>
                  <a:srgbClr val="FFFFFF"/>
                </a:solidFill>
              </a:rPr>
              <a:t>. C85 (2012) 035203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US" sz="2000" i="1" dirty="0" smtClean="0">
                <a:solidFill>
                  <a:srgbClr val="FFFFFF"/>
                </a:solidFill>
              </a:rPr>
              <a:t>   </a:t>
            </a:r>
            <a:r>
              <a:rPr lang="en-US" sz="2000" i="1" dirty="0" err="1" smtClean="0">
                <a:solidFill>
                  <a:srgbClr val="FFFFFF"/>
                </a:solidFill>
              </a:rPr>
              <a:t>Nucl.Phys</a:t>
            </a:r>
            <a:r>
              <a:rPr lang="en-US" sz="2000" i="1" dirty="0" smtClean="0">
                <a:solidFill>
                  <a:srgbClr val="FFFFFF"/>
                </a:solidFill>
              </a:rPr>
              <a:t>. A881 (2012) 178-186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endParaRPr lang="en-US" sz="2000" dirty="0" smtClean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FF"/>
                </a:solidFill>
              </a:rPr>
              <a:t>Partial wave analysis for 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 pp NN  and  pp  </a:t>
            </a:r>
            <a:r>
              <a:rPr lang="en-US" sz="2000" dirty="0" err="1" smtClean="0">
                <a:solidFill>
                  <a:srgbClr val="FFFFFF"/>
                </a:solidFill>
                <a:sym typeface="Symbol"/>
              </a:rPr>
              <a:t>pK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: </a:t>
            </a:r>
            <a:r>
              <a:rPr lang="en-US" sz="2000" i="1" dirty="0" smtClean="0">
                <a:solidFill>
                  <a:srgbClr val="FFFFFF"/>
                </a:solidFill>
                <a:sym typeface="Symbol"/>
              </a:rPr>
              <a:t>collaboration with A. </a:t>
            </a:r>
            <a:r>
              <a:rPr lang="en-US" sz="2000" i="1" dirty="0" err="1" smtClean="0">
                <a:solidFill>
                  <a:srgbClr val="FFFFFF"/>
                </a:solidFill>
                <a:sym typeface="Symbol"/>
              </a:rPr>
              <a:t>Sarantsev</a:t>
            </a:r>
            <a:r>
              <a:rPr lang="en-US" sz="2000" i="1" dirty="0" smtClean="0">
                <a:solidFill>
                  <a:srgbClr val="FFFFFF"/>
                </a:solidFill>
                <a:sym typeface="Symbol"/>
              </a:rPr>
              <a:t> (Bonn-</a:t>
            </a:r>
            <a:r>
              <a:rPr lang="en-US" sz="2000" i="1" dirty="0" err="1" smtClean="0">
                <a:solidFill>
                  <a:srgbClr val="FFFFFF"/>
                </a:solidFill>
                <a:sym typeface="Symbol"/>
              </a:rPr>
              <a:t>Gatchina</a:t>
            </a:r>
            <a:r>
              <a:rPr lang="en-US" sz="2000" i="1" dirty="0" smtClean="0">
                <a:solidFill>
                  <a:srgbClr val="FFFFFF"/>
                </a:solidFill>
                <a:sym typeface="Symbol"/>
              </a:rPr>
              <a:t>)</a:t>
            </a:r>
            <a:endParaRPr lang="en-US" sz="2000" i="1" dirty="0" smtClean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FF"/>
                </a:solidFill>
              </a:rPr>
              <a:t>2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  production in </a:t>
            </a:r>
            <a:r>
              <a:rPr lang="en-US" sz="2000" dirty="0" err="1" smtClean="0">
                <a:solidFill>
                  <a:srgbClr val="FFFFFF"/>
                </a:solidFill>
                <a:sym typeface="Symbol"/>
              </a:rPr>
              <a:t>pppp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</a:t>
            </a:r>
            <a:r>
              <a:rPr lang="en-US" sz="2000" baseline="30000" dirty="0" smtClean="0">
                <a:solidFill>
                  <a:srgbClr val="FFFFFF"/>
                </a:solidFill>
                <a:sym typeface="Symbol"/>
              </a:rPr>
              <a:t>+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</a:t>
            </a:r>
            <a:r>
              <a:rPr lang="en-US" sz="2000" baseline="30000" dirty="0" smtClean="0">
                <a:solidFill>
                  <a:srgbClr val="FFFFFF"/>
                </a:solidFill>
                <a:sym typeface="Symbol"/>
              </a:rPr>
              <a:t>-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sym typeface="Symbol"/>
              </a:rPr>
              <a:t>pnpn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</a:t>
            </a:r>
            <a:r>
              <a:rPr lang="en-US" sz="2000" baseline="30000" dirty="0" smtClean="0">
                <a:solidFill>
                  <a:srgbClr val="FFFFFF"/>
                </a:solidFill>
                <a:sym typeface="Symbol"/>
              </a:rPr>
              <a:t>+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 </a:t>
            </a:r>
            <a:r>
              <a:rPr lang="en-US" sz="2000" baseline="30000" dirty="0" smtClean="0">
                <a:solidFill>
                  <a:srgbClr val="FFFFFF"/>
                </a:solidFill>
                <a:sym typeface="Symbol"/>
              </a:rPr>
              <a:t>-, </a:t>
            </a:r>
            <a:r>
              <a:rPr lang="en-US" sz="2000" dirty="0" err="1" smtClean="0">
                <a:solidFill>
                  <a:srgbClr val="FFFFFF"/>
                </a:solidFill>
                <a:sym typeface="Symbol"/>
              </a:rPr>
              <a:t>pn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 d </a:t>
            </a:r>
            <a:r>
              <a:rPr lang="en-US" sz="2000" baseline="30000" dirty="0" smtClean="0">
                <a:solidFill>
                  <a:srgbClr val="FFFFFF"/>
                </a:solidFill>
                <a:sym typeface="Symbol"/>
              </a:rPr>
              <a:t>+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</a:t>
            </a:r>
            <a:r>
              <a:rPr lang="en-US" sz="2000" baseline="30000" dirty="0" smtClean="0">
                <a:solidFill>
                  <a:srgbClr val="FFFFFF"/>
                </a:solidFill>
                <a:sym typeface="Symbol"/>
              </a:rPr>
              <a:t>-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l-GR" sz="2000" dirty="0" smtClean="0">
                <a:solidFill>
                  <a:srgbClr val="FFFFFF"/>
                </a:solidFill>
              </a:rPr>
              <a:t>Γ</a:t>
            </a:r>
            <a:r>
              <a:rPr lang="fr-FR" sz="2000" dirty="0" smtClean="0">
                <a:solidFill>
                  <a:srgbClr val="FFFFFF"/>
                </a:solidFill>
              </a:rPr>
              <a:t>(N*</a:t>
            </a:r>
            <a:r>
              <a:rPr lang="fr-FR" sz="2000" dirty="0" smtClean="0">
                <a:solidFill>
                  <a:srgbClr val="FFFFFF"/>
                </a:solidFill>
                <a:sym typeface="Symbol" pitchFamily="18" charset="2"/>
              </a:rPr>
              <a:t></a:t>
            </a:r>
            <a:r>
              <a:rPr lang="el-GR" sz="2000" dirty="0" smtClean="0">
                <a:solidFill>
                  <a:srgbClr val="FFFFFF"/>
                </a:solidFill>
                <a:sym typeface="Symbol" pitchFamily="18" charset="2"/>
              </a:rPr>
              <a:t>Δπ</a:t>
            </a:r>
            <a:r>
              <a:rPr lang="fr-FR" sz="2000" dirty="0" smtClean="0">
                <a:solidFill>
                  <a:srgbClr val="FFFFFF"/>
                </a:solidFill>
                <a:sym typeface="Symbol" pitchFamily="18" charset="2"/>
              </a:rPr>
              <a:t>)/</a:t>
            </a:r>
            <a:r>
              <a:rPr lang="fr-FR" sz="2000" dirty="0" smtClean="0">
                <a:solidFill>
                  <a:srgbClr val="FFFFFF"/>
                </a:solidFill>
              </a:rPr>
              <a:t> </a:t>
            </a:r>
            <a:r>
              <a:rPr lang="el-GR" sz="2000" dirty="0" smtClean="0">
                <a:solidFill>
                  <a:srgbClr val="FFFFFF"/>
                </a:solidFill>
              </a:rPr>
              <a:t>Γ</a:t>
            </a:r>
            <a:r>
              <a:rPr lang="fr-FR" sz="2000" dirty="0" smtClean="0">
                <a:solidFill>
                  <a:srgbClr val="FFFFFF"/>
                </a:solidFill>
              </a:rPr>
              <a:t>(N*</a:t>
            </a:r>
            <a:r>
              <a:rPr lang="fr-FR" sz="2000" dirty="0" smtClean="0">
                <a:solidFill>
                  <a:srgbClr val="FFFFFF"/>
                </a:solidFill>
                <a:sym typeface="Symbol" pitchFamily="18" charset="2"/>
              </a:rPr>
              <a:t>N) and </a:t>
            </a:r>
            <a:r>
              <a:rPr lang="en-US" sz="2000" dirty="0" smtClean="0">
                <a:solidFill>
                  <a:srgbClr val="FFFFFF"/>
                </a:solidFill>
                <a:sym typeface="Symbol"/>
              </a:rPr>
              <a:t>sensitivity </a:t>
            </a:r>
            <a:r>
              <a:rPr lang="en-US" sz="2000" dirty="0" smtClean="0">
                <a:solidFill>
                  <a:srgbClr val="FFFFFF"/>
                </a:solidFill>
              </a:rPr>
              <a:t>to N* and double </a:t>
            </a:r>
            <a:r>
              <a:rPr lang="en-US" sz="2000" dirty="0" smtClean="0">
                <a:solidFill>
                  <a:srgbClr val="FFFFFF"/>
                </a:solidFill>
                <a:sym typeface="Symbol" pitchFamily="18" charset="2"/>
              </a:rPr>
              <a:t> </a:t>
            </a:r>
            <a:r>
              <a:rPr lang="en-US" sz="2000" dirty="0" smtClean="0">
                <a:solidFill>
                  <a:srgbClr val="FFFFFF"/>
                </a:solidFill>
              </a:rPr>
              <a:t>production  mechanisms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……</a:t>
            </a:r>
            <a:endParaRPr lang="en-US" dirty="0" smtClean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560667" y="6243638"/>
            <a:ext cx="2132013" cy="455612"/>
          </a:xfrm>
        </p:spPr>
        <p:txBody>
          <a:bodyPr/>
          <a:lstStyle/>
          <a:p>
            <a:pPr>
              <a:defRPr/>
            </a:pPr>
            <a:fld id="{07FAF6BB-D4B6-4C8C-A8EC-36610E2A7F62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838CE82-33A5-4405-BCFF-F2C4210EF8BF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26670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Perspectives of pion beam experiments</a:t>
            </a:r>
          </a:p>
        </p:txBody>
      </p:sp>
      <p:sp>
        <p:nvSpPr>
          <p:cNvPr id="184326" name="Line 5"/>
          <p:cNvSpPr>
            <a:spLocks noChangeShapeType="1"/>
          </p:cNvSpPr>
          <p:nvPr/>
        </p:nvSpPr>
        <p:spPr bwMode="auto">
          <a:xfrm>
            <a:off x="0" y="37338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4327" name="Line 6"/>
          <p:cNvSpPr>
            <a:spLocks noChangeShapeType="1"/>
          </p:cNvSpPr>
          <p:nvPr/>
        </p:nvSpPr>
        <p:spPr bwMode="auto">
          <a:xfrm>
            <a:off x="0" y="28194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816752C-197E-4EFA-9332-A92B19BDFD5F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GSI pion beam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0" y="762000"/>
            <a:ext cx="4648200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Expected </a:t>
            </a:r>
            <a:r>
              <a:rPr lang="pl-PL" sz="1600" b="1">
                <a:solidFill>
                  <a:srgbClr val="FFFFFF"/>
                </a:solidFill>
              </a:rPr>
              <a:t>Intensit</a:t>
            </a:r>
            <a:r>
              <a:rPr lang="fr-FR" sz="1600" b="1">
                <a:solidFill>
                  <a:srgbClr val="FFFFFF"/>
                </a:solidFill>
              </a:rPr>
              <a:t>ies </a:t>
            </a:r>
            <a:r>
              <a:rPr lang="pl-PL" sz="1600" b="1">
                <a:solidFill>
                  <a:srgbClr val="FFFFFF"/>
                </a:solidFill>
              </a:rPr>
              <a:t>for S</a:t>
            </a:r>
            <a:r>
              <a:rPr lang="fr-FR" sz="1600" b="1">
                <a:solidFill>
                  <a:srgbClr val="FFFFFF"/>
                </a:solidFill>
              </a:rPr>
              <a:t>pace </a:t>
            </a:r>
            <a:r>
              <a:rPr lang="pl-PL" sz="1600" b="1">
                <a:solidFill>
                  <a:srgbClr val="FFFFFF"/>
                </a:solidFill>
              </a:rPr>
              <a:t>C</a:t>
            </a:r>
            <a:r>
              <a:rPr lang="fr-FR" sz="1600" b="1">
                <a:solidFill>
                  <a:srgbClr val="FFFFFF"/>
                </a:solidFill>
              </a:rPr>
              <a:t>harge </a:t>
            </a:r>
            <a:r>
              <a:rPr lang="pl-PL" sz="1600" b="1">
                <a:solidFill>
                  <a:srgbClr val="FFFFFF"/>
                </a:solidFill>
              </a:rPr>
              <a:t>L</a:t>
            </a:r>
            <a:r>
              <a:rPr lang="fr-FR" sz="1600" b="1">
                <a:solidFill>
                  <a:srgbClr val="FFFFFF"/>
                </a:solidFill>
              </a:rPr>
              <a:t>imit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1">
                <a:solidFill>
                  <a:srgbClr val="FFFFFF"/>
                </a:solidFill>
              </a:rPr>
              <a:t> and 100%  extraction  efficiency</a:t>
            </a:r>
            <a:r>
              <a:rPr lang="fr-FR" sz="1600" b="1">
                <a:solidFill>
                  <a:srgbClr val="FFFFFF"/>
                </a:solidFill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FFFFFF"/>
                </a:solidFill>
              </a:rPr>
              <a:t>                           I ~ 10</a:t>
            </a:r>
            <a:r>
              <a:rPr lang="fr-FR" sz="1600" b="1" baseline="30000">
                <a:solidFill>
                  <a:srgbClr val="FFFFFF"/>
                </a:solidFill>
              </a:rPr>
              <a:t>6</a:t>
            </a:r>
            <a:r>
              <a:rPr lang="fr-FR" sz="1600" b="1">
                <a:solidFill>
                  <a:srgbClr val="FFFFFF"/>
                </a:solidFill>
              </a:rPr>
              <a:t>/s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1560" y="1600201"/>
            <a:ext cx="3461965" cy="2188840"/>
            <a:chOff x="192" y="1008"/>
            <a:chExt cx="2374" cy="1535"/>
          </a:xfrm>
        </p:grpSpPr>
        <p:graphicFrame>
          <p:nvGraphicFramePr>
            <p:cNvPr id="1026" name="Object 7"/>
            <p:cNvGraphicFramePr>
              <a:graphicFrameLocks noChangeAspect="1"/>
            </p:cNvGraphicFramePr>
            <p:nvPr/>
          </p:nvGraphicFramePr>
          <p:xfrm>
            <a:off x="1576" y="1633"/>
            <a:ext cx="92" cy="127"/>
          </p:xfrm>
          <a:graphic>
            <a:graphicData uri="http://schemas.openxmlformats.org/presentationml/2006/ole">
              <p:oleObj spid="_x0000_s168962" r:id="rId4" imgW="73080" imgH="169200" progId="Equation.3">
                <p:embed/>
              </p:oleObj>
            </a:graphicData>
          </a:graphic>
        </p:graphicFrame>
        <p:pic>
          <p:nvPicPr>
            <p:cNvPr id="1057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" y="1008"/>
              <a:ext cx="2375" cy="15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58" name="Rectangle 9"/>
            <p:cNvSpPr>
              <a:spLocks noChangeArrowheads="1"/>
            </p:cNvSpPr>
            <p:nvPr/>
          </p:nvSpPr>
          <p:spPr bwMode="auto">
            <a:xfrm>
              <a:off x="1296" y="1564"/>
              <a:ext cx="26" cy="768"/>
            </a:xfrm>
            <a:prstGeom prst="rect">
              <a:avLst/>
            </a:prstGeom>
            <a:solidFill>
              <a:srgbClr val="FF0000">
                <a:alpha val="52940"/>
              </a:srgbClr>
            </a:solidFill>
            <a:ln w="9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Oval 10"/>
            <p:cNvSpPr>
              <a:spLocks noChangeArrowheads="1"/>
            </p:cNvSpPr>
            <p:nvPr/>
          </p:nvSpPr>
          <p:spPr bwMode="auto">
            <a:xfrm>
              <a:off x="764" y="1458"/>
              <a:ext cx="736" cy="79"/>
            </a:xfrm>
            <a:prstGeom prst="ellipse">
              <a:avLst/>
            </a:prstGeom>
            <a:solidFill>
              <a:srgbClr val="3366FF">
                <a:alpha val="50195"/>
              </a:srgbClr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4951413" y="1219200"/>
            <a:ext cx="40465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ts val="1125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FFFFFF"/>
                </a:solidFill>
              </a:rPr>
              <a:t>Pion momentum </a:t>
            </a:r>
            <a:r>
              <a:rPr lang="pl-PL" b="1">
                <a:solidFill>
                  <a:srgbClr val="FFFFFF"/>
                </a:solidFill>
              </a:rPr>
              <a:t>0.6 &lt; p &lt;1.5  GeV/c</a:t>
            </a:r>
          </a:p>
        </p:txBody>
      </p:sp>
      <p:pic>
        <p:nvPicPr>
          <p:cNvPr id="1049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143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830983"/>
            <a:ext cx="36576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Elipsa 15"/>
          <p:cNvSpPr>
            <a:spLocks noChangeArrowheads="1"/>
          </p:cNvSpPr>
          <p:nvPr/>
        </p:nvSpPr>
        <p:spPr bwMode="auto">
          <a:xfrm>
            <a:off x="6369298" y="4166195"/>
            <a:ext cx="1301750" cy="82550"/>
          </a:xfrm>
          <a:prstGeom prst="ellipse">
            <a:avLst/>
          </a:prstGeom>
          <a:solidFill>
            <a:srgbClr val="FF33CC">
              <a:alpha val="52156"/>
            </a:srgbClr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sz="2400" i="1" kern="0" smtClea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cxnSp>
        <p:nvCxnSpPr>
          <p:cNvPr id="70" name="Łącznik prosty ze strzałką 20"/>
          <p:cNvCxnSpPr>
            <a:cxnSpLocks noChangeShapeType="1"/>
          </p:cNvCxnSpPr>
          <p:nvPr/>
        </p:nvCxnSpPr>
        <p:spPr bwMode="auto">
          <a:xfrm>
            <a:off x="7021761" y="2285008"/>
            <a:ext cx="315912" cy="128587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71" name="Łącznik prosty ze strzałką 22"/>
          <p:cNvCxnSpPr>
            <a:cxnSpLocks noChangeShapeType="1"/>
          </p:cNvCxnSpPr>
          <p:nvPr/>
        </p:nvCxnSpPr>
        <p:spPr bwMode="auto">
          <a:xfrm flipV="1">
            <a:off x="7040811" y="2458045"/>
            <a:ext cx="314325" cy="193675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72" name="Łącznik prosty ze strzałką 26"/>
          <p:cNvCxnSpPr>
            <a:cxnSpLocks noChangeShapeType="1"/>
          </p:cNvCxnSpPr>
          <p:nvPr/>
        </p:nvCxnSpPr>
        <p:spPr bwMode="auto">
          <a:xfrm>
            <a:off x="5567808" y="1959570"/>
            <a:ext cx="2774950" cy="15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3" name="Łącznik prosty 28"/>
          <p:cNvCxnSpPr>
            <a:cxnSpLocks noChangeShapeType="1"/>
          </p:cNvCxnSpPr>
          <p:nvPr/>
        </p:nvCxnSpPr>
        <p:spPr bwMode="auto">
          <a:xfrm rot="5400000">
            <a:off x="6882457" y="1959570"/>
            <a:ext cx="128588" cy="158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4" name="Łącznik prosty 29"/>
          <p:cNvCxnSpPr>
            <a:cxnSpLocks noChangeShapeType="1"/>
          </p:cNvCxnSpPr>
          <p:nvPr/>
        </p:nvCxnSpPr>
        <p:spPr bwMode="auto">
          <a:xfrm rot="5400000">
            <a:off x="5874394" y="1959570"/>
            <a:ext cx="128588" cy="15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5" name="Łącznik prosty 31"/>
          <p:cNvCxnSpPr>
            <a:cxnSpLocks noChangeShapeType="1"/>
          </p:cNvCxnSpPr>
          <p:nvPr/>
        </p:nvCxnSpPr>
        <p:spPr bwMode="auto">
          <a:xfrm rot="5400000">
            <a:off x="6504632" y="1959570"/>
            <a:ext cx="128588" cy="158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6" name="pole tekstowe 32"/>
          <p:cNvSpPr txBox="1">
            <a:spLocks noChangeArrowheads="1"/>
          </p:cNvSpPr>
          <p:nvPr/>
        </p:nvSpPr>
        <p:spPr bwMode="auto">
          <a:xfrm>
            <a:off x="5748982" y="1959570"/>
            <a:ext cx="566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200" b="1">
                <a:solidFill>
                  <a:srgbClr val="FF0000"/>
                </a:solidFill>
                <a:cs typeface="Arial" pitchFamily="34" charset="0"/>
              </a:rPr>
              <a:t>1.21</a:t>
            </a:r>
            <a:endParaRPr lang="en-US" sz="1200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7" name="pole tekstowe 33"/>
          <p:cNvSpPr txBox="1">
            <a:spLocks noChangeArrowheads="1"/>
          </p:cNvSpPr>
          <p:nvPr/>
        </p:nvSpPr>
        <p:spPr bwMode="auto">
          <a:xfrm>
            <a:off x="6379219" y="1959570"/>
            <a:ext cx="566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200" b="1">
                <a:solidFill>
                  <a:srgbClr val="FF0000"/>
                </a:solidFill>
                <a:cs typeface="Arial" pitchFamily="34" charset="0"/>
              </a:rPr>
              <a:t>1.52</a:t>
            </a:r>
            <a:endParaRPr lang="en-US" sz="1200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8" name="pole tekstowe 34"/>
          <p:cNvSpPr txBox="1">
            <a:spLocks noChangeArrowheads="1"/>
          </p:cNvSpPr>
          <p:nvPr/>
        </p:nvSpPr>
        <p:spPr bwMode="auto">
          <a:xfrm>
            <a:off x="6757044" y="1959570"/>
            <a:ext cx="568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200" b="1">
                <a:solidFill>
                  <a:srgbClr val="FF0000"/>
                </a:solidFill>
                <a:cs typeface="Arial" pitchFamily="34" charset="0"/>
              </a:rPr>
              <a:t>1.68</a:t>
            </a:r>
            <a:endParaRPr lang="en-US" sz="1200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9" name="pole tekstowe 35"/>
          <p:cNvSpPr txBox="1">
            <a:spLocks noChangeArrowheads="1"/>
          </p:cNvSpPr>
          <p:nvPr/>
        </p:nvSpPr>
        <p:spPr bwMode="auto">
          <a:xfrm>
            <a:off x="7892107" y="1700808"/>
            <a:ext cx="568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200" b="1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s</a:t>
            </a:r>
            <a:endParaRPr lang="en-US" sz="1200" b="1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80" name="Connecteur droit avec flèche 79"/>
          <p:cNvCxnSpPr/>
          <p:nvPr/>
        </p:nvCxnSpPr>
        <p:spPr>
          <a:xfrm rot="5400000" flipH="1" flipV="1">
            <a:off x="6413748" y="4363045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3366FF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81" name="ZoneTexte 30"/>
          <p:cNvSpPr txBox="1">
            <a:spLocks noChangeArrowheads="1"/>
          </p:cNvSpPr>
          <p:nvPr/>
        </p:nvSpPr>
        <p:spPr bwMode="auto">
          <a:xfrm>
            <a:off x="7061448" y="4415433"/>
            <a:ext cx="363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kern="0" smtClean="0">
                <a:solidFill>
                  <a:srgbClr val="000099"/>
                </a:solidFill>
              </a:rPr>
              <a:t>ω</a:t>
            </a:r>
            <a:endParaRPr lang="fr-FR" kern="0" smtClean="0">
              <a:solidFill>
                <a:srgbClr val="000099"/>
              </a:solidFill>
            </a:endParaRPr>
          </a:p>
        </p:txBody>
      </p:sp>
      <p:sp>
        <p:nvSpPr>
          <p:cNvPr id="82" name="ZoneTexte 31"/>
          <p:cNvSpPr txBox="1">
            <a:spLocks noChangeArrowheads="1"/>
          </p:cNvSpPr>
          <p:nvPr/>
        </p:nvSpPr>
        <p:spPr bwMode="auto">
          <a:xfrm>
            <a:off x="6375648" y="440114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kern="0" dirty="0" smtClean="0">
                <a:solidFill>
                  <a:srgbClr val="000080"/>
                </a:solidFill>
              </a:rPr>
              <a:t>η</a:t>
            </a:r>
            <a:endParaRPr lang="fr-FR" kern="0" dirty="0" smtClean="0">
              <a:solidFill>
                <a:srgbClr val="000080"/>
              </a:solidFill>
            </a:endParaRPr>
          </a:p>
        </p:txBody>
      </p:sp>
      <p:cxnSp>
        <p:nvCxnSpPr>
          <p:cNvPr id="83" name="Connecteur droit avec flèche 82"/>
          <p:cNvCxnSpPr/>
          <p:nvPr/>
        </p:nvCxnSpPr>
        <p:spPr>
          <a:xfrm rot="16200000" flipV="1">
            <a:off x="7113835" y="4348758"/>
            <a:ext cx="201613" cy="1588"/>
          </a:xfrm>
          <a:prstGeom prst="straightConnector1">
            <a:avLst/>
          </a:prstGeom>
          <a:noFill/>
          <a:ln w="9525" cap="flat" cmpd="sng" algn="ctr">
            <a:solidFill>
              <a:srgbClr val="3366FF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077072"/>
            <a:ext cx="2880320" cy="215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586D1A1-3348-4934-B3CA-4A668860F22D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49" name="Line 4"/>
          <p:cNvSpPr>
            <a:spLocks noChangeShapeType="1"/>
          </p:cNvSpPr>
          <p:nvPr/>
        </p:nvSpPr>
        <p:spPr bwMode="auto">
          <a:xfrm>
            <a:off x="0" y="907132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50" name="Line 5"/>
          <p:cNvSpPr>
            <a:spLocks noChangeShapeType="1"/>
          </p:cNvSpPr>
          <p:nvPr/>
        </p:nvSpPr>
        <p:spPr bwMode="auto">
          <a:xfrm>
            <a:off x="0" y="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6200" y="1106760"/>
            <a:ext cx="9067800" cy="954088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lvl="1"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charset="2"/>
              <a:buChar char="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fr-F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well-known production mechanism </a:t>
            </a:r>
          </a:p>
          <a:p>
            <a:pPr lvl="1"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charset="2"/>
              <a:buChar char="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fr-F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fixed resonance mass M</a:t>
            </a:r>
            <a:r>
              <a:rPr lang="fr-FR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fr-F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=sqrt(s)</a:t>
            </a:r>
          </a:p>
          <a:p>
            <a:pPr lvl="1" defTabSz="449263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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fr-F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exclusive</a:t>
            </a:r>
            <a:r>
              <a:rPr lang="fr-F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</a:t>
            </a:r>
            <a:r>
              <a: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 </a:t>
            </a:r>
            <a:r>
              <a: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</a:t>
            </a:r>
            <a:r>
              <a: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 </a:t>
            </a:r>
            <a:r>
              <a:rPr lang="fr-FR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fr-FR" b="1" baseline="30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fr-FR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fr-FR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fr-F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channels  </a:t>
            </a:r>
            <a:r>
              <a:rPr lang="fr-FR">
                <a:solidFill>
                  <a:srgbClr val="FFFFFF"/>
                </a:solidFill>
              </a:rPr>
              <a:t>(</a:t>
            </a:r>
            <a:r>
              <a:rPr lang="fr-FR">
                <a:solidFill>
                  <a:srgbClr val="FFFFFF"/>
                </a:solidFill>
                <a:latin typeface="Symbol" pitchFamily="16" charset="2"/>
              </a:rPr>
              <a:t></a:t>
            </a:r>
            <a:r>
              <a:rPr lang="fr-FR">
                <a:solidFill>
                  <a:srgbClr val="FFFFFF"/>
                </a:solidFill>
              </a:rPr>
              <a:t> contribution can be rejected )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61950" y="76200"/>
            <a:ext cx="84201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Motivations of </a:t>
            </a: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</a:t>
            </a: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fr-F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experiments</a:t>
            </a: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</a:t>
            </a: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HADES:</a:t>
            </a:r>
          </a:p>
          <a:p>
            <a:pPr marL="342900" indent="-341313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Dilepton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channels</a:t>
            </a:r>
            <a:endParaRPr lang="fr-F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53" name="Text Box 8"/>
          <p:cNvSpPr txBox="1">
            <a:spLocks noChangeArrowheads="1"/>
          </p:cNvSpPr>
          <p:nvPr/>
        </p:nvSpPr>
        <p:spPr bwMode="auto">
          <a:xfrm>
            <a:off x="660400" y="2267446"/>
            <a:ext cx="16351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54" name="Rectangle 9"/>
          <p:cNvSpPr>
            <a:spLocks noChangeArrowheads="1"/>
          </p:cNvSpPr>
          <p:nvPr/>
        </p:nvSpPr>
        <p:spPr bwMode="auto">
          <a:xfrm>
            <a:off x="0" y="2276872"/>
            <a:ext cx="4648200" cy="203517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55" name="Text Box 10"/>
          <p:cNvSpPr txBox="1">
            <a:spLocks noChangeArrowheads="1"/>
          </p:cNvSpPr>
          <p:nvPr/>
        </p:nvSpPr>
        <p:spPr bwMode="auto">
          <a:xfrm>
            <a:off x="95250" y="2269034"/>
            <a:ext cx="369093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rgbClr val="FFFF00"/>
                </a:solidFill>
              </a:rPr>
              <a:t>Time-Like electromagnetic form factors</a:t>
            </a:r>
          </a:p>
        </p:txBody>
      </p:sp>
      <p:sp>
        <p:nvSpPr>
          <p:cNvPr id="185356" name="Text Box 11"/>
          <p:cNvSpPr txBox="1">
            <a:spLocks noChangeArrowheads="1"/>
          </p:cNvSpPr>
          <p:nvPr/>
        </p:nvSpPr>
        <p:spPr bwMode="auto">
          <a:xfrm>
            <a:off x="-76200" y="3083421"/>
            <a:ext cx="17938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57" name="Text Box 12"/>
          <p:cNvSpPr txBox="1">
            <a:spLocks noChangeArrowheads="1"/>
          </p:cNvSpPr>
          <p:nvPr/>
        </p:nvSpPr>
        <p:spPr bwMode="auto">
          <a:xfrm>
            <a:off x="2235200" y="2931021"/>
            <a:ext cx="4572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85358" name="Text Box 13"/>
          <p:cNvSpPr txBox="1">
            <a:spLocks noChangeArrowheads="1"/>
          </p:cNvSpPr>
          <p:nvPr/>
        </p:nvSpPr>
        <p:spPr bwMode="auto">
          <a:xfrm>
            <a:off x="1790700" y="2473821"/>
            <a:ext cx="3048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FFFFFF"/>
                </a:solidFill>
              </a:rPr>
              <a:t>n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84263" y="2667496"/>
            <a:ext cx="1606550" cy="1185863"/>
            <a:chOff x="683" y="1370"/>
            <a:chExt cx="1012" cy="747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727" y="1370"/>
              <a:ext cx="968" cy="747"/>
              <a:chOff x="727" y="1370"/>
              <a:chExt cx="968" cy="747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727" y="1370"/>
                <a:ext cx="968" cy="747"/>
                <a:chOff x="727" y="1370"/>
                <a:chExt cx="968" cy="747"/>
              </a:xfrm>
            </p:grpSpPr>
            <p:sp>
              <p:nvSpPr>
                <p:cNvPr id="18546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727" y="1600"/>
                  <a:ext cx="358" cy="8"/>
                </a:xfrm>
                <a:prstGeom prst="line">
                  <a:avLst/>
                </a:prstGeom>
                <a:noFill/>
                <a:ln w="3816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46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063" y="1368"/>
                  <a:ext cx="281" cy="243"/>
                </a:xfrm>
                <a:prstGeom prst="line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46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388" y="1701"/>
                  <a:ext cx="308" cy="126"/>
                </a:xfrm>
                <a:prstGeom prst="line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46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166" y="1827"/>
                  <a:ext cx="222" cy="291"/>
                </a:xfrm>
                <a:prstGeom prst="line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5459" name="AutoShape 21"/>
              <p:cNvSpPr>
                <a:spLocks noChangeArrowheads="1"/>
              </p:cNvSpPr>
              <p:nvPr/>
            </p:nvSpPr>
            <p:spPr bwMode="auto">
              <a:xfrm rot="-3000000">
                <a:off x="1211" y="1526"/>
                <a:ext cx="41" cy="395"/>
              </a:xfrm>
              <a:custGeom>
                <a:avLst/>
                <a:gdLst>
                  <a:gd name="T0" fmla="*/ 1 w 77"/>
                  <a:gd name="T1" fmla="*/ 1 h 695"/>
                  <a:gd name="T2" fmla="*/ 1 w 77"/>
                  <a:gd name="T3" fmla="*/ 1 h 695"/>
                  <a:gd name="T4" fmla="*/ 1 w 77"/>
                  <a:gd name="T5" fmla="*/ 1 h 695"/>
                  <a:gd name="T6" fmla="*/ 1 w 77"/>
                  <a:gd name="T7" fmla="*/ 1 h 695"/>
                  <a:gd name="T8" fmla="*/ 1 w 77"/>
                  <a:gd name="T9" fmla="*/ 1 h 695"/>
                  <a:gd name="T10" fmla="*/ 1 w 77"/>
                  <a:gd name="T11" fmla="*/ 1 h 695"/>
                  <a:gd name="T12" fmla="*/ 1 w 77"/>
                  <a:gd name="T13" fmla="*/ 1 h 695"/>
                  <a:gd name="T14" fmla="*/ 1 w 77"/>
                  <a:gd name="T15" fmla="*/ 1 h 695"/>
                  <a:gd name="T16" fmla="*/ 1 w 77"/>
                  <a:gd name="T17" fmla="*/ 1 h 695"/>
                  <a:gd name="T18" fmla="*/ 1 w 77"/>
                  <a:gd name="T19" fmla="*/ 1 h 695"/>
                  <a:gd name="T20" fmla="*/ 1 w 77"/>
                  <a:gd name="T21" fmla="*/ 1 h 695"/>
                  <a:gd name="T22" fmla="*/ 1 w 77"/>
                  <a:gd name="T23" fmla="*/ 1 h 695"/>
                  <a:gd name="T24" fmla="*/ 1 w 77"/>
                  <a:gd name="T25" fmla="*/ 1 h 695"/>
                  <a:gd name="T26" fmla="*/ 1 w 77"/>
                  <a:gd name="T27" fmla="*/ 1 h 695"/>
                  <a:gd name="T28" fmla="*/ 1 w 77"/>
                  <a:gd name="T29" fmla="*/ 2 h 695"/>
                  <a:gd name="T30" fmla="*/ 1 w 77"/>
                  <a:gd name="T31" fmla="*/ 2 h 695"/>
                  <a:gd name="T32" fmla="*/ 1 w 77"/>
                  <a:gd name="T33" fmla="*/ 2 h 695"/>
                  <a:gd name="T34" fmla="*/ 1 w 77"/>
                  <a:gd name="T35" fmla="*/ 2 h 695"/>
                  <a:gd name="T36" fmla="*/ 1 w 77"/>
                  <a:gd name="T37" fmla="*/ 2 h 695"/>
                  <a:gd name="T38" fmla="*/ 1 w 77"/>
                  <a:gd name="T39" fmla="*/ 2 h 695"/>
                  <a:gd name="T40" fmla="*/ 1 w 77"/>
                  <a:gd name="T41" fmla="*/ 2 h 695"/>
                  <a:gd name="T42" fmla="*/ 1 w 77"/>
                  <a:gd name="T43" fmla="*/ 2 h 695"/>
                  <a:gd name="T44" fmla="*/ 1 w 77"/>
                  <a:gd name="T45" fmla="*/ 2 h 695"/>
                  <a:gd name="T46" fmla="*/ 1 w 77"/>
                  <a:gd name="T47" fmla="*/ 2 h 695"/>
                  <a:gd name="T48" fmla="*/ 1 w 77"/>
                  <a:gd name="T49" fmla="*/ 2 h 695"/>
                  <a:gd name="T50" fmla="*/ 1 w 77"/>
                  <a:gd name="T51" fmla="*/ 2 h 695"/>
                  <a:gd name="T52" fmla="*/ 1 w 77"/>
                  <a:gd name="T53" fmla="*/ 2 h 695"/>
                  <a:gd name="T54" fmla="*/ 1 w 77"/>
                  <a:gd name="T55" fmla="*/ 2 h 695"/>
                  <a:gd name="T56" fmla="*/ 1 w 77"/>
                  <a:gd name="T57" fmla="*/ 2 h 695"/>
                  <a:gd name="T58" fmla="*/ 1 w 77"/>
                  <a:gd name="T59" fmla="*/ 3 h 695"/>
                  <a:gd name="T60" fmla="*/ 1 w 77"/>
                  <a:gd name="T61" fmla="*/ 3 h 695"/>
                  <a:gd name="T62" fmla="*/ 1 w 77"/>
                  <a:gd name="T63" fmla="*/ 3 h 695"/>
                  <a:gd name="T64" fmla="*/ 1 w 77"/>
                  <a:gd name="T65" fmla="*/ 3 h 695"/>
                  <a:gd name="T66" fmla="*/ 1 w 77"/>
                  <a:gd name="T67" fmla="*/ 3 h 695"/>
                  <a:gd name="T68" fmla="*/ 1 w 77"/>
                  <a:gd name="T69" fmla="*/ 3 h 695"/>
                  <a:gd name="T70" fmla="*/ 1 w 77"/>
                  <a:gd name="T71" fmla="*/ 3 h 695"/>
                  <a:gd name="T72" fmla="*/ 1 w 77"/>
                  <a:gd name="T73" fmla="*/ 3 h 695"/>
                  <a:gd name="T74" fmla="*/ 1 w 77"/>
                  <a:gd name="T75" fmla="*/ 3 h 695"/>
                  <a:gd name="T76" fmla="*/ 1 w 77"/>
                  <a:gd name="T77" fmla="*/ 3 h 695"/>
                  <a:gd name="T78" fmla="*/ 1 w 77"/>
                  <a:gd name="T79" fmla="*/ 3 h 695"/>
                  <a:gd name="T80" fmla="*/ 1 w 77"/>
                  <a:gd name="T81" fmla="*/ 3 h 695"/>
                  <a:gd name="T82" fmla="*/ 1 w 77"/>
                  <a:gd name="T83" fmla="*/ 3 h 695"/>
                  <a:gd name="T84" fmla="*/ 1 w 77"/>
                  <a:gd name="T85" fmla="*/ 3 h 695"/>
                  <a:gd name="T86" fmla="*/ 1 w 77"/>
                  <a:gd name="T87" fmla="*/ 3 h 695"/>
                  <a:gd name="T88" fmla="*/ 1 w 77"/>
                  <a:gd name="T89" fmla="*/ 3 h 695"/>
                  <a:gd name="T90" fmla="*/ 1 w 77"/>
                  <a:gd name="T91" fmla="*/ 3 h 695"/>
                  <a:gd name="T92" fmla="*/ 1 w 77"/>
                  <a:gd name="T93" fmla="*/ 3 h 695"/>
                  <a:gd name="T94" fmla="*/ 1 w 77"/>
                  <a:gd name="T95" fmla="*/ 3 h 695"/>
                  <a:gd name="T96" fmla="*/ 1 w 77"/>
                  <a:gd name="T97" fmla="*/ 4 h 695"/>
                  <a:gd name="T98" fmla="*/ 1 w 77"/>
                  <a:gd name="T99" fmla="*/ 4 h 695"/>
                  <a:gd name="T100" fmla="*/ 1 w 77"/>
                  <a:gd name="T101" fmla="*/ 4 h 695"/>
                  <a:gd name="T102" fmla="*/ 1 w 77"/>
                  <a:gd name="T103" fmla="*/ 4 h 695"/>
                  <a:gd name="T104" fmla="*/ 1 w 77"/>
                  <a:gd name="T105" fmla="*/ 4 h 695"/>
                  <a:gd name="T106" fmla="*/ 1 w 77"/>
                  <a:gd name="T107" fmla="*/ 4 h 695"/>
                  <a:gd name="T108" fmla="*/ 1 w 77"/>
                  <a:gd name="T109" fmla="*/ 4 h 695"/>
                  <a:gd name="T110" fmla="*/ 1 w 77"/>
                  <a:gd name="T111" fmla="*/ 4 h 695"/>
                  <a:gd name="T112" fmla="*/ 1 w 77"/>
                  <a:gd name="T113" fmla="*/ 5 h 695"/>
                  <a:gd name="T114" fmla="*/ 1 w 77"/>
                  <a:gd name="T115" fmla="*/ 5 h 695"/>
                  <a:gd name="T116" fmla="*/ 1 w 77"/>
                  <a:gd name="T117" fmla="*/ 5 h 695"/>
                  <a:gd name="T118" fmla="*/ 1 w 77"/>
                  <a:gd name="T119" fmla="*/ 5 h 6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"/>
                  <a:gd name="T181" fmla="*/ 0 h 695"/>
                  <a:gd name="T182" fmla="*/ 77 w 77"/>
                  <a:gd name="T183" fmla="*/ 695 h 6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" h="695">
                    <a:moveTo>
                      <a:pt x="39" y="0"/>
                    </a:moveTo>
                    <a:lnTo>
                      <a:pt x="39" y="62"/>
                    </a:lnTo>
                    <a:lnTo>
                      <a:pt x="34" y="64"/>
                    </a:lnTo>
                    <a:lnTo>
                      <a:pt x="27" y="66"/>
                    </a:lnTo>
                    <a:lnTo>
                      <a:pt x="22" y="67"/>
                    </a:lnTo>
                    <a:lnTo>
                      <a:pt x="17" y="69"/>
                    </a:lnTo>
                    <a:lnTo>
                      <a:pt x="12" y="72"/>
                    </a:lnTo>
                    <a:lnTo>
                      <a:pt x="8" y="74"/>
                    </a:lnTo>
                    <a:lnTo>
                      <a:pt x="5" y="76"/>
                    </a:lnTo>
                    <a:lnTo>
                      <a:pt x="3" y="77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2" y="82"/>
                    </a:lnTo>
                    <a:lnTo>
                      <a:pt x="3" y="84"/>
                    </a:lnTo>
                    <a:lnTo>
                      <a:pt x="5" y="87"/>
                    </a:lnTo>
                    <a:lnTo>
                      <a:pt x="8" y="89"/>
                    </a:lnTo>
                    <a:lnTo>
                      <a:pt x="12" y="91"/>
                    </a:lnTo>
                    <a:lnTo>
                      <a:pt x="17" y="92"/>
                    </a:lnTo>
                    <a:lnTo>
                      <a:pt x="22" y="94"/>
                    </a:lnTo>
                    <a:lnTo>
                      <a:pt x="27" y="96"/>
                    </a:lnTo>
                    <a:lnTo>
                      <a:pt x="34" y="97"/>
                    </a:lnTo>
                    <a:lnTo>
                      <a:pt x="39" y="101"/>
                    </a:lnTo>
                    <a:lnTo>
                      <a:pt x="45" y="102"/>
                    </a:lnTo>
                    <a:lnTo>
                      <a:pt x="50" y="104"/>
                    </a:lnTo>
                    <a:lnTo>
                      <a:pt x="55" y="106"/>
                    </a:lnTo>
                    <a:lnTo>
                      <a:pt x="61" y="108"/>
                    </a:lnTo>
                    <a:lnTo>
                      <a:pt x="66" y="109"/>
                    </a:lnTo>
                    <a:lnTo>
                      <a:pt x="69" y="111"/>
                    </a:lnTo>
                    <a:lnTo>
                      <a:pt x="72" y="113"/>
                    </a:lnTo>
                    <a:lnTo>
                      <a:pt x="76" y="116"/>
                    </a:lnTo>
                    <a:lnTo>
                      <a:pt x="76" y="118"/>
                    </a:lnTo>
                    <a:lnTo>
                      <a:pt x="77" y="119"/>
                    </a:lnTo>
                    <a:lnTo>
                      <a:pt x="76" y="121"/>
                    </a:lnTo>
                    <a:lnTo>
                      <a:pt x="76" y="123"/>
                    </a:lnTo>
                    <a:lnTo>
                      <a:pt x="72" y="124"/>
                    </a:lnTo>
                    <a:lnTo>
                      <a:pt x="69" y="126"/>
                    </a:lnTo>
                    <a:lnTo>
                      <a:pt x="66" y="129"/>
                    </a:lnTo>
                    <a:lnTo>
                      <a:pt x="61" y="131"/>
                    </a:lnTo>
                    <a:lnTo>
                      <a:pt x="55" y="133"/>
                    </a:lnTo>
                    <a:lnTo>
                      <a:pt x="50" y="134"/>
                    </a:lnTo>
                    <a:lnTo>
                      <a:pt x="45" y="136"/>
                    </a:lnTo>
                    <a:lnTo>
                      <a:pt x="39" y="138"/>
                    </a:lnTo>
                    <a:lnTo>
                      <a:pt x="34" y="139"/>
                    </a:lnTo>
                    <a:lnTo>
                      <a:pt x="27" y="141"/>
                    </a:lnTo>
                    <a:lnTo>
                      <a:pt x="22" y="144"/>
                    </a:lnTo>
                    <a:lnTo>
                      <a:pt x="17" y="146"/>
                    </a:lnTo>
                    <a:lnTo>
                      <a:pt x="12" y="148"/>
                    </a:lnTo>
                    <a:lnTo>
                      <a:pt x="8" y="149"/>
                    </a:lnTo>
                    <a:lnTo>
                      <a:pt x="5" y="151"/>
                    </a:lnTo>
                    <a:lnTo>
                      <a:pt x="3" y="153"/>
                    </a:lnTo>
                    <a:lnTo>
                      <a:pt x="2" y="155"/>
                    </a:lnTo>
                    <a:lnTo>
                      <a:pt x="0" y="158"/>
                    </a:lnTo>
                    <a:lnTo>
                      <a:pt x="2" y="160"/>
                    </a:lnTo>
                    <a:lnTo>
                      <a:pt x="3" y="161"/>
                    </a:lnTo>
                    <a:lnTo>
                      <a:pt x="5" y="163"/>
                    </a:lnTo>
                    <a:lnTo>
                      <a:pt x="8" y="165"/>
                    </a:lnTo>
                    <a:lnTo>
                      <a:pt x="12" y="166"/>
                    </a:lnTo>
                    <a:lnTo>
                      <a:pt x="17" y="168"/>
                    </a:lnTo>
                    <a:lnTo>
                      <a:pt x="22" y="170"/>
                    </a:lnTo>
                    <a:lnTo>
                      <a:pt x="27" y="173"/>
                    </a:lnTo>
                    <a:lnTo>
                      <a:pt x="34" y="175"/>
                    </a:lnTo>
                    <a:lnTo>
                      <a:pt x="39" y="176"/>
                    </a:lnTo>
                    <a:lnTo>
                      <a:pt x="45" y="178"/>
                    </a:lnTo>
                    <a:lnTo>
                      <a:pt x="50" y="180"/>
                    </a:lnTo>
                    <a:lnTo>
                      <a:pt x="55" y="181"/>
                    </a:lnTo>
                    <a:lnTo>
                      <a:pt x="61" y="183"/>
                    </a:lnTo>
                    <a:lnTo>
                      <a:pt x="66" y="186"/>
                    </a:lnTo>
                    <a:lnTo>
                      <a:pt x="69" y="188"/>
                    </a:lnTo>
                    <a:lnTo>
                      <a:pt x="72" y="190"/>
                    </a:lnTo>
                    <a:lnTo>
                      <a:pt x="76" y="191"/>
                    </a:lnTo>
                    <a:lnTo>
                      <a:pt x="76" y="193"/>
                    </a:lnTo>
                    <a:lnTo>
                      <a:pt x="77" y="195"/>
                    </a:lnTo>
                    <a:lnTo>
                      <a:pt x="76" y="197"/>
                    </a:lnTo>
                    <a:lnTo>
                      <a:pt x="76" y="198"/>
                    </a:lnTo>
                    <a:lnTo>
                      <a:pt x="72" y="202"/>
                    </a:lnTo>
                    <a:lnTo>
                      <a:pt x="69" y="203"/>
                    </a:lnTo>
                    <a:lnTo>
                      <a:pt x="66" y="205"/>
                    </a:lnTo>
                    <a:lnTo>
                      <a:pt x="61" y="207"/>
                    </a:lnTo>
                    <a:lnTo>
                      <a:pt x="55" y="208"/>
                    </a:lnTo>
                    <a:lnTo>
                      <a:pt x="50" y="210"/>
                    </a:lnTo>
                    <a:lnTo>
                      <a:pt x="45" y="212"/>
                    </a:lnTo>
                    <a:lnTo>
                      <a:pt x="39" y="215"/>
                    </a:lnTo>
                    <a:lnTo>
                      <a:pt x="34" y="217"/>
                    </a:lnTo>
                    <a:lnTo>
                      <a:pt x="27" y="218"/>
                    </a:lnTo>
                    <a:lnTo>
                      <a:pt x="22" y="220"/>
                    </a:lnTo>
                    <a:lnTo>
                      <a:pt x="17" y="222"/>
                    </a:lnTo>
                    <a:lnTo>
                      <a:pt x="12" y="223"/>
                    </a:lnTo>
                    <a:lnTo>
                      <a:pt x="8" y="225"/>
                    </a:lnTo>
                    <a:lnTo>
                      <a:pt x="5" y="227"/>
                    </a:lnTo>
                    <a:lnTo>
                      <a:pt x="3" y="230"/>
                    </a:lnTo>
                    <a:lnTo>
                      <a:pt x="2" y="232"/>
                    </a:lnTo>
                    <a:lnTo>
                      <a:pt x="0" y="233"/>
                    </a:lnTo>
                    <a:lnTo>
                      <a:pt x="2" y="235"/>
                    </a:lnTo>
                    <a:lnTo>
                      <a:pt x="3" y="237"/>
                    </a:lnTo>
                    <a:lnTo>
                      <a:pt x="5" y="239"/>
                    </a:lnTo>
                    <a:lnTo>
                      <a:pt x="8" y="240"/>
                    </a:lnTo>
                    <a:lnTo>
                      <a:pt x="12" y="244"/>
                    </a:lnTo>
                    <a:lnTo>
                      <a:pt x="17" y="245"/>
                    </a:lnTo>
                    <a:lnTo>
                      <a:pt x="22" y="247"/>
                    </a:lnTo>
                    <a:lnTo>
                      <a:pt x="27" y="249"/>
                    </a:lnTo>
                    <a:lnTo>
                      <a:pt x="34" y="250"/>
                    </a:lnTo>
                    <a:lnTo>
                      <a:pt x="39" y="252"/>
                    </a:lnTo>
                    <a:lnTo>
                      <a:pt x="45" y="254"/>
                    </a:lnTo>
                    <a:lnTo>
                      <a:pt x="50" y="255"/>
                    </a:lnTo>
                    <a:lnTo>
                      <a:pt x="55" y="259"/>
                    </a:lnTo>
                    <a:lnTo>
                      <a:pt x="61" y="260"/>
                    </a:lnTo>
                    <a:lnTo>
                      <a:pt x="66" y="262"/>
                    </a:lnTo>
                    <a:lnTo>
                      <a:pt x="69" y="264"/>
                    </a:lnTo>
                    <a:lnTo>
                      <a:pt x="72" y="265"/>
                    </a:lnTo>
                    <a:lnTo>
                      <a:pt x="76" y="267"/>
                    </a:lnTo>
                    <a:lnTo>
                      <a:pt x="76" y="269"/>
                    </a:lnTo>
                    <a:lnTo>
                      <a:pt x="77" y="272"/>
                    </a:lnTo>
                    <a:lnTo>
                      <a:pt x="76" y="274"/>
                    </a:lnTo>
                    <a:lnTo>
                      <a:pt x="76" y="275"/>
                    </a:lnTo>
                    <a:lnTo>
                      <a:pt x="72" y="277"/>
                    </a:lnTo>
                    <a:lnTo>
                      <a:pt x="69" y="279"/>
                    </a:lnTo>
                    <a:lnTo>
                      <a:pt x="66" y="280"/>
                    </a:lnTo>
                    <a:lnTo>
                      <a:pt x="61" y="282"/>
                    </a:lnTo>
                    <a:lnTo>
                      <a:pt x="55" y="284"/>
                    </a:lnTo>
                    <a:lnTo>
                      <a:pt x="50" y="287"/>
                    </a:lnTo>
                    <a:lnTo>
                      <a:pt x="45" y="289"/>
                    </a:lnTo>
                    <a:lnTo>
                      <a:pt x="39" y="291"/>
                    </a:lnTo>
                    <a:lnTo>
                      <a:pt x="34" y="292"/>
                    </a:lnTo>
                    <a:lnTo>
                      <a:pt x="27" y="294"/>
                    </a:lnTo>
                    <a:lnTo>
                      <a:pt x="22" y="296"/>
                    </a:lnTo>
                    <a:lnTo>
                      <a:pt x="17" y="297"/>
                    </a:lnTo>
                    <a:lnTo>
                      <a:pt x="12" y="301"/>
                    </a:lnTo>
                    <a:lnTo>
                      <a:pt x="8" y="302"/>
                    </a:lnTo>
                    <a:lnTo>
                      <a:pt x="5" y="304"/>
                    </a:lnTo>
                    <a:lnTo>
                      <a:pt x="3" y="306"/>
                    </a:lnTo>
                    <a:lnTo>
                      <a:pt x="2" y="307"/>
                    </a:lnTo>
                    <a:lnTo>
                      <a:pt x="0" y="309"/>
                    </a:lnTo>
                    <a:lnTo>
                      <a:pt x="2" y="311"/>
                    </a:lnTo>
                    <a:lnTo>
                      <a:pt x="3" y="314"/>
                    </a:lnTo>
                    <a:lnTo>
                      <a:pt x="5" y="316"/>
                    </a:lnTo>
                    <a:lnTo>
                      <a:pt x="8" y="317"/>
                    </a:lnTo>
                    <a:lnTo>
                      <a:pt x="12" y="319"/>
                    </a:lnTo>
                    <a:lnTo>
                      <a:pt x="17" y="321"/>
                    </a:lnTo>
                    <a:lnTo>
                      <a:pt x="22" y="322"/>
                    </a:lnTo>
                    <a:lnTo>
                      <a:pt x="27" y="324"/>
                    </a:lnTo>
                    <a:lnTo>
                      <a:pt x="34" y="326"/>
                    </a:lnTo>
                    <a:lnTo>
                      <a:pt x="39" y="329"/>
                    </a:lnTo>
                    <a:lnTo>
                      <a:pt x="45" y="331"/>
                    </a:lnTo>
                    <a:lnTo>
                      <a:pt x="50" y="333"/>
                    </a:lnTo>
                    <a:lnTo>
                      <a:pt x="55" y="334"/>
                    </a:lnTo>
                    <a:lnTo>
                      <a:pt x="61" y="336"/>
                    </a:lnTo>
                    <a:lnTo>
                      <a:pt x="66" y="338"/>
                    </a:lnTo>
                    <a:lnTo>
                      <a:pt x="69" y="339"/>
                    </a:lnTo>
                    <a:lnTo>
                      <a:pt x="72" y="343"/>
                    </a:lnTo>
                    <a:lnTo>
                      <a:pt x="76" y="344"/>
                    </a:lnTo>
                    <a:lnTo>
                      <a:pt x="76" y="346"/>
                    </a:lnTo>
                    <a:lnTo>
                      <a:pt x="77" y="348"/>
                    </a:lnTo>
                    <a:lnTo>
                      <a:pt x="76" y="349"/>
                    </a:lnTo>
                    <a:lnTo>
                      <a:pt x="76" y="351"/>
                    </a:lnTo>
                    <a:lnTo>
                      <a:pt x="72" y="353"/>
                    </a:lnTo>
                    <a:lnTo>
                      <a:pt x="69" y="354"/>
                    </a:lnTo>
                    <a:lnTo>
                      <a:pt x="66" y="358"/>
                    </a:lnTo>
                    <a:lnTo>
                      <a:pt x="61" y="359"/>
                    </a:lnTo>
                    <a:lnTo>
                      <a:pt x="55" y="361"/>
                    </a:lnTo>
                    <a:lnTo>
                      <a:pt x="50" y="363"/>
                    </a:lnTo>
                    <a:lnTo>
                      <a:pt x="45" y="364"/>
                    </a:lnTo>
                    <a:lnTo>
                      <a:pt x="39" y="366"/>
                    </a:lnTo>
                    <a:lnTo>
                      <a:pt x="34" y="368"/>
                    </a:lnTo>
                    <a:lnTo>
                      <a:pt x="27" y="371"/>
                    </a:lnTo>
                    <a:lnTo>
                      <a:pt x="22" y="373"/>
                    </a:lnTo>
                    <a:lnTo>
                      <a:pt x="17" y="375"/>
                    </a:lnTo>
                    <a:lnTo>
                      <a:pt x="12" y="376"/>
                    </a:lnTo>
                    <a:lnTo>
                      <a:pt x="8" y="378"/>
                    </a:lnTo>
                    <a:lnTo>
                      <a:pt x="5" y="380"/>
                    </a:lnTo>
                    <a:lnTo>
                      <a:pt x="3" y="381"/>
                    </a:lnTo>
                    <a:lnTo>
                      <a:pt x="2" y="383"/>
                    </a:lnTo>
                    <a:lnTo>
                      <a:pt x="0" y="386"/>
                    </a:lnTo>
                    <a:lnTo>
                      <a:pt x="2" y="388"/>
                    </a:lnTo>
                    <a:lnTo>
                      <a:pt x="3" y="390"/>
                    </a:lnTo>
                    <a:lnTo>
                      <a:pt x="5" y="391"/>
                    </a:lnTo>
                    <a:lnTo>
                      <a:pt x="8" y="393"/>
                    </a:lnTo>
                    <a:lnTo>
                      <a:pt x="12" y="395"/>
                    </a:lnTo>
                    <a:lnTo>
                      <a:pt x="17" y="396"/>
                    </a:lnTo>
                    <a:lnTo>
                      <a:pt x="22" y="400"/>
                    </a:lnTo>
                    <a:lnTo>
                      <a:pt x="27" y="401"/>
                    </a:lnTo>
                    <a:lnTo>
                      <a:pt x="34" y="403"/>
                    </a:lnTo>
                    <a:lnTo>
                      <a:pt x="39" y="405"/>
                    </a:lnTo>
                    <a:lnTo>
                      <a:pt x="45" y="406"/>
                    </a:lnTo>
                    <a:lnTo>
                      <a:pt x="50" y="408"/>
                    </a:lnTo>
                    <a:lnTo>
                      <a:pt x="55" y="410"/>
                    </a:lnTo>
                    <a:lnTo>
                      <a:pt x="61" y="412"/>
                    </a:lnTo>
                    <a:lnTo>
                      <a:pt x="66" y="415"/>
                    </a:lnTo>
                    <a:lnTo>
                      <a:pt x="69" y="417"/>
                    </a:lnTo>
                    <a:lnTo>
                      <a:pt x="72" y="418"/>
                    </a:lnTo>
                    <a:lnTo>
                      <a:pt x="76" y="420"/>
                    </a:lnTo>
                    <a:lnTo>
                      <a:pt x="76" y="422"/>
                    </a:lnTo>
                    <a:lnTo>
                      <a:pt x="77" y="423"/>
                    </a:lnTo>
                    <a:lnTo>
                      <a:pt x="76" y="425"/>
                    </a:lnTo>
                    <a:lnTo>
                      <a:pt x="76" y="428"/>
                    </a:lnTo>
                    <a:lnTo>
                      <a:pt x="72" y="430"/>
                    </a:lnTo>
                    <a:lnTo>
                      <a:pt x="69" y="432"/>
                    </a:lnTo>
                    <a:lnTo>
                      <a:pt x="66" y="433"/>
                    </a:lnTo>
                    <a:lnTo>
                      <a:pt x="61" y="435"/>
                    </a:lnTo>
                    <a:lnTo>
                      <a:pt x="55" y="437"/>
                    </a:lnTo>
                    <a:lnTo>
                      <a:pt x="50" y="438"/>
                    </a:lnTo>
                    <a:lnTo>
                      <a:pt x="45" y="440"/>
                    </a:lnTo>
                    <a:lnTo>
                      <a:pt x="39" y="443"/>
                    </a:lnTo>
                    <a:lnTo>
                      <a:pt x="34" y="445"/>
                    </a:lnTo>
                    <a:lnTo>
                      <a:pt x="27" y="447"/>
                    </a:lnTo>
                    <a:lnTo>
                      <a:pt x="22" y="448"/>
                    </a:lnTo>
                    <a:lnTo>
                      <a:pt x="17" y="450"/>
                    </a:lnTo>
                    <a:lnTo>
                      <a:pt x="12" y="452"/>
                    </a:lnTo>
                    <a:lnTo>
                      <a:pt x="8" y="453"/>
                    </a:lnTo>
                    <a:lnTo>
                      <a:pt x="5" y="457"/>
                    </a:lnTo>
                    <a:lnTo>
                      <a:pt x="3" y="459"/>
                    </a:lnTo>
                    <a:lnTo>
                      <a:pt x="2" y="460"/>
                    </a:lnTo>
                    <a:lnTo>
                      <a:pt x="0" y="462"/>
                    </a:lnTo>
                    <a:lnTo>
                      <a:pt x="2" y="464"/>
                    </a:lnTo>
                    <a:lnTo>
                      <a:pt x="3" y="465"/>
                    </a:lnTo>
                    <a:lnTo>
                      <a:pt x="5" y="467"/>
                    </a:lnTo>
                    <a:lnTo>
                      <a:pt x="8" y="469"/>
                    </a:lnTo>
                    <a:lnTo>
                      <a:pt x="12" y="472"/>
                    </a:lnTo>
                    <a:lnTo>
                      <a:pt x="17" y="474"/>
                    </a:lnTo>
                    <a:lnTo>
                      <a:pt x="22" y="475"/>
                    </a:lnTo>
                    <a:lnTo>
                      <a:pt x="27" y="477"/>
                    </a:lnTo>
                    <a:lnTo>
                      <a:pt x="34" y="479"/>
                    </a:lnTo>
                    <a:lnTo>
                      <a:pt x="39" y="480"/>
                    </a:lnTo>
                    <a:lnTo>
                      <a:pt x="45" y="482"/>
                    </a:lnTo>
                    <a:lnTo>
                      <a:pt x="50" y="485"/>
                    </a:lnTo>
                    <a:lnTo>
                      <a:pt x="55" y="487"/>
                    </a:lnTo>
                    <a:lnTo>
                      <a:pt x="61" y="489"/>
                    </a:lnTo>
                    <a:lnTo>
                      <a:pt x="66" y="490"/>
                    </a:lnTo>
                    <a:lnTo>
                      <a:pt x="69" y="492"/>
                    </a:lnTo>
                    <a:lnTo>
                      <a:pt x="72" y="494"/>
                    </a:lnTo>
                    <a:lnTo>
                      <a:pt x="76" y="495"/>
                    </a:lnTo>
                    <a:lnTo>
                      <a:pt x="76" y="497"/>
                    </a:lnTo>
                    <a:lnTo>
                      <a:pt x="77" y="501"/>
                    </a:lnTo>
                    <a:lnTo>
                      <a:pt x="76" y="502"/>
                    </a:lnTo>
                    <a:lnTo>
                      <a:pt x="76" y="504"/>
                    </a:lnTo>
                    <a:lnTo>
                      <a:pt x="72" y="506"/>
                    </a:lnTo>
                    <a:lnTo>
                      <a:pt x="69" y="507"/>
                    </a:lnTo>
                    <a:lnTo>
                      <a:pt x="66" y="509"/>
                    </a:lnTo>
                    <a:lnTo>
                      <a:pt x="61" y="511"/>
                    </a:lnTo>
                    <a:lnTo>
                      <a:pt x="55" y="514"/>
                    </a:lnTo>
                    <a:lnTo>
                      <a:pt x="50" y="516"/>
                    </a:lnTo>
                    <a:lnTo>
                      <a:pt x="45" y="517"/>
                    </a:lnTo>
                    <a:lnTo>
                      <a:pt x="39" y="519"/>
                    </a:lnTo>
                    <a:lnTo>
                      <a:pt x="34" y="521"/>
                    </a:lnTo>
                    <a:lnTo>
                      <a:pt x="27" y="522"/>
                    </a:lnTo>
                    <a:lnTo>
                      <a:pt x="22" y="524"/>
                    </a:lnTo>
                    <a:lnTo>
                      <a:pt x="17" y="526"/>
                    </a:lnTo>
                    <a:lnTo>
                      <a:pt x="12" y="529"/>
                    </a:lnTo>
                    <a:lnTo>
                      <a:pt x="8" y="531"/>
                    </a:lnTo>
                    <a:lnTo>
                      <a:pt x="5" y="532"/>
                    </a:lnTo>
                    <a:lnTo>
                      <a:pt x="3" y="534"/>
                    </a:lnTo>
                    <a:lnTo>
                      <a:pt x="2" y="536"/>
                    </a:lnTo>
                    <a:lnTo>
                      <a:pt x="0" y="537"/>
                    </a:lnTo>
                    <a:lnTo>
                      <a:pt x="2" y="539"/>
                    </a:lnTo>
                    <a:lnTo>
                      <a:pt x="3" y="543"/>
                    </a:lnTo>
                    <a:lnTo>
                      <a:pt x="5" y="544"/>
                    </a:lnTo>
                    <a:lnTo>
                      <a:pt x="8" y="546"/>
                    </a:lnTo>
                    <a:lnTo>
                      <a:pt x="12" y="548"/>
                    </a:lnTo>
                    <a:lnTo>
                      <a:pt x="17" y="549"/>
                    </a:lnTo>
                    <a:lnTo>
                      <a:pt x="22" y="551"/>
                    </a:lnTo>
                    <a:lnTo>
                      <a:pt x="27" y="553"/>
                    </a:lnTo>
                    <a:lnTo>
                      <a:pt x="34" y="556"/>
                    </a:lnTo>
                    <a:lnTo>
                      <a:pt x="39" y="558"/>
                    </a:lnTo>
                    <a:lnTo>
                      <a:pt x="45" y="559"/>
                    </a:lnTo>
                    <a:lnTo>
                      <a:pt x="50" y="561"/>
                    </a:lnTo>
                    <a:lnTo>
                      <a:pt x="55" y="563"/>
                    </a:lnTo>
                    <a:lnTo>
                      <a:pt x="61" y="564"/>
                    </a:lnTo>
                    <a:lnTo>
                      <a:pt x="66" y="566"/>
                    </a:lnTo>
                    <a:lnTo>
                      <a:pt x="69" y="568"/>
                    </a:lnTo>
                    <a:lnTo>
                      <a:pt x="72" y="571"/>
                    </a:lnTo>
                    <a:lnTo>
                      <a:pt x="76" y="573"/>
                    </a:lnTo>
                    <a:lnTo>
                      <a:pt x="76" y="574"/>
                    </a:lnTo>
                    <a:lnTo>
                      <a:pt x="77" y="576"/>
                    </a:lnTo>
                    <a:lnTo>
                      <a:pt x="76" y="578"/>
                    </a:lnTo>
                    <a:lnTo>
                      <a:pt x="76" y="579"/>
                    </a:lnTo>
                    <a:lnTo>
                      <a:pt x="72" y="581"/>
                    </a:lnTo>
                    <a:lnTo>
                      <a:pt x="69" y="584"/>
                    </a:lnTo>
                    <a:lnTo>
                      <a:pt x="66" y="586"/>
                    </a:lnTo>
                    <a:lnTo>
                      <a:pt x="61" y="588"/>
                    </a:lnTo>
                    <a:lnTo>
                      <a:pt x="55" y="590"/>
                    </a:lnTo>
                    <a:lnTo>
                      <a:pt x="50" y="591"/>
                    </a:lnTo>
                    <a:lnTo>
                      <a:pt x="45" y="593"/>
                    </a:lnTo>
                    <a:lnTo>
                      <a:pt x="39" y="595"/>
                    </a:lnTo>
                    <a:lnTo>
                      <a:pt x="34" y="596"/>
                    </a:lnTo>
                    <a:lnTo>
                      <a:pt x="27" y="600"/>
                    </a:lnTo>
                    <a:lnTo>
                      <a:pt x="22" y="601"/>
                    </a:lnTo>
                    <a:lnTo>
                      <a:pt x="17" y="603"/>
                    </a:lnTo>
                    <a:lnTo>
                      <a:pt x="12" y="605"/>
                    </a:lnTo>
                    <a:lnTo>
                      <a:pt x="8" y="606"/>
                    </a:lnTo>
                    <a:lnTo>
                      <a:pt x="5" y="608"/>
                    </a:lnTo>
                    <a:lnTo>
                      <a:pt x="3" y="610"/>
                    </a:lnTo>
                    <a:lnTo>
                      <a:pt x="2" y="613"/>
                    </a:lnTo>
                    <a:lnTo>
                      <a:pt x="0" y="615"/>
                    </a:lnTo>
                    <a:lnTo>
                      <a:pt x="2" y="616"/>
                    </a:lnTo>
                    <a:lnTo>
                      <a:pt x="3" y="618"/>
                    </a:lnTo>
                    <a:lnTo>
                      <a:pt x="5" y="620"/>
                    </a:lnTo>
                    <a:lnTo>
                      <a:pt x="8" y="621"/>
                    </a:lnTo>
                    <a:lnTo>
                      <a:pt x="12" y="623"/>
                    </a:lnTo>
                    <a:lnTo>
                      <a:pt x="17" y="625"/>
                    </a:lnTo>
                    <a:lnTo>
                      <a:pt x="22" y="628"/>
                    </a:lnTo>
                    <a:lnTo>
                      <a:pt x="27" y="630"/>
                    </a:lnTo>
                    <a:lnTo>
                      <a:pt x="34" y="632"/>
                    </a:lnTo>
                    <a:lnTo>
                      <a:pt x="39" y="633"/>
                    </a:lnTo>
                    <a:lnTo>
                      <a:pt x="39" y="695"/>
                    </a:lnTo>
                  </a:path>
                </a:pathLst>
              </a:custGeom>
              <a:noFill/>
              <a:ln w="792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5456" name="Oval 22"/>
            <p:cNvSpPr>
              <a:spLocks noChangeArrowheads="1"/>
            </p:cNvSpPr>
            <p:nvPr/>
          </p:nvSpPr>
          <p:spPr bwMode="auto">
            <a:xfrm>
              <a:off x="683" y="1578"/>
              <a:ext cx="44" cy="41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57" name="Oval 23"/>
            <p:cNvSpPr>
              <a:spLocks noChangeArrowheads="1"/>
            </p:cNvSpPr>
            <p:nvPr/>
          </p:nvSpPr>
          <p:spPr bwMode="auto">
            <a:xfrm>
              <a:off x="1035" y="1578"/>
              <a:ext cx="44" cy="41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85360" name="Line 24"/>
          <p:cNvSpPr>
            <a:spLocks noChangeShapeType="1"/>
          </p:cNvSpPr>
          <p:nvPr/>
        </p:nvSpPr>
        <p:spPr bwMode="auto">
          <a:xfrm flipV="1">
            <a:off x="1098550" y="3019921"/>
            <a:ext cx="568325" cy="12700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61" name="Line 25"/>
          <p:cNvSpPr>
            <a:spLocks noChangeShapeType="1"/>
          </p:cNvSpPr>
          <p:nvPr/>
        </p:nvSpPr>
        <p:spPr bwMode="auto">
          <a:xfrm flipV="1">
            <a:off x="1687513" y="2665909"/>
            <a:ext cx="446087" cy="384175"/>
          </a:xfrm>
          <a:prstGeom prst="line">
            <a:avLst/>
          </a:prstGeom>
          <a:noFill/>
          <a:ln w="126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62" name="Line 26"/>
          <p:cNvSpPr>
            <a:spLocks noChangeShapeType="1"/>
          </p:cNvSpPr>
          <p:nvPr/>
        </p:nvSpPr>
        <p:spPr bwMode="auto">
          <a:xfrm flipV="1">
            <a:off x="2203450" y="3192959"/>
            <a:ext cx="488950" cy="2000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63" name="Line 27"/>
          <p:cNvSpPr>
            <a:spLocks noChangeShapeType="1"/>
          </p:cNvSpPr>
          <p:nvPr/>
        </p:nvSpPr>
        <p:spPr bwMode="auto">
          <a:xfrm flipH="1">
            <a:off x="1852613" y="3391396"/>
            <a:ext cx="352425" cy="4635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64" name="AutoShape 28"/>
          <p:cNvSpPr>
            <a:spLocks noChangeArrowheads="1"/>
          </p:cNvSpPr>
          <p:nvPr/>
        </p:nvSpPr>
        <p:spPr bwMode="auto">
          <a:xfrm rot="-3000000">
            <a:off x="1923257" y="2915940"/>
            <a:ext cx="65087" cy="625475"/>
          </a:xfrm>
          <a:custGeom>
            <a:avLst/>
            <a:gdLst>
              <a:gd name="T0" fmla="*/ 2147483647 w 77"/>
              <a:gd name="T1" fmla="*/ 2147483647 h 695"/>
              <a:gd name="T2" fmla="*/ 2147483647 w 77"/>
              <a:gd name="T3" fmla="*/ 2147483647 h 695"/>
              <a:gd name="T4" fmla="*/ 2147483647 w 77"/>
              <a:gd name="T5" fmla="*/ 2147483647 h 695"/>
              <a:gd name="T6" fmla="*/ 2147483647 w 77"/>
              <a:gd name="T7" fmla="*/ 2147483647 h 695"/>
              <a:gd name="T8" fmla="*/ 2147483647 w 77"/>
              <a:gd name="T9" fmla="*/ 2147483647 h 695"/>
              <a:gd name="T10" fmla="*/ 2147483647 w 77"/>
              <a:gd name="T11" fmla="*/ 2147483647 h 695"/>
              <a:gd name="T12" fmla="*/ 2147483647 w 77"/>
              <a:gd name="T13" fmla="*/ 2147483647 h 695"/>
              <a:gd name="T14" fmla="*/ 2147483647 w 77"/>
              <a:gd name="T15" fmla="*/ 2147483647 h 695"/>
              <a:gd name="T16" fmla="*/ 2147483647 w 77"/>
              <a:gd name="T17" fmla="*/ 2147483647 h 695"/>
              <a:gd name="T18" fmla="*/ 2147483647 w 77"/>
              <a:gd name="T19" fmla="*/ 2147483647 h 695"/>
              <a:gd name="T20" fmla="*/ 2147483647 w 77"/>
              <a:gd name="T21" fmla="*/ 2147483647 h 695"/>
              <a:gd name="T22" fmla="*/ 2147483647 w 77"/>
              <a:gd name="T23" fmla="*/ 2147483647 h 695"/>
              <a:gd name="T24" fmla="*/ 2147483647 w 77"/>
              <a:gd name="T25" fmla="*/ 2147483647 h 695"/>
              <a:gd name="T26" fmla="*/ 2147483647 w 77"/>
              <a:gd name="T27" fmla="*/ 2147483647 h 695"/>
              <a:gd name="T28" fmla="*/ 2147483647 w 77"/>
              <a:gd name="T29" fmla="*/ 2147483647 h 695"/>
              <a:gd name="T30" fmla="*/ 2147483647 w 77"/>
              <a:gd name="T31" fmla="*/ 2147483647 h 695"/>
              <a:gd name="T32" fmla="*/ 2147483647 w 77"/>
              <a:gd name="T33" fmla="*/ 2147483647 h 695"/>
              <a:gd name="T34" fmla="*/ 2147483647 w 77"/>
              <a:gd name="T35" fmla="*/ 2147483647 h 695"/>
              <a:gd name="T36" fmla="*/ 2147483647 w 77"/>
              <a:gd name="T37" fmla="*/ 2147483647 h 695"/>
              <a:gd name="T38" fmla="*/ 2147483647 w 77"/>
              <a:gd name="T39" fmla="*/ 2147483647 h 695"/>
              <a:gd name="T40" fmla="*/ 2147483647 w 77"/>
              <a:gd name="T41" fmla="*/ 2147483647 h 695"/>
              <a:gd name="T42" fmla="*/ 2147483647 w 77"/>
              <a:gd name="T43" fmla="*/ 2147483647 h 695"/>
              <a:gd name="T44" fmla="*/ 2147483647 w 77"/>
              <a:gd name="T45" fmla="*/ 2147483647 h 695"/>
              <a:gd name="T46" fmla="*/ 2147483647 w 77"/>
              <a:gd name="T47" fmla="*/ 2147483647 h 695"/>
              <a:gd name="T48" fmla="*/ 2147483647 w 77"/>
              <a:gd name="T49" fmla="*/ 2147483647 h 695"/>
              <a:gd name="T50" fmla="*/ 2147483647 w 77"/>
              <a:gd name="T51" fmla="*/ 2147483647 h 695"/>
              <a:gd name="T52" fmla="*/ 2147483647 w 77"/>
              <a:gd name="T53" fmla="*/ 2147483647 h 695"/>
              <a:gd name="T54" fmla="*/ 2147483647 w 77"/>
              <a:gd name="T55" fmla="*/ 2147483647 h 695"/>
              <a:gd name="T56" fmla="*/ 2147483647 w 77"/>
              <a:gd name="T57" fmla="*/ 2147483647 h 695"/>
              <a:gd name="T58" fmla="*/ 2147483647 w 77"/>
              <a:gd name="T59" fmla="*/ 2147483647 h 695"/>
              <a:gd name="T60" fmla="*/ 2147483647 w 77"/>
              <a:gd name="T61" fmla="*/ 2147483647 h 695"/>
              <a:gd name="T62" fmla="*/ 2147483647 w 77"/>
              <a:gd name="T63" fmla="*/ 2147483647 h 695"/>
              <a:gd name="T64" fmla="*/ 2147483647 w 77"/>
              <a:gd name="T65" fmla="*/ 2147483647 h 695"/>
              <a:gd name="T66" fmla="*/ 2147483647 w 77"/>
              <a:gd name="T67" fmla="*/ 2147483647 h 695"/>
              <a:gd name="T68" fmla="*/ 2147483647 w 77"/>
              <a:gd name="T69" fmla="*/ 2147483647 h 695"/>
              <a:gd name="T70" fmla="*/ 2147483647 w 77"/>
              <a:gd name="T71" fmla="*/ 2147483647 h 695"/>
              <a:gd name="T72" fmla="*/ 2147483647 w 77"/>
              <a:gd name="T73" fmla="*/ 2147483647 h 695"/>
              <a:gd name="T74" fmla="*/ 2147483647 w 77"/>
              <a:gd name="T75" fmla="*/ 2147483647 h 695"/>
              <a:gd name="T76" fmla="*/ 2147483647 w 77"/>
              <a:gd name="T77" fmla="*/ 2147483647 h 695"/>
              <a:gd name="T78" fmla="*/ 2147483647 w 77"/>
              <a:gd name="T79" fmla="*/ 2147483647 h 695"/>
              <a:gd name="T80" fmla="*/ 2147483647 w 77"/>
              <a:gd name="T81" fmla="*/ 2147483647 h 695"/>
              <a:gd name="T82" fmla="*/ 2147483647 w 77"/>
              <a:gd name="T83" fmla="*/ 2147483647 h 695"/>
              <a:gd name="T84" fmla="*/ 2147483647 w 77"/>
              <a:gd name="T85" fmla="*/ 2147483647 h 695"/>
              <a:gd name="T86" fmla="*/ 2147483647 w 77"/>
              <a:gd name="T87" fmla="*/ 2147483647 h 695"/>
              <a:gd name="T88" fmla="*/ 2147483647 w 77"/>
              <a:gd name="T89" fmla="*/ 2147483647 h 695"/>
              <a:gd name="T90" fmla="*/ 2147483647 w 77"/>
              <a:gd name="T91" fmla="*/ 2147483647 h 695"/>
              <a:gd name="T92" fmla="*/ 2147483647 w 77"/>
              <a:gd name="T93" fmla="*/ 2147483647 h 695"/>
              <a:gd name="T94" fmla="*/ 2147483647 w 77"/>
              <a:gd name="T95" fmla="*/ 2147483647 h 695"/>
              <a:gd name="T96" fmla="*/ 2147483647 w 77"/>
              <a:gd name="T97" fmla="*/ 2147483647 h 695"/>
              <a:gd name="T98" fmla="*/ 2147483647 w 77"/>
              <a:gd name="T99" fmla="*/ 2147483647 h 695"/>
              <a:gd name="T100" fmla="*/ 2147483647 w 77"/>
              <a:gd name="T101" fmla="*/ 2147483647 h 695"/>
              <a:gd name="T102" fmla="*/ 2147483647 w 77"/>
              <a:gd name="T103" fmla="*/ 2147483647 h 695"/>
              <a:gd name="T104" fmla="*/ 2147483647 w 77"/>
              <a:gd name="T105" fmla="*/ 2147483647 h 695"/>
              <a:gd name="T106" fmla="*/ 2147483647 w 77"/>
              <a:gd name="T107" fmla="*/ 2147483647 h 695"/>
              <a:gd name="T108" fmla="*/ 2147483647 w 77"/>
              <a:gd name="T109" fmla="*/ 2147483647 h 695"/>
              <a:gd name="T110" fmla="*/ 2147483647 w 77"/>
              <a:gd name="T111" fmla="*/ 2147483647 h 695"/>
              <a:gd name="T112" fmla="*/ 2147483647 w 77"/>
              <a:gd name="T113" fmla="*/ 2147483647 h 695"/>
              <a:gd name="T114" fmla="*/ 2147483647 w 77"/>
              <a:gd name="T115" fmla="*/ 2147483647 h 695"/>
              <a:gd name="T116" fmla="*/ 2147483647 w 77"/>
              <a:gd name="T117" fmla="*/ 2147483647 h 695"/>
              <a:gd name="T118" fmla="*/ 2147483647 w 77"/>
              <a:gd name="T119" fmla="*/ 2147483647 h 6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695"/>
              <a:gd name="T182" fmla="*/ 77 w 77"/>
              <a:gd name="T183" fmla="*/ 695 h 6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695">
                <a:moveTo>
                  <a:pt x="39" y="0"/>
                </a:moveTo>
                <a:lnTo>
                  <a:pt x="39" y="62"/>
                </a:lnTo>
                <a:lnTo>
                  <a:pt x="34" y="64"/>
                </a:lnTo>
                <a:lnTo>
                  <a:pt x="27" y="66"/>
                </a:lnTo>
                <a:lnTo>
                  <a:pt x="22" y="67"/>
                </a:lnTo>
                <a:lnTo>
                  <a:pt x="17" y="69"/>
                </a:lnTo>
                <a:lnTo>
                  <a:pt x="12" y="72"/>
                </a:lnTo>
                <a:lnTo>
                  <a:pt x="8" y="74"/>
                </a:lnTo>
                <a:lnTo>
                  <a:pt x="5" y="76"/>
                </a:lnTo>
                <a:lnTo>
                  <a:pt x="3" y="77"/>
                </a:lnTo>
                <a:lnTo>
                  <a:pt x="2" y="79"/>
                </a:lnTo>
                <a:lnTo>
                  <a:pt x="0" y="81"/>
                </a:lnTo>
                <a:lnTo>
                  <a:pt x="2" y="82"/>
                </a:lnTo>
                <a:lnTo>
                  <a:pt x="3" y="84"/>
                </a:lnTo>
                <a:lnTo>
                  <a:pt x="5" y="87"/>
                </a:lnTo>
                <a:lnTo>
                  <a:pt x="8" y="89"/>
                </a:lnTo>
                <a:lnTo>
                  <a:pt x="12" y="91"/>
                </a:lnTo>
                <a:lnTo>
                  <a:pt x="17" y="92"/>
                </a:lnTo>
                <a:lnTo>
                  <a:pt x="22" y="94"/>
                </a:lnTo>
                <a:lnTo>
                  <a:pt x="27" y="96"/>
                </a:lnTo>
                <a:lnTo>
                  <a:pt x="34" y="97"/>
                </a:lnTo>
                <a:lnTo>
                  <a:pt x="39" y="101"/>
                </a:lnTo>
                <a:lnTo>
                  <a:pt x="45" y="102"/>
                </a:lnTo>
                <a:lnTo>
                  <a:pt x="50" y="104"/>
                </a:lnTo>
                <a:lnTo>
                  <a:pt x="55" y="106"/>
                </a:lnTo>
                <a:lnTo>
                  <a:pt x="61" y="108"/>
                </a:lnTo>
                <a:lnTo>
                  <a:pt x="66" y="109"/>
                </a:lnTo>
                <a:lnTo>
                  <a:pt x="69" y="111"/>
                </a:lnTo>
                <a:lnTo>
                  <a:pt x="72" y="113"/>
                </a:lnTo>
                <a:lnTo>
                  <a:pt x="76" y="116"/>
                </a:lnTo>
                <a:lnTo>
                  <a:pt x="76" y="118"/>
                </a:lnTo>
                <a:lnTo>
                  <a:pt x="77" y="119"/>
                </a:lnTo>
                <a:lnTo>
                  <a:pt x="76" y="121"/>
                </a:lnTo>
                <a:lnTo>
                  <a:pt x="76" y="123"/>
                </a:lnTo>
                <a:lnTo>
                  <a:pt x="72" y="124"/>
                </a:lnTo>
                <a:lnTo>
                  <a:pt x="69" y="126"/>
                </a:lnTo>
                <a:lnTo>
                  <a:pt x="66" y="129"/>
                </a:lnTo>
                <a:lnTo>
                  <a:pt x="61" y="131"/>
                </a:lnTo>
                <a:lnTo>
                  <a:pt x="55" y="133"/>
                </a:lnTo>
                <a:lnTo>
                  <a:pt x="50" y="134"/>
                </a:lnTo>
                <a:lnTo>
                  <a:pt x="45" y="136"/>
                </a:lnTo>
                <a:lnTo>
                  <a:pt x="39" y="138"/>
                </a:lnTo>
                <a:lnTo>
                  <a:pt x="34" y="139"/>
                </a:lnTo>
                <a:lnTo>
                  <a:pt x="27" y="141"/>
                </a:lnTo>
                <a:lnTo>
                  <a:pt x="22" y="144"/>
                </a:lnTo>
                <a:lnTo>
                  <a:pt x="17" y="146"/>
                </a:lnTo>
                <a:lnTo>
                  <a:pt x="12" y="148"/>
                </a:lnTo>
                <a:lnTo>
                  <a:pt x="8" y="149"/>
                </a:lnTo>
                <a:lnTo>
                  <a:pt x="5" y="151"/>
                </a:lnTo>
                <a:lnTo>
                  <a:pt x="3" y="153"/>
                </a:lnTo>
                <a:lnTo>
                  <a:pt x="2" y="155"/>
                </a:lnTo>
                <a:lnTo>
                  <a:pt x="0" y="158"/>
                </a:lnTo>
                <a:lnTo>
                  <a:pt x="2" y="160"/>
                </a:lnTo>
                <a:lnTo>
                  <a:pt x="3" y="161"/>
                </a:lnTo>
                <a:lnTo>
                  <a:pt x="5" y="163"/>
                </a:lnTo>
                <a:lnTo>
                  <a:pt x="8" y="165"/>
                </a:lnTo>
                <a:lnTo>
                  <a:pt x="12" y="166"/>
                </a:lnTo>
                <a:lnTo>
                  <a:pt x="17" y="168"/>
                </a:lnTo>
                <a:lnTo>
                  <a:pt x="22" y="170"/>
                </a:lnTo>
                <a:lnTo>
                  <a:pt x="27" y="173"/>
                </a:lnTo>
                <a:lnTo>
                  <a:pt x="34" y="175"/>
                </a:lnTo>
                <a:lnTo>
                  <a:pt x="39" y="176"/>
                </a:lnTo>
                <a:lnTo>
                  <a:pt x="45" y="178"/>
                </a:lnTo>
                <a:lnTo>
                  <a:pt x="50" y="180"/>
                </a:lnTo>
                <a:lnTo>
                  <a:pt x="55" y="181"/>
                </a:lnTo>
                <a:lnTo>
                  <a:pt x="61" y="183"/>
                </a:lnTo>
                <a:lnTo>
                  <a:pt x="66" y="186"/>
                </a:lnTo>
                <a:lnTo>
                  <a:pt x="69" y="188"/>
                </a:lnTo>
                <a:lnTo>
                  <a:pt x="72" y="190"/>
                </a:lnTo>
                <a:lnTo>
                  <a:pt x="76" y="191"/>
                </a:lnTo>
                <a:lnTo>
                  <a:pt x="76" y="193"/>
                </a:lnTo>
                <a:lnTo>
                  <a:pt x="77" y="195"/>
                </a:lnTo>
                <a:lnTo>
                  <a:pt x="76" y="197"/>
                </a:lnTo>
                <a:lnTo>
                  <a:pt x="76" y="198"/>
                </a:lnTo>
                <a:lnTo>
                  <a:pt x="72" y="202"/>
                </a:lnTo>
                <a:lnTo>
                  <a:pt x="69" y="203"/>
                </a:lnTo>
                <a:lnTo>
                  <a:pt x="66" y="205"/>
                </a:lnTo>
                <a:lnTo>
                  <a:pt x="61" y="207"/>
                </a:lnTo>
                <a:lnTo>
                  <a:pt x="55" y="208"/>
                </a:lnTo>
                <a:lnTo>
                  <a:pt x="50" y="210"/>
                </a:lnTo>
                <a:lnTo>
                  <a:pt x="45" y="212"/>
                </a:lnTo>
                <a:lnTo>
                  <a:pt x="39" y="215"/>
                </a:lnTo>
                <a:lnTo>
                  <a:pt x="34" y="217"/>
                </a:lnTo>
                <a:lnTo>
                  <a:pt x="27" y="218"/>
                </a:lnTo>
                <a:lnTo>
                  <a:pt x="22" y="220"/>
                </a:lnTo>
                <a:lnTo>
                  <a:pt x="17" y="222"/>
                </a:lnTo>
                <a:lnTo>
                  <a:pt x="12" y="223"/>
                </a:lnTo>
                <a:lnTo>
                  <a:pt x="8" y="225"/>
                </a:lnTo>
                <a:lnTo>
                  <a:pt x="5" y="227"/>
                </a:lnTo>
                <a:lnTo>
                  <a:pt x="3" y="230"/>
                </a:lnTo>
                <a:lnTo>
                  <a:pt x="2" y="232"/>
                </a:lnTo>
                <a:lnTo>
                  <a:pt x="0" y="233"/>
                </a:lnTo>
                <a:lnTo>
                  <a:pt x="2" y="235"/>
                </a:lnTo>
                <a:lnTo>
                  <a:pt x="3" y="237"/>
                </a:lnTo>
                <a:lnTo>
                  <a:pt x="5" y="239"/>
                </a:lnTo>
                <a:lnTo>
                  <a:pt x="8" y="240"/>
                </a:lnTo>
                <a:lnTo>
                  <a:pt x="12" y="244"/>
                </a:lnTo>
                <a:lnTo>
                  <a:pt x="17" y="245"/>
                </a:lnTo>
                <a:lnTo>
                  <a:pt x="22" y="247"/>
                </a:lnTo>
                <a:lnTo>
                  <a:pt x="27" y="249"/>
                </a:lnTo>
                <a:lnTo>
                  <a:pt x="34" y="250"/>
                </a:lnTo>
                <a:lnTo>
                  <a:pt x="39" y="252"/>
                </a:lnTo>
                <a:lnTo>
                  <a:pt x="45" y="254"/>
                </a:lnTo>
                <a:lnTo>
                  <a:pt x="50" y="255"/>
                </a:lnTo>
                <a:lnTo>
                  <a:pt x="55" y="259"/>
                </a:lnTo>
                <a:lnTo>
                  <a:pt x="61" y="260"/>
                </a:lnTo>
                <a:lnTo>
                  <a:pt x="66" y="262"/>
                </a:lnTo>
                <a:lnTo>
                  <a:pt x="69" y="264"/>
                </a:lnTo>
                <a:lnTo>
                  <a:pt x="72" y="265"/>
                </a:lnTo>
                <a:lnTo>
                  <a:pt x="76" y="267"/>
                </a:lnTo>
                <a:lnTo>
                  <a:pt x="76" y="269"/>
                </a:lnTo>
                <a:lnTo>
                  <a:pt x="77" y="272"/>
                </a:lnTo>
                <a:lnTo>
                  <a:pt x="76" y="274"/>
                </a:lnTo>
                <a:lnTo>
                  <a:pt x="76" y="275"/>
                </a:lnTo>
                <a:lnTo>
                  <a:pt x="72" y="277"/>
                </a:lnTo>
                <a:lnTo>
                  <a:pt x="69" y="279"/>
                </a:lnTo>
                <a:lnTo>
                  <a:pt x="66" y="280"/>
                </a:lnTo>
                <a:lnTo>
                  <a:pt x="61" y="282"/>
                </a:lnTo>
                <a:lnTo>
                  <a:pt x="55" y="284"/>
                </a:lnTo>
                <a:lnTo>
                  <a:pt x="50" y="287"/>
                </a:lnTo>
                <a:lnTo>
                  <a:pt x="45" y="289"/>
                </a:lnTo>
                <a:lnTo>
                  <a:pt x="39" y="291"/>
                </a:lnTo>
                <a:lnTo>
                  <a:pt x="34" y="292"/>
                </a:lnTo>
                <a:lnTo>
                  <a:pt x="27" y="294"/>
                </a:lnTo>
                <a:lnTo>
                  <a:pt x="22" y="296"/>
                </a:lnTo>
                <a:lnTo>
                  <a:pt x="17" y="297"/>
                </a:lnTo>
                <a:lnTo>
                  <a:pt x="12" y="301"/>
                </a:lnTo>
                <a:lnTo>
                  <a:pt x="8" y="302"/>
                </a:lnTo>
                <a:lnTo>
                  <a:pt x="5" y="304"/>
                </a:lnTo>
                <a:lnTo>
                  <a:pt x="3" y="306"/>
                </a:lnTo>
                <a:lnTo>
                  <a:pt x="2" y="307"/>
                </a:lnTo>
                <a:lnTo>
                  <a:pt x="0" y="309"/>
                </a:lnTo>
                <a:lnTo>
                  <a:pt x="2" y="311"/>
                </a:lnTo>
                <a:lnTo>
                  <a:pt x="3" y="314"/>
                </a:lnTo>
                <a:lnTo>
                  <a:pt x="5" y="316"/>
                </a:lnTo>
                <a:lnTo>
                  <a:pt x="8" y="317"/>
                </a:lnTo>
                <a:lnTo>
                  <a:pt x="12" y="319"/>
                </a:lnTo>
                <a:lnTo>
                  <a:pt x="17" y="321"/>
                </a:lnTo>
                <a:lnTo>
                  <a:pt x="22" y="322"/>
                </a:lnTo>
                <a:lnTo>
                  <a:pt x="27" y="324"/>
                </a:lnTo>
                <a:lnTo>
                  <a:pt x="34" y="326"/>
                </a:lnTo>
                <a:lnTo>
                  <a:pt x="39" y="329"/>
                </a:lnTo>
                <a:lnTo>
                  <a:pt x="45" y="331"/>
                </a:lnTo>
                <a:lnTo>
                  <a:pt x="50" y="333"/>
                </a:lnTo>
                <a:lnTo>
                  <a:pt x="55" y="334"/>
                </a:lnTo>
                <a:lnTo>
                  <a:pt x="61" y="336"/>
                </a:lnTo>
                <a:lnTo>
                  <a:pt x="66" y="338"/>
                </a:lnTo>
                <a:lnTo>
                  <a:pt x="69" y="339"/>
                </a:lnTo>
                <a:lnTo>
                  <a:pt x="72" y="343"/>
                </a:lnTo>
                <a:lnTo>
                  <a:pt x="76" y="344"/>
                </a:lnTo>
                <a:lnTo>
                  <a:pt x="76" y="346"/>
                </a:lnTo>
                <a:lnTo>
                  <a:pt x="77" y="348"/>
                </a:lnTo>
                <a:lnTo>
                  <a:pt x="76" y="349"/>
                </a:lnTo>
                <a:lnTo>
                  <a:pt x="76" y="351"/>
                </a:lnTo>
                <a:lnTo>
                  <a:pt x="72" y="353"/>
                </a:lnTo>
                <a:lnTo>
                  <a:pt x="69" y="354"/>
                </a:lnTo>
                <a:lnTo>
                  <a:pt x="66" y="358"/>
                </a:lnTo>
                <a:lnTo>
                  <a:pt x="61" y="359"/>
                </a:lnTo>
                <a:lnTo>
                  <a:pt x="55" y="361"/>
                </a:lnTo>
                <a:lnTo>
                  <a:pt x="50" y="363"/>
                </a:lnTo>
                <a:lnTo>
                  <a:pt x="45" y="364"/>
                </a:lnTo>
                <a:lnTo>
                  <a:pt x="39" y="366"/>
                </a:lnTo>
                <a:lnTo>
                  <a:pt x="34" y="368"/>
                </a:lnTo>
                <a:lnTo>
                  <a:pt x="27" y="371"/>
                </a:lnTo>
                <a:lnTo>
                  <a:pt x="22" y="373"/>
                </a:lnTo>
                <a:lnTo>
                  <a:pt x="17" y="375"/>
                </a:lnTo>
                <a:lnTo>
                  <a:pt x="12" y="376"/>
                </a:lnTo>
                <a:lnTo>
                  <a:pt x="8" y="378"/>
                </a:lnTo>
                <a:lnTo>
                  <a:pt x="5" y="380"/>
                </a:lnTo>
                <a:lnTo>
                  <a:pt x="3" y="381"/>
                </a:lnTo>
                <a:lnTo>
                  <a:pt x="2" y="383"/>
                </a:lnTo>
                <a:lnTo>
                  <a:pt x="0" y="386"/>
                </a:lnTo>
                <a:lnTo>
                  <a:pt x="2" y="388"/>
                </a:lnTo>
                <a:lnTo>
                  <a:pt x="3" y="390"/>
                </a:lnTo>
                <a:lnTo>
                  <a:pt x="5" y="391"/>
                </a:lnTo>
                <a:lnTo>
                  <a:pt x="8" y="393"/>
                </a:lnTo>
                <a:lnTo>
                  <a:pt x="12" y="395"/>
                </a:lnTo>
                <a:lnTo>
                  <a:pt x="17" y="396"/>
                </a:lnTo>
                <a:lnTo>
                  <a:pt x="22" y="400"/>
                </a:lnTo>
                <a:lnTo>
                  <a:pt x="27" y="401"/>
                </a:lnTo>
                <a:lnTo>
                  <a:pt x="34" y="403"/>
                </a:lnTo>
                <a:lnTo>
                  <a:pt x="39" y="405"/>
                </a:lnTo>
                <a:lnTo>
                  <a:pt x="45" y="406"/>
                </a:lnTo>
                <a:lnTo>
                  <a:pt x="50" y="408"/>
                </a:lnTo>
                <a:lnTo>
                  <a:pt x="55" y="410"/>
                </a:lnTo>
                <a:lnTo>
                  <a:pt x="61" y="412"/>
                </a:lnTo>
                <a:lnTo>
                  <a:pt x="66" y="415"/>
                </a:lnTo>
                <a:lnTo>
                  <a:pt x="69" y="417"/>
                </a:lnTo>
                <a:lnTo>
                  <a:pt x="72" y="418"/>
                </a:lnTo>
                <a:lnTo>
                  <a:pt x="76" y="420"/>
                </a:lnTo>
                <a:lnTo>
                  <a:pt x="76" y="422"/>
                </a:lnTo>
                <a:lnTo>
                  <a:pt x="77" y="423"/>
                </a:lnTo>
                <a:lnTo>
                  <a:pt x="76" y="425"/>
                </a:lnTo>
                <a:lnTo>
                  <a:pt x="76" y="428"/>
                </a:lnTo>
                <a:lnTo>
                  <a:pt x="72" y="430"/>
                </a:lnTo>
                <a:lnTo>
                  <a:pt x="69" y="432"/>
                </a:lnTo>
                <a:lnTo>
                  <a:pt x="66" y="433"/>
                </a:lnTo>
                <a:lnTo>
                  <a:pt x="61" y="435"/>
                </a:lnTo>
                <a:lnTo>
                  <a:pt x="55" y="437"/>
                </a:lnTo>
                <a:lnTo>
                  <a:pt x="50" y="438"/>
                </a:lnTo>
                <a:lnTo>
                  <a:pt x="45" y="440"/>
                </a:lnTo>
                <a:lnTo>
                  <a:pt x="39" y="443"/>
                </a:lnTo>
                <a:lnTo>
                  <a:pt x="34" y="445"/>
                </a:lnTo>
                <a:lnTo>
                  <a:pt x="27" y="447"/>
                </a:lnTo>
                <a:lnTo>
                  <a:pt x="22" y="448"/>
                </a:lnTo>
                <a:lnTo>
                  <a:pt x="17" y="450"/>
                </a:lnTo>
                <a:lnTo>
                  <a:pt x="12" y="452"/>
                </a:lnTo>
                <a:lnTo>
                  <a:pt x="8" y="453"/>
                </a:lnTo>
                <a:lnTo>
                  <a:pt x="5" y="457"/>
                </a:lnTo>
                <a:lnTo>
                  <a:pt x="3" y="459"/>
                </a:lnTo>
                <a:lnTo>
                  <a:pt x="2" y="460"/>
                </a:lnTo>
                <a:lnTo>
                  <a:pt x="0" y="462"/>
                </a:lnTo>
                <a:lnTo>
                  <a:pt x="2" y="464"/>
                </a:lnTo>
                <a:lnTo>
                  <a:pt x="3" y="465"/>
                </a:lnTo>
                <a:lnTo>
                  <a:pt x="5" y="467"/>
                </a:lnTo>
                <a:lnTo>
                  <a:pt x="8" y="469"/>
                </a:lnTo>
                <a:lnTo>
                  <a:pt x="12" y="472"/>
                </a:lnTo>
                <a:lnTo>
                  <a:pt x="17" y="474"/>
                </a:lnTo>
                <a:lnTo>
                  <a:pt x="22" y="475"/>
                </a:lnTo>
                <a:lnTo>
                  <a:pt x="27" y="477"/>
                </a:lnTo>
                <a:lnTo>
                  <a:pt x="34" y="479"/>
                </a:lnTo>
                <a:lnTo>
                  <a:pt x="39" y="480"/>
                </a:lnTo>
                <a:lnTo>
                  <a:pt x="45" y="482"/>
                </a:lnTo>
                <a:lnTo>
                  <a:pt x="50" y="485"/>
                </a:lnTo>
                <a:lnTo>
                  <a:pt x="55" y="487"/>
                </a:lnTo>
                <a:lnTo>
                  <a:pt x="61" y="489"/>
                </a:lnTo>
                <a:lnTo>
                  <a:pt x="66" y="490"/>
                </a:lnTo>
                <a:lnTo>
                  <a:pt x="69" y="492"/>
                </a:lnTo>
                <a:lnTo>
                  <a:pt x="72" y="494"/>
                </a:lnTo>
                <a:lnTo>
                  <a:pt x="76" y="495"/>
                </a:lnTo>
                <a:lnTo>
                  <a:pt x="76" y="497"/>
                </a:lnTo>
                <a:lnTo>
                  <a:pt x="77" y="501"/>
                </a:lnTo>
                <a:lnTo>
                  <a:pt x="76" y="502"/>
                </a:lnTo>
                <a:lnTo>
                  <a:pt x="76" y="504"/>
                </a:lnTo>
                <a:lnTo>
                  <a:pt x="72" y="506"/>
                </a:lnTo>
                <a:lnTo>
                  <a:pt x="69" y="507"/>
                </a:lnTo>
                <a:lnTo>
                  <a:pt x="66" y="509"/>
                </a:lnTo>
                <a:lnTo>
                  <a:pt x="61" y="511"/>
                </a:lnTo>
                <a:lnTo>
                  <a:pt x="55" y="514"/>
                </a:lnTo>
                <a:lnTo>
                  <a:pt x="50" y="516"/>
                </a:lnTo>
                <a:lnTo>
                  <a:pt x="45" y="517"/>
                </a:lnTo>
                <a:lnTo>
                  <a:pt x="39" y="519"/>
                </a:lnTo>
                <a:lnTo>
                  <a:pt x="34" y="521"/>
                </a:lnTo>
                <a:lnTo>
                  <a:pt x="27" y="522"/>
                </a:lnTo>
                <a:lnTo>
                  <a:pt x="22" y="524"/>
                </a:lnTo>
                <a:lnTo>
                  <a:pt x="17" y="526"/>
                </a:lnTo>
                <a:lnTo>
                  <a:pt x="12" y="529"/>
                </a:lnTo>
                <a:lnTo>
                  <a:pt x="8" y="531"/>
                </a:lnTo>
                <a:lnTo>
                  <a:pt x="5" y="532"/>
                </a:lnTo>
                <a:lnTo>
                  <a:pt x="3" y="534"/>
                </a:lnTo>
                <a:lnTo>
                  <a:pt x="2" y="536"/>
                </a:lnTo>
                <a:lnTo>
                  <a:pt x="0" y="537"/>
                </a:lnTo>
                <a:lnTo>
                  <a:pt x="2" y="539"/>
                </a:lnTo>
                <a:lnTo>
                  <a:pt x="3" y="543"/>
                </a:lnTo>
                <a:lnTo>
                  <a:pt x="5" y="544"/>
                </a:lnTo>
                <a:lnTo>
                  <a:pt x="8" y="546"/>
                </a:lnTo>
                <a:lnTo>
                  <a:pt x="12" y="548"/>
                </a:lnTo>
                <a:lnTo>
                  <a:pt x="17" y="549"/>
                </a:lnTo>
                <a:lnTo>
                  <a:pt x="22" y="551"/>
                </a:lnTo>
                <a:lnTo>
                  <a:pt x="27" y="553"/>
                </a:lnTo>
                <a:lnTo>
                  <a:pt x="34" y="556"/>
                </a:lnTo>
                <a:lnTo>
                  <a:pt x="39" y="558"/>
                </a:lnTo>
                <a:lnTo>
                  <a:pt x="45" y="559"/>
                </a:lnTo>
                <a:lnTo>
                  <a:pt x="50" y="561"/>
                </a:lnTo>
                <a:lnTo>
                  <a:pt x="55" y="563"/>
                </a:lnTo>
                <a:lnTo>
                  <a:pt x="61" y="564"/>
                </a:lnTo>
                <a:lnTo>
                  <a:pt x="66" y="566"/>
                </a:lnTo>
                <a:lnTo>
                  <a:pt x="69" y="568"/>
                </a:lnTo>
                <a:lnTo>
                  <a:pt x="72" y="571"/>
                </a:lnTo>
                <a:lnTo>
                  <a:pt x="76" y="573"/>
                </a:lnTo>
                <a:lnTo>
                  <a:pt x="76" y="574"/>
                </a:lnTo>
                <a:lnTo>
                  <a:pt x="77" y="576"/>
                </a:lnTo>
                <a:lnTo>
                  <a:pt x="76" y="578"/>
                </a:lnTo>
                <a:lnTo>
                  <a:pt x="76" y="579"/>
                </a:lnTo>
                <a:lnTo>
                  <a:pt x="72" y="581"/>
                </a:lnTo>
                <a:lnTo>
                  <a:pt x="69" y="584"/>
                </a:lnTo>
                <a:lnTo>
                  <a:pt x="66" y="586"/>
                </a:lnTo>
                <a:lnTo>
                  <a:pt x="61" y="588"/>
                </a:lnTo>
                <a:lnTo>
                  <a:pt x="55" y="590"/>
                </a:lnTo>
                <a:lnTo>
                  <a:pt x="50" y="591"/>
                </a:lnTo>
                <a:lnTo>
                  <a:pt x="45" y="593"/>
                </a:lnTo>
                <a:lnTo>
                  <a:pt x="39" y="595"/>
                </a:lnTo>
                <a:lnTo>
                  <a:pt x="34" y="596"/>
                </a:lnTo>
                <a:lnTo>
                  <a:pt x="27" y="600"/>
                </a:lnTo>
                <a:lnTo>
                  <a:pt x="22" y="601"/>
                </a:lnTo>
                <a:lnTo>
                  <a:pt x="17" y="603"/>
                </a:lnTo>
                <a:lnTo>
                  <a:pt x="12" y="605"/>
                </a:lnTo>
                <a:lnTo>
                  <a:pt x="8" y="606"/>
                </a:lnTo>
                <a:lnTo>
                  <a:pt x="5" y="608"/>
                </a:lnTo>
                <a:lnTo>
                  <a:pt x="3" y="610"/>
                </a:lnTo>
                <a:lnTo>
                  <a:pt x="2" y="613"/>
                </a:lnTo>
                <a:lnTo>
                  <a:pt x="0" y="615"/>
                </a:lnTo>
                <a:lnTo>
                  <a:pt x="2" y="616"/>
                </a:lnTo>
                <a:lnTo>
                  <a:pt x="3" y="618"/>
                </a:lnTo>
                <a:lnTo>
                  <a:pt x="5" y="620"/>
                </a:lnTo>
                <a:lnTo>
                  <a:pt x="8" y="621"/>
                </a:lnTo>
                <a:lnTo>
                  <a:pt x="12" y="623"/>
                </a:lnTo>
                <a:lnTo>
                  <a:pt x="17" y="625"/>
                </a:lnTo>
                <a:lnTo>
                  <a:pt x="22" y="628"/>
                </a:lnTo>
                <a:lnTo>
                  <a:pt x="27" y="630"/>
                </a:lnTo>
                <a:lnTo>
                  <a:pt x="34" y="632"/>
                </a:lnTo>
                <a:lnTo>
                  <a:pt x="39" y="633"/>
                </a:lnTo>
                <a:lnTo>
                  <a:pt x="39" y="695"/>
                </a:lnTo>
              </a:path>
            </a:pathLst>
          </a:custGeom>
          <a:noFill/>
          <a:ln w="792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65" name="Oval 29"/>
          <p:cNvSpPr>
            <a:spLocks noChangeArrowheads="1"/>
          </p:cNvSpPr>
          <p:nvPr/>
        </p:nvSpPr>
        <p:spPr bwMode="auto">
          <a:xfrm>
            <a:off x="1084263" y="2996109"/>
            <a:ext cx="71437" cy="66675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66" name="Oval 30"/>
          <p:cNvSpPr>
            <a:spLocks noChangeArrowheads="1"/>
          </p:cNvSpPr>
          <p:nvPr/>
        </p:nvSpPr>
        <p:spPr bwMode="auto">
          <a:xfrm>
            <a:off x="1644650" y="2996109"/>
            <a:ext cx="69850" cy="66675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67" name="Text Box 31"/>
          <p:cNvSpPr txBox="1">
            <a:spLocks noChangeArrowheads="1"/>
          </p:cNvSpPr>
          <p:nvPr/>
        </p:nvSpPr>
        <p:spPr bwMode="auto">
          <a:xfrm>
            <a:off x="1936750" y="3656509"/>
            <a:ext cx="42545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>
                <a:solidFill>
                  <a:srgbClr val="FFFFFF"/>
                </a:solidFill>
              </a:rPr>
              <a:t>--</a:t>
            </a:r>
          </a:p>
        </p:txBody>
      </p:sp>
      <p:sp>
        <p:nvSpPr>
          <p:cNvPr id="185368" name="Text Box 32"/>
          <p:cNvSpPr txBox="1">
            <a:spLocks noChangeArrowheads="1"/>
          </p:cNvSpPr>
          <p:nvPr/>
        </p:nvSpPr>
        <p:spPr bwMode="auto">
          <a:xfrm>
            <a:off x="1971675" y="2829421"/>
            <a:ext cx="384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FFFFFF"/>
                </a:solidFill>
                <a:latin typeface="Symbol" pitchFamily="18" charset="2"/>
              </a:rPr>
              <a:t></a:t>
            </a:r>
            <a:r>
              <a:rPr lang="fr-FR" b="1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185369" name="Line 33"/>
          <p:cNvSpPr>
            <a:spLocks noChangeShapeType="1"/>
          </p:cNvSpPr>
          <p:nvPr/>
        </p:nvSpPr>
        <p:spPr bwMode="auto">
          <a:xfrm>
            <a:off x="336550" y="2659559"/>
            <a:ext cx="727075" cy="373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70" name="Line 34"/>
          <p:cNvSpPr>
            <a:spLocks noChangeShapeType="1"/>
          </p:cNvSpPr>
          <p:nvPr/>
        </p:nvSpPr>
        <p:spPr bwMode="auto">
          <a:xfrm flipV="1">
            <a:off x="336550" y="3096121"/>
            <a:ext cx="727075" cy="43973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71" name="Text Box 35"/>
          <p:cNvSpPr txBox="1">
            <a:spLocks noChangeArrowheads="1"/>
          </p:cNvSpPr>
          <p:nvPr/>
        </p:nvSpPr>
        <p:spPr bwMode="auto">
          <a:xfrm>
            <a:off x="50800" y="2564309"/>
            <a:ext cx="4143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fr-FR">
                <a:solidFill>
                  <a:srgbClr val="FFFFFF"/>
                </a:solidFill>
              </a:rPr>
              <a:t> </a:t>
            </a:r>
            <a:r>
              <a:rPr lang="fr-FR" baseline="300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85372" name="Text Box 36"/>
          <p:cNvSpPr txBox="1">
            <a:spLocks noChangeArrowheads="1"/>
          </p:cNvSpPr>
          <p:nvPr/>
        </p:nvSpPr>
        <p:spPr bwMode="auto">
          <a:xfrm>
            <a:off x="107504" y="5589240"/>
            <a:ext cx="3816424" cy="6485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>
                <a:solidFill>
                  <a:srgbClr val="3333CC"/>
                </a:solidFill>
              </a:rPr>
              <a:t>More </a:t>
            </a:r>
            <a:r>
              <a:rPr lang="fr-FR" dirty="0">
                <a:solidFill>
                  <a:srgbClr val="3333CC"/>
                </a:solidFill>
              </a:rPr>
              <a:t>direct </a:t>
            </a:r>
            <a:r>
              <a:rPr lang="fr-FR" dirty="0" err="1">
                <a:solidFill>
                  <a:srgbClr val="3333CC"/>
                </a:solidFill>
              </a:rPr>
              <a:t>access</a:t>
            </a:r>
            <a:r>
              <a:rPr lang="fr-FR" dirty="0">
                <a:solidFill>
                  <a:srgbClr val="3333CC"/>
                </a:solidFill>
              </a:rPr>
              <a:t> to Time-</a:t>
            </a:r>
            <a:r>
              <a:rPr lang="fr-FR" dirty="0" err="1">
                <a:solidFill>
                  <a:srgbClr val="3333CC"/>
                </a:solidFill>
              </a:rPr>
              <a:t>Like</a:t>
            </a:r>
            <a:r>
              <a:rPr lang="fr-FR" dirty="0">
                <a:solidFill>
                  <a:srgbClr val="3333CC"/>
                </a:solidFill>
              </a:rPr>
              <a:t> </a:t>
            </a:r>
            <a:r>
              <a:rPr lang="fr-FR" dirty="0" err="1">
                <a:solidFill>
                  <a:srgbClr val="3333CC"/>
                </a:solidFill>
              </a:rPr>
              <a:t>em</a:t>
            </a:r>
            <a:r>
              <a:rPr lang="fr-FR" dirty="0">
                <a:solidFill>
                  <a:srgbClr val="3333CC"/>
                </a:solidFill>
              </a:rPr>
              <a:t> transition </a:t>
            </a:r>
            <a:r>
              <a:rPr lang="fr-FR" dirty="0" err="1">
                <a:solidFill>
                  <a:srgbClr val="3333CC"/>
                </a:solidFill>
              </a:rPr>
              <a:t>form</a:t>
            </a:r>
            <a:r>
              <a:rPr lang="fr-FR" dirty="0">
                <a:solidFill>
                  <a:srgbClr val="3333CC"/>
                </a:solidFill>
              </a:rPr>
              <a:t> </a:t>
            </a:r>
            <a:r>
              <a:rPr lang="fr-FR" dirty="0" err="1">
                <a:solidFill>
                  <a:srgbClr val="3333CC"/>
                </a:solidFill>
              </a:rPr>
              <a:t>factors</a:t>
            </a:r>
            <a:r>
              <a:rPr lang="fr-FR" dirty="0">
                <a:solidFill>
                  <a:srgbClr val="3333CC"/>
                </a:solidFill>
              </a:rPr>
              <a:t> </a:t>
            </a:r>
            <a:r>
              <a:rPr lang="fr-FR" dirty="0" err="1">
                <a:solidFill>
                  <a:srgbClr val="3333CC"/>
                </a:solidFill>
              </a:rPr>
              <a:t>than</a:t>
            </a:r>
            <a:r>
              <a:rPr lang="fr-FR" dirty="0">
                <a:solidFill>
                  <a:srgbClr val="3333CC"/>
                </a:solidFill>
              </a:rPr>
              <a:t> in pp </a:t>
            </a:r>
          </a:p>
        </p:txBody>
      </p:sp>
      <p:sp>
        <p:nvSpPr>
          <p:cNvPr id="185373" name="Text Box 37"/>
          <p:cNvSpPr txBox="1">
            <a:spLocks noChangeArrowheads="1"/>
          </p:cNvSpPr>
          <p:nvPr/>
        </p:nvSpPr>
        <p:spPr bwMode="auto">
          <a:xfrm>
            <a:off x="1196975" y="2599234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185374" name="Oval 38"/>
          <p:cNvSpPr>
            <a:spLocks noChangeArrowheads="1"/>
          </p:cNvSpPr>
          <p:nvPr/>
        </p:nvSpPr>
        <p:spPr bwMode="auto">
          <a:xfrm>
            <a:off x="1524000" y="2827834"/>
            <a:ext cx="396875" cy="373062"/>
          </a:xfrm>
          <a:prstGeom prst="ellipse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75" name="Text Box 39"/>
          <p:cNvSpPr txBox="1">
            <a:spLocks noChangeArrowheads="1"/>
          </p:cNvSpPr>
          <p:nvPr/>
        </p:nvSpPr>
        <p:spPr bwMode="auto">
          <a:xfrm>
            <a:off x="666750" y="3200896"/>
            <a:ext cx="1141413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 q</a:t>
            </a:r>
            <a:r>
              <a:rPr lang="fr-FR" baseline="30000">
                <a:solidFill>
                  <a:srgbClr val="FFFFFF"/>
                </a:solidFill>
              </a:rPr>
              <a:t>2 </a:t>
            </a:r>
            <a:r>
              <a:rPr lang="fr-FR">
                <a:solidFill>
                  <a:srgbClr val="FFFFFF"/>
                </a:solidFill>
              </a:rPr>
              <a:t>&gt; 0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variable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76" name="Line 40"/>
          <p:cNvSpPr>
            <a:spLocks noChangeShapeType="1"/>
          </p:cNvSpPr>
          <p:nvPr/>
        </p:nvSpPr>
        <p:spPr bwMode="auto">
          <a:xfrm flipV="1">
            <a:off x="1327150" y="3324721"/>
            <a:ext cx="527050" cy="1905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77" name="Rectangle 41"/>
          <p:cNvSpPr>
            <a:spLocks noChangeArrowheads="1"/>
          </p:cNvSpPr>
          <p:nvPr/>
        </p:nvSpPr>
        <p:spPr bwMode="auto">
          <a:xfrm>
            <a:off x="4724400" y="2257921"/>
            <a:ext cx="4419600" cy="203517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78" name="Oval 42"/>
          <p:cNvSpPr>
            <a:spLocks noChangeArrowheads="1"/>
          </p:cNvSpPr>
          <p:nvPr/>
        </p:nvSpPr>
        <p:spPr bwMode="auto">
          <a:xfrm>
            <a:off x="6719888" y="3475534"/>
            <a:ext cx="76200" cy="65087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79" name="Text Box 43"/>
          <p:cNvSpPr txBox="1">
            <a:spLocks noChangeArrowheads="1"/>
          </p:cNvSpPr>
          <p:nvPr/>
        </p:nvSpPr>
        <p:spPr bwMode="auto">
          <a:xfrm>
            <a:off x="7505700" y="2938959"/>
            <a:ext cx="3048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185380" name="Line 44"/>
          <p:cNvSpPr>
            <a:spLocks noChangeShapeType="1"/>
          </p:cNvSpPr>
          <p:nvPr/>
        </p:nvSpPr>
        <p:spPr bwMode="auto">
          <a:xfrm flipV="1">
            <a:off x="6757988" y="3491409"/>
            <a:ext cx="612775" cy="11112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81" name="Line 45"/>
          <p:cNvSpPr>
            <a:spLocks noChangeShapeType="1"/>
          </p:cNvSpPr>
          <p:nvPr/>
        </p:nvSpPr>
        <p:spPr bwMode="auto">
          <a:xfrm flipV="1">
            <a:off x="7394575" y="3131046"/>
            <a:ext cx="481013" cy="390525"/>
          </a:xfrm>
          <a:prstGeom prst="line">
            <a:avLst/>
          </a:prstGeom>
          <a:noFill/>
          <a:ln w="126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82" name="Text Box 46"/>
          <p:cNvSpPr txBox="1">
            <a:spLocks noChangeArrowheads="1"/>
          </p:cNvSpPr>
          <p:nvPr/>
        </p:nvSpPr>
        <p:spPr bwMode="auto">
          <a:xfrm>
            <a:off x="6302375" y="2583359"/>
            <a:ext cx="403225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85383" name="Text Box 47"/>
          <p:cNvSpPr txBox="1">
            <a:spLocks noChangeArrowheads="1"/>
          </p:cNvSpPr>
          <p:nvPr/>
        </p:nvSpPr>
        <p:spPr bwMode="auto">
          <a:xfrm>
            <a:off x="5365750" y="3315196"/>
            <a:ext cx="3556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85384" name="Line 48"/>
          <p:cNvSpPr>
            <a:spLocks noChangeShapeType="1"/>
          </p:cNvSpPr>
          <p:nvPr/>
        </p:nvSpPr>
        <p:spPr bwMode="auto">
          <a:xfrm flipV="1">
            <a:off x="6119813" y="2626221"/>
            <a:ext cx="244475" cy="4254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85" name="Line 49"/>
          <p:cNvSpPr>
            <a:spLocks noChangeShapeType="1"/>
          </p:cNvSpPr>
          <p:nvPr/>
        </p:nvSpPr>
        <p:spPr bwMode="auto">
          <a:xfrm flipH="1">
            <a:off x="5386388" y="3067546"/>
            <a:ext cx="736600" cy="18891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86" name="AutoShape 50"/>
          <p:cNvSpPr>
            <a:spLocks noChangeArrowheads="1"/>
          </p:cNvSpPr>
          <p:nvPr/>
        </p:nvSpPr>
        <p:spPr bwMode="auto">
          <a:xfrm rot="18600000" flipH="1">
            <a:off x="6363494" y="2912765"/>
            <a:ext cx="79375" cy="763587"/>
          </a:xfrm>
          <a:custGeom>
            <a:avLst/>
            <a:gdLst>
              <a:gd name="T0" fmla="*/ 2147483647 w 77"/>
              <a:gd name="T1" fmla="*/ 2147483647 h 695"/>
              <a:gd name="T2" fmla="*/ 2147483647 w 77"/>
              <a:gd name="T3" fmla="*/ 2147483647 h 695"/>
              <a:gd name="T4" fmla="*/ 2147483647 w 77"/>
              <a:gd name="T5" fmla="*/ 2147483647 h 695"/>
              <a:gd name="T6" fmla="*/ 2147483647 w 77"/>
              <a:gd name="T7" fmla="*/ 2147483647 h 695"/>
              <a:gd name="T8" fmla="*/ 2147483647 w 77"/>
              <a:gd name="T9" fmla="*/ 2147483647 h 695"/>
              <a:gd name="T10" fmla="*/ 2147483647 w 77"/>
              <a:gd name="T11" fmla="*/ 2147483647 h 695"/>
              <a:gd name="T12" fmla="*/ 2147483647 w 77"/>
              <a:gd name="T13" fmla="*/ 2147483647 h 695"/>
              <a:gd name="T14" fmla="*/ 2147483647 w 77"/>
              <a:gd name="T15" fmla="*/ 2147483647 h 695"/>
              <a:gd name="T16" fmla="*/ 2147483647 w 77"/>
              <a:gd name="T17" fmla="*/ 2147483647 h 695"/>
              <a:gd name="T18" fmla="*/ 2147483647 w 77"/>
              <a:gd name="T19" fmla="*/ 2147483647 h 695"/>
              <a:gd name="T20" fmla="*/ 2147483647 w 77"/>
              <a:gd name="T21" fmla="*/ 2147483647 h 695"/>
              <a:gd name="T22" fmla="*/ 2147483647 w 77"/>
              <a:gd name="T23" fmla="*/ 2147483647 h 695"/>
              <a:gd name="T24" fmla="*/ 2147483647 w 77"/>
              <a:gd name="T25" fmla="*/ 2147483647 h 695"/>
              <a:gd name="T26" fmla="*/ 2147483647 w 77"/>
              <a:gd name="T27" fmla="*/ 2147483647 h 695"/>
              <a:gd name="T28" fmla="*/ 2147483647 w 77"/>
              <a:gd name="T29" fmla="*/ 2147483647 h 695"/>
              <a:gd name="T30" fmla="*/ 2147483647 w 77"/>
              <a:gd name="T31" fmla="*/ 2147483647 h 695"/>
              <a:gd name="T32" fmla="*/ 2147483647 w 77"/>
              <a:gd name="T33" fmla="*/ 2147483647 h 695"/>
              <a:gd name="T34" fmla="*/ 2147483647 w 77"/>
              <a:gd name="T35" fmla="*/ 2147483647 h 695"/>
              <a:gd name="T36" fmla="*/ 2147483647 w 77"/>
              <a:gd name="T37" fmla="*/ 2147483647 h 695"/>
              <a:gd name="T38" fmla="*/ 2147483647 w 77"/>
              <a:gd name="T39" fmla="*/ 2147483647 h 695"/>
              <a:gd name="T40" fmla="*/ 2147483647 w 77"/>
              <a:gd name="T41" fmla="*/ 2147483647 h 695"/>
              <a:gd name="T42" fmla="*/ 2147483647 w 77"/>
              <a:gd name="T43" fmla="*/ 2147483647 h 695"/>
              <a:gd name="T44" fmla="*/ 2147483647 w 77"/>
              <a:gd name="T45" fmla="*/ 2147483647 h 695"/>
              <a:gd name="T46" fmla="*/ 2147483647 w 77"/>
              <a:gd name="T47" fmla="*/ 2147483647 h 695"/>
              <a:gd name="T48" fmla="*/ 2147483647 w 77"/>
              <a:gd name="T49" fmla="*/ 2147483647 h 695"/>
              <a:gd name="T50" fmla="*/ 2147483647 w 77"/>
              <a:gd name="T51" fmla="*/ 2147483647 h 695"/>
              <a:gd name="T52" fmla="*/ 2147483647 w 77"/>
              <a:gd name="T53" fmla="*/ 2147483647 h 695"/>
              <a:gd name="T54" fmla="*/ 2147483647 w 77"/>
              <a:gd name="T55" fmla="*/ 2147483647 h 695"/>
              <a:gd name="T56" fmla="*/ 2147483647 w 77"/>
              <a:gd name="T57" fmla="*/ 2147483647 h 695"/>
              <a:gd name="T58" fmla="*/ 2147483647 w 77"/>
              <a:gd name="T59" fmla="*/ 2147483647 h 695"/>
              <a:gd name="T60" fmla="*/ 2147483647 w 77"/>
              <a:gd name="T61" fmla="*/ 2147483647 h 695"/>
              <a:gd name="T62" fmla="*/ 2147483647 w 77"/>
              <a:gd name="T63" fmla="*/ 2147483647 h 695"/>
              <a:gd name="T64" fmla="*/ 2147483647 w 77"/>
              <a:gd name="T65" fmla="*/ 2147483647 h 695"/>
              <a:gd name="T66" fmla="*/ 2147483647 w 77"/>
              <a:gd name="T67" fmla="*/ 2147483647 h 695"/>
              <a:gd name="T68" fmla="*/ 2147483647 w 77"/>
              <a:gd name="T69" fmla="*/ 2147483647 h 695"/>
              <a:gd name="T70" fmla="*/ 2147483647 w 77"/>
              <a:gd name="T71" fmla="*/ 2147483647 h 695"/>
              <a:gd name="T72" fmla="*/ 2147483647 w 77"/>
              <a:gd name="T73" fmla="*/ 2147483647 h 695"/>
              <a:gd name="T74" fmla="*/ 2147483647 w 77"/>
              <a:gd name="T75" fmla="*/ 2147483647 h 695"/>
              <a:gd name="T76" fmla="*/ 2147483647 w 77"/>
              <a:gd name="T77" fmla="*/ 2147483647 h 695"/>
              <a:gd name="T78" fmla="*/ 2147483647 w 77"/>
              <a:gd name="T79" fmla="*/ 2147483647 h 695"/>
              <a:gd name="T80" fmla="*/ 2147483647 w 77"/>
              <a:gd name="T81" fmla="*/ 2147483647 h 695"/>
              <a:gd name="T82" fmla="*/ 2147483647 w 77"/>
              <a:gd name="T83" fmla="*/ 2147483647 h 695"/>
              <a:gd name="T84" fmla="*/ 2147483647 w 77"/>
              <a:gd name="T85" fmla="*/ 2147483647 h 695"/>
              <a:gd name="T86" fmla="*/ 2147483647 w 77"/>
              <a:gd name="T87" fmla="*/ 2147483647 h 695"/>
              <a:gd name="T88" fmla="*/ 2147483647 w 77"/>
              <a:gd name="T89" fmla="*/ 2147483647 h 695"/>
              <a:gd name="T90" fmla="*/ 2147483647 w 77"/>
              <a:gd name="T91" fmla="*/ 2147483647 h 695"/>
              <a:gd name="T92" fmla="*/ 2147483647 w 77"/>
              <a:gd name="T93" fmla="*/ 2147483647 h 695"/>
              <a:gd name="T94" fmla="*/ 2147483647 w 77"/>
              <a:gd name="T95" fmla="*/ 2147483647 h 695"/>
              <a:gd name="T96" fmla="*/ 2147483647 w 77"/>
              <a:gd name="T97" fmla="*/ 2147483647 h 695"/>
              <a:gd name="T98" fmla="*/ 2147483647 w 77"/>
              <a:gd name="T99" fmla="*/ 2147483647 h 695"/>
              <a:gd name="T100" fmla="*/ 2147483647 w 77"/>
              <a:gd name="T101" fmla="*/ 2147483647 h 695"/>
              <a:gd name="T102" fmla="*/ 2147483647 w 77"/>
              <a:gd name="T103" fmla="*/ 2147483647 h 695"/>
              <a:gd name="T104" fmla="*/ 2147483647 w 77"/>
              <a:gd name="T105" fmla="*/ 2147483647 h 695"/>
              <a:gd name="T106" fmla="*/ 2147483647 w 77"/>
              <a:gd name="T107" fmla="*/ 2147483647 h 695"/>
              <a:gd name="T108" fmla="*/ 2147483647 w 77"/>
              <a:gd name="T109" fmla="*/ 2147483647 h 695"/>
              <a:gd name="T110" fmla="*/ 2147483647 w 77"/>
              <a:gd name="T111" fmla="*/ 2147483647 h 695"/>
              <a:gd name="T112" fmla="*/ 2147483647 w 77"/>
              <a:gd name="T113" fmla="*/ 2147483647 h 695"/>
              <a:gd name="T114" fmla="*/ 2147483647 w 77"/>
              <a:gd name="T115" fmla="*/ 2147483647 h 695"/>
              <a:gd name="T116" fmla="*/ 2147483647 w 77"/>
              <a:gd name="T117" fmla="*/ 2147483647 h 695"/>
              <a:gd name="T118" fmla="*/ 2147483647 w 77"/>
              <a:gd name="T119" fmla="*/ 2147483647 h 6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695"/>
              <a:gd name="T182" fmla="*/ 77 w 77"/>
              <a:gd name="T183" fmla="*/ 695 h 6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695">
                <a:moveTo>
                  <a:pt x="39" y="0"/>
                </a:moveTo>
                <a:lnTo>
                  <a:pt x="39" y="62"/>
                </a:lnTo>
                <a:lnTo>
                  <a:pt x="34" y="64"/>
                </a:lnTo>
                <a:lnTo>
                  <a:pt x="27" y="66"/>
                </a:lnTo>
                <a:lnTo>
                  <a:pt x="22" y="67"/>
                </a:lnTo>
                <a:lnTo>
                  <a:pt x="17" y="69"/>
                </a:lnTo>
                <a:lnTo>
                  <a:pt x="12" y="72"/>
                </a:lnTo>
                <a:lnTo>
                  <a:pt x="8" y="74"/>
                </a:lnTo>
                <a:lnTo>
                  <a:pt x="5" y="76"/>
                </a:lnTo>
                <a:lnTo>
                  <a:pt x="3" y="77"/>
                </a:lnTo>
                <a:lnTo>
                  <a:pt x="2" y="79"/>
                </a:lnTo>
                <a:lnTo>
                  <a:pt x="0" y="81"/>
                </a:lnTo>
                <a:lnTo>
                  <a:pt x="2" y="82"/>
                </a:lnTo>
                <a:lnTo>
                  <a:pt x="3" y="84"/>
                </a:lnTo>
                <a:lnTo>
                  <a:pt x="5" y="87"/>
                </a:lnTo>
                <a:lnTo>
                  <a:pt x="8" y="89"/>
                </a:lnTo>
                <a:lnTo>
                  <a:pt x="12" y="91"/>
                </a:lnTo>
                <a:lnTo>
                  <a:pt x="17" y="92"/>
                </a:lnTo>
                <a:lnTo>
                  <a:pt x="22" y="94"/>
                </a:lnTo>
                <a:lnTo>
                  <a:pt x="27" y="96"/>
                </a:lnTo>
                <a:lnTo>
                  <a:pt x="34" y="97"/>
                </a:lnTo>
                <a:lnTo>
                  <a:pt x="39" y="101"/>
                </a:lnTo>
                <a:lnTo>
                  <a:pt x="45" y="102"/>
                </a:lnTo>
                <a:lnTo>
                  <a:pt x="50" y="104"/>
                </a:lnTo>
                <a:lnTo>
                  <a:pt x="55" y="106"/>
                </a:lnTo>
                <a:lnTo>
                  <a:pt x="61" y="108"/>
                </a:lnTo>
                <a:lnTo>
                  <a:pt x="66" y="109"/>
                </a:lnTo>
                <a:lnTo>
                  <a:pt x="69" y="111"/>
                </a:lnTo>
                <a:lnTo>
                  <a:pt x="72" y="113"/>
                </a:lnTo>
                <a:lnTo>
                  <a:pt x="76" y="116"/>
                </a:lnTo>
                <a:lnTo>
                  <a:pt x="76" y="118"/>
                </a:lnTo>
                <a:lnTo>
                  <a:pt x="77" y="119"/>
                </a:lnTo>
                <a:lnTo>
                  <a:pt x="76" y="121"/>
                </a:lnTo>
                <a:lnTo>
                  <a:pt x="76" y="123"/>
                </a:lnTo>
                <a:lnTo>
                  <a:pt x="72" y="124"/>
                </a:lnTo>
                <a:lnTo>
                  <a:pt x="69" y="126"/>
                </a:lnTo>
                <a:lnTo>
                  <a:pt x="66" y="129"/>
                </a:lnTo>
                <a:lnTo>
                  <a:pt x="61" y="131"/>
                </a:lnTo>
                <a:lnTo>
                  <a:pt x="55" y="133"/>
                </a:lnTo>
                <a:lnTo>
                  <a:pt x="50" y="134"/>
                </a:lnTo>
                <a:lnTo>
                  <a:pt x="45" y="136"/>
                </a:lnTo>
                <a:lnTo>
                  <a:pt x="39" y="138"/>
                </a:lnTo>
                <a:lnTo>
                  <a:pt x="34" y="139"/>
                </a:lnTo>
                <a:lnTo>
                  <a:pt x="27" y="141"/>
                </a:lnTo>
                <a:lnTo>
                  <a:pt x="22" y="144"/>
                </a:lnTo>
                <a:lnTo>
                  <a:pt x="17" y="146"/>
                </a:lnTo>
                <a:lnTo>
                  <a:pt x="12" y="148"/>
                </a:lnTo>
                <a:lnTo>
                  <a:pt x="8" y="149"/>
                </a:lnTo>
                <a:lnTo>
                  <a:pt x="5" y="151"/>
                </a:lnTo>
                <a:lnTo>
                  <a:pt x="3" y="153"/>
                </a:lnTo>
                <a:lnTo>
                  <a:pt x="2" y="155"/>
                </a:lnTo>
                <a:lnTo>
                  <a:pt x="0" y="158"/>
                </a:lnTo>
                <a:lnTo>
                  <a:pt x="2" y="160"/>
                </a:lnTo>
                <a:lnTo>
                  <a:pt x="3" y="161"/>
                </a:lnTo>
                <a:lnTo>
                  <a:pt x="5" y="163"/>
                </a:lnTo>
                <a:lnTo>
                  <a:pt x="8" y="165"/>
                </a:lnTo>
                <a:lnTo>
                  <a:pt x="12" y="166"/>
                </a:lnTo>
                <a:lnTo>
                  <a:pt x="17" y="168"/>
                </a:lnTo>
                <a:lnTo>
                  <a:pt x="22" y="170"/>
                </a:lnTo>
                <a:lnTo>
                  <a:pt x="27" y="173"/>
                </a:lnTo>
                <a:lnTo>
                  <a:pt x="34" y="175"/>
                </a:lnTo>
                <a:lnTo>
                  <a:pt x="39" y="176"/>
                </a:lnTo>
                <a:lnTo>
                  <a:pt x="45" y="178"/>
                </a:lnTo>
                <a:lnTo>
                  <a:pt x="50" y="180"/>
                </a:lnTo>
                <a:lnTo>
                  <a:pt x="55" y="181"/>
                </a:lnTo>
                <a:lnTo>
                  <a:pt x="61" y="183"/>
                </a:lnTo>
                <a:lnTo>
                  <a:pt x="66" y="186"/>
                </a:lnTo>
                <a:lnTo>
                  <a:pt x="69" y="188"/>
                </a:lnTo>
                <a:lnTo>
                  <a:pt x="72" y="190"/>
                </a:lnTo>
                <a:lnTo>
                  <a:pt x="76" y="191"/>
                </a:lnTo>
                <a:lnTo>
                  <a:pt x="76" y="193"/>
                </a:lnTo>
                <a:lnTo>
                  <a:pt x="77" y="195"/>
                </a:lnTo>
                <a:lnTo>
                  <a:pt x="76" y="197"/>
                </a:lnTo>
                <a:lnTo>
                  <a:pt x="76" y="198"/>
                </a:lnTo>
                <a:lnTo>
                  <a:pt x="72" y="202"/>
                </a:lnTo>
                <a:lnTo>
                  <a:pt x="69" y="203"/>
                </a:lnTo>
                <a:lnTo>
                  <a:pt x="66" y="205"/>
                </a:lnTo>
                <a:lnTo>
                  <a:pt x="61" y="207"/>
                </a:lnTo>
                <a:lnTo>
                  <a:pt x="55" y="208"/>
                </a:lnTo>
                <a:lnTo>
                  <a:pt x="50" y="210"/>
                </a:lnTo>
                <a:lnTo>
                  <a:pt x="45" y="212"/>
                </a:lnTo>
                <a:lnTo>
                  <a:pt x="39" y="215"/>
                </a:lnTo>
                <a:lnTo>
                  <a:pt x="34" y="217"/>
                </a:lnTo>
                <a:lnTo>
                  <a:pt x="27" y="218"/>
                </a:lnTo>
                <a:lnTo>
                  <a:pt x="22" y="220"/>
                </a:lnTo>
                <a:lnTo>
                  <a:pt x="17" y="222"/>
                </a:lnTo>
                <a:lnTo>
                  <a:pt x="12" y="223"/>
                </a:lnTo>
                <a:lnTo>
                  <a:pt x="8" y="225"/>
                </a:lnTo>
                <a:lnTo>
                  <a:pt x="5" y="227"/>
                </a:lnTo>
                <a:lnTo>
                  <a:pt x="3" y="230"/>
                </a:lnTo>
                <a:lnTo>
                  <a:pt x="2" y="232"/>
                </a:lnTo>
                <a:lnTo>
                  <a:pt x="0" y="233"/>
                </a:lnTo>
                <a:lnTo>
                  <a:pt x="2" y="235"/>
                </a:lnTo>
                <a:lnTo>
                  <a:pt x="3" y="237"/>
                </a:lnTo>
                <a:lnTo>
                  <a:pt x="5" y="239"/>
                </a:lnTo>
                <a:lnTo>
                  <a:pt x="8" y="240"/>
                </a:lnTo>
                <a:lnTo>
                  <a:pt x="12" y="244"/>
                </a:lnTo>
                <a:lnTo>
                  <a:pt x="17" y="245"/>
                </a:lnTo>
                <a:lnTo>
                  <a:pt x="22" y="247"/>
                </a:lnTo>
                <a:lnTo>
                  <a:pt x="27" y="249"/>
                </a:lnTo>
                <a:lnTo>
                  <a:pt x="34" y="250"/>
                </a:lnTo>
                <a:lnTo>
                  <a:pt x="39" y="252"/>
                </a:lnTo>
                <a:lnTo>
                  <a:pt x="45" y="254"/>
                </a:lnTo>
                <a:lnTo>
                  <a:pt x="50" y="255"/>
                </a:lnTo>
                <a:lnTo>
                  <a:pt x="55" y="259"/>
                </a:lnTo>
                <a:lnTo>
                  <a:pt x="61" y="260"/>
                </a:lnTo>
                <a:lnTo>
                  <a:pt x="66" y="262"/>
                </a:lnTo>
                <a:lnTo>
                  <a:pt x="69" y="264"/>
                </a:lnTo>
                <a:lnTo>
                  <a:pt x="72" y="265"/>
                </a:lnTo>
                <a:lnTo>
                  <a:pt x="76" y="267"/>
                </a:lnTo>
                <a:lnTo>
                  <a:pt x="76" y="269"/>
                </a:lnTo>
                <a:lnTo>
                  <a:pt x="77" y="272"/>
                </a:lnTo>
                <a:lnTo>
                  <a:pt x="76" y="274"/>
                </a:lnTo>
                <a:lnTo>
                  <a:pt x="76" y="275"/>
                </a:lnTo>
                <a:lnTo>
                  <a:pt x="72" y="277"/>
                </a:lnTo>
                <a:lnTo>
                  <a:pt x="69" y="279"/>
                </a:lnTo>
                <a:lnTo>
                  <a:pt x="66" y="280"/>
                </a:lnTo>
                <a:lnTo>
                  <a:pt x="61" y="282"/>
                </a:lnTo>
                <a:lnTo>
                  <a:pt x="55" y="284"/>
                </a:lnTo>
                <a:lnTo>
                  <a:pt x="50" y="287"/>
                </a:lnTo>
                <a:lnTo>
                  <a:pt x="45" y="289"/>
                </a:lnTo>
                <a:lnTo>
                  <a:pt x="39" y="291"/>
                </a:lnTo>
                <a:lnTo>
                  <a:pt x="34" y="292"/>
                </a:lnTo>
                <a:lnTo>
                  <a:pt x="27" y="294"/>
                </a:lnTo>
                <a:lnTo>
                  <a:pt x="22" y="296"/>
                </a:lnTo>
                <a:lnTo>
                  <a:pt x="17" y="297"/>
                </a:lnTo>
                <a:lnTo>
                  <a:pt x="12" y="301"/>
                </a:lnTo>
                <a:lnTo>
                  <a:pt x="8" y="302"/>
                </a:lnTo>
                <a:lnTo>
                  <a:pt x="5" y="304"/>
                </a:lnTo>
                <a:lnTo>
                  <a:pt x="3" y="306"/>
                </a:lnTo>
                <a:lnTo>
                  <a:pt x="2" y="307"/>
                </a:lnTo>
                <a:lnTo>
                  <a:pt x="0" y="309"/>
                </a:lnTo>
                <a:lnTo>
                  <a:pt x="2" y="311"/>
                </a:lnTo>
                <a:lnTo>
                  <a:pt x="3" y="314"/>
                </a:lnTo>
                <a:lnTo>
                  <a:pt x="5" y="316"/>
                </a:lnTo>
                <a:lnTo>
                  <a:pt x="8" y="317"/>
                </a:lnTo>
                <a:lnTo>
                  <a:pt x="12" y="319"/>
                </a:lnTo>
                <a:lnTo>
                  <a:pt x="17" y="321"/>
                </a:lnTo>
                <a:lnTo>
                  <a:pt x="22" y="322"/>
                </a:lnTo>
                <a:lnTo>
                  <a:pt x="27" y="324"/>
                </a:lnTo>
                <a:lnTo>
                  <a:pt x="34" y="326"/>
                </a:lnTo>
                <a:lnTo>
                  <a:pt x="39" y="329"/>
                </a:lnTo>
                <a:lnTo>
                  <a:pt x="45" y="331"/>
                </a:lnTo>
                <a:lnTo>
                  <a:pt x="50" y="333"/>
                </a:lnTo>
                <a:lnTo>
                  <a:pt x="55" y="334"/>
                </a:lnTo>
                <a:lnTo>
                  <a:pt x="61" y="336"/>
                </a:lnTo>
                <a:lnTo>
                  <a:pt x="66" y="338"/>
                </a:lnTo>
                <a:lnTo>
                  <a:pt x="69" y="339"/>
                </a:lnTo>
                <a:lnTo>
                  <a:pt x="72" y="343"/>
                </a:lnTo>
                <a:lnTo>
                  <a:pt x="76" y="344"/>
                </a:lnTo>
                <a:lnTo>
                  <a:pt x="76" y="346"/>
                </a:lnTo>
                <a:lnTo>
                  <a:pt x="77" y="348"/>
                </a:lnTo>
                <a:lnTo>
                  <a:pt x="76" y="349"/>
                </a:lnTo>
                <a:lnTo>
                  <a:pt x="76" y="351"/>
                </a:lnTo>
                <a:lnTo>
                  <a:pt x="72" y="353"/>
                </a:lnTo>
                <a:lnTo>
                  <a:pt x="69" y="354"/>
                </a:lnTo>
                <a:lnTo>
                  <a:pt x="66" y="358"/>
                </a:lnTo>
                <a:lnTo>
                  <a:pt x="61" y="359"/>
                </a:lnTo>
                <a:lnTo>
                  <a:pt x="55" y="361"/>
                </a:lnTo>
                <a:lnTo>
                  <a:pt x="50" y="363"/>
                </a:lnTo>
                <a:lnTo>
                  <a:pt x="45" y="364"/>
                </a:lnTo>
                <a:lnTo>
                  <a:pt x="39" y="366"/>
                </a:lnTo>
                <a:lnTo>
                  <a:pt x="34" y="368"/>
                </a:lnTo>
                <a:lnTo>
                  <a:pt x="27" y="371"/>
                </a:lnTo>
                <a:lnTo>
                  <a:pt x="22" y="373"/>
                </a:lnTo>
                <a:lnTo>
                  <a:pt x="17" y="375"/>
                </a:lnTo>
                <a:lnTo>
                  <a:pt x="12" y="376"/>
                </a:lnTo>
                <a:lnTo>
                  <a:pt x="8" y="378"/>
                </a:lnTo>
                <a:lnTo>
                  <a:pt x="5" y="380"/>
                </a:lnTo>
                <a:lnTo>
                  <a:pt x="3" y="381"/>
                </a:lnTo>
                <a:lnTo>
                  <a:pt x="2" y="383"/>
                </a:lnTo>
                <a:lnTo>
                  <a:pt x="0" y="386"/>
                </a:lnTo>
                <a:lnTo>
                  <a:pt x="2" y="388"/>
                </a:lnTo>
                <a:lnTo>
                  <a:pt x="3" y="390"/>
                </a:lnTo>
                <a:lnTo>
                  <a:pt x="5" y="391"/>
                </a:lnTo>
                <a:lnTo>
                  <a:pt x="8" y="393"/>
                </a:lnTo>
                <a:lnTo>
                  <a:pt x="12" y="395"/>
                </a:lnTo>
                <a:lnTo>
                  <a:pt x="17" y="396"/>
                </a:lnTo>
                <a:lnTo>
                  <a:pt x="22" y="400"/>
                </a:lnTo>
                <a:lnTo>
                  <a:pt x="27" y="401"/>
                </a:lnTo>
                <a:lnTo>
                  <a:pt x="34" y="403"/>
                </a:lnTo>
                <a:lnTo>
                  <a:pt x="39" y="405"/>
                </a:lnTo>
                <a:lnTo>
                  <a:pt x="45" y="406"/>
                </a:lnTo>
                <a:lnTo>
                  <a:pt x="50" y="408"/>
                </a:lnTo>
                <a:lnTo>
                  <a:pt x="55" y="410"/>
                </a:lnTo>
                <a:lnTo>
                  <a:pt x="61" y="412"/>
                </a:lnTo>
                <a:lnTo>
                  <a:pt x="66" y="415"/>
                </a:lnTo>
                <a:lnTo>
                  <a:pt x="69" y="417"/>
                </a:lnTo>
                <a:lnTo>
                  <a:pt x="72" y="418"/>
                </a:lnTo>
                <a:lnTo>
                  <a:pt x="76" y="420"/>
                </a:lnTo>
                <a:lnTo>
                  <a:pt x="76" y="422"/>
                </a:lnTo>
                <a:lnTo>
                  <a:pt x="77" y="423"/>
                </a:lnTo>
                <a:lnTo>
                  <a:pt x="76" y="425"/>
                </a:lnTo>
                <a:lnTo>
                  <a:pt x="76" y="428"/>
                </a:lnTo>
                <a:lnTo>
                  <a:pt x="72" y="430"/>
                </a:lnTo>
                <a:lnTo>
                  <a:pt x="69" y="432"/>
                </a:lnTo>
                <a:lnTo>
                  <a:pt x="66" y="433"/>
                </a:lnTo>
                <a:lnTo>
                  <a:pt x="61" y="435"/>
                </a:lnTo>
                <a:lnTo>
                  <a:pt x="55" y="437"/>
                </a:lnTo>
                <a:lnTo>
                  <a:pt x="50" y="438"/>
                </a:lnTo>
                <a:lnTo>
                  <a:pt x="45" y="440"/>
                </a:lnTo>
                <a:lnTo>
                  <a:pt x="39" y="443"/>
                </a:lnTo>
                <a:lnTo>
                  <a:pt x="34" y="445"/>
                </a:lnTo>
                <a:lnTo>
                  <a:pt x="27" y="447"/>
                </a:lnTo>
                <a:lnTo>
                  <a:pt x="22" y="448"/>
                </a:lnTo>
                <a:lnTo>
                  <a:pt x="17" y="450"/>
                </a:lnTo>
                <a:lnTo>
                  <a:pt x="12" y="452"/>
                </a:lnTo>
                <a:lnTo>
                  <a:pt x="8" y="453"/>
                </a:lnTo>
                <a:lnTo>
                  <a:pt x="5" y="457"/>
                </a:lnTo>
                <a:lnTo>
                  <a:pt x="3" y="459"/>
                </a:lnTo>
                <a:lnTo>
                  <a:pt x="2" y="460"/>
                </a:lnTo>
                <a:lnTo>
                  <a:pt x="0" y="462"/>
                </a:lnTo>
                <a:lnTo>
                  <a:pt x="2" y="464"/>
                </a:lnTo>
                <a:lnTo>
                  <a:pt x="3" y="465"/>
                </a:lnTo>
                <a:lnTo>
                  <a:pt x="5" y="467"/>
                </a:lnTo>
                <a:lnTo>
                  <a:pt x="8" y="469"/>
                </a:lnTo>
                <a:lnTo>
                  <a:pt x="12" y="472"/>
                </a:lnTo>
                <a:lnTo>
                  <a:pt x="17" y="474"/>
                </a:lnTo>
                <a:lnTo>
                  <a:pt x="22" y="475"/>
                </a:lnTo>
                <a:lnTo>
                  <a:pt x="27" y="477"/>
                </a:lnTo>
                <a:lnTo>
                  <a:pt x="34" y="479"/>
                </a:lnTo>
                <a:lnTo>
                  <a:pt x="39" y="480"/>
                </a:lnTo>
                <a:lnTo>
                  <a:pt x="45" y="482"/>
                </a:lnTo>
                <a:lnTo>
                  <a:pt x="50" y="485"/>
                </a:lnTo>
                <a:lnTo>
                  <a:pt x="55" y="487"/>
                </a:lnTo>
                <a:lnTo>
                  <a:pt x="61" y="489"/>
                </a:lnTo>
                <a:lnTo>
                  <a:pt x="66" y="490"/>
                </a:lnTo>
                <a:lnTo>
                  <a:pt x="69" y="492"/>
                </a:lnTo>
                <a:lnTo>
                  <a:pt x="72" y="494"/>
                </a:lnTo>
                <a:lnTo>
                  <a:pt x="76" y="495"/>
                </a:lnTo>
                <a:lnTo>
                  <a:pt x="76" y="497"/>
                </a:lnTo>
                <a:lnTo>
                  <a:pt x="77" y="501"/>
                </a:lnTo>
                <a:lnTo>
                  <a:pt x="76" y="502"/>
                </a:lnTo>
                <a:lnTo>
                  <a:pt x="76" y="504"/>
                </a:lnTo>
                <a:lnTo>
                  <a:pt x="72" y="506"/>
                </a:lnTo>
                <a:lnTo>
                  <a:pt x="69" y="507"/>
                </a:lnTo>
                <a:lnTo>
                  <a:pt x="66" y="509"/>
                </a:lnTo>
                <a:lnTo>
                  <a:pt x="61" y="511"/>
                </a:lnTo>
                <a:lnTo>
                  <a:pt x="55" y="514"/>
                </a:lnTo>
                <a:lnTo>
                  <a:pt x="50" y="516"/>
                </a:lnTo>
                <a:lnTo>
                  <a:pt x="45" y="517"/>
                </a:lnTo>
                <a:lnTo>
                  <a:pt x="39" y="519"/>
                </a:lnTo>
                <a:lnTo>
                  <a:pt x="34" y="521"/>
                </a:lnTo>
                <a:lnTo>
                  <a:pt x="27" y="522"/>
                </a:lnTo>
                <a:lnTo>
                  <a:pt x="22" y="524"/>
                </a:lnTo>
                <a:lnTo>
                  <a:pt x="17" y="526"/>
                </a:lnTo>
                <a:lnTo>
                  <a:pt x="12" y="529"/>
                </a:lnTo>
                <a:lnTo>
                  <a:pt x="8" y="531"/>
                </a:lnTo>
                <a:lnTo>
                  <a:pt x="5" y="532"/>
                </a:lnTo>
                <a:lnTo>
                  <a:pt x="3" y="534"/>
                </a:lnTo>
                <a:lnTo>
                  <a:pt x="2" y="536"/>
                </a:lnTo>
                <a:lnTo>
                  <a:pt x="0" y="537"/>
                </a:lnTo>
                <a:lnTo>
                  <a:pt x="2" y="539"/>
                </a:lnTo>
                <a:lnTo>
                  <a:pt x="3" y="543"/>
                </a:lnTo>
                <a:lnTo>
                  <a:pt x="5" y="544"/>
                </a:lnTo>
                <a:lnTo>
                  <a:pt x="8" y="546"/>
                </a:lnTo>
                <a:lnTo>
                  <a:pt x="12" y="548"/>
                </a:lnTo>
                <a:lnTo>
                  <a:pt x="17" y="549"/>
                </a:lnTo>
                <a:lnTo>
                  <a:pt x="22" y="551"/>
                </a:lnTo>
                <a:lnTo>
                  <a:pt x="27" y="553"/>
                </a:lnTo>
                <a:lnTo>
                  <a:pt x="34" y="556"/>
                </a:lnTo>
                <a:lnTo>
                  <a:pt x="39" y="558"/>
                </a:lnTo>
                <a:lnTo>
                  <a:pt x="45" y="559"/>
                </a:lnTo>
                <a:lnTo>
                  <a:pt x="50" y="561"/>
                </a:lnTo>
                <a:lnTo>
                  <a:pt x="55" y="563"/>
                </a:lnTo>
                <a:lnTo>
                  <a:pt x="61" y="564"/>
                </a:lnTo>
                <a:lnTo>
                  <a:pt x="66" y="566"/>
                </a:lnTo>
                <a:lnTo>
                  <a:pt x="69" y="568"/>
                </a:lnTo>
                <a:lnTo>
                  <a:pt x="72" y="571"/>
                </a:lnTo>
                <a:lnTo>
                  <a:pt x="76" y="573"/>
                </a:lnTo>
                <a:lnTo>
                  <a:pt x="76" y="574"/>
                </a:lnTo>
                <a:lnTo>
                  <a:pt x="77" y="576"/>
                </a:lnTo>
                <a:lnTo>
                  <a:pt x="76" y="578"/>
                </a:lnTo>
                <a:lnTo>
                  <a:pt x="76" y="579"/>
                </a:lnTo>
                <a:lnTo>
                  <a:pt x="72" y="581"/>
                </a:lnTo>
                <a:lnTo>
                  <a:pt x="69" y="584"/>
                </a:lnTo>
                <a:lnTo>
                  <a:pt x="66" y="586"/>
                </a:lnTo>
                <a:lnTo>
                  <a:pt x="61" y="588"/>
                </a:lnTo>
                <a:lnTo>
                  <a:pt x="55" y="590"/>
                </a:lnTo>
                <a:lnTo>
                  <a:pt x="50" y="591"/>
                </a:lnTo>
                <a:lnTo>
                  <a:pt x="45" y="593"/>
                </a:lnTo>
                <a:lnTo>
                  <a:pt x="39" y="595"/>
                </a:lnTo>
                <a:lnTo>
                  <a:pt x="34" y="596"/>
                </a:lnTo>
                <a:lnTo>
                  <a:pt x="27" y="600"/>
                </a:lnTo>
                <a:lnTo>
                  <a:pt x="22" y="601"/>
                </a:lnTo>
                <a:lnTo>
                  <a:pt x="17" y="603"/>
                </a:lnTo>
                <a:lnTo>
                  <a:pt x="12" y="605"/>
                </a:lnTo>
                <a:lnTo>
                  <a:pt x="8" y="606"/>
                </a:lnTo>
                <a:lnTo>
                  <a:pt x="5" y="608"/>
                </a:lnTo>
                <a:lnTo>
                  <a:pt x="3" y="610"/>
                </a:lnTo>
                <a:lnTo>
                  <a:pt x="2" y="613"/>
                </a:lnTo>
                <a:lnTo>
                  <a:pt x="0" y="615"/>
                </a:lnTo>
                <a:lnTo>
                  <a:pt x="2" y="616"/>
                </a:lnTo>
                <a:lnTo>
                  <a:pt x="3" y="618"/>
                </a:lnTo>
                <a:lnTo>
                  <a:pt x="5" y="620"/>
                </a:lnTo>
                <a:lnTo>
                  <a:pt x="8" y="621"/>
                </a:lnTo>
                <a:lnTo>
                  <a:pt x="12" y="623"/>
                </a:lnTo>
                <a:lnTo>
                  <a:pt x="17" y="625"/>
                </a:lnTo>
                <a:lnTo>
                  <a:pt x="22" y="628"/>
                </a:lnTo>
                <a:lnTo>
                  <a:pt x="27" y="630"/>
                </a:lnTo>
                <a:lnTo>
                  <a:pt x="34" y="632"/>
                </a:lnTo>
                <a:lnTo>
                  <a:pt x="39" y="633"/>
                </a:lnTo>
                <a:lnTo>
                  <a:pt x="39" y="695"/>
                </a:lnTo>
              </a:path>
            </a:pathLst>
          </a:custGeom>
          <a:noFill/>
          <a:ln w="792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87" name="Text Box 51"/>
          <p:cNvSpPr txBox="1">
            <a:spLocks noChangeArrowheads="1"/>
          </p:cNvSpPr>
          <p:nvPr/>
        </p:nvSpPr>
        <p:spPr bwMode="auto">
          <a:xfrm>
            <a:off x="5365750" y="3315196"/>
            <a:ext cx="3556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85388" name="Text Box 52"/>
          <p:cNvSpPr txBox="1">
            <a:spLocks noChangeArrowheads="1"/>
          </p:cNvSpPr>
          <p:nvPr/>
        </p:nvSpPr>
        <p:spPr bwMode="auto">
          <a:xfrm>
            <a:off x="6307138" y="2940546"/>
            <a:ext cx="384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FFFFFF"/>
                </a:solidFill>
                <a:latin typeface="Symbol" pitchFamily="18" charset="2"/>
              </a:rPr>
              <a:t></a:t>
            </a:r>
            <a:r>
              <a:rPr lang="fr-FR" b="1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185389" name="Line 53"/>
          <p:cNvSpPr>
            <a:spLocks noChangeShapeType="1"/>
          </p:cNvSpPr>
          <p:nvPr/>
        </p:nvSpPr>
        <p:spPr bwMode="auto">
          <a:xfrm>
            <a:off x="7361238" y="3505696"/>
            <a:ext cx="784225" cy="37941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90" name="Text Box 54"/>
          <p:cNvSpPr txBox="1">
            <a:spLocks noChangeArrowheads="1"/>
          </p:cNvSpPr>
          <p:nvPr/>
        </p:nvSpPr>
        <p:spPr bwMode="auto">
          <a:xfrm>
            <a:off x="7962900" y="3508871"/>
            <a:ext cx="3492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fr-FR" baseline="300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85391" name="Text Box 55"/>
          <p:cNvSpPr txBox="1">
            <a:spLocks noChangeArrowheads="1"/>
          </p:cNvSpPr>
          <p:nvPr/>
        </p:nvSpPr>
        <p:spPr bwMode="auto">
          <a:xfrm>
            <a:off x="6864350" y="3064371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185392" name="Line 56"/>
          <p:cNvSpPr>
            <a:spLocks noChangeShapeType="1"/>
          </p:cNvSpPr>
          <p:nvPr/>
        </p:nvSpPr>
        <p:spPr bwMode="auto">
          <a:xfrm flipH="1">
            <a:off x="5864225" y="3505696"/>
            <a:ext cx="857250" cy="4413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93" name="Text Box 57"/>
          <p:cNvSpPr txBox="1">
            <a:spLocks noChangeArrowheads="1"/>
          </p:cNvSpPr>
          <p:nvPr/>
        </p:nvSpPr>
        <p:spPr bwMode="auto">
          <a:xfrm>
            <a:off x="6059488" y="3839071"/>
            <a:ext cx="3079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185394" name="Oval 58"/>
          <p:cNvSpPr>
            <a:spLocks noChangeArrowheads="1"/>
          </p:cNvSpPr>
          <p:nvPr/>
        </p:nvSpPr>
        <p:spPr bwMode="auto">
          <a:xfrm>
            <a:off x="6507163" y="3389809"/>
            <a:ext cx="427037" cy="381000"/>
          </a:xfrm>
          <a:prstGeom prst="ellipse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95" name="Text Box 59"/>
          <p:cNvSpPr txBox="1">
            <a:spLocks noChangeArrowheads="1"/>
          </p:cNvSpPr>
          <p:nvPr/>
        </p:nvSpPr>
        <p:spPr bwMode="auto">
          <a:xfrm>
            <a:off x="4916488" y="2269034"/>
            <a:ext cx="381635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rgbClr val="FFFF00"/>
                </a:solidFill>
              </a:rPr>
              <a:t>Space-Like electromagnetic form factors</a:t>
            </a:r>
          </a:p>
        </p:txBody>
      </p:sp>
      <p:sp>
        <p:nvSpPr>
          <p:cNvPr id="185396" name="Text Box 60"/>
          <p:cNvSpPr txBox="1">
            <a:spLocks noChangeArrowheads="1"/>
          </p:cNvSpPr>
          <p:nvPr/>
        </p:nvSpPr>
        <p:spPr bwMode="auto">
          <a:xfrm>
            <a:off x="6708775" y="2581771"/>
            <a:ext cx="13509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 q</a:t>
            </a:r>
            <a:r>
              <a:rPr lang="fr-FR" baseline="30000">
                <a:solidFill>
                  <a:srgbClr val="FFFFFF"/>
                </a:solidFill>
              </a:rPr>
              <a:t>2 </a:t>
            </a:r>
            <a:r>
              <a:rPr lang="fr-FR">
                <a:solidFill>
                  <a:srgbClr val="FFFFFF"/>
                </a:solidFill>
              </a:rPr>
              <a:t>&lt;0 fixed </a:t>
            </a:r>
          </a:p>
        </p:txBody>
      </p:sp>
      <p:sp>
        <p:nvSpPr>
          <p:cNvPr id="185397" name="Line 61"/>
          <p:cNvSpPr>
            <a:spLocks noChangeShapeType="1"/>
          </p:cNvSpPr>
          <p:nvPr/>
        </p:nvSpPr>
        <p:spPr bwMode="auto">
          <a:xfrm flipH="1">
            <a:off x="6575425" y="2881809"/>
            <a:ext cx="288925" cy="3810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98" name="Text Box 62"/>
          <p:cNvSpPr txBox="1">
            <a:spLocks noChangeArrowheads="1"/>
          </p:cNvSpPr>
          <p:nvPr/>
        </p:nvSpPr>
        <p:spPr bwMode="auto">
          <a:xfrm>
            <a:off x="6526213" y="3924796"/>
            <a:ext cx="2451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studied  at JLab/CLAS</a:t>
            </a:r>
          </a:p>
        </p:txBody>
      </p:sp>
      <p:sp>
        <p:nvSpPr>
          <p:cNvPr id="43071" name="Text Box 63"/>
          <p:cNvSpPr txBox="1">
            <a:spLocks noChangeArrowheads="1"/>
          </p:cNvSpPr>
          <p:nvPr/>
        </p:nvSpPr>
        <p:spPr bwMode="auto">
          <a:xfrm>
            <a:off x="4572000" y="4653136"/>
            <a:ext cx="9144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45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err="1">
                <a:solidFill>
                  <a:srgbClr val="FFFFFF"/>
                </a:solidFill>
              </a:rPr>
              <a:t>Vector</a:t>
            </a:r>
            <a:r>
              <a:rPr lang="fr-FR" dirty="0">
                <a:solidFill>
                  <a:srgbClr val="FFFFFF"/>
                </a:solidFill>
              </a:rPr>
              <a:t> Dominance Model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45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</a:t>
            </a:r>
            <a:r>
              <a:rPr lang="fr-FR" dirty="0">
                <a:solidFill>
                  <a:srgbClr val="FFFFFF"/>
                </a:solidFill>
              </a:rPr>
              <a:t>   </a:t>
            </a:r>
            <a:r>
              <a:rPr lang="fr-FR" dirty="0">
                <a:solidFill>
                  <a:srgbClr val="FFFF00"/>
                </a:solidFill>
                <a:latin typeface="Symbol" pitchFamily="18" charset="2"/>
              </a:rPr>
              <a:t></a:t>
            </a:r>
            <a:r>
              <a:rPr lang="fr-FR" dirty="0">
                <a:solidFill>
                  <a:srgbClr val="FFFF00"/>
                </a:solidFill>
              </a:rPr>
              <a:t>/</a:t>
            </a:r>
            <a:r>
              <a:rPr lang="fr-FR" dirty="0">
                <a:solidFill>
                  <a:srgbClr val="FFFF00"/>
                </a:solidFill>
                <a:latin typeface="Symbol" pitchFamily="18" charset="2"/>
              </a:rPr>
              <a:t>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coupling</a:t>
            </a:r>
            <a:endParaRPr lang="fr-FR" dirty="0">
              <a:solidFill>
                <a:srgbClr val="FFFF00"/>
              </a:solidFill>
            </a:endParaRPr>
          </a:p>
        </p:txBody>
      </p: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2411760" y="4365104"/>
            <a:ext cx="2016125" cy="1295400"/>
            <a:chOff x="1680" y="1504"/>
            <a:chExt cx="1248" cy="897"/>
          </a:xfrm>
        </p:grpSpPr>
        <p:sp>
          <p:nvSpPr>
            <p:cNvPr id="185408" name="Line 99"/>
            <p:cNvSpPr>
              <a:spLocks noChangeShapeType="1"/>
            </p:cNvSpPr>
            <p:nvPr/>
          </p:nvSpPr>
          <p:spPr bwMode="auto">
            <a:xfrm>
              <a:off x="1698" y="1886"/>
              <a:ext cx="389" cy="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09" name="AutoShape 100"/>
            <p:cNvSpPr>
              <a:spLocks noChangeArrowheads="1"/>
            </p:cNvSpPr>
            <p:nvPr/>
          </p:nvSpPr>
          <p:spPr bwMode="auto">
            <a:xfrm rot="1800000">
              <a:off x="2328" y="2021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0" name="Line 101"/>
            <p:cNvSpPr>
              <a:spLocks noChangeShapeType="1"/>
            </p:cNvSpPr>
            <p:nvPr/>
          </p:nvSpPr>
          <p:spPr bwMode="auto">
            <a:xfrm flipV="1">
              <a:off x="2093" y="1694"/>
              <a:ext cx="324" cy="20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1" name="Line 102"/>
            <p:cNvSpPr>
              <a:spLocks noChangeShapeType="1"/>
            </p:cNvSpPr>
            <p:nvPr/>
          </p:nvSpPr>
          <p:spPr bwMode="auto">
            <a:xfrm>
              <a:off x="2596" y="2103"/>
              <a:ext cx="180" cy="11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2" name="Line 103"/>
            <p:cNvSpPr>
              <a:spLocks noChangeShapeType="1"/>
            </p:cNvSpPr>
            <p:nvPr/>
          </p:nvSpPr>
          <p:spPr bwMode="auto">
            <a:xfrm flipV="1">
              <a:off x="2626" y="2021"/>
              <a:ext cx="200" cy="10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3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248" y="1692"/>
              <a:ext cx="419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b="1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en-US" sz="2800" b="1" baseline="30000">
                  <a:solidFill>
                    <a:srgbClr val="FFFF00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185414" name="Text Box 105"/>
            <p:cNvSpPr txBox="1">
              <a:spLocks noChangeArrowheads="1"/>
            </p:cNvSpPr>
            <p:nvPr/>
          </p:nvSpPr>
          <p:spPr bwMode="auto">
            <a:xfrm>
              <a:off x="2681" y="1785"/>
              <a:ext cx="2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85415" name="Text Box 106"/>
            <p:cNvSpPr txBox="1">
              <a:spLocks noChangeArrowheads="1"/>
            </p:cNvSpPr>
            <p:nvPr/>
          </p:nvSpPr>
          <p:spPr bwMode="auto">
            <a:xfrm>
              <a:off x="2575" y="2169"/>
              <a:ext cx="22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85416" name="Line 107"/>
            <p:cNvSpPr>
              <a:spLocks noChangeShapeType="1"/>
            </p:cNvSpPr>
            <p:nvPr/>
          </p:nvSpPr>
          <p:spPr bwMode="auto">
            <a:xfrm>
              <a:off x="2091" y="1893"/>
              <a:ext cx="236" cy="102"/>
            </a:xfrm>
            <a:prstGeom prst="line">
              <a:avLst/>
            </a:prstGeom>
            <a:noFill/>
            <a:ln w="2556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7" name="Line 108"/>
            <p:cNvSpPr>
              <a:spLocks noChangeShapeType="1"/>
            </p:cNvSpPr>
            <p:nvPr/>
          </p:nvSpPr>
          <p:spPr bwMode="auto">
            <a:xfrm>
              <a:off x="2096" y="1913"/>
              <a:ext cx="256" cy="106"/>
            </a:xfrm>
            <a:prstGeom prst="line">
              <a:avLst/>
            </a:prstGeom>
            <a:noFill/>
            <a:ln w="2556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8" name="Text Box 109"/>
            <p:cNvSpPr txBox="1">
              <a:spLocks noChangeArrowheads="1"/>
            </p:cNvSpPr>
            <p:nvPr/>
          </p:nvSpPr>
          <p:spPr bwMode="auto">
            <a:xfrm>
              <a:off x="1726" y="1979"/>
              <a:ext cx="598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1">
                  <a:solidFill>
                    <a:srgbClr val="FFFF00"/>
                  </a:solidFill>
                  <a:latin typeface="Symbol" pitchFamily="18" charset="2"/>
                </a:rPr>
                <a:t></a:t>
              </a:r>
            </a:p>
          </p:txBody>
        </p:sp>
        <p:sp>
          <p:nvSpPr>
            <p:cNvPr id="185419" name="Oval 110"/>
            <p:cNvSpPr>
              <a:spLocks noChangeArrowheads="1"/>
            </p:cNvSpPr>
            <p:nvPr/>
          </p:nvSpPr>
          <p:spPr bwMode="auto">
            <a:xfrm>
              <a:off x="2057" y="1859"/>
              <a:ext cx="63" cy="8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20" name="Text Box 111"/>
            <p:cNvSpPr txBox="1">
              <a:spLocks noChangeArrowheads="1"/>
            </p:cNvSpPr>
            <p:nvPr/>
          </p:nvSpPr>
          <p:spPr bwMode="auto">
            <a:xfrm>
              <a:off x="1750" y="1691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185421" name="Text Box 112"/>
            <p:cNvSpPr txBox="1">
              <a:spLocks noChangeArrowheads="1"/>
            </p:cNvSpPr>
            <p:nvPr/>
          </p:nvSpPr>
          <p:spPr bwMode="auto">
            <a:xfrm>
              <a:off x="2113" y="1593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185422" name="Rectangle 113"/>
            <p:cNvSpPr>
              <a:spLocks noChangeArrowheads="1"/>
            </p:cNvSpPr>
            <p:nvPr/>
          </p:nvSpPr>
          <p:spPr bwMode="auto">
            <a:xfrm>
              <a:off x="1680" y="1504"/>
              <a:ext cx="1248" cy="816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85403" name="Rectangle 118"/>
          <p:cNvSpPr>
            <a:spLocks noChangeArrowheads="1"/>
          </p:cNvSpPr>
          <p:nvPr/>
        </p:nvSpPr>
        <p:spPr bwMode="auto">
          <a:xfrm>
            <a:off x="2484438" y="2697659"/>
            <a:ext cx="3252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b="1" dirty="0">
                <a:solidFill>
                  <a:srgbClr val="FFFFFF"/>
                </a:solidFill>
              </a:rPr>
              <a:t>Inverse pion </a:t>
            </a:r>
            <a:r>
              <a:rPr lang="fr-FR" sz="1600" b="1" dirty="0" err="1">
                <a:solidFill>
                  <a:srgbClr val="FFFFFF"/>
                </a:solidFill>
              </a:rPr>
              <a:t>electroproduction</a:t>
            </a:r>
            <a:r>
              <a:rPr lang="fr-FR" sz="1600" b="1" dirty="0">
                <a:solidFill>
                  <a:srgbClr val="00CC99"/>
                </a:solidFill>
              </a:rPr>
              <a:t> </a:t>
            </a:r>
          </a:p>
        </p:txBody>
      </p:sp>
      <p:sp>
        <p:nvSpPr>
          <p:cNvPr id="116" name="Flèche droite 115"/>
          <p:cNvSpPr/>
          <p:nvPr/>
        </p:nvSpPr>
        <p:spPr>
          <a:xfrm rot="10800000">
            <a:off x="3779838" y="3058021"/>
            <a:ext cx="1428750" cy="2857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222" name="Groupe 221"/>
          <p:cNvGrpSpPr/>
          <p:nvPr/>
        </p:nvGrpSpPr>
        <p:grpSpPr>
          <a:xfrm>
            <a:off x="6726326" y="5013175"/>
            <a:ext cx="2245607" cy="1233933"/>
            <a:chOff x="7407137" y="5105399"/>
            <a:chExt cx="2565463" cy="1372976"/>
          </a:xfrm>
        </p:grpSpPr>
        <p:sp>
          <p:nvSpPr>
            <p:cNvPr id="190" name="Oval 103"/>
            <p:cNvSpPr>
              <a:spLocks noChangeArrowheads="1"/>
            </p:cNvSpPr>
            <p:nvPr/>
          </p:nvSpPr>
          <p:spPr bwMode="auto">
            <a:xfrm>
              <a:off x="7930272" y="5776913"/>
              <a:ext cx="97177" cy="635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Oval 104"/>
            <p:cNvSpPr>
              <a:spLocks noChangeArrowheads="1"/>
            </p:cNvSpPr>
            <p:nvPr/>
          </p:nvSpPr>
          <p:spPr bwMode="auto">
            <a:xfrm>
              <a:off x="8846971" y="5786438"/>
              <a:ext cx="95557" cy="635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Arc 106"/>
            <p:cNvSpPr>
              <a:spLocks/>
            </p:cNvSpPr>
            <p:nvPr/>
          </p:nvSpPr>
          <p:spPr bwMode="auto">
            <a:xfrm rot="5400000">
              <a:off x="8318324" y="5588006"/>
              <a:ext cx="255588" cy="800087"/>
            </a:xfrm>
            <a:custGeom>
              <a:avLst/>
              <a:gdLst>
                <a:gd name="T0" fmla="*/ 0 w 22499"/>
                <a:gd name="T1" fmla="*/ 0 h 43200"/>
                <a:gd name="T2" fmla="*/ 0 w 22499"/>
                <a:gd name="T3" fmla="*/ 0 h 43200"/>
                <a:gd name="T4" fmla="*/ 0 w 22499"/>
                <a:gd name="T5" fmla="*/ 0 h 43200"/>
                <a:gd name="T6" fmla="*/ 0 60000 65536"/>
                <a:gd name="T7" fmla="*/ 0 60000 65536"/>
                <a:gd name="T8" fmla="*/ 0 60000 65536"/>
                <a:gd name="T9" fmla="*/ 0 w 22499"/>
                <a:gd name="T10" fmla="*/ 0 h 43200"/>
                <a:gd name="T11" fmla="*/ 22499 w 2249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99" h="43200" fill="none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</a:path>
                <a:path w="22499" h="43200" stroke="0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  <a:lnTo>
                    <a:pt x="899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194" name="Group 107"/>
            <p:cNvGrpSpPr>
              <a:grpSpLocks/>
            </p:cNvGrpSpPr>
            <p:nvPr/>
          </p:nvGrpSpPr>
          <p:grpSpPr bwMode="auto">
            <a:xfrm>
              <a:off x="8858308" y="5794375"/>
              <a:ext cx="531232" cy="53975"/>
              <a:chOff x="1536" y="1344"/>
              <a:chExt cx="384" cy="48"/>
            </a:xfrm>
          </p:grpSpPr>
          <p:sp>
            <p:nvSpPr>
              <p:cNvPr id="220" name="Line 108"/>
              <p:cNvSpPr>
                <a:spLocks noChangeShapeType="1"/>
              </p:cNvSpPr>
              <p:nvPr/>
            </p:nvSpPr>
            <p:spPr bwMode="auto">
              <a:xfrm>
                <a:off x="1537" y="1344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Line 109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5" name="Group 110"/>
            <p:cNvGrpSpPr>
              <a:grpSpLocks/>
            </p:cNvGrpSpPr>
            <p:nvPr/>
          </p:nvGrpSpPr>
          <p:grpSpPr bwMode="auto">
            <a:xfrm>
              <a:off x="7502694" y="5775325"/>
              <a:ext cx="531232" cy="52388"/>
              <a:chOff x="1536" y="1344"/>
              <a:chExt cx="384" cy="48"/>
            </a:xfrm>
          </p:grpSpPr>
          <p:sp>
            <p:nvSpPr>
              <p:cNvPr id="218" name="Line 111"/>
              <p:cNvSpPr>
                <a:spLocks noChangeShapeType="1"/>
              </p:cNvSpPr>
              <p:nvPr/>
            </p:nvSpPr>
            <p:spPr bwMode="auto">
              <a:xfrm>
                <a:off x="1537" y="1344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Line 112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6" name="Text Box 113"/>
            <p:cNvSpPr txBox="1">
              <a:spLocks noChangeArrowheads="1"/>
            </p:cNvSpPr>
            <p:nvPr/>
          </p:nvSpPr>
          <p:spPr bwMode="auto">
            <a:xfrm>
              <a:off x="7407137" y="5321300"/>
              <a:ext cx="333640" cy="3968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</a:p>
          </p:txBody>
        </p:sp>
        <p:sp>
          <p:nvSpPr>
            <p:cNvPr id="197" name="Text Box 114"/>
            <p:cNvSpPr txBox="1">
              <a:spLocks noChangeArrowheads="1"/>
            </p:cNvSpPr>
            <p:nvPr/>
          </p:nvSpPr>
          <p:spPr bwMode="auto">
            <a:xfrm>
              <a:off x="8983018" y="5392738"/>
              <a:ext cx="333640" cy="3968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</a:p>
          </p:txBody>
        </p:sp>
        <p:sp>
          <p:nvSpPr>
            <p:cNvPr id="198" name="AutoShape 115"/>
            <p:cNvSpPr>
              <a:spLocks noChangeArrowheads="1"/>
            </p:cNvSpPr>
            <p:nvPr/>
          </p:nvSpPr>
          <p:spPr bwMode="auto">
            <a:xfrm>
              <a:off x="7965903" y="5476875"/>
              <a:ext cx="929656" cy="990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3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75" y="7875"/>
                  </a:moveTo>
                  <a:cubicBezTo>
                    <a:pt x="2946" y="3908"/>
                    <a:pt x="6634" y="1217"/>
                    <a:pt x="10800" y="1218"/>
                  </a:cubicBezTo>
                  <a:cubicBezTo>
                    <a:pt x="14965" y="1218"/>
                    <a:pt x="18653" y="3908"/>
                    <a:pt x="19924" y="7875"/>
                  </a:cubicBezTo>
                  <a:lnTo>
                    <a:pt x="21084" y="7503"/>
                  </a:lnTo>
                  <a:cubicBezTo>
                    <a:pt x="19651" y="3032"/>
                    <a:pt x="15494" y="-1"/>
                    <a:pt x="10799" y="0"/>
                  </a:cubicBezTo>
                  <a:cubicBezTo>
                    <a:pt x="6105" y="0"/>
                    <a:pt x="1948" y="3032"/>
                    <a:pt x="515" y="7503"/>
                  </a:cubicBez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Text Box 116"/>
            <p:cNvSpPr txBox="1">
              <a:spLocks noChangeArrowheads="1"/>
            </p:cNvSpPr>
            <p:nvPr/>
          </p:nvSpPr>
          <p:spPr bwMode="auto">
            <a:xfrm>
              <a:off x="8301162" y="6067426"/>
              <a:ext cx="675758" cy="4109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</a:rPr>
                <a:t>N</a:t>
              </a:r>
              <a:r>
                <a:rPr kumimoji="0" lang="de-DE" sz="1800" b="1" i="0" u="none" strike="noStrike" kern="0" cap="none" spc="0" normalizeH="0" baseline="3000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00" name="Text Box 117"/>
            <p:cNvSpPr txBox="1">
              <a:spLocks noChangeArrowheads="1"/>
            </p:cNvSpPr>
            <p:nvPr/>
          </p:nvSpPr>
          <p:spPr bwMode="auto">
            <a:xfrm>
              <a:off x="7930272" y="5105399"/>
              <a:ext cx="1211177" cy="4109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</a:rPr>
                <a:t>N(1520)</a:t>
              </a:r>
            </a:p>
          </p:txBody>
        </p:sp>
        <p:sp>
          <p:nvSpPr>
            <p:cNvPr id="201" name="Text Box 118"/>
            <p:cNvSpPr txBox="1">
              <a:spLocks noChangeArrowheads="1"/>
            </p:cNvSpPr>
            <p:nvPr/>
          </p:nvSpPr>
          <p:spPr bwMode="auto">
            <a:xfrm>
              <a:off x="9374964" y="5673725"/>
              <a:ext cx="597636" cy="7016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</a:rPr>
                <a:t>+  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5BDFAC6-7850-4ACE-9296-5D14DC05BD9E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373" name="Text Box 4"/>
          <p:cNvSpPr txBox="1">
            <a:spLocks noChangeArrowheads="1"/>
          </p:cNvSpPr>
          <p:nvPr/>
        </p:nvSpPr>
        <p:spPr bwMode="auto">
          <a:xfrm>
            <a:off x="1446213" y="76200"/>
            <a:ext cx="62547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>
                <a:solidFill>
                  <a:srgbClr val="FFFFFF"/>
                </a:solidFill>
              </a:rPr>
              <a:t>Simulations for dilepton production below </a:t>
            </a:r>
            <a:r>
              <a:rPr lang="fr-FR" sz="2000">
                <a:solidFill>
                  <a:srgbClr val="FFFFFF"/>
                </a:solidFill>
                <a:latin typeface="Symbol" pitchFamily="18" charset="2"/>
              </a:rPr>
              <a:t></a:t>
            </a:r>
            <a:r>
              <a:rPr lang="fr-FR" sz="2000">
                <a:solidFill>
                  <a:srgbClr val="FFFFFF"/>
                </a:solidFill>
              </a:rPr>
              <a:t> threshold 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3401888" cy="1906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637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05200"/>
            <a:ext cx="35814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6376" name="Text Box 9"/>
          <p:cNvSpPr txBox="1">
            <a:spLocks noChangeArrowheads="1"/>
          </p:cNvSpPr>
          <p:nvPr/>
        </p:nvSpPr>
        <p:spPr bwMode="auto">
          <a:xfrm>
            <a:off x="1538486" y="2924944"/>
            <a:ext cx="2457450" cy="6429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80"/>
                </a:solidFill>
              </a:rPr>
              <a:t>after missing mass cut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80"/>
                </a:solidFill>
                <a:latin typeface="Symbol" pitchFamily="18" charset="2"/>
              </a:rPr>
              <a:t></a:t>
            </a:r>
            <a:r>
              <a:rPr lang="fr-FR" baseline="30000">
                <a:solidFill>
                  <a:srgbClr val="000080"/>
                </a:solidFill>
              </a:rPr>
              <a:t>-</a:t>
            </a:r>
            <a:r>
              <a:rPr lang="fr-FR">
                <a:solidFill>
                  <a:srgbClr val="000080"/>
                </a:solidFill>
              </a:rPr>
              <a:t>p</a:t>
            </a:r>
            <a:r>
              <a:rPr lang="fr-FR">
                <a:solidFill>
                  <a:srgbClr val="000080"/>
                </a:solidFill>
                <a:latin typeface="Symbol" pitchFamily="18" charset="2"/>
              </a:rPr>
              <a:t></a:t>
            </a:r>
            <a:r>
              <a:rPr lang="fr-FR">
                <a:solidFill>
                  <a:srgbClr val="000080"/>
                </a:solidFill>
              </a:rPr>
              <a:t>e</a:t>
            </a:r>
            <a:r>
              <a:rPr lang="fr-FR" baseline="30000">
                <a:solidFill>
                  <a:srgbClr val="000080"/>
                </a:solidFill>
              </a:rPr>
              <a:t>+</a:t>
            </a:r>
            <a:r>
              <a:rPr lang="fr-FR">
                <a:solidFill>
                  <a:srgbClr val="000080"/>
                </a:solidFill>
              </a:rPr>
              <a:t>e</a:t>
            </a:r>
            <a:r>
              <a:rPr lang="fr-FR" baseline="30000">
                <a:solidFill>
                  <a:srgbClr val="000080"/>
                </a:solidFill>
              </a:rPr>
              <a:t>-</a:t>
            </a:r>
            <a:r>
              <a:rPr lang="fr-FR">
                <a:solidFill>
                  <a:srgbClr val="000080"/>
                </a:solidFill>
              </a:rPr>
              <a:t> n</a:t>
            </a:r>
          </a:p>
        </p:txBody>
      </p:sp>
      <p:sp>
        <p:nvSpPr>
          <p:cNvPr id="186377" name="Text Box 10"/>
          <p:cNvSpPr txBox="1">
            <a:spLocks noChangeArrowheads="1"/>
          </p:cNvSpPr>
          <p:nvPr/>
        </p:nvSpPr>
        <p:spPr bwMode="auto">
          <a:xfrm>
            <a:off x="1684338" y="6096000"/>
            <a:ext cx="137795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M</a:t>
            </a:r>
            <a:r>
              <a:rPr lang="fr-FR" baseline="-25000">
                <a:solidFill>
                  <a:srgbClr val="FFFFFF"/>
                </a:solidFill>
              </a:rPr>
              <a:t>ee</a:t>
            </a:r>
            <a:r>
              <a:rPr lang="fr-FR">
                <a:solidFill>
                  <a:srgbClr val="FFFFFF"/>
                </a:solidFill>
              </a:rPr>
              <a:t>(GeV/c</a:t>
            </a:r>
            <a:r>
              <a:rPr lang="fr-FR" baseline="30000">
                <a:solidFill>
                  <a:srgbClr val="FFFFFF"/>
                </a:solidFill>
              </a:rPr>
              <a:t>2</a:t>
            </a:r>
            <a:r>
              <a:rPr lang="fr-FR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86378" name="Oval 11"/>
          <p:cNvSpPr>
            <a:spLocks noChangeArrowheads="1"/>
          </p:cNvSpPr>
          <p:nvPr/>
        </p:nvSpPr>
        <p:spPr bwMode="auto">
          <a:xfrm>
            <a:off x="1828800" y="4724400"/>
            <a:ext cx="1219200" cy="914400"/>
          </a:xfrm>
          <a:prstGeom prst="ellips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6379" name="Text Box 12"/>
          <p:cNvSpPr txBox="1">
            <a:spLocks noChangeArrowheads="1"/>
          </p:cNvSpPr>
          <p:nvPr/>
        </p:nvSpPr>
        <p:spPr bwMode="auto">
          <a:xfrm>
            <a:off x="0" y="2996952"/>
            <a:ext cx="14843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P=0.8 </a:t>
            </a:r>
            <a:r>
              <a:rPr lang="fr-FR" dirty="0" err="1">
                <a:solidFill>
                  <a:srgbClr val="FFFFFF"/>
                </a:solidFill>
              </a:rPr>
              <a:t>GeV</a:t>
            </a:r>
            <a:r>
              <a:rPr lang="fr-FR" dirty="0">
                <a:solidFill>
                  <a:srgbClr val="FFFFFF"/>
                </a:solidFill>
              </a:rPr>
              <a:t>/c</a:t>
            </a:r>
          </a:p>
        </p:txBody>
      </p:sp>
      <p:sp>
        <p:nvSpPr>
          <p:cNvPr id="186380" name="Line 13"/>
          <p:cNvSpPr>
            <a:spLocks noChangeShapeType="1"/>
          </p:cNvSpPr>
          <p:nvPr/>
        </p:nvSpPr>
        <p:spPr bwMode="auto">
          <a:xfrm flipV="1">
            <a:off x="2819400" y="1598613"/>
            <a:ext cx="1676400" cy="3051175"/>
          </a:xfrm>
          <a:prstGeom prst="line">
            <a:avLst/>
          </a:prstGeom>
          <a:noFill/>
          <a:ln w="936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6381" name="Text Box 14"/>
          <p:cNvSpPr txBox="1">
            <a:spLocks noChangeArrowheads="1"/>
          </p:cNvSpPr>
          <p:nvPr/>
        </p:nvSpPr>
        <p:spPr bwMode="auto">
          <a:xfrm>
            <a:off x="4644008" y="1719337"/>
            <a:ext cx="4438650" cy="91757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Important interference effects expected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between  I=0 (</a:t>
            </a:r>
            <a:r>
              <a:rPr lang="el-GR">
                <a:solidFill>
                  <a:srgbClr val="FFFFFF"/>
                </a:solidFill>
              </a:rPr>
              <a:t>ω</a:t>
            </a:r>
            <a:r>
              <a:rPr lang="fr-FR">
                <a:solidFill>
                  <a:srgbClr val="FFFFFF"/>
                </a:solidFill>
              </a:rPr>
              <a:t>) and I=1 (</a:t>
            </a:r>
            <a:r>
              <a:rPr lang="el-GR">
                <a:solidFill>
                  <a:srgbClr val="FFFFFF"/>
                </a:solidFill>
              </a:rPr>
              <a:t>ρ</a:t>
            </a:r>
            <a:r>
              <a:rPr lang="fr-FR">
                <a:solidFill>
                  <a:srgbClr val="FFFFFF"/>
                </a:solidFill>
              </a:rPr>
              <a:t>)  channels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Linked to coupling to baryonic resonances</a:t>
            </a:r>
          </a:p>
        </p:txBody>
      </p:sp>
      <p:sp>
        <p:nvSpPr>
          <p:cNvPr id="186382" name="Rectangle 15"/>
          <p:cNvSpPr>
            <a:spLocks noChangeArrowheads="1"/>
          </p:cNvSpPr>
          <p:nvPr/>
        </p:nvSpPr>
        <p:spPr bwMode="auto">
          <a:xfrm>
            <a:off x="3923928" y="4653136"/>
            <a:ext cx="51816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i="1" dirty="0" err="1" smtClean="0">
                <a:solidFill>
                  <a:srgbClr val="FFFFFF"/>
                </a:solidFill>
              </a:rPr>
              <a:t>Calculations</a:t>
            </a:r>
            <a:r>
              <a:rPr lang="fr-FR" i="1" dirty="0" smtClean="0">
                <a:solidFill>
                  <a:srgbClr val="FFFFFF"/>
                </a:solidFill>
              </a:rPr>
              <a:t> </a:t>
            </a:r>
            <a:r>
              <a:rPr lang="fr-FR" i="1" dirty="0" err="1" smtClean="0">
                <a:solidFill>
                  <a:srgbClr val="FFFFFF"/>
                </a:solidFill>
              </a:rPr>
              <a:t>based</a:t>
            </a:r>
            <a:r>
              <a:rPr lang="fr-FR" i="1" dirty="0" smtClean="0">
                <a:solidFill>
                  <a:srgbClr val="FFFFFF"/>
                </a:solidFill>
              </a:rPr>
              <a:t> on hadronic </a:t>
            </a:r>
            <a:r>
              <a:rPr lang="fr-FR" i="1" dirty="0" err="1" smtClean="0">
                <a:solidFill>
                  <a:srgbClr val="FFFFFF"/>
                </a:solidFill>
              </a:rPr>
              <a:t>couplings</a:t>
            </a:r>
            <a:endParaRPr lang="fr-FR" i="1" dirty="0" smtClean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i="1" dirty="0" smtClean="0">
                <a:solidFill>
                  <a:srgbClr val="FFFFFF"/>
                </a:solidFill>
              </a:rPr>
              <a:t>M</a:t>
            </a:r>
            <a:r>
              <a:rPr lang="fr-FR" i="1" dirty="0">
                <a:solidFill>
                  <a:srgbClr val="FFFFFF"/>
                </a:solidFill>
              </a:rPr>
              <a:t>. Lutz, B. </a:t>
            </a:r>
            <a:r>
              <a:rPr lang="fr-FR" i="1" dirty="0" err="1">
                <a:solidFill>
                  <a:srgbClr val="FFFFFF"/>
                </a:solidFill>
              </a:rPr>
              <a:t>Friman</a:t>
            </a:r>
            <a:r>
              <a:rPr lang="fr-FR" i="1" dirty="0">
                <a:solidFill>
                  <a:srgbClr val="FFFFFF"/>
                </a:solidFill>
              </a:rPr>
              <a:t>, M. </a:t>
            </a:r>
            <a:r>
              <a:rPr lang="fr-FR" i="1" dirty="0" err="1">
                <a:solidFill>
                  <a:srgbClr val="FFFFFF"/>
                </a:solidFill>
              </a:rPr>
              <a:t>Soyeur</a:t>
            </a:r>
            <a:r>
              <a:rPr lang="fr-FR" i="1" dirty="0">
                <a:solidFill>
                  <a:srgbClr val="FFFFFF"/>
                </a:solidFill>
              </a:rPr>
              <a:t>, NPA 713 (2003) 9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i="1" dirty="0" err="1">
                <a:solidFill>
                  <a:srgbClr val="FFFFFF"/>
                </a:solidFill>
              </a:rPr>
              <a:t>Titov</a:t>
            </a:r>
            <a:r>
              <a:rPr lang="fr-FR" i="1" dirty="0">
                <a:solidFill>
                  <a:srgbClr val="FFFFFF"/>
                </a:solidFill>
              </a:rPr>
              <a:t> and Kämpfer EPJA 12 (2001) </a:t>
            </a:r>
            <a:r>
              <a:rPr lang="fr-FR" i="1" dirty="0" smtClean="0">
                <a:solidFill>
                  <a:srgbClr val="FFFFFF"/>
                </a:solidFill>
              </a:rPr>
              <a:t>217</a:t>
            </a:r>
          </a:p>
        </p:txBody>
      </p:sp>
      <p:sp>
        <p:nvSpPr>
          <p:cNvPr id="186383" name="Rectangle 16"/>
          <p:cNvSpPr>
            <a:spLocks noChangeArrowheads="1"/>
          </p:cNvSpPr>
          <p:nvPr/>
        </p:nvSpPr>
        <p:spPr bwMode="auto">
          <a:xfrm>
            <a:off x="1547664" y="3212976"/>
            <a:ext cx="1219200" cy="304800"/>
          </a:xfrm>
          <a:prstGeom prst="rect">
            <a:avLst/>
          </a:prstGeom>
          <a:noFill/>
          <a:ln w="126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6385" name="Line 18"/>
          <p:cNvSpPr>
            <a:spLocks noChangeShapeType="1"/>
          </p:cNvSpPr>
          <p:nvPr/>
        </p:nv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6386" name="Text Box 19"/>
          <p:cNvSpPr txBox="1">
            <a:spLocks noChangeArrowheads="1"/>
          </p:cNvSpPr>
          <p:nvPr/>
        </p:nvSpPr>
        <p:spPr bwMode="auto">
          <a:xfrm>
            <a:off x="179512" y="2492896"/>
            <a:ext cx="30099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H. </a:t>
            </a:r>
            <a:r>
              <a:rPr lang="fr-FR" dirty="0" err="1">
                <a:solidFill>
                  <a:srgbClr val="FFFFFF"/>
                </a:solidFill>
              </a:rPr>
              <a:t>Kuc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PhD</a:t>
            </a:r>
            <a:r>
              <a:rPr lang="fr-FR" dirty="0">
                <a:solidFill>
                  <a:srgbClr val="FFFFFF"/>
                </a:solidFill>
              </a:rPr>
              <a:t> Orsay/Cracovie</a:t>
            </a:r>
          </a:p>
        </p:txBody>
      </p:sp>
      <p:pic>
        <p:nvPicPr>
          <p:cNvPr id="186387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68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6388" name="Text Box 21"/>
          <p:cNvSpPr txBox="1">
            <a:spLocks noChangeArrowheads="1"/>
          </p:cNvSpPr>
          <p:nvPr/>
        </p:nvSpPr>
        <p:spPr bwMode="auto">
          <a:xfrm>
            <a:off x="4687192" y="1219200"/>
            <a:ext cx="4205288" cy="36830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Efects of electromagnetic form factors ?</a:t>
            </a:r>
          </a:p>
        </p:txBody>
      </p:sp>
      <p:sp>
        <p:nvSpPr>
          <p:cNvPr id="186389" name="Line 22"/>
          <p:cNvSpPr>
            <a:spLocks noChangeShapeType="1"/>
          </p:cNvSpPr>
          <p:nvPr/>
        </p:nvSpPr>
        <p:spPr bwMode="auto">
          <a:xfrm flipV="1">
            <a:off x="2743200" y="2284413"/>
            <a:ext cx="1752600" cy="2441575"/>
          </a:xfrm>
          <a:prstGeom prst="line">
            <a:avLst/>
          </a:prstGeom>
          <a:noFill/>
          <a:ln w="936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6390" name="Line 23"/>
          <p:cNvSpPr>
            <a:spLocks noChangeShapeType="1"/>
          </p:cNvSpPr>
          <p:nvPr/>
        </p:nvSpPr>
        <p:spPr bwMode="auto">
          <a:xfrm flipV="1">
            <a:off x="3733800" y="1584325"/>
            <a:ext cx="762000" cy="138906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6391" name="Line 24"/>
          <p:cNvSpPr>
            <a:spLocks noChangeShapeType="1"/>
          </p:cNvSpPr>
          <p:nvPr/>
        </p:nvSpPr>
        <p:spPr bwMode="auto">
          <a:xfrm flipV="1">
            <a:off x="2743200" y="2327275"/>
            <a:ext cx="1752600" cy="24415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9512" y="854710"/>
            <a:ext cx="46339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b="1" dirty="0" smtClean="0">
                <a:solidFill>
                  <a:srgbClr val="FFFFFF"/>
                </a:solidFill>
                <a:ea typeface="Arial" pitchFamily="34" charset="0"/>
              </a:rPr>
              <a:t>Simple </a:t>
            </a:r>
            <a:r>
              <a:rPr lang="fr-FR" b="1" dirty="0" err="1">
                <a:solidFill>
                  <a:srgbClr val="FFFFFF"/>
                </a:solidFill>
                <a:ea typeface="Arial" pitchFamily="34" charset="0"/>
              </a:rPr>
              <a:t>resonance</a:t>
            </a:r>
            <a:r>
              <a:rPr lang="fr-FR" b="1" dirty="0">
                <a:solidFill>
                  <a:srgbClr val="FFFFFF"/>
                </a:solidFill>
                <a:ea typeface="Arial" pitchFamily="34" charset="0"/>
              </a:rPr>
              <a:t> model</a:t>
            </a:r>
            <a:r>
              <a:rPr lang="fr-FR" dirty="0" smtClean="0">
                <a:solidFill>
                  <a:srgbClr val="FFFFFF"/>
                </a:solidFill>
                <a:ea typeface="Arial" pitchFamily="34" charset="0"/>
              </a:rPr>
              <a:t>:</a:t>
            </a:r>
            <a:endParaRPr lang="fr-FR" dirty="0">
              <a:solidFill>
                <a:srgbClr val="7030A0"/>
              </a:solidFill>
              <a:ea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dirty="0" err="1" smtClean="0">
                <a:solidFill>
                  <a:srgbClr val="FFFFFF"/>
                </a:solidFill>
                <a:ea typeface="Arial" pitchFamily="34" charset="0"/>
              </a:rPr>
              <a:t>Dalitz</a:t>
            </a:r>
            <a:r>
              <a:rPr lang="fr-FR" dirty="0" smtClean="0">
                <a:solidFill>
                  <a:srgbClr val="FFFFFF"/>
                </a:solidFill>
                <a:ea typeface="Arial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ea typeface="Arial" pitchFamily="34" charset="0"/>
              </a:rPr>
              <a:t>decay</a:t>
            </a:r>
            <a:r>
              <a:rPr lang="fr-FR" dirty="0">
                <a:solidFill>
                  <a:srgbClr val="FFFFFF"/>
                </a:solidFill>
                <a:ea typeface="Arial" pitchFamily="34" charset="0"/>
              </a:rPr>
              <a:t> of </a:t>
            </a:r>
            <a:r>
              <a:rPr lang="fr-FR" dirty="0" err="1">
                <a:solidFill>
                  <a:srgbClr val="FFFFFF"/>
                </a:solidFill>
                <a:ea typeface="Arial" pitchFamily="34" charset="0"/>
              </a:rPr>
              <a:t>different</a:t>
            </a:r>
            <a:r>
              <a:rPr lang="fr-FR" dirty="0">
                <a:solidFill>
                  <a:srgbClr val="FFFFFF"/>
                </a:solidFill>
                <a:ea typeface="Arial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ea typeface="Arial" pitchFamily="34" charset="0"/>
              </a:rPr>
              <a:t>baryonic</a:t>
            </a:r>
            <a:r>
              <a:rPr lang="fr-FR" dirty="0">
                <a:solidFill>
                  <a:srgbClr val="FFFFFF"/>
                </a:solidFill>
                <a:ea typeface="Arial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ea typeface="Arial" pitchFamily="34" charset="0"/>
              </a:rPr>
              <a:t>resonances</a:t>
            </a:r>
            <a:r>
              <a:rPr lang="fr-FR" dirty="0">
                <a:solidFill>
                  <a:srgbClr val="FFFFFF"/>
                </a:solidFill>
                <a:ea typeface="Arial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ea typeface="Arial" pitchFamily="34" charset="0"/>
              </a:rPr>
              <a:t>with</a:t>
            </a:r>
            <a:r>
              <a:rPr lang="fr-FR" dirty="0">
                <a:solidFill>
                  <a:srgbClr val="FFFFFF"/>
                </a:solidFill>
                <a:ea typeface="Arial" pitchFamily="34" charset="0"/>
              </a:rPr>
              <a:t> constant </a:t>
            </a:r>
            <a:r>
              <a:rPr lang="fr-FR" dirty="0" err="1">
                <a:solidFill>
                  <a:srgbClr val="FFFFFF"/>
                </a:solidFill>
                <a:ea typeface="Arial" pitchFamily="34" charset="0"/>
              </a:rPr>
              <a:t>form</a:t>
            </a:r>
            <a:r>
              <a:rPr lang="fr-FR" dirty="0">
                <a:solidFill>
                  <a:srgbClr val="FFFFFF"/>
                </a:solidFill>
                <a:ea typeface="Arial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ea typeface="Arial" pitchFamily="34" charset="0"/>
              </a:rPr>
              <a:t>factors</a:t>
            </a:r>
            <a:endParaRPr lang="fr-FR" dirty="0">
              <a:solidFill>
                <a:srgbClr val="FFFFFF"/>
              </a:solidFill>
              <a:ea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dirty="0">
                <a:solidFill>
                  <a:srgbClr val="FFFFFF"/>
                </a:solidFill>
                <a:ea typeface="Arial" pitchFamily="34" charset="0"/>
              </a:rPr>
              <a:t>+ </a:t>
            </a:r>
            <a:r>
              <a:rPr lang="fr-FR" dirty="0" err="1">
                <a:solidFill>
                  <a:srgbClr val="FFFFFF"/>
                </a:solidFill>
                <a:ea typeface="Arial" pitchFamily="34" charset="0"/>
              </a:rPr>
              <a:t>meson</a:t>
            </a:r>
            <a:r>
              <a:rPr lang="fr-FR" dirty="0">
                <a:solidFill>
                  <a:srgbClr val="FFFFFF"/>
                </a:solidFill>
                <a:ea typeface="Arial" pitchFamily="34" charset="0"/>
              </a:rPr>
              <a:t> contribution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fr-FR" dirty="0">
              <a:solidFill>
                <a:srgbClr val="FFFFFF"/>
              </a:solidFill>
              <a:ea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dirty="0">
              <a:solidFill>
                <a:srgbClr val="FFFFFF"/>
              </a:solidFill>
              <a:ea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5936" y="5517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i="1" dirty="0" err="1">
                <a:solidFill>
                  <a:srgbClr val="FFFF00"/>
                </a:solidFill>
              </a:rPr>
              <a:t>Very</a:t>
            </a:r>
            <a:r>
              <a:rPr lang="fr-FR" i="1" dirty="0">
                <a:solidFill>
                  <a:srgbClr val="FFFF00"/>
                </a:solidFill>
              </a:rPr>
              <a:t> new </a:t>
            </a:r>
            <a:r>
              <a:rPr lang="fr-FR" i="1" dirty="0" err="1">
                <a:solidFill>
                  <a:srgbClr val="FFFF00"/>
                </a:solidFill>
              </a:rPr>
              <a:t>calculation</a:t>
            </a:r>
            <a:r>
              <a:rPr lang="fr-FR" i="1" dirty="0">
                <a:solidFill>
                  <a:srgbClr val="FFFF00"/>
                </a:solidFill>
              </a:rPr>
              <a:t> </a:t>
            </a:r>
            <a:r>
              <a:rPr lang="fr-FR" i="1" dirty="0" err="1">
                <a:solidFill>
                  <a:srgbClr val="FFFF00"/>
                </a:solidFill>
              </a:rPr>
              <a:t>based</a:t>
            </a:r>
            <a:r>
              <a:rPr lang="fr-FR" i="1" dirty="0">
                <a:solidFill>
                  <a:srgbClr val="FFFF00"/>
                </a:solidFill>
              </a:rPr>
              <a:t> on </a:t>
            </a:r>
            <a:r>
              <a:rPr lang="fr-FR" i="1" dirty="0" smtClean="0">
                <a:solidFill>
                  <a:srgbClr val="FFFF00"/>
                </a:solidFill>
              </a:rPr>
              <a:t>VDM transition </a:t>
            </a:r>
            <a:r>
              <a:rPr lang="fr-FR" i="1" dirty="0" err="1" smtClean="0">
                <a:solidFill>
                  <a:srgbClr val="FFFF00"/>
                </a:solidFill>
              </a:rPr>
              <a:t>form</a:t>
            </a:r>
            <a:r>
              <a:rPr lang="fr-FR" i="1" dirty="0" smtClean="0">
                <a:solidFill>
                  <a:srgbClr val="FFFF00"/>
                </a:solidFill>
              </a:rPr>
              <a:t> </a:t>
            </a:r>
            <a:r>
              <a:rPr lang="fr-FR" i="1" dirty="0" err="1" smtClean="0">
                <a:solidFill>
                  <a:srgbClr val="FFFF00"/>
                </a:solidFill>
              </a:rPr>
              <a:t>factors</a:t>
            </a:r>
            <a:r>
              <a:rPr lang="fr-FR" i="1" dirty="0" smtClean="0">
                <a:solidFill>
                  <a:srgbClr val="FFFF00"/>
                </a:solidFill>
              </a:rPr>
              <a:t>  </a:t>
            </a:r>
            <a:r>
              <a:rPr lang="fr-FR" i="1" dirty="0">
                <a:solidFill>
                  <a:srgbClr val="FFFF00"/>
                </a:solidFill>
              </a:rPr>
              <a:t>by </a:t>
            </a:r>
            <a:r>
              <a:rPr lang="fr-FR" i="1" dirty="0" err="1">
                <a:solidFill>
                  <a:srgbClr val="FFFF00"/>
                </a:solidFill>
              </a:rPr>
              <a:t>Zetenyi</a:t>
            </a:r>
            <a:r>
              <a:rPr lang="fr-FR" i="1" dirty="0">
                <a:solidFill>
                  <a:srgbClr val="FFFF00"/>
                </a:solidFill>
              </a:rPr>
              <a:t> and Wolf</a:t>
            </a:r>
            <a:r>
              <a:rPr lang="fr-FR" dirty="0">
                <a:solidFill>
                  <a:srgbClr val="FFFF00"/>
                </a:solidFill>
              </a:rPr>
              <a:t>  </a:t>
            </a:r>
            <a:r>
              <a:rPr lang="fr-FR" dirty="0">
                <a:solidFill>
                  <a:srgbClr val="FFFFFF"/>
                </a:solidFill>
                <a:hlinkClick r:id="rId6"/>
              </a:rPr>
              <a:t>arXiv:1208.5671v1</a:t>
            </a:r>
            <a:r>
              <a:rPr lang="fr-FR" dirty="0">
                <a:solidFill>
                  <a:srgbClr val="FFFFFF"/>
                </a:solidFill>
              </a:rPr>
              <a:t> [</a:t>
            </a:r>
            <a:r>
              <a:rPr lang="fr-FR" dirty="0" err="1">
                <a:solidFill>
                  <a:srgbClr val="FFFFFF"/>
                </a:solidFill>
              </a:rPr>
              <a:t>nucl</a:t>
            </a:r>
            <a:r>
              <a:rPr lang="fr-FR" dirty="0">
                <a:solidFill>
                  <a:srgbClr val="FFFFFF"/>
                </a:solidFill>
              </a:rPr>
              <a:t>-th]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re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8013" cy="1433513"/>
          </a:xfrm>
        </p:spPr>
        <p:txBody>
          <a:bodyPr/>
          <a:lstStyle/>
          <a:p>
            <a:r>
              <a:rPr lang="fr-FR" sz="3600" dirty="0" smtClean="0">
                <a:solidFill>
                  <a:schemeClr val="bg1"/>
                </a:solidFill>
                <a:sym typeface="Symbol" pitchFamily="18" charset="2"/>
              </a:rPr>
              <a:t>/ production in  </a:t>
            </a:r>
            <a:r>
              <a:rPr lang="el-GR" sz="3600" dirty="0" smtClean="0">
                <a:solidFill>
                  <a:schemeClr val="bg1"/>
                </a:solidFill>
              </a:rPr>
              <a:t>π</a:t>
            </a:r>
            <a:r>
              <a:rPr lang="fr-FR" sz="3600" baseline="30000" dirty="0" smtClean="0">
                <a:solidFill>
                  <a:schemeClr val="bg1"/>
                </a:solidFill>
              </a:rPr>
              <a:t>-</a:t>
            </a:r>
            <a:r>
              <a:rPr lang="fr-FR" sz="3600" dirty="0" smtClean="0">
                <a:solidFill>
                  <a:schemeClr val="bg1"/>
                </a:solidFill>
              </a:rPr>
              <a:t>p</a:t>
            </a:r>
            <a:r>
              <a:rPr lang="el-GR" sz="3600" dirty="0" smtClean="0">
                <a:solidFill>
                  <a:schemeClr val="bg1"/>
                </a:solidFill>
                <a:sym typeface="Symbol" pitchFamily="18" charset="2"/>
              </a:rPr>
              <a:t></a:t>
            </a:r>
            <a:r>
              <a:rPr lang="fr-FR" sz="3600" dirty="0" smtClean="0">
                <a:solidFill>
                  <a:schemeClr val="bg1"/>
                </a:solidFill>
              </a:rPr>
              <a:t>e</a:t>
            </a:r>
            <a:r>
              <a:rPr lang="fr-FR" sz="3600" baseline="30000" dirty="0" smtClean="0">
                <a:solidFill>
                  <a:schemeClr val="bg1"/>
                </a:solidFill>
              </a:rPr>
              <a:t>+</a:t>
            </a:r>
            <a:r>
              <a:rPr lang="fr-FR" sz="3600" dirty="0" smtClean="0">
                <a:solidFill>
                  <a:schemeClr val="bg1"/>
                </a:solidFill>
              </a:rPr>
              <a:t>e</a:t>
            </a:r>
            <a:r>
              <a:rPr lang="fr-FR" sz="3600" baseline="30000" dirty="0" smtClean="0">
                <a:solidFill>
                  <a:schemeClr val="bg1"/>
                </a:solidFill>
              </a:rPr>
              <a:t>-</a:t>
            </a:r>
            <a:r>
              <a:rPr lang="fr-FR" sz="3600" dirty="0" smtClean="0">
                <a:solidFill>
                  <a:schemeClr val="bg1"/>
                </a:solidFill>
              </a:rPr>
              <a:t>n  </a:t>
            </a:r>
            <a:r>
              <a:rPr lang="fr-FR" sz="3600" dirty="0" err="1" smtClean="0">
                <a:solidFill>
                  <a:schemeClr val="bg1"/>
                </a:solidFill>
              </a:rPr>
              <a:t>reaction</a:t>
            </a:r>
            <a:r>
              <a:rPr lang="fr-FR" sz="3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endParaRPr lang="fr-FR" sz="3600" dirty="0" smtClean="0">
              <a:solidFill>
                <a:schemeClr val="bg1"/>
              </a:solidFill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755576" y="1773238"/>
            <a:ext cx="2592288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black"/>
                </a:solidFill>
                <a:cs typeface="Arial" pitchFamily="34" charset="0"/>
              </a:rPr>
              <a:t>In HADES </a:t>
            </a:r>
            <a:r>
              <a:rPr lang="fr-FR" dirty="0" err="1">
                <a:solidFill>
                  <a:prstClr val="black"/>
                </a:solidFill>
                <a:cs typeface="Arial" pitchFamily="34" charset="0"/>
              </a:rPr>
              <a:t>acceptance</a:t>
            </a:r>
            <a:endParaRPr lang="fr-FR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err="1">
                <a:solidFill>
                  <a:prstClr val="black"/>
                </a:solidFill>
                <a:cs typeface="Arial" pitchFamily="34" charset="0"/>
              </a:rPr>
              <a:t>after</a:t>
            </a:r>
            <a:r>
              <a:rPr lang="fr-FR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cs typeface="Arial" pitchFamily="34" charset="0"/>
              </a:rPr>
              <a:t>missing</a:t>
            </a:r>
            <a:r>
              <a:rPr lang="fr-FR" dirty="0">
                <a:solidFill>
                  <a:prstClr val="black"/>
                </a:solidFill>
                <a:cs typeface="Arial" pitchFamily="34" charset="0"/>
              </a:rPr>
              <a:t> mass </a:t>
            </a:r>
            <a:r>
              <a:rPr lang="fr-FR" dirty="0" err="1">
                <a:solidFill>
                  <a:prstClr val="black"/>
                </a:solidFill>
                <a:cs typeface="Arial" pitchFamily="34" charset="0"/>
              </a:rPr>
              <a:t>cut</a:t>
            </a:r>
            <a:endParaRPr lang="fr-FR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black"/>
                </a:solidFill>
                <a:cs typeface="Arial" pitchFamily="34" charset="0"/>
                <a:sym typeface="Symbol" pitchFamily="18" charset="2"/>
              </a:rPr>
              <a:t></a:t>
            </a:r>
            <a:r>
              <a:rPr lang="fr-FR" baseline="30000" dirty="0">
                <a:solidFill>
                  <a:prstClr val="black"/>
                </a:solidFill>
                <a:cs typeface="Arial" pitchFamily="34" charset="0"/>
                <a:sym typeface="Symbol" pitchFamily="18" charset="2"/>
              </a:rPr>
              <a:t>-</a:t>
            </a:r>
            <a:r>
              <a:rPr lang="fr-FR" dirty="0">
                <a:solidFill>
                  <a:prstClr val="black"/>
                </a:solidFill>
                <a:cs typeface="Arial" pitchFamily="34" charset="0"/>
              </a:rPr>
              <a:t>p</a:t>
            </a:r>
            <a:r>
              <a:rPr lang="fr-FR" dirty="0">
                <a:solidFill>
                  <a:prstClr val="black"/>
                </a:solidFill>
                <a:cs typeface="Arial" pitchFamily="34" charset="0"/>
                <a:sym typeface="Symbol" pitchFamily="18" charset="2"/>
              </a:rPr>
              <a:t>e</a:t>
            </a:r>
            <a:r>
              <a:rPr lang="fr-FR" baseline="30000" dirty="0">
                <a:solidFill>
                  <a:prstClr val="black"/>
                </a:solidFill>
                <a:cs typeface="Arial" pitchFamily="34" charset="0"/>
                <a:sym typeface="Symbol" pitchFamily="18" charset="2"/>
              </a:rPr>
              <a:t>+</a:t>
            </a:r>
            <a:r>
              <a:rPr lang="fr-FR" dirty="0">
                <a:solidFill>
                  <a:prstClr val="black"/>
                </a:solidFill>
                <a:cs typeface="Arial" pitchFamily="34" charset="0"/>
                <a:sym typeface="Symbol" pitchFamily="18" charset="2"/>
              </a:rPr>
              <a:t>e</a:t>
            </a:r>
            <a:r>
              <a:rPr lang="fr-FR" baseline="30000" dirty="0">
                <a:solidFill>
                  <a:prstClr val="black"/>
                </a:solidFill>
                <a:cs typeface="Arial" pitchFamily="34" charset="0"/>
                <a:sym typeface="Symbol" pitchFamily="18" charset="2"/>
              </a:rPr>
              <a:t>-</a:t>
            </a:r>
            <a:r>
              <a:rPr lang="fr-FR" dirty="0">
                <a:solidFill>
                  <a:prstClr val="black"/>
                </a:solidFill>
                <a:cs typeface="Arial" pitchFamily="34" charset="0"/>
                <a:sym typeface="Symbol" pitchFamily="18" charset="2"/>
              </a:rPr>
              <a:t> 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black"/>
                </a:solidFill>
                <a:cs typeface="Arial" pitchFamily="34" charset="0"/>
              </a:rPr>
              <a:t>1 </a:t>
            </a:r>
            <a:r>
              <a:rPr lang="fr-FR" dirty="0" err="1">
                <a:solidFill>
                  <a:prstClr val="black"/>
                </a:solidFill>
                <a:cs typeface="Arial" pitchFamily="34" charset="0"/>
              </a:rPr>
              <a:t>week</a:t>
            </a:r>
            <a:r>
              <a:rPr lang="fr-FR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cs typeface="Arial" pitchFamily="34" charset="0"/>
              </a:rPr>
              <a:t>beam</a:t>
            </a:r>
            <a:r>
              <a:rPr lang="fr-FR" dirty="0">
                <a:solidFill>
                  <a:prstClr val="black"/>
                </a:solidFill>
                <a:cs typeface="Arial" pitchFamily="34" charset="0"/>
              </a:rPr>
              <a:t> time</a:t>
            </a:r>
            <a:endParaRPr lang="fr-FR" dirty="0">
              <a:solidFill>
                <a:prstClr val="black"/>
              </a:solidFill>
              <a:cs typeface="Arial" pitchFamily="34" charset="0"/>
              <a:sym typeface="Symbol" pitchFamily="18" charset="2"/>
            </a:endParaRPr>
          </a:p>
        </p:txBody>
      </p:sp>
      <p:pic>
        <p:nvPicPr>
          <p:cNvPr id="187398" name="Picture 2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3635374" y="1313968"/>
            <a:ext cx="3600921" cy="248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0" name="Picture 17"/>
          <p:cNvPicPr>
            <a:picLocks noChangeAspect="1" noChangeArrowheads="1"/>
          </p:cNvPicPr>
          <p:nvPr/>
        </p:nvPicPr>
        <p:blipFill>
          <a:blip r:embed="rId3" cstate="print"/>
          <a:srcRect t="37814"/>
          <a:stretch>
            <a:fillRect/>
          </a:stretch>
        </p:blipFill>
        <p:spPr bwMode="auto">
          <a:xfrm>
            <a:off x="3924300" y="1916113"/>
            <a:ext cx="2012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01" name="ZoneTexte 9"/>
          <p:cNvSpPr txBox="1">
            <a:spLocks noChangeArrowheads="1"/>
          </p:cNvSpPr>
          <p:nvPr/>
        </p:nvSpPr>
        <p:spPr bwMode="auto">
          <a:xfrm>
            <a:off x="323850" y="4005263"/>
            <a:ext cx="735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Reference for </a:t>
            </a:r>
            <a:r>
              <a:rPr lang="en-US" dirty="0">
                <a:solidFill>
                  <a:srgbClr val="FFFF00"/>
                </a:solidFill>
              </a:rPr>
              <a:t>cold matter </a:t>
            </a:r>
            <a:r>
              <a:rPr lang="en-US" dirty="0">
                <a:solidFill>
                  <a:srgbClr val="FFFFFF"/>
                </a:solidFill>
              </a:rPr>
              <a:t>effect  : </a:t>
            </a:r>
            <a:r>
              <a:rPr lang="en-US" dirty="0" err="1">
                <a:solidFill>
                  <a:srgbClr val="FFFFFF"/>
                </a:solidFill>
              </a:rPr>
              <a:t>dilepton</a:t>
            </a:r>
            <a:r>
              <a:rPr lang="en-US" dirty="0">
                <a:solidFill>
                  <a:srgbClr val="FFFFFF"/>
                </a:solidFill>
              </a:rPr>
              <a:t> production in </a:t>
            </a:r>
            <a:r>
              <a:rPr lang="el-GR" dirty="0">
                <a:solidFill>
                  <a:srgbClr val="FFFFFF"/>
                </a:solidFill>
              </a:rPr>
              <a:t>π</a:t>
            </a:r>
            <a:r>
              <a:rPr lang="fr-FR" baseline="30000" dirty="0">
                <a:solidFill>
                  <a:srgbClr val="FFFFFF"/>
                </a:solidFill>
              </a:rPr>
              <a:t>-</a:t>
            </a:r>
            <a:r>
              <a:rPr lang="fr-FR" dirty="0">
                <a:solidFill>
                  <a:srgbClr val="FFFFFF"/>
                </a:solidFill>
              </a:rPr>
              <a:t>A </a:t>
            </a:r>
            <a:r>
              <a:rPr lang="fr-FR" dirty="0" err="1">
                <a:solidFill>
                  <a:srgbClr val="FFFFFF"/>
                </a:solidFill>
              </a:rPr>
              <a:t>reactions</a:t>
            </a:r>
            <a:r>
              <a:rPr lang="fr-FR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8740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652963"/>
            <a:ext cx="2209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54"/>
          <p:cNvGrpSpPr>
            <a:grpSpLocks/>
          </p:cNvGrpSpPr>
          <p:nvPr/>
        </p:nvGrpSpPr>
        <p:grpSpPr bwMode="auto">
          <a:xfrm>
            <a:off x="4643438" y="4508500"/>
            <a:ext cx="3600450" cy="1657350"/>
            <a:chOff x="827584" y="980728"/>
            <a:chExt cx="4355044" cy="2583560"/>
          </a:xfrm>
        </p:grpSpPr>
        <p:sp>
          <p:nvSpPr>
            <p:cNvPr id="187405" name="Rectangle 55"/>
            <p:cNvSpPr>
              <a:spLocks noChangeArrowheads="1"/>
            </p:cNvSpPr>
            <p:nvPr/>
          </p:nvSpPr>
          <p:spPr bwMode="auto">
            <a:xfrm>
              <a:off x="827584" y="980728"/>
              <a:ext cx="4355044" cy="258356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71600" y="981176"/>
              <a:ext cx="4133607" cy="2519832"/>
              <a:chOff x="144" y="1605"/>
              <a:chExt cx="3659" cy="236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44" y="1605"/>
                <a:ext cx="1878" cy="2360"/>
                <a:chOff x="144" y="1605"/>
                <a:chExt cx="1878" cy="2360"/>
              </a:xfrm>
            </p:grpSpPr>
            <p:sp>
              <p:nvSpPr>
                <p:cNvPr id="187409" name="Oval 11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624" cy="6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1C39F"/>
                    </a:gs>
                    <a:gs pos="100000">
                      <a:srgbClr val="FFEFD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7410" name="Line 12"/>
                <p:cNvSpPr>
                  <a:spLocks noChangeShapeType="1"/>
                </p:cNvSpPr>
                <p:nvPr/>
              </p:nvSpPr>
              <p:spPr bwMode="auto">
                <a:xfrm>
                  <a:off x="144" y="3216"/>
                  <a:ext cx="720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741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864" y="3119"/>
                  <a:ext cx="96" cy="98"/>
                </a:xfrm>
                <a:prstGeom prst="line">
                  <a:avLst/>
                </a:prstGeom>
                <a:noFill/>
                <a:ln w="12600">
                  <a:solidFill>
                    <a:srgbClr val="CC0000"/>
                  </a:solidFill>
                  <a:miter lim="800000"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741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50" y="2762"/>
                  <a:ext cx="288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defTabSz="449263" fontAlgn="base">
                    <a:spcBef>
                      <a:spcPts val="875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>
                      <a:solidFill>
                        <a:srgbClr val="CC0000"/>
                      </a:solidFill>
                      <a:latin typeface="Symbol" pitchFamily="18" charset="2"/>
                    </a:rPr>
                    <a:t></a:t>
                  </a:r>
                </a:p>
              </p:txBody>
            </p:sp>
            <p:sp>
              <p:nvSpPr>
                <p:cNvPr id="18741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960" y="1967"/>
                  <a:ext cx="384" cy="1154"/>
                </a:xfrm>
                <a:prstGeom prst="line">
                  <a:avLst/>
                </a:prstGeom>
                <a:noFill/>
                <a:ln w="19080">
                  <a:solidFill>
                    <a:srgbClr val="0033CC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7414" name="Line 16"/>
                <p:cNvSpPr>
                  <a:spLocks noChangeShapeType="1"/>
                </p:cNvSpPr>
                <p:nvPr/>
              </p:nvSpPr>
              <p:spPr bwMode="auto">
                <a:xfrm>
                  <a:off x="957" y="3149"/>
                  <a:ext cx="768" cy="816"/>
                </a:xfrm>
                <a:prstGeom prst="line">
                  <a:avLst/>
                </a:prstGeom>
                <a:noFill/>
                <a:ln w="19080">
                  <a:solidFill>
                    <a:srgbClr val="0033CC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741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344" y="1605"/>
                  <a:ext cx="446" cy="45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defTabSz="449263" fontAlgn="base">
                    <a:spcBef>
                      <a:spcPts val="875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33CC"/>
                      </a:solidFill>
                    </a:rPr>
                    <a:t>e+</a:t>
                  </a:r>
                </a:p>
              </p:txBody>
            </p:sp>
            <p:sp>
              <p:nvSpPr>
                <p:cNvPr id="18741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38" y="3498"/>
                  <a:ext cx="384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defTabSz="449263" fontAlgn="base">
                    <a:spcBef>
                      <a:spcPts val="875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33CC"/>
                      </a:solidFill>
                    </a:rPr>
                    <a:t>e-</a:t>
                  </a:r>
                </a:p>
              </p:txBody>
            </p:sp>
            <p:sp>
              <p:nvSpPr>
                <p:cNvPr id="18741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096" y="2963"/>
                  <a:ext cx="714" cy="3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defTabSz="449263" fontAlgn="base">
                    <a:spcBef>
                      <a:spcPts val="875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baseline="30000">
                      <a:solidFill>
                        <a:srgbClr val="000000"/>
                      </a:solidFill>
                    </a:rPr>
                    <a:t>208</a:t>
                  </a:r>
                  <a:r>
                    <a:rPr lang="en-GB" sz="1400">
                      <a:solidFill>
                        <a:srgbClr val="000000"/>
                      </a:solidFill>
                    </a:rPr>
                    <a:t>Pb</a:t>
                  </a:r>
                </a:p>
              </p:txBody>
            </p:sp>
            <p:sp>
              <p:nvSpPr>
                <p:cNvPr id="1874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2" y="2928"/>
                  <a:ext cx="384" cy="28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741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1" y="2657"/>
                  <a:ext cx="387" cy="54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defTabSz="449263" fontAlgn="base">
                    <a:spcBef>
                      <a:spcPts val="1125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>
                      <a:solidFill>
                        <a:srgbClr val="000000"/>
                      </a:solidFill>
                      <a:latin typeface="Symbol" pitchFamily="18" charset="2"/>
                    </a:rPr>
                    <a:t></a:t>
                  </a:r>
                  <a:r>
                    <a:rPr lang="en-GB" baseline="30000">
                      <a:solidFill>
                        <a:srgbClr val="000000"/>
                      </a:solidFill>
                    </a:rPr>
                    <a:t>-</a:t>
                  </a:r>
                </a:p>
              </p:txBody>
            </p:sp>
          </p:grpSp>
          <p:sp>
            <p:nvSpPr>
              <p:cNvPr id="187408" name="Text Box 23"/>
              <p:cNvSpPr txBox="1">
                <a:spLocks noChangeArrowheads="1"/>
              </p:cNvSpPr>
              <p:nvPr/>
            </p:nvSpPr>
            <p:spPr bwMode="auto">
              <a:xfrm>
                <a:off x="1584" y="1968"/>
                <a:ext cx="2219" cy="59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defTabSz="449263" fontAlgn="base">
                  <a:spcBef>
                    <a:spcPts val="7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>
                    <a:solidFill>
                      <a:srgbClr val="000000"/>
                    </a:solidFill>
                  </a:rPr>
                  <a:t>W.Schoen et al. </a:t>
                </a:r>
              </a:p>
              <a:p>
                <a:pPr defTabSz="449263" fontAlgn="base">
                  <a:spcBef>
                    <a:spcPts val="7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>
                    <a:solidFill>
                      <a:srgbClr val="000000"/>
                    </a:solidFill>
                  </a:rPr>
                  <a:t>Acta  Phys.PolB27(1996)2959</a:t>
                </a:r>
              </a:p>
            </p:txBody>
          </p:sp>
        </p:grpSp>
      </p:grpSp>
      <p:sp>
        <p:nvSpPr>
          <p:cNvPr id="28" name="ZoneTexte 27"/>
          <p:cNvSpPr txBox="1"/>
          <p:nvPr/>
        </p:nvSpPr>
        <p:spPr>
          <a:xfrm>
            <a:off x="3779912" y="908720"/>
            <a:ext cx="313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 smtClean="0">
                <a:solidFill>
                  <a:srgbClr val="FFFFFF"/>
                </a:solidFill>
                <a:cs typeface="Arial" pitchFamily="34" charset="0"/>
              </a:rPr>
              <a:t>p=1.3 </a:t>
            </a:r>
            <a:r>
              <a:rPr lang="fr-FR" dirty="0" err="1" smtClean="0">
                <a:solidFill>
                  <a:srgbClr val="FFFFFF"/>
                </a:solidFill>
                <a:cs typeface="Arial" pitchFamily="34" charset="0"/>
              </a:rPr>
              <a:t>GeV</a:t>
            </a:r>
            <a:r>
              <a:rPr lang="fr-FR" dirty="0" smtClean="0">
                <a:solidFill>
                  <a:srgbClr val="FFFFFF"/>
                </a:solidFill>
                <a:cs typeface="Arial" pitchFamily="34" charset="0"/>
              </a:rPr>
              <a:t>/c </a:t>
            </a:r>
            <a:r>
              <a:rPr lang="fr-FR" dirty="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s=1.85  </a:t>
            </a:r>
            <a:r>
              <a:rPr lang="fr-FR" dirty="0" err="1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GeV</a:t>
            </a:r>
            <a:r>
              <a:rPr lang="fr-FR" dirty="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/c</a:t>
            </a:r>
            <a:endParaRPr lang="fr-FR" dirty="0" smtClean="0">
              <a:solidFill>
                <a:srgbClr val="FFFFFF"/>
              </a:solidFill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 bwMode="auto">
          <a:xfrm>
            <a:off x="0" y="764704"/>
            <a:ext cx="9144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Espace réservé du numéro de diapositive 32"/>
          <p:cNvSpPr>
            <a:spLocks noGrp="1"/>
          </p:cNvSpPr>
          <p:nvPr>
            <p:ph type="sldNum" idx="12"/>
          </p:nvPr>
        </p:nvSpPr>
        <p:spPr>
          <a:xfrm>
            <a:off x="8604448" y="6243638"/>
            <a:ext cx="2132013" cy="455612"/>
          </a:xfrm>
        </p:spPr>
        <p:txBody>
          <a:bodyPr/>
          <a:lstStyle/>
          <a:p>
            <a:pPr>
              <a:defRPr/>
            </a:pPr>
            <a:fld id="{7D7DA33C-25A0-4D81-96F4-D2628E7106AA}" type="slidenum">
              <a:rPr lang="fr-FR" sz="1400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l-GR" dirty="0" smtClean="0">
                <a:solidFill>
                  <a:schemeClr val="bg1"/>
                </a:solidFill>
                <a:sym typeface="Symbol"/>
              </a:rPr>
              <a:t>ππ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N: present status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794340" cy="2664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572000" y="1556792"/>
            <a:ext cx="3749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</a:t>
            </a:r>
            <a:r>
              <a:rPr lang="en-US" dirty="0" err="1" smtClean="0"/>
              <a:t>pion</a:t>
            </a:r>
            <a:r>
              <a:rPr lang="en-US" dirty="0" smtClean="0"/>
              <a:t> production is the most </a:t>
            </a:r>
          </a:p>
          <a:p>
            <a:r>
              <a:rPr lang="en-US" dirty="0" smtClean="0"/>
              <a:t>important inelastic </a:t>
            </a:r>
            <a:r>
              <a:rPr lang="en-US" dirty="0" err="1" smtClean="0"/>
              <a:t>channeland</a:t>
            </a:r>
            <a:r>
              <a:rPr lang="en-US" dirty="0" smtClean="0"/>
              <a:t> not </a:t>
            </a:r>
          </a:p>
          <a:p>
            <a:r>
              <a:rPr lang="en-US" dirty="0" smtClean="0"/>
              <a:t>so well measured !</a:t>
            </a:r>
          </a:p>
          <a:p>
            <a:endParaRPr lang="fr-FR" dirty="0"/>
          </a:p>
        </p:txBody>
      </p:sp>
      <p:sp>
        <p:nvSpPr>
          <p:cNvPr id="8" name="Parchemin horizontal 7"/>
          <p:cNvSpPr/>
          <p:nvPr/>
        </p:nvSpPr>
        <p:spPr>
          <a:xfrm>
            <a:off x="827584" y="3501008"/>
            <a:ext cx="7992888" cy="1728192"/>
          </a:xfrm>
          <a:prstGeom prst="horizont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what we know about N* couplings to </a:t>
            </a:r>
            <a:r>
              <a:rPr lang="el-G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N, </a:t>
            </a:r>
            <a:r>
              <a:rPr lang="el-G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π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, N is due to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  <a:sym typeface="Symbol"/>
              </a:rPr>
              <a:t>Manley, Arndt, </a:t>
            </a:r>
            <a:r>
              <a:rPr lang="en-US" i="1" dirty="0" err="1" smtClean="0">
                <a:solidFill>
                  <a:schemeClr val="bg1"/>
                </a:solidFill>
                <a:latin typeface="Times New Roman"/>
                <a:cs typeface="Times New Roman"/>
                <a:sym typeface="Symbol"/>
              </a:rPr>
              <a:t>Goradia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  <a:sym typeface="Symbol"/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  <a:latin typeface="Times New Roman"/>
                <a:cs typeface="Times New Roman"/>
                <a:sym typeface="Symbol"/>
              </a:rPr>
              <a:t>Teplitz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  <a:sym typeface="Symbol"/>
              </a:rPr>
              <a:t> PRD 30 (1984) </a:t>
            </a:r>
            <a:r>
              <a:rPr lang="en-US" i="1" dirty="0" smtClean="0">
                <a:solidFill>
                  <a:schemeClr val="bg1"/>
                </a:solidFill>
              </a:rPr>
              <a:t> 904.</a:t>
            </a:r>
          </a:p>
          <a:p>
            <a:pPr lvl="0"/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dased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on the analysis of 240000 events (bubble chamber &lt; 1980)</a:t>
            </a: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5229200"/>
            <a:ext cx="705678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ym typeface="Symbol"/>
              </a:rPr>
              <a:t> New data highly needed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ym typeface="Symbol"/>
              </a:rPr>
              <a:t> Dynamical models are now available   a new </a:t>
            </a:r>
            <a:r>
              <a:rPr lang="en-US" dirty="0" smtClean="0"/>
              <a:t>combined PWA analysis of all </a:t>
            </a:r>
            <a:r>
              <a:rPr lang="en-US" dirty="0" err="1" smtClean="0"/>
              <a:t>pion</a:t>
            </a:r>
            <a:r>
              <a:rPr lang="en-US" dirty="0" smtClean="0"/>
              <a:t> and </a:t>
            </a:r>
            <a:r>
              <a:rPr lang="en-US" dirty="0" err="1" smtClean="0"/>
              <a:t>photoproduction</a:t>
            </a:r>
            <a:r>
              <a:rPr lang="en-US" dirty="0" smtClean="0"/>
              <a:t> channels will be possible. 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981699" y="6356176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83225AC-72F3-4D39-BAC5-6C3A610F07DC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8610600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defTabSz="449263" fontAlgn="base">
              <a:spcBef>
                <a:spcPts val="600"/>
              </a:spcBef>
              <a:spcAft>
                <a:spcPct val="0"/>
              </a:spcAft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Clr>
                <a:srgbClr val="86D1EC"/>
              </a:buClr>
              <a:buSzPct val="103000"/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Clr>
                <a:srgbClr val="86D1EC"/>
              </a:buClr>
              <a:buSzPct val="103000"/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Clr>
                <a:srgbClr val="86D1EC"/>
              </a:buClr>
              <a:buSzPct val="103000"/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60325" y="10271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7702" name="Line 7"/>
          <p:cNvSpPr>
            <a:spLocks noChangeShapeType="1"/>
          </p:cNvSpPr>
          <p:nvPr/>
        </p:nvSpPr>
        <p:spPr bwMode="auto">
          <a:xfrm>
            <a:off x="0" y="981075"/>
            <a:ext cx="91440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86188" y="4005264"/>
            <a:ext cx="5180013" cy="1585914"/>
            <a:chOff x="624" y="1393"/>
            <a:chExt cx="3263" cy="999"/>
          </a:xfrm>
        </p:grpSpPr>
        <p:sp>
          <p:nvSpPr>
            <p:cNvPr id="157720" name="Oval 9"/>
            <p:cNvSpPr>
              <a:spLocks noChangeArrowheads="1"/>
            </p:cNvSpPr>
            <p:nvPr/>
          </p:nvSpPr>
          <p:spPr bwMode="auto">
            <a:xfrm>
              <a:off x="2626" y="1878"/>
              <a:ext cx="60" cy="46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7721" name="Oval 10"/>
            <p:cNvSpPr>
              <a:spLocks noChangeArrowheads="1"/>
            </p:cNvSpPr>
            <p:nvPr/>
          </p:nvSpPr>
          <p:spPr bwMode="auto">
            <a:xfrm>
              <a:off x="3192" y="1885"/>
              <a:ext cx="59" cy="46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7722" name="Text Box 11"/>
            <p:cNvSpPr txBox="1">
              <a:spLocks noChangeArrowheads="1"/>
            </p:cNvSpPr>
            <p:nvPr/>
          </p:nvSpPr>
          <p:spPr bwMode="auto">
            <a:xfrm>
              <a:off x="2104" y="1805"/>
              <a:ext cx="205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 fontAlgn="base">
                <a:spcBef>
                  <a:spcPts val="125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2000" b="1">
                  <a:solidFill>
                    <a:srgbClr val="FFFF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723" name="AutoShape 12"/>
            <p:cNvSpPr>
              <a:spLocks noChangeArrowheads="1"/>
            </p:cNvSpPr>
            <p:nvPr/>
          </p:nvSpPr>
          <p:spPr bwMode="auto">
            <a:xfrm rot="5400000">
              <a:off x="2851" y="1787"/>
              <a:ext cx="189" cy="494"/>
            </a:xfrm>
            <a:custGeom>
              <a:avLst/>
              <a:gdLst>
                <a:gd name="T0" fmla="*/ 0 w 22499"/>
                <a:gd name="T1" fmla="*/ 0 h 43200"/>
                <a:gd name="T2" fmla="*/ 0 w 22499"/>
                <a:gd name="T3" fmla="*/ 0 h 43200"/>
                <a:gd name="T4" fmla="*/ 0 w 22499"/>
                <a:gd name="T5" fmla="*/ 0 h 43200"/>
                <a:gd name="T6" fmla="*/ 0 60000 65536"/>
                <a:gd name="T7" fmla="*/ 0 60000 65536"/>
                <a:gd name="T8" fmla="*/ 0 60000 65536"/>
                <a:gd name="T9" fmla="*/ 0 w 22499"/>
                <a:gd name="T10" fmla="*/ 0 h 43200"/>
                <a:gd name="T11" fmla="*/ 22499 w 2249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99" h="43200" fill="none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</a:path>
                <a:path w="22499" h="43200" stroke="0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  <a:lnTo>
                    <a:pt x="899" y="21600"/>
                  </a:lnTo>
                  <a:close/>
                </a:path>
              </a:pathLst>
            </a:custGeom>
            <a:noFill/>
            <a:ln w="1908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199" y="1891"/>
              <a:ext cx="327" cy="38"/>
              <a:chOff x="3199" y="1891"/>
              <a:chExt cx="327" cy="38"/>
            </a:xfrm>
          </p:grpSpPr>
          <p:sp>
            <p:nvSpPr>
              <p:cNvPr id="157750" name="Line 14"/>
              <p:cNvSpPr>
                <a:spLocks noChangeShapeType="1"/>
              </p:cNvSpPr>
              <p:nvPr/>
            </p:nvSpPr>
            <p:spPr bwMode="auto">
              <a:xfrm>
                <a:off x="3200" y="1891"/>
                <a:ext cx="327" cy="1"/>
              </a:xfrm>
              <a:prstGeom prst="line">
                <a:avLst/>
              </a:prstGeom>
              <a:noFill/>
              <a:ln w="1908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57751" name="Line 15"/>
              <p:cNvSpPr>
                <a:spLocks noChangeShapeType="1"/>
              </p:cNvSpPr>
              <p:nvPr/>
            </p:nvSpPr>
            <p:spPr bwMode="auto">
              <a:xfrm>
                <a:off x="3199" y="1930"/>
                <a:ext cx="327" cy="1"/>
              </a:xfrm>
              <a:prstGeom prst="line">
                <a:avLst/>
              </a:prstGeom>
              <a:noFill/>
              <a:ln w="1908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362" y="1877"/>
              <a:ext cx="327" cy="37"/>
              <a:chOff x="2362" y="1877"/>
              <a:chExt cx="327" cy="37"/>
            </a:xfrm>
          </p:grpSpPr>
          <p:sp>
            <p:nvSpPr>
              <p:cNvPr id="157748" name="Line 17"/>
              <p:cNvSpPr>
                <a:spLocks noChangeShapeType="1"/>
              </p:cNvSpPr>
              <p:nvPr/>
            </p:nvSpPr>
            <p:spPr bwMode="auto">
              <a:xfrm>
                <a:off x="2363" y="1877"/>
                <a:ext cx="327" cy="1"/>
              </a:xfrm>
              <a:prstGeom prst="line">
                <a:avLst/>
              </a:prstGeom>
              <a:noFill/>
              <a:ln w="1908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57749" name="Line 18"/>
              <p:cNvSpPr>
                <a:spLocks noChangeShapeType="1"/>
              </p:cNvSpPr>
              <p:nvPr/>
            </p:nvSpPr>
            <p:spPr bwMode="auto">
              <a:xfrm>
                <a:off x="2362" y="1915"/>
                <a:ext cx="327" cy="1"/>
              </a:xfrm>
              <a:prstGeom prst="line">
                <a:avLst/>
              </a:prstGeom>
              <a:noFill/>
              <a:ln w="1908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7726" name="Text Box 19"/>
            <p:cNvSpPr txBox="1">
              <a:spLocks noChangeArrowheads="1"/>
            </p:cNvSpPr>
            <p:nvPr/>
          </p:nvSpPr>
          <p:spPr bwMode="auto">
            <a:xfrm>
              <a:off x="2321" y="1574"/>
              <a:ext cx="206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 fontAlgn="base">
                <a:spcBef>
                  <a:spcPts val="125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2000" b="1" dirty="0">
                  <a:solidFill>
                    <a:srgbClr val="FFFFFF"/>
                  </a:solidFill>
                  <a:latin typeface="Symbol" pitchFamily="18" charset="2"/>
                </a:rPr>
                <a:t></a:t>
              </a:r>
            </a:p>
          </p:txBody>
        </p:sp>
        <p:sp>
          <p:nvSpPr>
            <p:cNvPr id="157727" name="Text Box 20"/>
            <p:cNvSpPr txBox="1">
              <a:spLocks noChangeArrowheads="1"/>
            </p:cNvSpPr>
            <p:nvPr/>
          </p:nvSpPr>
          <p:spPr bwMode="auto">
            <a:xfrm>
              <a:off x="3272" y="1620"/>
              <a:ext cx="206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 fontAlgn="base">
                <a:spcBef>
                  <a:spcPts val="125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2000" b="1" dirty="0">
                  <a:solidFill>
                    <a:srgbClr val="FFFFFF"/>
                  </a:solidFill>
                  <a:latin typeface="Symbol" pitchFamily="18" charset="2"/>
                </a:rPr>
                <a:t></a:t>
              </a:r>
            </a:p>
          </p:txBody>
        </p:sp>
        <p:sp>
          <p:nvSpPr>
            <p:cNvPr id="157728" name="AutoShape 21"/>
            <p:cNvSpPr>
              <a:spLocks noChangeArrowheads="1"/>
            </p:cNvSpPr>
            <p:nvPr/>
          </p:nvSpPr>
          <p:spPr bwMode="auto">
            <a:xfrm>
              <a:off x="2648" y="1657"/>
              <a:ext cx="574" cy="7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3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75" y="7875"/>
                  </a:moveTo>
                  <a:cubicBezTo>
                    <a:pt x="2946" y="3908"/>
                    <a:pt x="6634" y="1217"/>
                    <a:pt x="10800" y="1218"/>
                  </a:cubicBezTo>
                  <a:cubicBezTo>
                    <a:pt x="14965" y="1218"/>
                    <a:pt x="18653" y="3908"/>
                    <a:pt x="19924" y="7875"/>
                  </a:cubicBezTo>
                  <a:lnTo>
                    <a:pt x="21084" y="7503"/>
                  </a:lnTo>
                  <a:cubicBezTo>
                    <a:pt x="19651" y="3032"/>
                    <a:pt x="15494" y="-1"/>
                    <a:pt x="10799" y="0"/>
                  </a:cubicBezTo>
                  <a:cubicBezTo>
                    <a:pt x="6105" y="0"/>
                    <a:pt x="1948" y="3032"/>
                    <a:pt x="515" y="7503"/>
                  </a:cubicBezTo>
                  <a:close/>
                </a:path>
              </a:pathLst>
            </a:custGeom>
            <a:noFill/>
            <a:ln w="1908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7729" name="Text Box 22"/>
            <p:cNvSpPr txBox="1">
              <a:spLocks noChangeArrowheads="1"/>
            </p:cNvSpPr>
            <p:nvPr/>
          </p:nvSpPr>
          <p:spPr bwMode="auto">
            <a:xfrm>
              <a:off x="2855" y="2092"/>
              <a:ext cx="329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 fontAlgn="base">
                <a:spcBef>
                  <a:spcPts val="1125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b="1">
                  <a:solidFill>
                    <a:srgbClr val="FFFFFF"/>
                  </a:solidFill>
                  <a:latin typeface="Times New Roman" pitchFamily="18" charset="0"/>
                </a:rPr>
                <a:t>N</a:t>
              </a:r>
              <a:r>
                <a:rPr lang="de-DE" b="1" baseline="30000">
                  <a:solidFill>
                    <a:srgbClr val="FFFFFF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157730" name="Text Box 23"/>
            <p:cNvSpPr txBox="1">
              <a:spLocks noChangeArrowheads="1"/>
            </p:cNvSpPr>
            <p:nvPr/>
          </p:nvSpPr>
          <p:spPr bwMode="auto">
            <a:xfrm>
              <a:off x="2665" y="1393"/>
              <a:ext cx="63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 fontAlgn="base">
                <a:spcBef>
                  <a:spcPts val="1125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b="1" dirty="0" smtClean="0">
                  <a:solidFill>
                    <a:srgbClr val="FFFF00"/>
                  </a:solidFill>
                  <a:latin typeface="Times New Roman" pitchFamily="18" charset="0"/>
                </a:rPr>
                <a:t>N*</a:t>
              </a:r>
              <a:endParaRPr lang="de-DE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57731" name="Text Box 24"/>
            <p:cNvSpPr txBox="1">
              <a:spLocks noChangeArrowheads="1"/>
            </p:cNvSpPr>
            <p:nvPr/>
          </p:nvSpPr>
          <p:spPr bwMode="auto">
            <a:xfrm>
              <a:off x="3518" y="1802"/>
              <a:ext cx="369" cy="4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 fontAlgn="base">
                <a:spcBef>
                  <a:spcPts val="125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2000" b="1">
                  <a:solidFill>
                    <a:srgbClr val="FFFFFF"/>
                  </a:solidFill>
                  <a:latin typeface="Times New Roman" pitchFamily="18" charset="0"/>
                </a:rPr>
                <a:t>+  ...</a:t>
              </a:r>
            </a:p>
          </p:txBody>
        </p:sp>
        <p:sp>
          <p:nvSpPr>
            <p:cNvPr id="157732" name="Oval 25"/>
            <p:cNvSpPr>
              <a:spLocks noChangeArrowheads="1"/>
            </p:cNvSpPr>
            <p:nvPr/>
          </p:nvSpPr>
          <p:spPr bwMode="auto">
            <a:xfrm>
              <a:off x="972" y="1845"/>
              <a:ext cx="60" cy="66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7733" name="Oval 26"/>
            <p:cNvSpPr>
              <a:spLocks noChangeArrowheads="1"/>
            </p:cNvSpPr>
            <p:nvPr/>
          </p:nvSpPr>
          <p:spPr bwMode="auto">
            <a:xfrm>
              <a:off x="1625" y="1885"/>
              <a:ext cx="59" cy="46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7734" name="Line 27"/>
            <p:cNvSpPr>
              <a:spLocks noChangeShapeType="1"/>
            </p:cNvSpPr>
            <p:nvPr/>
          </p:nvSpPr>
          <p:spPr bwMode="auto">
            <a:xfrm>
              <a:off x="1689" y="1915"/>
              <a:ext cx="327" cy="1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7735" name="Text Box 28"/>
            <p:cNvSpPr txBox="1">
              <a:spLocks noChangeArrowheads="1"/>
            </p:cNvSpPr>
            <p:nvPr/>
          </p:nvSpPr>
          <p:spPr bwMode="auto">
            <a:xfrm>
              <a:off x="1017" y="1766"/>
              <a:ext cx="72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 fontAlgn="base">
                <a:spcBef>
                  <a:spcPts val="1125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b="1">
                  <a:solidFill>
                    <a:srgbClr val="FFFF00"/>
                  </a:solidFill>
                  <a:latin typeface="Symbol" pitchFamily="18" charset="2"/>
                </a:rPr>
                <a:t></a:t>
              </a:r>
              <a:r>
                <a:rPr lang="de-DE" b="1">
                  <a:solidFill>
                    <a:srgbClr val="FFFF00"/>
                  </a:solidFill>
                  <a:latin typeface="Times New Roman" pitchFamily="18" charset="0"/>
                </a:rPr>
                <a:t>(1232)</a:t>
              </a:r>
            </a:p>
          </p:txBody>
        </p:sp>
        <p:sp>
          <p:nvSpPr>
            <p:cNvPr id="157736" name="Oval 29"/>
            <p:cNvSpPr>
              <a:spLocks noChangeArrowheads="1"/>
            </p:cNvSpPr>
            <p:nvPr/>
          </p:nvSpPr>
          <p:spPr bwMode="auto">
            <a:xfrm>
              <a:off x="993" y="1607"/>
              <a:ext cx="676" cy="507"/>
            </a:xfrm>
            <a:prstGeom prst="ellipse">
              <a:avLst/>
            </a:prstGeom>
            <a:noFill/>
            <a:ln w="19080">
              <a:solidFill>
                <a:srgbClr val="FFFF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7737" name="Line 30"/>
            <p:cNvSpPr>
              <a:spLocks noChangeShapeType="1"/>
            </p:cNvSpPr>
            <p:nvPr/>
          </p:nvSpPr>
          <p:spPr bwMode="auto">
            <a:xfrm>
              <a:off x="1690" y="1885"/>
              <a:ext cx="327" cy="1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668" y="1885"/>
              <a:ext cx="327" cy="29"/>
              <a:chOff x="668" y="1885"/>
              <a:chExt cx="327" cy="29"/>
            </a:xfrm>
          </p:grpSpPr>
          <p:sp>
            <p:nvSpPr>
              <p:cNvPr id="157746" name="Line 32"/>
              <p:cNvSpPr>
                <a:spLocks noChangeShapeType="1"/>
              </p:cNvSpPr>
              <p:nvPr/>
            </p:nvSpPr>
            <p:spPr bwMode="auto">
              <a:xfrm>
                <a:off x="669" y="1885"/>
                <a:ext cx="327" cy="1"/>
              </a:xfrm>
              <a:prstGeom prst="line">
                <a:avLst/>
              </a:prstGeom>
              <a:noFill/>
              <a:ln w="1908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57747" name="Line 33"/>
              <p:cNvSpPr>
                <a:spLocks noChangeShapeType="1"/>
              </p:cNvSpPr>
              <p:nvPr/>
            </p:nvSpPr>
            <p:spPr bwMode="auto">
              <a:xfrm>
                <a:off x="668" y="1915"/>
                <a:ext cx="327" cy="1"/>
              </a:xfrm>
              <a:prstGeom prst="line">
                <a:avLst/>
              </a:prstGeom>
              <a:noFill/>
              <a:ln w="1908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7739" name="Text Box 34"/>
            <p:cNvSpPr txBox="1">
              <a:spLocks noChangeArrowheads="1"/>
            </p:cNvSpPr>
            <p:nvPr/>
          </p:nvSpPr>
          <p:spPr bwMode="auto">
            <a:xfrm>
              <a:off x="624" y="1574"/>
              <a:ext cx="206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 fontAlgn="base">
                <a:spcBef>
                  <a:spcPts val="125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2000" b="1" dirty="0">
                  <a:solidFill>
                    <a:srgbClr val="FFFFFF"/>
                  </a:solidFill>
                  <a:latin typeface="Symbol" pitchFamily="18" charset="2"/>
                </a:rPr>
                <a:t></a:t>
              </a:r>
            </a:p>
          </p:txBody>
        </p:sp>
        <p:sp>
          <p:nvSpPr>
            <p:cNvPr id="157740" name="Text Box 35"/>
            <p:cNvSpPr txBox="1">
              <a:spLocks noChangeArrowheads="1"/>
            </p:cNvSpPr>
            <p:nvPr/>
          </p:nvSpPr>
          <p:spPr bwMode="auto">
            <a:xfrm>
              <a:off x="1850" y="1574"/>
              <a:ext cx="206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 fontAlgn="base">
                <a:spcBef>
                  <a:spcPts val="125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2000" b="1" dirty="0">
                  <a:solidFill>
                    <a:srgbClr val="FFFFFF"/>
                  </a:solidFill>
                  <a:latin typeface="Symbol" pitchFamily="18" charset="2"/>
                </a:rPr>
                <a:t></a:t>
              </a:r>
            </a:p>
          </p:txBody>
        </p: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1146" y="1964"/>
              <a:ext cx="368" cy="252"/>
              <a:chOff x="1146" y="1964"/>
              <a:chExt cx="368" cy="252"/>
            </a:xfrm>
          </p:grpSpPr>
          <p:sp>
            <p:nvSpPr>
              <p:cNvPr id="157744" name="AutoShape 37"/>
              <p:cNvSpPr>
                <a:spLocks noChangeArrowheads="1"/>
              </p:cNvSpPr>
              <p:nvPr/>
            </p:nvSpPr>
            <p:spPr bwMode="auto">
              <a:xfrm>
                <a:off x="1146" y="1964"/>
                <a:ext cx="369" cy="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00" y="10800"/>
                    </a:moveTo>
                    <a:cubicBezTo>
                      <a:pt x="2100" y="5995"/>
                      <a:pt x="5995" y="2100"/>
                      <a:pt x="10800" y="2100"/>
                    </a:cubicBezTo>
                    <a:cubicBezTo>
                      <a:pt x="15604" y="2099"/>
                      <a:pt x="19499" y="5995"/>
                      <a:pt x="195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noFill/>
              <a:ln w="1908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57745" name="AutoShape 38"/>
              <p:cNvSpPr>
                <a:spLocks noChangeArrowheads="1"/>
              </p:cNvSpPr>
              <p:nvPr/>
            </p:nvSpPr>
            <p:spPr bwMode="auto">
              <a:xfrm rot="5400000">
                <a:off x="1283" y="1976"/>
                <a:ext cx="95" cy="328"/>
              </a:xfrm>
              <a:custGeom>
                <a:avLst/>
                <a:gdLst>
                  <a:gd name="T0" fmla="*/ 0 w 22499"/>
                  <a:gd name="T1" fmla="*/ 0 h 43200"/>
                  <a:gd name="T2" fmla="*/ 0 w 22499"/>
                  <a:gd name="T3" fmla="*/ 0 h 43200"/>
                  <a:gd name="T4" fmla="*/ 0 w 2249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499"/>
                  <a:gd name="T10" fmla="*/ 0 h 43200"/>
                  <a:gd name="T11" fmla="*/ 22499 w 2249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99" h="43200" fill="none" extrusionOk="0">
                    <a:moveTo>
                      <a:pt x="898" y="0"/>
                    </a:moveTo>
                    <a:cubicBezTo>
                      <a:pt x="12828" y="0"/>
                      <a:pt x="22499" y="9670"/>
                      <a:pt x="22499" y="21600"/>
                    </a:cubicBezTo>
                    <a:cubicBezTo>
                      <a:pt x="22499" y="33529"/>
                      <a:pt x="12828" y="43200"/>
                      <a:pt x="899" y="43200"/>
                    </a:cubicBezTo>
                    <a:cubicBezTo>
                      <a:pt x="599" y="43200"/>
                      <a:pt x="299" y="43193"/>
                      <a:pt x="-1" y="43181"/>
                    </a:cubicBezTo>
                  </a:path>
                  <a:path w="22499" h="43200" stroke="0" extrusionOk="0">
                    <a:moveTo>
                      <a:pt x="898" y="0"/>
                    </a:moveTo>
                    <a:cubicBezTo>
                      <a:pt x="12828" y="0"/>
                      <a:pt x="22499" y="9670"/>
                      <a:pt x="22499" y="21600"/>
                    </a:cubicBezTo>
                    <a:cubicBezTo>
                      <a:pt x="22499" y="33529"/>
                      <a:pt x="12828" y="43200"/>
                      <a:pt x="899" y="43200"/>
                    </a:cubicBezTo>
                    <a:cubicBezTo>
                      <a:pt x="599" y="43200"/>
                      <a:pt x="299" y="43193"/>
                      <a:pt x="-1" y="43181"/>
                    </a:cubicBezTo>
                    <a:lnTo>
                      <a:pt x="899" y="21600"/>
                    </a:lnTo>
                    <a:close/>
                  </a:path>
                </a:pathLst>
              </a:custGeom>
              <a:noFill/>
              <a:ln w="1908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7742" name="Text Box 39"/>
            <p:cNvSpPr txBox="1">
              <a:spLocks noChangeArrowheads="1"/>
            </p:cNvSpPr>
            <p:nvPr/>
          </p:nvSpPr>
          <p:spPr bwMode="auto">
            <a:xfrm>
              <a:off x="1152" y="2160"/>
              <a:ext cx="32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 fontAlgn="base">
                <a:spcBef>
                  <a:spcPts val="1125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b="1">
                  <a:solidFill>
                    <a:srgbClr val="FFFF00"/>
                  </a:solidFill>
                  <a:latin typeface="Times New Roman" pitchFamily="18" charset="0"/>
                </a:rPr>
                <a:t>N</a:t>
              </a:r>
              <a:r>
                <a:rPr lang="de-DE" b="1" baseline="30000">
                  <a:solidFill>
                    <a:srgbClr val="FFFF00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157743" name="Text Box 40"/>
            <p:cNvSpPr txBox="1">
              <a:spLocks noChangeArrowheads="1"/>
            </p:cNvSpPr>
            <p:nvPr/>
          </p:nvSpPr>
          <p:spPr bwMode="auto">
            <a:xfrm>
              <a:off x="880" y="1484"/>
              <a:ext cx="216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2000" b="1" dirty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</a:t>
              </a:r>
            </a:p>
          </p:txBody>
        </p:sp>
      </p:grpSp>
      <p:pic>
        <p:nvPicPr>
          <p:cNvPr id="157704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501008"/>
            <a:ext cx="3429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7705" name="Text Box 42"/>
          <p:cNvSpPr txBox="1">
            <a:spLocks noChangeArrowheads="1"/>
          </p:cNvSpPr>
          <p:nvPr/>
        </p:nvSpPr>
        <p:spPr bwMode="auto">
          <a:xfrm>
            <a:off x="107950" y="5732463"/>
            <a:ext cx="4481513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Rapp and Wambach EPJA 6 (1999) 415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Rapp, Chanfray and Wambach NPA 617, (1997) 472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0" y="-3048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In-medium </a:t>
            </a:r>
            <a:r>
              <a:rPr lang="fr-FR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vector</a:t>
            </a:r>
            <a:r>
              <a:rPr 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meson</a:t>
            </a: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modifications:</a:t>
            </a:r>
          </a:p>
        </p:txBody>
      </p:sp>
      <p:sp>
        <p:nvSpPr>
          <p:cNvPr id="157707" name="Text Box 44"/>
          <p:cNvSpPr txBox="1">
            <a:spLocks noChangeArrowheads="1"/>
          </p:cNvSpPr>
          <p:nvPr/>
        </p:nvSpPr>
        <p:spPr bwMode="auto">
          <a:xfrm>
            <a:off x="323850" y="568325"/>
            <a:ext cx="8583613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i="1">
                <a:solidFill>
                  <a:srgbClr val="FFFFFF"/>
                </a:solidFill>
              </a:rPr>
              <a:t>see e.g.  Leupold ,Metag,Mosel Int. J. of Mod. Phys. E19 (2010) 147 for a recent review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107950" y="2819846"/>
            <a:ext cx="3762375" cy="465138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 in-medium </a:t>
            </a:r>
            <a:r>
              <a:rPr lang="fr-FR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broadening</a:t>
            </a: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»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-900113" y="858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508625" y="1141413"/>
            <a:ext cx="3095625" cy="1711325"/>
            <a:chOff x="3168" y="1152"/>
            <a:chExt cx="2420" cy="1489"/>
          </a:xfrm>
        </p:grpSpPr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3312" y="1152"/>
              <a:ext cx="2257" cy="14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57717" name="Picture 6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0" y="1536"/>
              <a:ext cx="1638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AutoShape 62"/>
            <p:cNvSpPr>
              <a:spLocks noChangeArrowheads="1"/>
            </p:cNvSpPr>
            <p:nvPr/>
          </p:nvSpPr>
          <p:spPr bwMode="auto">
            <a:xfrm>
              <a:off x="3168" y="1152"/>
              <a:ext cx="1411" cy="800"/>
            </a:xfrm>
            <a:prstGeom prst="cloudCallout">
              <a:avLst>
                <a:gd name="adj1" fmla="val 30866"/>
                <a:gd name="adj2" fmla="val 6111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</a:rPr>
                <a:t>“melting of quark condensate</a:t>
              </a:r>
              <a:r>
                <a:rPr lang="en-US" sz="1400" kern="0">
                  <a:solidFill>
                    <a:srgbClr val="000000"/>
                  </a:solidFill>
                </a:rPr>
                <a:t> “</a:t>
              </a:r>
            </a:p>
          </p:txBody>
        </p:sp>
        <p:sp>
          <p:nvSpPr>
            <p:cNvPr id="65" name="Text Box 63"/>
            <p:cNvSpPr txBox="1">
              <a:spLocks noChangeArrowheads="1"/>
            </p:cNvSpPr>
            <p:nvPr/>
          </p:nvSpPr>
          <p:spPr bwMode="auto">
            <a:xfrm>
              <a:off x="4656" y="1152"/>
              <a:ext cx="932" cy="4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kern="0">
                  <a:solidFill>
                    <a:srgbClr val="000000"/>
                  </a:solidFill>
                  <a:latin typeface="Times New Roman" pitchFamily="18" charset="0"/>
                </a:rPr>
                <a:t>Klimt, </a:t>
              </a:r>
              <a:r>
                <a:rPr lang="pl-PL" sz="1200" kern="0">
                  <a:solidFill>
                    <a:srgbClr val="000000"/>
                  </a:solidFill>
                  <a:latin typeface="Times New Roman" pitchFamily="18" charset="0"/>
                </a:rPr>
                <a:t>Lutz</a:t>
              </a:r>
              <a:r>
                <a:rPr lang="en-US" sz="1200" ker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pl-PL" sz="1200" kern="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en-US" sz="1200" kern="0">
                  <a:solidFill>
                    <a:srgbClr val="000000"/>
                  </a:solidFill>
                  <a:latin typeface="Times New Roman" pitchFamily="18" charset="0"/>
                </a:rPr>
                <a:t>Weise</a:t>
              </a:r>
              <a:r>
                <a:rPr lang="pl-PL" sz="1200" kern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1200" kern="0">
                  <a:solidFill>
                    <a:srgbClr val="000000"/>
                  </a:solidFill>
                  <a:latin typeface="Times New Roman" pitchFamily="18" charset="0"/>
                </a:rPr>
                <a:t> Phys.Lett.B249</a:t>
              </a:r>
              <a:r>
                <a:rPr lang="pl-PL" sz="1200" ker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200" kern="0">
                  <a:solidFill>
                    <a:srgbClr val="000000"/>
                  </a:solidFill>
                  <a:latin typeface="Times New Roman" pitchFamily="18" charset="0"/>
                </a:rPr>
                <a:t>(1990) 386</a:t>
              </a:r>
            </a:p>
          </p:txBody>
        </p:sp>
      </p:grpSp>
      <p:sp>
        <p:nvSpPr>
          <p:cNvPr id="157713" name="ZoneTexte 66"/>
          <p:cNvSpPr txBox="1">
            <a:spLocks noChangeArrowheads="1"/>
          </p:cNvSpPr>
          <p:nvPr/>
        </p:nvSpPr>
        <p:spPr bwMode="auto">
          <a:xfrm>
            <a:off x="179512" y="1628800"/>
            <a:ext cx="391325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 smtClean="0">
                <a:solidFill>
                  <a:srgbClr val="FFFFFF"/>
                </a:solidFill>
                <a:sym typeface="Symbol" pitchFamily="18" charset="2"/>
              </a:rPr>
              <a:t> Modifications </a:t>
            </a:r>
            <a:r>
              <a:rPr lang="fr-FR" dirty="0">
                <a:solidFill>
                  <a:srgbClr val="FFFFFF"/>
                </a:solidFill>
                <a:sym typeface="Symbol" pitchFamily="18" charset="2"/>
              </a:rPr>
              <a:t>of hadron masses </a:t>
            </a:r>
            <a:r>
              <a:rPr lang="fr-FR" dirty="0" smtClean="0">
                <a:solidFill>
                  <a:srgbClr val="FFFFFF"/>
                </a:solidFill>
                <a:sym typeface="Symbol" pitchFamily="18" charset="2"/>
              </a:rPr>
              <a:t>?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Brown-Rho PRL66(1991) 2720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Hatsuda</a:t>
            </a:r>
            <a:r>
              <a:rPr lang="fr-FR" sz="1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Lee PRC46 (1992)</a:t>
            </a:r>
            <a:r>
              <a:rPr lang="fr-FR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34</a:t>
            </a:r>
            <a:r>
              <a:rPr lang="en-US" sz="1600" b="1" i="1" dirty="0" smtClean="0">
                <a:solidFill>
                  <a:srgbClr val="FFFFFF"/>
                </a:solidFill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 smtClean="0">
                <a:solidFill>
                  <a:srgbClr val="FFFFFF"/>
                </a:solidFill>
                <a:sym typeface="Symbol" pitchFamily="18" charset="2"/>
              </a:rPr>
              <a:t> 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335" name="AutoShape 47"/>
          <p:cNvSpPr>
            <a:spLocks noChangeArrowheads="1"/>
          </p:cNvSpPr>
          <p:nvPr/>
        </p:nvSpPr>
        <p:spPr bwMode="auto">
          <a:xfrm>
            <a:off x="3563938" y="2420938"/>
            <a:ext cx="3529012" cy="1944166"/>
          </a:xfrm>
          <a:prstGeom prst="cloudCallout">
            <a:avLst>
              <a:gd name="adj1" fmla="val -79252"/>
              <a:gd name="adj2" fmla="val 32706"/>
            </a:avLst>
          </a:prstGeom>
          <a:solidFill>
            <a:schemeClr val="bg1"/>
          </a:solidFill>
          <a:ln w="9360">
            <a:solidFill>
              <a:schemeClr val="accent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dirty="0" smtClean="0">
                <a:solidFill>
                  <a:srgbClr val="000000"/>
                </a:solidFill>
              </a:rPr>
              <a:t>Connexion </a:t>
            </a:r>
            <a:r>
              <a:rPr lang="fr-FR" dirty="0">
                <a:solidFill>
                  <a:srgbClr val="000000"/>
                </a:solidFill>
              </a:rPr>
              <a:t>of </a:t>
            </a:r>
            <a:r>
              <a:rPr lang="fr-FR" dirty="0" err="1">
                <a:solidFill>
                  <a:srgbClr val="000000"/>
                </a:solidFill>
              </a:rPr>
              <a:t>vector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meson</a:t>
            </a:r>
            <a:r>
              <a:rPr lang="fr-FR" dirty="0">
                <a:solidFill>
                  <a:srgbClr val="000000"/>
                </a:solidFill>
              </a:rPr>
              <a:t> spectral </a:t>
            </a:r>
            <a:r>
              <a:rPr lang="fr-FR" dirty="0" err="1">
                <a:solidFill>
                  <a:srgbClr val="000000"/>
                </a:solidFill>
              </a:rPr>
              <a:t>function</a:t>
            </a:r>
            <a:r>
              <a:rPr lang="fr-FR" dirty="0">
                <a:solidFill>
                  <a:srgbClr val="000000"/>
                </a:solidFill>
              </a:rPr>
              <a:t> to quark </a:t>
            </a:r>
            <a:r>
              <a:rPr lang="fr-FR" dirty="0" err="1">
                <a:solidFill>
                  <a:srgbClr val="000000"/>
                </a:solidFill>
              </a:rPr>
              <a:t>condensates</a:t>
            </a:r>
            <a:r>
              <a:rPr lang="fr-FR" dirty="0">
                <a:solidFill>
                  <a:srgbClr val="000000"/>
                </a:solidFill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dirty="0">
                <a:solidFill>
                  <a:srgbClr val="000000"/>
                </a:solidFill>
              </a:rPr>
              <a:t>via QCD </a:t>
            </a:r>
            <a:r>
              <a:rPr lang="fr-FR" dirty="0" err="1">
                <a:solidFill>
                  <a:srgbClr val="000000"/>
                </a:solidFill>
              </a:rPr>
              <a:t>sum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rules</a:t>
            </a:r>
            <a:endParaRPr lang="fr-FR" dirty="0">
              <a:solidFill>
                <a:srgbClr val="000000"/>
              </a:solidFill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-1588" y="1117600"/>
            <a:ext cx="38651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2400" dirty="0">
                <a:solidFill>
                  <a:srgbClr val="FFFF00"/>
                </a:solidFill>
              </a:rPr>
              <a:t>Chiral </a:t>
            </a:r>
            <a:r>
              <a:rPr lang="fr-FR" sz="2400" dirty="0" err="1">
                <a:solidFill>
                  <a:srgbClr val="FFFF00"/>
                </a:solidFill>
              </a:rPr>
              <a:t>Symetry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Restoration</a:t>
            </a:r>
            <a:endParaRPr lang="fr-FR" sz="2400" dirty="0">
              <a:solidFill>
                <a:srgbClr val="FFFF0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7" name="Rectangle à coins arrondis 56"/>
          <p:cNvSpPr/>
          <p:nvPr/>
        </p:nvSpPr>
        <p:spPr bwMode="auto">
          <a:xfrm>
            <a:off x="5580112" y="5517232"/>
            <a:ext cx="3312368" cy="792088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In-medium spectral function  depends on   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 NN* 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coupling</a:t>
            </a:r>
            <a:endParaRPr lang="fr-FR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718" y="0"/>
            <a:ext cx="9198718" cy="681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904056" y="764704"/>
            <a:ext cx="7772400" cy="864096"/>
          </a:xfrm>
          <a:ln w="28575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>
              <a:buNone/>
              <a:tabLst>
                <a:tab pos="87313" algn="l"/>
              </a:tabLst>
            </a:pPr>
            <a:r>
              <a:rPr lang="en-US" dirty="0" smtClean="0"/>
              <a:t>  </a:t>
            </a:r>
            <a:r>
              <a:rPr lang="en-US" sz="2000" dirty="0" smtClean="0"/>
              <a:t>Need for a high statistics energy scan in the region W &gt; 1.3  </a:t>
            </a:r>
            <a:r>
              <a:rPr lang="en-US" sz="2000" dirty="0" err="1" smtClean="0"/>
              <a:t>GeV</a:t>
            </a:r>
            <a:r>
              <a:rPr lang="en-US" sz="2000" dirty="0" smtClean="0"/>
              <a:t> to provide </a:t>
            </a:r>
            <a:r>
              <a:rPr lang="en-US" sz="2000" dirty="0" smtClean="0">
                <a:sym typeface="Symbol"/>
              </a:rPr>
              <a:t>N and NN </a:t>
            </a:r>
            <a:r>
              <a:rPr lang="en-US" sz="2000" dirty="0" smtClean="0"/>
              <a:t>differential cross sections</a:t>
            </a:r>
            <a:endParaRPr lang="fr-FR" dirty="0"/>
          </a:p>
        </p:txBody>
      </p:sp>
      <p:grpSp>
        <p:nvGrpSpPr>
          <p:cNvPr id="32" name="Groupe 31"/>
          <p:cNvGrpSpPr/>
          <p:nvPr/>
        </p:nvGrpSpPr>
        <p:grpSpPr>
          <a:xfrm>
            <a:off x="107504" y="3573016"/>
            <a:ext cx="8856984" cy="2736304"/>
            <a:chOff x="107504" y="2924944"/>
            <a:chExt cx="8856984" cy="2736304"/>
          </a:xfrm>
        </p:grpSpPr>
        <p:sp>
          <p:nvSpPr>
            <p:cNvPr id="31" name="Rectangle 30"/>
            <p:cNvSpPr/>
            <p:nvPr/>
          </p:nvSpPr>
          <p:spPr>
            <a:xfrm>
              <a:off x="251520" y="2924944"/>
              <a:ext cx="8712968" cy="27363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>
              <a:spLocks noChangeArrowheads="1"/>
            </p:cNvSpPr>
            <p:nvPr/>
          </p:nvSpPr>
          <p:spPr bwMode="auto">
            <a:xfrm>
              <a:off x="1866454" y="4881354"/>
              <a:ext cx="390081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fr-FR" sz="2000" dirty="0">
                  <a:latin typeface="Calibri" pitchFamily="34" charset="0"/>
                  <a:cs typeface="Arial" charset="0"/>
                </a:rPr>
                <a:t>Not </a:t>
              </a:r>
              <a:r>
                <a:rPr lang="fr-FR" sz="2000" dirty="0" err="1">
                  <a:latin typeface="Calibri" pitchFamily="34" charset="0"/>
                  <a:cs typeface="Arial" charset="0"/>
                </a:rPr>
                <a:t>seen</a:t>
              </a:r>
              <a:r>
                <a:rPr lang="fr-FR" sz="2000" dirty="0">
                  <a:latin typeface="Calibri" pitchFamily="34" charset="0"/>
                  <a:cs typeface="Arial" charset="0"/>
                </a:rPr>
                <a:t> in the </a:t>
              </a:r>
              <a:r>
                <a:rPr lang="fr-FR" sz="2000" dirty="0" err="1">
                  <a:latin typeface="Calibri" pitchFamily="34" charset="0"/>
                  <a:cs typeface="Arial" charset="0"/>
                </a:rPr>
                <a:t>latest</a:t>
              </a:r>
              <a:r>
                <a:rPr lang="fr-FR" sz="2000" dirty="0">
                  <a:latin typeface="Calibri" pitchFamily="34" charset="0"/>
                  <a:cs typeface="Arial" charset="0"/>
                </a:rPr>
                <a:t>  PWA </a:t>
              </a:r>
              <a:r>
                <a:rPr lang="fr-FR" sz="2000" dirty="0" err="1">
                  <a:latin typeface="Calibri" pitchFamily="34" charset="0"/>
                  <a:cs typeface="Arial" charset="0"/>
                </a:rPr>
                <a:t>analysis</a:t>
              </a:r>
              <a:endParaRPr lang="fr-FR" sz="2000" dirty="0">
                <a:latin typeface="Calibri" pitchFamily="34" charset="0"/>
                <a:cs typeface="Arial" charset="0"/>
              </a:endParaRPr>
            </a:p>
            <a:p>
              <a:pPr defTabSz="914400">
                <a:buClrTx/>
                <a:buSzTx/>
                <a:buFontTx/>
                <a:buNone/>
              </a:pPr>
              <a:r>
                <a:rPr lang="fr-FR" sz="2000" dirty="0">
                  <a:latin typeface="Calibri" pitchFamily="34" charset="0"/>
                  <a:cs typeface="Arial" charset="0"/>
                </a:rPr>
                <a:t>BR(2</a:t>
              </a:r>
              <a:r>
                <a:rPr lang="el-GR" sz="2000" dirty="0">
                  <a:latin typeface="Calibri" pitchFamily="34" charset="0"/>
                  <a:cs typeface="Arial" charset="0"/>
                </a:rPr>
                <a:t>π</a:t>
              </a:r>
              <a:r>
                <a:rPr lang="fr-FR" sz="2000" dirty="0">
                  <a:latin typeface="Calibri" pitchFamily="34" charset="0"/>
                  <a:cs typeface="Arial" charset="0"/>
                </a:rPr>
                <a:t>) =40 to 90 % (PDG 2010)</a:t>
              </a:r>
            </a:p>
          </p:txBody>
        </p:sp>
        <p:sp>
          <p:nvSpPr>
            <p:cNvPr id="7" name="ZoneTexte 7"/>
            <p:cNvSpPr txBox="1">
              <a:spLocks noChangeArrowheads="1"/>
            </p:cNvSpPr>
            <p:nvPr/>
          </p:nvSpPr>
          <p:spPr bwMode="auto">
            <a:xfrm>
              <a:off x="1866454" y="3423891"/>
              <a:ext cx="38417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fr-FR" sz="2000" dirty="0" err="1">
                  <a:latin typeface="Calibri" pitchFamily="34" charset="0"/>
                  <a:cs typeface="Arial" charset="0"/>
                </a:rPr>
                <a:t>Branching</a:t>
              </a:r>
              <a:r>
                <a:rPr lang="fr-FR" sz="2000" dirty="0">
                  <a:latin typeface="Calibri" pitchFamily="34" charset="0"/>
                  <a:cs typeface="Arial" charset="0"/>
                </a:rPr>
                <a:t> ratios to </a:t>
              </a:r>
              <a:r>
                <a:rPr lang="el-GR" sz="2000" dirty="0">
                  <a:latin typeface="Calibri" pitchFamily="34" charset="0"/>
                  <a:cs typeface="Arial" charset="0"/>
                </a:rPr>
                <a:t>π</a:t>
              </a:r>
              <a:r>
                <a:rPr lang="fr-FR" sz="2000" dirty="0">
                  <a:latin typeface="Calibri" pitchFamily="34" charset="0"/>
                  <a:cs typeface="Arial" charset="0"/>
                </a:rPr>
                <a:t>Δ  and (</a:t>
              </a:r>
              <a:r>
                <a:rPr lang="el-GR" sz="2000" dirty="0">
                  <a:latin typeface="Calibri" pitchFamily="34" charset="0"/>
                  <a:cs typeface="Arial" charset="0"/>
                </a:rPr>
                <a:t>π π</a:t>
              </a:r>
              <a:r>
                <a:rPr lang="fr-FR" sz="2000" dirty="0">
                  <a:latin typeface="Calibri" pitchFamily="34" charset="0"/>
                  <a:cs typeface="Arial" charset="0"/>
                </a:rPr>
                <a:t>)</a:t>
              </a:r>
              <a:r>
                <a:rPr lang="fr-FR" sz="2000" baseline="-25000" dirty="0">
                  <a:latin typeface="Calibri" pitchFamily="34" charset="0"/>
                  <a:cs typeface="Arial" charset="0"/>
                </a:rPr>
                <a:t>s</a:t>
              </a:r>
              <a:r>
                <a:rPr lang="el-GR" sz="2000" dirty="0">
                  <a:latin typeface="Calibri" pitchFamily="34" charset="0"/>
                  <a:cs typeface="Arial" charset="0"/>
                </a:rPr>
                <a:t> </a:t>
              </a:r>
              <a:r>
                <a:rPr lang="fr-FR" sz="2000" dirty="0">
                  <a:latin typeface="Calibri" pitchFamily="34" charset="0"/>
                  <a:cs typeface="Arial" charset="0"/>
                </a:rPr>
                <a:t>N</a:t>
              </a:r>
            </a:p>
          </p:txBody>
        </p:sp>
        <p:sp>
          <p:nvSpPr>
            <p:cNvPr id="8" name="ZoneTexte 8"/>
            <p:cNvSpPr txBox="1">
              <a:spLocks noChangeArrowheads="1"/>
            </p:cNvSpPr>
            <p:nvPr/>
          </p:nvSpPr>
          <p:spPr bwMode="auto">
            <a:xfrm>
              <a:off x="250379" y="3423891"/>
              <a:ext cx="13901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buClrTx/>
                <a:buSzTx/>
                <a:buFontTx/>
                <a:buNone/>
                <a:defRPr/>
              </a:pPr>
              <a:r>
                <a:rPr lang="fr-FR" sz="2000" dirty="0">
                  <a:latin typeface="Calibri" pitchFamily="34" charset="0"/>
                  <a:ea typeface="+mn-ea"/>
                  <a:cs typeface="Arial" pitchFamily="34" charset="0"/>
                </a:rPr>
                <a:t>N(1440)</a:t>
              </a:r>
              <a:r>
                <a:rPr lang="fr-FR" sz="2000" dirty="0">
                  <a:latin typeface="Calibri" pitchFamily="34" charset="0"/>
                  <a:ea typeface="+mn-ea"/>
                  <a:cs typeface="Arial" pitchFamily="34" charset="0"/>
                  <a:sym typeface="Symbol" pitchFamily="18" charset="2"/>
                </a:rPr>
                <a:t> </a:t>
              </a:r>
              <a:r>
                <a:rPr lang="fr-FR" sz="2000" dirty="0">
                  <a:latin typeface="Calibri" pitchFamily="34" charset="0"/>
                  <a:ea typeface="+mn-ea"/>
                  <a:cs typeface="Arial" pitchFamily="34" charset="0"/>
                </a:rPr>
                <a:t>P</a:t>
              </a:r>
              <a:r>
                <a:rPr lang="fr-FR" sz="2000" baseline="-25000" dirty="0">
                  <a:latin typeface="Calibri" pitchFamily="34" charset="0"/>
                  <a:ea typeface="+mn-ea"/>
                  <a:cs typeface="Arial" pitchFamily="34" charset="0"/>
                </a:rPr>
                <a:t>11</a:t>
              </a:r>
            </a:p>
          </p:txBody>
        </p:sp>
        <p:sp>
          <p:nvSpPr>
            <p:cNvPr id="9" name="ZoneTexte 9"/>
            <p:cNvSpPr txBox="1">
              <a:spLocks noChangeArrowheads="1"/>
            </p:cNvSpPr>
            <p:nvPr/>
          </p:nvSpPr>
          <p:spPr bwMode="auto">
            <a:xfrm>
              <a:off x="283717" y="4093816"/>
              <a:ext cx="14141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buClrTx/>
                <a:buSzTx/>
                <a:buFontTx/>
                <a:buNone/>
                <a:defRPr/>
              </a:pPr>
              <a:r>
                <a:rPr lang="fr-FR" sz="2000" dirty="0">
                  <a:latin typeface="Calibri" pitchFamily="34" charset="0"/>
                  <a:ea typeface="+mn-ea"/>
                  <a:cs typeface="Arial" pitchFamily="34" charset="0"/>
                </a:rPr>
                <a:t>N(1520) D</a:t>
              </a:r>
              <a:r>
                <a:rPr lang="fr-FR" sz="2000" baseline="-25000" dirty="0">
                  <a:latin typeface="Calibri" pitchFamily="34" charset="0"/>
                  <a:ea typeface="+mn-ea"/>
                  <a:cs typeface="Arial" pitchFamily="34" charset="0"/>
                </a:rPr>
                <a:t>13</a:t>
              </a:r>
            </a:p>
          </p:txBody>
        </p:sp>
        <p:sp>
          <p:nvSpPr>
            <p:cNvPr id="10" name="ZoneTexte 10"/>
            <p:cNvSpPr txBox="1">
              <a:spLocks noChangeArrowheads="1"/>
            </p:cNvSpPr>
            <p:nvPr/>
          </p:nvSpPr>
          <p:spPr bwMode="auto">
            <a:xfrm>
              <a:off x="1942654" y="4043016"/>
              <a:ext cx="493372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fr-FR" sz="2000" dirty="0" err="1">
                  <a:latin typeface="Calibri" pitchFamily="34" charset="0"/>
                  <a:cs typeface="Arial" charset="0"/>
                </a:rPr>
                <a:t>Branching</a:t>
              </a:r>
              <a:r>
                <a:rPr lang="fr-FR" sz="2000" dirty="0">
                  <a:latin typeface="Calibri" pitchFamily="34" charset="0"/>
                  <a:cs typeface="Arial" charset="0"/>
                </a:rPr>
                <a:t> ratios to </a:t>
              </a:r>
              <a:r>
                <a:rPr lang="el-GR" sz="2000" dirty="0">
                  <a:latin typeface="Calibri" pitchFamily="34" charset="0"/>
                  <a:cs typeface="Arial" charset="0"/>
                </a:rPr>
                <a:t>π</a:t>
              </a:r>
              <a:r>
                <a:rPr lang="fr-FR" sz="2000" dirty="0">
                  <a:latin typeface="Calibri" pitchFamily="34" charset="0"/>
                  <a:cs typeface="Arial" charset="0"/>
                </a:rPr>
                <a:t>Δ  and </a:t>
              </a:r>
              <a:r>
                <a:rPr lang="el-GR" sz="2000" dirty="0">
                  <a:latin typeface="Calibri" pitchFamily="34" charset="0"/>
                  <a:cs typeface="Arial" charset="0"/>
                </a:rPr>
                <a:t>ρ</a:t>
              </a:r>
              <a:r>
                <a:rPr lang="fr-FR" sz="2000" dirty="0">
                  <a:latin typeface="Calibri" pitchFamily="34" charset="0"/>
                  <a:cs typeface="Arial" charset="0"/>
                </a:rPr>
                <a:t>N, important for </a:t>
              </a:r>
            </a:p>
            <a:p>
              <a:pPr defTabSz="914400">
                <a:buClrTx/>
                <a:buSzTx/>
                <a:buFontTx/>
                <a:buNone/>
              </a:pPr>
              <a:r>
                <a:rPr lang="el-GR" sz="2000" dirty="0">
                  <a:latin typeface="Calibri" pitchFamily="34" charset="0"/>
                  <a:cs typeface="Arial" charset="0"/>
                </a:rPr>
                <a:t>ρ </a:t>
              </a:r>
              <a:r>
                <a:rPr lang="fr-FR" sz="2000" dirty="0">
                  <a:latin typeface="Calibri" pitchFamily="34" charset="0"/>
                  <a:cs typeface="Arial" charset="0"/>
                </a:rPr>
                <a:t> in-medium </a:t>
              </a:r>
              <a:r>
                <a:rPr lang="fr-FR" sz="2000" dirty="0" err="1">
                  <a:latin typeface="Calibri" pitchFamily="34" charset="0"/>
                  <a:cs typeface="Arial" charset="0"/>
                </a:rPr>
                <a:t>calculations</a:t>
              </a:r>
              <a:endParaRPr lang="fr-FR" sz="20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" name="ZoneTexte 16"/>
            <p:cNvSpPr txBox="1">
              <a:spLocks noChangeArrowheads="1"/>
            </p:cNvSpPr>
            <p:nvPr/>
          </p:nvSpPr>
          <p:spPr bwMode="auto">
            <a:xfrm>
              <a:off x="252215" y="4901098"/>
              <a:ext cx="13901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buClrTx/>
                <a:buSzTx/>
                <a:buFontTx/>
                <a:buNone/>
                <a:defRPr/>
              </a:pPr>
              <a:r>
                <a:rPr lang="fr-FR" sz="2000" dirty="0">
                  <a:latin typeface="Calibri" pitchFamily="34" charset="0"/>
                  <a:ea typeface="+mn-ea"/>
                  <a:cs typeface="Arial" pitchFamily="34" charset="0"/>
                </a:rPr>
                <a:t>N(1710) P</a:t>
              </a:r>
              <a:r>
                <a:rPr lang="fr-FR" sz="2000" baseline="-25000" dirty="0">
                  <a:latin typeface="Calibri" pitchFamily="34" charset="0"/>
                  <a:ea typeface="+mn-ea"/>
                  <a:cs typeface="Arial" pitchFamily="34" charset="0"/>
                </a:rPr>
                <a:t>11</a:t>
              </a:r>
            </a:p>
          </p:txBody>
        </p:sp>
        <p:sp>
          <p:nvSpPr>
            <p:cNvPr id="12" name="ZoneTexte 18"/>
            <p:cNvSpPr txBox="1">
              <a:spLocks noChangeArrowheads="1"/>
            </p:cNvSpPr>
            <p:nvPr/>
          </p:nvSpPr>
          <p:spPr bwMode="auto">
            <a:xfrm>
              <a:off x="502865" y="2967335"/>
              <a:ext cx="43517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buClrTx/>
                <a:buSzTx/>
                <a:buFontTx/>
                <a:buNone/>
                <a:defRPr/>
              </a:pPr>
              <a:r>
                <a:rPr lang="fr-FR" sz="2400" b="1" dirty="0" err="1" smtClean="0">
                  <a:solidFill>
                    <a:schemeClr val="accent2"/>
                  </a:solidFill>
                  <a:latin typeface="Calibri" pitchFamily="34" charset="0"/>
                  <a:ea typeface="+mn-ea"/>
                  <a:cs typeface="Arial" pitchFamily="34" charset="0"/>
                  <a:sym typeface="Symbol" pitchFamily="18" charset="2"/>
                </a:rPr>
                <a:t>Regions</a:t>
              </a:r>
              <a:r>
                <a:rPr lang="fr-FR" sz="2400" b="1" dirty="0" smtClean="0">
                  <a:solidFill>
                    <a:schemeClr val="accent2"/>
                  </a:solidFill>
                  <a:latin typeface="Calibri" pitchFamily="34" charset="0"/>
                  <a:ea typeface="+mn-ea"/>
                  <a:cs typeface="Arial" pitchFamily="34" charset="0"/>
                  <a:sym typeface="Symbol" pitchFamily="18" charset="2"/>
                </a:rPr>
                <a:t> </a:t>
              </a:r>
              <a:r>
                <a:rPr lang="fr-FR" sz="2400" b="1" dirty="0">
                  <a:solidFill>
                    <a:schemeClr val="accent2"/>
                  </a:solidFill>
                  <a:latin typeface="Calibri" pitchFamily="34" charset="0"/>
                  <a:ea typeface="+mn-ea"/>
                  <a:cs typeface="Arial" pitchFamily="34" charset="0"/>
                  <a:sym typeface="Symbol" pitchFamily="18" charset="2"/>
                </a:rPr>
                <a:t>of </a:t>
              </a:r>
              <a:r>
                <a:rPr lang="fr-FR" sz="2400" b="1" dirty="0" err="1" smtClean="0">
                  <a:solidFill>
                    <a:schemeClr val="accent2"/>
                  </a:solidFill>
                  <a:latin typeface="Calibri" pitchFamily="34" charset="0"/>
                  <a:ea typeface="+mn-ea"/>
                  <a:cs typeface="Arial" pitchFamily="34" charset="0"/>
                  <a:sym typeface="Symbol" pitchFamily="18" charset="2"/>
                </a:rPr>
                <a:t>interest</a:t>
              </a:r>
              <a:r>
                <a:rPr lang="fr-FR" sz="2400" b="1" dirty="0" smtClean="0">
                  <a:solidFill>
                    <a:schemeClr val="accent2"/>
                  </a:solidFill>
                  <a:latin typeface="Calibri" pitchFamily="34" charset="0"/>
                  <a:ea typeface="+mn-ea"/>
                  <a:cs typeface="Arial" pitchFamily="34" charset="0"/>
                  <a:sym typeface="Symbol" pitchFamily="18" charset="2"/>
                </a:rPr>
                <a:t>/open </a:t>
              </a:r>
              <a:r>
                <a:rPr lang="fr-FR" sz="2400" b="1" dirty="0">
                  <a:solidFill>
                    <a:schemeClr val="accent2"/>
                  </a:solidFill>
                  <a:latin typeface="Calibri" pitchFamily="34" charset="0"/>
                  <a:ea typeface="+mn-ea"/>
                  <a:cs typeface="Arial" pitchFamily="34" charset="0"/>
                  <a:sym typeface="Symbol" pitchFamily="18" charset="2"/>
                </a:rPr>
                <a:t>issues</a:t>
              </a:r>
              <a:r>
                <a:rPr lang="fr-FR" sz="2000" b="1" dirty="0">
                  <a:solidFill>
                    <a:schemeClr val="accent2"/>
                  </a:solidFill>
                  <a:latin typeface="Calibri" pitchFamily="34" charset="0"/>
                  <a:ea typeface="+mn-ea"/>
                  <a:cs typeface="Arial" pitchFamily="34" charset="0"/>
                  <a:sym typeface="Symbol" pitchFamily="18" charset="2"/>
                </a:rPr>
                <a:t>:</a:t>
              </a:r>
              <a:endParaRPr lang="fr-FR" sz="2000" b="1" dirty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7504" y="3281561"/>
              <a:ext cx="6643688" cy="2071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endParaRPr lang="fr-FR" sz="2000">
                <a:solidFill>
                  <a:schemeClr val="tx1"/>
                </a:solidFill>
              </a:endParaRPr>
            </a:p>
          </p:txBody>
        </p:sp>
        <p:grpSp>
          <p:nvGrpSpPr>
            <p:cNvPr id="14" name="Groupe 54"/>
            <p:cNvGrpSpPr>
              <a:grpSpLocks/>
            </p:cNvGrpSpPr>
            <p:nvPr/>
          </p:nvGrpSpPr>
          <p:grpSpPr bwMode="auto">
            <a:xfrm>
              <a:off x="6981130" y="3710186"/>
              <a:ext cx="1624013" cy="1215093"/>
              <a:chOff x="7543021" y="4981677"/>
              <a:chExt cx="1552060" cy="1176657"/>
            </a:xfrm>
          </p:grpSpPr>
          <p:sp>
            <p:nvSpPr>
              <p:cNvPr id="15" name="Oval 20"/>
              <p:cNvSpPr>
                <a:spLocks noChangeArrowheads="1"/>
              </p:cNvSpPr>
              <p:nvPr/>
            </p:nvSpPr>
            <p:spPr bwMode="auto">
              <a:xfrm>
                <a:off x="7899555" y="5524340"/>
                <a:ext cx="80409" cy="49193"/>
              </a:xfrm>
              <a:prstGeom prst="ellipse">
                <a:avLst/>
              </a:prstGeom>
              <a:solidFill>
                <a:srgbClr val="000000"/>
              </a:solidFill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buClrTx/>
                  <a:buSzTx/>
                  <a:buFontTx/>
                  <a:buNone/>
                  <a:defRPr/>
                </a:pPr>
                <a:endParaRPr lang="fr-FR" sz="200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auto">
              <a:xfrm>
                <a:off x="8650551" y="5532026"/>
                <a:ext cx="78893" cy="49193"/>
              </a:xfrm>
              <a:prstGeom prst="ellipse">
                <a:avLst/>
              </a:prstGeom>
              <a:solidFill>
                <a:srgbClr val="000000"/>
              </a:solidFill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buClrTx/>
                  <a:buSzTx/>
                  <a:buFontTx/>
                  <a:buNone/>
                  <a:defRPr/>
                </a:pPr>
                <a:endParaRPr lang="fr-FR" sz="200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" name="Freeform 23"/>
              <p:cNvSpPr>
                <a:spLocks noChangeArrowheads="1"/>
              </p:cNvSpPr>
              <p:nvPr/>
            </p:nvSpPr>
            <p:spPr bwMode="auto">
              <a:xfrm rot="5400000">
                <a:off x="8223669" y="5361890"/>
                <a:ext cx="201384" cy="655415"/>
              </a:xfrm>
              <a:custGeom>
                <a:avLst/>
                <a:gdLst>
                  <a:gd name="T0" fmla="*/ 0 w 22499"/>
                  <a:gd name="T1" fmla="*/ 0 h 43200"/>
                  <a:gd name="T2" fmla="*/ 0 w 22499"/>
                  <a:gd name="T3" fmla="*/ 0 h 43200"/>
                  <a:gd name="T4" fmla="*/ 0 w 2249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499"/>
                  <a:gd name="T10" fmla="*/ 0 h 43200"/>
                  <a:gd name="T11" fmla="*/ 22499 w 2249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99" h="43200" fill="none" extrusionOk="0">
                    <a:moveTo>
                      <a:pt x="898" y="0"/>
                    </a:moveTo>
                    <a:cubicBezTo>
                      <a:pt x="12828" y="0"/>
                      <a:pt x="22499" y="9670"/>
                      <a:pt x="22499" y="21600"/>
                    </a:cubicBezTo>
                    <a:cubicBezTo>
                      <a:pt x="22499" y="33529"/>
                      <a:pt x="12828" y="43200"/>
                      <a:pt x="899" y="43200"/>
                    </a:cubicBezTo>
                    <a:cubicBezTo>
                      <a:pt x="599" y="43200"/>
                      <a:pt x="299" y="43193"/>
                      <a:pt x="-1" y="43181"/>
                    </a:cubicBezTo>
                  </a:path>
                  <a:path w="22499" h="43200" stroke="0" extrusionOk="0">
                    <a:moveTo>
                      <a:pt x="898" y="0"/>
                    </a:moveTo>
                    <a:cubicBezTo>
                      <a:pt x="12828" y="0"/>
                      <a:pt x="22499" y="9670"/>
                      <a:pt x="22499" y="21600"/>
                    </a:cubicBezTo>
                    <a:cubicBezTo>
                      <a:pt x="22499" y="33529"/>
                      <a:pt x="12828" y="43200"/>
                      <a:pt x="899" y="43200"/>
                    </a:cubicBezTo>
                    <a:cubicBezTo>
                      <a:pt x="599" y="43200"/>
                      <a:pt x="299" y="43193"/>
                      <a:pt x="-1" y="43181"/>
                    </a:cubicBezTo>
                    <a:lnTo>
                      <a:pt x="899" y="21600"/>
                    </a:lnTo>
                    <a:close/>
                  </a:path>
                </a:pathLst>
              </a:custGeom>
              <a:noFill/>
              <a:ln w="1908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buClrTx/>
                  <a:buSzTx/>
                  <a:buFontTx/>
                  <a:buNone/>
                  <a:defRPr/>
                </a:pPr>
                <a:endParaRPr lang="fr-FR" sz="200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8" name="Group 24"/>
              <p:cNvGrpSpPr>
                <a:grpSpLocks/>
              </p:cNvGrpSpPr>
              <p:nvPr/>
            </p:nvGrpSpPr>
            <p:grpSpPr bwMode="auto">
              <a:xfrm>
                <a:off x="8659975" y="5538720"/>
                <a:ext cx="435106" cy="41757"/>
                <a:chOff x="5072" y="2925"/>
                <a:chExt cx="328" cy="39"/>
              </a:xfrm>
            </p:grpSpPr>
            <p:sp>
              <p:nvSpPr>
                <p:cNvPr id="27" name="Line 25"/>
                <p:cNvSpPr>
                  <a:spLocks noChangeShapeType="1"/>
                </p:cNvSpPr>
                <p:nvPr/>
              </p:nvSpPr>
              <p:spPr bwMode="auto">
                <a:xfrm>
                  <a:off x="5073" y="2927"/>
                  <a:ext cx="327" cy="0"/>
                </a:xfrm>
                <a:prstGeom prst="line">
                  <a:avLst/>
                </a:prstGeom>
                <a:noFill/>
                <a:ln w="1908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buClrTx/>
                    <a:buSzTx/>
                    <a:buFontTx/>
                    <a:buNone/>
                    <a:defRPr/>
                  </a:pPr>
                  <a:endParaRPr lang="fr-FR" sz="200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8" name="Line 26"/>
                <p:cNvSpPr>
                  <a:spLocks noChangeShapeType="1"/>
                </p:cNvSpPr>
                <p:nvPr/>
              </p:nvSpPr>
              <p:spPr bwMode="auto">
                <a:xfrm>
                  <a:off x="5072" y="2963"/>
                  <a:ext cx="327" cy="1"/>
                </a:xfrm>
                <a:prstGeom prst="line">
                  <a:avLst/>
                </a:prstGeom>
                <a:noFill/>
                <a:ln w="1908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buClrTx/>
                    <a:buSzTx/>
                    <a:buFontTx/>
                    <a:buNone/>
                    <a:defRPr/>
                  </a:pPr>
                  <a:endParaRPr lang="fr-FR" sz="200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7549648" y="5524596"/>
                <a:ext cx="435105" cy="42854"/>
                <a:chOff x="4235" y="2910"/>
                <a:chExt cx="328" cy="40"/>
              </a:xfrm>
            </p:grpSpPr>
            <p:sp>
              <p:nvSpPr>
                <p:cNvPr id="25" name="Line 28"/>
                <p:cNvSpPr>
                  <a:spLocks noChangeShapeType="1"/>
                </p:cNvSpPr>
                <p:nvPr/>
              </p:nvSpPr>
              <p:spPr bwMode="auto">
                <a:xfrm>
                  <a:off x="4236" y="2910"/>
                  <a:ext cx="327" cy="1"/>
                </a:xfrm>
                <a:prstGeom prst="line">
                  <a:avLst/>
                </a:prstGeom>
                <a:noFill/>
                <a:ln w="1908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buClrTx/>
                    <a:buSzTx/>
                    <a:buFontTx/>
                    <a:buNone/>
                    <a:defRPr/>
                  </a:pPr>
                  <a:endParaRPr lang="fr-FR" sz="200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6" name="Line 29"/>
                <p:cNvSpPr>
                  <a:spLocks noChangeShapeType="1"/>
                </p:cNvSpPr>
                <p:nvPr/>
              </p:nvSpPr>
              <p:spPr bwMode="auto">
                <a:xfrm>
                  <a:off x="4235" y="2949"/>
                  <a:ext cx="327" cy="1"/>
                </a:xfrm>
                <a:prstGeom prst="line">
                  <a:avLst/>
                </a:prstGeom>
                <a:noFill/>
                <a:ln w="1908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buClrTx/>
                    <a:buSzTx/>
                    <a:buFontTx/>
                    <a:buNone/>
                    <a:defRPr/>
                  </a:pPr>
                  <a:endParaRPr lang="fr-FR" sz="200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auto">
              <a:xfrm>
                <a:off x="7543021" y="5038558"/>
                <a:ext cx="273090" cy="3895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914400">
                  <a:spcBef>
                    <a:spcPts val="1250"/>
                  </a:spcBef>
                  <a:buClrTx/>
                  <a:buSz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de-DE" sz="2000" b="1" dirty="0">
                    <a:latin typeface="Symbol" pitchFamily="18" charset="2"/>
                    <a:ea typeface="+mn-ea"/>
                    <a:cs typeface="Arial" pitchFamily="34" charset="0"/>
                  </a:rPr>
                  <a:t></a:t>
                </a:r>
              </a:p>
            </p:txBody>
          </p:sp>
          <p:sp>
            <p:nvSpPr>
              <p:cNvPr id="21" name="Text Box 31"/>
              <p:cNvSpPr txBox="1">
                <a:spLocks noChangeArrowheads="1"/>
              </p:cNvSpPr>
              <p:nvPr/>
            </p:nvSpPr>
            <p:spPr bwMode="auto">
              <a:xfrm>
                <a:off x="8764339" y="5096974"/>
                <a:ext cx="273090" cy="3895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914400">
                  <a:spcBef>
                    <a:spcPts val="1250"/>
                  </a:spcBef>
                  <a:buClrTx/>
                  <a:buSz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de-DE" sz="2000" b="1">
                    <a:latin typeface="Symbol" pitchFamily="18" charset="2"/>
                    <a:ea typeface="+mn-ea"/>
                    <a:cs typeface="Arial" pitchFamily="34" charset="0"/>
                  </a:rPr>
                  <a:t></a:t>
                </a:r>
              </a:p>
            </p:txBody>
          </p:sp>
          <p:sp>
            <p:nvSpPr>
              <p:cNvPr id="22" name="Freeform 32"/>
              <p:cNvSpPr>
                <a:spLocks noChangeArrowheads="1"/>
              </p:cNvSpPr>
              <p:nvPr/>
            </p:nvSpPr>
            <p:spPr bwMode="auto">
              <a:xfrm>
                <a:off x="7928381" y="5290673"/>
                <a:ext cx="761617" cy="7747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3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75" y="7875"/>
                    </a:moveTo>
                    <a:cubicBezTo>
                      <a:pt x="2946" y="3908"/>
                      <a:pt x="6634" y="1217"/>
                      <a:pt x="10800" y="1218"/>
                    </a:cubicBezTo>
                    <a:cubicBezTo>
                      <a:pt x="14965" y="1218"/>
                      <a:pt x="18653" y="3908"/>
                      <a:pt x="19924" y="7875"/>
                    </a:cubicBezTo>
                    <a:lnTo>
                      <a:pt x="21084" y="7503"/>
                    </a:lnTo>
                    <a:cubicBezTo>
                      <a:pt x="19651" y="3032"/>
                      <a:pt x="15494" y="-1"/>
                      <a:pt x="10799" y="0"/>
                    </a:cubicBezTo>
                    <a:cubicBezTo>
                      <a:pt x="6105" y="0"/>
                      <a:pt x="1948" y="3032"/>
                      <a:pt x="515" y="7503"/>
                    </a:cubicBezTo>
                    <a:close/>
                  </a:path>
                </a:pathLst>
              </a:cu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buClrTx/>
                  <a:buSzTx/>
                  <a:buFontTx/>
                  <a:buNone/>
                  <a:defRPr/>
                </a:pPr>
                <a:endParaRPr lang="fr-FR" sz="200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3" name="Text Box 33"/>
              <p:cNvSpPr txBox="1">
                <a:spLocks noChangeArrowheads="1"/>
              </p:cNvSpPr>
              <p:nvPr/>
            </p:nvSpPr>
            <p:spPr bwMode="auto">
              <a:xfrm>
                <a:off x="8139267" y="5768768"/>
                <a:ext cx="593211" cy="3895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914400">
                  <a:spcBef>
                    <a:spcPts val="1250"/>
                  </a:spcBef>
                  <a:buClrTx/>
                  <a:buSz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de-DE" sz="2000" b="1">
                    <a:latin typeface="Arial" pitchFamily="34" charset="0"/>
                    <a:ea typeface="+mn-ea"/>
                    <a:cs typeface="Arial" pitchFamily="34" charset="0"/>
                  </a:rPr>
                  <a:t>N</a:t>
                </a:r>
                <a:r>
                  <a:rPr lang="de-DE" sz="2000" b="1" baseline="30000">
                    <a:latin typeface="Arial" pitchFamily="34" charset="0"/>
                    <a:ea typeface="+mn-ea"/>
                    <a:cs typeface="Arial" pitchFamily="34" charset="0"/>
                  </a:rPr>
                  <a:t>-1</a:t>
                </a:r>
              </a:p>
            </p:txBody>
          </p:sp>
          <p:sp>
            <p:nvSpPr>
              <p:cNvPr id="24" name="Text Box 34"/>
              <p:cNvSpPr txBox="1">
                <a:spLocks noChangeArrowheads="1"/>
              </p:cNvSpPr>
              <p:nvPr/>
            </p:nvSpPr>
            <p:spPr bwMode="auto">
              <a:xfrm>
                <a:off x="7901072" y="4981677"/>
                <a:ext cx="1058981" cy="3895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914400">
                  <a:spcBef>
                    <a:spcPts val="1250"/>
                  </a:spcBef>
                  <a:buClrTx/>
                  <a:buSz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de-DE" sz="2000" b="1" dirty="0">
                    <a:latin typeface="Arial" pitchFamily="34" charset="0"/>
                    <a:ea typeface="+mn-ea"/>
                    <a:cs typeface="Arial" pitchFamily="34" charset="0"/>
                  </a:rPr>
                  <a:t>N(1520)</a:t>
                </a:r>
              </a:p>
            </p:txBody>
          </p:sp>
        </p:grpSp>
      </p:grpSp>
      <p:sp>
        <p:nvSpPr>
          <p:cNvPr id="29" name="Flèche droite 28"/>
          <p:cNvSpPr/>
          <p:nvPr/>
        </p:nvSpPr>
        <p:spPr>
          <a:xfrm>
            <a:off x="611560" y="2132856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1691680" y="1772816"/>
            <a:ext cx="6696744" cy="16312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 Complete existing very precise </a:t>
            </a:r>
            <a:r>
              <a:rPr lang="en-US" sz="2000" dirty="0" err="1" smtClean="0"/>
              <a:t>photoproduction</a:t>
            </a:r>
            <a:r>
              <a:rPr lang="en-US" sz="2000" dirty="0" smtClean="0"/>
              <a:t> data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Improve knowledge of baryonic resonances, M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, </a:t>
            </a:r>
            <a:r>
              <a:rPr lang="en-US" sz="2000" dirty="0" smtClean="0">
                <a:sym typeface="Symbol"/>
              </a:rPr>
              <a:t>(N*N</a:t>
            </a:r>
            <a:r>
              <a:rPr lang="el-GR" sz="2000" dirty="0" smtClean="0">
                <a:sym typeface="Symbol"/>
              </a:rPr>
              <a:t>π</a:t>
            </a:r>
            <a:r>
              <a:rPr lang="en-US" sz="2000" dirty="0" smtClean="0">
                <a:sym typeface="Symbol"/>
              </a:rPr>
              <a:t>),  (N*N</a:t>
            </a:r>
            <a:r>
              <a:rPr lang="el-GR" sz="2000" dirty="0" smtClean="0">
                <a:sym typeface="Symbol"/>
              </a:rPr>
              <a:t>ππ</a:t>
            </a:r>
            <a:r>
              <a:rPr lang="en-US" sz="2000" dirty="0" smtClean="0">
                <a:sym typeface="Symbol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ym typeface="Symbol"/>
              </a:rPr>
              <a:t> Important for baryonic structure issues (Constituent Quark Models, Lattice QCD)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1043608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Motivations for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N N and N NN measurements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re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8013" cy="1433512"/>
          </a:xfrm>
        </p:spPr>
        <p:txBody>
          <a:bodyPr/>
          <a:lstStyle/>
          <a:p>
            <a:r>
              <a:rPr lang="en-US" dirty="0" err="1" smtClean="0"/>
              <a:t>Pion</a:t>
            </a:r>
            <a:r>
              <a:rPr lang="en-US" dirty="0" smtClean="0"/>
              <a:t> Beam tracker</a:t>
            </a:r>
            <a:endParaRPr lang="fr-FR" dirty="0" smtClean="0"/>
          </a:p>
        </p:txBody>
      </p:sp>
      <p:sp>
        <p:nvSpPr>
          <p:cNvPr id="19251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</p:txBody>
      </p:sp>
      <p:pic>
        <p:nvPicPr>
          <p:cNvPr id="67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909" y="4104084"/>
            <a:ext cx="2838475" cy="213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2448272" cy="211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005064"/>
            <a:ext cx="2755159" cy="21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699792" y="2132856"/>
            <a:ext cx="1933543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10x10 cm</a:t>
            </a:r>
            <a:r>
              <a:rPr lang="en-US" baseline="30000" dirty="0" smtClean="0">
                <a:solidFill>
                  <a:srgbClr val="FFFFFF"/>
                </a:solidFill>
              </a:rPr>
              <a:t>2</a:t>
            </a:r>
            <a:endParaRPr lang="en-US" dirty="0" smtClean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2x128 channels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300 </a:t>
            </a:r>
            <a:r>
              <a:rPr lang="en-US" dirty="0" smtClean="0">
                <a:solidFill>
                  <a:srgbClr val="FFFFFF"/>
                </a:solidFill>
                <a:sym typeface="Symbol"/>
              </a:rPr>
              <a:t> Si detector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67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556792"/>
            <a:ext cx="3537449" cy="239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/>
          <p:cNvCxnSpPr/>
          <p:nvPr/>
        </p:nvCxnSpPr>
        <p:spPr bwMode="auto">
          <a:xfrm>
            <a:off x="0" y="908720"/>
            <a:ext cx="9144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35496" y="980728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Laura, </a:t>
            </a:r>
            <a:r>
              <a:rPr lang="en-US" dirty="0" err="1" smtClean="0">
                <a:solidFill>
                  <a:srgbClr val="FFFFFF"/>
                </a:solidFill>
              </a:rPr>
              <a:t>Rafaul</a:t>
            </a:r>
            <a:r>
              <a:rPr lang="en-US" dirty="0" smtClean="0">
                <a:solidFill>
                  <a:srgbClr val="FFFFFF"/>
                </a:solidFill>
              </a:rPr>
              <a:t>, Robert, </a:t>
            </a:r>
            <a:r>
              <a:rPr lang="en-US" dirty="0" err="1" smtClean="0">
                <a:solidFill>
                  <a:srgbClr val="FFFFFF"/>
                </a:solidFill>
              </a:rPr>
              <a:t>Eliane</a:t>
            </a:r>
            <a:r>
              <a:rPr lang="en-US" dirty="0" smtClean="0">
                <a:solidFill>
                  <a:srgbClr val="FFFFFF"/>
                </a:solidFill>
              </a:rPr>
              <a:t>, Johannes, Joana, Martin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 and others…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6727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453" y="980728"/>
            <a:ext cx="2843547" cy="63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idx="12"/>
          </p:nvPr>
        </p:nvSpPr>
        <p:spPr>
          <a:xfrm>
            <a:off x="8316416" y="6237312"/>
            <a:ext cx="2132013" cy="455612"/>
          </a:xfrm>
        </p:spPr>
        <p:txBody>
          <a:bodyPr/>
          <a:lstStyle/>
          <a:p>
            <a:pPr>
              <a:defRPr/>
            </a:pPr>
            <a:fld id="{F7B16315-23BB-482C-B237-7742BAE9B1BB}" type="slidenum">
              <a:rPr lang="fr-FR" sz="1400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Béatrice Ramstein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44708D4-E075-4C08-AC97-6EB8BDA13174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-152400"/>
            <a:ext cx="91440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Conclusions:   HADES experiments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0" y="914400"/>
            <a:ext cx="8915400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1363" lvl="1" indent="-284163" defTabSz="449263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400" b="1" dirty="0">
              <a:solidFill>
                <a:srgbClr val="FFFFFF"/>
              </a:solidFill>
              <a:latin typeface="Comic Sans MS" pitchFamily="66" charset="0"/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180000"/>
              <a:buFont typeface="Wingdings" pitchFamily="2" charset="2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err="1">
                <a:solidFill>
                  <a:srgbClr val="FFFFFF"/>
                </a:solidFill>
                <a:latin typeface="Comic Sans MS" pitchFamily="66" charset="0"/>
              </a:rPr>
              <a:t>Elementary</a:t>
            </a:r>
            <a:r>
              <a:rPr lang="fr-FR" b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fr-FR" b="1" dirty="0" err="1">
                <a:solidFill>
                  <a:srgbClr val="FFFFFF"/>
                </a:solidFill>
                <a:latin typeface="Comic Sans MS" pitchFamily="66" charset="0"/>
              </a:rPr>
              <a:t>reaction</a:t>
            </a:r>
            <a:r>
              <a:rPr lang="fr-FR" b="1" dirty="0">
                <a:solidFill>
                  <a:srgbClr val="FFFFFF"/>
                </a:solidFill>
                <a:latin typeface="Comic Sans MS" pitchFamily="66" charset="0"/>
              </a:rPr>
              <a:t> program </a:t>
            </a:r>
            <a:endParaRPr lang="fr-FR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1084263" lvl="1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18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600" b="1" dirty="0" smtClean="0">
              <a:solidFill>
                <a:srgbClr val="FFFFFF"/>
              </a:solidFill>
              <a:latin typeface="Comic Sans MS" pitchFamily="66" charset="0"/>
              <a:cs typeface="Arial" pitchFamily="34" charset="0"/>
            </a:endParaRPr>
          </a:p>
          <a:p>
            <a:pPr marL="1084263" lvl="1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1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reference for medium effects</a:t>
            </a:r>
          </a:p>
          <a:p>
            <a:pPr marL="1084263" lvl="1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1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Selective study of </a:t>
            </a:r>
            <a:r>
              <a:rPr lang="en-US" sz="1600" b="1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dilepton</a:t>
            </a:r>
            <a:r>
              <a:rPr lang="en-US" sz="16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 processes, </a:t>
            </a:r>
            <a:r>
              <a:rPr lang="fr-FR" sz="16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c</a:t>
            </a:r>
            <a:r>
              <a:rPr lang="fr-FR" sz="1600" b="1" dirty="0" smtClean="0">
                <a:solidFill>
                  <a:srgbClr val="FFFFFF"/>
                </a:solidFill>
                <a:latin typeface="+mj-lt"/>
              </a:rPr>
              <a:t>ross section </a:t>
            </a:r>
            <a:r>
              <a:rPr lang="fr-FR" sz="1600" b="1" dirty="0" err="1" smtClean="0">
                <a:solidFill>
                  <a:srgbClr val="FFFFFF"/>
                </a:solidFill>
                <a:latin typeface="+mj-lt"/>
              </a:rPr>
              <a:t>measurements</a:t>
            </a:r>
            <a:r>
              <a:rPr lang="fr-FR" sz="1600" b="1" dirty="0" smtClean="0">
                <a:solidFill>
                  <a:srgbClr val="FFFFFF"/>
                </a:solidFill>
                <a:latin typeface="+mj-lt"/>
              </a:rPr>
              <a:t> </a:t>
            </a:r>
            <a:endParaRPr lang="en-US" sz="1600" b="1" dirty="0" smtClean="0">
              <a:solidFill>
                <a:srgbClr val="FFFFFF"/>
              </a:solidFill>
              <a:latin typeface="+mj-lt"/>
              <a:cs typeface="Arial" pitchFamily="34" charset="0"/>
            </a:endParaRPr>
          </a:p>
          <a:p>
            <a:pPr marL="1084263" lvl="1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1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Time-like electromagnetic structure of baryonic resonances/coupling to vector mesons </a:t>
            </a:r>
          </a:p>
          <a:p>
            <a:pPr marL="1084263" lvl="1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1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                            connection with PANDA !</a:t>
            </a:r>
          </a:p>
          <a:p>
            <a:pPr marL="1084263" lvl="1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1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hadronic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 channels (consistency with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dilepton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channels)</a:t>
            </a: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6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rgbClr val="86D1EC"/>
              </a:buClr>
              <a:buSzPct val="180000"/>
              <a:buFont typeface="Wingdings" pitchFamily="2" charset="2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rgbClr val="FFFFFF"/>
                </a:solidFill>
                <a:latin typeface="Comic Sans MS" pitchFamily="66" charset="0"/>
              </a:rPr>
              <a:t>perspectives </a:t>
            </a:r>
            <a:r>
              <a:rPr lang="fr-FR" b="1" dirty="0">
                <a:solidFill>
                  <a:srgbClr val="FFFFFF"/>
                </a:solidFill>
                <a:latin typeface="Comic Sans MS" pitchFamily="66" charset="0"/>
              </a:rPr>
              <a:t>of pion </a:t>
            </a:r>
            <a:r>
              <a:rPr lang="fr-FR" b="1" dirty="0" err="1">
                <a:solidFill>
                  <a:srgbClr val="FFFFFF"/>
                </a:solidFill>
                <a:latin typeface="Comic Sans MS" pitchFamily="66" charset="0"/>
              </a:rPr>
              <a:t>beam</a:t>
            </a:r>
            <a:r>
              <a:rPr lang="fr-FR" b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fr-FR" b="1" dirty="0" err="1">
                <a:solidFill>
                  <a:srgbClr val="FFFFFF"/>
                </a:solidFill>
                <a:latin typeface="Comic Sans MS" pitchFamily="66" charset="0"/>
              </a:rPr>
              <a:t>experiments</a:t>
            </a:r>
            <a:r>
              <a:rPr lang="fr-FR" sz="1600" b="1" dirty="0">
                <a:solidFill>
                  <a:srgbClr val="FFFFFF"/>
                </a:solidFill>
              </a:rPr>
              <a:t> (</a:t>
            </a:r>
            <a:r>
              <a:rPr lang="fr-FR" sz="1600" b="1" dirty="0">
                <a:solidFill>
                  <a:srgbClr val="FFFFFF"/>
                </a:solidFill>
                <a:latin typeface="Symbol" pitchFamily="18" charset="2"/>
              </a:rPr>
              <a:t></a:t>
            </a:r>
            <a:r>
              <a:rPr lang="fr-FR" sz="1600" b="1" dirty="0">
                <a:solidFill>
                  <a:srgbClr val="FFFFFF"/>
                </a:solidFill>
              </a:rPr>
              <a:t> </a:t>
            </a:r>
            <a:r>
              <a:rPr lang="fr-FR" sz="1600" b="1" dirty="0" smtClean="0">
                <a:solidFill>
                  <a:srgbClr val="FFFFFF"/>
                </a:solidFill>
              </a:rPr>
              <a:t>oct. 2013</a:t>
            </a:r>
            <a:r>
              <a:rPr lang="fr-FR" sz="1600" b="1" dirty="0">
                <a:solidFill>
                  <a:srgbClr val="FFFFFF"/>
                </a:solidFill>
              </a:rPr>
              <a:t>) </a:t>
            </a:r>
            <a:endParaRPr lang="fr-FR" sz="1400" b="1" dirty="0">
              <a:solidFill>
                <a:srgbClr val="FFFFFF"/>
              </a:solidFill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err="1" smtClean="0">
                <a:solidFill>
                  <a:srgbClr val="FFFFFF"/>
                </a:solidFill>
                <a:latin typeface="Times New Roman" pitchFamily="18" charset="0"/>
              </a:rPr>
              <a:t>Dilepton</a:t>
            </a:r>
            <a:r>
              <a:rPr lang="fr-FR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fr-FR" b="1" dirty="0" err="1">
                <a:solidFill>
                  <a:srgbClr val="FFFFFF"/>
                </a:solidFill>
                <a:latin typeface="Times New Roman" pitchFamily="18" charset="0"/>
              </a:rPr>
              <a:t>channels</a:t>
            </a:r>
            <a:r>
              <a:rPr lang="fr-FR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fr-FR" b="1" dirty="0" smtClean="0">
                <a:solidFill>
                  <a:srgbClr val="FFFFFF"/>
                </a:solidFill>
                <a:latin typeface="Times New Roman" pitchFamily="18" charset="0"/>
              </a:rPr>
              <a:t>in 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N</a:t>
            </a:r>
            <a:r>
              <a:rPr lang="fr-FR" b="1" dirty="0" smtClean="0">
                <a:solidFill>
                  <a:srgbClr val="FFFFFF"/>
                </a:solidFill>
                <a:latin typeface="Symbol" pitchFamily="18" charset="2"/>
              </a:rPr>
              <a:t></a:t>
            </a:r>
            <a:r>
              <a:rPr lang="fr-FR" b="1" dirty="0" smtClean="0">
                <a:solidFill>
                  <a:srgbClr val="FFFFFF"/>
                </a:solidFill>
                <a:latin typeface="Times New Roman" pitchFamily="18" charset="0"/>
              </a:rPr>
              <a:t> unique </a:t>
            </a:r>
            <a:r>
              <a:rPr lang="fr-FR" b="1" dirty="0">
                <a:solidFill>
                  <a:srgbClr val="FFFFFF"/>
                </a:solidFill>
                <a:latin typeface="Times New Roman" pitchFamily="18" charset="0"/>
              </a:rPr>
              <a:t>chance to </a:t>
            </a:r>
            <a:r>
              <a:rPr lang="fr-FR" b="1" dirty="0" err="1">
                <a:solidFill>
                  <a:srgbClr val="FFFFFF"/>
                </a:solidFill>
                <a:latin typeface="Times New Roman" pitchFamily="18" charset="0"/>
              </a:rPr>
              <a:t>study</a:t>
            </a:r>
            <a:r>
              <a:rPr lang="fr-FR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fr-FR" b="1" dirty="0">
                <a:solidFill>
                  <a:srgbClr val="FFFF00"/>
                </a:solidFill>
                <a:latin typeface="Times New Roman" pitchFamily="18" charset="0"/>
              </a:rPr>
              <a:t>Time-</a:t>
            </a:r>
            <a:r>
              <a:rPr lang="fr-FR" b="1" dirty="0" err="1">
                <a:solidFill>
                  <a:srgbClr val="FFFF00"/>
                </a:solidFill>
                <a:latin typeface="Times New Roman" pitchFamily="18" charset="0"/>
              </a:rPr>
              <a:t>Like</a:t>
            </a:r>
            <a:r>
              <a:rPr lang="fr-FR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latin typeface="Times New Roman" pitchFamily="18" charset="0"/>
              </a:rPr>
              <a:t>electromagnetic</a:t>
            </a:r>
            <a:r>
              <a:rPr lang="fr-FR" b="1" dirty="0">
                <a:solidFill>
                  <a:srgbClr val="FFFF00"/>
                </a:solidFill>
                <a:latin typeface="Times New Roman" pitchFamily="18" charset="0"/>
              </a:rPr>
              <a:t> structure</a:t>
            </a:r>
            <a:r>
              <a:rPr lang="fr-FR" b="1" dirty="0">
                <a:solidFill>
                  <a:srgbClr val="FFFFFF"/>
                </a:solidFill>
                <a:latin typeface="Times New Roman" pitchFamily="18" charset="0"/>
              </a:rPr>
              <a:t> of </a:t>
            </a:r>
            <a:r>
              <a:rPr lang="fr-FR" b="1" dirty="0" err="1">
                <a:solidFill>
                  <a:srgbClr val="FFFFFF"/>
                </a:solidFill>
                <a:latin typeface="Times New Roman" pitchFamily="18" charset="0"/>
              </a:rPr>
              <a:t>higher</a:t>
            </a:r>
            <a:r>
              <a:rPr lang="fr-FR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fr-FR" b="1" dirty="0" err="1">
                <a:solidFill>
                  <a:srgbClr val="FFFFFF"/>
                </a:solidFill>
                <a:latin typeface="Times New Roman" pitchFamily="18" charset="0"/>
              </a:rPr>
              <a:t>lying</a:t>
            </a:r>
            <a:r>
              <a:rPr lang="fr-FR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Times New Roman" pitchFamily="18" charset="0"/>
              </a:rPr>
              <a:t>resonances</a:t>
            </a:r>
            <a:r>
              <a:rPr lang="fr-FR" b="1" dirty="0" smtClean="0">
                <a:solidFill>
                  <a:srgbClr val="FFFFFF"/>
                </a:solidFill>
                <a:latin typeface="Times New Roman" pitchFamily="18" charset="0"/>
              </a:rPr>
              <a:t> (</a:t>
            </a:r>
            <a:r>
              <a:rPr lang="fr-FR" b="1" dirty="0" err="1" smtClean="0">
                <a:solidFill>
                  <a:srgbClr val="FFFFFF"/>
                </a:solidFill>
                <a:latin typeface="Times New Roman" pitchFamily="18" charset="0"/>
              </a:rPr>
              <a:t>complementary</a:t>
            </a:r>
            <a:r>
              <a:rPr lang="fr-FR" b="1" dirty="0" smtClean="0">
                <a:solidFill>
                  <a:srgbClr val="FFFFFF"/>
                </a:solidFill>
                <a:latin typeface="Times New Roman" pitchFamily="18" charset="0"/>
              </a:rPr>
              <a:t> to pion </a:t>
            </a:r>
            <a:r>
              <a:rPr lang="fr-FR" b="1" dirty="0" err="1" smtClean="0">
                <a:solidFill>
                  <a:srgbClr val="FFFFFF"/>
                </a:solidFill>
                <a:latin typeface="Times New Roman" pitchFamily="18" charset="0"/>
              </a:rPr>
              <a:t>electroproduction</a:t>
            </a:r>
            <a:r>
              <a:rPr lang="fr-FR" b="1" dirty="0" smtClean="0">
                <a:solidFill>
                  <a:srgbClr val="FFFFFF"/>
                </a:solidFill>
                <a:latin typeface="Times New Roman" pitchFamily="18" charset="0"/>
              </a:rPr>
              <a:t>)</a:t>
            </a:r>
            <a:endParaRPr lang="fr-FR" b="1" dirty="0">
              <a:solidFill>
                <a:srgbClr val="FFFFFF"/>
              </a:solidFill>
              <a:latin typeface="Times New Roman" pitchFamily="18" charset="0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err="1" smtClean="0">
                <a:solidFill>
                  <a:srgbClr val="FFFFFF"/>
                </a:solidFill>
                <a:latin typeface="Times New Roman" pitchFamily="18" charset="0"/>
              </a:rPr>
              <a:t>Two</a:t>
            </a:r>
            <a:r>
              <a:rPr lang="fr-FR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fr-FR" b="1" dirty="0">
                <a:solidFill>
                  <a:srgbClr val="FFFFFF"/>
                </a:solidFill>
                <a:latin typeface="Times New Roman" pitchFamily="18" charset="0"/>
              </a:rPr>
              <a:t>pion </a:t>
            </a:r>
            <a:r>
              <a:rPr lang="fr-FR" b="1" dirty="0" smtClean="0">
                <a:solidFill>
                  <a:srgbClr val="FFFFFF"/>
                </a:solidFill>
                <a:latin typeface="Times New Roman" pitchFamily="18" charset="0"/>
              </a:rPr>
              <a:t>and kaon </a:t>
            </a:r>
            <a:r>
              <a:rPr lang="fr-FR" b="1" dirty="0" err="1" smtClean="0">
                <a:solidFill>
                  <a:srgbClr val="FFFFFF"/>
                </a:solidFill>
                <a:latin typeface="Times New Roman" pitchFamily="18" charset="0"/>
              </a:rPr>
              <a:t>production:new</a:t>
            </a:r>
            <a:r>
              <a:rPr lang="fr-FR" b="1" dirty="0" smtClean="0">
                <a:solidFill>
                  <a:srgbClr val="FFFFFF"/>
                </a:solidFill>
                <a:latin typeface="Times New Roman" pitchFamily="18" charset="0"/>
              </a:rPr>
              <a:t>  data  </a:t>
            </a:r>
            <a:r>
              <a:rPr lang="fr-FR" b="1" dirty="0" err="1" smtClean="0">
                <a:solidFill>
                  <a:srgbClr val="FFFF00"/>
                </a:solidFill>
                <a:latin typeface="Times New Roman" pitchFamily="18" charset="0"/>
              </a:rPr>
              <a:t>highly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latin typeface="Times New Roman" pitchFamily="18" charset="0"/>
              </a:rPr>
              <a:t>needed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</a:rPr>
              <a:t> for Partial </a:t>
            </a:r>
            <a:r>
              <a:rPr lang="fr-FR" b="1" dirty="0" err="1" smtClean="0">
                <a:solidFill>
                  <a:srgbClr val="FFFF00"/>
                </a:solidFill>
                <a:latin typeface="Times New Roman" pitchFamily="18" charset="0"/>
              </a:rPr>
              <a:t>wave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latin typeface="Times New Roman" pitchFamily="18" charset="0"/>
              </a:rPr>
              <a:t>Analysis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 </a:t>
            </a:r>
            <a:r>
              <a:rPr lang="fr-FR" b="1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baryonic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resonance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properties</a:t>
            </a:r>
            <a:endParaRPr lang="fr-FR" b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 smtClean="0">
              <a:solidFill>
                <a:srgbClr val="FFFFFF"/>
              </a:solidFill>
              <a:cs typeface="Arial" pitchFamily="34" charset="0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>
                <a:solidFill>
                  <a:srgbClr val="FFFFFF"/>
                </a:solidFill>
                <a:cs typeface="Arial" pitchFamily="34" charset="0"/>
              </a:rPr>
              <a:t> strangeness channels </a:t>
            </a:r>
            <a:r>
              <a:rPr lang="en-US" b="1" dirty="0" smtClean="0">
                <a:solidFill>
                  <a:srgbClr val="FFFFFF"/>
                </a:solidFill>
                <a:cs typeface="Arial" pitchFamily="34" charset="0"/>
                <a:sym typeface="Symbol"/>
              </a:rPr>
              <a:t>(1385), (1405), </a:t>
            </a:r>
            <a:r>
              <a:rPr lang="el-GR" b="1" dirty="0" smtClean="0">
                <a:solidFill>
                  <a:srgbClr val="FFFFFF"/>
                </a:solidFill>
                <a:cs typeface="Arial" pitchFamily="34" charset="0"/>
                <a:sym typeface="Symbol"/>
              </a:rPr>
              <a:t></a:t>
            </a:r>
            <a:endParaRPr lang="en-US" b="1" dirty="0" smtClean="0">
              <a:solidFill>
                <a:srgbClr val="FFFFFF"/>
              </a:solidFill>
              <a:cs typeface="Arial" pitchFamily="34" charset="0"/>
              <a:sym typeface="Symbol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rgbClr val="86D1EC"/>
              </a:buClr>
              <a:buSzPct val="18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rgbClr val="86D1EC"/>
              </a:buClr>
              <a:buSzPct val="180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smtClean="0">
                <a:solidFill>
                  <a:srgbClr val="FFFFFF"/>
                </a:solidFill>
                <a:latin typeface="Comic Sans MS" pitchFamily="66" charset="0"/>
              </a:rPr>
              <a:t>Before HADES moves to FAIR !</a:t>
            </a:r>
            <a:endParaRPr lang="fr-FR" sz="16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3543" name="Line 6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19354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611560" y="5723409"/>
            <a:ext cx="81295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GSI pion </a:t>
            </a:r>
            <a:r>
              <a:rPr lang="fr-FR" b="1" dirty="0" err="1" smtClean="0">
                <a:solidFill>
                  <a:srgbClr val="FF0000"/>
                </a:solidFill>
              </a:rPr>
              <a:t>beam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unique in world </a:t>
            </a:r>
            <a:r>
              <a:rPr lang="fr-FR" b="1" dirty="0" err="1" smtClean="0">
                <a:solidFill>
                  <a:srgbClr val="FF0000"/>
                </a:solidFill>
              </a:rPr>
              <a:t>at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present</a:t>
            </a:r>
            <a:r>
              <a:rPr lang="fr-FR" b="1" dirty="0" smtClean="0">
                <a:solidFill>
                  <a:srgbClr val="FF0000"/>
                </a:solidFill>
              </a:rPr>
              <a:t>  to </a:t>
            </a:r>
            <a:r>
              <a:rPr lang="fr-FR" b="1" dirty="0" err="1" smtClean="0">
                <a:solidFill>
                  <a:srgbClr val="FF0000"/>
                </a:solidFill>
              </a:rPr>
              <a:t>provide</a:t>
            </a:r>
            <a:r>
              <a:rPr lang="fr-FR" b="1" dirty="0" smtClean="0">
                <a:solidFill>
                  <a:srgbClr val="FF0000"/>
                </a:solidFill>
              </a:rPr>
              <a:t> the </a:t>
            </a:r>
            <a:r>
              <a:rPr lang="fr-FR" b="1" dirty="0" err="1" smtClean="0">
                <a:solidFill>
                  <a:srgbClr val="FF0000"/>
                </a:solidFill>
              </a:rPr>
              <a:t>missing</a:t>
            </a:r>
            <a:r>
              <a:rPr lang="fr-FR" b="1" dirty="0" smtClean="0">
                <a:solidFill>
                  <a:srgbClr val="FF0000"/>
                </a:solidFill>
              </a:rPr>
              <a:t> data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47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47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471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471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710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71095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  <a:cs typeface="Arial" pitchFamily="34" charset="0"/>
              </a:rPr>
              <a:t>π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N</a:t>
            </a:r>
            <a:r>
              <a:rPr lang="fr-FR" dirty="0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</a:t>
            </a:r>
            <a:r>
              <a:rPr lang="el-G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cs typeface="Arial" pitchFamily="34" charset="0"/>
              </a:rPr>
              <a:t>N</a:t>
            </a:r>
            <a:r>
              <a:rPr lang="el-GR" dirty="0" smtClean="0">
                <a:solidFill>
                  <a:schemeClr val="bg1"/>
                </a:solidFill>
                <a:cs typeface="Arial" pitchFamily="34" charset="0"/>
              </a:rPr>
              <a:t>π π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 : </a:t>
            </a:r>
            <a:r>
              <a:rPr lang="en-US" dirty="0" smtClean="0">
                <a:solidFill>
                  <a:schemeClr val="bg1"/>
                </a:solidFill>
              </a:rPr>
              <a:t>Existing data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12" y="1772816"/>
            <a:ext cx="385491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39552" y="1484784"/>
            <a:ext cx="4081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SAID, data base, CNS, GWU http://gwdac.phys.gwu.edu 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3343652" y="479715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7.3 </a:t>
            </a:r>
            <a:r>
              <a:rPr lang="en-US" dirty="0" err="1" smtClean="0"/>
              <a:t>kevents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983612" y="2204864"/>
            <a:ext cx="141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114 </a:t>
            </a:r>
            <a:r>
              <a:rPr lang="en-US" dirty="0" err="1" smtClean="0"/>
              <a:t>kevents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199636" y="299695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 </a:t>
            </a:r>
            <a:r>
              <a:rPr lang="en-US" dirty="0" err="1" smtClean="0"/>
              <a:t>kevents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415660" y="4005064"/>
            <a:ext cx="130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69 </a:t>
            </a:r>
            <a:r>
              <a:rPr lang="en-US" dirty="0" err="1" smtClean="0"/>
              <a:t>kevents</a:t>
            </a:r>
            <a:endParaRPr lang="fr-FR" dirty="0" smtClean="0"/>
          </a:p>
        </p:txBody>
      </p:sp>
      <p:grpSp>
        <p:nvGrpSpPr>
          <p:cNvPr id="5" name="Groupe 13"/>
          <p:cNvGrpSpPr/>
          <p:nvPr/>
        </p:nvGrpSpPr>
        <p:grpSpPr>
          <a:xfrm>
            <a:off x="5208725" y="1196752"/>
            <a:ext cx="3935275" cy="3888432"/>
            <a:chOff x="5043171" y="2348880"/>
            <a:chExt cx="3935275" cy="3888432"/>
          </a:xfrm>
        </p:grpSpPr>
        <p:grpSp>
          <p:nvGrpSpPr>
            <p:cNvPr id="6" name="Groupe 21"/>
            <p:cNvGrpSpPr/>
            <p:nvPr/>
          </p:nvGrpSpPr>
          <p:grpSpPr>
            <a:xfrm>
              <a:off x="5043171" y="2348880"/>
              <a:ext cx="3633285" cy="3888432"/>
              <a:chOff x="4985121" y="2348880"/>
              <a:chExt cx="3633285" cy="3888432"/>
            </a:xfrm>
          </p:grpSpPr>
          <p:grpSp>
            <p:nvGrpSpPr>
              <p:cNvPr id="7" name="Groupe 16"/>
              <p:cNvGrpSpPr/>
              <p:nvPr/>
            </p:nvGrpSpPr>
            <p:grpSpPr>
              <a:xfrm>
                <a:off x="5004048" y="2348880"/>
                <a:ext cx="3083252" cy="3888432"/>
                <a:chOff x="5004048" y="1484784"/>
                <a:chExt cx="3227268" cy="3456384"/>
              </a:xfrm>
            </p:grpSpPr>
            <p:pic>
              <p:nvPicPr>
                <p:cNvPr id="27" name="Image 6" descr="go25pipi.7523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 b="18966"/>
                <a:stretch>
                  <a:fillRect/>
                </a:stretch>
              </p:blipFill>
              <p:spPr>
                <a:xfrm>
                  <a:off x="5004048" y="1556792"/>
                  <a:ext cx="3227268" cy="3384376"/>
                </a:xfrm>
                <a:prstGeom prst="rect">
                  <a:avLst/>
                </a:prstGeom>
              </p:spPr>
            </p:pic>
            <p:pic>
              <p:nvPicPr>
                <p:cNvPr id="28" name="Image 27" descr="go25pipi.7509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 t="33994" b="24858"/>
                <a:stretch>
                  <a:fillRect/>
                </a:stretch>
              </p:blipFill>
              <p:spPr>
                <a:xfrm>
                  <a:off x="5013573" y="1484784"/>
                  <a:ext cx="3211132" cy="1680567"/>
                </a:xfrm>
                <a:prstGeom prst="rect">
                  <a:avLst/>
                </a:prstGeom>
              </p:spPr>
            </p:pic>
          </p:grpSp>
          <p:sp>
            <p:nvSpPr>
              <p:cNvPr id="21" name="ZoneTexte 20"/>
              <p:cNvSpPr txBox="1"/>
              <p:nvPr/>
            </p:nvSpPr>
            <p:spPr>
              <a:xfrm>
                <a:off x="5009504" y="3212976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15</a:t>
                </a:r>
                <a:endParaRPr lang="fr-FR" sz="1200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5004048" y="242088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30</a:t>
                </a:r>
                <a:endParaRPr lang="fr-FR" sz="1200" dirty="0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5009504" y="4088105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30</a:t>
                </a:r>
                <a:endParaRPr lang="fr-FR" sz="1200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4985121" y="494116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15</a:t>
                </a:r>
                <a:endParaRPr lang="fr-FR" sz="1200" dirty="0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7380312" y="3789040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fr-FR" dirty="0" smtClean="0">
                    <a:solidFill>
                      <a:srgbClr val="FF0000"/>
                    </a:solidFill>
                    <a:cs typeface="Arial" pitchFamily="34" charset="0"/>
                  </a:rPr>
                  <a:t>p</a:t>
                </a:r>
                <a:r>
                  <a:rPr lang="el-GR" dirty="0" smtClean="0">
                    <a:solidFill>
                      <a:srgbClr val="FF0000"/>
                    </a:solidFill>
                    <a:cs typeface="Arial" pitchFamily="34" charset="0"/>
                  </a:rPr>
                  <a:t>π</a:t>
                </a:r>
                <a:r>
                  <a:rPr lang="en-US" baseline="30000" dirty="0" smtClean="0">
                    <a:solidFill>
                      <a:srgbClr val="FF0000"/>
                    </a:solidFill>
                    <a:cs typeface="Arial" pitchFamily="34" charset="0"/>
                  </a:rPr>
                  <a:t>-</a:t>
                </a:r>
                <a:r>
                  <a:rPr lang="el-GR" dirty="0" smtClean="0">
                    <a:solidFill>
                      <a:srgbClr val="FF0000"/>
                    </a:solidFill>
                    <a:cs typeface="Arial" pitchFamily="34" charset="0"/>
                  </a:rPr>
                  <a:t> π</a:t>
                </a:r>
                <a:r>
                  <a:rPr lang="en-US" baseline="30000" dirty="0" smtClean="0">
                    <a:solidFill>
                      <a:srgbClr val="FF0000"/>
                    </a:solidFill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7236296" y="3284984"/>
                <a:ext cx="13821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accent4">
                        <a:lumMod val="75000"/>
                      </a:schemeClr>
                    </a:solidFill>
                    <a:cs typeface="Arial" pitchFamily="34" charset="0"/>
                  </a:rPr>
                  <a:t>n</a:t>
                </a:r>
                <a:r>
                  <a:rPr lang="el-GR" dirty="0" smtClean="0">
                    <a:solidFill>
                      <a:schemeClr val="accent4">
                        <a:lumMod val="75000"/>
                      </a:schemeClr>
                    </a:solidFill>
                    <a:cs typeface="Arial" pitchFamily="34" charset="0"/>
                  </a:rPr>
                  <a:t>π</a:t>
                </a:r>
                <a:r>
                  <a:rPr lang="en-US" baseline="30000" dirty="0" smtClean="0">
                    <a:solidFill>
                      <a:schemeClr val="accent4">
                        <a:lumMod val="75000"/>
                      </a:schemeClr>
                    </a:solidFill>
                    <a:cs typeface="Arial" pitchFamily="34" charset="0"/>
                  </a:rPr>
                  <a:t>+</a:t>
                </a:r>
                <a:r>
                  <a:rPr lang="el-GR" dirty="0" smtClean="0">
                    <a:solidFill>
                      <a:schemeClr val="accent4">
                        <a:lumMod val="75000"/>
                      </a:schemeClr>
                    </a:solidFill>
                    <a:cs typeface="Arial" pitchFamily="34" charset="0"/>
                  </a:rPr>
                  <a:t> π</a:t>
                </a:r>
                <a:r>
                  <a:rPr lang="en-US" baseline="30000" dirty="0" smtClean="0">
                    <a:solidFill>
                      <a:schemeClr val="accent4">
                        <a:lumMod val="75000"/>
                      </a:schemeClr>
                    </a:solidFill>
                    <a:cs typeface="Arial" pitchFamily="34" charset="0"/>
                  </a:rPr>
                  <a:t>-</a:t>
                </a:r>
              </a:p>
              <a:p>
                <a:endParaRPr lang="fr-FR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7452320" y="5301208"/>
              <a:ext cx="1382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  <a:cs typeface="Arial" pitchFamily="34" charset="0"/>
                </a:rPr>
                <a:t>n</a:t>
              </a:r>
              <a:r>
                <a:rPr lang="el-GR" dirty="0" smtClean="0">
                  <a:solidFill>
                    <a:srgbClr val="7030A0"/>
                  </a:solidFill>
                  <a:cs typeface="Arial" pitchFamily="34" charset="0"/>
                </a:rPr>
                <a:t>π</a:t>
              </a:r>
              <a:r>
                <a:rPr lang="en-US" baseline="30000" dirty="0" smtClean="0">
                  <a:solidFill>
                    <a:srgbClr val="7030A0"/>
                  </a:solidFill>
                  <a:cs typeface="Arial" pitchFamily="34" charset="0"/>
                </a:rPr>
                <a:t>+</a:t>
              </a:r>
              <a:r>
                <a:rPr lang="el-GR" dirty="0" smtClean="0">
                  <a:solidFill>
                    <a:srgbClr val="7030A0"/>
                  </a:solidFill>
                  <a:cs typeface="Arial" pitchFamily="34" charset="0"/>
                </a:rPr>
                <a:t>π</a:t>
              </a:r>
              <a:r>
                <a:rPr lang="en-US" baseline="30000" dirty="0" smtClean="0">
                  <a:solidFill>
                    <a:srgbClr val="7030A0"/>
                  </a:solidFill>
                  <a:cs typeface="Arial" pitchFamily="34" charset="0"/>
                </a:rPr>
                <a:t>+</a:t>
              </a:r>
            </a:p>
            <a:p>
              <a:endParaRPr lang="fr-F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596336" y="4798893"/>
              <a:ext cx="1382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p</a:t>
              </a:r>
              <a:r>
                <a:rPr lang="el-GR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π</a:t>
              </a:r>
              <a:r>
                <a:rPr lang="en-US" baseline="30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+</a:t>
              </a:r>
              <a:r>
                <a:rPr lang="el-GR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π</a:t>
              </a:r>
              <a:r>
                <a:rPr lang="en-US" baseline="30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</a:t>
              </a:r>
            </a:p>
            <a:p>
              <a:endParaRPr lang="fr-F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79356" y="5517232"/>
            <a:ext cx="32403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1039396" y="5445224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1.4</a:t>
            </a:r>
            <a:endParaRPr lang="fr-FR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3487668" y="5445224"/>
            <a:ext cx="3561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2.</a:t>
            </a:r>
            <a:endParaRPr lang="fr-FR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1903492" y="580526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1830273" y="5445224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1.6</a:t>
            </a:r>
            <a:endParaRPr lang="fr-FR" sz="1600" dirty="0"/>
          </a:p>
        </p:txBody>
      </p:sp>
      <p:sp>
        <p:nvSpPr>
          <p:cNvPr id="34" name="ZoneTexte 33"/>
          <p:cNvSpPr txBox="1"/>
          <p:nvPr/>
        </p:nvSpPr>
        <p:spPr>
          <a:xfrm>
            <a:off x="2657628" y="5445224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1.8</a:t>
            </a:r>
            <a:endParaRPr lang="fr-FR" sz="1600" dirty="0"/>
          </a:p>
        </p:txBody>
      </p:sp>
      <p:sp>
        <p:nvSpPr>
          <p:cNvPr id="36" name="Rectangle 35"/>
          <p:cNvSpPr/>
          <p:nvPr/>
        </p:nvSpPr>
        <p:spPr>
          <a:xfrm>
            <a:off x="4860032" y="5157192"/>
            <a:ext cx="410445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sym typeface="Symbol" pitchFamily="18" charset="2"/>
              </a:rPr>
              <a:t>  More </a:t>
            </a:r>
            <a:r>
              <a:rPr lang="fr-FR" dirty="0" err="1" smtClean="0">
                <a:latin typeface="Calibri" pitchFamily="34" charset="0"/>
                <a:sym typeface="Symbol" pitchFamily="18" charset="2"/>
              </a:rPr>
              <a:t>recent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 data (TRIUMF,LAMPF,BNL) do not </a:t>
            </a:r>
            <a:r>
              <a:rPr lang="fr-FR" dirty="0" err="1" smtClean="0">
                <a:latin typeface="Calibri" pitchFamily="34" charset="0"/>
                <a:sym typeface="Symbol" pitchFamily="18" charset="2"/>
              </a:rPr>
              <a:t>cover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 the </a:t>
            </a:r>
            <a:r>
              <a:rPr lang="fr-FR" dirty="0" err="1" smtClean="0">
                <a:latin typeface="Calibri" pitchFamily="34" charset="0"/>
                <a:sym typeface="Symbol" pitchFamily="18" charset="2"/>
              </a:rPr>
              <a:t>region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fr-FR" dirty="0" err="1" smtClean="0">
                <a:latin typeface="Calibri" pitchFamily="34" charset="0"/>
                <a:sym typeface="Symbol" pitchFamily="18" charset="2"/>
              </a:rPr>
              <a:t>between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 1.32 and 1.9 </a:t>
            </a:r>
            <a:r>
              <a:rPr lang="fr-FR" dirty="0" err="1" smtClean="0">
                <a:latin typeface="Calibri" pitchFamily="34" charset="0"/>
                <a:sym typeface="Symbol" pitchFamily="18" charset="2"/>
              </a:rPr>
              <a:t>GeV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 </a:t>
            </a:r>
          </a:p>
          <a:p>
            <a:r>
              <a:rPr lang="fr-FR" dirty="0" smtClean="0">
                <a:latin typeface="Calibri" pitchFamily="34" charset="0"/>
                <a:sym typeface="Symbol" pitchFamily="18" charset="2"/>
              </a:rPr>
              <a:t> </a:t>
            </a:r>
            <a:r>
              <a:rPr lang="fr-FR" dirty="0" err="1" smtClean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high</a:t>
            </a:r>
            <a:r>
              <a:rPr lang="fr-FR" dirty="0" smtClean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statistics</a:t>
            </a:r>
            <a:r>
              <a:rPr lang="fr-FR" dirty="0" smtClean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differential</a:t>
            </a:r>
            <a:r>
              <a:rPr lang="fr-FR" dirty="0" smtClean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 distributions are </a:t>
            </a:r>
            <a:r>
              <a:rPr lang="fr-FR" dirty="0" err="1" smtClean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needed</a:t>
            </a:r>
            <a:endParaRPr lang="fr-FR" dirty="0">
              <a:solidFill>
                <a:schemeClr val="bg1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338" y="981075"/>
            <a:ext cx="273843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-36513" y="1052513"/>
            <a:ext cx="86868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 smtClean="0">
                <a:solidFill>
                  <a:srgbClr val="FFFF00"/>
                </a:solidFill>
                <a:sym typeface="Symbol" pitchFamily="18" charset="2"/>
              </a:rPr>
              <a:t>one </a:t>
            </a:r>
            <a:r>
              <a:rPr lang="fr-FR" dirty="0">
                <a:solidFill>
                  <a:srgbClr val="FFFF00"/>
                </a:solidFill>
                <a:sym typeface="Symbol" pitchFamily="18" charset="2"/>
              </a:rPr>
              <a:t>pion exchange </a:t>
            </a:r>
            <a:r>
              <a:rPr lang="fr-FR" dirty="0">
                <a:solidFill>
                  <a:srgbClr val="FFFF00"/>
                </a:solidFill>
              </a:rPr>
              <a:t>model </a:t>
            </a:r>
            <a:endParaRPr lang="fr-FR" sz="2400" dirty="0">
              <a:solidFill>
                <a:srgbClr val="FFFF00"/>
              </a:solidFill>
            </a:endParaRPr>
          </a:p>
          <a:p>
            <a:pPr marL="342900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fr-FR" dirty="0">
                <a:solidFill>
                  <a:srgbClr val="FFFFFF"/>
                </a:solidFill>
                <a:latin typeface="Calibri" pitchFamily="34" charset="0"/>
              </a:rPr>
              <a:t>(Dmitriev et al., </a:t>
            </a:r>
            <a:r>
              <a:rPr lang="fr-FR" dirty="0" err="1">
                <a:solidFill>
                  <a:srgbClr val="FFFFFF"/>
                </a:solidFill>
                <a:latin typeface="Calibri" pitchFamily="34" charset="0"/>
              </a:rPr>
              <a:t>Nucl</a:t>
            </a:r>
            <a:r>
              <a:rPr lang="fr-FR" dirty="0">
                <a:solidFill>
                  <a:srgbClr val="FFFFFF"/>
                </a:solidFill>
                <a:latin typeface="Calibri" pitchFamily="34" charset="0"/>
              </a:rPr>
              <a:t>. Phys. A459, 503 (1986))</a:t>
            </a:r>
          </a:p>
        </p:txBody>
      </p:sp>
      <p:grpSp>
        <p:nvGrpSpPr>
          <p:cNvPr id="2" name="Groupe 36"/>
          <p:cNvGrpSpPr/>
          <p:nvPr/>
        </p:nvGrpSpPr>
        <p:grpSpPr>
          <a:xfrm>
            <a:off x="4067944" y="2636912"/>
            <a:ext cx="1944216" cy="936104"/>
            <a:chOff x="4067944" y="2708920"/>
            <a:chExt cx="1944216" cy="936104"/>
          </a:xfrm>
        </p:grpSpPr>
        <p:sp>
          <p:nvSpPr>
            <p:cNvPr id="36" name="Rectangle 35"/>
            <p:cNvSpPr/>
            <p:nvPr/>
          </p:nvSpPr>
          <p:spPr>
            <a:xfrm>
              <a:off x="4067944" y="2708920"/>
              <a:ext cx="1944216" cy="93610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graphicFrame>
          <p:nvGraphicFramePr>
            <p:cNvPr id="1026" name="Object 24"/>
            <p:cNvGraphicFramePr>
              <a:graphicFrameLocks noChangeAspect="1"/>
            </p:cNvGraphicFramePr>
            <p:nvPr/>
          </p:nvGraphicFramePr>
          <p:xfrm>
            <a:off x="4067944" y="2708920"/>
            <a:ext cx="1831975" cy="801688"/>
          </p:xfrm>
          <a:graphic>
            <a:graphicData uri="http://schemas.openxmlformats.org/presentationml/2006/ole">
              <p:oleObj spid="_x0000_s432130" name="公式" r:id="rId4" imgW="990600" imgH="457200" progId="Equation.3">
                <p:embed/>
              </p:oleObj>
            </a:graphicData>
          </a:graphic>
        </p:graphicFrame>
      </p:grpSp>
      <p:sp>
        <p:nvSpPr>
          <p:cNvPr id="1029" name="Text Box 26"/>
          <p:cNvSpPr txBox="1">
            <a:spLocks noChangeArrowheads="1"/>
          </p:cNvSpPr>
          <p:nvPr/>
        </p:nvSpPr>
        <p:spPr bwMode="auto">
          <a:xfrm>
            <a:off x="395536" y="1700808"/>
            <a:ext cx="138747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 dirty="0" err="1">
                <a:solidFill>
                  <a:srgbClr val="FFFFFF"/>
                </a:solidFill>
                <a:latin typeface="Symbol" pitchFamily="18" charset="2"/>
                <a:ea typeface="SimSun" pitchFamily="2" charset="-122"/>
              </a:rPr>
              <a:t>L</a:t>
            </a:r>
            <a:r>
              <a:rPr lang="en-US" altLang="zh-CN" sz="1600" baseline="-25000" dirty="0" err="1">
                <a:solidFill>
                  <a:srgbClr val="FFFFFF"/>
                </a:solidFill>
                <a:latin typeface="Symbol" pitchFamily="18" charset="2"/>
                <a:ea typeface="SimSun" pitchFamily="2" charset="-122"/>
              </a:rPr>
              <a:t>p</a:t>
            </a:r>
            <a:r>
              <a:rPr lang="en-US" altLang="zh-CN" sz="1600" dirty="0">
                <a:solidFill>
                  <a:srgbClr val="FFFFFF"/>
                </a:solidFill>
                <a:ea typeface="SimSun" pitchFamily="2" charset="-122"/>
              </a:rPr>
              <a:t>=0.63 </a:t>
            </a:r>
            <a:r>
              <a:rPr lang="en-US" altLang="zh-CN" sz="1600" dirty="0" err="1">
                <a:solidFill>
                  <a:srgbClr val="FFFFFF"/>
                </a:solidFill>
                <a:ea typeface="SimSun" pitchFamily="2" charset="-122"/>
              </a:rPr>
              <a:t>GeV</a:t>
            </a:r>
            <a:endParaRPr lang="en-US" altLang="zh-CN" sz="1600" dirty="0">
              <a:solidFill>
                <a:srgbClr val="FFFFFF"/>
              </a:solidFill>
              <a:ea typeface="SimSun" pitchFamily="2" charset="-122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499992" y="1262063"/>
            <a:ext cx="1600200" cy="1158875"/>
            <a:chOff x="96" y="1200"/>
            <a:chExt cx="1008" cy="730"/>
          </a:xfrm>
        </p:grpSpPr>
        <p:sp>
          <p:nvSpPr>
            <p:cNvPr id="1049" name="AutoShape 11"/>
            <p:cNvSpPr>
              <a:spLocks noChangeArrowheads="1"/>
            </p:cNvSpPr>
            <p:nvPr/>
          </p:nvSpPr>
          <p:spPr bwMode="auto">
            <a:xfrm>
              <a:off x="96" y="1299"/>
              <a:ext cx="1008" cy="627"/>
            </a:xfrm>
            <a:prstGeom prst="roundRect">
              <a:avLst>
                <a:gd name="adj" fmla="val 8333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000099"/>
                </a:solidFill>
                <a:ea typeface="SimSun" pitchFamily="2" charset="-122"/>
              </a:endParaRPr>
            </a:p>
          </p:txBody>
        </p:sp>
        <p:sp>
          <p:nvSpPr>
            <p:cNvPr id="1050" name="Line 12"/>
            <p:cNvSpPr>
              <a:spLocks noChangeShapeType="1"/>
            </p:cNvSpPr>
            <p:nvPr/>
          </p:nvSpPr>
          <p:spPr bwMode="auto">
            <a:xfrm rot="20400000" flipV="1">
              <a:off x="561" y="1393"/>
              <a:ext cx="314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000099"/>
                </a:solidFill>
              </a:endParaRPr>
            </a:p>
          </p:txBody>
        </p:sp>
        <p:sp>
          <p:nvSpPr>
            <p:cNvPr id="1051" name="Line 13"/>
            <p:cNvSpPr>
              <a:spLocks noChangeShapeType="1"/>
            </p:cNvSpPr>
            <p:nvPr/>
          </p:nvSpPr>
          <p:spPr bwMode="auto">
            <a:xfrm rot="9600000" flipV="1">
              <a:off x="297" y="1616"/>
              <a:ext cx="32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000099"/>
                </a:solidFill>
              </a:endParaRPr>
            </a:p>
          </p:txBody>
        </p:sp>
        <p:sp>
          <p:nvSpPr>
            <p:cNvPr id="1052" name="Line 14"/>
            <p:cNvSpPr>
              <a:spLocks noChangeShapeType="1"/>
            </p:cNvSpPr>
            <p:nvPr/>
          </p:nvSpPr>
          <p:spPr bwMode="auto">
            <a:xfrm>
              <a:off x="304" y="1560"/>
              <a:ext cx="2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000099"/>
                </a:solidFill>
              </a:endParaRPr>
            </a:p>
          </p:txBody>
        </p:sp>
        <p:sp>
          <p:nvSpPr>
            <p:cNvPr id="1053" name="Line 15"/>
            <p:cNvSpPr>
              <a:spLocks noChangeShapeType="1"/>
            </p:cNvSpPr>
            <p:nvPr/>
          </p:nvSpPr>
          <p:spPr bwMode="auto">
            <a:xfrm>
              <a:off x="594" y="1560"/>
              <a:ext cx="2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000099"/>
                </a:solidFill>
              </a:endParaRPr>
            </a:p>
          </p:txBody>
        </p:sp>
        <p:sp>
          <p:nvSpPr>
            <p:cNvPr id="1054" name="Text Box 16"/>
            <p:cNvSpPr txBox="1">
              <a:spLocks noChangeArrowheads="1"/>
            </p:cNvSpPr>
            <p:nvPr/>
          </p:nvSpPr>
          <p:spPr bwMode="auto">
            <a:xfrm>
              <a:off x="174" y="1456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49263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dirty="0">
                  <a:solidFill>
                    <a:srgbClr val="FFFFFF"/>
                  </a:solidFill>
                  <a:ea typeface="SimSun" pitchFamily="2" charset="-122"/>
                </a:rPr>
                <a:t>p</a:t>
              </a:r>
            </a:p>
          </p:txBody>
        </p:sp>
        <p:sp>
          <p:nvSpPr>
            <p:cNvPr id="1055" name="Text Box 17"/>
            <p:cNvSpPr txBox="1">
              <a:spLocks noChangeArrowheads="1"/>
            </p:cNvSpPr>
            <p:nvPr/>
          </p:nvSpPr>
          <p:spPr bwMode="auto">
            <a:xfrm>
              <a:off x="847" y="1450"/>
              <a:ext cx="1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49263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>
                  <a:solidFill>
                    <a:srgbClr val="FFFFFF"/>
                  </a:solidFill>
                  <a:ea typeface="SimSun" pitchFamily="2" charset="-122"/>
                </a:rPr>
                <a:t>p</a:t>
              </a:r>
            </a:p>
          </p:txBody>
        </p:sp>
        <p:sp>
          <p:nvSpPr>
            <p:cNvPr id="1056" name="Text Box 18"/>
            <p:cNvSpPr txBox="1">
              <a:spLocks noChangeArrowheads="1"/>
            </p:cNvSpPr>
            <p:nvPr/>
          </p:nvSpPr>
          <p:spPr bwMode="auto">
            <a:xfrm>
              <a:off x="624" y="1200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49263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dirty="0">
                  <a:solidFill>
                    <a:srgbClr val="FFFFFF"/>
                  </a:solidFill>
                  <a:ea typeface="SimSun" pitchFamily="2" charset="-122"/>
                </a:rPr>
                <a:t>n</a:t>
              </a:r>
            </a:p>
          </p:txBody>
        </p:sp>
        <p:sp>
          <p:nvSpPr>
            <p:cNvPr id="1057" name="Text Box 19"/>
            <p:cNvSpPr txBox="1">
              <a:spLocks noChangeArrowheads="1"/>
            </p:cNvSpPr>
            <p:nvPr/>
          </p:nvSpPr>
          <p:spPr bwMode="auto">
            <a:xfrm>
              <a:off x="327" y="1699"/>
              <a:ext cx="3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49263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dirty="0">
                  <a:solidFill>
                    <a:srgbClr val="FFFFFF"/>
                  </a:solidFill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zh-CN" baseline="30000" dirty="0">
                  <a:solidFill>
                    <a:srgbClr val="FFFFFF"/>
                  </a:solidFill>
                  <a:ea typeface="SimSun" pitchFamily="2" charset="-122"/>
                </a:rPr>
                <a:t>++</a:t>
              </a:r>
            </a:p>
          </p:txBody>
        </p:sp>
        <p:sp>
          <p:nvSpPr>
            <p:cNvPr id="1058" name="Freeform 20"/>
            <p:cNvSpPr>
              <a:spLocks/>
            </p:cNvSpPr>
            <p:nvPr/>
          </p:nvSpPr>
          <p:spPr bwMode="auto">
            <a:xfrm>
              <a:off x="687" y="1481"/>
              <a:ext cx="37" cy="78"/>
            </a:xfrm>
            <a:custGeom>
              <a:avLst/>
              <a:gdLst>
                <a:gd name="T0" fmla="*/ 0 w 46"/>
                <a:gd name="T1" fmla="*/ 0 h 91"/>
                <a:gd name="T2" fmla="*/ 19 w 46"/>
                <a:gd name="T3" fmla="*/ 24 h 91"/>
                <a:gd name="T4" fmla="*/ 0 w 46"/>
                <a:gd name="T5" fmla="*/ 49 h 91"/>
                <a:gd name="T6" fmla="*/ 0 60000 65536"/>
                <a:gd name="T7" fmla="*/ 0 60000 65536"/>
                <a:gd name="T8" fmla="*/ 0 60000 65536"/>
                <a:gd name="T9" fmla="*/ 0 w 46"/>
                <a:gd name="T10" fmla="*/ 0 h 91"/>
                <a:gd name="T11" fmla="*/ 46 w 46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91">
                  <a:moveTo>
                    <a:pt x="0" y="0"/>
                  </a:moveTo>
                  <a:cubicBezTo>
                    <a:pt x="23" y="15"/>
                    <a:pt x="46" y="30"/>
                    <a:pt x="46" y="45"/>
                  </a:cubicBezTo>
                  <a:cubicBezTo>
                    <a:pt x="46" y="60"/>
                    <a:pt x="8" y="83"/>
                    <a:pt x="0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000099"/>
                </a:solidFill>
              </a:endParaRPr>
            </a:p>
          </p:txBody>
        </p:sp>
        <p:sp>
          <p:nvSpPr>
            <p:cNvPr id="1059" name="Text Box 21"/>
            <p:cNvSpPr txBox="1">
              <a:spLocks noChangeArrowheads="1"/>
            </p:cNvSpPr>
            <p:nvPr/>
          </p:nvSpPr>
          <p:spPr bwMode="auto">
            <a:xfrm>
              <a:off x="707" y="1382"/>
              <a:ext cx="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49263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dirty="0" err="1">
                  <a:solidFill>
                    <a:srgbClr val="FFFFFF"/>
                  </a:solidFill>
                  <a:latin typeface="Symbol" pitchFamily="18" charset="2"/>
                  <a:ea typeface="SimSun" pitchFamily="2" charset="-122"/>
                </a:rPr>
                <a:t>q</a:t>
              </a:r>
              <a:r>
                <a:rPr lang="en-US" altLang="zh-CN" sz="1600" baseline="-25000" dirty="0" err="1">
                  <a:solidFill>
                    <a:srgbClr val="FFFFFF"/>
                  </a:solidFill>
                  <a:ea typeface="SimSun" pitchFamily="2" charset="-122"/>
                </a:rPr>
                <a:t>n</a:t>
              </a:r>
              <a:endParaRPr lang="en-US" altLang="zh-CN" sz="1600" baseline="-25000" dirty="0">
                <a:solidFill>
                  <a:srgbClr val="FFFFFF"/>
                </a:solidFill>
                <a:ea typeface="SimSun" pitchFamily="2" charset="-122"/>
              </a:endParaRPr>
            </a:p>
          </p:txBody>
        </p:sp>
      </p:grpSp>
      <p:sp>
        <p:nvSpPr>
          <p:cNvPr id="1031" name="Titre 9"/>
          <p:cNvSpPr>
            <a:spLocks noGrp="1"/>
          </p:cNvSpPr>
          <p:nvPr>
            <p:ph type="title"/>
          </p:nvPr>
        </p:nvSpPr>
        <p:spPr>
          <a:xfrm>
            <a:off x="250825" y="-26988"/>
            <a:ext cx="8435975" cy="1143001"/>
          </a:xfrm>
          <a:ln w="28575">
            <a:noFill/>
          </a:ln>
        </p:spPr>
        <p:txBody>
          <a:bodyPr/>
          <a:lstStyle/>
          <a:p>
            <a:r>
              <a:rPr lang="fr-FR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Constrains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 production  by </a:t>
            </a:r>
            <a:r>
              <a:rPr lang="fr-FR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hadronic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channels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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pn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</a:t>
            </a:r>
            <a:r>
              <a:rPr lang="fr-FR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+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 ,pp</a:t>
            </a:r>
            <a:r>
              <a:rPr lang="fr-FR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0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E=1.25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3" name="ZoneTexte 15"/>
          <p:cNvSpPr txBox="1">
            <a:spLocks noChangeArrowheads="1"/>
          </p:cNvSpPr>
          <p:nvPr/>
        </p:nvSpPr>
        <p:spPr bwMode="auto">
          <a:xfrm>
            <a:off x="3071813" y="3563938"/>
            <a:ext cx="5821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dirty="0">
                <a:solidFill>
                  <a:srgbClr val="FFFFFF"/>
                </a:solidFill>
                <a:ea typeface="SimSun" pitchFamily="2" charset="-122"/>
                <a:sym typeface="Symbol" pitchFamily="18" charset="2"/>
              </a:rPr>
              <a:t></a:t>
            </a:r>
            <a:r>
              <a:rPr lang="en-US" altLang="zh-CN" sz="1400" baseline="-25000" dirty="0">
                <a:solidFill>
                  <a:srgbClr val="FFFFFF"/>
                </a:solidFill>
                <a:ea typeface="SimSun" pitchFamily="2" charset="-122"/>
                <a:sym typeface="Symbol" pitchFamily="18" charset="2"/>
              </a:rPr>
              <a:t></a:t>
            </a: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= 0.75 </a:t>
            </a:r>
            <a:r>
              <a:rPr lang="en-US" altLang="zh-CN" dirty="0" err="1">
                <a:solidFill>
                  <a:srgbClr val="FFFFFF"/>
                </a:solidFill>
                <a:ea typeface="SimSun" pitchFamily="2" charset="-122"/>
              </a:rPr>
              <a:t>GeV</a:t>
            </a: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 gives better description also for pp</a:t>
            </a:r>
            <a:r>
              <a:rPr lang="en-US" altLang="zh-CN" dirty="0">
                <a:solidFill>
                  <a:srgbClr val="FFFFFF"/>
                </a:solidFill>
                <a:ea typeface="SimSun" pitchFamily="2" charset="-122"/>
                <a:sym typeface="Symbol" pitchFamily="18" charset="2"/>
              </a:rPr>
              <a:t>pp</a:t>
            </a:r>
            <a:r>
              <a:rPr lang="en-US" altLang="zh-CN" baseline="30000" dirty="0">
                <a:solidFill>
                  <a:srgbClr val="FFFFFF"/>
                </a:solidFill>
                <a:ea typeface="SimSun" pitchFamily="2" charset="-122"/>
                <a:sym typeface="Symbol" pitchFamily="18" charset="2"/>
              </a:rPr>
              <a:t>0</a:t>
            </a:r>
          </a:p>
        </p:txBody>
      </p:sp>
      <p:grpSp>
        <p:nvGrpSpPr>
          <p:cNvPr id="4" name="Groupe 37"/>
          <p:cNvGrpSpPr/>
          <p:nvPr/>
        </p:nvGrpSpPr>
        <p:grpSpPr>
          <a:xfrm>
            <a:off x="0" y="4029075"/>
            <a:ext cx="6660232" cy="2828925"/>
            <a:chOff x="0" y="4029075"/>
            <a:chExt cx="6660232" cy="2828925"/>
          </a:xfrm>
        </p:grpSpPr>
        <p:pic>
          <p:nvPicPr>
            <p:cNvPr id="104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474" r="3003" b="50000"/>
            <a:stretch>
              <a:fillRect/>
            </a:stretch>
          </p:blipFill>
          <p:spPr bwMode="auto">
            <a:xfrm>
              <a:off x="0" y="4029075"/>
              <a:ext cx="6660232" cy="2324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499" t="89152" r="2979" b="-956"/>
            <a:stretch>
              <a:fillRect/>
            </a:stretch>
          </p:blipFill>
          <p:spPr bwMode="auto">
            <a:xfrm>
              <a:off x="0" y="6309320"/>
              <a:ext cx="6660232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74"/>
          <p:cNvSpPr txBox="1">
            <a:spLocks noChangeArrowheads="1"/>
          </p:cNvSpPr>
          <p:nvPr/>
        </p:nvSpPr>
        <p:spPr bwMode="auto">
          <a:xfrm>
            <a:off x="6588224" y="4533900"/>
            <a:ext cx="2555776" cy="21354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600" dirty="0" smtClean="0">
                <a:solidFill>
                  <a:srgbClr val="FFFF00"/>
                </a:solidFill>
                <a:ea typeface="SimSun" pitchFamily="2" charset="-122"/>
                <a:sym typeface="Symbol" pitchFamily="18" charset="2"/>
              </a:rPr>
              <a:t> Model </a:t>
            </a:r>
            <a:r>
              <a:rPr lang="en-US" altLang="zh-CN" sz="1600" dirty="0">
                <a:solidFill>
                  <a:srgbClr val="FFFF00"/>
                </a:solidFill>
                <a:ea typeface="SimSun" pitchFamily="2" charset="-122"/>
                <a:sym typeface="Symbol" pitchFamily="18" charset="2"/>
              </a:rPr>
              <a:t>A:</a:t>
            </a:r>
          </a:p>
          <a:p>
            <a:pPr marL="342900" indent="-3429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600" dirty="0">
                <a:solidFill>
                  <a:srgbClr val="FFFFFF"/>
                </a:solidFill>
                <a:ea typeface="SimSun" pitchFamily="2" charset="-122"/>
                <a:sym typeface="Symbol" pitchFamily="18" charset="2"/>
              </a:rPr>
              <a:t> original resonance model</a:t>
            </a:r>
          </a:p>
          <a:p>
            <a:pPr marL="342900" indent="-3429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600" dirty="0">
                <a:solidFill>
                  <a:srgbClr val="FFFFFF"/>
                </a:solidFill>
                <a:ea typeface="SimSun" pitchFamily="2" charset="-122"/>
                <a:sym typeface="Symbol" pitchFamily="18" charset="2"/>
              </a:rPr>
              <a:t>+N* angular distribution +  NN FSI</a:t>
            </a:r>
          </a:p>
          <a:p>
            <a:pPr marL="342900" indent="-3429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endParaRPr lang="en-US" altLang="zh-CN" sz="1600" dirty="0">
              <a:solidFill>
                <a:srgbClr val="FFFF00"/>
              </a:solidFill>
              <a:ea typeface="SimSun" pitchFamily="2" charset="-122"/>
              <a:sym typeface="Symbol" pitchFamily="18" charset="2"/>
            </a:endParaRPr>
          </a:p>
          <a:p>
            <a:pPr marL="342900" indent="-3429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600" dirty="0" smtClean="0">
                <a:solidFill>
                  <a:srgbClr val="FFFF00"/>
                </a:solidFill>
                <a:ea typeface="SimSun" pitchFamily="2" charset="-122"/>
                <a:sym typeface="Symbol" pitchFamily="18" charset="2"/>
              </a:rPr>
              <a:t> Model </a:t>
            </a:r>
            <a:r>
              <a:rPr lang="en-US" altLang="zh-CN" sz="1600" dirty="0">
                <a:solidFill>
                  <a:srgbClr val="FFFF00"/>
                </a:solidFill>
                <a:ea typeface="SimSun" pitchFamily="2" charset="-122"/>
                <a:sym typeface="Symbol" pitchFamily="18" charset="2"/>
              </a:rPr>
              <a:t>B: </a:t>
            </a:r>
            <a:r>
              <a:rPr lang="en-US" altLang="zh-CN" sz="1600" dirty="0">
                <a:solidFill>
                  <a:srgbClr val="FFFFFF"/>
                </a:solidFill>
                <a:ea typeface="SimSun" pitchFamily="2" charset="-122"/>
                <a:sym typeface="Symbol" pitchFamily="18" charset="2"/>
              </a:rPr>
              <a:t>taking into account </a:t>
            </a:r>
            <a:r>
              <a:rPr lang="en-US" altLang="zh-CN" sz="1600" dirty="0" smtClean="0">
                <a:solidFill>
                  <a:srgbClr val="FFFFFF"/>
                </a:solidFill>
                <a:ea typeface="SimSun" pitchFamily="2" charset="-122"/>
                <a:sym typeface="Symbol" pitchFamily="18" charset="2"/>
              </a:rPr>
              <a:t> the </a:t>
            </a:r>
            <a:r>
              <a:rPr lang="en-US" altLang="zh-CN" sz="1600" dirty="0">
                <a:solidFill>
                  <a:srgbClr val="FFFFFF"/>
                </a:solidFill>
                <a:ea typeface="SimSun" pitchFamily="2" charset="-122"/>
                <a:sym typeface="Symbol" pitchFamily="18" charset="2"/>
              </a:rPr>
              <a:t>experimental</a:t>
            </a:r>
          </a:p>
          <a:p>
            <a:pPr marL="342900" indent="-342900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600" dirty="0">
                <a:solidFill>
                  <a:srgbClr val="FFFFFF"/>
                </a:solidFill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CN" sz="1600" dirty="0" smtClean="0">
                <a:solidFill>
                  <a:srgbClr val="FFFFFF"/>
                </a:solidFill>
                <a:ea typeface="SimSun" pitchFamily="2" charset="-122"/>
                <a:sym typeface="Symbol" pitchFamily="18" charset="2"/>
              </a:rPr>
              <a:t>     </a:t>
            </a:r>
            <a:r>
              <a:rPr lang="en-US" altLang="zh-CN" sz="1600" dirty="0">
                <a:solidFill>
                  <a:srgbClr val="FFFFFF"/>
                </a:solidFill>
                <a:ea typeface="SimSun" pitchFamily="2" charset="-122"/>
                <a:sym typeface="Symbol"/>
              </a:rPr>
              <a:t></a:t>
            </a:r>
            <a:r>
              <a:rPr lang="en-US" altLang="zh-CN" sz="1600" dirty="0">
                <a:solidFill>
                  <a:srgbClr val="FFFFFF"/>
                </a:solidFill>
                <a:ea typeface="SimSun" pitchFamily="2" charset="-122"/>
                <a:sym typeface="Symbol" pitchFamily="18" charset="2"/>
              </a:rPr>
              <a:t> angular distribution </a:t>
            </a:r>
          </a:p>
        </p:txBody>
      </p:sp>
      <p:grpSp>
        <p:nvGrpSpPr>
          <p:cNvPr id="5" name="Groupe 42"/>
          <p:cNvGrpSpPr>
            <a:grpSpLocks/>
          </p:cNvGrpSpPr>
          <p:nvPr/>
        </p:nvGrpSpPr>
        <p:grpSpPr bwMode="auto">
          <a:xfrm>
            <a:off x="323850" y="1989138"/>
            <a:ext cx="3492500" cy="1079500"/>
            <a:chOff x="539552" y="2424683"/>
            <a:chExt cx="3492500" cy="1080120"/>
          </a:xfrm>
        </p:grpSpPr>
        <p:pic>
          <p:nvPicPr>
            <p:cNvPr id="1038" name="Picture 14" descr="diag_delta_dir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2447528"/>
              <a:ext cx="1728788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339652" y="2719958"/>
              <a:ext cx="425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dirty="0">
                  <a:solidFill>
                    <a:srgbClr val="000099"/>
                  </a:solidFill>
                  <a:sym typeface="Symbol" pitchFamily="18" charset="2"/>
                </a:rPr>
                <a:t>°</a:t>
              </a: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439790" y="2424683"/>
              <a:ext cx="1592262" cy="1076325"/>
              <a:chOff x="2381" y="1797"/>
              <a:chExt cx="1833" cy="836"/>
            </a:xfrm>
          </p:grpSpPr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2381" y="1797"/>
                <a:ext cx="1833" cy="836"/>
                <a:chOff x="3379" y="1071"/>
                <a:chExt cx="1833" cy="836"/>
              </a:xfrm>
            </p:grpSpPr>
            <p:pic>
              <p:nvPicPr>
                <p:cNvPr id="1043" name="Picture 18" descr="diag_delta_exchange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379" y="1071"/>
                  <a:ext cx="1833" cy="8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4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196" y="1298"/>
                  <a:ext cx="462" cy="2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fr-FR">
                      <a:solidFill>
                        <a:srgbClr val="000099"/>
                      </a:solidFill>
                      <a:sym typeface="Symbol" pitchFamily="18" charset="2"/>
                    </a:rPr>
                    <a:t>°</a:t>
                  </a:r>
                </a:p>
              </p:txBody>
            </p:sp>
          </p:grpSp>
          <p:sp>
            <p:nvSpPr>
              <p:cNvPr id="1042" name="Rectangle 20"/>
              <p:cNvSpPr>
                <a:spLocks noChangeArrowheads="1"/>
              </p:cNvSpPr>
              <p:nvPr/>
            </p:nvSpPr>
            <p:spPr bwMode="auto">
              <a:xfrm>
                <a:off x="3651" y="2069"/>
                <a:ext cx="49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000099"/>
                  </a:solidFill>
                </a:endParaRPr>
              </a:p>
            </p:txBody>
          </p:sp>
        </p:grpSp>
      </p:grpSp>
      <p:sp>
        <p:nvSpPr>
          <p:cNvPr id="1036" name="ZoneTexte 43"/>
          <p:cNvSpPr txBox="1">
            <a:spLocks noChangeArrowheads="1"/>
          </p:cNvSpPr>
          <p:nvPr/>
        </p:nvSpPr>
        <p:spPr bwMode="auto">
          <a:xfrm>
            <a:off x="7667625" y="1557338"/>
            <a:ext cx="68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00FF"/>
                </a:solidFill>
              </a:rPr>
              <a:t>in </a:t>
            </a:r>
            <a:r>
              <a:rPr lang="en-US" dirty="0">
                <a:solidFill>
                  <a:srgbClr val="FF00FF"/>
                </a:solidFill>
              </a:rPr>
              <a:t>4</a:t>
            </a:r>
            <a:r>
              <a:rPr lang="en-US" dirty="0">
                <a:solidFill>
                  <a:srgbClr val="FF00FF"/>
                </a:solidFill>
                <a:sym typeface="Symbol" pitchFamily="18" charset="2"/>
              </a:rPr>
              <a:t></a:t>
            </a:r>
            <a:endParaRPr lang="fr-FR" dirty="0">
              <a:solidFill>
                <a:srgbClr val="FF00FF"/>
              </a:solidFill>
            </a:endParaRPr>
          </a:p>
        </p:txBody>
      </p:sp>
      <p:sp>
        <p:nvSpPr>
          <p:cNvPr id="1037" name="ZoneTexte 44"/>
          <p:cNvSpPr txBox="1">
            <a:spLocks noChangeArrowheads="1"/>
          </p:cNvSpPr>
          <p:nvPr/>
        </p:nvSpPr>
        <p:spPr bwMode="auto">
          <a:xfrm>
            <a:off x="0" y="3716338"/>
            <a:ext cx="2544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</a:rPr>
              <a:t>In HADES acceptance 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9" name="ZoneTexte 79"/>
          <p:cNvSpPr txBox="1">
            <a:spLocks noChangeArrowheads="1"/>
          </p:cNvSpPr>
          <p:nvPr/>
        </p:nvSpPr>
        <p:spPr bwMode="auto">
          <a:xfrm>
            <a:off x="5220072" y="4077072"/>
            <a:ext cx="3126562" cy="33855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 dirty="0" smtClean="0">
                <a:solidFill>
                  <a:srgbClr val="000099"/>
                </a:solidFill>
              </a:rPr>
              <a:t>HADES data EPJA </a:t>
            </a:r>
            <a:r>
              <a:rPr lang="en-US" sz="1600" b="1" i="1" dirty="0">
                <a:solidFill>
                  <a:srgbClr val="000099"/>
                </a:solidFill>
              </a:rPr>
              <a:t>48 (2012)74</a:t>
            </a:r>
            <a:endParaRPr lang="fr-FR" sz="1600" b="1" i="1" dirty="0">
              <a:solidFill>
                <a:srgbClr val="000099"/>
              </a:solidFill>
            </a:endParaRPr>
          </a:p>
        </p:txBody>
      </p: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F9E7-7104-4C69-A144-F0A9106D67B6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179512" y="3284984"/>
            <a:ext cx="1883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T. Liu’s PhD </a:t>
            </a:r>
            <a:r>
              <a:rPr lang="en-US" sz="1600" i="1" dirty="0" err="1" smtClean="0">
                <a:solidFill>
                  <a:srgbClr val="FFFFFF"/>
                </a:solidFill>
              </a:rPr>
              <a:t>Orsay</a:t>
            </a:r>
            <a:endParaRPr lang="fr-FR" sz="16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1520" y="53752"/>
            <a:ext cx="889248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 meson in hot and dense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hadronic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matter from SIS18 to SPS 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49327" t="14700" b="37001"/>
          <a:stretch>
            <a:fillRect/>
          </a:stretch>
        </p:blipFill>
        <p:spPr bwMode="auto">
          <a:xfrm>
            <a:off x="4447301" y="1196752"/>
            <a:ext cx="469669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8448" t="14755" r="50003" b="36065"/>
          <a:stretch>
            <a:fillRect/>
          </a:stretch>
        </p:blipFill>
        <p:spPr bwMode="auto">
          <a:xfrm>
            <a:off x="755576" y="1232756"/>
            <a:ext cx="3672408" cy="30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 l="22235" b="-5616"/>
          <a:stretch>
            <a:fillRect/>
          </a:stretch>
        </p:blipFill>
        <p:spPr bwMode="auto">
          <a:xfrm>
            <a:off x="2915816" y="4840538"/>
            <a:ext cx="3384376" cy="161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251520" y="4149080"/>
            <a:ext cx="2448272" cy="10584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 of </a:t>
            </a:r>
            <a:r>
              <a:rPr lang="en-US" dirty="0" smtClean="0">
                <a:sym typeface="Symbol"/>
              </a:rPr>
              <a:t> mesons </a:t>
            </a:r>
          </a:p>
          <a:p>
            <a:pPr algn="ctr"/>
            <a:endParaRPr lang="en-US" dirty="0" smtClean="0">
              <a:sym typeface="Symbol"/>
            </a:endParaRPr>
          </a:p>
          <a:p>
            <a:pPr algn="ctr"/>
            <a:r>
              <a:rPr lang="en-US" dirty="0" smtClean="0">
                <a:sym typeface="Symbol"/>
              </a:rPr>
              <a:t>Source of  mesons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sym typeface="Symbol"/>
              </a:rPr>
              <a:t>NN NR NN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sym typeface="Symbol"/>
              </a:rPr>
              <a:t>N R N</a:t>
            </a:r>
          </a:p>
          <a:p>
            <a:pPr algn="ctr"/>
            <a:endParaRPr lang="en-US" dirty="0" smtClean="0">
              <a:sym typeface="Symbol"/>
            </a:endParaRPr>
          </a:p>
          <a:p>
            <a:pPr algn="ctr"/>
            <a:r>
              <a:rPr lang="en-US" dirty="0" smtClean="0">
                <a:sym typeface="Symbol"/>
              </a:rPr>
              <a:t></a:t>
            </a:r>
          </a:p>
          <a:p>
            <a:pPr algn="ctr"/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6444208" y="4437112"/>
            <a:ext cx="2448272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 of </a:t>
            </a:r>
            <a:r>
              <a:rPr lang="en-US" dirty="0" smtClean="0">
                <a:sym typeface="Symbol"/>
              </a:rPr>
              <a:t> mesons </a:t>
            </a:r>
          </a:p>
          <a:p>
            <a:pPr algn="ctr"/>
            <a:endParaRPr lang="en-US" dirty="0" smtClean="0">
              <a:sym typeface="Symbol"/>
            </a:endParaRPr>
          </a:p>
          <a:p>
            <a:pPr algn="ctr"/>
            <a:r>
              <a:rPr lang="en-US" dirty="0" smtClean="0">
                <a:sym typeface="Symbol"/>
              </a:rPr>
              <a:t>Source of  mesons</a:t>
            </a:r>
          </a:p>
          <a:p>
            <a:pPr algn="ctr"/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 </a:t>
            </a:r>
          </a:p>
          <a:p>
            <a:pPr algn="ctr"/>
            <a:endParaRPr lang="en-US" dirty="0" smtClean="0">
              <a:sym typeface="Symbol"/>
            </a:endParaRPr>
          </a:p>
          <a:p>
            <a:pPr algn="ctr"/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395536" y="5301208"/>
            <a:ext cx="20162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Depends on R</a:t>
            </a:r>
            <a:r>
              <a:rPr lang="en-US" dirty="0" smtClean="0">
                <a:sym typeface="Symbol"/>
              </a:rPr>
              <a:t>N</a:t>
            </a:r>
            <a:r>
              <a:rPr lang="en-US" dirty="0" smtClean="0"/>
              <a:t>  coupling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19256" cy="135902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Vector meson dominance for baryonic transitions</a:t>
            </a:r>
            <a:endParaRPr lang="fr-FR" dirty="0"/>
          </a:p>
        </p:txBody>
      </p:sp>
      <p:sp>
        <p:nvSpPr>
          <p:cNvPr id="159817" name="Oval 73"/>
          <p:cNvSpPr>
            <a:spLocks noChangeArrowheads="1"/>
          </p:cNvSpPr>
          <p:nvPr/>
        </p:nvSpPr>
        <p:spPr bwMode="auto">
          <a:xfrm>
            <a:off x="287783" y="3871118"/>
            <a:ext cx="2447925" cy="1862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electromagnetic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elastic or transition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 form factors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Meson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 cloud structure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159818" name="Line 74"/>
          <p:cNvSpPr>
            <a:spLocks noChangeShapeType="1"/>
          </p:cNvSpPr>
          <p:nvPr/>
        </p:nvSpPr>
        <p:spPr bwMode="auto">
          <a:xfrm flipV="1">
            <a:off x="1764158" y="3512343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FFFFF"/>
              </a:solidFill>
            </a:endParaRPr>
          </a:p>
        </p:txBody>
      </p: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1119633" y="2672556"/>
            <a:ext cx="7747000" cy="1703387"/>
            <a:chOff x="524" y="2357"/>
            <a:chExt cx="4880" cy="1073"/>
          </a:xfrm>
        </p:grpSpPr>
        <p:grpSp>
          <p:nvGrpSpPr>
            <p:cNvPr id="6" name="Group 81"/>
            <p:cNvGrpSpPr>
              <a:grpSpLocks/>
            </p:cNvGrpSpPr>
            <p:nvPr/>
          </p:nvGrpSpPr>
          <p:grpSpPr bwMode="auto">
            <a:xfrm>
              <a:off x="524" y="2357"/>
              <a:ext cx="4880" cy="1073"/>
              <a:chOff x="524" y="2298"/>
              <a:chExt cx="4880" cy="1073"/>
            </a:xfrm>
          </p:grpSpPr>
          <p:sp>
            <p:nvSpPr>
              <p:cNvPr id="159792" name="Line 48"/>
              <p:cNvSpPr>
                <a:spLocks noChangeShapeType="1"/>
              </p:cNvSpPr>
              <p:nvPr/>
            </p:nvSpPr>
            <p:spPr bwMode="auto">
              <a:xfrm>
                <a:off x="524" y="2594"/>
                <a:ext cx="695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793" name="Line 49"/>
              <p:cNvSpPr>
                <a:spLocks noChangeShapeType="1"/>
              </p:cNvSpPr>
              <p:nvPr/>
            </p:nvSpPr>
            <p:spPr bwMode="auto">
              <a:xfrm>
                <a:off x="1219" y="2754"/>
                <a:ext cx="401" cy="5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794" name="Freeform 50"/>
              <p:cNvSpPr>
                <a:spLocks/>
              </p:cNvSpPr>
              <p:nvPr/>
            </p:nvSpPr>
            <p:spPr bwMode="auto">
              <a:xfrm>
                <a:off x="1240" y="2659"/>
                <a:ext cx="512" cy="153"/>
              </a:xfrm>
              <a:custGeom>
                <a:avLst/>
                <a:gdLst>
                  <a:gd name="T0" fmla="*/ 0 w 576"/>
                  <a:gd name="T1" fmla="*/ 112 h 224"/>
                  <a:gd name="T2" fmla="*/ 48 w 576"/>
                  <a:gd name="T3" fmla="*/ 208 h 224"/>
                  <a:gd name="T4" fmla="*/ 144 w 576"/>
                  <a:gd name="T5" fmla="*/ 16 h 224"/>
                  <a:gd name="T6" fmla="*/ 240 w 576"/>
                  <a:gd name="T7" fmla="*/ 208 h 224"/>
                  <a:gd name="T8" fmla="*/ 336 w 576"/>
                  <a:gd name="T9" fmla="*/ 16 h 224"/>
                  <a:gd name="T10" fmla="*/ 432 w 576"/>
                  <a:gd name="T11" fmla="*/ 208 h 224"/>
                  <a:gd name="T12" fmla="*/ 528 w 576"/>
                  <a:gd name="T13" fmla="*/ 16 h 224"/>
                  <a:gd name="T14" fmla="*/ 576 w 576"/>
                  <a:gd name="T1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224">
                    <a:moveTo>
                      <a:pt x="0" y="112"/>
                    </a:moveTo>
                    <a:cubicBezTo>
                      <a:pt x="12" y="168"/>
                      <a:pt x="24" y="224"/>
                      <a:pt x="48" y="208"/>
                    </a:cubicBezTo>
                    <a:cubicBezTo>
                      <a:pt x="72" y="192"/>
                      <a:pt x="112" y="16"/>
                      <a:pt x="144" y="16"/>
                    </a:cubicBezTo>
                    <a:cubicBezTo>
                      <a:pt x="176" y="16"/>
                      <a:pt x="208" y="208"/>
                      <a:pt x="240" y="208"/>
                    </a:cubicBezTo>
                    <a:cubicBezTo>
                      <a:pt x="272" y="208"/>
                      <a:pt x="304" y="16"/>
                      <a:pt x="336" y="16"/>
                    </a:cubicBezTo>
                    <a:cubicBezTo>
                      <a:pt x="368" y="16"/>
                      <a:pt x="400" y="208"/>
                      <a:pt x="432" y="208"/>
                    </a:cubicBezTo>
                    <a:cubicBezTo>
                      <a:pt x="464" y="208"/>
                      <a:pt x="504" y="32"/>
                      <a:pt x="528" y="16"/>
                    </a:cubicBezTo>
                    <a:cubicBezTo>
                      <a:pt x="552" y="0"/>
                      <a:pt x="564" y="56"/>
                      <a:pt x="576" y="112"/>
                    </a:cubicBez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795" name="Line 51"/>
              <p:cNvSpPr>
                <a:spLocks noChangeShapeType="1"/>
              </p:cNvSpPr>
              <p:nvPr/>
            </p:nvSpPr>
            <p:spPr bwMode="auto">
              <a:xfrm>
                <a:off x="1761" y="2723"/>
                <a:ext cx="241" cy="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796" name="Line 52"/>
              <p:cNvSpPr>
                <a:spLocks noChangeShapeType="1"/>
              </p:cNvSpPr>
              <p:nvPr/>
            </p:nvSpPr>
            <p:spPr bwMode="auto">
              <a:xfrm flipV="1">
                <a:off x="1752" y="2560"/>
                <a:ext cx="347" cy="1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797" name="Text Box 53"/>
              <p:cNvSpPr txBox="1">
                <a:spLocks noChangeArrowheads="1"/>
              </p:cNvSpPr>
              <p:nvPr/>
            </p:nvSpPr>
            <p:spPr bwMode="auto">
              <a:xfrm>
                <a:off x="1396" y="2298"/>
                <a:ext cx="2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smtClean="0">
                    <a:solidFill>
                      <a:srgbClr val="FFFF00"/>
                    </a:solidFill>
                    <a:latin typeface="Symbol" pitchFamily="18" charset="2"/>
                  </a:rPr>
                  <a:t>g</a:t>
                </a:r>
                <a:r>
                  <a:rPr lang="en-US" sz="2800" b="1" baseline="30000" smtClean="0">
                    <a:solidFill>
                      <a:srgbClr val="FFFF00"/>
                    </a:solidFill>
                    <a:latin typeface="Symbol" pitchFamily="18" charset="2"/>
                  </a:rPr>
                  <a:t>*</a:t>
                </a:r>
              </a:p>
            </p:txBody>
          </p:sp>
          <p:sp>
            <p:nvSpPr>
              <p:cNvPr id="159798" name="Text Box 54"/>
              <p:cNvSpPr txBox="1">
                <a:spLocks noChangeArrowheads="1"/>
              </p:cNvSpPr>
              <p:nvPr/>
            </p:nvSpPr>
            <p:spPr bwMode="auto">
              <a:xfrm>
                <a:off x="2050" y="2394"/>
                <a:ext cx="2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smtClean="0">
                    <a:solidFill>
                      <a:srgbClr val="FFFFFF"/>
                    </a:solidFill>
                  </a:rPr>
                  <a:t>e</a:t>
                </a:r>
                <a:r>
                  <a:rPr lang="en-US" sz="2400" baseline="30000" smtClean="0">
                    <a:solidFill>
                      <a:srgbClr val="FFFFFF"/>
                    </a:solidFill>
                  </a:rPr>
                  <a:t>+</a:t>
                </a:r>
              </a:p>
            </p:txBody>
          </p:sp>
          <p:sp>
            <p:nvSpPr>
              <p:cNvPr id="159799" name="Text Box 55"/>
              <p:cNvSpPr txBox="1">
                <a:spLocks noChangeArrowheads="1"/>
              </p:cNvSpPr>
              <p:nvPr/>
            </p:nvSpPr>
            <p:spPr bwMode="auto">
              <a:xfrm>
                <a:off x="2039" y="2848"/>
                <a:ext cx="2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smtClean="0">
                    <a:solidFill>
                      <a:srgbClr val="FFFFFF"/>
                    </a:solidFill>
                  </a:rPr>
                  <a:t>e</a:t>
                </a:r>
                <a:r>
                  <a:rPr lang="en-US" sz="2400" baseline="30000" smtClean="0">
                    <a:solidFill>
                      <a:srgbClr val="FFFFFF"/>
                    </a:solidFill>
                  </a:rPr>
                  <a:t>-</a:t>
                </a:r>
              </a:p>
            </p:txBody>
          </p:sp>
          <p:sp>
            <p:nvSpPr>
              <p:cNvPr id="159801" name="Text Box 57"/>
              <p:cNvSpPr txBox="1">
                <a:spLocks noChangeArrowheads="1"/>
              </p:cNvSpPr>
              <p:nvPr/>
            </p:nvSpPr>
            <p:spPr bwMode="auto">
              <a:xfrm>
                <a:off x="720" y="3140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grpSp>
            <p:nvGrpSpPr>
              <p:cNvPr id="7" name="Group 80"/>
              <p:cNvGrpSpPr>
                <a:grpSpLocks/>
              </p:cNvGrpSpPr>
              <p:nvPr/>
            </p:nvGrpSpPr>
            <p:grpSpPr bwMode="auto">
              <a:xfrm>
                <a:off x="3360" y="2298"/>
                <a:ext cx="2044" cy="971"/>
                <a:chOff x="3360" y="2298"/>
                <a:chExt cx="2044" cy="971"/>
              </a:xfrm>
            </p:grpSpPr>
            <p:sp>
              <p:nvSpPr>
                <p:cNvPr id="159804" name="Line 60"/>
                <p:cNvSpPr>
                  <a:spLocks noChangeShapeType="1"/>
                </p:cNvSpPr>
                <p:nvPr/>
              </p:nvSpPr>
              <p:spPr bwMode="auto">
                <a:xfrm>
                  <a:off x="3360" y="2644"/>
                  <a:ext cx="589" cy="1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805" name="Freeform 61"/>
                <p:cNvSpPr>
                  <a:spLocks/>
                </p:cNvSpPr>
                <p:nvPr/>
              </p:nvSpPr>
              <p:spPr bwMode="auto">
                <a:xfrm>
                  <a:off x="4434" y="2710"/>
                  <a:ext cx="449" cy="154"/>
                </a:xfrm>
                <a:custGeom>
                  <a:avLst/>
                  <a:gdLst>
                    <a:gd name="T0" fmla="*/ 0 w 576"/>
                    <a:gd name="T1" fmla="*/ 112 h 224"/>
                    <a:gd name="T2" fmla="*/ 48 w 576"/>
                    <a:gd name="T3" fmla="*/ 208 h 224"/>
                    <a:gd name="T4" fmla="*/ 144 w 576"/>
                    <a:gd name="T5" fmla="*/ 16 h 224"/>
                    <a:gd name="T6" fmla="*/ 240 w 576"/>
                    <a:gd name="T7" fmla="*/ 208 h 224"/>
                    <a:gd name="T8" fmla="*/ 336 w 576"/>
                    <a:gd name="T9" fmla="*/ 16 h 224"/>
                    <a:gd name="T10" fmla="*/ 432 w 576"/>
                    <a:gd name="T11" fmla="*/ 208 h 224"/>
                    <a:gd name="T12" fmla="*/ 528 w 576"/>
                    <a:gd name="T13" fmla="*/ 16 h 224"/>
                    <a:gd name="T14" fmla="*/ 576 w 576"/>
                    <a:gd name="T15" fmla="*/ 11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6" h="224">
                      <a:moveTo>
                        <a:pt x="0" y="112"/>
                      </a:moveTo>
                      <a:cubicBezTo>
                        <a:pt x="12" y="168"/>
                        <a:pt x="24" y="224"/>
                        <a:pt x="48" y="208"/>
                      </a:cubicBezTo>
                      <a:cubicBezTo>
                        <a:pt x="72" y="192"/>
                        <a:pt x="112" y="16"/>
                        <a:pt x="144" y="16"/>
                      </a:cubicBezTo>
                      <a:cubicBezTo>
                        <a:pt x="176" y="16"/>
                        <a:pt x="208" y="208"/>
                        <a:pt x="240" y="208"/>
                      </a:cubicBezTo>
                      <a:cubicBezTo>
                        <a:pt x="272" y="208"/>
                        <a:pt x="304" y="16"/>
                        <a:pt x="336" y="16"/>
                      </a:cubicBezTo>
                      <a:cubicBezTo>
                        <a:pt x="368" y="16"/>
                        <a:pt x="400" y="208"/>
                        <a:pt x="432" y="208"/>
                      </a:cubicBezTo>
                      <a:cubicBezTo>
                        <a:pt x="464" y="208"/>
                        <a:pt x="504" y="32"/>
                        <a:pt x="528" y="16"/>
                      </a:cubicBezTo>
                      <a:cubicBezTo>
                        <a:pt x="552" y="0"/>
                        <a:pt x="564" y="56"/>
                        <a:pt x="576" y="112"/>
                      </a:cubicBezTo>
                    </a:path>
                  </a:pathLst>
                </a:custGeom>
                <a:noFill/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806" name="Line 62"/>
                <p:cNvSpPr>
                  <a:spLocks noChangeShapeType="1"/>
                </p:cNvSpPr>
                <p:nvPr/>
              </p:nvSpPr>
              <p:spPr bwMode="auto">
                <a:xfrm>
                  <a:off x="3978" y="2806"/>
                  <a:ext cx="340" cy="4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807" name="Line 63"/>
                <p:cNvSpPr>
                  <a:spLocks noChangeShapeType="1"/>
                </p:cNvSpPr>
                <p:nvPr/>
              </p:nvSpPr>
              <p:spPr bwMode="auto">
                <a:xfrm>
                  <a:off x="4890" y="2775"/>
                  <a:ext cx="211" cy="2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80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883" y="2610"/>
                  <a:ext cx="303" cy="1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809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564" y="2298"/>
                  <a:ext cx="284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 b="1" smtClean="0">
                      <a:solidFill>
                        <a:srgbClr val="FFFF00"/>
                      </a:solidFill>
                      <a:latin typeface="Symbol" pitchFamily="18" charset="2"/>
                    </a:rPr>
                    <a:t>g</a:t>
                  </a:r>
                  <a:r>
                    <a:rPr lang="en-US" sz="2800" b="1" baseline="30000" smtClean="0">
                      <a:solidFill>
                        <a:srgbClr val="FFFF00"/>
                      </a:solidFill>
                      <a:latin typeface="Symbol" pitchFamily="18" charset="2"/>
                    </a:rPr>
                    <a:t>*</a:t>
                  </a:r>
                </a:p>
              </p:txBody>
            </p:sp>
            <p:sp>
              <p:nvSpPr>
                <p:cNvPr id="1598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5106" y="2442"/>
                  <a:ext cx="2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smtClean="0">
                      <a:solidFill>
                        <a:srgbClr val="FFFFFF"/>
                      </a:solidFill>
                    </a:rPr>
                    <a:t>e</a:t>
                  </a:r>
                  <a:r>
                    <a:rPr lang="en-US" sz="2400" baseline="30000" smtClean="0">
                      <a:solidFill>
                        <a:srgbClr val="FFFFFF"/>
                      </a:solidFill>
                    </a:rPr>
                    <a:t>+</a:t>
                  </a:r>
                </a:p>
              </p:txBody>
            </p:sp>
            <p:sp>
              <p:nvSpPr>
                <p:cNvPr id="159811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5100" y="2901"/>
                  <a:ext cx="26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smtClean="0">
                      <a:solidFill>
                        <a:srgbClr val="FFFFFF"/>
                      </a:solidFill>
                    </a:rPr>
                    <a:t>e</a:t>
                  </a:r>
                  <a:r>
                    <a:rPr lang="en-US" sz="2400" baseline="30000" smtClean="0">
                      <a:solidFill>
                        <a:srgbClr val="FFFFFF"/>
                      </a:solidFill>
                    </a:rPr>
                    <a:t>-</a:t>
                  </a:r>
                </a:p>
              </p:txBody>
            </p:sp>
            <p:sp>
              <p:nvSpPr>
                <p:cNvPr id="159812" name="Line 68"/>
                <p:cNvSpPr>
                  <a:spLocks noChangeShapeType="1"/>
                </p:cNvSpPr>
                <p:nvPr/>
              </p:nvSpPr>
              <p:spPr bwMode="auto">
                <a:xfrm>
                  <a:off x="3975" y="2794"/>
                  <a:ext cx="455" cy="1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813" name="Line 69"/>
                <p:cNvSpPr>
                  <a:spLocks noChangeShapeType="1"/>
                </p:cNvSpPr>
                <p:nvPr/>
              </p:nvSpPr>
              <p:spPr bwMode="auto">
                <a:xfrm>
                  <a:off x="3989" y="2832"/>
                  <a:ext cx="455" cy="1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8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741" y="2394"/>
                  <a:ext cx="67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 b="1" i="1" smtClean="0">
                      <a:solidFill>
                        <a:srgbClr val="FFFF00"/>
                      </a:solidFill>
                      <a:latin typeface="Symbol" pitchFamily="18" charset="2"/>
                    </a:rPr>
                    <a:t>r, w,</a:t>
                  </a:r>
                  <a:r>
                    <a:rPr lang="en-US" sz="2800" b="1" i="1" smtClean="0">
                      <a:solidFill>
                        <a:srgbClr val="FFFF00"/>
                      </a:solidFill>
                      <a:latin typeface="Symbol" pitchFamily="18" charset="2"/>
                      <a:sym typeface="Symbol" pitchFamily="18" charset="2"/>
                    </a:rPr>
                    <a:t></a:t>
                  </a:r>
                  <a:endParaRPr lang="en-US" sz="2800" b="1" i="1" baseline="30000" smtClean="0">
                    <a:solidFill>
                      <a:srgbClr val="FFFF00"/>
                    </a:solidFill>
                    <a:latin typeface="Symbol" pitchFamily="18" charset="2"/>
                    <a:sym typeface="Symbol" pitchFamily="18" charset="2"/>
                  </a:endParaRPr>
                </a:p>
              </p:txBody>
            </p:sp>
          </p:grpSp>
        </p:grpSp>
        <p:sp>
          <p:nvSpPr>
            <p:cNvPr id="159822" name="Oval 78"/>
            <p:cNvSpPr>
              <a:spLocks noChangeArrowheads="1"/>
            </p:cNvSpPr>
            <p:nvPr/>
          </p:nvSpPr>
          <p:spPr bwMode="auto">
            <a:xfrm>
              <a:off x="1202" y="2750"/>
              <a:ext cx="96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159826" name="Oval 82"/>
            <p:cNvSpPr>
              <a:spLocks noChangeArrowheads="1"/>
            </p:cNvSpPr>
            <p:nvPr/>
          </p:nvSpPr>
          <p:spPr bwMode="auto">
            <a:xfrm>
              <a:off x="3923" y="2795"/>
              <a:ext cx="96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59829" name="Oval 85"/>
          <p:cNvSpPr>
            <a:spLocks noChangeArrowheads="1"/>
          </p:cNvSpPr>
          <p:nvPr/>
        </p:nvSpPr>
        <p:spPr bwMode="auto">
          <a:xfrm>
            <a:off x="5867846" y="4663281"/>
            <a:ext cx="3168650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Coupling constants</a:t>
            </a:r>
          </a:p>
        </p:txBody>
      </p:sp>
      <p:sp>
        <p:nvSpPr>
          <p:cNvPr id="159830" name="Text Box 86"/>
          <p:cNvSpPr txBox="1">
            <a:spLocks noChangeArrowheads="1"/>
          </p:cNvSpPr>
          <p:nvPr/>
        </p:nvSpPr>
        <p:spPr bwMode="auto">
          <a:xfrm>
            <a:off x="1619696" y="2863056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R</a:t>
            </a:r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159831" name="Text Box 87"/>
          <p:cNvSpPr txBox="1">
            <a:spLocks noChangeArrowheads="1"/>
          </p:cNvSpPr>
          <p:nvPr/>
        </p:nvSpPr>
        <p:spPr bwMode="auto">
          <a:xfrm>
            <a:off x="2915096" y="3944143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N</a:t>
            </a:r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159832" name="Text Box 88"/>
          <p:cNvSpPr txBox="1">
            <a:spLocks noChangeArrowheads="1"/>
          </p:cNvSpPr>
          <p:nvPr/>
        </p:nvSpPr>
        <p:spPr bwMode="auto">
          <a:xfrm>
            <a:off x="5364608" y="2720181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159833" name="Text Box 89"/>
          <p:cNvSpPr txBox="1">
            <a:spLocks noChangeArrowheads="1"/>
          </p:cNvSpPr>
          <p:nvPr/>
        </p:nvSpPr>
        <p:spPr bwMode="auto">
          <a:xfrm>
            <a:off x="7236271" y="3799681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159834" name="Line 90"/>
          <p:cNvSpPr>
            <a:spLocks noChangeShapeType="1"/>
          </p:cNvSpPr>
          <p:nvPr/>
        </p:nvSpPr>
        <p:spPr bwMode="auto">
          <a:xfrm flipV="1">
            <a:off x="6444108" y="3728243"/>
            <a:ext cx="7143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159835" name="AutoShape 91"/>
          <p:cNvSpPr>
            <a:spLocks noChangeArrowheads="1"/>
          </p:cNvSpPr>
          <p:nvPr/>
        </p:nvSpPr>
        <p:spPr bwMode="auto">
          <a:xfrm>
            <a:off x="3204021" y="4663281"/>
            <a:ext cx="2519362" cy="433387"/>
          </a:xfrm>
          <a:prstGeom prst="leftRightArrow">
            <a:avLst>
              <a:gd name="adj1" fmla="val 50000"/>
              <a:gd name="adj2" fmla="val 1162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FFFFF"/>
              </a:solidFill>
            </a:endParaRPr>
          </a:p>
        </p:txBody>
      </p:sp>
      <p:pic>
        <p:nvPicPr>
          <p:cNvPr id="159842" name="Picture 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7155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Espace réservé du numéro de diapositive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E3EE-1592-4489-BD0E-79CA6094ACA6}" type="slidenum">
              <a:rPr lang="fr-FR" smtClean="0">
                <a:solidFill>
                  <a:srgbClr val="FFFFFF"/>
                </a:solidFill>
              </a:rPr>
              <a:pPr/>
              <a:t>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23528" y="213285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Dalitz</a:t>
            </a:r>
            <a:r>
              <a:rPr lang="en-US" dirty="0" smtClean="0"/>
              <a:t> decay of baryonic resonances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6300192" y="2132856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ρ</a:t>
            </a:r>
            <a:r>
              <a:rPr lang="en-US" dirty="0" smtClean="0">
                <a:latin typeface="Times New Roman"/>
                <a:cs typeface="Times New Roman"/>
              </a:rPr>
              <a:t> meson decay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102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-2286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Hades « strategy »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6024" y="1052736"/>
            <a:ext cx="9756576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dilepton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emission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dense and hot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matter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(cf.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DLS/Berkeley)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A+A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reactions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the 1-2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range 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C+C, Ar+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KCl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Au+Au (2012), Ag+Ag(2013?)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matter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normal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nuclear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density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p+Nb 3.5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cf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KEK,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Jlab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CBELSA/TAPS)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Elementary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collisions pp,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dp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(in future)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</a:t>
            </a:r>
            <a:r>
              <a:rPr lang="fr-FR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</a:t>
            </a: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reference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heavy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-ion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spectra</a:t>
            </a:r>
            <a:endParaRPr lang="fr-FR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understand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dilepton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production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(exclusive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channels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dilepton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emission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probing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time-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like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electromagnetic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structure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hadronic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transitions!</a:t>
            </a: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Simultaneous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hadronic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channels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(pp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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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pp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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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Cross-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checks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on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known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channels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detailed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information on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baryonic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resonance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production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….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strangeness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program: K</a:t>
            </a:r>
            <a:r>
              <a:rPr lang="fr-FR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K</a:t>
            </a:r>
            <a:r>
              <a:rPr lang="fr-FR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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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(1385),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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(1405)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3321" y="2924175"/>
            <a:ext cx="8893175" cy="2233613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idx="12"/>
          </p:nvPr>
        </p:nvSpPr>
        <p:spPr>
          <a:xfrm>
            <a:off x="8704683" y="624363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IPN Orsay, 17/10/2011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Béatrice Ramstein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0EB23E7-1C76-4914-B670-14324F3FEBC8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09638"/>
            <a:ext cx="8640762" cy="568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The Collaboration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945313" y="4724400"/>
            <a:ext cx="579437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GSI</a:t>
            </a:r>
          </a:p>
        </p:txBody>
      </p:sp>
      <p:sp>
        <p:nvSpPr>
          <p:cNvPr id="162824" name="Rectangle 7"/>
          <p:cNvSpPr>
            <a:spLocks noChangeArrowheads="1"/>
          </p:cNvSpPr>
          <p:nvPr/>
        </p:nvSpPr>
        <p:spPr bwMode="auto">
          <a:xfrm>
            <a:off x="430213" y="914400"/>
            <a:ext cx="8713787" cy="5761038"/>
          </a:xfrm>
          <a:prstGeom prst="rect">
            <a:avLst/>
          </a:prstGeom>
          <a:solidFill>
            <a:srgbClr val="FFFFFF">
              <a:alpha val="67842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628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781300"/>
            <a:ext cx="2447925" cy="182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9750" y="5229225"/>
            <a:ext cx="2181225" cy="1217613"/>
            <a:chOff x="340" y="3294"/>
            <a:chExt cx="1374" cy="767"/>
          </a:xfrm>
        </p:grpSpPr>
        <p:pic>
          <p:nvPicPr>
            <p:cNvPr id="16283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r="12900"/>
            <a:stretch>
              <a:fillRect/>
            </a:stretch>
          </p:blipFill>
          <p:spPr bwMode="auto">
            <a:xfrm>
              <a:off x="340" y="3294"/>
              <a:ext cx="1375" cy="7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1357" y="3326"/>
              <a:ext cx="284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000" b="1">
                  <a:solidFill>
                    <a:srgbClr val="D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rPr>
                <a:t>SIS</a:t>
              </a:r>
            </a:p>
          </p:txBody>
        </p:sp>
      </p:grpSp>
      <p:sp>
        <p:nvSpPr>
          <p:cNvPr id="162827" name="Rectangle 12"/>
          <p:cNvSpPr>
            <a:spLocks noChangeArrowheads="1"/>
          </p:cNvSpPr>
          <p:nvPr/>
        </p:nvSpPr>
        <p:spPr bwMode="auto">
          <a:xfrm>
            <a:off x="3851275" y="1196975"/>
            <a:ext cx="5256213" cy="488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Catania  (INFN - LNS), Italy</a:t>
            </a:r>
          </a:p>
          <a:p>
            <a:pPr marL="741363" lvl="1" indent="-28416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Cracow  (Univ.), Poland</a:t>
            </a:r>
          </a:p>
          <a:p>
            <a:pPr lvl="2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Darmstadt  (GSI), Germany</a:t>
            </a:r>
          </a:p>
          <a:p>
            <a:pPr lvl="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Dresden (FZD),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Dubna  (JINR), Russia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Frankfurt  (Univ.),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Giessen  (Univ.),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Milano  (INFN, Univ.), Italy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München  (</a:t>
            </a:r>
            <a:r>
              <a:rPr lang="en-US" sz="1400" b="1">
                <a:solidFill>
                  <a:srgbClr val="080808"/>
                </a:solidFill>
              </a:rPr>
              <a:t>TUM</a:t>
            </a:r>
            <a:r>
              <a:rPr lang="de-DE" sz="1400" b="1">
                <a:solidFill>
                  <a:srgbClr val="080808"/>
                </a:solidFill>
              </a:rPr>
              <a:t>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Moscow  (ITEP,MEPhI,RAS), Russia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Nicosia  (Univ.), Cyprus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Orsay (IPN), France</a:t>
            </a:r>
          </a:p>
          <a:p>
            <a:pPr lvl="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Rez  (CAS, NPI), Czech Rep.</a:t>
            </a:r>
          </a:p>
          <a:p>
            <a:pPr lvl="2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Sant. de Compostela  (Univ.), Spain</a:t>
            </a:r>
          </a:p>
          <a:p>
            <a:pPr marL="741363" lvl="1" indent="-28416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Valencia  (Univ.), Spain</a:t>
            </a:r>
          </a:p>
          <a:p>
            <a:pPr marL="341313" indent="-34131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>
                <a:solidFill>
                  <a:srgbClr val="080808"/>
                </a:solidFill>
              </a:rPr>
              <a:t>Coimbra (Univ.), LIP, Portugal</a:t>
            </a:r>
          </a:p>
        </p:txBody>
      </p:sp>
      <p:pic>
        <p:nvPicPr>
          <p:cNvPr id="16282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981075"/>
            <a:ext cx="273685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2829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590800"/>
            <a:ext cx="2376488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283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0"/>
            <a:ext cx="1104900" cy="9715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21" name="Espace réservé du numéro de diapositive 20"/>
          <p:cNvSpPr>
            <a:spLocks noGrp="1"/>
          </p:cNvSpPr>
          <p:nvPr>
            <p:ph type="sldNum" idx="12"/>
          </p:nvPr>
        </p:nvSpPr>
        <p:spPr>
          <a:xfrm>
            <a:off x="8704683" y="624363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327F7D3-0089-403B-9829-C302E19AF1AF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05400" y="1219200"/>
            <a:ext cx="4037013" cy="5186363"/>
            <a:chOff x="3216" y="768"/>
            <a:chExt cx="2543" cy="3267"/>
          </a:xfrm>
        </p:grpSpPr>
        <p:pic>
          <p:nvPicPr>
            <p:cNvPr id="16385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821"/>
              <a:ext cx="2544" cy="3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855" name="Text Box 6"/>
            <p:cNvSpPr txBox="1">
              <a:spLocks noChangeArrowheads="1"/>
            </p:cNvSpPr>
            <p:nvPr/>
          </p:nvSpPr>
          <p:spPr bwMode="auto">
            <a:xfrm>
              <a:off x="4055" y="768"/>
              <a:ext cx="78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b="1">
                  <a:solidFill>
                    <a:srgbClr val="FF3300"/>
                  </a:solidFill>
                </a:rPr>
                <a:t>Side View</a:t>
              </a:r>
            </a:p>
          </p:txBody>
        </p:sp>
        <p:sp>
          <p:nvSpPr>
            <p:cNvPr id="163856" name="Text Box 7"/>
            <p:cNvSpPr txBox="1">
              <a:spLocks noChangeArrowheads="1"/>
            </p:cNvSpPr>
            <p:nvPr/>
          </p:nvSpPr>
          <p:spPr bwMode="auto">
            <a:xfrm>
              <a:off x="3329" y="2629"/>
              <a:ext cx="445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000" b="1">
                  <a:solidFill>
                    <a:srgbClr val="000000"/>
                  </a:solidFill>
                  <a:latin typeface="Arial Black" pitchFamily="34" charset="0"/>
                </a:rPr>
                <a:t>START</a:t>
              </a:r>
            </a:p>
          </p:txBody>
        </p:sp>
        <p:sp>
          <p:nvSpPr>
            <p:cNvPr id="163857" name="Line 8"/>
            <p:cNvSpPr>
              <a:spLocks noChangeShapeType="1"/>
            </p:cNvSpPr>
            <p:nvPr/>
          </p:nvSpPr>
          <p:spPr bwMode="auto">
            <a:xfrm flipV="1">
              <a:off x="3598" y="2535"/>
              <a:ext cx="136" cy="10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8612188" y="3657600"/>
            <a:ext cx="531812" cy="914400"/>
          </a:xfrm>
          <a:prstGeom prst="rect">
            <a:avLst/>
          </a:prstGeom>
          <a:solidFill>
            <a:srgbClr val="0000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FW</a:t>
            </a:r>
          </a:p>
        </p:txBody>
      </p:sp>
      <p:sp>
        <p:nvSpPr>
          <p:cNvPr id="163846" name="Rectangle 10"/>
          <p:cNvSpPr>
            <a:spLocks noChangeArrowheads="1"/>
          </p:cNvSpPr>
          <p:nvPr/>
        </p:nvSpPr>
        <p:spPr bwMode="auto">
          <a:xfrm>
            <a:off x="0" y="2209800"/>
            <a:ext cx="4953000" cy="3987800"/>
          </a:xfrm>
          <a:prstGeom prst="rect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00"/>
                </a:solidFill>
              </a:rPr>
              <a:t>Acceptance</a:t>
            </a:r>
            <a:r>
              <a:rPr lang="en-GB" sz="1600">
                <a:solidFill>
                  <a:srgbClr val="FFFF00"/>
                </a:solidFill>
              </a:rPr>
              <a:t>:</a:t>
            </a:r>
            <a:r>
              <a:rPr lang="en-GB" sz="1600">
                <a:solidFill>
                  <a:srgbClr val="FFFFFF"/>
                </a:solidFill>
              </a:rPr>
              <a:t> </a:t>
            </a:r>
            <a:r>
              <a:rPr lang="en-GB" sz="1600" b="1">
                <a:solidFill>
                  <a:srgbClr val="FFFFFF"/>
                </a:solidFill>
              </a:rPr>
              <a:t>Full azimuth,  polar angles 18</a:t>
            </a:r>
            <a:r>
              <a:rPr lang="en-GB" sz="1600" b="1" baseline="30000">
                <a:solidFill>
                  <a:srgbClr val="FFFFFF"/>
                </a:solidFill>
              </a:rPr>
              <a:t>o</a:t>
            </a:r>
            <a:r>
              <a:rPr lang="en-GB" sz="1600" b="1">
                <a:solidFill>
                  <a:srgbClr val="FFFFFF"/>
                </a:solidFill>
              </a:rPr>
              <a:t> - 85</a:t>
            </a:r>
            <a:r>
              <a:rPr lang="en-GB" sz="1600" b="1" baseline="30000">
                <a:solidFill>
                  <a:srgbClr val="FFFFFF"/>
                </a:solidFill>
              </a:rPr>
              <a:t>o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       Pair acceptance </a:t>
            </a:r>
            <a:r>
              <a:rPr lang="en-GB" sz="1600" b="1">
                <a:solidFill>
                  <a:srgbClr val="FFFFFF"/>
                </a:solidFill>
                <a:latin typeface="Symbol" pitchFamily="18" charset="2"/>
              </a:rPr>
              <a:t></a:t>
            </a:r>
            <a:r>
              <a:rPr lang="en-GB" sz="1600" b="1">
                <a:solidFill>
                  <a:srgbClr val="FFFFFF"/>
                </a:solidFill>
              </a:rPr>
              <a:t> 0.35 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solidFill>
                <a:srgbClr val="7B46D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00"/>
                </a:solidFill>
              </a:rPr>
              <a:t>Particle identification</a:t>
            </a:r>
            <a:r>
              <a:rPr lang="en-GB" sz="1600">
                <a:solidFill>
                  <a:srgbClr val="FFFF00"/>
                </a:solidFill>
              </a:rPr>
              <a:t>:</a:t>
            </a:r>
            <a:r>
              <a:rPr lang="en-GB" sz="1600">
                <a:solidFill>
                  <a:srgbClr val="FFFFFF"/>
                </a:solidFill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       RICH,</a:t>
            </a:r>
            <a:r>
              <a:rPr lang="en-GB" sz="1600">
                <a:solidFill>
                  <a:srgbClr val="FFFFFF"/>
                </a:solidFill>
              </a:rPr>
              <a:t>  </a:t>
            </a:r>
            <a:r>
              <a:rPr lang="en-GB" sz="1600" b="1">
                <a:solidFill>
                  <a:srgbClr val="FFFFFF"/>
                </a:solidFill>
              </a:rPr>
              <a:t>Time Of Flight, Pre-Shower (pad chambers &amp; lead converter) ( also MDC (K</a:t>
            </a:r>
            <a:r>
              <a:rPr lang="en-GB" sz="1600" b="1" baseline="30000">
                <a:solidFill>
                  <a:srgbClr val="FFFFFF"/>
                </a:solidFill>
                <a:latin typeface="Symbol" pitchFamily="18" charset="2"/>
              </a:rPr>
              <a:t></a:t>
            </a:r>
            <a:r>
              <a:rPr lang="en-GB" sz="1600" b="1">
                <a:solidFill>
                  <a:srgbClr val="FFFFFF"/>
                </a:solidFill>
              </a:rPr>
              <a:t>))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solidFill>
                <a:srgbClr val="FFFF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00"/>
                </a:solidFill>
              </a:rPr>
              <a:t>Trigger</a:t>
            </a:r>
            <a:r>
              <a:rPr lang="en-GB" sz="1600" b="1">
                <a:solidFill>
                  <a:srgbClr val="FFFFFF"/>
                </a:solidFill>
              </a:rPr>
              <a:t>: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  1st Level: charged particle multiplicity (~10 kHz)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  2nd Level: single electron trigger (~2.5 kHz)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00"/>
                </a:solidFill>
              </a:rPr>
              <a:t>Momentum measurement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Magnet: </a:t>
            </a:r>
            <a:r>
              <a:rPr lang="en-GB" sz="1600">
                <a:solidFill>
                  <a:srgbClr val="FFFFFF"/>
                </a:solidFill>
              </a:rPr>
              <a:t>  </a:t>
            </a:r>
            <a:r>
              <a:rPr lang="en-GB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∫</a:t>
            </a:r>
            <a:r>
              <a:rPr lang="en-GB" sz="1600" b="1">
                <a:solidFill>
                  <a:srgbClr val="FFFFFF"/>
                </a:solidFill>
              </a:rPr>
              <a:t>Bdl = 0.1- 0.34 Tm   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MDC: 24 Mini Drift Chambers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Leptons:  </a:t>
            </a:r>
            <a:r>
              <a:rPr lang="en-GB" sz="1600" b="1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>
                <a:solidFill>
                  <a:srgbClr val="FFFFFF"/>
                </a:solidFill>
              </a:rPr>
              <a:t>x~ 140 </a:t>
            </a:r>
            <a:r>
              <a:rPr lang="en-GB" sz="1600" b="1">
                <a:solidFill>
                  <a:srgbClr val="FFFFFF"/>
                </a:solidFill>
                <a:latin typeface="Symbol" pitchFamily="18" charset="2"/>
              </a:rPr>
              <a:t></a:t>
            </a:r>
            <a:r>
              <a:rPr lang="en-GB" sz="1600" b="1">
                <a:solidFill>
                  <a:srgbClr val="FFFFFF"/>
                </a:solidFill>
              </a:rPr>
              <a:t> per cell, </a:t>
            </a:r>
            <a:r>
              <a:rPr lang="en-GB" sz="1600" b="1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>
                <a:solidFill>
                  <a:srgbClr val="FFFFFF"/>
                </a:solidFill>
              </a:rPr>
              <a:t>p/p ~ 1-2 %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>
                <a:solidFill>
                  <a:srgbClr val="FFFFFF"/>
                </a:solidFill>
              </a:rPr>
              <a:t>M/M ~ 2% at </a:t>
            </a:r>
            <a:r>
              <a:rPr lang="en-GB" sz="1600" b="1">
                <a:solidFill>
                  <a:srgbClr val="FFFFFF"/>
                </a:solidFill>
                <a:latin typeface="Symbol" pitchFamily="18" charset="2"/>
              </a:rPr>
              <a:t></a:t>
            </a:r>
            <a:r>
              <a:rPr lang="en-GB" sz="1600" b="1">
                <a:solidFill>
                  <a:srgbClr val="FFFFFF"/>
                </a:solidFill>
              </a:rPr>
              <a:t> peak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0"/>
            <a:ext cx="3656013" cy="2225675"/>
            <a:chOff x="0" y="0"/>
            <a:chExt cx="2303" cy="1402"/>
          </a:xfrm>
        </p:grpSpPr>
        <p:pic>
          <p:nvPicPr>
            <p:cNvPr id="163852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853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3848" name="Text Box 14"/>
          <p:cNvSpPr txBox="1">
            <a:spLocks noChangeArrowheads="1"/>
          </p:cNvSpPr>
          <p:nvPr/>
        </p:nvSpPr>
        <p:spPr bwMode="auto">
          <a:xfrm>
            <a:off x="5432425" y="0"/>
            <a:ext cx="3394075" cy="1166813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>
                <a:solidFill>
                  <a:srgbClr val="FFFFFF"/>
                </a:solidFill>
                <a:latin typeface="Forte" pitchFamily="64" charset="0"/>
              </a:rPr>
              <a:t>     HADES</a:t>
            </a: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>
                <a:solidFill>
                  <a:srgbClr val="FFFFFF"/>
                </a:solidFill>
              </a:rPr>
              <a:t> 2</a:t>
            </a:r>
            <a:r>
              <a:rPr lang="fr-FR" sz="2400" baseline="30000">
                <a:solidFill>
                  <a:srgbClr val="FFFFFF"/>
                </a:solidFill>
              </a:rPr>
              <a:t>nd</a:t>
            </a:r>
            <a:r>
              <a:rPr lang="fr-FR" sz="2400">
                <a:solidFill>
                  <a:srgbClr val="FFFFFF"/>
                </a:solidFill>
              </a:rPr>
              <a:t> generation dilepton </a:t>
            </a: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>
                <a:solidFill>
                  <a:srgbClr val="FFFFFF"/>
                </a:solidFill>
              </a:rPr>
              <a:t>  spectrometer </a:t>
            </a:r>
          </a:p>
        </p:txBody>
      </p:sp>
      <p:sp>
        <p:nvSpPr>
          <p:cNvPr id="163849" name="Text Box 15"/>
          <p:cNvSpPr txBox="1">
            <a:spLocks noChangeArrowheads="1"/>
          </p:cNvSpPr>
          <p:nvPr/>
        </p:nvSpPr>
        <p:spPr bwMode="auto">
          <a:xfrm>
            <a:off x="8520113" y="4148138"/>
            <a:ext cx="7794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  <a:latin typeface="Symbol" pitchFamily="18" charset="2"/>
              </a:rPr>
              <a:t></a:t>
            </a:r>
            <a:r>
              <a:rPr lang="fr-FR">
                <a:solidFill>
                  <a:srgbClr val="FFFFFF"/>
                </a:solidFill>
              </a:rPr>
              <a:t> &lt; 7°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403350" y="3357563"/>
            <a:ext cx="2895600" cy="1202510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srgbClr val="000000"/>
                </a:solidFill>
              </a:rPr>
              <a:t>      Upgrade  </a:t>
            </a:r>
            <a:r>
              <a:rPr lang="fr-FR" b="1" dirty="0">
                <a:solidFill>
                  <a:srgbClr val="000000"/>
                </a:solidFill>
              </a:rPr>
              <a:t>(2010)</a:t>
            </a:r>
          </a:p>
          <a:p>
            <a:pPr>
              <a:buClrTx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000000"/>
                </a:solidFill>
              </a:rPr>
              <a:t>New DAQ ~20 kHz</a:t>
            </a:r>
          </a:p>
          <a:p>
            <a:pPr>
              <a:buClrTx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000000"/>
                </a:solidFill>
              </a:rPr>
              <a:t> new </a:t>
            </a:r>
            <a:r>
              <a:rPr lang="fr-FR" b="1" dirty="0" err="1">
                <a:solidFill>
                  <a:srgbClr val="000000"/>
                </a:solidFill>
              </a:rPr>
              <a:t>MDCs</a:t>
            </a:r>
            <a:r>
              <a:rPr lang="fr-FR" b="1" dirty="0">
                <a:solidFill>
                  <a:srgbClr val="000000"/>
                </a:solidFill>
              </a:rPr>
              <a:t> for plane 1</a:t>
            </a:r>
          </a:p>
          <a:p>
            <a:pPr>
              <a:buClrTx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000000"/>
                </a:solidFill>
              </a:rPr>
              <a:t>RPC </a:t>
            </a:r>
            <a:r>
              <a:rPr lang="el-GR" b="1" dirty="0">
                <a:solidFill>
                  <a:srgbClr val="000000"/>
                </a:solidFill>
              </a:rPr>
              <a:t>θ</a:t>
            </a:r>
            <a:r>
              <a:rPr lang="fr-FR" b="1" dirty="0">
                <a:solidFill>
                  <a:srgbClr val="000000"/>
                </a:solidFill>
              </a:rPr>
              <a:t> &lt;45°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250C758-94C1-4446-87A9-7BEF4B83EA91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391400" y="6537325"/>
            <a:ext cx="1295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FFFFFF"/>
                </a:solidFill>
                <a:latin typeface="Times New Roman" pitchFamily="18" charset="0"/>
              </a:rPr>
              <a:t>Lecture III:    </a:t>
            </a:r>
            <a:fld id="{61C089EE-D73A-45FE-8560-7E8AE1C0B573}" type="slidenum">
              <a:rPr lang="en-US" sz="1200">
                <a:solidFill>
                  <a:srgbClr val="FFFFFF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50825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Technical layout of HADES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5288" y="1052513"/>
            <a:ext cx="6156325" cy="4930775"/>
            <a:chOff x="249" y="663"/>
            <a:chExt cx="3878" cy="3106"/>
          </a:xfrm>
        </p:grpSpPr>
        <p:pic>
          <p:nvPicPr>
            <p:cNvPr id="164883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663"/>
              <a:ext cx="3879" cy="31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4884" name="Text Box 9"/>
            <p:cNvSpPr txBox="1">
              <a:spLocks noChangeArrowheads="1"/>
            </p:cNvSpPr>
            <p:nvPr/>
          </p:nvSpPr>
          <p:spPr bwMode="auto">
            <a:xfrm rot="3840000">
              <a:off x="2779" y="1904"/>
              <a:ext cx="738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FFFF00"/>
                  </a:solidFill>
                </a:rPr>
                <a:t>Pre-Shower</a:t>
              </a:r>
            </a:p>
          </p:txBody>
        </p:sp>
        <p:sp>
          <p:nvSpPr>
            <p:cNvPr id="164885" name="Text Box 10"/>
            <p:cNvSpPr txBox="1">
              <a:spLocks noChangeArrowheads="1"/>
            </p:cNvSpPr>
            <p:nvPr/>
          </p:nvSpPr>
          <p:spPr bwMode="auto">
            <a:xfrm rot="1080000">
              <a:off x="2207" y="1392"/>
              <a:ext cx="337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FFFF00"/>
                  </a:solidFill>
                </a:rPr>
                <a:t>TOF</a:t>
              </a:r>
            </a:p>
          </p:txBody>
        </p:sp>
        <p:sp>
          <p:nvSpPr>
            <p:cNvPr id="164886" name="Text Box 11"/>
            <p:cNvSpPr txBox="1">
              <a:spLocks noChangeArrowheads="1"/>
            </p:cNvSpPr>
            <p:nvPr/>
          </p:nvSpPr>
          <p:spPr bwMode="auto">
            <a:xfrm rot="2460000">
              <a:off x="2054" y="1968"/>
              <a:ext cx="682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FFFF00"/>
                  </a:solidFill>
                </a:rPr>
                <a:t>outer MDC</a:t>
              </a:r>
            </a:p>
          </p:txBody>
        </p:sp>
        <p:sp>
          <p:nvSpPr>
            <p:cNvPr id="164887" name="Text Box 12"/>
            <p:cNvSpPr txBox="1">
              <a:spLocks noChangeArrowheads="1"/>
            </p:cNvSpPr>
            <p:nvPr/>
          </p:nvSpPr>
          <p:spPr bwMode="auto">
            <a:xfrm rot="3360000">
              <a:off x="2706" y="1999"/>
              <a:ext cx="352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FFFF00"/>
                  </a:solidFill>
                </a:rPr>
                <a:t>RPC</a:t>
              </a:r>
            </a:p>
          </p:txBody>
        </p:sp>
        <p:sp>
          <p:nvSpPr>
            <p:cNvPr id="164888" name="Text Box 13"/>
            <p:cNvSpPr txBox="1">
              <a:spLocks noChangeArrowheads="1"/>
            </p:cNvSpPr>
            <p:nvPr/>
          </p:nvSpPr>
          <p:spPr bwMode="auto">
            <a:xfrm rot="-240000">
              <a:off x="2984" y="2880"/>
              <a:ext cx="520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FFFF00"/>
                  </a:solidFill>
                </a:rPr>
                <a:t>He pipe</a:t>
              </a:r>
            </a:p>
          </p:txBody>
        </p:sp>
        <p:sp>
          <p:nvSpPr>
            <p:cNvPr id="164889" name="Text Box 14"/>
            <p:cNvSpPr txBox="1">
              <a:spLocks noChangeArrowheads="1"/>
            </p:cNvSpPr>
            <p:nvPr/>
          </p:nvSpPr>
          <p:spPr bwMode="auto">
            <a:xfrm rot="-420000">
              <a:off x="1092" y="3112"/>
              <a:ext cx="811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FFFF00"/>
                  </a:solidFill>
                </a:rPr>
                <a:t>Start + target</a:t>
              </a:r>
            </a:p>
          </p:txBody>
        </p:sp>
        <p:sp>
          <p:nvSpPr>
            <p:cNvPr id="164890" name="Text Box 15"/>
            <p:cNvSpPr txBox="1">
              <a:spLocks noChangeArrowheads="1"/>
            </p:cNvSpPr>
            <p:nvPr/>
          </p:nvSpPr>
          <p:spPr bwMode="auto">
            <a:xfrm>
              <a:off x="624" y="1872"/>
              <a:ext cx="570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FFFF00"/>
                  </a:solidFill>
                </a:rPr>
                <a:t>Cryostat</a:t>
              </a:r>
            </a:p>
          </p:txBody>
        </p:sp>
        <p:sp>
          <p:nvSpPr>
            <p:cNvPr id="164891" name="Line 16"/>
            <p:cNvSpPr>
              <a:spLocks noChangeShapeType="1"/>
            </p:cNvSpPr>
            <p:nvPr/>
          </p:nvSpPr>
          <p:spPr bwMode="auto">
            <a:xfrm flipV="1">
              <a:off x="480" y="2783"/>
              <a:ext cx="3552" cy="434"/>
            </a:xfrm>
            <a:prstGeom prst="line">
              <a:avLst/>
            </a:prstGeom>
            <a:noFill/>
            <a:ln w="25560">
              <a:solidFill>
                <a:srgbClr val="000099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92" name="Text Box 17"/>
            <p:cNvSpPr txBox="1">
              <a:spLocks noChangeArrowheads="1"/>
            </p:cNvSpPr>
            <p:nvPr/>
          </p:nvSpPr>
          <p:spPr bwMode="auto">
            <a:xfrm rot="-420000">
              <a:off x="408" y="3025"/>
              <a:ext cx="407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000099"/>
                  </a:solidFill>
                </a:rPr>
                <a:t>beam</a:t>
              </a:r>
            </a:p>
          </p:txBody>
        </p:sp>
        <p:sp>
          <p:nvSpPr>
            <p:cNvPr id="164893" name="Text Box 18"/>
            <p:cNvSpPr txBox="1">
              <a:spLocks noChangeArrowheads="1"/>
            </p:cNvSpPr>
            <p:nvPr/>
          </p:nvSpPr>
          <p:spPr bwMode="auto">
            <a:xfrm rot="2460000">
              <a:off x="2054" y="1968"/>
              <a:ext cx="682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FFFF00"/>
                  </a:solidFill>
                </a:rPr>
                <a:t>outer MDC</a:t>
              </a:r>
            </a:p>
          </p:txBody>
        </p:sp>
        <p:sp>
          <p:nvSpPr>
            <p:cNvPr id="164894" name="Text Box 19"/>
            <p:cNvSpPr txBox="1">
              <a:spLocks noChangeArrowheads="1"/>
            </p:cNvSpPr>
            <p:nvPr/>
          </p:nvSpPr>
          <p:spPr bwMode="auto">
            <a:xfrm rot="2280000">
              <a:off x="1440" y="2591"/>
              <a:ext cx="676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FFFF00"/>
                  </a:solidFill>
                </a:rPr>
                <a:t>inner MDC</a:t>
              </a:r>
            </a:p>
          </p:txBody>
        </p:sp>
        <p:sp>
          <p:nvSpPr>
            <p:cNvPr id="164895" name="Text Box 20"/>
            <p:cNvSpPr txBox="1">
              <a:spLocks noChangeArrowheads="1"/>
            </p:cNvSpPr>
            <p:nvPr/>
          </p:nvSpPr>
          <p:spPr bwMode="auto">
            <a:xfrm rot="-120000">
              <a:off x="1576" y="2113"/>
              <a:ext cx="583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000099"/>
                  </a:solidFill>
                </a:rPr>
                <a:t>B field 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000099"/>
                  </a:solidFill>
                </a:rPr>
                <a:t>    region</a:t>
              </a:r>
            </a:p>
          </p:txBody>
        </p:sp>
      </p:grpSp>
      <p:pic>
        <p:nvPicPr>
          <p:cNvPr id="164872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2971800"/>
            <a:ext cx="1658937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4873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1663" y="1077913"/>
            <a:ext cx="1658937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4874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4838" y="4876800"/>
            <a:ext cx="1658937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4875" name="Text Box 24"/>
          <p:cNvSpPr txBox="1">
            <a:spLocks noChangeArrowheads="1"/>
          </p:cNvSpPr>
          <p:nvPr/>
        </p:nvSpPr>
        <p:spPr bwMode="auto">
          <a:xfrm>
            <a:off x="7232650" y="2738438"/>
            <a:ext cx="107315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FFFFFF"/>
                </a:solidFill>
              </a:rPr>
              <a:t>inner MDC</a:t>
            </a:r>
          </a:p>
        </p:txBody>
      </p:sp>
      <p:sp>
        <p:nvSpPr>
          <p:cNvPr id="164876" name="Text Box 25"/>
          <p:cNvSpPr txBox="1">
            <a:spLocks noChangeArrowheads="1"/>
          </p:cNvSpPr>
          <p:nvPr/>
        </p:nvSpPr>
        <p:spPr bwMode="auto">
          <a:xfrm>
            <a:off x="7107238" y="4648200"/>
            <a:ext cx="1322387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FFFFFF"/>
                </a:solidFill>
              </a:rPr>
              <a:t>RICH readout</a:t>
            </a:r>
          </a:p>
        </p:txBody>
      </p:sp>
      <p:sp>
        <p:nvSpPr>
          <p:cNvPr id="164877" name="Text Box 26"/>
          <p:cNvSpPr txBox="1">
            <a:spLocks noChangeArrowheads="1"/>
          </p:cNvSpPr>
          <p:nvPr/>
        </p:nvSpPr>
        <p:spPr bwMode="auto">
          <a:xfrm>
            <a:off x="7129463" y="838200"/>
            <a:ext cx="1254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FFFFFF"/>
                </a:solidFill>
              </a:rPr>
              <a:t>HADES cave</a:t>
            </a:r>
          </a:p>
        </p:txBody>
      </p:sp>
      <p:sp>
        <p:nvSpPr>
          <p:cNvPr id="164878" name="Text Box 27"/>
          <p:cNvSpPr txBox="1">
            <a:spLocks noChangeArrowheads="1"/>
          </p:cNvSpPr>
          <p:nvPr/>
        </p:nvSpPr>
        <p:spPr bwMode="auto">
          <a:xfrm>
            <a:off x="379413" y="1027113"/>
            <a:ext cx="16525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CCFF99"/>
                </a:solidFill>
              </a:rPr>
              <a:t>HADES sector</a:t>
            </a:r>
          </a:p>
        </p:txBody>
      </p:sp>
      <p:pic>
        <p:nvPicPr>
          <p:cNvPr id="164879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9513" y="274638"/>
            <a:ext cx="1462087" cy="41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Rayon">
  <a:themeElements>
    <a:clrScheme name="Rayon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y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dèle par défaut">
  <a:themeElements>
    <a:clrScheme name="Modèle par défau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Rayon">
  <a:themeElements>
    <a:clrScheme name="Rayon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y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3618</TotalTime>
  <Words>2912</Words>
  <Application>Microsoft Office PowerPoint</Application>
  <PresentationFormat>Affichage à l'écran (4:3)</PresentationFormat>
  <Paragraphs>644</Paragraphs>
  <Slides>35</Slides>
  <Notes>18</Notes>
  <HiddenSlides>0</HiddenSlides>
  <MMClips>0</MMClips>
  <ScaleCrop>false</ScaleCrop>
  <HeadingPairs>
    <vt:vector size="6" baseType="variant">
      <vt:variant>
        <vt:lpstr>Thème</vt:lpstr>
      </vt:variant>
      <vt:variant>
        <vt:i4>16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53" baseType="lpstr">
      <vt:lpstr>Capitaux</vt:lpstr>
      <vt:lpstr>Thème Office</vt:lpstr>
      <vt:lpstr>1_Thème Office</vt:lpstr>
      <vt:lpstr>1_Modèle par défaut</vt:lpstr>
      <vt:lpstr>3_Thème Office</vt:lpstr>
      <vt:lpstr>4_Thème Office</vt:lpstr>
      <vt:lpstr>5_Thème Office</vt:lpstr>
      <vt:lpstr>1_Rayon</vt:lpstr>
      <vt:lpstr>6_Thème Office</vt:lpstr>
      <vt:lpstr>2_Rayon</vt:lpstr>
      <vt:lpstr>7_Thème Office</vt:lpstr>
      <vt:lpstr>8_Thème Office</vt:lpstr>
      <vt:lpstr>9_Thème Office</vt:lpstr>
      <vt:lpstr>10_Thème Office</vt:lpstr>
      <vt:lpstr>11_Thème Office</vt:lpstr>
      <vt:lpstr>12_Thème Office</vt:lpstr>
      <vt:lpstr>Microsoft Éditeur d'équations 3.0</vt:lpstr>
      <vt:lpstr>公式</vt:lpstr>
      <vt:lpstr>Time-like electromagnetic baryonic transitions form factors investigation  with HADES</vt:lpstr>
      <vt:lpstr>Outline</vt:lpstr>
      <vt:lpstr>Diapositive 3</vt:lpstr>
      <vt:lpstr>The  meson in hot and dense hadronic matter from SIS18 to SPS </vt:lpstr>
      <vt:lpstr>Vector meson dominance for baryonic transitions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Exclusive analysis : ppppe+e- at 1.25 GeV  using pe+e- events</vt:lpstr>
      <vt:lpstr>ppe+e-X  E=2.2 GeV,3.5 GeV</vt:lpstr>
      <vt:lpstr>Dilepton production in pp reactions</vt:lpstr>
      <vt:lpstr>Diapositive 19</vt:lpstr>
      <vt:lpstr>Diapositive 20</vt:lpstr>
      <vt:lpstr>Data base entries from HADES measurements</vt:lpstr>
      <vt:lpstr>More results in pp reactions…</vt:lpstr>
      <vt:lpstr>Diapositive 23</vt:lpstr>
      <vt:lpstr>Diapositive 24</vt:lpstr>
      <vt:lpstr>Diapositive 25</vt:lpstr>
      <vt:lpstr>Diapositive 26</vt:lpstr>
      <vt:lpstr>/ production in  π-pe+e-n  reaction </vt:lpstr>
      <vt:lpstr>πNππN: present status </vt:lpstr>
      <vt:lpstr>Diapositive 29</vt:lpstr>
      <vt:lpstr>Diapositive 30</vt:lpstr>
      <vt:lpstr>Diapositive 31</vt:lpstr>
      <vt:lpstr>Pion Beam tracker</vt:lpstr>
      <vt:lpstr>Diapositive 33</vt:lpstr>
      <vt:lpstr>πN Nπ π  : Existing data</vt:lpstr>
      <vt:lpstr>Constrains on  production  by hadronic channels pp pn+ ,pp0 at E=1.25 GeV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439</cp:revision>
  <dcterms:created xsi:type="dcterms:W3CDTF">2012-11-10T14:04:00Z</dcterms:created>
  <dcterms:modified xsi:type="dcterms:W3CDTF">2012-12-06T09:58:19Z</dcterms:modified>
</cp:coreProperties>
</file>