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9"/>
  </p:notesMasterIdLst>
  <p:sldIdLst>
    <p:sldId id="434" r:id="rId2"/>
    <p:sldId id="719" r:id="rId3"/>
    <p:sldId id="722" r:id="rId4"/>
    <p:sldId id="557" r:id="rId5"/>
    <p:sldId id="571" r:id="rId6"/>
    <p:sldId id="665" r:id="rId7"/>
    <p:sldId id="697" r:id="rId8"/>
    <p:sldId id="698" r:id="rId9"/>
    <p:sldId id="699" r:id="rId10"/>
    <p:sldId id="700" r:id="rId11"/>
    <p:sldId id="559" r:id="rId12"/>
    <p:sldId id="562" r:id="rId13"/>
    <p:sldId id="686" r:id="rId14"/>
    <p:sldId id="573" r:id="rId15"/>
    <p:sldId id="691" r:id="rId16"/>
    <p:sldId id="684" r:id="rId17"/>
    <p:sldId id="685" r:id="rId18"/>
    <p:sldId id="574" r:id="rId19"/>
    <p:sldId id="575" r:id="rId20"/>
    <p:sldId id="451" r:id="rId21"/>
    <p:sldId id="704" r:id="rId22"/>
    <p:sldId id="563" r:id="rId23"/>
    <p:sldId id="448" r:id="rId24"/>
    <p:sldId id="584" r:id="rId25"/>
    <p:sldId id="694" r:id="rId26"/>
    <p:sldId id="508" r:id="rId27"/>
    <p:sldId id="512" r:id="rId28"/>
    <p:sldId id="511" r:id="rId29"/>
    <p:sldId id="651" r:id="rId30"/>
    <p:sldId id="675" r:id="rId31"/>
    <p:sldId id="695" r:id="rId32"/>
    <p:sldId id="703" r:id="rId33"/>
    <p:sldId id="702" r:id="rId34"/>
    <p:sldId id="710" r:id="rId35"/>
    <p:sldId id="753" r:id="rId36"/>
    <p:sldId id="754" r:id="rId37"/>
    <p:sldId id="761" r:id="rId38"/>
    <p:sldId id="757" r:id="rId39"/>
    <p:sldId id="759" r:id="rId40"/>
    <p:sldId id="762" r:id="rId41"/>
    <p:sldId id="763" r:id="rId42"/>
    <p:sldId id="769" r:id="rId43"/>
    <p:sldId id="767" r:id="rId44"/>
    <p:sldId id="770" r:id="rId45"/>
    <p:sldId id="771" r:id="rId46"/>
    <p:sldId id="772" r:id="rId47"/>
    <p:sldId id="774" r:id="rId48"/>
    <p:sldId id="781" r:id="rId49"/>
    <p:sldId id="784" r:id="rId50"/>
    <p:sldId id="785" r:id="rId51"/>
    <p:sldId id="786" r:id="rId52"/>
    <p:sldId id="792" r:id="rId53"/>
    <p:sldId id="794" r:id="rId54"/>
    <p:sldId id="795" r:id="rId55"/>
    <p:sldId id="797" r:id="rId56"/>
    <p:sldId id="790" r:id="rId57"/>
    <p:sldId id="799" r:id="rId58"/>
    <p:sldId id="800" r:id="rId59"/>
    <p:sldId id="801" r:id="rId60"/>
    <p:sldId id="802" r:id="rId61"/>
    <p:sldId id="803" r:id="rId62"/>
    <p:sldId id="804" r:id="rId63"/>
    <p:sldId id="805" r:id="rId64"/>
    <p:sldId id="806" r:id="rId65"/>
    <p:sldId id="807" r:id="rId66"/>
    <p:sldId id="808" r:id="rId67"/>
    <p:sldId id="809" r:id="rId68"/>
    <p:sldId id="810" r:id="rId69"/>
    <p:sldId id="811" r:id="rId70"/>
    <p:sldId id="812" r:id="rId71"/>
    <p:sldId id="813" r:id="rId72"/>
    <p:sldId id="814" r:id="rId73"/>
    <p:sldId id="815" r:id="rId74"/>
    <p:sldId id="816" r:id="rId75"/>
    <p:sldId id="817" r:id="rId76"/>
    <p:sldId id="818" r:id="rId77"/>
    <p:sldId id="819" r:id="rId78"/>
    <p:sldId id="820" r:id="rId79"/>
    <p:sldId id="821" r:id="rId80"/>
    <p:sldId id="822" r:id="rId81"/>
    <p:sldId id="823" r:id="rId82"/>
    <p:sldId id="824" r:id="rId83"/>
    <p:sldId id="825" r:id="rId84"/>
    <p:sldId id="826" r:id="rId85"/>
    <p:sldId id="827" r:id="rId86"/>
    <p:sldId id="828" r:id="rId87"/>
    <p:sldId id="829" r:id="rId88"/>
    <p:sldId id="830" r:id="rId89"/>
    <p:sldId id="831" r:id="rId90"/>
    <p:sldId id="832" r:id="rId91"/>
    <p:sldId id="834" r:id="rId92"/>
    <p:sldId id="555" r:id="rId93"/>
    <p:sldId id="705" r:id="rId94"/>
    <p:sldId id="510" r:id="rId95"/>
    <p:sldId id="789" r:id="rId96"/>
    <p:sldId id="756" r:id="rId97"/>
    <p:sldId id="519" r:id="rId98"/>
    <p:sldId id="793" r:id="rId99"/>
    <p:sldId id="796" r:id="rId100"/>
    <p:sldId id="798" r:id="rId101"/>
    <p:sldId id="835" r:id="rId102"/>
    <p:sldId id="836" r:id="rId103"/>
    <p:sldId id="768" r:id="rId104"/>
    <p:sldId id="764" r:id="rId105"/>
    <p:sldId id="779" r:id="rId106"/>
    <p:sldId id="833" r:id="rId107"/>
    <p:sldId id="707" r:id="rId10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CC"/>
    <a:srgbClr val="FFFF00"/>
    <a:srgbClr val="3399FF"/>
    <a:srgbClr val="26FCCE"/>
    <a:srgbClr val="FF0066"/>
    <a:srgbClr val="CC00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21" autoAdjust="0"/>
    <p:restoredTop sz="94660"/>
  </p:normalViewPr>
  <p:slideViewPr>
    <p:cSldViewPr>
      <p:cViewPr>
        <p:scale>
          <a:sx n="60" d="100"/>
          <a:sy n="60" d="100"/>
        </p:scale>
        <p:origin x="-6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91FD35-8430-49D5-91D2-E7F33CA51322}" type="datetimeFigureOut">
              <a:rPr lang="en-US"/>
              <a:pPr>
                <a:defRPr/>
              </a:pPr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8B03C1-6D9D-4FBB-A256-432E218DE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BF2E13-C227-4477-99DB-A7EC790D4445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41EAE-025E-4DB1-A881-D1B7F28BD3B3}" type="slidenum">
              <a:rPr lang="en-US" smtClean="0"/>
              <a:pPr/>
              <a:t>107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6DA01-9160-498A-92F0-45A41BB9D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C91D-6EE4-4B22-9FDF-E12F68540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B83CE-51ED-4574-BF70-6206E5D5C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19B0C-C1B8-49E9-BAED-43337B0F8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16B81-867D-46B0-B5E6-CB58BDE6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BDC01-0B43-440E-A997-F4B285CD0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26214-E723-411A-A094-6A7DE4B75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A4AA-8410-4380-ABCA-DB75234D0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0C9C3-EF19-4893-809B-BC0A502A2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EEECC-4459-4C60-A5E9-20C5D815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D0F36-2E7F-48EB-8079-9640A7BF8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00A0CB2-ABFF-40B4-84E8-C87753C9A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05200" y="44196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A. Yu. Smirnov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05000" y="4800600"/>
            <a:ext cx="562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International Centre for Theoretical Physics, Trieste, Italy 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2057400" y="3733800"/>
            <a:ext cx="662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WordArt 8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8305800" cy="1785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 Physics with </a:t>
            </a:r>
          </a:p>
        </p:txBody>
      </p:sp>
      <p:pic>
        <p:nvPicPr>
          <p:cNvPr id="2056" name="Picture 9" descr="ictp_logo_100x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14800"/>
            <a:ext cx="15398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3810000" y="5943600"/>
            <a:ext cx="5276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Exotic physics with Neutrino Telescopes 2013, </a:t>
            </a:r>
          </a:p>
          <a:p>
            <a:r>
              <a:rPr lang="en-US"/>
              <a:t>April 5, 2013</a:t>
            </a:r>
          </a:p>
        </p:txBody>
      </p:sp>
      <p:sp>
        <p:nvSpPr>
          <p:cNvPr id="2058" name="WordArt 7"/>
          <p:cNvSpPr>
            <a:spLocks noChangeArrowheads="1" noChangeShapeType="1" noTextEdit="1"/>
          </p:cNvSpPr>
          <p:nvPr/>
        </p:nvSpPr>
        <p:spPr bwMode="auto">
          <a:xfrm>
            <a:off x="762000" y="2298700"/>
            <a:ext cx="7937500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Big Neutrino Telescopes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-14288" y="0"/>
            <a:ext cx="9144001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190500" y="1955800"/>
            <a:ext cx="1636713" cy="4533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7275513" y="1955800"/>
            <a:ext cx="1636712" cy="4533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 bwMode="auto">
          <a:xfrm>
            <a:off x="5511800" y="1955800"/>
            <a:ext cx="1636713" cy="45339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 bwMode="auto">
          <a:xfrm>
            <a:off x="3738563" y="1955800"/>
            <a:ext cx="1636712" cy="45339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 bwMode="auto">
          <a:xfrm>
            <a:off x="1962150" y="1955800"/>
            <a:ext cx="1636713" cy="45339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2" name="Oval 4"/>
          <p:cNvSpPr>
            <a:spLocks noChangeArrowheads="1"/>
          </p:cNvSpPr>
          <p:nvPr/>
        </p:nvSpPr>
        <p:spPr bwMode="auto">
          <a:xfrm>
            <a:off x="8001000" y="762000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5"/>
          <p:cNvSpPr>
            <a:spLocks noChangeArrowheads="1"/>
          </p:cNvSpPr>
          <p:nvPr/>
        </p:nvSpPr>
        <p:spPr bwMode="auto">
          <a:xfrm>
            <a:off x="7467600" y="762000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6"/>
          <p:cNvSpPr>
            <a:spLocks noChangeArrowheads="1"/>
          </p:cNvSpPr>
          <p:nvPr/>
        </p:nvSpPr>
        <p:spPr bwMode="auto">
          <a:xfrm>
            <a:off x="7696200" y="22860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1516" name="Text Box 8"/>
          <p:cNvSpPr txBox="1">
            <a:spLocks noChangeArrowheads="1"/>
          </p:cNvSpPr>
          <p:nvPr/>
        </p:nvSpPr>
        <p:spPr bwMode="auto">
          <a:xfrm>
            <a:off x="7693025" y="8382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17" name="Text Box 9"/>
          <p:cNvSpPr txBox="1">
            <a:spLocks noChangeArrowheads="1"/>
          </p:cNvSpPr>
          <p:nvPr/>
        </p:nvSpPr>
        <p:spPr bwMode="auto">
          <a:xfrm>
            <a:off x="8229600" y="838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18" name="Text Box 10"/>
          <p:cNvSpPr txBox="1">
            <a:spLocks noChangeArrowheads="1"/>
          </p:cNvSpPr>
          <p:nvPr/>
        </p:nvSpPr>
        <p:spPr bwMode="auto">
          <a:xfrm>
            <a:off x="7872413" y="3048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19" name="Text Box 11"/>
          <p:cNvSpPr txBox="1">
            <a:spLocks noChangeArrowheads="1"/>
          </p:cNvSpPr>
          <p:nvPr/>
        </p:nvSpPr>
        <p:spPr bwMode="auto">
          <a:xfrm>
            <a:off x="304800" y="2667000"/>
            <a:ext cx="53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chemeClr val="tx2"/>
                </a:solidFill>
                <a:latin typeface="Times New Roman" pitchFamily="18" charset="0"/>
              </a:rPr>
              <a:t>2m</a:t>
            </a:r>
            <a:endParaRPr lang="en-US" sz="20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20" name="Text Box 12"/>
          <p:cNvSpPr txBox="1">
            <a:spLocks noChangeArrowheads="1"/>
          </p:cNvSpPr>
          <p:nvPr/>
        </p:nvSpPr>
        <p:spPr bwMode="auto">
          <a:xfrm>
            <a:off x="301625" y="3657600"/>
            <a:ext cx="53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chemeClr val="tx2"/>
                </a:solidFill>
                <a:latin typeface="Times New Roman" pitchFamily="18" charset="0"/>
              </a:rPr>
              <a:t>1m</a:t>
            </a:r>
            <a:endParaRPr lang="en-US" sz="20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309563" y="49530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304800" y="31242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381000" y="4953000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Rectangle 17"/>
          <p:cNvSpPr>
            <a:spLocks noChangeArrowheads="1"/>
          </p:cNvSpPr>
          <p:nvPr/>
        </p:nvSpPr>
        <p:spPr bwMode="auto">
          <a:xfrm>
            <a:off x="1214438" y="31242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Rectangle 18"/>
          <p:cNvSpPr>
            <a:spLocks noChangeArrowheads="1"/>
          </p:cNvSpPr>
          <p:nvPr/>
        </p:nvSpPr>
        <p:spPr bwMode="auto">
          <a:xfrm>
            <a:off x="766763" y="3124200"/>
            <a:ext cx="544512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Rectangle 19"/>
          <p:cNvSpPr>
            <a:spLocks noChangeArrowheads="1"/>
          </p:cNvSpPr>
          <p:nvPr/>
        </p:nvSpPr>
        <p:spPr bwMode="auto">
          <a:xfrm>
            <a:off x="309563" y="3581400"/>
            <a:ext cx="7620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Rectangle 21"/>
          <p:cNvSpPr>
            <a:spLocks noChangeArrowheads="1"/>
          </p:cNvSpPr>
          <p:nvPr/>
        </p:nvSpPr>
        <p:spPr bwMode="auto">
          <a:xfrm>
            <a:off x="2743200" y="4953000"/>
            <a:ext cx="715963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Text Box 22"/>
          <p:cNvSpPr txBox="1">
            <a:spLocks noChangeArrowheads="1"/>
          </p:cNvSpPr>
          <p:nvPr/>
        </p:nvSpPr>
        <p:spPr bwMode="auto">
          <a:xfrm>
            <a:off x="303212" y="5105400"/>
            <a:ext cx="53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chemeClr val="tx2"/>
                </a:solidFill>
                <a:latin typeface="Times New Roman" pitchFamily="18" charset="0"/>
              </a:rPr>
              <a:t>3m</a:t>
            </a:r>
            <a:endParaRPr lang="en-US" sz="20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29" name="WordArt 32"/>
          <p:cNvSpPr>
            <a:spLocks noChangeArrowheads="1" noChangeShapeType="1" noTextEdit="1"/>
          </p:cNvSpPr>
          <p:nvPr/>
        </p:nvSpPr>
        <p:spPr bwMode="auto">
          <a:xfrm>
            <a:off x="1643063" y="204788"/>
            <a:ext cx="5181600" cy="1173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Flavor in matter</a:t>
            </a:r>
          </a:p>
        </p:txBody>
      </p:sp>
      <p:sp>
        <p:nvSpPr>
          <p:cNvPr id="21531" name="Rectangle 19"/>
          <p:cNvSpPr>
            <a:spLocks noChangeArrowheads="1"/>
          </p:cNvSpPr>
          <p:nvPr/>
        </p:nvSpPr>
        <p:spPr bwMode="auto">
          <a:xfrm>
            <a:off x="2117725" y="4953000"/>
            <a:ext cx="24447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Rectangle 21"/>
          <p:cNvSpPr>
            <a:spLocks noChangeArrowheads="1"/>
          </p:cNvSpPr>
          <p:nvPr/>
        </p:nvSpPr>
        <p:spPr bwMode="auto">
          <a:xfrm>
            <a:off x="3124200" y="396240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Rectangle 20"/>
          <p:cNvSpPr>
            <a:spLocks noChangeArrowheads="1"/>
          </p:cNvSpPr>
          <p:nvPr/>
        </p:nvSpPr>
        <p:spPr bwMode="auto">
          <a:xfrm>
            <a:off x="2782888" y="3962400"/>
            <a:ext cx="427037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Rectangle 21"/>
          <p:cNvSpPr>
            <a:spLocks noChangeArrowheads="1"/>
          </p:cNvSpPr>
          <p:nvPr/>
        </p:nvSpPr>
        <p:spPr bwMode="auto">
          <a:xfrm>
            <a:off x="1371600" y="358140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Rectangle 20"/>
          <p:cNvSpPr>
            <a:spLocks noChangeArrowheads="1"/>
          </p:cNvSpPr>
          <p:nvPr/>
        </p:nvSpPr>
        <p:spPr bwMode="auto">
          <a:xfrm>
            <a:off x="1076325" y="3576638"/>
            <a:ext cx="350838" cy="157162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13"/>
          <p:cNvSpPr>
            <a:spLocks noChangeArrowheads="1"/>
          </p:cNvSpPr>
          <p:nvPr/>
        </p:nvSpPr>
        <p:spPr bwMode="auto">
          <a:xfrm>
            <a:off x="2057400" y="3200400"/>
            <a:ext cx="2286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Rectangle 15"/>
          <p:cNvSpPr>
            <a:spLocks noChangeArrowheads="1"/>
          </p:cNvSpPr>
          <p:nvPr/>
        </p:nvSpPr>
        <p:spPr bwMode="auto">
          <a:xfrm>
            <a:off x="2301875" y="3200400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Rectangle 19"/>
          <p:cNvSpPr>
            <a:spLocks noChangeArrowheads="1"/>
          </p:cNvSpPr>
          <p:nvPr/>
        </p:nvSpPr>
        <p:spPr bwMode="auto">
          <a:xfrm>
            <a:off x="3867150" y="4343400"/>
            <a:ext cx="1182688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Rectangle 20"/>
          <p:cNvSpPr>
            <a:spLocks noChangeArrowheads="1"/>
          </p:cNvSpPr>
          <p:nvPr/>
        </p:nvSpPr>
        <p:spPr bwMode="auto">
          <a:xfrm>
            <a:off x="4984750" y="4343400"/>
            <a:ext cx="14605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Rectangle 21"/>
          <p:cNvSpPr>
            <a:spLocks noChangeArrowheads="1"/>
          </p:cNvSpPr>
          <p:nvPr/>
        </p:nvSpPr>
        <p:spPr bwMode="auto">
          <a:xfrm>
            <a:off x="5130800" y="4343400"/>
            <a:ext cx="93663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16"/>
          <p:cNvSpPr>
            <a:spLocks noChangeArrowheads="1"/>
          </p:cNvSpPr>
          <p:nvPr/>
        </p:nvSpPr>
        <p:spPr bwMode="auto">
          <a:xfrm>
            <a:off x="2819400" y="3200400"/>
            <a:ext cx="609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Rectangle 16"/>
          <p:cNvSpPr>
            <a:spLocks noChangeArrowheads="1"/>
          </p:cNvSpPr>
          <p:nvPr/>
        </p:nvSpPr>
        <p:spPr bwMode="auto">
          <a:xfrm>
            <a:off x="4673600" y="3276600"/>
            <a:ext cx="558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Rectangle 19"/>
          <p:cNvSpPr>
            <a:spLocks noChangeArrowheads="1"/>
          </p:cNvSpPr>
          <p:nvPr/>
        </p:nvSpPr>
        <p:spPr bwMode="auto">
          <a:xfrm>
            <a:off x="3878263" y="3276600"/>
            <a:ext cx="1365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Rectangle 20"/>
          <p:cNvSpPr>
            <a:spLocks noChangeArrowheads="1"/>
          </p:cNvSpPr>
          <p:nvPr/>
        </p:nvSpPr>
        <p:spPr bwMode="auto">
          <a:xfrm>
            <a:off x="4006850" y="3276600"/>
            <a:ext cx="658813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Rectangle 16"/>
          <p:cNvSpPr>
            <a:spLocks noChangeArrowheads="1"/>
          </p:cNvSpPr>
          <p:nvPr/>
        </p:nvSpPr>
        <p:spPr bwMode="auto">
          <a:xfrm>
            <a:off x="922338" y="4953000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Rectangle 13"/>
          <p:cNvSpPr>
            <a:spLocks noChangeArrowheads="1"/>
          </p:cNvSpPr>
          <p:nvPr/>
        </p:nvSpPr>
        <p:spPr bwMode="auto">
          <a:xfrm>
            <a:off x="3862388" y="49530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Rectangle 15"/>
          <p:cNvSpPr>
            <a:spLocks noChangeArrowheads="1"/>
          </p:cNvSpPr>
          <p:nvPr/>
        </p:nvSpPr>
        <p:spPr bwMode="auto">
          <a:xfrm>
            <a:off x="3975100" y="4953000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Rectangle 16"/>
          <p:cNvSpPr>
            <a:spLocks noChangeArrowheads="1"/>
          </p:cNvSpPr>
          <p:nvPr/>
        </p:nvSpPr>
        <p:spPr bwMode="auto">
          <a:xfrm>
            <a:off x="4478338" y="4953000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Rectangle 19"/>
          <p:cNvSpPr>
            <a:spLocks noChangeArrowheads="1"/>
          </p:cNvSpPr>
          <p:nvPr/>
        </p:nvSpPr>
        <p:spPr bwMode="auto">
          <a:xfrm>
            <a:off x="5638800" y="3352800"/>
            <a:ext cx="138113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Rectangle 16"/>
          <p:cNvSpPr>
            <a:spLocks noChangeArrowheads="1"/>
          </p:cNvSpPr>
          <p:nvPr/>
        </p:nvSpPr>
        <p:spPr bwMode="auto">
          <a:xfrm>
            <a:off x="6338888" y="3352800"/>
            <a:ext cx="652462" cy="1539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Rectangle 16"/>
          <p:cNvSpPr>
            <a:spLocks noChangeArrowheads="1"/>
          </p:cNvSpPr>
          <p:nvPr/>
        </p:nvSpPr>
        <p:spPr bwMode="auto">
          <a:xfrm>
            <a:off x="6618288" y="5105400"/>
            <a:ext cx="333375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Rectangle 18"/>
          <p:cNvSpPr>
            <a:spLocks noChangeArrowheads="1"/>
          </p:cNvSpPr>
          <p:nvPr/>
        </p:nvSpPr>
        <p:spPr bwMode="auto">
          <a:xfrm>
            <a:off x="6269038" y="5105400"/>
            <a:ext cx="363537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Rectangle 19"/>
          <p:cNvSpPr>
            <a:spLocks noChangeArrowheads="1"/>
          </p:cNvSpPr>
          <p:nvPr/>
        </p:nvSpPr>
        <p:spPr bwMode="auto">
          <a:xfrm>
            <a:off x="5638800" y="5105400"/>
            <a:ext cx="7207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Rectangle 16"/>
          <p:cNvSpPr>
            <a:spLocks noChangeArrowheads="1"/>
          </p:cNvSpPr>
          <p:nvPr/>
        </p:nvSpPr>
        <p:spPr bwMode="auto">
          <a:xfrm>
            <a:off x="6619875" y="4800600"/>
            <a:ext cx="333375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Rectangle 18"/>
          <p:cNvSpPr>
            <a:spLocks noChangeArrowheads="1"/>
          </p:cNvSpPr>
          <p:nvPr/>
        </p:nvSpPr>
        <p:spPr bwMode="auto">
          <a:xfrm>
            <a:off x="6324600" y="4800600"/>
            <a:ext cx="363538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Rectangle 19"/>
          <p:cNvSpPr>
            <a:spLocks noChangeArrowheads="1"/>
          </p:cNvSpPr>
          <p:nvPr/>
        </p:nvSpPr>
        <p:spPr bwMode="auto">
          <a:xfrm>
            <a:off x="5638800" y="4800600"/>
            <a:ext cx="7207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Rectangle 19"/>
          <p:cNvSpPr>
            <a:spLocks noChangeArrowheads="1"/>
          </p:cNvSpPr>
          <p:nvPr/>
        </p:nvSpPr>
        <p:spPr bwMode="auto">
          <a:xfrm>
            <a:off x="7391400" y="5943600"/>
            <a:ext cx="11811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Rectangle 16"/>
          <p:cNvSpPr>
            <a:spLocks noChangeArrowheads="1"/>
          </p:cNvSpPr>
          <p:nvPr/>
        </p:nvSpPr>
        <p:spPr bwMode="auto">
          <a:xfrm>
            <a:off x="8005763" y="4953000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Rectangle 13"/>
          <p:cNvSpPr>
            <a:spLocks noChangeArrowheads="1"/>
          </p:cNvSpPr>
          <p:nvPr/>
        </p:nvSpPr>
        <p:spPr bwMode="auto">
          <a:xfrm>
            <a:off x="7421563" y="49530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Rectangle 15"/>
          <p:cNvSpPr>
            <a:spLocks noChangeArrowheads="1"/>
          </p:cNvSpPr>
          <p:nvPr/>
        </p:nvSpPr>
        <p:spPr bwMode="auto">
          <a:xfrm>
            <a:off x="7543800" y="4957763"/>
            <a:ext cx="515937" cy="147637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Rectangle 20"/>
          <p:cNvSpPr>
            <a:spLocks noChangeArrowheads="1"/>
          </p:cNvSpPr>
          <p:nvPr/>
        </p:nvSpPr>
        <p:spPr bwMode="auto">
          <a:xfrm>
            <a:off x="8480425" y="5943600"/>
            <a:ext cx="144463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Rectangle 21"/>
          <p:cNvSpPr>
            <a:spLocks noChangeArrowheads="1"/>
          </p:cNvSpPr>
          <p:nvPr/>
        </p:nvSpPr>
        <p:spPr bwMode="auto">
          <a:xfrm>
            <a:off x="8618538" y="5943600"/>
            <a:ext cx="93662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Rectangle 20"/>
          <p:cNvSpPr>
            <a:spLocks noChangeArrowheads="1"/>
          </p:cNvSpPr>
          <p:nvPr/>
        </p:nvSpPr>
        <p:spPr bwMode="auto">
          <a:xfrm>
            <a:off x="5715000" y="3352800"/>
            <a:ext cx="758825" cy="150812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Rectangle 16"/>
          <p:cNvSpPr>
            <a:spLocks noChangeArrowheads="1"/>
          </p:cNvSpPr>
          <p:nvPr/>
        </p:nvSpPr>
        <p:spPr bwMode="auto">
          <a:xfrm>
            <a:off x="8118475" y="3352800"/>
            <a:ext cx="644525" cy="1539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Rectangle 19"/>
          <p:cNvSpPr>
            <a:spLocks noChangeArrowheads="1"/>
          </p:cNvSpPr>
          <p:nvPr/>
        </p:nvSpPr>
        <p:spPr bwMode="auto">
          <a:xfrm>
            <a:off x="7432675" y="3352800"/>
            <a:ext cx="1365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8" name="Rectangle 20"/>
          <p:cNvSpPr>
            <a:spLocks noChangeArrowheads="1"/>
          </p:cNvSpPr>
          <p:nvPr/>
        </p:nvSpPr>
        <p:spPr bwMode="auto">
          <a:xfrm>
            <a:off x="7502525" y="3352800"/>
            <a:ext cx="771525" cy="153987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TextBox 54"/>
          <p:cNvSpPr txBox="1">
            <a:spLocks noChangeArrowheads="1"/>
          </p:cNvSpPr>
          <p:nvPr/>
        </p:nvSpPr>
        <p:spPr bwMode="auto">
          <a:xfrm>
            <a:off x="5513388" y="6051550"/>
            <a:ext cx="1741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1-3 resonance</a:t>
            </a:r>
          </a:p>
        </p:txBody>
      </p:sp>
      <p:sp>
        <p:nvSpPr>
          <p:cNvPr id="21570" name="TextBox 77"/>
          <p:cNvSpPr txBox="1">
            <a:spLocks noChangeArrowheads="1"/>
          </p:cNvSpPr>
          <p:nvPr/>
        </p:nvSpPr>
        <p:spPr bwMode="auto">
          <a:xfrm>
            <a:off x="1311275" y="1554163"/>
            <a:ext cx="2427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Density increase  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</p:txBody>
      </p:sp>
      <p:sp>
        <p:nvSpPr>
          <p:cNvPr id="21571" name="TextBox 78"/>
          <p:cNvSpPr txBox="1">
            <a:spLocks noChangeArrowheads="1"/>
          </p:cNvSpPr>
          <p:nvPr/>
        </p:nvSpPr>
        <p:spPr bwMode="auto">
          <a:xfrm>
            <a:off x="4206874" y="1535113"/>
            <a:ext cx="4556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Inverted  </a:t>
            </a:r>
            <a:r>
              <a:rPr lang="en-US" dirty="0"/>
              <a:t>mass hierarchy, </a:t>
            </a:r>
            <a:r>
              <a:rPr lang="en-US" dirty="0" smtClean="0"/>
              <a:t>antineutrinos</a:t>
            </a:r>
            <a:endParaRPr lang="en-US" dirty="0"/>
          </a:p>
        </p:txBody>
      </p:sp>
      <p:sp>
        <p:nvSpPr>
          <p:cNvPr id="21532" name="Rectangle 19"/>
          <p:cNvSpPr>
            <a:spLocks noChangeArrowheads="1"/>
          </p:cNvSpPr>
          <p:nvPr/>
        </p:nvSpPr>
        <p:spPr bwMode="auto">
          <a:xfrm>
            <a:off x="2109788" y="3962400"/>
            <a:ext cx="862012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Rectangle 20"/>
          <p:cNvSpPr>
            <a:spLocks noChangeArrowheads="1"/>
          </p:cNvSpPr>
          <p:nvPr/>
        </p:nvSpPr>
        <p:spPr bwMode="auto">
          <a:xfrm>
            <a:off x="2209800" y="4953000"/>
            <a:ext cx="5334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0356" name="WordArt 5"/>
          <p:cNvSpPr>
            <a:spLocks noChangeArrowheads="1" noChangeShapeType="1" noTextEdit="1"/>
          </p:cNvSpPr>
          <p:nvPr/>
        </p:nvSpPr>
        <p:spPr bwMode="auto">
          <a:xfrm>
            <a:off x="762000" y="533400"/>
            <a:ext cx="7467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Zenith angle distribution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7170" name="Picture 2" descr="D:\armanf\eventsic79low,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3975100" cy="3656013"/>
          </a:xfrm>
          <a:prstGeom prst="rect">
            <a:avLst/>
          </a:prstGeom>
          <a:noFill/>
        </p:spPr>
      </p:pic>
      <p:pic>
        <p:nvPicPr>
          <p:cNvPr id="7171" name="Picture 3" descr="D:\armanf\eventsic79low,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975100" cy="3605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1140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6553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Probability differences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7" name="Picture 6" descr="pedro13probdiffboth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514600"/>
            <a:ext cx="4038600" cy="3633787"/>
          </a:xfrm>
          <a:prstGeom prst="rect">
            <a:avLst/>
          </a:prstGeom>
        </p:spPr>
      </p:pic>
      <p:pic>
        <p:nvPicPr>
          <p:cNvPr id="8" name="Picture 7" descr="pedro13probdiffnost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14600"/>
            <a:ext cx="4038600" cy="3733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60168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Wingdings" pitchFamily="2" charset="2"/>
              </a:rPr>
              <a:t>|               |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5943601"/>
            <a:ext cx="1219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Wingdings" pitchFamily="2" charset="2"/>
              </a:rPr>
              <a:t>|               |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8404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Effects of 1-3 mixing and sterile neutrino as compared with 2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- mixing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1140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5867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Probability differences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6" name="Picture 5" descr="pedro13probdiff2both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133600"/>
            <a:ext cx="3886200" cy="3557587"/>
          </a:xfrm>
          <a:prstGeom prst="rect">
            <a:avLst/>
          </a:prstGeom>
        </p:spPr>
      </p:pic>
      <p:pic>
        <p:nvPicPr>
          <p:cNvPr id="9" name="Picture 8" descr="pedro13probdiffnot13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057400"/>
            <a:ext cx="3581400" cy="3624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246063" y="265113"/>
            <a:ext cx="3657600" cy="947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Suppression</a:t>
            </a:r>
          </a:p>
        </p:txBody>
      </p:sp>
      <p:pic>
        <p:nvPicPr>
          <p:cNvPr id="47109" name="Picture 5" descr="newFig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1338" y="180975"/>
            <a:ext cx="4545012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288925" y="1254125"/>
            <a:ext cx="1698625" cy="712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factor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2925" y="3465513"/>
            <a:ext cx="153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th</a:t>
            </a:r>
            <a:r>
              <a:rPr lang="en-US"/>
              <a:t> = 0.1 TeV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74663" y="2741613"/>
            <a:ext cx="2535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 = N(osc.)/N(no osc.)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3012" name="WordArt 5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543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Level crossing scheme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5638800" y="1447800"/>
            <a:ext cx="3021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Normal mass hierarchy  in </a:t>
            </a:r>
          </a:p>
          <a:p>
            <a:r>
              <a:rPr lang="en-US"/>
              <a:t>the flavor block; m</a:t>
            </a:r>
            <a:r>
              <a:rPr lang="en-US" baseline="-25000"/>
              <a:t>0</a:t>
            </a:r>
            <a:r>
              <a:rPr lang="en-US"/>
              <a:t> ~ 1 eV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5638800" y="29860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  |U</a:t>
            </a:r>
            <a:r>
              <a:rPr lang="en-US" baseline="-25000">
                <a:latin typeface="Times New Roman" pitchFamily="18" charset="0"/>
              </a:rPr>
              <a:t>e4 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    |U</a:t>
            </a:r>
            <a:r>
              <a:rPr lang="en-US" baseline="-25000">
                <a:latin typeface="Symbol" pitchFamily="18" charset="2"/>
              </a:rPr>
              <a:t>m4 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 baseline="-25000">
              <a:latin typeface="Times New Roman" pitchFamily="18" charset="0"/>
            </a:endParaRP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5722938" y="3276600"/>
            <a:ext cx="3284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are large enough, so that </a:t>
            </a:r>
          </a:p>
          <a:p>
            <a:r>
              <a:rPr lang="en-US" dirty="0" smtClean="0"/>
              <a:t>level </a:t>
            </a:r>
            <a:r>
              <a:rPr lang="en-US" dirty="0"/>
              <a:t>crossings are adiabatic 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5626100" y="2362200"/>
            <a:ext cx="290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Three new level crossings</a:t>
            </a:r>
          </a:p>
        </p:txBody>
      </p:sp>
      <p:pic>
        <p:nvPicPr>
          <p:cNvPr id="43017" name="Picture 11" descr="kl6"/>
          <p:cNvPicPr>
            <a:picLocks noChangeAspect="1" noChangeArrowheads="1"/>
          </p:cNvPicPr>
          <p:nvPr/>
        </p:nvPicPr>
        <p:blipFill>
          <a:blip r:embed="rId2" cstate="print"/>
          <a:srcRect l="13202" t="11012" r="13202" b="14400"/>
          <a:stretch>
            <a:fillRect/>
          </a:stretch>
        </p:blipFill>
        <p:spPr bwMode="auto">
          <a:xfrm>
            <a:off x="609600" y="1300163"/>
            <a:ext cx="4114800" cy="504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018" name="Text Box 12"/>
          <p:cNvSpPr txBox="1">
            <a:spLocks noChangeArrowheads="1"/>
          </p:cNvSpPr>
          <p:nvPr/>
        </p:nvSpPr>
        <p:spPr bwMode="auto">
          <a:xfrm>
            <a:off x="5638800" y="43434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e</a:t>
            </a:r>
            <a:r>
              <a:rPr lang="en-US"/>
              <a:t> - V</a:t>
            </a:r>
            <a:r>
              <a:rPr lang="en-US" baseline="-25000"/>
              <a:t>s</a:t>
            </a:r>
            <a:r>
              <a:rPr lang="en-US"/>
              <a:t> =  2 G</a:t>
            </a:r>
            <a:r>
              <a:rPr lang="en-US" baseline="-25000"/>
              <a:t>F</a:t>
            </a:r>
            <a:r>
              <a:rPr lang="en-US"/>
              <a:t> (n</a:t>
            </a:r>
            <a:r>
              <a:rPr lang="en-US" baseline="-25000"/>
              <a:t>e</a:t>
            </a:r>
            <a:r>
              <a:rPr lang="en-US"/>
              <a:t> – n</a:t>
            </a:r>
            <a:r>
              <a:rPr lang="en-US" baseline="-25000"/>
              <a:t>n </a:t>
            </a:r>
            <a:r>
              <a:rPr lang="en-US"/>
              <a:t>/2)</a:t>
            </a:r>
          </a:p>
        </p:txBody>
      </p:sp>
      <p:sp>
        <p:nvSpPr>
          <p:cNvPr id="43019" name="Freeform 13"/>
          <p:cNvSpPr>
            <a:spLocks/>
          </p:cNvSpPr>
          <p:nvPr/>
        </p:nvSpPr>
        <p:spPr bwMode="auto">
          <a:xfrm>
            <a:off x="6629400" y="4343400"/>
            <a:ext cx="228600" cy="304800"/>
          </a:xfrm>
          <a:custGeom>
            <a:avLst/>
            <a:gdLst>
              <a:gd name="T0" fmla="*/ 0 w 144"/>
              <a:gd name="T1" fmla="*/ 76200 h 192"/>
              <a:gd name="T2" fmla="*/ 76200 w 144"/>
              <a:gd name="T3" fmla="*/ 304800 h 192"/>
              <a:gd name="T4" fmla="*/ 76200 w 144"/>
              <a:gd name="T5" fmla="*/ 0 h 192"/>
              <a:gd name="T6" fmla="*/ 228600 w 144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192"/>
              <a:gd name="T14" fmla="*/ 144 w 144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192">
                <a:moveTo>
                  <a:pt x="0" y="48"/>
                </a:moveTo>
                <a:lnTo>
                  <a:pt x="48" y="192"/>
                </a:lnTo>
                <a:lnTo>
                  <a:pt x="48" y="0"/>
                </a:ln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0" name="Rectangle 14"/>
          <p:cNvSpPr>
            <a:spLocks noChangeArrowheads="1"/>
          </p:cNvSpPr>
          <p:nvPr/>
        </p:nvSpPr>
        <p:spPr bwMode="auto">
          <a:xfrm>
            <a:off x="5334000" y="1600200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Rectangle 15"/>
          <p:cNvSpPr>
            <a:spLocks noChangeArrowheads="1"/>
          </p:cNvSpPr>
          <p:nvPr/>
        </p:nvSpPr>
        <p:spPr bwMode="auto">
          <a:xfrm>
            <a:off x="5410200" y="3124200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Rectangle 16"/>
          <p:cNvSpPr>
            <a:spLocks noChangeArrowheads="1"/>
          </p:cNvSpPr>
          <p:nvPr/>
        </p:nvSpPr>
        <p:spPr bwMode="auto">
          <a:xfrm>
            <a:off x="5410200" y="4495800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Rectangle 17"/>
          <p:cNvSpPr>
            <a:spLocks noChangeArrowheads="1"/>
          </p:cNvSpPr>
          <p:nvPr/>
        </p:nvSpPr>
        <p:spPr bwMode="auto">
          <a:xfrm>
            <a:off x="5381625" y="2471738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Oval 21"/>
          <p:cNvSpPr>
            <a:spLocks noChangeArrowheads="1"/>
          </p:cNvSpPr>
          <p:nvPr/>
        </p:nvSpPr>
        <p:spPr bwMode="auto">
          <a:xfrm>
            <a:off x="1657350" y="3975100"/>
            <a:ext cx="536575" cy="549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91200" y="5334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Resonance in the antineutrino cannel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571500" y="277813"/>
            <a:ext cx="5929313" cy="1049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Survival probability</a:t>
            </a:r>
          </a:p>
        </p:txBody>
      </p:sp>
      <p:pic>
        <p:nvPicPr>
          <p:cNvPr id="60421" name="Picture 5" descr="prob_lowmix1_low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513" y="1504950"/>
            <a:ext cx="53213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296150" y="2073275"/>
            <a:ext cx="1108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dip</a:t>
            </a:r>
          </a:p>
          <a:p>
            <a:r>
              <a:rPr lang="en-US"/>
              <a:t>- wiggles</a:t>
            </a:r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3616325" y="3803650"/>
            <a:ext cx="276225" cy="2476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0356" name="WordArt 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The best scenario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1588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5060" name="WordArt 5"/>
          <p:cNvSpPr>
            <a:spLocks noChangeArrowheads="1" noChangeShapeType="1" noTextEdit="1"/>
          </p:cNvSpPr>
          <p:nvPr/>
        </p:nvSpPr>
        <p:spPr bwMode="auto">
          <a:xfrm>
            <a:off x="381000" y="246063"/>
            <a:ext cx="4954588" cy="96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Nu-mu - events</a:t>
            </a:r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1676400" y="1066800"/>
            <a:ext cx="3657600" cy="369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5791200" y="2590800"/>
            <a:ext cx="2362200" cy="369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5063" name="Picture 17" descr="Fig04.png"/>
          <p:cNvPicPr>
            <a:picLocks noChangeAspect="1"/>
          </p:cNvPicPr>
          <p:nvPr/>
        </p:nvPicPr>
        <p:blipFill>
          <a:blip r:embed="rId3" cstate="print"/>
          <a:srcRect r="27660"/>
          <a:stretch>
            <a:fillRect/>
          </a:stretch>
        </p:blipFill>
        <p:spPr bwMode="auto">
          <a:xfrm>
            <a:off x="3902075" y="1373188"/>
            <a:ext cx="49911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Box 18"/>
          <p:cNvSpPr txBox="1">
            <a:spLocks noChangeArrowheads="1"/>
          </p:cNvSpPr>
          <p:nvPr/>
        </p:nvSpPr>
        <p:spPr bwMode="auto">
          <a:xfrm>
            <a:off x="390525" y="1527175"/>
            <a:ext cx="257175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/>
              <a:t>  +  n  </a:t>
            </a:r>
            <a:r>
              <a:rPr lang="en-US" sz="2000">
                <a:sym typeface="Wingdings" pitchFamily="2" charset="2"/>
              </a:rPr>
              <a:t>  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m </a:t>
            </a:r>
            <a:r>
              <a:rPr lang="en-US" sz="2000">
                <a:sym typeface="Wingdings" pitchFamily="2" charset="2"/>
              </a:rPr>
              <a:t> +  h</a:t>
            </a:r>
            <a:endParaRPr lang="en-US" sz="2000"/>
          </a:p>
        </p:txBody>
      </p:sp>
      <p:sp>
        <p:nvSpPr>
          <p:cNvPr id="45065" name="TextBox 19"/>
          <p:cNvSpPr txBox="1">
            <a:spLocks noChangeArrowheads="1"/>
          </p:cNvSpPr>
          <p:nvPr/>
        </p:nvSpPr>
        <p:spPr bwMode="auto">
          <a:xfrm>
            <a:off x="584200" y="2133600"/>
            <a:ext cx="1612900" cy="36988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muon track</a:t>
            </a:r>
          </a:p>
        </p:txBody>
      </p:sp>
      <p:sp>
        <p:nvSpPr>
          <p:cNvPr id="45066" name="TextBox 20"/>
          <p:cNvSpPr txBox="1">
            <a:spLocks noChangeArrowheads="1"/>
          </p:cNvSpPr>
          <p:nvPr/>
        </p:nvSpPr>
        <p:spPr bwMode="auto">
          <a:xfrm>
            <a:off x="2578100" y="2168525"/>
            <a:ext cx="1158875" cy="3698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cascade</a:t>
            </a:r>
          </a:p>
        </p:txBody>
      </p:sp>
      <p:sp>
        <p:nvSpPr>
          <p:cNvPr id="45067" name="TextBox 21"/>
          <p:cNvSpPr txBox="1">
            <a:spLocks noChangeArrowheads="1"/>
          </p:cNvSpPr>
          <p:nvPr/>
        </p:nvSpPr>
        <p:spPr bwMode="auto">
          <a:xfrm>
            <a:off x="390525" y="2819400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Measurements</a:t>
            </a:r>
          </a:p>
        </p:txBody>
      </p:sp>
      <p:sp>
        <p:nvSpPr>
          <p:cNvPr id="45068" name="TextBox 22"/>
          <p:cNvSpPr txBox="1">
            <a:spLocks noChangeArrowheads="1"/>
          </p:cNvSpPr>
          <p:nvPr/>
        </p:nvSpPr>
        <p:spPr bwMode="auto">
          <a:xfrm>
            <a:off x="981075" y="3200400"/>
            <a:ext cx="466725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/>
              <a:t> </a:t>
            </a:r>
          </a:p>
          <a:p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/>
              <a:t>     </a:t>
            </a:r>
          </a:p>
          <a:p>
            <a:r>
              <a:rPr lang="en-US"/>
              <a:t>E</a:t>
            </a:r>
            <a:r>
              <a:rPr lang="en-US" baseline="-25000"/>
              <a:t>h</a:t>
            </a:r>
            <a:r>
              <a:rPr lang="en-US"/>
              <a:t>   </a:t>
            </a:r>
          </a:p>
        </p:txBody>
      </p:sp>
      <p:sp>
        <p:nvSpPr>
          <p:cNvPr id="45069" name="TextBox 23"/>
          <p:cNvSpPr txBox="1">
            <a:spLocks noChangeArrowheads="1"/>
          </p:cNvSpPr>
          <p:nvPr/>
        </p:nvSpPr>
        <p:spPr bwMode="auto">
          <a:xfrm>
            <a:off x="381000" y="4267200"/>
            <a:ext cx="199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Reconstruction</a:t>
            </a:r>
          </a:p>
        </p:txBody>
      </p:sp>
      <p:sp>
        <p:nvSpPr>
          <p:cNvPr id="45070" name="TextBox 24"/>
          <p:cNvSpPr txBox="1">
            <a:spLocks noChangeArrowheads="1"/>
          </p:cNvSpPr>
          <p:nvPr/>
        </p:nvSpPr>
        <p:spPr bwMode="auto">
          <a:xfrm>
            <a:off x="587375" y="4800600"/>
            <a:ext cx="18415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E</a:t>
            </a:r>
            <a:r>
              <a:rPr lang="en-US" baseline="-25000">
                <a:latin typeface="Symbol" pitchFamily="18" charset="2"/>
              </a:rPr>
              <a:t>n</a:t>
            </a:r>
            <a:r>
              <a:rPr lang="en-US"/>
              <a:t>  =  E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/>
              <a:t>  + E</a:t>
            </a:r>
            <a:r>
              <a:rPr lang="en-US" baseline="-25000"/>
              <a:t>h</a:t>
            </a:r>
            <a:r>
              <a:rPr lang="en-US"/>
              <a:t>   </a:t>
            </a:r>
          </a:p>
        </p:txBody>
      </p:sp>
      <p:sp>
        <p:nvSpPr>
          <p:cNvPr id="45071" name="TextBox 25"/>
          <p:cNvSpPr txBox="1">
            <a:spLocks noChangeArrowheads="1"/>
          </p:cNvSpPr>
          <p:nvPr/>
        </p:nvSpPr>
        <p:spPr bwMode="auto">
          <a:xfrm>
            <a:off x="566738" y="5257800"/>
            <a:ext cx="180816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h</a:t>
            </a:r>
            <a:r>
              <a:rPr lang="en-US"/>
              <a:t>  E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/>
              <a:t>  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m  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n</a:t>
            </a:r>
            <a:r>
              <a:rPr lang="en-US"/>
              <a:t> </a:t>
            </a:r>
          </a:p>
        </p:txBody>
      </p:sp>
      <p:sp>
        <p:nvSpPr>
          <p:cNvPr id="45072" name="TextBox 28"/>
          <p:cNvSpPr txBox="1">
            <a:spLocks noChangeArrowheads="1"/>
          </p:cNvSpPr>
          <p:nvPr/>
        </p:nvSpPr>
        <p:spPr bwMode="auto">
          <a:xfrm>
            <a:off x="5562600" y="6248400"/>
            <a:ext cx="2217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~ 10</a:t>
            </a:r>
            <a:r>
              <a:rPr lang="en-US" baseline="30000"/>
              <a:t>5 </a:t>
            </a:r>
            <a:r>
              <a:rPr lang="en-US"/>
              <a:t> events/year</a:t>
            </a:r>
          </a:p>
        </p:txBody>
      </p:sp>
      <p:sp>
        <p:nvSpPr>
          <p:cNvPr id="45073" name="TextBox 13"/>
          <p:cNvSpPr txBox="1">
            <a:spLocks noChangeArrowheads="1"/>
          </p:cNvSpPr>
          <p:nvPr/>
        </p:nvSpPr>
        <p:spPr bwMode="auto">
          <a:xfrm>
            <a:off x="5765800" y="762000"/>
            <a:ext cx="345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E. Akhmedov, S. Razzaque, A. Y. S.</a:t>
            </a:r>
          </a:p>
          <a:p>
            <a:r>
              <a:rPr lang="en-US" sz="1600" i="1">
                <a:solidFill>
                  <a:srgbClr val="FF0000"/>
                </a:solidFill>
              </a:rPr>
              <a:t>arXiv: 1205.7071</a:t>
            </a:r>
          </a:p>
        </p:txBody>
      </p:sp>
      <p:sp>
        <p:nvSpPr>
          <p:cNvPr id="45074" name="TextBox 17"/>
          <p:cNvSpPr txBox="1">
            <a:spLocks noChangeArrowheads="1"/>
          </p:cNvSpPr>
          <p:nvPr/>
        </p:nvSpPr>
        <p:spPr bwMode="auto">
          <a:xfrm>
            <a:off x="533400" y="6229350"/>
            <a:ext cx="41148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r</a:t>
            </a:r>
            <a:r>
              <a:rPr lang="en-US" sz="2000"/>
              <a:t> V</a:t>
            </a:r>
            <a:r>
              <a:rPr lang="en-US" sz="2000" baseline="-25000"/>
              <a:t>eff</a:t>
            </a:r>
            <a:r>
              <a:rPr lang="en-US" sz="2000"/>
              <a:t> = 14.6 [log(E /GeV )]</a:t>
            </a:r>
            <a:r>
              <a:rPr lang="en-US" sz="2000" baseline="30000"/>
              <a:t>1.8</a:t>
            </a:r>
            <a:r>
              <a:rPr lang="en-US" sz="2000"/>
              <a:t>  Mt</a:t>
            </a:r>
          </a:p>
        </p:txBody>
      </p:sp>
      <p:sp>
        <p:nvSpPr>
          <p:cNvPr id="45075" name="TextBox 18"/>
          <p:cNvSpPr txBox="1">
            <a:spLocks noChangeArrowheads="1"/>
          </p:cNvSpPr>
          <p:nvPr/>
        </p:nvSpPr>
        <p:spPr bwMode="auto">
          <a:xfrm>
            <a:off x="304800" y="5791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Effective volume</a:t>
            </a:r>
          </a:p>
        </p:txBody>
      </p:sp>
      <p:sp>
        <p:nvSpPr>
          <p:cNvPr id="45076" name="AutoShape 75"/>
          <p:cNvSpPr>
            <a:spLocks noChangeArrowheads="1"/>
          </p:cNvSpPr>
          <p:nvPr/>
        </p:nvSpPr>
        <p:spPr bwMode="auto">
          <a:xfrm rot="-5400000">
            <a:off x="4912519" y="6288881"/>
            <a:ext cx="377825" cy="2968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-7938" y="0"/>
            <a:ext cx="9144001" cy="6858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3632200" y="873125"/>
            <a:ext cx="6045200" cy="5908675"/>
          </a:xfrm>
          <a:prstGeom prst="ellipse">
            <a:avLst/>
          </a:prstGeom>
          <a:gradFill rotWithShape="0">
            <a:gsLst>
              <a:gs pos="0">
                <a:srgbClr val="333333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5078413" y="2171700"/>
            <a:ext cx="3181350" cy="3165475"/>
          </a:xfrm>
          <a:prstGeom prst="ellipse">
            <a:avLst/>
          </a:prstGeom>
          <a:gradFill rotWithShape="0">
            <a:gsLst>
              <a:gs pos="0">
                <a:srgbClr val="292929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rot="689876" flipV="1">
            <a:off x="3860800" y="752475"/>
            <a:ext cx="2373313" cy="2809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324600" y="4800600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CC00"/>
                </a:solidFill>
                <a:latin typeface="Times New Roman" pitchFamily="18" charset="0"/>
              </a:rPr>
              <a:t>core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324600" y="5638800"/>
            <a:ext cx="87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mantle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686800" y="5791200"/>
            <a:ext cx="74613" cy="1381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767138" y="977900"/>
            <a:ext cx="5808662" cy="570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829050" y="1063625"/>
            <a:ext cx="5643563" cy="55467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6116638" y="3209925"/>
            <a:ext cx="1058862" cy="1049338"/>
          </a:xfrm>
          <a:prstGeom prst="ellipse">
            <a:avLst/>
          </a:prstGeom>
          <a:gradFill rotWithShape="0">
            <a:gsLst>
              <a:gs pos="0">
                <a:schemeClr val="tx2"/>
              </a:gs>
              <a:gs pos="100000">
                <a:srgbClr val="0033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28600" y="4191000"/>
            <a:ext cx="342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flavor-to-flavor transitions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49238" y="1552575"/>
            <a:ext cx="2328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Oscillations in</a:t>
            </a:r>
          </a:p>
          <a:p>
            <a:r>
              <a:rPr lang="en-US" sz="2000">
                <a:solidFill>
                  <a:schemeClr val="bg1"/>
                </a:solidFill>
              </a:rPr>
              <a:t>multilayer medium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6553200" y="0"/>
            <a:ext cx="76200" cy="3733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232525" y="11430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583363" y="12192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 nadir angle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6553200" y="990600"/>
            <a:ext cx="2286000" cy="5029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7467600" y="2362200"/>
            <a:ext cx="162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core-crossing</a:t>
            </a:r>
          </a:p>
          <a:p>
            <a:r>
              <a:rPr lang="en-US">
                <a:solidFill>
                  <a:schemeClr val="bg1"/>
                </a:solidFill>
              </a:rPr>
              <a:t>trajectory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6172200" y="304800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ymbol" pitchFamily="18" charset="2"/>
              </a:rPr>
              <a:t>q</a:t>
            </a:r>
            <a:r>
              <a:rPr lang="en-US" sz="2400" baseline="-25000">
                <a:solidFill>
                  <a:schemeClr val="bg1"/>
                </a:solidFill>
                <a:latin typeface="Symbol" pitchFamily="18" charset="2"/>
              </a:rPr>
              <a:t>n</a:t>
            </a:r>
            <a:endParaRPr lang="en-US" sz="240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>
            <a:off x="3886200" y="990600"/>
            <a:ext cx="2667000" cy="4191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477000" y="381000"/>
            <a:ext cx="1017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zenith </a:t>
            </a:r>
          </a:p>
          <a:p>
            <a:r>
              <a:rPr lang="en-US">
                <a:solidFill>
                  <a:schemeClr val="bg1"/>
                </a:solidFill>
              </a:rPr>
              <a:t> angle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5218113" y="2819400"/>
            <a:ext cx="954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ymbol" pitchFamily="18" charset="2"/>
              </a:rPr>
              <a:t>Q </a:t>
            </a:r>
            <a:r>
              <a:rPr lang="en-US">
                <a:solidFill>
                  <a:schemeClr val="bg1"/>
                </a:solidFill>
              </a:rPr>
              <a:t>= 33</a:t>
            </a:r>
            <a:r>
              <a:rPr lang="en-US" baseline="30000">
                <a:solidFill>
                  <a:schemeClr val="bg1"/>
                </a:solidFill>
              </a:rPr>
              <a:t>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7804150" y="3810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Q = p - q</a:t>
            </a:r>
            <a:r>
              <a:rPr lang="en-US" sz="2000" baseline="-25000">
                <a:solidFill>
                  <a:schemeClr val="bg1"/>
                </a:solidFill>
                <a:latin typeface="Symbol" pitchFamily="18" charset="2"/>
              </a:rPr>
              <a:t>n</a:t>
            </a:r>
            <a:endParaRPr lang="en-US" sz="200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9240" name="WordArt 24"/>
          <p:cNvSpPr>
            <a:spLocks noChangeArrowheads="1" noChangeShapeType="1" noTextEdit="1"/>
          </p:cNvSpPr>
          <p:nvPr/>
        </p:nvSpPr>
        <p:spPr bwMode="auto">
          <a:xfrm>
            <a:off x="209550" y="295275"/>
            <a:ext cx="40290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``Set-up''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85800" y="4724400"/>
            <a:ext cx="233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- accelerator</a:t>
            </a:r>
          </a:p>
          <a:p>
            <a:r>
              <a:rPr lang="en-US" sz="2000">
                <a:solidFill>
                  <a:schemeClr val="bg1"/>
                </a:solidFill>
              </a:rPr>
              <a:t>- atmospheric</a:t>
            </a:r>
          </a:p>
          <a:p>
            <a:r>
              <a:rPr lang="en-US" sz="2000">
                <a:solidFill>
                  <a:schemeClr val="bg1"/>
                </a:solidFill>
              </a:rPr>
              <a:t>- cosmic neutrinos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477000" y="9144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28600" y="3717925"/>
            <a:ext cx="170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Applications:</a:t>
            </a:r>
          </a:p>
        </p:txBody>
      </p:sp>
      <p:sp>
        <p:nvSpPr>
          <p:cNvPr id="9244" name="Text Box 30"/>
          <p:cNvSpPr txBox="1">
            <a:spLocks noChangeArrowheads="1"/>
          </p:cNvSpPr>
          <p:nvPr/>
        </p:nvSpPr>
        <p:spPr bwMode="auto">
          <a:xfrm>
            <a:off x="8564563" y="6477000"/>
            <a:ext cx="323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52400" y="2641600"/>
            <a:ext cx="2833688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Oscillations in matter </a:t>
            </a:r>
          </a:p>
          <a:p>
            <a:r>
              <a:rPr lang="en-US" sz="2000"/>
              <a:t>with nearly constant </a:t>
            </a:r>
          </a:p>
          <a:p>
            <a:r>
              <a:rPr lang="en-US" sz="2000"/>
              <a:t>density (mantle)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568700" y="2362200"/>
            <a:ext cx="1841500" cy="10160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Parametric </a:t>
            </a:r>
          </a:p>
          <a:p>
            <a:r>
              <a:rPr lang="en-US" sz="2000"/>
              <a:t>enhancement </a:t>
            </a:r>
          </a:p>
          <a:p>
            <a:r>
              <a:rPr lang="en-US" sz="2000"/>
              <a:t>of oscillations</a:t>
            </a: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3276600" y="3595688"/>
            <a:ext cx="2570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Mantle – core - mantle</a:t>
            </a:r>
          </a:p>
        </p:txBody>
      </p:sp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5943600" y="2108200"/>
            <a:ext cx="18557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Interference </a:t>
            </a:r>
          </a:p>
        </p:txBody>
      </p:sp>
      <p:sp>
        <p:nvSpPr>
          <p:cNvPr id="10248" name="Text Box 16"/>
          <p:cNvSpPr txBox="1">
            <a:spLocks noChangeArrowheads="1"/>
          </p:cNvSpPr>
          <p:nvPr/>
        </p:nvSpPr>
        <p:spPr bwMode="auto">
          <a:xfrm>
            <a:off x="304800" y="3810000"/>
            <a:ext cx="2022475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constant density </a:t>
            </a:r>
          </a:p>
          <a:p>
            <a:r>
              <a:rPr lang="en-US"/>
              <a:t>          + </a:t>
            </a:r>
          </a:p>
          <a:p>
            <a:r>
              <a:rPr lang="en-US"/>
              <a:t>   corrections</a:t>
            </a:r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0" y="5715000"/>
            <a:ext cx="3119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Peaks due to resonance </a:t>
            </a:r>
          </a:p>
          <a:p>
            <a:r>
              <a:rPr lang="en-US"/>
              <a:t>enhancement of oscillations</a:t>
            </a:r>
          </a:p>
        </p:txBody>
      </p:sp>
      <p:sp>
        <p:nvSpPr>
          <p:cNvPr id="10250" name="Text Box 18"/>
          <p:cNvSpPr txBox="1">
            <a:spLocks noChangeArrowheads="1"/>
          </p:cNvSpPr>
          <p:nvPr/>
        </p:nvSpPr>
        <p:spPr bwMode="auto">
          <a:xfrm>
            <a:off x="152400" y="4921250"/>
            <a:ext cx="272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 energies: </a:t>
            </a:r>
          </a:p>
          <a:p>
            <a:r>
              <a:rPr lang="en-US"/>
              <a:t>adiabatic approximation</a:t>
            </a:r>
          </a:p>
        </p:txBody>
      </p:sp>
      <p:sp>
        <p:nvSpPr>
          <p:cNvPr id="10251" name="Text Box 19"/>
          <p:cNvSpPr txBox="1">
            <a:spLocks noChangeArrowheads="1"/>
          </p:cNvSpPr>
          <p:nvPr/>
        </p:nvSpPr>
        <p:spPr bwMode="auto">
          <a:xfrm>
            <a:off x="3232150" y="3962400"/>
            <a:ext cx="24828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Parametric resonance</a:t>
            </a:r>
          </a:p>
          <a:p>
            <a:r>
              <a:rPr lang="en-US">
                <a:sym typeface="Wingdings" pitchFamily="2" charset="2"/>
              </a:rPr>
              <a:t> parametric peaks</a:t>
            </a:r>
            <a:endParaRPr lang="en-US"/>
          </a:p>
        </p:txBody>
      </p:sp>
      <p:sp>
        <p:nvSpPr>
          <p:cNvPr id="10252" name="AutoShape 20"/>
          <p:cNvSpPr>
            <a:spLocks noChangeArrowheads="1"/>
          </p:cNvSpPr>
          <p:nvPr/>
        </p:nvSpPr>
        <p:spPr bwMode="auto">
          <a:xfrm rot="1157177">
            <a:off x="1600200" y="2057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253" name="AutoShape 21"/>
          <p:cNvSpPr>
            <a:spLocks noChangeArrowheads="1"/>
          </p:cNvSpPr>
          <p:nvPr/>
        </p:nvSpPr>
        <p:spPr bwMode="auto">
          <a:xfrm rot="-689794">
            <a:off x="38100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254" name="AutoShape 22"/>
          <p:cNvSpPr>
            <a:spLocks noChangeArrowheads="1"/>
          </p:cNvSpPr>
          <p:nvPr/>
        </p:nvSpPr>
        <p:spPr bwMode="auto">
          <a:xfrm rot="-3007413">
            <a:off x="5143500" y="15621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255" name="Text Box 23"/>
          <p:cNvSpPr txBox="1">
            <a:spLocks noChangeArrowheads="1"/>
          </p:cNvSpPr>
          <p:nvPr/>
        </p:nvSpPr>
        <p:spPr bwMode="auto">
          <a:xfrm>
            <a:off x="6172200" y="255905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Smallness of 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/>
              <a:t>13</a:t>
            </a:r>
            <a:r>
              <a:rPr lang="en-US" baseline="-25000">
                <a:latin typeface="Cooper Black" pitchFamily="18" charset="0"/>
              </a:rPr>
              <a:t>  </a:t>
            </a:r>
            <a:r>
              <a:rPr lang="en-US"/>
              <a:t>and  </a:t>
            </a:r>
          </a:p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21</a:t>
            </a:r>
            <a:r>
              <a:rPr lang="en-US" baseline="30000"/>
              <a:t>2</a:t>
            </a:r>
            <a:r>
              <a:rPr lang="en-US"/>
              <a:t>/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32</a:t>
            </a:r>
            <a:r>
              <a:rPr lang="en-US" baseline="30000"/>
              <a:t>2</a:t>
            </a:r>
            <a:r>
              <a:rPr lang="en-US"/>
              <a:t> </a:t>
            </a:r>
          </a:p>
        </p:txBody>
      </p:sp>
      <p:sp>
        <p:nvSpPr>
          <p:cNvPr id="10256" name="Text Box 24"/>
          <p:cNvSpPr txBox="1">
            <a:spLocks noChangeArrowheads="1"/>
          </p:cNvSpPr>
          <p:nvPr/>
        </p:nvSpPr>
        <p:spPr bwMode="auto">
          <a:xfrm>
            <a:off x="5943600" y="3505200"/>
            <a:ext cx="30781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the first approximation: </a:t>
            </a:r>
          </a:p>
          <a:p>
            <a:r>
              <a:rPr lang="en-US"/>
              <a:t>overlap of two 2</a:t>
            </a:r>
            <a:r>
              <a:rPr lang="en-US">
                <a:latin typeface="Symbol" pitchFamily="18" charset="2"/>
              </a:rPr>
              <a:t>n</a:t>
            </a:r>
            <a:r>
              <a:rPr lang="en-US"/>
              <a:t>–patterns</a:t>
            </a:r>
          </a:p>
          <a:p>
            <a:r>
              <a:rPr lang="en-US"/>
              <a:t>due to 1-2 and 1-3 mixings </a:t>
            </a:r>
          </a:p>
        </p:txBody>
      </p:sp>
      <p:sp>
        <p:nvSpPr>
          <p:cNvPr id="10257" name="Text Box 26"/>
          <p:cNvSpPr txBox="1">
            <a:spLocks noChangeArrowheads="1"/>
          </p:cNvSpPr>
          <p:nvPr/>
        </p:nvSpPr>
        <p:spPr bwMode="auto">
          <a:xfrm rot="-381523">
            <a:off x="5973763" y="5519738"/>
            <a:ext cx="1616075" cy="64135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interference </a:t>
            </a:r>
          </a:p>
          <a:p>
            <a:r>
              <a:rPr lang="en-US"/>
              <a:t>of modes</a:t>
            </a:r>
          </a:p>
        </p:txBody>
      </p:sp>
      <p:sp>
        <p:nvSpPr>
          <p:cNvPr id="10258" name="Text Box 27"/>
          <p:cNvSpPr txBox="1">
            <a:spLocks noChangeArrowheads="1"/>
          </p:cNvSpPr>
          <p:nvPr/>
        </p:nvSpPr>
        <p:spPr bwMode="auto">
          <a:xfrm rot="325261">
            <a:off x="6697663" y="6184900"/>
            <a:ext cx="1900237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CP-interference</a:t>
            </a:r>
          </a:p>
        </p:txBody>
      </p:sp>
      <p:sp>
        <p:nvSpPr>
          <p:cNvPr id="10259" name="Text Box 28"/>
          <p:cNvSpPr txBox="1">
            <a:spLocks noChangeArrowheads="1"/>
          </p:cNvSpPr>
          <p:nvPr/>
        </p:nvSpPr>
        <p:spPr bwMode="auto">
          <a:xfrm>
            <a:off x="6172200" y="4454525"/>
            <a:ext cx="2341563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interference</a:t>
            </a:r>
          </a:p>
          <a:p>
            <a:r>
              <a:rPr lang="en-US"/>
              <a:t>(sub-leading effect)</a:t>
            </a:r>
          </a:p>
        </p:txBody>
      </p:sp>
      <p:sp>
        <p:nvSpPr>
          <p:cNvPr id="10260" name="Line 30"/>
          <p:cNvSpPr>
            <a:spLocks noChangeShapeType="1"/>
          </p:cNvSpPr>
          <p:nvPr/>
        </p:nvSpPr>
        <p:spPr bwMode="auto">
          <a:xfrm>
            <a:off x="3276600" y="3581400"/>
            <a:ext cx="1588" cy="297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AutoShape 32"/>
          <p:cNvSpPr>
            <a:spLocks noChangeArrowheads="1"/>
          </p:cNvSpPr>
          <p:nvPr/>
        </p:nvSpPr>
        <p:spPr bwMode="auto">
          <a:xfrm rot="5400000">
            <a:off x="7162800" y="32004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62" name="Text Box 33"/>
          <p:cNvSpPr txBox="1">
            <a:spLocks noChangeArrowheads="1"/>
          </p:cNvSpPr>
          <p:nvPr/>
        </p:nvSpPr>
        <p:spPr bwMode="auto">
          <a:xfrm>
            <a:off x="6248400" y="584200"/>
            <a:ext cx="2776538" cy="1016000"/>
          </a:xfrm>
          <a:prstGeom prst="rect">
            <a:avLst/>
          </a:prstGeom>
          <a:solidFill>
            <a:srgbClr val="00CCFF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Two layer transitions </a:t>
            </a:r>
          </a:p>
          <a:p>
            <a:r>
              <a:rPr lang="en-US" sz="2000"/>
              <a:t> vacuum-matter</a:t>
            </a:r>
          </a:p>
          <a:p>
            <a:r>
              <a:rPr lang="en-US" sz="2000"/>
              <a:t>(atmosphere-Earth)</a:t>
            </a:r>
          </a:p>
        </p:txBody>
      </p:sp>
      <p:sp>
        <p:nvSpPr>
          <p:cNvPr id="10263" name="Line 31"/>
          <p:cNvSpPr>
            <a:spLocks noChangeShapeType="1"/>
          </p:cNvSpPr>
          <p:nvPr/>
        </p:nvSpPr>
        <p:spPr bwMode="auto">
          <a:xfrm>
            <a:off x="5791200" y="3505200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AutoShape 34"/>
          <p:cNvSpPr>
            <a:spLocks noChangeArrowheads="1"/>
          </p:cNvSpPr>
          <p:nvPr/>
        </p:nvSpPr>
        <p:spPr bwMode="auto">
          <a:xfrm rot="-5400000">
            <a:off x="5600700" y="8001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265" name="WordArt 5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3962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" y="2127250"/>
            <a:ext cx="1898650" cy="692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8600" y="3352800"/>
            <a:ext cx="3429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5366" name="WordArt 8"/>
          <p:cNvSpPr>
            <a:spLocks noChangeArrowheads="1" noChangeShapeType="1" noTextEdit="1"/>
          </p:cNvSpPr>
          <p:nvPr/>
        </p:nvSpPr>
        <p:spPr bwMode="auto">
          <a:xfrm>
            <a:off x="330200" y="215900"/>
            <a:ext cx="8356600" cy="1155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Graphical  representation</a:t>
            </a:r>
          </a:p>
        </p:txBody>
      </p:sp>
      <p:pic>
        <p:nvPicPr>
          <p:cNvPr id="15367" name="Picture 9" descr="graf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44704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533400" y="3489325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B</a:t>
            </a:r>
            <a:r>
              <a:rPr lang="en-US" sz="2000"/>
              <a:t> =      (sin 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m</a:t>
            </a:r>
            <a:r>
              <a:rPr lang="en-US" sz="2000"/>
              <a:t>, 0, cos2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m</a:t>
            </a:r>
            <a:r>
              <a:rPr lang="en-US" sz="2000"/>
              <a:t>) </a:t>
            </a:r>
          </a:p>
        </p:txBody>
      </p:sp>
      <p:sp>
        <p:nvSpPr>
          <p:cNvPr id="15369" name="Text Box 14"/>
          <p:cNvSpPr txBox="1">
            <a:spLocks noChangeArrowheads="1"/>
          </p:cNvSpPr>
          <p:nvPr/>
        </p:nvSpPr>
        <p:spPr bwMode="auto">
          <a:xfrm>
            <a:off x="990600" y="3352800"/>
            <a:ext cx="51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</a:t>
            </a:r>
          </a:p>
          <a:p>
            <a:r>
              <a:rPr lang="en-US"/>
              <a:t> l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15370" name="Line 15"/>
          <p:cNvSpPr>
            <a:spLocks noChangeShapeType="1"/>
          </p:cNvSpPr>
          <p:nvPr/>
        </p:nvSpPr>
        <p:spPr bwMode="auto">
          <a:xfrm>
            <a:off x="1066800" y="3657600"/>
            <a:ext cx="317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6"/>
          <p:cNvSpPr txBox="1">
            <a:spLocks noChangeArrowheads="1"/>
          </p:cNvSpPr>
          <p:nvPr/>
        </p:nvSpPr>
        <p:spPr bwMode="auto">
          <a:xfrm>
            <a:off x="685800" y="2209800"/>
            <a:ext cx="161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Symbol" pitchFamily="18" charset="2"/>
              </a:rPr>
              <a:t>     </a:t>
            </a:r>
            <a:r>
              <a:rPr lang="en-US" sz="2000" b="1"/>
              <a:t>= (B x P)</a:t>
            </a:r>
          </a:p>
        </p:txBody>
      </p:sp>
      <p:sp>
        <p:nvSpPr>
          <p:cNvPr id="15372" name="Line 19"/>
          <p:cNvSpPr>
            <a:spLocks noChangeShapeType="1"/>
          </p:cNvSpPr>
          <p:nvPr/>
        </p:nvSpPr>
        <p:spPr bwMode="auto">
          <a:xfrm>
            <a:off x="685800" y="2436813"/>
            <a:ext cx="3429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20"/>
          <p:cNvSpPr txBox="1">
            <a:spLocks noChangeArrowheads="1"/>
          </p:cNvSpPr>
          <p:nvPr/>
        </p:nvSpPr>
        <p:spPr bwMode="auto">
          <a:xfrm>
            <a:off x="273050" y="1416050"/>
            <a:ext cx="2790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Equation of motion </a:t>
            </a:r>
          </a:p>
          <a:p>
            <a:r>
              <a:rPr lang="en-US"/>
              <a:t>(= spin in magnetic field)</a:t>
            </a: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auto">
          <a:xfrm>
            <a:off x="304800" y="5410200"/>
            <a:ext cx="14890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  </a:t>
            </a:r>
            <a:r>
              <a:rPr lang="en-US" sz="2000"/>
              <a:t>= 2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t/ l</a:t>
            </a:r>
            <a:r>
              <a:rPr lang="en-US" sz="2000" baseline="-25000"/>
              <a:t>m </a:t>
            </a:r>
          </a:p>
        </p:txBody>
      </p:sp>
      <p:sp>
        <p:nvSpPr>
          <p:cNvPr id="15375" name="Text Box 22"/>
          <p:cNvSpPr txBox="1">
            <a:spLocks noChangeArrowheads="1"/>
          </p:cNvSpPr>
          <p:nvPr/>
        </p:nvSpPr>
        <p:spPr bwMode="auto">
          <a:xfrm>
            <a:off x="304800" y="4953000"/>
            <a:ext cx="2338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Phase of oscillations</a:t>
            </a:r>
          </a:p>
        </p:txBody>
      </p:sp>
      <p:sp>
        <p:nvSpPr>
          <p:cNvPr id="15376" name="Text Box 23"/>
          <p:cNvSpPr txBox="1">
            <a:spLocks noChangeArrowheads="1"/>
          </p:cNvSpPr>
          <p:nvPr/>
        </p:nvSpPr>
        <p:spPr bwMode="auto">
          <a:xfrm>
            <a:off x="4495800" y="6324600"/>
            <a:ext cx="38227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</a:t>
            </a:r>
            <a:r>
              <a:rPr lang="en-US" sz="2000" baseline="-25000"/>
              <a:t>ee</a:t>
            </a:r>
            <a:r>
              <a:rPr lang="en-US" sz="2000"/>
              <a:t> =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e</a:t>
            </a:r>
            <a:r>
              <a:rPr lang="en-US" sz="2000" baseline="30000"/>
              <a:t>+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e </a:t>
            </a:r>
            <a:r>
              <a:rPr lang="en-US" sz="2000"/>
              <a:t>= P</a:t>
            </a:r>
            <a:r>
              <a:rPr lang="en-US" sz="2000" baseline="-25000"/>
              <a:t>Z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/>
              <a:t>+ 1/2 = cos</a:t>
            </a:r>
            <a:r>
              <a:rPr lang="en-US" sz="2000" baseline="30000"/>
              <a:t>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Z</a:t>
            </a:r>
            <a:r>
              <a:rPr lang="en-US" sz="2000"/>
              <a:t>/2</a:t>
            </a:r>
          </a:p>
        </p:txBody>
      </p:sp>
      <p:sp>
        <p:nvSpPr>
          <p:cNvPr id="15377" name="Text Box 24"/>
          <p:cNvSpPr txBox="1">
            <a:spLocks noChangeArrowheads="1"/>
          </p:cNvSpPr>
          <p:nvPr/>
        </p:nvSpPr>
        <p:spPr bwMode="auto">
          <a:xfrm>
            <a:off x="1600200" y="64912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Probability to find  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r>
              <a:rPr lang="en-US"/>
              <a:t> </a:t>
            </a:r>
          </a:p>
        </p:txBody>
      </p:sp>
      <p:sp>
        <p:nvSpPr>
          <p:cNvPr id="15378" name="AutoShape 25"/>
          <p:cNvSpPr>
            <a:spLocks noChangeArrowheads="1"/>
          </p:cNvSpPr>
          <p:nvPr/>
        </p:nvSpPr>
        <p:spPr bwMode="auto">
          <a:xfrm>
            <a:off x="8153400" y="2706688"/>
            <a:ext cx="276225" cy="352425"/>
          </a:xfrm>
          <a:prstGeom prst="upArrow">
            <a:avLst>
              <a:gd name="adj1" fmla="val 50000"/>
              <a:gd name="adj2" fmla="val 3189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5379" name="AutoShape 26"/>
          <p:cNvSpPr>
            <a:spLocks noChangeArrowheads="1"/>
          </p:cNvSpPr>
          <p:nvPr/>
        </p:nvSpPr>
        <p:spPr bwMode="auto">
          <a:xfrm flipV="1">
            <a:off x="8153400" y="3216275"/>
            <a:ext cx="276225" cy="352425"/>
          </a:xfrm>
          <a:prstGeom prst="upArrow">
            <a:avLst>
              <a:gd name="adj1" fmla="val 50000"/>
              <a:gd name="adj2" fmla="val 3189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5380" name="Text Box 27"/>
          <p:cNvSpPr txBox="1">
            <a:spLocks noChangeArrowheads="1"/>
          </p:cNvSpPr>
          <p:nvPr/>
        </p:nvSpPr>
        <p:spPr bwMode="auto">
          <a:xfrm>
            <a:off x="8001000" y="2308225"/>
            <a:ext cx="48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rgbClr val="FF0000"/>
                </a:solidFill>
              </a:rPr>
              <a:t>e</a:t>
            </a:r>
            <a:r>
              <a:rPr lang="en-US" sz="2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381" name="Text Box 28"/>
          <p:cNvSpPr txBox="1">
            <a:spLocks noChangeArrowheads="1"/>
          </p:cNvSpPr>
          <p:nvPr/>
        </p:nvSpPr>
        <p:spPr bwMode="auto">
          <a:xfrm>
            <a:off x="8129588" y="3552825"/>
            <a:ext cx="534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>
                <a:solidFill>
                  <a:srgbClr val="00FF00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rgbClr val="00FF00"/>
                </a:solidFill>
                <a:latin typeface="Symbol" pitchFamily="18" charset="2"/>
              </a:rPr>
              <a:t>t</a:t>
            </a:r>
            <a:r>
              <a:rPr lang="en-US" sz="2000">
                <a:solidFill>
                  <a:srgbClr val="00FF00"/>
                </a:solidFill>
              </a:rPr>
              <a:t>, </a:t>
            </a:r>
          </a:p>
        </p:txBody>
      </p:sp>
      <p:sp>
        <p:nvSpPr>
          <p:cNvPr id="15382" name="Rectangle 31"/>
          <p:cNvSpPr>
            <a:spLocks noChangeArrowheads="1"/>
          </p:cNvSpPr>
          <p:nvPr/>
        </p:nvSpPr>
        <p:spPr bwMode="auto">
          <a:xfrm>
            <a:off x="6400800" y="2514600"/>
            <a:ext cx="1524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83" name="Rectangle 32"/>
          <p:cNvSpPr>
            <a:spLocks noChangeArrowheads="1"/>
          </p:cNvSpPr>
          <p:nvPr/>
        </p:nvSpPr>
        <p:spPr bwMode="auto">
          <a:xfrm>
            <a:off x="6019800" y="24384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84" name="Text Box 29"/>
          <p:cNvSpPr txBox="1">
            <a:spLocks noChangeArrowheads="1"/>
          </p:cNvSpPr>
          <p:nvPr/>
        </p:nvSpPr>
        <p:spPr bwMode="auto">
          <a:xfrm>
            <a:off x="5995988" y="2438400"/>
            <a:ext cx="3286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15385" name="Text Box 30"/>
          <p:cNvSpPr txBox="1">
            <a:spLocks noChangeArrowheads="1"/>
          </p:cNvSpPr>
          <p:nvPr/>
        </p:nvSpPr>
        <p:spPr bwMode="auto">
          <a:xfrm>
            <a:off x="6323013" y="2590800"/>
            <a:ext cx="3063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</a:p>
        </p:txBody>
      </p:sp>
      <p:sp>
        <p:nvSpPr>
          <p:cNvPr id="15386" name="Text Box 33"/>
          <p:cNvSpPr txBox="1">
            <a:spLocks noChangeArrowheads="1"/>
          </p:cNvSpPr>
          <p:nvPr/>
        </p:nvSpPr>
        <p:spPr bwMode="auto">
          <a:xfrm>
            <a:off x="8534400" y="4495800"/>
            <a:ext cx="3190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x</a:t>
            </a:r>
          </a:p>
        </p:txBody>
      </p:sp>
      <p:sp>
        <p:nvSpPr>
          <p:cNvPr id="15387" name="Rectangle 34"/>
          <p:cNvSpPr>
            <a:spLocks noChangeArrowheads="1"/>
          </p:cNvSpPr>
          <p:nvPr/>
        </p:nvSpPr>
        <p:spPr bwMode="auto">
          <a:xfrm>
            <a:off x="4724400" y="5486400"/>
            <a:ext cx="6858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88" name="Rectangle 35"/>
          <p:cNvSpPr>
            <a:spLocks noChangeArrowheads="1"/>
          </p:cNvSpPr>
          <p:nvPr/>
        </p:nvSpPr>
        <p:spPr bwMode="auto">
          <a:xfrm>
            <a:off x="8001000" y="4191000"/>
            <a:ext cx="7620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89" name="Rectangle 36"/>
          <p:cNvSpPr>
            <a:spLocks noChangeArrowheads="1"/>
          </p:cNvSpPr>
          <p:nvPr/>
        </p:nvSpPr>
        <p:spPr bwMode="auto">
          <a:xfrm>
            <a:off x="5105400" y="1600200"/>
            <a:ext cx="3048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90" name="Text Box 37"/>
          <p:cNvSpPr txBox="1">
            <a:spLocks noChangeArrowheads="1"/>
          </p:cNvSpPr>
          <p:nvPr/>
        </p:nvSpPr>
        <p:spPr bwMode="auto">
          <a:xfrm>
            <a:off x="5257800" y="1524000"/>
            <a:ext cx="3063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z</a:t>
            </a:r>
          </a:p>
        </p:txBody>
      </p:sp>
      <p:sp>
        <p:nvSpPr>
          <p:cNvPr id="15391" name="Text Box 38"/>
          <p:cNvSpPr txBox="1">
            <a:spLocks noChangeArrowheads="1"/>
          </p:cNvSpPr>
          <p:nvPr/>
        </p:nvSpPr>
        <p:spPr bwMode="auto">
          <a:xfrm>
            <a:off x="609600" y="2117725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</a:t>
            </a:r>
            <a:r>
              <a:rPr lang="en-US" sz="2000">
                <a:latin typeface="Symbol" pitchFamily="18" charset="2"/>
              </a:rPr>
              <a:t> </a:t>
            </a:r>
            <a:r>
              <a:rPr lang="en-US" sz="2000" b="1"/>
              <a:t>P</a:t>
            </a:r>
            <a:r>
              <a:rPr lang="en-US" sz="2000"/>
              <a:t> </a:t>
            </a:r>
          </a:p>
          <a:p>
            <a:r>
              <a:rPr lang="en-US" sz="2000"/>
              <a:t>dt</a:t>
            </a:r>
          </a:p>
        </p:txBody>
      </p:sp>
      <p:sp>
        <p:nvSpPr>
          <p:cNvPr id="15392" name="Text Box 40"/>
          <p:cNvSpPr txBox="1">
            <a:spLocks noChangeArrowheads="1"/>
          </p:cNvSpPr>
          <p:nvPr/>
        </p:nvSpPr>
        <p:spPr bwMode="auto">
          <a:xfrm>
            <a:off x="4724400" y="5348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y</a:t>
            </a:r>
          </a:p>
        </p:txBody>
      </p:sp>
      <p:sp>
        <p:nvSpPr>
          <p:cNvPr id="15393" name="Text Box 41"/>
          <p:cNvSpPr txBox="1">
            <a:spLocks noChangeArrowheads="1"/>
          </p:cNvSpPr>
          <p:nvPr/>
        </p:nvSpPr>
        <p:spPr bwMode="auto">
          <a:xfrm>
            <a:off x="228600" y="2986088"/>
            <a:ext cx="3586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 ``magnetic field’’ vector:</a:t>
            </a:r>
          </a:p>
        </p:txBody>
      </p:sp>
      <p:sp>
        <p:nvSpPr>
          <p:cNvPr id="15394" name="Text Box 6"/>
          <p:cNvSpPr txBox="1">
            <a:spLocks noChangeArrowheads="1"/>
          </p:cNvSpPr>
          <p:nvPr/>
        </p:nvSpPr>
        <p:spPr bwMode="auto">
          <a:xfrm>
            <a:off x="260350" y="4267200"/>
            <a:ext cx="408305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 </a:t>
            </a:r>
            <a:r>
              <a:rPr lang="en-US"/>
              <a:t>=  (Re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r>
              <a:rPr lang="en-US" baseline="30000"/>
              <a:t>+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t</a:t>
            </a:r>
            <a:r>
              <a:rPr lang="en-US"/>
              <a:t>,  Im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r>
              <a:rPr lang="en-US" baseline="30000"/>
              <a:t>+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t</a:t>
            </a:r>
            <a:r>
              <a:rPr lang="en-US"/>
              <a:t>, 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r>
              <a:rPr lang="en-US" baseline="30000"/>
              <a:t>+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r>
              <a:rPr lang="en-US"/>
              <a:t> - 1/2)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2532" name="WordArt 5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Resonance  enhancement in mantle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066800" y="1295400"/>
            <a:ext cx="48768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3657600" y="1524000"/>
            <a:ext cx="0" cy="411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1600200" y="3581400"/>
            <a:ext cx="426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 flipH="1" flipV="1">
            <a:off x="1676400" y="3505200"/>
            <a:ext cx="4114800" cy="1524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 rot="5681849">
            <a:off x="1790700" y="2552700"/>
            <a:ext cx="3657600" cy="205740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6"/>
          <p:cNvSpPr>
            <a:spLocks noChangeShapeType="1"/>
          </p:cNvSpPr>
          <p:nvPr/>
        </p:nvSpPr>
        <p:spPr bwMode="auto">
          <a:xfrm flipH="1">
            <a:off x="2743200" y="2057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8"/>
          <p:cNvSpPr>
            <a:spLocks noChangeShapeType="1"/>
          </p:cNvSpPr>
          <p:nvPr/>
        </p:nvSpPr>
        <p:spPr bwMode="auto">
          <a:xfrm>
            <a:off x="2514600" y="41910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19"/>
          <p:cNvSpPr>
            <a:spLocks noChangeArrowheads="1"/>
          </p:cNvSpPr>
          <p:nvPr/>
        </p:nvSpPr>
        <p:spPr bwMode="auto">
          <a:xfrm>
            <a:off x="3657600" y="533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20"/>
          <p:cNvSpPr>
            <a:spLocks noChangeArrowheads="1"/>
          </p:cNvSpPr>
          <p:nvPr/>
        </p:nvSpPr>
        <p:spPr bwMode="auto">
          <a:xfrm>
            <a:off x="36576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22"/>
          <p:cNvSpPr>
            <a:spLocks noChangeShapeType="1"/>
          </p:cNvSpPr>
          <p:nvPr/>
        </p:nvSpPr>
        <p:spPr bwMode="auto">
          <a:xfrm>
            <a:off x="3048000" y="5334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Text Box 25"/>
          <p:cNvSpPr txBox="1">
            <a:spLocks noChangeArrowheads="1"/>
          </p:cNvSpPr>
          <p:nvPr/>
        </p:nvSpPr>
        <p:spPr bwMode="auto">
          <a:xfrm>
            <a:off x="4724400" y="3733800"/>
            <a:ext cx="893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mantle</a:t>
            </a:r>
          </a:p>
        </p:txBody>
      </p:sp>
      <p:sp>
        <p:nvSpPr>
          <p:cNvPr id="22544" name="Text Box 26"/>
          <p:cNvSpPr txBox="1">
            <a:spLocks noChangeArrowheads="1"/>
          </p:cNvSpPr>
          <p:nvPr/>
        </p:nvSpPr>
        <p:spPr bwMode="auto">
          <a:xfrm>
            <a:off x="7010400" y="4114800"/>
            <a:ext cx="893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mantle</a:t>
            </a:r>
          </a:p>
        </p:txBody>
      </p:sp>
      <p:sp>
        <p:nvSpPr>
          <p:cNvPr id="22545" name="Text Box 27"/>
          <p:cNvSpPr txBox="1">
            <a:spLocks noChangeArrowheads="1"/>
          </p:cNvSpPr>
          <p:nvPr/>
        </p:nvSpPr>
        <p:spPr bwMode="auto">
          <a:xfrm>
            <a:off x="3336925" y="1436688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22546" name="Text Box 28"/>
          <p:cNvSpPr txBox="1">
            <a:spLocks noChangeArrowheads="1"/>
          </p:cNvSpPr>
          <p:nvPr/>
        </p:nvSpPr>
        <p:spPr bwMode="auto">
          <a:xfrm>
            <a:off x="3352800" y="54864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22547" name="Text Box 31"/>
          <p:cNvSpPr txBox="1">
            <a:spLocks noChangeArrowheads="1"/>
          </p:cNvSpPr>
          <p:nvPr/>
        </p:nvSpPr>
        <p:spPr bwMode="auto">
          <a:xfrm>
            <a:off x="6581775" y="3810000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22548" name="Text Box 32"/>
          <p:cNvSpPr txBox="1">
            <a:spLocks noChangeArrowheads="1"/>
          </p:cNvSpPr>
          <p:nvPr/>
        </p:nvSpPr>
        <p:spPr bwMode="auto">
          <a:xfrm>
            <a:off x="8001000" y="38100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22549" name="Line 34"/>
          <p:cNvSpPr>
            <a:spLocks noChangeShapeType="1"/>
          </p:cNvSpPr>
          <p:nvPr/>
        </p:nvSpPr>
        <p:spPr bwMode="auto">
          <a:xfrm flipH="1">
            <a:off x="2590800" y="2590800"/>
            <a:ext cx="2133600" cy="2057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50" name="Rectangle 35"/>
          <p:cNvSpPr>
            <a:spLocks noChangeArrowheads="1"/>
          </p:cNvSpPr>
          <p:nvPr/>
        </p:nvSpPr>
        <p:spPr bwMode="auto">
          <a:xfrm>
            <a:off x="6705600" y="3200400"/>
            <a:ext cx="1447800" cy="533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51" name="Line 36"/>
          <p:cNvSpPr>
            <a:spLocks noChangeShapeType="1"/>
          </p:cNvSpPr>
          <p:nvPr/>
        </p:nvSpPr>
        <p:spPr bwMode="auto">
          <a:xfrm flipH="1" flipV="1">
            <a:off x="3048000" y="2133600"/>
            <a:ext cx="6096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6350" y="-4763"/>
            <a:ext cx="9144000" cy="6858001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9459" name="Picture 3" descr="consts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900" y="2516188"/>
            <a:ext cx="3886200" cy="3200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60" name="Picture 4" descr="consts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2516188"/>
            <a:ext cx="3886200" cy="3200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85725" y="2473325"/>
            <a:ext cx="73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 (E)</a:t>
            </a:r>
          </a:p>
          <a:p>
            <a:r>
              <a:rPr lang="en-US"/>
              <a:t>F</a:t>
            </a:r>
            <a:r>
              <a:rPr lang="en-US" baseline="-25000"/>
              <a:t>0</a:t>
            </a:r>
            <a:r>
              <a:rPr lang="en-US"/>
              <a:t>(E)</a:t>
            </a:r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152400" y="2784475"/>
            <a:ext cx="5334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2276475" y="5856288"/>
            <a:ext cx="687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E/E</a:t>
            </a:r>
            <a:r>
              <a:rPr lang="en-US" baseline="-25000"/>
              <a:t>R</a:t>
            </a:r>
            <a:endParaRPr lang="en-US"/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6575425" y="5856288"/>
            <a:ext cx="688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E/E</a:t>
            </a:r>
            <a:r>
              <a:rPr lang="en-US" baseline="-25000"/>
              <a:t>R</a:t>
            </a:r>
            <a:endParaRPr lang="en-US"/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1050925" y="2119313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thin layer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632450" y="2106613"/>
            <a:ext cx="1155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thick layer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2432050" y="2138363"/>
            <a:ext cx="655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k = 1</a:t>
            </a: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6878638" y="2097088"/>
            <a:ext cx="769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k = 10</a:t>
            </a:r>
          </a:p>
        </p:txBody>
      </p:sp>
      <p:sp>
        <p:nvSpPr>
          <p:cNvPr id="19470" name="Text Box 24"/>
          <p:cNvSpPr txBox="1">
            <a:spLocks noChangeArrowheads="1"/>
          </p:cNvSpPr>
          <p:nvPr/>
        </p:nvSpPr>
        <p:spPr bwMode="auto">
          <a:xfrm>
            <a:off x="579438" y="1139825"/>
            <a:ext cx="3049587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Small mixing  sin</a:t>
            </a:r>
            <a:r>
              <a:rPr lang="en-US" baseline="30000"/>
              <a:t>2</a:t>
            </a:r>
            <a:r>
              <a:rPr lang="en-US"/>
              <a:t>2</a:t>
            </a:r>
            <a:r>
              <a:rPr lang="en-US">
                <a:latin typeface="Symbol" pitchFamily="18" charset="2"/>
              </a:rPr>
              <a:t>q</a:t>
            </a:r>
            <a:r>
              <a:rPr lang="en-US"/>
              <a:t> = 0.08</a:t>
            </a:r>
          </a:p>
        </p:txBody>
      </p:sp>
      <p:sp>
        <p:nvSpPr>
          <p:cNvPr id="19471" name="Right Arrow 20"/>
          <p:cNvSpPr>
            <a:spLocks noChangeArrowheads="1"/>
          </p:cNvSpPr>
          <p:nvPr/>
        </p:nvSpPr>
        <p:spPr bwMode="auto">
          <a:xfrm rot="-3399544">
            <a:off x="5831682" y="5628481"/>
            <a:ext cx="400050" cy="369887"/>
          </a:xfrm>
          <a:prstGeom prst="rightArrow">
            <a:avLst>
              <a:gd name="adj1" fmla="val 50000"/>
              <a:gd name="adj2" fmla="val 4986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Right Arrow 21"/>
          <p:cNvSpPr>
            <a:spLocks noChangeArrowheads="1"/>
          </p:cNvSpPr>
          <p:nvPr/>
        </p:nvSpPr>
        <p:spPr bwMode="auto">
          <a:xfrm rot="-3399544">
            <a:off x="1639888" y="5629275"/>
            <a:ext cx="400050" cy="368300"/>
          </a:xfrm>
          <a:prstGeom prst="rightArrow">
            <a:avLst>
              <a:gd name="adj1" fmla="val 50000"/>
              <a:gd name="adj2" fmla="val 5007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Text Box 38"/>
          <p:cNvSpPr txBox="1">
            <a:spLocks noChangeArrowheads="1"/>
          </p:cNvSpPr>
          <p:nvPr/>
        </p:nvSpPr>
        <p:spPr bwMode="auto">
          <a:xfrm>
            <a:off x="2649538" y="329406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sin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baseline="-25000">
                <a:solidFill>
                  <a:srgbClr val="FF0000"/>
                </a:solidFill>
              </a:rPr>
              <a:t>m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3556" name="WordArt 5"/>
          <p:cNvSpPr>
            <a:spLocks noChangeArrowheads="1" noChangeShapeType="1" noTextEdit="1"/>
          </p:cNvSpPr>
          <p:nvPr/>
        </p:nvSpPr>
        <p:spPr bwMode="auto">
          <a:xfrm>
            <a:off x="266700" y="-38100"/>
            <a:ext cx="78105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Parametric enhancement 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12725" y="1482725"/>
            <a:ext cx="4335463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Enhancement associated to certain </a:t>
            </a:r>
          </a:p>
          <a:p>
            <a:r>
              <a:rPr lang="en-US"/>
              <a:t>conditions for the phase of oscillations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93675" y="2209800"/>
            <a:ext cx="453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Another way of getting strong transition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228600" y="2555875"/>
            <a:ext cx="4230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 large vacuum mixing and no matter</a:t>
            </a:r>
          </a:p>
          <a:p>
            <a:r>
              <a:rPr lang="en-US"/>
              <a:t>enhancement of mixing or resonance  </a:t>
            </a:r>
          </a:p>
          <a:p>
            <a:r>
              <a:rPr lang="en-US"/>
              <a:t>conversion</a:t>
            </a:r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1050925" y="5175250"/>
            <a:ext cx="2879725" cy="825500"/>
          </a:xfrm>
          <a:custGeom>
            <a:avLst/>
            <a:gdLst>
              <a:gd name="T0" fmla="*/ 0 w 3344"/>
              <a:gd name="T1" fmla="*/ 520 h 520"/>
              <a:gd name="T2" fmla="*/ 0 w 3344"/>
              <a:gd name="T3" fmla="*/ 336 h 520"/>
              <a:gd name="T4" fmla="*/ 632 w 3344"/>
              <a:gd name="T5" fmla="*/ 336 h 520"/>
              <a:gd name="T6" fmla="*/ 632 w 3344"/>
              <a:gd name="T7" fmla="*/ 0 h 520"/>
              <a:gd name="T8" fmla="*/ 1128 w 3344"/>
              <a:gd name="T9" fmla="*/ 0 h 520"/>
              <a:gd name="T10" fmla="*/ 1128 w 3344"/>
              <a:gd name="T11" fmla="*/ 336 h 520"/>
              <a:gd name="T12" fmla="*/ 1744 w 3344"/>
              <a:gd name="T13" fmla="*/ 336 h 520"/>
              <a:gd name="T14" fmla="*/ 1744 w 3344"/>
              <a:gd name="T15" fmla="*/ 0 h 520"/>
              <a:gd name="T16" fmla="*/ 2240 w 3344"/>
              <a:gd name="T17" fmla="*/ 0 h 520"/>
              <a:gd name="T18" fmla="*/ 2240 w 3344"/>
              <a:gd name="T19" fmla="*/ 336 h 520"/>
              <a:gd name="T20" fmla="*/ 2856 w 3344"/>
              <a:gd name="T21" fmla="*/ 336 h 520"/>
              <a:gd name="T22" fmla="*/ 2856 w 3344"/>
              <a:gd name="T23" fmla="*/ 0 h 520"/>
              <a:gd name="T24" fmla="*/ 3344 w 3344"/>
              <a:gd name="T25" fmla="*/ 0 h 520"/>
              <a:gd name="T26" fmla="*/ 3344 w 3344"/>
              <a:gd name="T27" fmla="*/ 520 h 520"/>
              <a:gd name="T28" fmla="*/ 0 w 3344"/>
              <a:gd name="T29" fmla="*/ 520 h 5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44"/>
              <a:gd name="T46" fmla="*/ 0 h 520"/>
              <a:gd name="T47" fmla="*/ 3344 w 3344"/>
              <a:gd name="T48" fmla="*/ 520 h 5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44" h="520">
                <a:moveTo>
                  <a:pt x="0" y="520"/>
                </a:moveTo>
                <a:lnTo>
                  <a:pt x="0" y="336"/>
                </a:lnTo>
                <a:lnTo>
                  <a:pt x="632" y="336"/>
                </a:lnTo>
                <a:lnTo>
                  <a:pt x="632" y="0"/>
                </a:lnTo>
                <a:lnTo>
                  <a:pt x="1128" y="0"/>
                </a:lnTo>
                <a:lnTo>
                  <a:pt x="1128" y="336"/>
                </a:lnTo>
                <a:lnTo>
                  <a:pt x="1744" y="336"/>
                </a:lnTo>
                <a:lnTo>
                  <a:pt x="1744" y="0"/>
                </a:lnTo>
                <a:lnTo>
                  <a:pt x="2240" y="0"/>
                </a:lnTo>
                <a:lnTo>
                  <a:pt x="2240" y="336"/>
                </a:lnTo>
                <a:lnTo>
                  <a:pt x="2856" y="336"/>
                </a:lnTo>
                <a:lnTo>
                  <a:pt x="2856" y="0"/>
                </a:lnTo>
                <a:lnTo>
                  <a:pt x="3344" y="0"/>
                </a:lnTo>
                <a:lnTo>
                  <a:pt x="3344" y="520"/>
                </a:lnTo>
                <a:lnTo>
                  <a:pt x="0" y="520"/>
                </a:lnTo>
                <a:close/>
              </a:path>
            </a:pathLst>
          </a:custGeom>
          <a:solidFill>
            <a:srgbClr val="FF00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Freeform 10"/>
          <p:cNvSpPr>
            <a:spLocks/>
          </p:cNvSpPr>
          <p:nvPr/>
        </p:nvSpPr>
        <p:spPr bwMode="auto">
          <a:xfrm>
            <a:off x="965200" y="4787900"/>
            <a:ext cx="3378200" cy="1282700"/>
          </a:xfrm>
          <a:custGeom>
            <a:avLst/>
            <a:gdLst>
              <a:gd name="T0" fmla="*/ 0 w 3688"/>
              <a:gd name="T1" fmla="*/ 0 h 808"/>
              <a:gd name="T2" fmla="*/ 0 w 3688"/>
              <a:gd name="T3" fmla="*/ 808 h 808"/>
              <a:gd name="T4" fmla="*/ 3688 w 3688"/>
              <a:gd name="T5" fmla="*/ 808 h 808"/>
              <a:gd name="T6" fmla="*/ 0 60000 65536"/>
              <a:gd name="T7" fmla="*/ 0 60000 65536"/>
              <a:gd name="T8" fmla="*/ 0 60000 65536"/>
              <a:gd name="T9" fmla="*/ 0 w 3688"/>
              <a:gd name="T10" fmla="*/ 0 h 808"/>
              <a:gd name="T11" fmla="*/ 3688 w 3688"/>
              <a:gd name="T12" fmla="*/ 808 h 8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88" h="808">
                <a:moveTo>
                  <a:pt x="0" y="0"/>
                </a:moveTo>
                <a:lnTo>
                  <a:pt x="0" y="808"/>
                </a:lnTo>
                <a:lnTo>
                  <a:pt x="3688" y="80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1419225" y="6200775"/>
            <a:ext cx="2436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``Castle wall profile’’</a:t>
            </a: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387350" y="473075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1063625" y="4768850"/>
            <a:ext cx="43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 baseline="-25000">
                <a:latin typeface="Symbol" pitchFamily="18" charset="2"/>
              </a:rPr>
              <a:t>1</a:t>
            </a:r>
            <a:endParaRPr lang="en-US"/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1622425" y="4762500"/>
            <a:ext cx="43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 baseline="-25000">
                <a:latin typeface="Symbol" pitchFamily="18" charset="2"/>
              </a:rPr>
              <a:t>2</a:t>
            </a:r>
            <a:endParaRPr lang="en-US"/>
          </a:p>
        </p:txBody>
      </p:sp>
      <p:pic>
        <p:nvPicPr>
          <p:cNvPr id="23566" name="Picture 15" descr="gra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1855788"/>
            <a:ext cx="3940175" cy="4659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7467600" y="1920875"/>
            <a:ext cx="131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 baseline="-25000">
                <a:latin typeface="Symbol" pitchFamily="18" charset="2"/>
              </a:rPr>
              <a:t>1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F</a:t>
            </a:r>
            <a:r>
              <a:rPr lang="en-US" baseline="-25000">
                <a:latin typeface="Symbol" pitchFamily="18" charset="2"/>
              </a:rPr>
              <a:t>2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p</a:t>
            </a:r>
            <a:endParaRPr lang="en-US"/>
          </a:p>
        </p:txBody>
      </p:sp>
      <p:sp>
        <p:nvSpPr>
          <p:cNvPr id="23568" name="Text Box 19"/>
          <p:cNvSpPr txBox="1">
            <a:spLocks noChangeArrowheads="1"/>
          </p:cNvSpPr>
          <p:nvPr/>
        </p:nvSpPr>
        <p:spPr bwMode="auto">
          <a:xfrm>
            <a:off x="352425" y="3519488"/>
            <a:ext cx="33401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V. Ermilova V. Tsarev,  V. Chechin</a:t>
            </a:r>
          </a:p>
          <a:p>
            <a:r>
              <a:rPr lang="en-US" sz="1600">
                <a:solidFill>
                  <a:srgbClr val="FF0000"/>
                </a:solidFill>
              </a:rPr>
              <a:t>E. Akhmedov</a:t>
            </a:r>
          </a:p>
          <a:p>
            <a:r>
              <a:rPr lang="en-US" sz="1600">
                <a:solidFill>
                  <a:srgbClr val="FF0000"/>
                </a:solidFill>
              </a:rPr>
              <a:t>P. Krastev, A.S., Q. Y. Liu, </a:t>
            </a:r>
          </a:p>
          <a:p>
            <a:r>
              <a:rPr lang="en-US" sz="1600">
                <a:solidFill>
                  <a:srgbClr val="FF0000"/>
                </a:solidFill>
              </a:rPr>
              <a:t>S.T. Petcov, M. Chizhov</a:t>
            </a:r>
          </a:p>
        </p:txBody>
      </p:sp>
      <p:sp>
        <p:nvSpPr>
          <p:cNvPr id="23569" name="Text Box 20"/>
          <p:cNvSpPr txBox="1">
            <a:spLocks noChangeArrowheads="1"/>
          </p:cNvSpPr>
          <p:nvPr/>
        </p:nvSpPr>
        <p:spPr bwMode="auto">
          <a:xfrm>
            <a:off x="990600" y="5683250"/>
            <a:ext cx="319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1      2     3      4      5       6      7</a:t>
            </a:r>
          </a:p>
        </p:txBody>
      </p:sp>
      <p:sp>
        <p:nvSpPr>
          <p:cNvPr id="23570" name="Text Box 21"/>
          <p:cNvSpPr txBox="1">
            <a:spLocks noChangeArrowheads="1"/>
          </p:cNvSpPr>
          <p:nvPr/>
        </p:nvSpPr>
        <p:spPr bwMode="auto">
          <a:xfrm>
            <a:off x="1066800" y="5105400"/>
            <a:ext cx="53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1</a:t>
            </a:r>
            <a:r>
              <a:rPr lang="en-US" baseline="30000"/>
              <a:t>m</a:t>
            </a:r>
            <a:r>
              <a:rPr lang="en-US" baseline="-25000">
                <a:latin typeface="Symbol" pitchFamily="18" charset="2"/>
              </a:rPr>
              <a:t> </a:t>
            </a:r>
            <a:endParaRPr lang="en-US"/>
          </a:p>
        </p:txBody>
      </p:sp>
      <p:sp>
        <p:nvSpPr>
          <p:cNvPr id="23571" name="Text Box 22"/>
          <p:cNvSpPr txBox="1">
            <a:spLocks noChangeArrowheads="1"/>
          </p:cNvSpPr>
          <p:nvPr/>
        </p:nvSpPr>
        <p:spPr bwMode="auto">
          <a:xfrm>
            <a:off x="1597025" y="5119688"/>
            <a:ext cx="53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2</a:t>
            </a:r>
            <a:r>
              <a:rPr lang="en-US" baseline="30000"/>
              <a:t>m</a:t>
            </a:r>
            <a:r>
              <a:rPr lang="en-US" baseline="-25000">
                <a:latin typeface="Symbol" pitchFamily="18" charset="2"/>
              </a:rPr>
              <a:t> </a:t>
            </a:r>
            <a:endParaRPr lang="en-US"/>
          </a:p>
        </p:txBody>
      </p:sp>
      <p:sp>
        <p:nvSpPr>
          <p:cNvPr id="23572" name="Text Box 23"/>
          <p:cNvSpPr txBox="1">
            <a:spLocks noChangeArrowheads="1"/>
          </p:cNvSpPr>
          <p:nvPr/>
        </p:nvSpPr>
        <p:spPr bwMode="auto">
          <a:xfrm>
            <a:off x="6248400" y="32004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Symbol" pitchFamily="18" charset="2"/>
              </a:rPr>
              <a:t>2q</a:t>
            </a:r>
            <a:r>
              <a:rPr lang="en-US" sz="1400" baseline="-25000">
                <a:latin typeface="Symbol" pitchFamily="18" charset="2"/>
              </a:rPr>
              <a:t>2</a:t>
            </a:r>
            <a:r>
              <a:rPr lang="en-US" sz="1400" baseline="30000"/>
              <a:t>m</a:t>
            </a:r>
            <a:r>
              <a:rPr lang="en-US" sz="1400" baseline="-25000">
                <a:latin typeface="Symbol" pitchFamily="18" charset="2"/>
              </a:rPr>
              <a:t> </a:t>
            </a:r>
            <a:endParaRPr lang="en-US" sz="1400"/>
          </a:p>
        </p:txBody>
      </p:sp>
      <p:sp>
        <p:nvSpPr>
          <p:cNvPr id="23573" name="Text Box 24"/>
          <p:cNvSpPr txBox="1">
            <a:spLocks noChangeArrowheads="1"/>
          </p:cNvSpPr>
          <p:nvPr/>
        </p:nvSpPr>
        <p:spPr bwMode="auto">
          <a:xfrm>
            <a:off x="6775450" y="32004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Symbol" pitchFamily="18" charset="2"/>
              </a:rPr>
              <a:t>2q</a:t>
            </a:r>
            <a:r>
              <a:rPr lang="en-US" sz="1400" baseline="-25000">
                <a:latin typeface="Symbol" pitchFamily="18" charset="2"/>
              </a:rPr>
              <a:t>1</a:t>
            </a:r>
            <a:r>
              <a:rPr lang="en-US" sz="1400" baseline="30000"/>
              <a:t>m</a:t>
            </a:r>
            <a:r>
              <a:rPr lang="en-US" sz="1400" baseline="-25000">
                <a:latin typeface="Symbol" pitchFamily="18" charset="2"/>
              </a:rPr>
              <a:t> </a:t>
            </a:r>
            <a:endParaRPr lang="en-US" sz="1400"/>
          </a:p>
        </p:txBody>
      </p:sp>
      <p:sp>
        <p:nvSpPr>
          <p:cNvPr id="23574" name="Text Box 25"/>
          <p:cNvSpPr txBox="1">
            <a:spLocks noChangeArrowheads="1"/>
          </p:cNvSpPr>
          <p:nvPr/>
        </p:nvSpPr>
        <p:spPr bwMode="auto">
          <a:xfrm rot="-741227">
            <a:off x="7391400" y="1004888"/>
            <a:ext cx="16652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of oscillations</a:t>
            </a:r>
          </a:p>
        </p:txBody>
      </p:sp>
      <p:sp>
        <p:nvSpPr>
          <p:cNvPr id="23575" name="Text Box 26"/>
          <p:cNvSpPr txBox="1">
            <a:spLocks noChangeArrowheads="1"/>
          </p:cNvSpPr>
          <p:nvPr/>
        </p:nvSpPr>
        <p:spPr bwMode="auto">
          <a:xfrm>
            <a:off x="8534400" y="6477000"/>
            <a:ext cx="4270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4580" name="WordArt 5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086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Parametric resonance</a:t>
            </a:r>
          </a:p>
        </p:txBody>
      </p:sp>
      <p:pic>
        <p:nvPicPr>
          <p:cNvPr id="24581" name="Picture 6" descr="par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447925"/>
            <a:ext cx="3497263" cy="296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1905000" y="6019800"/>
            <a:ext cx="153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(f</a:t>
            </a:r>
            <a:r>
              <a:rPr lang="en-US" baseline="-25000">
                <a:latin typeface="Symbol" pitchFamily="18" charset="2"/>
              </a:rPr>
              <a:t>1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f</a:t>
            </a:r>
            <a:r>
              <a:rPr lang="en-US" baseline="-25000">
                <a:latin typeface="Symbol" pitchFamily="18" charset="2"/>
              </a:rPr>
              <a:t>2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p/2)</a:t>
            </a:r>
            <a:endParaRPr lang="en-US"/>
          </a:p>
        </p:txBody>
      </p:sp>
      <p:pic>
        <p:nvPicPr>
          <p:cNvPr id="24583" name="Picture 8" descr="par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438400"/>
            <a:ext cx="3497263" cy="297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6324600" y="5500688"/>
            <a:ext cx="1081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distance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2133600" y="5500688"/>
            <a:ext cx="1081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distance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603250" y="603408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1</a:t>
            </a:r>
            <a:r>
              <a:rPr lang="en-US"/>
              <a:t> = c</a:t>
            </a:r>
            <a:r>
              <a:rPr lang="en-US" baseline="-25000"/>
              <a:t>2</a:t>
            </a:r>
            <a:r>
              <a:rPr lang="en-US"/>
              <a:t> = 0</a:t>
            </a: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4779963" y="6019800"/>
            <a:ext cx="4211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General case: certain correlation </a:t>
            </a:r>
          </a:p>
          <a:p>
            <a:r>
              <a:rPr lang="en-US"/>
              <a:t>between the phases and mixing angles</a:t>
            </a: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6923088" y="2014538"/>
            <a:ext cx="1798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E. Kh. Akhmedov,</a:t>
            </a:r>
          </a:p>
        </p:txBody>
      </p:sp>
      <p:sp>
        <p:nvSpPr>
          <p:cNvPr id="24589" name="Text Box 14"/>
          <p:cNvSpPr txBox="1">
            <a:spLocks noChangeArrowheads="1"/>
          </p:cNvSpPr>
          <p:nvPr/>
        </p:nvSpPr>
        <p:spPr bwMode="auto">
          <a:xfrm>
            <a:off x="2133600" y="1524000"/>
            <a:ext cx="39624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s</a:t>
            </a:r>
            <a:r>
              <a:rPr lang="en-US" sz="2000" baseline="-25000">
                <a:latin typeface="Symbol" pitchFamily="18" charset="2"/>
              </a:rPr>
              <a:t>1</a:t>
            </a:r>
            <a:r>
              <a:rPr lang="en-US" sz="2000"/>
              <a:t>c</a:t>
            </a:r>
            <a:r>
              <a:rPr lang="en-US" sz="2000" baseline="-25000">
                <a:latin typeface="Symbol" pitchFamily="18" charset="2"/>
              </a:rPr>
              <a:t>2</a:t>
            </a:r>
            <a:r>
              <a:rPr lang="en-US" sz="2000"/>
              <a:t>cos2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Symbol" pitchFamily="18" charset="2"/>
              </a:rPr>
              <a:t>1</a:t>
            </a:r>
            <a:r>
              <a:rPr lang="en-US" sz="2000" baseline="30000"/>
              <a:t>m </a:t>
            </a:r>
            <a:r>
              <a:rPr lang="en-US" sz="2000" baseline="-25000">
                <a:latin typeface="Symbol" pitchFamily="18" charset="2"/>
              </a:rPr>
              <a:t>  </a:t>
            </a:r>
            <a:r>
              <a:rPr lang="en-US" sz="2000"/>
              <a:t>+  s</a:t>
            </a:r>
            <a:r>
              <a:rPr lang="en-US" sz="2000" baseline="-25000">
                <a:latin typeface="Symbol" pitchFamily="18" charset="2"/>
              </a:rPr>
              <a:t>2</a:t>
            </a:r>
            <a:r>
              <a:rPr lang="en-US" sz="2000"/>
              <a:t>c</a:t>
            </a:r>
            <a:r>
              <a:rPr lang="en-US" sz="2000" baseline="-25000">
                <a:latin typeface="Symbol" pitchFamily="18" charset="2"/>
              </a:rPr>
              <a:t>1</a:t>
            </a:r>
            <a:r>
              <a:rPr lang="en-US" sz="2000"/>
              <a:t>cos2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Symbol" pitchFamily="18" charset="2"/>
              </a:rPr>
              <a:t>2</a:t>
            </a:r>
            <a:r>
              <a:rPr lang="en-US" sz="2000" baseline="30000"/>
              <a:t>m</a:t>
            </a:r>
            <a:r>
              <a:rPr lang="en-US" sz="2000" baseline="-25000">
                <a:latin typeface="Symbol" pitchFamily="18" charset="2"/>
              </a:rPr>
              <a:t>   </a:t>
            </a:r>
            <a:r>
              <a:rPr lang="en-US" sz="2000"/>
              <a:t>= 0</a:t>
            </a:r>
          </a:p>
        </p:txBody>
      </p:sp>
      <p:sp>
        <p:nvSpPr>
          <p:cNvPr id="24590" name="Text Box 15"/>
          <p:cNvSpPr txBox="1">
            <a:spLocks noChangeArrowheads="1"/>
          </p:cNvSpPr>
          <p:nvPr/>
        </p:nvSpPr>
        <p:spPr bwMode="auto">
          <a:xfrm>
            <a:off x="6248400" y="1339850"/>
            <a:ext cx="2098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i</a:t>
            </a:r>
            <a:r>
              <a:rPr lang="en-US"/>
              <a:t> = sin</a:t>
            </a:r>
            <a:r>
              <a:rPr lang="en-US">
                <a:latin typeface="Symbol" pitchFamily="18" charset="2"/>
              </a:rPr>
              <a:t>f</a:t>
            </a:r>
            <a:r>
              <a:rPr lang="en-US" baseline="-25000">
                <a:latin typeface="Symbol" pitchFamily="18" charset="2"/>
              </a:rPr>
              <a:t> </a:t>
            </a:r>
            <a:r>
              <a:rPr lang="en-US" baseline="-25000"/>
              <a:t>i</a:t>
            </a:r>
            <a:r>
              <a:rPr lang="en-US"/>
              <a:t>,   </a:t>
            </a:r>
          </a:p>
          <a:p>
            <a:r>
              <a:rPr lang="en-US"/>
              <a:t>c</a:t>
            </a:r>
            <a:r>
              <a:rPr lang="en-US" baseline="-25000"/>
              <a:t>i</a:t>
            </a:r>
            <a:r>
              <a:rPr lang="en-US"/>
              <a:t> = cos</a:t>
            </a:r>
            <a:r>
              <a:rPr lang="en-US">
                <a:latin typeface="Symbol" pitchFamily="18" charset="2"/>
              </a:rPr>
              <a:t>f</a:t>
            </a:r>
            <a:r>
              <a:rPr lang="en-US" baseline="-25000"/>
              <a:t>i</a:t>
            </a:r>
            <a:r>
              <a:rPr lang="en-US"/>
              <a:t>,  (i = 1,2)</a:t>
            </a:r>
          </a:p>
        </p:txBody>
      </p:sp>
      <p:sp>
        <p:nvSpPr>
          <p:cNvPr id="24591" name="Text Box 16"/>
          <p:cNvSpPr txBox="1">
            <a:spLocks noChangeArrowheads="1"/>
          </p:cNvSpPr>
          <p:nvPr/>
        </p:nvSpPr>
        <p:spPr bwMode="auto">
          <a:xfrm>
            <a:off x="7391400" y="1371600"/>
            <a:ext cx="142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half-phases</a:t>
            </a:r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 rot="16200000" flipH="1">
            <a:off x="-775494" y="3777457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transition 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5604" name="WordArt 5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746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Parametric enhancement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143000" y="1295400"/>
            <a:ext cx="48768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3657600" y="1524000"/>
            <a:ext cx="0" cy="411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V="1">
            <a:off x="1600200" y="35814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 flipH="1">
            <a:off x="2514600" y="2057400"/>
            <a:ext cx="2286000" cy="30480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 rot="2108808">
            <a:off x="3505200" y="1752600"/>
            <a:ext cx="2209800" cy="99060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2971800" y="1981200"/>
            <a:ext cx="1447800" cy="3276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Oval 12"/>
          <p:cNvSpPr>
            <a:spLocks noChangeArrowheads="1"/>
          </p:cNvSpPr>
          <p:nvPr/>
        </p:nvSpPr>
        <p:spPr bwMode="auto">
          <a:xfrm rot="-1541967">
            <a:off x="1684338" y="3054350"/>
            <a:ext cx="4038600" cy="908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Freeform 13"/>
          <p:cNvSpPr>
            <a:spLocks/>
          </p:cNvSpPr>
          <p:nvPr/>
        </p:nvSpPr>
        <p:spPr bwMode="auto">
          <a:xfrm>
            <a:off x="6858000" y="2209800"/>
            <a:ext cx="1828800" cy="1066800"/>
          </a:xfrm>
          <a:custGeom>
            <a:avLst/>
            <a:gdLst>
              <a:gd name="T0" fmla="*/ 0 w 1152"/>
              <a:gd name="T1" fmla="*/ 2147483647 h 672"/>
              <a:gd name="T2" fmla="*/ 0 w 1152"/>
              <a:gd name="T3" fmla="*/ 2147483647 h 672"/>
              <a:gd name="T4" fmla="*/ 2147483647 w 1152"/>
              <a:gd name="T5" fmla="*/ 2147483647 h 672"/>
              <a:gd name="T6" fmla="*/ 2147483647 w 1152"/>
              <a:gd name="T7" fmla="*/ 0 h 672"/>
              <a:gd name="T8" fmla="*/ 2147483647 w 1152"/>
              <a:gd name="T9" fmla="*/ 0 h 672"/>
              <a:gd name="T10" fmla="*/ 2147483647 w 1152"/>
              <a:gd name="T11" fmla="*/ 2147483647 h 672"/>
              <a:gd name="T12" fmla="*/ 2147483647 w 1152"/>
              <a:gd name="T13" fmla="*/ 2147483647 h 672"/>
              <a:gd name="T14" fmla="*/ 2147483647 w 1152"/>
              <a:gd name="T15" fmla="*/ 2147483647 h 672"/>
              <a:gd name="T16" fmla="*/ 0 w 1152"/>
              <a:gd name="T17" fmla="*/ 2147483647 h 6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2"/>
              <a:gd name="T28" fmla="*/ 0 h 672"/>
              <a:gd name="T29" fmla="*/ 1152 w 1152"/>
              <a:gd name="T30" fmla="*/ 672 h 6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2" h="672">
                <a:moveTo>
                  <a:pt x="0" y="672"/>
                </a:moveTo>
                <a:lnTo>
                  <a:pt x="0" y="384"/>
                </a:lnTo>
                <a:lnTo>
                  <a:pt x="336" y="384"/>
                </a:lnTo>
                <a:lnTo>
                  <a:pt x="336" y="0"/>
                </a:lnTo>
                <a:lnTo>
                  <a:pt x="816" y="0"/>
                </a:lnTo>
                <a:lnTo>
                  <a:pt x="816" y="384"/>
                </a:lnTo>
                <a:lnTo>
                  <a:pt x="1152" y="384"/>
                </a:lnTo>
                <a:lnTo>
                  <a:pt x="1152" y="672"/>
                </a:lnTo>
                <a:lnTo>
                  <a:pt x="0" y="67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Oval 14"/>
          <p:cNvSpPr>
            <a:spLocks noChangeArrowheads="1"/>
          </p:cNvSpPr>
          <p:nvPr/>
        </p:nvSpPr>
        <p:spPr bwMode="auto">
          <a:xfrm>
            <a:off x="4419600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Oval 15"/>
          <p:cNvSpPr>
            <a:spLocks noChangeArrowheads="1"/>
          </p:cNvSpPr>
          <p:nvPr/>
        </p:nvSpPr>
        <p:spPr bwMode="auto">
          <a:xfrm>
            <a:off x="2159000" y="3860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3810000" y="2286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 flipH="1">
            <a:off x="4191000" y="2819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 flipH="1">
            <a:off x="2451100" y="3657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19"/>
          <p:cNvSpPr>
            <a:spLocks noChangeArrowheads="1"/>
          </p:cNvSpPr>
          <p:nvPr/>
        </p:nvSpPr>
        <p:spPr bwMode="auto">
          <a:xfrm>
            <a:off x="3746500" y="546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Oval 20"/>
          <p:cNvSpPr>
            <a:spLocks noChangeArrowheads="1"/>
          </p:cNvSpPr>
          <p:nvPr/>
        </p:nvSpPr>
        <p:spPr bwMode="auto">
          <a:xfrm>
            <a:off x="3657600" y="1676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Oval 21"/>
          <p:cNvSpPr>
            <a:spLocks noChangeArrowheads="1"/>
          </p:cNvSpPr>
          <p:nvPr/>
        </p:nvSpPr>
        <p:spPr bwMode="auto">
          <a:xfrm rot="2108808">
            <a:off x="1460500" y="4214813"/>
            <a:ext cx="2597150" cy="99060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Line 22"/>
          <p:cNvSpPr>
            <a:spLocks noChangeShapeType="1"/>
          </p:cNvSpPr>
          <p:nvPr/>
        </p:nvSpPr>
        <p:spPr bwMode="auto">
          <a:xfrm>
            <a:off x="3276600" y="4419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Text Box 23"/>
          <p:cNvSpPr txBox="1">
            <a:spLocks noChangeArrowheads="1"/>
          </p:cNvSpPr>
          <p:nvPr/>
        </p:nvSpPr>
        <p:spPr bwMode="auto">
          <a:xfrm>
            <a:off x="2743200" y="2743200"/>
            <a:ext cx="657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core</a:t>
            </a:r>
          </a:p>
        </p:txBody>
      </p:sp>
      <p:sp>
        <p:nvSpPr>
          <p:cNvPr id="25623" name="Text Box 24"/>
          <p:cNvSpPr txBox="1">
            <a:spLocks noChangeArrowheads="1"/>
          </p:cNvSpPr>
          <p:nvPr/>
        </p:nvSpPr>
        <p:spPr bwMode="auto">
          <a:xfrm>
            <a:off x="3962400" y="1752600"/>
            <a:ext cx="893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mantle</a:t>
            </a:r>
          </a:p>
        </p:txBody>
      </p:sp>
      <p:sp>
        <p:nvSpPr>
          <p:cNvPr id="25624" name="Text Box 25"/>
          <p:cNvSpPr txBox="1">
            <a:spLocks noChangeArrowheads="1"/>
          </p:cNvSpPr>
          <p:nvPr/>
        </p:nvSpPr>
        <p:spPr bwMode="auto">
          <a:xfrm>
            <a:off x="2611438" y="4800600"/>
            <a:ext cx="893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mantle</a:t>
            </a:r>
          </a:p>
        </p:txBody>
      </p:sp>
      <p:sp>
        <p:nvSpPr>
          <p:cNvPr id="25625" name="Text Box 26"/>
          <p:cNvSpPr txBox="1">
            <a:spLocks noChangeArrowheads="1"/>
          </p:cNvSpPr>
          <p:nvPr/>
        </p:nvSpPr>
        <p:spPr bwMode="auto">
          <a:xfrm>
            <a:off x="6657975" y="3352800"/>
            <a:ext cx="2486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mantle   core   mantle</a:t>
            </a:r>
          </a:p>
        </p:txBody>
      </p:sp>
      <p:sp>
        <p:nvSpPr>
          <p:cNvPr id="25626" name="Text Box 27"/>
          <p:cNvSpPr txBox="1">
            <a:spLocks noChangeArrowheads="1"/>
          </p:cNvSpPr>
          <p:nvPr/>
        </p:nvSpPr>
        <p:spPr bwMode="auto">
          <a:xfrm>
            <a:off x="3336925" y="1436688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25627" name="Text Box 28"/>
          <p:cNvSpPr txBox="1">
            <a:spLocks noChangeArrowheads="1"/>
          </p:cNvSpPr>
          <p:nvPr/>
        </p:nvSpPr>
        <p:spPr bwMode="auto">
          <a:xfrm>
            <a:off x="4343400" y="27432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25628" name="Text Box 29"/>
          <p:cNvSpPr txBox="1">
            <a:spLocks noChangeArrowheads="1"/>
          </p:cNvSpPr>
          <p:nvPr/>
        </p:nvSpPr>
        <p:spPr bwMode="auto">
          <a:xfrm>
            <a:off x="2041525" y="3951288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25629" name="Text Box 30"/>
          <p:cNvSpPr txBox="1">
            <a:spLocks noChangeArrowheads="1"/>
          </p:cNvSpPr>
          <p:nvPr/>
        </p:nvSpPr>
        <p:spPr bwMode="auto">
          <a:xfrm>
            <a:off x="3733800" y="54102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</a:p>
        </p:txBody>
      </p:sp>
      <p:sp>
        <p:nvSpPr>
          <p:cNvPr id="25630" name="Text Box 31"/>
          <p:cNvSpPr txBox="1">
            <a:spLocks noChangeArrowheads="1"/>
          </p:cNvSpPr>
          <p:nvPr/>
        </p:nvSpPr>
        <p:spPr bwMode="auto">
          <a:xfrm>
            <a:off x="6657975" y="2514600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25631" name="Text Box 32"/>
          <p:cNvSpPr txBox="1">
            <a:spLocks noChangeArrowheads="1"/>
          </p:cNvSpPr>
          <p:nvPr/>
        </p:nvSpPr>
        <p:spPr bwMode="auto">
          <a:xfrm>
            <a:off x="7223125" y="1828800"/>
            <a:ext cx="1095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2          3 </a:t>
            </a:r>
          </a:p>
        </p:txBody>
      </p:sp>
      <p:sp>
        <p:nvSpPr>
          <p:cNvPr id="25632" name="Text Box 33"/>
          <p:cNvSpPr txBox="1">
            <a:spLocks noChangeArrowheads="1"/>
          </p:cNvSpPr>
          <p:nvPr/>
        </p:nvSpPr>
        <p:spPr bwMode="auto">
          <a:xfrm>
            <a:off x="8531225" y="25146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</a:p>
        </p:txBody>
      </p:sp>
      <p:pic>
        <p:nvPicPr>
          <p:cNvPr id="25633" name="Picture 34" descr="fig"/>
          <p:cNvPicPr>
            <a:picLocks noChangeAspect="1" noChangeArrowheads="1"/>
          </p:cNvPicPr>
          <p:nvPr/>
        </p:nvPicPr>
        <p:blipFill>
          <a:blip r:embed="rId2" cstate="print"/>
          <a:srcRect l="65120" t="58667" b="22223"/>
          <a:stretch>
            <a:fillRect/>
          </a:stretch>
        </p:blipFill>
        <p:spPr bwMode="auto">
          <a:xfrm>
            <a:off x="5257800" y="38862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34" name="Text Box 35"/>
          <p:cNvSpPr txBox="1">
            <a:spLocks noChangeArrowheads="1"/>
          </p:cNvSpPr>
          <p:nvPr/>
        </p:nvSpPr>
        <p:spPr bwMode="auto">
          <a:xfrm>
            <a:off x="8610600" y="6400800"/>
            <a:ext cx="463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6628" name="WordArt 5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53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Parametric enhancement of 1-2 mode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498600" y="1428750"/>
            <a:ext cx="4368800" cy="4403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3657600" y="1524000"/>
            <a:ext cx="0" cy="411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 flipV="1">
            <a:off x="1600200" y="35814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1995488" y="2819400"/>
            <a:ext cx="3502025" cy="163195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Oval 10"/>
          <p:cNvSpPr>
            <a:spLocks noChangeArrowheads="1"/>
          </p:cNvSpPr>
          <p:nvPr/>
        </p:nvSpPr>
        <p:spPr bwMode="auto">
          <a:xfrm rot="-3708641">
            <a:off x="998537" y="2860676"/>
            <a:ext cx="3825875" cy="99060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2808288" y="1981200"/>
            <a:ext cx="1739900" cy="3276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Oval 12"/>
          <p:cNvSpPr>
            <a:spLocks noChangeArrowheads="1"/>
          </p:cNvSpPr>
          <p:nvPr/>
        </p:nvSpPr>
        <p:spPr bwMode="auto">
          <a:xfrm rot="-1854720">
            <a:off x="1498600" y="3019425"/>
            <a:ext cx="4225925" cy="908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Oval 13"/>
          <p:cNvSpPr>
            <a:spLocks noChangeArrowheads="1"/>
          </p:cNvSpPr>
          <p:nvPr/>
        </p:nvSpPr>
        <p:spPr bwMode="auto">
          <a:xfrm>
            <a:off x="5222875" y="27416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14"/>
          <p:cNvSpPr>
            <a:spLocks noChangeArrowheads="1"/>
          </p:cNvSpPr>
          <p:nvPr/>
        </p:nvSpPr>
        <p:spPr bwMode="auto">
          <a:xfrm>
            <a:off x="2760663" y="43815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 flipH="1">
            <a:off x="2398713" y="2428875"/>
            <a:ext cx="195262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 flipV="1">
            <a:off x="4813300" y="3135313"/>
            <a:ext cx="280988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auto">
          <a:xfrm flipH="1">
            <a:off x="2401888" y="3671888"/>
            <a:ext cx="3016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Oval 18"/>
          <p:cNvSpPr>
            <a:spLocks noChangeArrowheads="1"/>
          </p:cNvSpPr>
          <p:nvPr/>
        </p:nvSpPr>
        <p:spPr bwMode="auto">
          <a:xfrm>
            <a:off x="3646488" y="5475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Oval 19"/>
          <p:cNvSpPr>
            <a:spLocks noChangeArrowheads="1"/>
          </p:cNvSpPr>
          <p:nvPr/>
        </p:nvSpPr>
        <p:spPr bwMode="auto">
          <a:xfrm>
            <a:off x="3629025" y="16478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Line 20"/>
          <p:cNvSpPr>
            <a:spLocks noChangeShapeType="1"/>
          </p:cNvSpPr>
          <p:nvPr/>
        </p:nvSpPr>
        <p:spPr bwMode="auto">
          <a:xfrm flipH="1">
            <a:off x="3276600" y="4343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Text Box 21"/>
          <p:cNvSpPr txBox="1">
            <a:spLocks noChangeArrowheads="1"/>
          </p:cNvSpPr>
          <p:nvPr/>
        </p:nvSpPr>
        <p:spPr bwMode="auto">
          <a:xfrm>
            <a:off x="4041775" y="2171700"/>
            <a:ext cx="657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core</a:t>
            </a:r>
          </a:p>
        </p:txBody>
      </p:sp>
      <p:sp>
        <p:nvSpPr>
          <p:cNvPr id="26645" name="Text Box 22"/>
          <p:cNvSpPr txBox="1">
            <a:spLocks noChangeArrowheads="1"/>
          </p:cNvSpPr>
          <p:nvPr/>
        </p:nvSpPr>
        <p:spPr bwMode="auto">
          <a:xfrm>
            <a:off x="2611438" y="1524000"/>
            <a:ext cx="893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mantle</a:t>
            </a:r>
          </a:p>
        </p:txBody>
      </p:sp>
      <p:sp>
        <p:nvSpPr>
          <p:cNvPr id="26646" name="Text Box 23"/>
          <p:cNvSpPr txBox="1">
            <a:spLocks noChangeArrowheads="1"/>
          </p:cNvSpPr>
          <p:nvPr/>
        </p:nvSpPr>
        <p:spPr bwMode="auto">
          <a:xfrm>
            <a:off x="2459038" y="5043488"/>
            <a:ext cx="893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mantle</a:t>
            </a:r>
          </a:p>
        </p:txBody>
      </p:sp>
      <p:sp>
        <p:nvSpPr>
          <p:cNvPr id="26647" name="Text Box 24"/>
          <p:cNvSpPr txBox="1">
            <a:spLocks noChangeArrowheads="1"/>
          </p:cNvSpPr>
          <p:nvPr/>
        </p:nvSpPr>
        <p:spPr bwMode="auto">
          <a:xfrm>
            <a:off x="3379788" y="1408113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26648" name="Text Box 25"/>
          <p:cNvSpPr txBox="1">
            <a:spLocks noChangeArrowheads="1"/>
          </p:cNvSpPr>
          <p:nvPr/>
        </p:nvSpPr>
        <p:spPr bwMode="auto">
          <a:xfrm>
            <a:off x="2301875" y="423545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26649" name="Text Box 26"/>
          <p:cNvSpPr txBox="1">
            <a:spLocks noChangeArrowheads="1"/>
          </p:cNvSpPr>
          <p:nvPr/>
        </p:nvSpPr>
        <p:spPr bwMode="auto">
          <a:xfrm>
            <a:off x="5365750" y="26828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26650" name="Text Box 27"/>
          <p:cNvSpPr txBox="1">
            <a:spLocks noChangeArrowheads="1"/>
          </p:cNvSpPr>
          <p:nvPr/>
        </p:nvSpPr>
        <p:spPr bwMode="auto">
          <a:xfrm>
            <a:off x="3776663" y="54102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</a:p>
        </p:txBody>
      </p:sp>
      <p:sp>
        <p:nvSpPr>
          <p:cNvPr id="26651" name="Oval 28"/>
          <p:cNvSpPr>
            <a:spLocks noChangeArrowheads="1"/>
          </p:cNvSpPr>
          <p:nvPr/>
        </p:nvSpPr>
        <p:spPr bwMode="auto">
          <a:xfrm rot="-3708641">
            <a:off x="2392362" y="3381376"/>
            <a:ext cx="3825875" cy="99060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52" name="Picture 29" descr="Lastplot-P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0" y="3092450"/>
            <a:ext cx="3603625" cy="356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53" name="Text Box 30"/>
          <p:cNvSpPr txBox="1">
            <a:spLocks noChangeArrowheads="1"/>
          </p:cNvSpPr>
          <p:nvPr/>
        </p:nvSpPr>
        <p:spPr bwMode="auto">
          <a:xfrm>
            <a:off x="7496175" y="5437188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26654" name="Text Box 31"/>
          <p:cNvSpPr txBox="1">
            <a:spLocks noChangeArrowheads="1"/>
          </p:cNvSpPr>
          <p:nvPr/>
        </p:nvSpPr>
        <p:spPr bwMode="auto">
          <a:xfrm>
            <a:off x="6740525" y="431165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26655" name="Text Box 32"/>
          <p:cNvSpPr txBox="1">
            <a:spLocks noChangeArrowheads="1"/>
          </p:cNvSpPr>
          <p:nvPr/>
        </p:nvSpPr>
        <p:spPr bwMode="auto">
          <a:xfrm>
            <a:off x="8380413" y="335915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</a:p>
        </p:txBody>
      </p:sp>
      <p:sp>
        <p:nvSpPr>
          <p:cNvPr id="26656" name="Text Box 33"/>
          <p:cNvSpPr txBox="1">
            <a:spLocks noChangeArrowheads="1"/>
          </p:cNvSpPr>
          <p:nvPr/>
        </p:nvSpPr>
        <p:spPr bwMode="auto">
          <a:xfrm>
            <a:off x="5724525" y="6018213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26657" name="Line 34"/>
          <p:cNvSpPr>
            <a:spLocks noChangeShapeType="1"/>
          </p:cNvSpPr>
          <p:nvPr/>
        </p:nvSpPr>
        <p:spPr bwMode="auto">
          <a:xfrm>
            <a:off x="7735888" y="4021138"/>
            <a:ext cx="1587" cy="23796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Line 35"/>
          <p:cNvSpPr>
            <a:spLocks noChangeShapeType="1"/>
          </p:cNvSpPr>
          <p:nvPr/>
        </p:nvSpPr>
        <p:spPr bwMode="auto">
          <a:xfrm>
            <a:off x="6731000" y="4030663"/>
            <a:ext cx="1588" cy="23796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Text Box 36"/>
          <p:cNvSpPr txBox="1">
            <a:spLocks noChangeArrowheads="1"/>
          </p:cNvSpPr>
          <p:nvPr/>
        </p:nvSpPr>
        <p:spPr bwMode="auto">
          <a:xfrm>
            <a:off x="8680450" y="6491288"/>
            <a:ext cx="46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76200" y="3886200"/>
            <a:ext cx="1371600" cy="369888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ANTARES</a:t>
            </a:r>
          </a:p>
        </p:txBody>
      </p:sp>
      <p:sp>
        <p:nvSpPr>
          <p:cNvPr id="38918" name="TextBox 13"/>
          <p:cNvSpPr txBox="1">
            <a:spLocks noChangeArrowheads="1"/>
          </p:cNvSpPr>
          <p:nvPr/>
        </p:nvSpPr>
        <p:spPr bwMode="auto">
          <a:xfrm rot="-5400000">
            <a:off x="252412" y="2170113"/>
            <a:ext cx="12350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Ice Cube</a:t>
            </a:r>
          </a:p>
        </p:txBody>
      </p:sp>
      <p:pic>
        <p:nvPicPr>
          <p:cNvPr id="38919" name="Picture 4" descr="deep_c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563" y="304800"/>
            <a:ext cx="2560637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7" descr="anta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70375"/>
            <a:ext cx="19653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5" descr="PINGU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37160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8" descr="orca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495800"/>
            <a:ext cx="25908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Box 7"/>
          <p:cNvSpPr txBox="1">
            <a:spLocks noChangeArrowheads="1"/>
          </p:cNvSpPr>
          <p:nvPr/>
        </p:nvSpPr>
        <p:spPr bwMode="auto">
          <a:xfrm>
            <a:off x="4881563" y="2025650"/>
            <a:ext cx="15954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Precision </a:t>
            </a:r>
          </a:p>
          <a:p>
            <a:r>
              <a:rPr lang="en-US" sz="2000"/>
              <a:t>IceCube </a:t>
            </a:r>
          </a:p>
          <a:p>
            <a:r>
              <a:rPr lang="en-US" sz="2000"/>
              <a:t>Next</a:t>
            </a:r>
          </a:p>
          <a:p>
            <a:r>
              <a:rPr lang="en-US" sz="2000"/>
              <a:t>Generation </a:t>
            </a:r>
          </a:p>
          <a:p>
            <a:r>
              <a:rPr lang="en-US" sz="2000"/>
              <a:t>Upgrade</a:t>
            </a:r>
          </a:p>
        </p:txBody>
      </p:sp>
      <p:sp>
        <p:nvSpPr>
          <p:cNvPr id="38924" name="WordArt 5"/>
          <p:cNvSpPr>
            <a:spLocks noChangeArrowheads="1" noChangeShapeType="1" noTextEdit="1"/>
          </p:cNvSpPr>
          <p:nvPr/>
        </p:nvSpPr>
        <p:spPr bwMode="auto">
          <a:xfrm>
            <a:off x="4800600" y="1447800"/>
            <a:ext cx="1600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PINGU</a:t>
            </a:r>
          </a:p>
        </p:txBody>
      </p:sp>
      <p:sp>
        <p:nvSpPr>
          <p:cNvPr id="38925" name="WordArt 5"/>
          <p:cNvSpPr>
            <a:spLocks noChangeArrowheads="1" noChangeShapeType="1" noTextEdit="1"/>
          </p:cNvSpPr>
          <p:nvPr/>
        </p:nvSpPr>
        <p:spPr bwMode="auto">
          <a:xfrm>
            <a:off x="4648200" y="4572000"/>
            <a:ext cx="1219200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ORCA</a:t>
            </a:r>
          </a:p>
        </p:txBody>
      </p:sp>
      <p:sp>
        <p:nvSpPr>
          <p:cNvPr id="38926" name="TextBox 9"/>
          <p:cNvSpPr txBox="1">
            <a:spLocks noChangeArrowheads="1"/>
          </p:cNvSpPr>
          <p:nvPr/>
        </p:nvSpPr>
        <p:spPr bwMode="auto">
          <a:xfrm>
            <a:off x="4495800" y="5229225"/>
            <a:ext cx="2209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Oscillation</a:t>
            </a:r>
          </a:p>
          <a:p>
            <a:r>
              <a:rPr lang="en-US" sz="2000"/>
              <a:t>Research with</a:t>
            </a:r>
          </a:p>
          <a:p>
            <a:r>
              <a:rPr lang="en-US" sz="2000"/>
              <a:t>Cosmics with the </a:t>
            </a:r>
          </a:p>
          <a:p>
            <a:r>
              <a:rPr lang="en-US" sz="2000"/>
              <a:t>Abyss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14339" name="Picture 6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9" name="Text Box 13"/>
          <p:cNvSpPr txBox="1">
            <a:spLocks noChangeArrowheads="1"/>
          </p:cNvSpPr>
          <p:nvPr/>
        </p:nvSpPr>
        <p:spPr bwMode="auto">
          <a:xfrm>
            <a:off x="3700463" y="4114800"/>
            <a:ext cx="2090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MSW-resonance</a:t>
            </a:r>
          </a:p>
          <a:p>
            <a:r>
              <a:rPr lang="en-US" sz="1600">
                <a:solidFill>
                  <a:schemeClr val="tx2"/>
                </a:solidFill>
              </a:rPr>
              <a:t>peaks 1-2 frequency</a:t>
            </a:r>
          </a:p>
        </p:txBody>
      </p:sp>
      <p:sp>
        <p:nvSpPr>
          <p:cNvPr id="14341" name="Text Box 14"/>
          <p:cNvSpPr txBox="1">
            <a:spLocks noChangeArrowheads="1"/>
          </p:cNvSpPr>
          <p:nvPr/>
        </p:nvSpPr>
        <p:spPr bwMode="auto">
          <a:xfrm>
            <a:off x="762000" y="2286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1 - P</a:t>
            </a:r>
            <a:r>
              <a:rPr lang="en-US" baseline="-25000"/>
              <a:t>ee</a:t>
            </a:r>
            <a:endParaRPr lang="en-US"/>
          </a:p>
        </p:txBody>
      </p:sp>
      <p:sp>
        <p:nvSpPr>
          <p:cNvPr id="229391" name="Line 15"/>
          <p:cNvSpPr>
            <a:spLocks noChangeShapeType="1"/>
          </p:cNvSpPr>
          <p:nvPr/>
        </p:nvSpPr>
        <p:spPr bwMode="auto">
          <a:xfrm>
            <a:off x="4648200" y="4572000"/>
            <a:ext cx="4572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9392" name="Line 16"/>
          <p:cNvSpPr>
            <a:spLocks noChangeShapeType="1"/>
          </p:cNvSpPr>
          <p:nvPr/>
        </p:nvSpPr>
        <p:spPr bwMode="auto">
          <a:xfrm flipH="1">
            <a:off x="4267200" y="4572000"/>
            <a:ext cx="2286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9393" name="Line 17"/>
          <p:cNvSpPr>
            <a:spLocks noChangeShapeType="1"/>
          </p:cNvSpPr>
          <p:nvPr/>
        </p:nvSpPr>
        <p:spPr bwMode="auto">
          <a:xfrm flipH="1">
            <a:off x="3733800" y="4572000"/>
            <a:ext cx="53340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9394" name="Text Box 18"/>
          <p:cNvSpPr txBox="1">
            <a:spLocks noChangeArrowheads="1"/>
          </p:cNvSpPr>
          <p:nvPr/>
        </p:nvSpPr>
        <p:spPr bwMode="auto">
          <a:xfrm>
            <a:off x="3200400" y="3581400"/>
            <a:ext cx="1716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Parametric peak</a:t>
            </a:r>
          </a:p>
          <a:p>
            <a:r>
              <a:rPr lang="en-US" sz="1600"/>
              <a:t>1-2 frequency</a:t>
            </a:r>
          </a:p>
        </p:txBody>
      </p:sp>
      <p:sp>
        <p:nvSpPr>
          <p:cNvPr id="229395" name="Line 19"/>
          <p:cNvSpPr>
            <a:spLocks noChangeShapeType="1"/>
          </p:cNvSpPr>
          <p:nvPr/>
        </p:nvSpPr>
        <p:spPr bwMode="auto">
          <a:xfrm flipH="1">
            <a:off x="3352800" y="4191000"/>
            <a:ext cx="152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9396" name="Text Box 20"/>
          <p:cNvSpPr txBox="1">
            <a:spLocks noChangeArrowheads="1"/>
          </p:cNvSpPr>
          <p:nvPr/>
        </p:nvSpPr>
        <p:spPr bwMode="auto">
          <a:xfrm>
            <a:off x="6019800" y="1171575"/>
            <a:ext cx="2090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MSW-resonance</a:t>
            </a:r>
          </a:p>
          <a:p>
            <a:r>
              <a:rPr lang="en-US" sz="1600">
                <a:solidFill>
                  <a:schemeClr val="tx2"/>
                </a:solidFill>
              </a:rPr>
              <a:t>peaks 1-3 frequency</a:t>
            </a:r>
          </a:p>
        </p:txBody>
      </p:sp>
      <p:sp>
        <p:nvSpPr>
          <p:cNvPr id="229397" name="Line 21"/>
          <p:cNvSpPr>
            <a:spLocks noChangeShapeType="1"/>
          </p:cNvSpPr>
          <p:nvPr/>
        </p:nvSpPr>
        <p:spPr bwMode="auto">
          <a:xfrm flipH="1">
            <a:off x="6400800" y="1752600"/>
            <a:ext cx="1524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9398" name="Text Box 22"/>
          <p:cNvSpPr txBox="1">
            <a:spLocks noChangeArrowheads="1"/>
          </p:cNvSpPr>
          <p:nvPr/>
        </p:nvSpPr>
        <p:spPr bwMode="auto">
          <a:xfrm>
            <a:off x="1371600" y="1993900"/>
            <a:ext cx="1498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Parametric </a:t>
            </a:r>
          </a:p>
          <a:p>
            <a:r>
              <a:rPr lang="en-US" sz="1600"/>
              <a:t>ridges</a:t>
            </a:r>
          </a:p>
          <a:p>
            <a:r>
              <a:rPr lang="en-US" sz="1600"/>
              <a:t>1-3 frequency</a:t>
            </a:r>
          </a:p>
        </p:txBody>
      </p:sp>
      <p:sp>
        <p:nvSpPr>
          <p:cNvPr id="229399" name="Line 23"/>
          <p:cNvSpPr>
            <a:spLocks noChangeShapeType="1"/>
          </p:cNvSpPr>
          <p:nvPr/>
        </p:nvSpPr>
        <p:spPr bwMode="auto">
          <a:xfrm>
            <a:off x="2819400" y="2438400"/>
            <a:ext cx="533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9400" name="Line 24"/>
          <p:cNvSpPr>
            <a:spLocks noChangeShapeType="1"/>
          </p:cNvSpPr>
          <p:nvPr/>
        </p:nvSpPr>
        <p:spPr bwMode="auto">
          <a:xfrm>
            <a:off x="2743200" y="22860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9401" name="Line 25"/>
          <p:cNvSpPr>
            <a:spLocks noChangeShapeType="1"/>
          </p:cNvSpPr>
          <p:nvPr/>
        </p:nvSpPr>
        <p:spPr bwMode="auto">
          <a:xfrm flipV="1">
            <a:off x="2743200" y="1524000"/>
            <a:ext cx="4572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9403" name="Text Box 27"/>
          <p:cNvSpPr txBox="1">
            <a:spLocks noChangeArrowheads="1"/>
          </p:cNvSpPr>
          <p:nvPr/>
        </p:nvSpPr>
        <p:spPr bwMode="auto">
          <a:xfrm>
            <a:off x="3705225" y="5607050"/>
            <a:ext cx="170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ymbol" pitchFamily="18" charset="2"/>
              </a:rPr>
              <a:t>5p/2     3p/2     p/2</a:t>
            </a:r>
          </a:p>
        </p:txBody>
      </p:sp>
      <p:sp>
        <p:nvSpPr>
          <p:cNvPr id="14354" name="TextBox 13"/>
          <p:cNvSpPr txBox="1">
            <a:spLocks noChangeArrowheads="1"/>
          </p:cNvSpPr>
          <p:nvPr/>
        </p:nvSpPr>
        <p:spPr bwMode="auto">
          <a:xfrm rot="-1153748">
            <a:off x="879475" y="1376363"/>
            <a:ext cx="1981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excluded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2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2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2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2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2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2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2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9" grpId="0"/>
      <p:bldP spid="229391" grpId="0" animBg="1"/>
      <p:bldP spid="229392" grpId="0" animBg="1"/>
      <p:bldP spid="229393" grpId="0" animBg="1"/>
      <p:bldP spid="229394" grpId="0"/>
      <p:bldP spid="229395" grpId="0" animBg="1"/>
      <p:bldP spid="229396" grpId="0"/>
      <p:bldP spid="229397" grpId="0" animBg="1"/>
      <p:bldP spid="229398" grpId="0"/>
      <p:bldP spid="229399" grpId="0" animBg="1"/>
      <p:bldP spid="229400" grpId="0" animBg="1"/>
      <p:bldP spid="229401" grpId="0" animBg="1"/>
      <p:bldP spid="2294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49238" y="322263"/>
            <a:ext cx="7878762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Oscillograms of the Earth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7200900" y="1717675"/>
            <a:ext cx="2092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FF0000"/>
                </a:solidFill>
              </a:rPr>
              <a:t>E. </a:t>
            </a:r>
            <a:r>
              <a:rPr lang="en-US" i="1" dirty="0" err="1">
                <a:solidFill>
                  <a:srgbClr val="FF0000"/>
                </a:solidFill>
              </a:rPr>
              <a:t>Kh</a:t>
            </a:r>
            <a:r>
              <a:rPr lang="en-US" i="1" dirty="0">
                <a:solidFill>
                  <a:srgbClr val="FF0000"/>
                </a:solidFill>
              </a:rPr>
              <a:t>. </a:t>
            </a:r>
            <a:r>
              <a:rPr lang="en-US" i="1" dirty="0" err="1">
                <a:solidFill>
                  <a:srgbClr val="FF0000"/>
                </a:solidFill>
              </a:rPr>
              <a:t>Akhmedov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</a:p>
          <a:p>
            <a:pPr marL="342900" indent="-342900">
              <a:buFontTx/>
              <a:buAutoNum type="alphaUcPeriod" startAt="19"/>
              <a:defRPr/>
            </a:pPr>
            <a:r>
              <a:rPr lang="en-US" i="1" dirty="0" err="1">
                <a:solidFill>
                  <a:srgbClr val="FF0000"/>
                </a:solidFill>
              </a:rPr>
              <a:t>Razzaque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</a:p>
          <a:p>
            <a:pPr marL="342900" indent="-342900">
              <a:defRPr/>
            </a:pPr>
            <a:r>
              <a:rPr lang="en-US" i="1" dirty="0">
                <a:solidFill>
                  <a:srgbClr val="FF0000"/>
                </a:solidFill>
              </a:rPr>
              <a:t>A.S.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52463" y="6235700"/>
            <a:ext cx="546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Oscillations test dispersion relation for neutrinos</a:t>
            </a:r>
          </a:p>
        </p:txBody>
      </p:sp>
      <p:pic>
        <p:nvPicPr>
          <p:cNvPr id="8199" name="Picture 6" descr="Fig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11300"/>
            <a:ext cx="70485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43800" y="3048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NH, neutrinos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1267" name="Rectangle 78"/>
          <p:cNvSpPr>
            <a:spLocks noChangeArrowheads="1"/>
          </p:cNvSpPr>
          <p:nvPr/>
        </p:nvSpPr>
        <p:spPr bwMode="auto">
          <a:xfrm flipV="1">
            <a:off x="2209800" y="1600200"/>
            <a:ext cx="1676400" cy="533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676400" y="27432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62125" y="2743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6553200" y="27432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6629400" y="2743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1273" name="Line 21"/>
          <p:cNvSpPr>
            <a:spLocks noChangeShapeType="1"/>
          </p:cNvSpPr>
          <p:nvPr/>
        </p:nvSpPr>
        <p:spPr bwMode="auto">
          <a:xfrm>
            <a:off x="2286000" y="30480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22"/>
          <p:cNvSpPr>
            <a:spLocks noChangeShapeType="1"/>
          </p:cNvSpPr>
          <p:nvPr/>
        </p:nvSpPr>
        <p:spPr bwMode="auto">
          <a:xfrm>
            <a:off x="3581400" y="3124200"/>
            <a:ext cx="1676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24"/>
          <p:cNvSpPr>
            <a:spLocks noChangeShapeType="1"/>
          </p:cNvSpPr>
          <p:nvPr/>
        </p:nvSpPr>
        <p:spPr bwMode="auto">
          <a:xfrm>
            <a:off x="3581400" y="3048000"/>
            <a:ext cx="1676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Text Box 28"/>
          <p:cNvSpPr txBox="1">
            <a:spLocks noChangeArrowheads="1"/>
          </p:cNvSpPr>
          <p:nvPr/>
        </p:nvSpPr>
        <p:spPr bwMode="auto">
          <a:xfrm>
            <a:off x="3124200" y="4410075"/>
            <a:ext cx="457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3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1277" name="Text Box 30"/>
          <p:cNvSpPr txBox="1">
            <a:spLocks noChangeArrowheads="1"/>
          </p:cNvSpPr>
          <p:nvPr/>
        </p:nvSpPr>
        <p:spPr bwMode="auto">
          <a:xfrm>
            <a:off x="5257800" y="3648075"/>
            <a:ext cx="457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2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1278" name="Text Box 43"/>
          <p:cNvSpPr txBox="1">
            <a:spLocks noChangeArrowheads="1"/>
          </p:cNvSpPr>
          <p:nvPr/>
        </p:nvSpPr>
        <p:spPr bwMode="auto">
          <a:xfrm>
            <a:off x="2209800" y="16764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f</a:t>
            </a:r>
            <a:r>
              <a:rPr lang="en-US" sz="2000">
                <a:latin typeface="Symbol" pitchFamily="18" charset="2"/>
              </a:rPr>
              <a:t>  = </a:t>
            </a:r>
            <a:r>
              <a:rPr lang="en-US" sz="2000"/>
              <a:t>U</a:t>
            </a:r>
            <a:r>
              <a:rPr lang="en-US" sz="2000" baseline="-25000"/>
              <a:t>23</a:t>
            </a:r>
            <a:r>
              <a:rPr lang="en-US" sz="2000"/>
              <a:t>I</a:t>
            </a:r>
            <a:r>
              <a:rPr lang="en-US" sz="2000" baseline="-25000">
                <a:latin typeface="Symbol" pitchFamily="18" charset="2"/>
              </a:rPr>
              <a:t>d</a:t>
            </a:r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n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279" name="WordArt 46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4114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Evolution</a:t>
            </a:r>
          </a:p>
        </p:txBody>
      </p:sp>
      <p:sp>
        <p:nvSpPr>
          <p:cNvPr id="11280" name="Text Box 48"/>
          <p:cNvSpPr txBox="1">
            <a:spLocks noChangeArrowheads="1"/>
          </p:cNvSpPr>
          <p:nvPr/>
        </p:nvSpPr>
        <p:spPr bwMode="auto">
          <a:xfrm>
            <a:off x="2209800" y="2193925"/>
            <a:ext cx="24511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I</a:t>
            </a:r>
            <a:r>
              <a:rPr lang="en-US" sz="2000" baseline="-25000">
                <a:latin typeface="Symbol" pitchFamily="18" charset="2"/>
              </a:rPr>
              <a:t>d</a:t>
            </a:r>
            <a:r>
              <a:rPr lang="en-US" sz="2000"/>
              <a:t>  = diag (1, 1, e</a:t>
            </a:r>
            <a:r>
              <a:rPr lang="en-US" sz="2000" baseline="30000"/>
              <a:t>i</a:t>
            </a:r>
            <a:r>
              <a:rPr lang="en-US" sz="2000" baseline="30000">
                <a:latin typeface="Symbol" pitchFamily="18" charset="2"/>
              </a:rPr>
              <a:t>d</a:t>
            </a:r>
            <a:r>
              <a:rPr lang="en-US" sz="2000"/>
              <a:t> )</a:t>
            </a:r>
          </a:p>
        </p:txBody>
      </p:sp>
      <p:sp>
        <p:nvSpPr>
          <p:cNvPr id="11281" name="Text Box 49"/>
          <p:cNvSpPr txBox="1">
            <a:spLocks noChangeArrowheads="1"/>
          </p:cNvSpPr>
          <p:nvPr/>
        </p:nvSpPr>
        <p:spPr bwMode="auto">
          <a:xfrm>
            <a:off x="3124200" y="2819400"/>
            <a:ext cx="457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1282" name="Oval 53"/>
          <p:cNvSpPr>
            <a:spLocks noChangeArrowheads="1"/>
          </p:cNvSpPr>
          <p:nvPr/>
        </p:nvSpPr>
        <p:spPr bwMode="auto">
          <a:xfrm>
            <a:off x="1676400" y="4419600"/>
            <a:ext cx="609600" cy="6096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Oval 54"/>
          <p:cNvSpPr>
            <a:spLocks noChangeArrowheads="1"/>
          </p:cNvSpPr>
          <p:nvPr/>
        </p:nvSpPr>
        <p:spPr bwMode="auto">
          <a:xfrm>
            <a:off x="1676400" y="3581400"/>
            <a:ext cx="6096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Text Box 7"/>
          <p:cNvSpPr txBox="1">
            <a:spLocks noChangeArrowheads="1"/>
          </p:cNvSpPr>
          <p:nvPr/>
        </p:nvSpPr>
        <p:spPr bwMode="auto">
          <a:xfrm>
            <a:off x="1752600" y="3581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1285" name="Text Box 52"/>
          <p:cNvSpPr txBox="1">
            <a:spLocks noChangeArrowheads="1"/>
          </p:cNvSpPr>
          <p:nvPr/>
        </p:nvSpPr>
        <p:spPr bwMode="auto">
          <a:xfrm>
            <a:off x="1752600" y="4419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1286" name="Oval 55"/>
          <p:cNvSpPr>
            <a:spLocks noChangeArrowheads="1"/>
          </p:cNvSpPr>
          <p:nvPr/>
        </p:nvSpPr>
        <p:spPr bwMode="auto">
          <a:xfrm>
            <a:off x="6553200" y="3581400"/>
            <a:ext cx="6096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1288" name="Oval 56"/>
          <p:cNvSpPr>
            <a:spLocks noChangeArrowheads="1"/>
          </p:cNvSpPr>
          <p:nvPr/>
        </p:nvSpPr>
        <p:spPr bwMode="auto">
          <a:xfrm>
            <a:off x="6629400" y="4343400"/>
            <a:ext cx="609600" cy="6096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Text Box 51"/>
          <p:cNvSpPr txBox="1">
            <a:spLocks noChangeArrowheads="1"/>
          </p:cNvSpPr>
          <p:nvPr/>
        </p:nvSpPr>
        <p:spPr bwMode="auto">
          <a:xfrm>
            <a:off x="6705600" y="4343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1290" name="Text Box 57"/>
          <p:cNvSpPr txBox="1">
            <a:spLocks noChangeArrowheads="1"/>
          </p:cNvSpPr>
          <p:nvPr/>
        </p:nvSpPr>
        <p:spPr bwMode="auto">
          <a:xfrm>
            <a:off x="5257800" y="2819400"/>
            <a:ext cx="457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1291" name="Text Box 58"/>
          <p:cNvSpPr txBox="1">
            <a:spLocks noChangeArrowheads="1"/>
          </p:cNvSpPr>
          <p:nvPr/>
        </p:nvSpPr>
        <p:spPr bwMode="auto">
          <a:xfrm>
            <a:off x="3124200" y="3648075"/>
            <a:ext cx="457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2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1292" name="Text Box 59"/>
          <p:cNvSpPr txBox="1">
            <a:spLocks noChangeArrowheads="1"/>
          </p:cNvSpPr>
          <p:nvPr/>
        </p:nvSpPr>
        <p:spPr bwMode="auto">
          <a:xfrm>
            <a:off x="5257800" y="4419600"/>
            <a:ext cx="457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3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1293" name="Line 60"/>
          <p:cNvSpPr>
            <a:spLocks noChangeShapeType="1"/>
          </p:cNvSpPr>
          <p:nvPr/>
        </p:nvSpPr>
        <p:spPr bwMode="auto">
          <a:xfrm>
            <a:off x="3581400" y="3200400"/>
            <a:ext cx="16764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Line 63"/>
          <p:cNvSpPr>
            <a:spLocks noChangeShapeType="1"/>
          </p:cNvSpPr>
          <p:nvPr/>
        </p:nvSpPr>
        <p:spPr bwMode="auto">
          <a:xfrm>
            <a:off x="5715000" y="3048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Line 64"/>
          <p:cNvSpPr>
            <a:spLocks noChangeShapeType="1"/>
          </p:cNvSpPr>
          <p:nvPr/>
        </p:nvSpPr>
        <p:spPr bwMode="auto">
          <a:xfrm>
            <a:off x="2286000" y="39624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Line 65"/>
          <p:cNvSpPr>
            <a:spLocks noChangeShapeType="1"/>
          </p:cNvSpPr>
          <p:nvPr/>
        </p:nvSpPr>
        <p:spPr bwMode="auto">
          <a:xfrm>
            <a:off x="2286000" y="4724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Line 66"/>
          <p:cNvSpPr>
            <a:spLocks noChangeShapeType="1"/>
          </p:cNvSpPr>
          <p:nvPr/>
        </p:nvSpPr>
        <p:spPr bwMode="auto">
          <a:xfrm>
            <a:off x="22860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67"/>
          <p:cNvSpPr>
            <a:spLocks noChangeShapeType="1"/>
          </p:cNvSpPr>
          <p:nvPr/>
        </p:nvSpPr>
        <p:spPr bwMode="auto">
          <a:xfrm flipV="1">
            <a:off x="2286000" y="39624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Line 68"/>
          <p:cNvSpPr>
            <a:spLocks noChangeShapeType="1"/>
          </p:cNvSpPr>
          <p:nvPr/>
        </p:nvSpPr>
        <p:spPr bwMode="auto">
          <a:xfrm>
            <a:off x="5715000" y="4724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69"/>
          <p:cNvSpPr>
            <a:spLocks noChangeShapeType="1"/>
          </p:cNvSpPr>
          <p:nvPr/>
        </p:nvSpPr>
        <p:spPr bwMode="auto">
          <a:xfrm>
            <a:off x="5715000" y="38862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Line 70"/>
          <p:cNvSpPr>
            <a:spLocks noChangeShapeType="1"/>
          </p:cNvSpPr>
          <p:nvPr/>
        </p:nvSpPr>
        <p:spPr bwMode="auto">
          <a:xfrm>
            <a:off x="5715000" y="39624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71"/>
          <p:cNvSpPr>
            <a:spLocks noChangeShapeType="1"/>
          </p:cNvSpPr>
          <p:nvPr/>
        </p:nvSpPr>
        <p:spPr bwMode="auto">
          <a:xfrm flipV="1">
            <a:off x="5715000" y="3962400"/>
            <a:ext cx="838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Text Box 73"/>
          <p:cNvSpPr txBox="1">
            <a:spLocks noChangeArrowheads="1"/>
          </p:cNvSpPr>
          <p:nvPr/>
        </p:nvSpPr>
        <p:spPr bwMode="auto">
          <a:xfrm>
            <a:off x="3124200" y="43434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~</a:t>
            </a:r>
          </a:p>
        </p:txBody>
      </p:sp>
      <p:sp>
        <p:nvSpPr>
          <p:cNvPr id="11304" name="Text Box 74"/>
          <p:cNvSpPr txBox="1">
            <a:spLocks noChangeArrowheads="1"/>
          </p:cNvSpPr>
          <p:nvPr/>
        </p:nvSpPr>
        <p:spPr bwMode="auto">
          <a:xfrm>
            <a:off x="228600" y="1600200"/>
            <a:ext cx="1636713" cy="7016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Propagation </a:t>
            </a:r>
          </a:p>
          <a:p>
            <a:r>
              <a:rPr lang="en-US" sz="2000"/>
              <a:t>basis</a:t>
            </a:r>
          </a:p>
        </p:txBody>
      </p:sp>
      <p:sp>
        <p:nvSpPr>
          <p:cNvPr id="11305" name="Text Box 77"/>
          <p:cNvSpPr txBox="1">
            <a:spLocks noChangeArrowheads="1"/>
          </p:cNvSpPr>
          <p:nvPr/>
        </p:nvSpPr>
        <p:spPr bwMode="auto">
          <a:xfrm>
            <a:off x="3489325" y="1600200"/>
            <a:ext cx="320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</a:t>
            </a:r>
          </a:p>
        </p:txBody>
      </p:sp>
      <p:sp>
        <p:nvSpPr>
          <p:cNvPr id="11306" name="Text Box 81"/>
          <p:cNvSpPr txBox="1">
            <a:spLocks noChangeArrowheads="1"/>
          </p:cNvSpPr>
          <p:nvPr/>
        </p:nvSpPr>
        <p:spPr bwMode="auto">
          <a:xfrm>
            <a:off x="5257800" y="3581400"/>
            <a:ext cx="366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~</a:t>
            </a:r>
          </a:p>
        </p:txBody>
      </p:sp>
      <p:sp>
        <p:nvSpPr>
          <p:cNvPr id="11307" name="Text Box 82"/>
          <p:cNvSpPr txBox="1">
            <a:spLocks noChangeArrowheads="1"/>
          </p:cNvSpPr>
          <p:nvPr/>
        </p:nvSpPr>
        <p:spPr bwMode="auto">
          <a:xfrm>
            <a:off x="5272088" y="4343400"/>
            <a:ext cx="3667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~</a:t>
            </a:r>
          </a:p>
        </p:txBody>
      </p:sp>
      <p:sp>
        <p:nvSpPr>
          <p:cNvPr id="11308" name="Text Box 83"/>
          <p:cNvSpPr txBox="1">
            <a:spLocks noChangeArrowheads="1"/>
          </p:cNvSpPr>
          <p:nvPr/>
        </p:nvSpPr>
        <p:spPr bwMode="auto">
          <a:xfrm>
            <a:off x="3124200" y="3581400"/>
            <a:ext cx="366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~</a:t>
            </a:r>
          </a:p>
        </p:txBody>
      </p:sp>
      <p:sp>
        <p:nvSpPr>
          <p:cNvPr id="11309" name="Text Box 84"/>
          <p:cNvSpPr txBox="1">
            <a:spLocks noChangeArrowheads="1"/>
          </p:cNvSpPr>
          <p:nvPr/>
        </p:nvSpPr>
        <p:spPr bwMode="auto">
          <a:xfrm>
            <a:off x="2022475" y="5013325"/>
            <a:ext cx="1406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projection</a:t>
            </a:r>
          </a:p>
        </p:txBody>
      </p:sp>
      <p:sp>
        <p:nvSpPr>
          <p:cNvPr id="11310" name="Text Box 85"/>
          <p:cNvSpPr txBox="1">
            <a:spLocks noChangeArrowheads="1"/>
          </p:cNvSpPr>
          <p:nvPr/>
        </p:nvSpPr>
        <p:spPr bwMode="auto">
          <a:xfrm>
            <a:off x="5562600" y="5013325"/>
            <a:ext cx="1406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projection</a:t>
            </a:r>
          </a:p>
        </p:txBody>
      </p:sp>
      <p:sp>
        <p:nvSpPr>
          <p:cNvPr id="11311" name="Text Box 86"/>
          <p:cNvSpPr txBox="1">
            <a:spLocks noChangeArrowheads="1"/>
          </p:cNvSpPr>
          <p:nvPr/>
        </p:nvSpPr>
        <p:spPr bwMode="auto">
          <a:xfrm>
            <a:off x="3657600" y="5013325"/>
            <a:ext cx="15652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propagation</a:t>
            </a:r>
          </a:p>
        </p:txBody>
      </p:sp>
      <p:sp>
        <p:nvSpPr>
          <p:cNvPr id="11312" name="Text Box 87"/>
          <p:cNvSpPr txBox="1">
            <a:spLocks noChangeArrowheads="1"/>
          </p:cNvSpPr>
          <p:nvPr/>
        </p:nvSpPr>
        <p:spPr bwMode="auto">
          <a:xfrm>
            <a:off x="3352800" y="6248400"/>
            <a:ext cx="465864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A(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Symbol" pitchFamily="18" charset="2"/>
              </a:rPr>
              <a:t>m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m</a:t>
            </a:r>
            <a:r>
              <a:rPr lang="en-US" sz="2000" dirty="0"/>
              <a:t>) = cos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baseline="-25000" dirty="0"/>
              <a:t>23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/>
              <a:t>A</a:t>
            </a:r>
            <a:r>
              <a:rPr lang="en-US" sz="2000" baseline="-25000" dirty="0"/>
              <a:t>e2</a:t>
            </a:r>
            <a:r>
              <a:rPr lang="en-US" sz="2000" dirty="0"/>
              <a:t>e</a:t>
            </a:r>
            <a:r>
              <a:rPr lang="en-US" sz="2000" baseline="30000" dirty="0"/>
              <a:t>i</a:t>
            </a:r>
            <a:r>
              <a:rPr lang="en-US" sz="2000" baseline="30000" dirty="0">
                <a:latin typeface="Symbol" pitchFamily="18" charset="2"/>
              </a:rPr>
              <a:t>d</a:t>
            </a:r>
            <a:r>
              <a:rPr lang="en-US" sz="2000" dirty="0"/>
              <a:t>  +  sin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baseline="-25000" dirty="0"/>
              <a:t>23</a:t>
            </a:r>
            <a:r>
              <a:rPr lang="en-US" sz="2000" dirty="0"/>
              <a:t>A</a:t>
            </a:r>
            <a:r>
              <a:rPr lang="en-US" sz="2000" baseline="-25000" dirty="0"/>
              <a:t>e3</a:t>
            </a:r>
            <a:endParaRPr lang="en-US" sz="2000" dirty="0"/>
          </a:p>
        </p:txBody>
      </p:sp>
      <p:sp>
        <p:nvSpPr>
          <p:cNvPr id="11313" name="Line 91"/>
          <p:cNvSpPr>
            <a:spLocks noChangeShapeType="1"/>
          </p:cNvSpPr>
          <p:nvPr/>
        </p:nvSpPr>
        <p:spPr bwMode="auto">
          <a:xfrm flipV="1">
            <a:off x="3581400" y="3124200"/>
            <a:ext cx="1676400" cy="6858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14" name="Line 92"/>
          <p:cNvSpPr>
            <a:spLocks noChangeShapeType="1"/>
          </p:cNvSpPr>
          <p:nvPr/>
        </p:nvSpPr>
        <p:spPr bwMode="auto">
          <a:xfrm>
            <a:off x="3581400" y="3962400"/>
            <a:ext cx="1676400" cy="6858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15" name="Line 93"/>
          <p:cNvSpPr>
            <a:spLocks noChangeShapeType="1"/>
          </p:cNvSpPr>
          <p:nvPr/>
        </p:nvSpPr>
        <p:spPr bwMode="auto">
          <a:xfrm flipV="1">
            <a:off x="3581400" y="3886200"/>
            <a:ext cx="167640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16" name="Line 94"/>
          <p:cNvSpPr>
            <a:spLocks noChangeShapeType="1"/>
          </p:cNvSpPr>
          <p:nvPr/>
        </p:nvSpPr>
        <p:spPr bwMode="auto">
          <a:xfrm flipV="1">
            <a:off x="3581400" y="3200400"/>
            <a:ext cx="1676400" cy="12954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17" name="Line 95"/>
          <p:cNvSpPr>
            <a:spLocks noChangeShapeType="1"/>
          </p:cNvSpPr>
          <p:nvPr/>
        </p:nvSpPr>
        <p:spPr bwMode="auto">
          <a:xfrm flipV="1">
            <a:off x="3581400" y="3962400"/>
            <a:ext cx="1676400" cy="6858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18" name="Line 96"/>
          <p:cNvSpPr>
            <a:spLocks noChangeShapeType="1"/>
          </p:cNvSpPr>
          <p:nvPr/>
        </p:nvSpPr>
        <p:spPr bwMode="auto">
          <a:xfrm flipV="1">
            <a:off x="3581400" y="4724400"/>
            <a:ext cx="167640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19" name="Text Box 61"/>
          <p:cNvSpPr txBox="1">
            <a:spLocks noChangeArrowheads="1"/>
          </p:cNvSpPr>
          <p:nvPr/>
        </p:nvSpPr>
        <p:spPr bwMode="auto">
          <a:xfrm>
            <a:off x="4267200" y="3810000"/>
            <a:ext cx="609600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</a:t>
            </a:r>
            <a:r>
              <a:rPr lang="en-US" sz="2000" baseline="-25000"/>
              <a:t>e3</a:t>
            </a:r>
            <a:endParaRPr lang="en-US" sz="2000"/>
          </a:p>
        </p:txBody>
      </p:sp>
      <p:sp>
        <p:nvSpPr>
          <p:cNvPr id="11320" name="Text Box 39"/>
          <p:cNvSpPr txBox="1">
            <a:spLocks noChangeArrowheads="1"/>
          </p:cNvSpPr>
          <p:nvPr/>
        </p:nvSpPr>
        <p:spPr bwMode="auto">
          <a:xfrm>
            <a:off x="4267200" y="3327400"/>
            <a:ext cx="609600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</a:t>
            </a:r>
            <a:r>
              <a:rPr lang="en-US" sz="2000" baseline="-25000"/>
              <a:t>e2</a:t>
            </a:r>
            <a:endParaRPr lang="en-US" sz="2000"/>
          </a:p>
        </p:txBody>
      </p:sp>
      <p:sp>
        <p:nvSpPr>
          <p:cNvPr id="11321" name="Text Box 97"/>
          <p:cNvSpPr txBox="1">
            <a:spLocks noChangeArrowheads="1"/>
          </p:cNvSpPr>
          <p:nvPr/>
        </p:nvSpPr>
        <p:spPr bwMode="auto">
          <a:xfrm>
            <a:off x="5735638" y="1447800"/>
            <a:ext cx="31797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CP-violation and 2-3 mixing</a:t>
            </a:r>
          </a:p>
          <a:p>
            <a:r>
              <a:rPr lang="en-US"/>
              <a:t>are excluded from dynamics</a:t>
            </a:r>
          </a:p>
          <a:p>
            <a:r>
              <a:rPr lang="en-US"/>
              <a:t>of propagation</a:t>
            </a:r>
          </a:p>
        </p:txBody>
      </p:sp>
      <p:sp>
        <p:nvSpPr>
          <p:cNvPr id="11322" name="Text Box 98"/>
          <p:cNvSpPr txBox="1">
            <a:spLocks noChangeArrowheads="1"/>
          </p:cNvSpPr>
          <p:nvPr/>
        </p:nvSpPr>
        <p:spPr bwMode="auto">
          <a:xfrm>
            <a:off x="228600" y="5486400"/>
            <a:ext cx="1771650" cy="6413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CP appears in </a:t>
            </a:r>
          </a:p>
          <a:p>
            <a:r>
              <a:rPr lang="en-US"/>
              <a:t>projection only</a:t>
            </a:r>
          </a:p>
        </p:txBody>
      </p:sp>
      <p:sp>
        <p:nvSpPr>
          <p:cNvPr id="11323" name="Text Box 100"/>
          <p:cNvSpPr txBox="1">
            <a:spLocks noChangeArrowheads="1"/>
          </p:cNvSpPr>
          <p:nvPr/>
        </p:nvSpPr>
        <p:spPr bwMode="auto">
          <a:xfrm>
            <a:off x="1447800" y="6324600"/>
            <a:ext cx="15700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instance:</a:t>
            </a:r>
          </a:p>
        </p:txBody>
      </p:sp>
      <p:sp>
        <p:nvSpPr>
          <p:cNvPr id="11324" name="Text Box 101"/>
          <p:cNvSpPr txBox="1">
            <a:spLocks noChangeArrowheads="1"/>
          </p:cNvSpPr>
          <p:nvPr/>
        </p:nvSpPr>
        <p:spPr bwMode="auto">
          <a:xfrm>
            <a:off x="5851525" y="498475"/>
            <a:ext cx="1854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 E &gt; 0.1 GeV</a:t>
            </a:r>
          </a:p>
        </p:txBody>
      </p:sp>
      <p:sp>
        <p:nvSpPr>
          <p:cNvPr id="11325" name="Text Box 61"/>
          <p:cNvSpPr txBox="1">
            <a:spLocks noChangeArrowheads="1"/>
          </p:cNvSpPr>
          <p:nvPr/>
        </p:nvSpPr>
        <p:spPr bwMode="auto">
          <a:xfrm>
            <a:off x="4191000" y="5562600"/>
            <a:ext cx="609600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</a:t>
            </a:r>
            <a:r>
              <a:rPr lang="en-US" sz="2000" baseline="-25000"/>
              <a:t>22</a:t>
            </a:r>
            <a:endParaRPr lang="en-US" sz="2000"/>
          </a:p>
        </p:txBody>
      </p:sp>
      <p:sp>
        <p:nvSpPr>
          <p:cNvPr id="11326" name="Text Box 61"/>
          <p:cNvSpPr txBox="1">
            <a:spLocks noChangeArrowheads="1"/>
          </p:cNvSpPr>
          <p:nvPr/>
        </p:nvSpPr>
        <p:spPr bwMode="auto">
          <a:xfrm>
            <a:off x="5029200" y="5562600"/>
            <a:ext cx="609600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</a:t>
            </a:r>
            <a:r>
              <a:rPr lang="en-US" sz="2000" baseline="-25000"/>
              <a:t>33</a:t>
            </a:r>
            <a:endParaRPr lang="en-US" sz="2000"/>
          </a:p>
        </p:txBody>
      </p:sp>
      <p:sp>
        <p:nvSpPr>
          <p:cNvPr id="11327" name="Text Box 61"/>
          <p:cNvSpPr txBox="1">
            <a:spLocks noChangeArrowheads="1"/>
          </p:cNvSpPr>
          <p:nvPr/>
        </p:nvSpPr>
        <p:spPr bwMode="auto">
          <a:xfrm>
            <a:off x="5867400" y="5562600"/>
            <a:ext cx="609600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</a:t>
            </a:r>
            <a:r>
              <a:rPr lang="en-US" sz="2000" baseline="-25000"/>
              <a:t>23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1748" name="WordArt 5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5105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CP-interference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1676400" y="1804988"/>
            <a:ext cx="5381625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P(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/>
              <a:t> </a:t>
            </a:r>
            <a:r>
              <a:rPr lang="en-US" sz="2000" baseline="-25000"/>
              <a:t>e</a:t>
            </a:r>
            <a:r>
              <a:rPr lang="en-US" sz="2000"/>
              <a:t>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/>
              <a:t>)  = |cos 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23</a:t>
            </a:r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A</a:t>
            </a:r>
            <a:r>
              <a:rPr lang="en-US" sz="2000" baseline="-25000"/>
              <a:t>e2</a:t>
            </a:r>
            <a:r>
              <a:rPr lang="en-US" sz="2000"/>
              <a:t>e </a:t>
            </a:r>
            <a:r>
              <a:rPr lang="en-US" sz="2000" baseline="30000"/>
              <a:t>i</a:t>
            </a:r>
            <a:r>
              <a:rPr lang="en-US" sz="2000" baseline="30000">
                <a:latin typeface="Symbol" pitchFamily="18" charset="2"/>
              </a:rPr>
              <a:t>d</a:t>
            </a:r>
            <a:r>
              <a:rPr lang="en-US" sz="2000"/>
              <a:t>  +  sin 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23</a:t>
            </a:r>
            <a:r>
              <a:rPr lang="en-US" sz="2000"/>
              <a:t>A</a:t>
            </a:r>
            <a:r>
              <a:rPr lang="en-US" sz="2000" baseline="-25000"/>
              <a:t>e3</a:t>
            </a:r>
            <a:r>
              <a:rPr lang="en-US" sz="2000"/>
              <a:t>|</a:t>
            </a:r>
            <a:r>
              <a:rPr lang="en-US" sz="2000" baseline="30000"/>
              <a:t>2</a:t>
            </a:r>
            <a:r>
              <a:rPr lang="en-US" sz="2000"/>
              <a:t>  </a:t>
            </a:r>
          </a:p>
        </p:txBody>
      </p:sp>
      <p:sp>
        <p:nvSpPr>
          <p:cNvPr id="31750" name="Text Box 23"/>
          <p:cNvSpPr txBox="1">
            <a:spLocks noChangeArrowheads="1"/>
          </p:cNvSpPr>
          <p:nvPr/>
        </p:nvSpPr>
        <p:spPr bwMode="auto">
          <a:xfrm>
            <a:off x="5991225" y="2514600"/>
            <a:ext cx="292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``atmospheric’’ amplitude</a:t>
            </a:r>
          </a:p>
        </p:txBody>
      </p:sp>
      <p:sp>
        <p:nvSpPr>
          <p:cNvPr id="31751" name="Text Box 24"/>
          <p:cNvSpPr txBox="1">
            <a:spLocks noChangeArrowheads="1"/>
          </p:cNvSpPr>
          <p:nvPr/>
        </p:nvSpPr>
        <p:spPr bwMode="auto">
          <a:xfrm>
            <a:off x="2209800" y="2514600"/>
            <a:ext cx="220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``solar’’  amplitude</a:t>
            </a:r>
          </a:p>
        </p:txBody>
      </p:sp>
      <p:sp>
        <p:nvSpPr>
          <p:cNvPr id="31752" name="AutoShape 28"/>
          <p:cNvSpPr>
            <a:spLocks noChangeArrowheads="1"/>
          </p:cNvSpPr>
          <p:nvPr/>
        </p:nvSpPr>
        <p:spPr bwMode="auto">
          <a:xfrm rot="-3653411">
            <a:off x="4191000" y="22860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AutoShape 29"/>
          <p:cNvSpPr>
            <a:spLocks noChangeArrowheads="1"/>
          </p:cNvSpPr>
          <p:nvPr/>
        </p:nvSpPr>
        <p:spPr bwMode="auto">
          <a:xfrm rot="-7528567">
            <a:off x="6248400" y="22860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31"/>
          <p:cNvSpPr txBox="1">
            <a:spLocks noChangeArrowheads="1"/>
          </p:cNvSpPr>
          <p:nvPr/>
        </p:nvSpPr>
        <p:spPr bwMode="auto">
          <a:xfrm>
            <a:off x="511175" y="1309688"/>
            <a:ext cx="673576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Due to specific form of matter potential matrix (only V</a:t>
            </a:r>
            <a:r>
              <a:rPr lang="en-US" baseline="-25000"/>
              <a:t>ee</a:t>
            </a:r>
            <a:r>
              <a:rPr lang="en-US"/>
              <a:t> = 0)</a:t>
            </a:r>
          </a:p>
        </p:txBody>
      </p:sp>
      <p:sp>
        <p:nvSpPr>
          <p:cNvPr id="31755" name="Text Box 35"/>
          <p:cNvSpPr txBox="1">
            <a:spLocks noChangeArrowheads="1"/>
          </p:cNvSpPr>
          <p:nvPr/>
        </p:nvSpPr>
        <p:spPr bwMode="auto">
          <a:xfrm>
            <a:off x="533400" y="2819400"/>
            <a:ext cx="4040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dependence on </a:t>
            </a:r>
            <a:r>
              <a:rPr lang="en-US">
                <a:latin typeface="Symbol" pitchFamily="18" charset="2"/>
              </a:rPr>
              <a:t>d </a:t>
            </a:r>
            <a:r>
              <a:rPr lang="en-US"/>
              <a:t>and</a:t>
            </a:r>
            <a:r>
              <a:rPr lang="en-US">
                <a:latin typeface="Symbol" pitchFamily="18" charset="2"/>
              </a:rPr>
              <a:t>   q</a:t>
            </a:r>
            <a:r>
              <a:rPr lang="en-US" baseline="-25000"/>
              <a:t>23</a:t>
            </a:r>
            <a:r>
              <a:rPr lang="en-US">
                <a:latin typeface="Symbol" pitchFamily="18" charset="2"/>
              </a:rPr>
              <a:t>   </a:t>
            </a:r>
            <a:r>
              <a:rPr lang="en-US"/>
              <a:t>is explicit</a:t>
            </a:r>
          </a:p>
        </p:txBody>
      </p:sp>
      <p:sp>
        <p:nvSpPr>
          <p:cNvPr id="31756" name="Line 40"/>
          <p:cNvSpPr>
            <a:spLocks noChangeShapeType="1"/>
          </p:cNvSpPr>
          <p:nvPr/>
        </p:nvSpPr>
        <p:spPr bwMode="auto">
          <a:xfrm flipH="1">
            <a:off x="6781800" y="1295400"/>
            <a:ext cx="76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Text Box 42"/>
          <p:cNvSpPr txBox="1">
            <a:spLocks noChangeArrowheads="1"/>
          </p:cNvSpPr>
          <p:nvPr/>
        </p:nvSpPr>
        <p:spPr bwMode="auto">
          <a:xfrm>
            <a:off x="1828800" y="4546600"/>
            <a:ext cx="4316413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P(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e</a:t>
            </a:r>
            <a:r>
              <a:rPr lang="en-US" sz="2000"/>
              <a:t>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>
                <a:latin typeface="Symbol" pitchFamily="18" charset="2"/>
                <a:sym typeface="Wingdings" pitchFamily="2" charset="2"/>
              </a:rPr>
              <a:t>m</a:t>
            </a:r>
            <a:r>
              <a:rPr lang="en-US" sz="2000"/>
              <a:t>)</a:t>
            </a:r>
            <a:r>
              <a:rPr lang="en-US" sz="2000" baseline="30000">
                <a:latin typeface="Symbol" pitchFamily="18" charset="2"/>
              </a:rPr>
              <a:t>d</a:t>
            </a:r>
            <a:r>
              <a:rPr lang="en-US" sz="2000"/>
              <a:t>  =  |A</a:t>
            </a:r>
            <a:r>
              <a:rPr lang="en-US" sz="2000" baseline="-25000"/>
              <a:t>e2</a:t>
            </a:r>
            <a:r>
              <a:rPr lang="en-US" sz="2000"/>
              <a:t> A</a:t>
            </a:r>
            <a:r>
              <a:rPr lang="en-US" sz="2000" baseline="-25000"/>
              <a:t>e3</a:t>
            </a:r>
            <a:r>
              <a:rPr lang="en-US" sz="2000"/>
              <a:t>| cos (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/>
              <a:t> -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 ) </a:t>
            </a:r>
          </a:p>
        </p:txBody>
      </p:sp>
      <p:sp>
        <p:nvSpPr>
          <p:cNvPr id="31758" name="Text Box 43"/>
          <p:cNvSpPr txBox="1">
            <a:spLocks noChangeArrowheads="1"/>
          </p:cNvSpPr>
          <p:nvPr/>
        </p:nvSpPr>
        <p:spPr bwMode="auto">
          <a:xfrm>
            <a:off x="1828800" y="5105400"/>
            <a:ext cx="46736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P(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m</a:t>
            </a:r>
            <a:r>
              <a:rPr lang="en-US" sz="2000" dirty="0"/>
              <a:t> 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 dirty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000" dirty="0"/>
              <a:t>)</a:t>
            </a:r>
            <a:r>
              <a:rPr lang="en-US" sz="2000" baseline="30000" dirty="0">
                <a:latin typeface="Symbol" pitchFamily="18" charset="2"/>
              </a:rPr>
              <a:t>d</a:t>
            </a:r>
            <a:r>
              <a:rPr lang="en-US" sz="2000" dirty="0"/>
              <a:t>  =  -  |A</a:t>
            </a:r>
            <a:r>
              <a:rPr lang="en-US" sz="2000" baseline="-25000" dirty="0"/>
              <a:t>e2</a:t>
            </a:r>
            <a:r>
              <a:rPr lang="en-US" sz="2000" dirty="0"/>
              <a:t> A</a:t>
            </a:r>
            <a:r>
              <a:rPr lang="en-US" sz="2000" baseline="-25000" dirty="0"/>
              <a:t>e3</a:t>
            </a:r>
            <a:r>
              <a:rPr lang="en-US" sz="2000" dirty="0"/>
              <a:t>| </a:t>
            </a:r>
            <a:r>
              <a:rPr lang="en-US" sz="2000" dirty="0" err="1"/>
              <a:t>cos</a:t>
            </a:r>
            <a:r>
              <a:rPr lang="en-US" sz="2000" dirty="0" err="1">
                <a:latin typeface="Symbol" pitchFamily="18" charset="2"/>
              </a:rPr>
              <a:t>f</a:t>
            </a:r>
            <a:r>
              <a:rPr lang="en-US" sz="2000" dirty="0"/>
              <a:t> </a:t>
            </a:r>
            <a:r>
              <a:rPr lang="en-US" sz="2000" dirty="0" err="1"/>
              <a:t>cos</a:t>
            </a:r>
            <a:r>
              <a:rPr lang="en-US" sz="2000" dirty="0"/>
              <a:t> 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  </a:t>
            </a:r>
          </a:p>
        </p:txBody>
      </p:sp>
      <p:sp>
        <p:nvSpPr>
          <p:cNvPr id="31759" name="Text Box 44"/>
          <p:cNvSpPr txBox="1">
            <a:spLocks noChangeArrowheads="1"/>
          </p:cNvSpPr>
          <p:nvPr/>
        </p:nvSpPr>
        <p:spPr bwMode="auto">
          <a:xfrm>
            <a:off x="1828800" y="5689600"/>
            <a:ext cx="44577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P(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/>
              <a:t> 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>
                <a:latin typeface="Symbol" pitchFamily="18" charset="2"/>
                <a:sym typeface="Wingdings" pitchFamily="2" charset="2"/>
              </a:rPr>
              <a:t>t</a:t>
            </a:r>
            <a:r>
              <a:rPr lang="en-US" sz="2000"/>
              <a:t>)</a:t>
            </a:r>
            <a:r>
              <a:rPr lang="en-US" sz="2000" baseline="30000">
                <a:latin typeface="Symbol" pitchFamily="18" charset="2"/>
              </a:rPr>
              <a:t>d</a:t>
            </a:r>
            <a:r>
              <a:rPr lang="en-US" sz="2000"/>
              <a:t>  =  -  |A</a:t>
            </a:r>
            <a:r>
              <a:rPr lang="en-US" sz="2000" baseline="-25000"/>
              <a:t>e2</a:t>
            </a:r>
            <a:r>
              <a:rPr lang="en-US" sz="2000"/>
              <a:t> A</a:t>
            </a:r>
            <a:r>
              <a:rPr lang="en-US" sz="2000" baseline="-25000"/>
              <a:t>e3</a:t>
            </a:r>
            <a:r>
              <a:rPr lang="en-US" sz="2000"/>
              <a:t>| sin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/>
              <a:t> sin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  </a:t>
            </a:r>
          </a:p>
        </p:txBody>
      </p:sp>
      <p:sp>
        <p:nvSpPr>
          <p:cNvPr id="31760" name="Text Box 45"/>
          <p:cNvSpPr txBox="1">
            <a:spLocks noChangeArrowheads="1"/>
          </p:cNvSpPr>
          <p:nvPr/>
        </p:nvSpPr>
        <p:spPr bwMode="auto">
          <a:xfrm>
            <a:off x="457200" y="4038600"/>
            <a:ext cx="26622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/>
              <a:t>For maximal 2-3 mixing</a:t>
            </a:r>
          </a:p>
        </p:txBody>
      </p:sp>
      <p:sp>
        <p:nvSpPr>
          <p:cNvPr id="31761" name="Text Box 46"/>
          <p:cNvSpPr txBox="1">
            <a:spLocks noChangeArrowheads="1"/>
          </p:cNvSpPr>
          <p:nvPr/>
        </p:nvSpPr>
        <p:spPr bwMode="auto">
          <a:xfrm>
            <a:off x="6705600" y="4510088"/>
            <a:ext cx="20859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/>
              <a:t> = arg (A</a:t>
            </a:r>
            <a:r>
              <a:rPr lang="en-US" baseline="-25000"/>
              <a:t>e2</a:t>
            </a:r>
            <a:r>
              <a:rPr lang="en-US"/>
              <a:t>* A</a:t>
            </a:r>
            <a:r>
              <a:rPr lang="en-US" baseline="-25000"/>
              <a:t>e3</a:t>
            </a:r>
            <a:r>
              <a:rPr lang="en-US"/>
              <a:t>) </a:t>
            </a:r>
          </a:p>
        </p:txBody>
      </p:sp>
      <p:sp>
        <p:nvSpPr>
          <p:cNvPr id="31762" name="Text Box 47"/>
          <p:cNvSpPr txBox="1">
            <a:spLocks noChangeArrowheads="1"/>
          </p:cNvSpPr>
          <p:nvPr/>
        </p:nvSpPr>
        <p:spPr bwMode="auto">
          <a:xfrm>
            <a:off x="1905000" y="6265863"/>
            <a:ext cx="7731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S</a:t>
            </a:r>
            <a:r>
              <a:rPr lang="en-US" sz="2000"/>
              <a:t>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3071813" y="4267200"/>
            <a:ext cx="113823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A</a:t>
            </a:r>
            <a:r>
              <a:rPr lang="en-US" sz="2000" baseline="-25000"/>
              <a:t>S</a:t>
            </a:r>
            <a:r>
              <a:rPr lang="en-US" sz="2000"/>
              <a:t>  =  0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1169988" y="4648200"/>
            <a:ext cx="11160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</a:t>
            </a:r>
            <a:r>
              <a:rPr lang="en-US" sz="2000" baseline="-25000"/>
              <a:t>int</a:t>
            </a:r>
            <a:r>
              <a:rPr lang="en-US" sz="2000"/>
              <a:t>  =  0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4338638" y="4267200"/>
            <a:ext cx="208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solar magic lines</a:t>
            </a: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3124200" y="5334000"/>
            <a:ext cx="26320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(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  </a:t>
            </a:r>
            <a:r>
              <a:rPr lang="en-US" sz="2000">
                <a:sym typeface="Wingdings" pitchFamily="2" charset="2"/>
              </a:rPr>
              <a:t>+</a:t>
            </a:r>
            <a:r>
              <a:rPr lang="en-US" sz="2000"/>
              <a:t>  </a:t>
            </a:r>
            <a:r>
              <a:rPr lang="en-US" sz="2000">
                <a:latin typeface="Symbol" pitchFamily="18" charset="2"/>
              </a:rPr>
              <a:t>d </a:t>
            </a:r>
            <a:r>
              <a:rPr lang="en-US" sz="2000"/>
              <a:t>) =  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/2 + 2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 k</a:t>
            </a:r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3200400" y="6148388"/>
            <a:ext cx="31400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 </a:t>
            </a:r>
            <a:r>
              <a:rPr lang="en-US" sz="2000">
                <a:sym typeface="Wingdings" pitchFamily="2" charset="2"/>
              </a:rPr>
              <a:t>(E, L)</a:t>
            </a:r>
            <a:r>
              <a:rPr lang="en-US" sz="2000"/>
              <a:t> =  - </a:t>
            </a:r>
            <a:r>
              <a:rPr lang="en-US" sz="2000">
                <a:latin typeface="Symbol" pitchFamily="18" charset="2"/>
              </a:rPr>
              <a:t>d </a:t>
            </a:r>
            <a:r>
              <a:rPr lang="en-US" sz="2000"/>
              <a:t> + 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/2  + 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 k</a:t>
            </a:r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3122613" y="4784725"/>
            <a:ext cx="1144587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A</a:t>
            </a:r>
            <a:r>
              <a:rPr lang="en-US" sz="2000" baseline="-25000"/>
              <a:t>A</a:t>
            </a:r>
            <a:r>
              <a:rPr lang="en-US" sz="2000"/>
              <a:t>  =  0</a:t>
            </a:r>
          </a:p>
        </p:txBody>
      </p:sp>
      <p:sp>
        <p:nvSpPr>
          <p:cNvPr id="32778" name="AutoShape 11"/>
          <p:cNvSpPr>
            <a:spLocks noChangeArrowheads="1"/>
          </p:cNvSpPr>
          <p:nvPr/>
        </p:nvSpPr>
        <p:spPr bwMode="auto">
          <a:xfrm>
            <a:off x="2590800" y="48006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AutoShape 12"/>
          <p:cNvSpPr>
            <a:spLocks noChangeArrowheads="1"/>
          </p:cNvSpPr>
          <p:nvPr/>
        </p:nvSpPr>
        <p:spPr bwMode="auto">
          <a:xfrm rot="1162449">
            <a:off x="2514600" y="51816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AutoShape 13"/>
          <p:cNvSpPr>
            <a:spLocks noChangeArrowheads="1"/>
          </p:cNvSpPr>
          <p:nvPr/>
        </p:nvSpPr>
        <p:spPr bwMode="auto">
          <a:xfrm rot="-1229221">
            <a:off x="2514600" y="4343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5721350" y="5272088"/>
            <a:ext cx="342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interference phase condition</a:t>
            </a:r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6518275" y="6176963"/>
            <a:ext cx="1546225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depends on </a:t>
            </a:r>
            <a:r>
              <a:rPr lang="en-US">
                <a:latin typeface="Symbol" pitchFamily="18" charset="2"/>
              </a:rPr>
              <a:t>d</a:t>
            </a:r>
            <a:endParaRPr lang="en-US"/>
          </a:p>
        </p:txBody>
      </p:sp>
      <p:sp>
        <p:nvSpPr>
          <p:cNvPr id="32783" name="AutoShape 16"/>
          <p:cNvSpPr>
            <a:spLocks noChangeArrowheads="1"/>
          </p:cNvSpPr>
          <p:nvPr/>
        </p:nvSpPr>
        <p:spPr bwMode="auto">
          <a:xfrm>
            <a:off x="3581400" y="5791200"/>
            <a:ext cx="5334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2254250" y="2819400"/>
            <a:ext cx="4352474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</a:t>
            </a:r>
            <a:r>
              <a:rPr lang="en-US" sz="2000" baseline="-25000" dirty="0"/>
              <a:t>int</a:t>
            </a:r>
            <a:r>
              <a:rPr lang="en-US" sz="2000" dirty="0"/>
              <a:t>  =  </a:t>
            </a:r>
            <a:r>
              <a:rPr lang="en-US" sz="2000" dirty="0" smtClean="0"/>
              <a:t>2s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|A</a:t>
            </a:r>
            <a:r>
              <a:rPr lang="en-US" sz="2000" baseline="-25000" dirty="0" smtClean="0"/>
              <a:t>e2</a:t>
            </a:r>
            <a:r>
              <a:rPr lang="en-US" sz="2000" dirty="0" smtClean="0"/>
              <a:t>||A</a:t>
            </a:r>
            <a:r>
              <a:rPr lang="en-US" sz="2000" baseline="-25000" dirty="0" smtClean="0"/>
              <a:t>e3</a:t>
            </a:r>
            <a:r>
              <a:rPr lang="en-US" sz="2000" dirty="0" smtClean="0"/>
              <a:t>|cos(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)   </a:t>
            </a:r>
          </a:p>
        </p:txBody>
      </p:sp>
      <p:sp>
        <p:nvSpPr>
          <p:cNvPr id="32785" name="WordArt 19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52578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``Magic lines"</a:t>
            </a:r>
          </a:p>
        </p:txBody>
      </p:sp>
      <p:sp>
        <p:nvSpPr>
          <p:cNvPr id="32786" name="Text Box 20"/>
          <p:cNvSpPr txBox="1">
            <a:spLocks noChangeArrowheads="1"/>
          </p:cNvSpPr>
          <p:nvPr/>
        </p:nvSpPr>
        <p:spPr bwMode="auto">
          <a:xfrm>
            <a:off x="550863" y="1676400"/>
            <a:ext cx="757290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P(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e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m</a:t>
            </a:r>
            <a:r>
              <a:rPr lang="en-US" sz="2000" dirty="0"/>
              <a:t>) =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23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|A</a:t>
            </a:r>
            <a:r>
              <a:rPr lang="en-US" sz="2000" baseline="-25000" dirty="0" smtClean="0"/>
              <a:t>e2</a:t>
            </a:r>
            <a:r>
              <a:rPr lang="en-US" sz="2000" dirty="0" smtClean="0"/>
              <a:t>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23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|A</a:t>
            </a:r>
            <a:r>
              <a:rPr lang="en-US" sz="2000" baseline="-25000" dirty="0" smtClean="0"/>
              <a:t>e3</a:t>
            </a:r>
            <a:r>
              <a:rPr lang="en-US" sz="2000" dirty="0" smtClean="0"/>
              <a:t>|</a:t>
            </a:r>
            <a:r>
              <a:rPr lang="en-US" sz="2000" baseline="30000" dirty="0" smtClean="0"/>
              <a:t>2  </a:t>
            </a:r>
            <a:r>
              <a:rPr lang="en-US" sz="2000" dirty="0"/>
              <a:t>+ </a:t>
            </a:r>
            <a:r>
              <a:rPr lang="en-US" sz="2000" dirty="0" smtClean="0"/>
              <a:t>2s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|A</a:t>
            </a:r>
            <a:r>
              <a:rPr lang="en-US" sz="2000" baseline="-25000" dirty="0" smtClean="0"/>
              <a:t>e2</a:t>
            </a:r>
            <a:r>
              <a:rPr lang="en-US" sz="2000" dirty="0" smtClean="0"/>
              <a:t>||A</a:t>
            </a:r>
            <a:r>
              <a:rPr lang="en-US" sz="2000" baseline="-25000" dirty="0" smtClean="0"/>
              <a:t>e3</a:t>
            </a:r>
            <a:r>
              <a:rPr lang="en-US" sz="2000" dirty="0" smtClean="0"/>
              <a:t>|cos(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)</a:t>
            </a:r>
          </a:p>
        </p:txBody>
      </p:sp>
      <p:sp>
        <p:nvSpPr>
          <p:cNvPr id="32787" name="Text Box 21"/>
          <p:cNvSpPr txBox="1">
            <a:spLocks noChangeArrowheads="1"/>
          </p:cNvSpPr>
          <p:nvPr/>
        </p:nvSpPr>
        <p:spPr bwMode="auto">
          <a:xfrm>
            <a:off x="515938" y="1295400"/>
            <a:ext cx="1179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Explicitly</a:t>
            </a:r>
          </a:p>
        </p:txBody>
      </p:sp>
      <p:sp>
        <p:nvSpPr>
          <p:cNvPr id="32788" name="Text Box 22"/>
          <p:cNvSpPr txBox="1">
            <a:spLocks noChangeArrowheads="1"/>
          </p:cNvSpPr>
          <p:nvPr/>
        </p:nvSpPr>
        <p:spPr bwMode="auto">
          <a:xfrm>
            <a:off x="642938" y="2286000"/>
            <a:ext cx="194786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/>
              <a:t> = arg (A</a:t>
            </a:r>
            <a:r>
              <a:rPr lang="en-US" baseline="-25000"/>
              <a:t>S</a:t>
            </a:r>
            <a:r>
              <a:rPr lang="en-US"/>
              <a:t> A</a:t>
            </a:r>
            <a:r>
              <a:rPr lang="en-US" baseline="-25000"/>
              <a:t>A</a:t>
            </a:r>
            <a:r>
              <a:rPr lang="en-US"/>
              <a:t>*) </a:t>
            </a:r>
          </a:p>
        </p:txBody>
      </p:sp>
      <p:sp>
        <p:nvSpPr>
          <p:cNvPr id="32789" name="Text Box 23"/>
          <p:cNvSpPr txBox="1">
            <a:spLocks noChangeArrowheads="1"/>
          </p:cNvSpPr>
          <p:nvPr/>
        </p:nvSpPr>
        <p:spPr bwMode="auto">
          <a:xfrm>
            <a:off x="596900" y="3657600"/>
            <a:ext cx="64135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/>
              <a:t>Dependence on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  disappears, interference term is zero if </a:t>
            </a:r>
          </a:p>
        </p:txBody>
      </p:sp>
      <p:sp>
        <p:nvSpPr>
          <p:cNvPr id="32790" name="Text Box 24"/>
          <p:cNvSpPr txBox="1">
            <a:spLocks noChangeArrowheads="1"/>
          </p:cNvSpPr>
          <p:nvPr/>
        </p:nvSpPr>
        <p:spPr bwMode="auto">
          <a:xfrm>
            <a:off x="6400800" y="246063"/>
            <a:ext cx="23526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V. Barger, D. Marfatia,</a:t>
            </a:r>
          </a:p>
          <a:p>
            <a:r>
              <a:rPr lang="en-US" sz="1600">
                <a:solidFill>
                  <a:srgbClr val="FF0000"/>
                </a:solidFill>
              </a:rPr>
              <a:t> K Whisnant</a:t>
            </a:r>
          </a:p>
          <a:p>
            <a:r>
              <a:rPr lang="en-US" sz="1600">
                <a:solidFill>
                  <a:srgbClr val="FF0000"/>
                </a:solidFill>
              </a:rPr>
              <a:t>P. Huber,  W. Winter, </a:t>
            </a:r>
          </a:p>
          <a:p>
            <a:r>
              <a:rPr lang="en-US" sz="1600">
                <a:solidFill>
                  <a:srgbClr val="FF0000"/>
                </a:solidFill>
              </a:rPr>
              <a:t>A.S. </a:t>
            </a:r>
          </a:p>
        </p:txBody>
      </p:sp>
      <p:sp>
        <p:nvSpPr>
          <p:cNvPr id="32791" name="Text Box 25"/>
          <p:cNvSpPr txBox="1">
            <a:spLocks noChangeArrowheads="1"/>
          </p:cNvSpPr>
          <p:nvPr/>
        </p:nvSpPr>
        <p:spPr bwMode="auto">
          <a:xfrm>
            <a:off x="4376738" y="4662488"/>
            <a:ext cx="293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atmospheric  magic lines</a:t>
            </a:r>
          </a:p>
        </p:txBody>
      </p:sp>
      <p:sp>
        <p:nvSpPr>
          <p:cNvPr id="32792" name="Text Box 26"/>
          <p:cNvSpPr txBox="1">
            <a:spLocks noChangeArrowheads="1"/>
          </p:cNvSpPr>
          <p:nvPr/>
        </p:nvSpPr>
        <p:spPr bwMode="auto">
          <a:xfrm>
            <a:off x="8680450" y="6400800"/>
            <a:ext cx="4270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304800" y="157163"/>
            <a:ext cx="6019800" cy="1184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``Magic lines''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200400" y="4556125"/>
            <a:ext cx="1138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A</a:t>
            </a:r>
            <a:r>
              <a:rPr lang="en-US" sz="2000" baseline="-25000"/>
              <a:t>S</a:t>
            </a:r>
            <a:r>
              <a:rPr lang="en-US" sz="2000"/>
              <a:t>  =  0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10255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int</a:t>
            </a:r>
            <a:r>
              <a:rPr lang="en-US"/>
              <a:t>  =  0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276600" y="5410200"/>
            <a:ext cx="18256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  </a:t>
            </a:r>
            <a:r>
              <a:rPr lang="en-US" sz="2000"/>
              <a:t>=  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/2  + 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 k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200400" y="4953000"/>
            <a:ext cx="114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A</a:t>
            </a:r>
            <a:r>
              <a:rPr lang="en-US" sz="2000" baseline="-25000"/>
              <a:t>A</a:t>
            </a:r>
            <a:r>
              <a:rPr lang="en-US" sz="2000"/>
              <a:t>  =  0</a:t>
            </a:r>
          </a:p>
        </p:txBody>
      </p:sp>
      <p:sp>
        <p:nvSpPr>
          <p:cNvPr id="15369" name="AutoShape 10"/>
          <p:cNvSpPr>
            <a:spLocks noChangeArrowheads="1"/>
          </p:cNvSpPr>
          <p:nvPr/>
        </p:nvSpPr>
        <p:spPr bwMode="auto">
          <a:xfrm>
            <a:off x="2895600" y="50292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AutoShape 11"/>
          <p:cNvSpPr>
            <a:spLocks noChangeArrowheads="1"/>
          </p:cNvSpPr>
          <p:nvPr/>
        </p:nvSpPr>
        <p:spPr bwMode="auto">
          <a:xfrm rot="1162449">
            <a:off x="2819400" y="53340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12"/>
          <p:cNvSpPr>
            <a:spLocks noChangeArrowheads="1"/>
          </p:cNvSpPr>
          <p:nvPr/>
        </p:nvSpPr>
        <p:spPr bwMode="auto">
          <a:xfrm rot="-1229221">
            <a:off x="2819400" y="4724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5486400" y="5410200"/>
            <a:ext cx="2522538" cy="6413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interference phase </a:t>
            </a:r>
          </a:p>
          <a:p>
            <a:r>
              <a:rPr lang="en-US"/>
              <a:t>does not depends on </a:t>
            </a:r>
            <a:r>
              <a:rPr lang="en-US">
                <a:latin typeface="Symbol" pitchFamily="18" charset="2"/>
              </a:rPr>
              <a:t>d</a:t>
            </a:r>
            <a:endParaRPr lang="en-US"/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533400" y="1533525"/>
            <a:ext cx="22542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/>
              <a:t>  channel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528638" y="2719388"/>
            <a:ext cx="5845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The survival probabilities is CP-even functions of </a:t>
            </a:r>
            <a:r>
              <a:rPr lang="en-US">
                <a:latin typeface="Symbol" pitchFamily="18" charset="2"/>
              </a:rPr>
              <a:t>d  </a:t>
            </a:r>
            <a:endParaRPr lang="en-US"/>
          </a:p>
          <a:p>
            <a:pPr>
              <a:buFontTx/>
              <a:buChar char="-"/>
            </a:pPr>
            <a:r>
              <a:rPr lang="en-US"/>
              <a:t> no CP-violation</a:t>
            </a:r>
          </a:p>
          <a:p>
            <a:pPr>
              <a:buFontTx/>
              <a:buChar char="-"/>
            </a:pPr>
            <a:r>
              <a:rPr lang="en-US"/>
              <a:t> dependences on phases factorize 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2209800" y="2057400"/>
            <a:ext cx="3941763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</a:t>
            </a:r>
            <a:r>
              <a:rPr lang="en-US" sz="2000" baseline="-25000"/>
              <a:t>int</a:t>
            </a:r>
            <a:r>
              <a:rPr lang="en-US" sz="2000"/>
              <a:t>  ~  2s</a:t>
            </a:r>
            <a:r>
              <a:rPr lang="en-US" sz="2000" baseline="-25000"/>
              <a:t>23</a:t>
            </a:r>
            <a:r>
              <a:rPr lang="en-US" sz="2000"/>
              <a:t>c</a:t>
            </a:r>
            <a:r>
              <a:rPr lang="en-US" sz="2000" baseline="-25000"/>
              <a:t>23</a:t>
            </a:r>
            <a:r>
              <a:rPr lang="en-US" sz="2000"/>
              <a:t>|A</a:t>
            </a:r>
            <a:r>
              <a:rPr lang="en-US" sz="2000" baseline="-25000"/>
              <a:t>S</a:t>
            </a:r>
            <a:r>
              <a:rPr lang="en-US" sz="2000"/>
              <a:t>||A</a:t>
            </a:r>
            <a:r>
              <a:rPr lang="en-US" sz="2000" baseline="-25000"/>
              <a:t>A</a:t>
            </a:r>
            <a:r>
              <a:rPr lang="en-US" sz="2000"/>
              <a:t>|cos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/>
              <a:t> cos</a:t>
            </a:r>
            <a:r>
              <a:rPr lang="en-US" sz="2000">
                <a:latin typeface="Symbol" pitchFamily="18" charset="2"/>
              </a:rPr>
              <a:t>d</a:t>
            </a:r>
            <a:endParaRPr lang="en-US" sz="2000"/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644525" y="4156075"/>
            <a:ext cx="3144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Dependence on </a:t>
            </a:r>
            <a:r>
              <a:rPr lang="en-US">
                <a:latin typeface="Symbol" pitchFamily="18" charset="2"/>
              </a:rPr>
              <a:t>d </a:t>
            </a:r>
            <a:r>
              <a:rPr lang="en-US"/>
              <a:t>disappears</a:t>
            </a: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958850" y="6297613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Form the phase line 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35844" name="Picture 6" descr="ph050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590550"/>
            <a:ext cx="56769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0" y="3851275"/>
            <a:ext cx="1797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Grid  (domains)</a:t>
            </a:r>
          </a:p>
          <a:p>
            <a:r>
              <a:rPr lang="en-US">
                <a:solidFill>
                  <a:schemeClr val="bg1"/>
                </a:solidFill>
              </a:rPr>
              <a:t>does not </a:t>
            </a:r>
          </a:p>
          <a:p>
            <a:r>
              <a:rPr lang="en-US">
                <a:solidFill>
                  <a:schemeClr val="bg1"/>
                </a:solidFill>
              </a:rPr>
              <a:t>change with </a:t>
            </a:r>
            <a:r>
              <a:rPr lang="en-US">
                <a:solidFill>
                  <a:schemeClr val="bg1"/>
                </a:solidFill>
                <a:latin typeface="Symbol" pitchFamily="18" charset="2"/>
              </a:rPr>
              <a:t>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5846" name="Text Box 11"/>
          <p:cNvSpPr txBox="1">
            <a:spLocks noChangeArrowheads="1"/>
          </p:cNvSpPr>
          <p:nvPr/>
        </p:nvSpPr>
        <p:spPr bwMode="auto">
          <a:xfrm>
            <a:off x="0" y="1489075"/>
            <a:ext cx="1720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Int. phase</a:t>
            </a:r>
          </a:p>
          <a:p>
            <a:r>
              <a:rPr lang="en-US">
                <a:solidFill>
                  <a:schemeClr val="bg1"/>
                </a:solidFill>
              </a:rPr>
              <a:t>line moves </a:t>
            </a:r>
          </a:p>
          <a:p>
            <a:r>
              <a:rPr lang="en-US">
                <a:solidFill>
                  <a:schemeClr val="bg1"/>
                </a:solidFill>
              </a:rPr>
              <a:t>with  </a:t>
            </a:r>
            <a:r>
              <a:rPr lang="en-US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bg1"/>
                </a:solidFill>
              </a:rPr>
              <a:t>-change</a:t>
            </a:r>
          </a:p>
        </p:txBody>
      </p:sp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6629400" y="5805488"/>
            <a:ext cx="44291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36868" name="Picture 6" descr="ph050B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590550"/>
            <a:ext cx="56769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6629400" y="5805488"/>
            <a:ext cx="44291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37892" name="Picture 6" descr="ph050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590550"/>
            <a:ext cx="56769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6629400" y="5805488"/>
            <a:ext cx="44291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38916" name="Picture 4" descr="fig"/>
          <p:cNvPicPr>
            <a:picLocks noChangeAspect="1" noChangeArrowheads="1"/>
          </p:cNvPicPr>
          <p:nvPr/>
        </p:nvPicPr>
        <p:blipFill>
          <a:blip r:embed="rId2" cstate="print"/>
          <a:srcRect l="33571" r="37988"/>
          <a:stretch>
            <a:fillRect/>
          </a:stretch>
        </p:blipFill>
        <p:spPr bwMode="auto">
          <a:xfrm>
            <a:off x="1752600" y="1447800"/>
            <a:ext cx="55626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371600" y="2895600"/>
            <a:ext cx="42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447800" y="41560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219200" y="1336675"/>
            <a:ext cx="566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295400" y="5603875"/>
            <a:ext cx="48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 rot="-5400000">
            <a:off x="758032" y="3352006"/>
            <a:ext cx="88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E, GeV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6858000" y="26670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7010400" y="3657600"/>
            <a:ext cx="0" cy="914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7270750" y="3367088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MINOS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7299325" y="4129088"/>
            <a:ext cx="619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T2K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6858000" y="2286000"/>
            <a:ext cx="1588" cy="685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315200" y="2452688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CNGS</a:t>
            </a: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V="1">
            <a:off x="6019800" y="2133600"/>
            <a:ext cx="1588" cy="838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486400" y="1828800"/>
            <a:ext cx="148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NuFac 2800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673600" y="2057400"/>
            <a:ext cx="66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0.005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4705350" y="2463800"/>
            <a:ext cx="55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0.03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4733925" y="2743200"/>
            <a:ext cx="52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0.10</a:t>
            </a:r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6704013" y="3657600"/>
            <a:ext cx="1587" cy="914400"/>
          </a:xfrm>
          <a:prstGeom prst="line">
            <a:avLst/>
          </a:prstGeom>
          <a:noFill/>
          <a:ln w="19050">
            <a:solidFill>
              <a:srgbClr val="9933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5943600" y="4114800"/>
            <a:ext cx="758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00"/>
                </a:solidFill>
              </a:rPr>
              <a:t>T2KK</a:t>
            </a:r>
          </a:p>
        </p:txBody>
      </p:sp>
      <p:sp>
        <p:nvSpPr>
          <p:cNvPr id="38935" name="Text Box 24"/>
          <p:cNvSpPr txBox="1">
            <a:spLocks noChangeArrowheads="1"/>
          </p:cNvSpPr>
          <p:nvPr/>
        </p:nvSpPr>
        <p:spPr bwMode="auto">
          <a:xfrm>
            <a:off x="2640013" y="1604963"/>
            <a:ext cx="106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IceCube</a:t>
            </a:r>
          </a:p>
        </p:txBody>
      </p:sp>
      <p:sp>
        <p:nvSpPr>
          <p:cNvPr id="38936" name="AutoShape 25"/>
          <p:cNvSpPr>
            <a:spLocks noChangeArrowheads="1"/>
          </p:cNvSpPr>
          <p:nvPr/>
        </p:nvSpPr>
        <p:spPr bwMode="auto">
          <a:xfrm>
            <a:off x="2259013" y="1349375"/>
            <a:ext cx="3048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8937" name="Line 26"/>
          <p:cNvSpPr>
            <a:spLocks noChangeShapeType="1"/>
          </p:cNvSpPr>
          <p:nvPr/>
        </p:nvSpPr>
        <p:spPr bwMode="auto">
          <a:xfrm>
            <a:off x="6553200" y="33528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Text Box 27"/>
          <p:cNvSpPr txBox="1">
            <a:spLocks noChangeArrowheads="1"/>
          </p:cNvSpPr>
          <p:nvPr/>
        </p:nvSpPr>
        <p:spPr bwMode="auto">
          <a:xfrm>
            <a:off x="5851525" y="3165475"/>
            <a:ext cx="773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LENF</a:t>
            </a:r>
          </a:p>
        </p:txBody>
      </p:sp>
      <p:sp>
        <p:nvSpPr>
          <p:cNvPr id="38939" name="Text Box 28"/>
          <p:cNvSpPr txBox="1">
            <a:spLocks noChangeArrowheads="1"/>
          </p:cNvSpPr>
          <p:nvPr/>
        </p:nvSpPr>
        <p:spPr bwMode="auto">
          <a:xfrm>
            <a:off x="2514600" y="2652713"/>
            <a:ext cx="1616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IC Deep Core</a:t>
            </a:r>
          </a:p>
        </p:txBody>
      </p:sp>
      <p:sp>
        <p:nvSpPr>
          <p:cNvPr id="38940" name="Text Box 29"/>
          <p:cNvSpPr txBox="1">
            <a:spLocks noChangeArrowheads="1"/>
          </p:cNvSpPr>
          <p:nvPr/>
        </p:nvSpPr>
        <p:spPr bwMode="auto">
          <a:xfrm>
            <a:off x="7527925" y="3684588"/>
            <a:ext cx="827088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NOvA</a:t>
            </a:r>
          </a:p>
        </p:txBody>
      </p:sp>
      <p:sp>
        <p:nvSpPr>
          <p:cNvPr id="38941" name="Text Box 30"/>
          <p:cNvSpPr txBox="1">
            <a:spLocks noChangeArrowheads="1"/>
          </p:cNvSpPr>
          <p:nvPr/>
        </p:nvSpPr>
        <p:spPr bwMode="auto">
          <a:xfrm>
            <a:off x="2563813" y="4017963"/>
            <a:ext cx="113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PINGU-1</a:t>
            </a:r>
          </a:p>
        </p:txBody>
      </p:sp>
      <p:sp>
        <p:nvSpPr>
          <p:cNvPr id="38942" name="Text Box 31"/>
          <p:cNvSpPr txBox="1">
            <a:spLocks noChangeArrowheads="1"/>
          </p:cNvSpPr>
          <p:nvPr/>
        </p:nvSpPr>
        <p:spPr bwMode="auto">
          <a:xfrm>
            <a:off x="93663" y="1682750"/>
            <a:ext cx="13747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e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>
                <a:latin typeface="Symbol" pitchFamily="18" charset="2"/>
              </a:rPr>
              <a:t> n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>
                <a:latin typeface="Symbol" pitchFamily="18" charset="2"/>
              </a:rPr>
              <a:t> , n</a:t>
            </a:r>
            <a:r>
              <a:rPr lang="en-US" sz="2000" baseline="-25000">
                <a:latin typeface="Symbol" pitchFamily="18" charset="2"/>
              </a:rPr>
              <a:t>t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38943" name="WordArt 32"/>
          <p:cNvSpPr>
            <a:spLocks noChangeArrowheads="1" noChangeShapeType="1" noTextEdit="1"/>
          </p:cNvSpPr>
          <p:nvPr/>
        </p:nvSpPr>
        <p:spPr bwMode="auto">
          <a:xfrm>
            <a:off x="361950" y="171450"/>
            <a:ext cx="4724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Oscillograms</a:t>
            </a:r>
          </a:p>
        </p:txBody>
      </p:sp>
      <p:sp>
        <p:nvSpPr>
          <p:cNvPr id="38944" name="Text Box 33"/>
          <p:cNvSpPr txBox="1">
            <a:spLocks noChangeArrowheads="1"/>
          </p:cNvSpPr>
          <p:nvPr/>
        </p:nvSpPr>
        <p:spPr bwMode="auto">
          <a:xfrm>
            <a:off x="5348288" y="300038"/>
            <a:ext cx="36052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contours of constant oscillation </a:t>
            </a:r>
          </a:p>
          <a:p>
            <a:r>
              <a:rPr lang="en-US"/>
              <a:t>probability in energy- nadir  </a:t>
            </a:r>
          </a:p>
          <a:p>
            <a:r>
              <a:rPr lang="en-US"/>
              <a:t>(or zenith) angle plane</a:t>
            </a:r>
          </a:p>
        </p:txBody>
      </p:sp>
      <p:sp>
        <p:nvSpPr>
          <p:cNvPr id="38945" name="AutoShape 34"/>
          <p:cNvSpPr>
            <a:spLocks noChangeArrowheads="1"/>
          </p:cNvSpPr>
          <p:nvPr/>
        </p:nvSpPr>
        <p:spPr bwMode="auto">
          <a:xfrm>
            <a:off x="2236788" y="2617788"/>
            <a:ext cx="3048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8946" name="AutoShape 35"/>
          <p:cNvSpPr>
            <a:spLocks noChangeArrowheads="1"/>
          </p:cNvSpPr>
          <p:nvPr/>
        </p:nvSpPr>
        <p:spPr bwMode="auto">
          <a:xfrm>
            <a:off x="2244725" y="4017963"/>
            <a:ext cx="3048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8947" name="Text Box 36"/>
          <p:cNvSpPr txBox="1">
            <a:spLocks noChangeArrowheads="1"/>
          </p:cNvSpPr>
          <p:nvPr/>
        </p:nvSpPr>
        <p:spPr bwMode="auto">
          <a:xfrm>
            <a:off x="7961313" y="4110038"/>
            <a:ext cx="976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HyperK</a:t>
            </a:r>
          </a:p>
        </p:txBody>
      </p:sp>
      <p:sp>
        <p:nvSpPr>
          <p:cNvPr id="38948" name="Text Box 37"/>
          <p:cNvSpPr txBox="1">
            <a:spLocks noChangeArrowheads="1"/>
          </p:cNvSpPr>
          <p:nvPr/>
        </p:nvSpPr>
        <p:spPr bwMode="auto">
          <a:xfrm>
            <a:off x="7510463" y="4568825"/>
            <a:ext cx="1247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OK for CP</a:t>
            </a:r>
          </a:p>
        </p:txBody>
      </p:sp>
      <p:sp>
        <p:nvSpPr>
          <p:cNvPr id="38949" name="TextBox 36"/>
          <p:cNvSpPr txBox="1">
            <a:spLocks noChangeArrowheads="1"/>
          </p:cNvSpPr>
          <p:nvPr/>
        </p:nvSpPr>
        <p:spPr bwMode="auto">
          <a:xfrm>
            <a:off x="49213" y="4156075"/>
            <a:ext cx="14668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ICAL, INO</a:t>
            </a:r>
          </a:p>
        </p:txBody>
      </p:sp>
      <p:sp>
        <p:nvSpPr>
          <p:cNvPr id="38950" name="TextBox 38"/>
          <p:cNvSpPr txBox="1">
            <a:spLocks noChangeArrowheads="1"/>
          </p:cNvSpPr>
          <p:nvPr/>
        </p:nvSpPr>
        <p:spPr bwMode="auto">
          <a:xfrm>
            <a:off x="7527925" y="1828800"/>
            <a:ext cx="606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8951" name="TextBox 39"/>
          <p:cNvSpPr txBox="1">
            <a:spLocks noChangeArrowheads="1"/>
          </p:cNvSpPr>
          <p:nvPr/>
        </p:nvSpPr>
        <p:spPr bwMode="auto">
          <a:xfrm>
            <a:off x="212725" y="4572000"/>
            <a:ext cx="838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orca.jpg"/>
          <p:cNvPicPr>
            <a:picLocks noChangeAspect="1"/>
          </p:cNvPicPr>
          <p:nvPr/>
        </p:nvPicPr>
        <p:blipFill>
          <a:blip r:embed="rId2" cstate="print"/>
          <a:srcRect t="23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36576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510" name="WordArt 5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518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PINGU and ORCA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0964" name="WordArt 5"/>
          <p:cNvSpPr>
            <a:spLocks noChangeArrowheads="1" noChangeShapeType="1" noTextEdit="1"/>
          </p:cNvSpPr>
          <p:nvPr/>
        </p:nvSpPr>
        <p:spPr bwMode="auto">
          <a:xfrm>
            <a:off x="1752600" y="1524000"/>
            <a:ext cx="5867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Mass hierarchy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2057400" y="2743200"/>
            <a:ext cx="5257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2-3 mass &amp; mixing</a:t>
            </a:r>
          </a:p>
        </p:txBody>
      </p:sp>
      <p:sp>
        <p:nvSpPr>
          <p:cNvPr id="40966" name="WordArt 5"/>
          <p:cNvSpPr>
            <a:spLocks noChangeArrowheads="1" noChangeShapeType="1" noTextEdit="1"/>
          </p:cNvSpPr>
          <p:nvPr/>
        </p:nvSpPr>
        <p:spPr bwMode="auto">
          <a:xfrm>
            <a:off x="2895600" y="40386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CP-violation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990600" y="1600200"/>
            <a:ext cx="2286000" cy="2895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5791200" y="1600200"/>
            <a:ext cx="2286000" cy="2895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8001000" y="762000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7467600" y="762000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7696200" y="22860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7693025" y="8382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 dirty="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8229600" y="838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7872413" y="3048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990600" y="3505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990600" y="38100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US" sz="20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1447800" y="2133600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1447800" y="36576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6248400" y="2438400"/>
            <a:ext cx="838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7086600" y="24384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2133600" y="2133600"/>
            <a:ext cx="685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2362200" y="3657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7391400" y="2438400"/>
            <a:ext cx="228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1905000" y="3657600"/>
            <a:ext cx="457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 rot="-5400000">
            <a:off x="5062538" y="2640012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MASS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5791200" y="22860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5791200" y="1981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2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5791200" y="38100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3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934200" y="3962400"/>
            <a:ext cx="685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6248400" y="3962400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6305550" y="3962400"/>
            <a:ext cx="62865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1447800" y="3962400"/>
            <a:ext cx="838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2286000" y="3962400"/>
            <a:ext cx="3810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2590800" y="3962400"/>
            <a:ext cx="228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6248400" y="21336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6705600" y="2133600"/>
            <a:ext cx="457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7162800" y="2133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990600" y="1981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3044" name="Text Box 36"/>
          <p:cNvSpPr txBox="1">
            <a:spLocks noChangeArrowheads="1"/>
          </p:cNvSpPr>
          <p:nvPr/>
        </p:nvSpPr>
        <p:spPr bwMode="auto">
          <a:xfrm rot="-5400000">
            <a:off x="258763" y="276225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MASS</a:t>
            </a:r>
          </a:p>
        </p:txBody>
      </p:sp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8077200" y="2981325"/>
            <a:ext cx="83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 baseline="-25000"/>
              <a:t>23</a:t>
            </a:r>
            <a:endParaRPr lang="en-US" sz="2000"/>
          </a:p>
        </p:txBody>
      </p:sp>
      <p:sp>
        <p:nvSpPr>
          <p:cNvPr id="43046" name="Text Box 38"/>
          <p:cNvSpPr txBox="1">
            <a:spLocks noChangeArrowheads="1"/>
          </p:cNvSpPr>
          <p:nvPr/>
        </p:nvSpPr>
        <p:spPr bwMode="auto">
          <a:xfrm>
            <a:off x="3276600" y="3057525"/>
            <a:ext cx="83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 baseline="-25000"/>
              <a:t>32</a:t>
            </a:r>
            <a:endParaRPr lang="en-US" sz="2000"/>
          </a:p>
        </p:txBody>
      </p:sp>
      <p:sp>
        <p:nvSpPr>
          <p:cNvPr id="43047" name="Text Box 39"/>
          <p:cNvSpPr txBox="1">
            <a:spLocks noChangeArrowheads="1"/>
          </p:cNvSpPr>
          <p:nvPr/>
        </p:nvSpPr>
        <p:spPr bwMode="auto">
          <a:xfrm>
            <a:off x="8077200" y="2127250"/>
            <a:ext cx="811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 baseline="-25000"/>
              <a:t>21</a:t>
            </a:r>
            <a:endParaRPr lang="en-US" sz="2000"/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3276600" y="3727450"/>
            <a:ext cx="811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 baseline="-25000"/>
              <a:t>21</a:t>
            </a:r>
            <a:endParaRPr lang="en-US" sz="2000"/>
          </a:p>
        </p:txBody>
      </p:sp>
      <p:sp>
        <p:nvSpPr>
          <p:cNvPr id="43049" name="Text Box 41"/>
          <p:cNvSpPr txBox="1">
            <a:spLocks noChangeArrowheads="1"/>
          </p:cNvSpPr>
          <p:nvPr/>
        </p:nvSpPr>
        <p:spPr bwMode="auto">
          <a:xfrm>
            <a:off x="5692814" y="4572000"/>
            <a:ext cx="2917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Inverted mass </a:t>
            </a:r>
            <a:r>
              <a:rPr lang="en-US" dirty="0" smtClean="0"/>
              <a:t>hierarchy </a:t>
            </a:r>
          </a:p>
          <a:p>
            <a:r>
              <a:rPr lang="en-US" dirty="0" smtClean="0"/>
              <a:t>(ordering 3-1-2)</a:t>
            </a:r>
            <a:endParaRPr lang="en-US" dirty="0"/>
          </a:p>
        </p:txBody>
      </p:sp>
      <p:sp>
        <p:nvSpPr>
          <p:cNvPr id="43050" name="Line 42"/>
          <p:cNvSpPr>
            <a:spLocks noChangeShapeType="1"/>
          </p:cNvSpPr>
          <p:nvPr/>
        </p:nvSpPr>
        <p:spPr bwMode="auto">
          <a:xfrm>
            <a:off x="3124200" y="2209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1" name="Line 43"/>
          <p:cNvSpPr>
            <a:spLocks noChangeShapeType="1"/>
          </p:cNvSpPr>
          <p:nvPr/>
        </p:nvSpPr>
        <p:spPr bwMode="auto">
          <a:xfrm>
            <a:off x="29718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2" name="Line 44"/>
          <p:cNvSpPr>
            <a:spLocks noChangeShapeType="1"/>
          </p:cNvSpPr>
          <p:nvPr/>
        </p:nvSpPr>
        <p:spPr bwMode="auto">
          <a:xfrm>
            <a:off x="7924800" y="2362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3" name="Line 45"/>
          <p:cNvSpPr>
            <a:spLocks noChangeShapeType="1"/>
          </p:cNvSpPr>
          <p:nvPr/>
        </p:nvSpPr>
        <p:spPr bwMode="auto">
          <a:xfrm>
            <a:off x="77724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4" name="Text Box 46"/>
          <p:cNvSpPr txBox="1">
            <a:spLocks noChangeArrowheads="1"/>
          </p:cNvSpPr>
          <p:nvPr/>
        </p:nvSpPr>
        <p:spPr bwMode="auto">
          <a:xfrm>
            <a:off x="854371" y="4572000"/>
            <a:ext cx="27270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Normal mass </a:t>
            </a:r>
            <a:r>
              <a:rPr lang="en-US" dirty="0" smtClean="0"/>
              <a:t>hierarchy </a:t>
            </a:r>
          </a:p>
          <a:p>
            <a:r>
              <a:rPr lang="en-US" dirty="0" smtClean="0"/>
              <a:t>(ordering 1-2-3)</a:t>
            </a:r>
            <a:endParaRPr lang="en-US" dirty="0"/>
          </a:p>
        </p:txBody>
      </p:sp>
      <p:sp>
        <p:nvSpPr>
          <p:cNvPr id="43055" name="Rectangle 47"/>
          <p:cNvSpPr>
            <a:spLocks noChangeArrowheads="1"/>
          </p:cNvSpPr>
          <p:nvPr/>
        </p:nvSpPr>
        <p:spPr bwMode="auto">
          <a:xfrm>
            <a:off x="1447800" y="3657600"/>
            <a:ext cx="13716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6" name="Rectangle 48"/>
          <p:cNvSpPr>
            <a:spLocks noChangeArrowheads="1"/>
          </p:cNvSpPr>
          <p:nvPr/>
        </p:nvSpPr>
        <p:spPr bwMode="auto">
          <a:xfrm>
            <a:off x="1447800" y="3962400"/>
            <a:ext cx="1371600" cy="15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7" name="WordArt 49"/>
          <p:cNvSpPr>
            <a:spLocks noChangeArrowheads="1" noChangeShapeType="1" noTextEdit="1"/>
          </p:cNvSpPr>
          <p:nvPr/>
        </p:nvSpPr>
        <p:spPr bwMode="auto">
          <a:xfrm>
            <a:off x="1296988" y="152400"/>
            <a:ext cx="5942012" cy="1198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Mass hierarchy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43059" name="Rectangle 51"/>
          <p:cNvSpPr>
            <a:spLocks noChangeArrowheads="1"/>
          </p:cNvSpPr>
          <p:nvPr/>
        </p:nvSpPr>
        <p:spPr bwMode="auto">
          <a:xfrm>
            <a:off x="2362200" y="3657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0" name="Rectangle 52"/>
          <p:cNvSpPr>
            <a:spLocks noChangeArrowheads="1"/>
          </p:cNvSpPr>
          <p:nvPr/>
        </p:nvSpPr>
        <p:spPr bwMode="auto">
          <a:xfrm>
            <a:off x="2286000" y="39624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1" name="Rectangle 61"/>
          <p:cNvSpPr>
            <a:spLocks noChangeArrowheads="1"/>
          </p:cNvSpPr>
          <p:nvPr/>
        </p:nvSpPr>
        <p:spPr bwMode="auto">
          <a:xfrm>
            <a:off x="1524000" y="2133600"/>
            <a:ext cx="62865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6" name="Text Box 68"/>
          <p:cNvSpPr txBox="1">
            <a:spLocks noChangeArrowheads="1"/>
          </p:cNvSpPr>
          <p:nvPr/>
        </p:nvSpPr>
        <p:spPr bwMode="auto">
          <a:xfrm>
            <a:off x="381000" y="6059269"/>
            <a:ext cx="6324600" cy="64633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- For non-zero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baseline="-25000" dirty="0" err="1" smtClean="0"/>
              <a:t>CP</a:t>
            </a:r>
            <a:r>
              <a:rPr lang="en-US" dirty="0" smtClean="0"/>
              <a:t> the antineutrino spectrum is different </a:t>
            </a:r>
          </a:p>
          <a:p>
            <a:r>
              <a:rPr lang="en-US" dirty="0" smtClean="0"/>
              <a:t>  (distribution of the 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 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 dirty="0" err="1" smtClean="0">
                <a:solidFill>
                  <a:schemeClr val="tx2"/>
                </a:solidFill>
                <a:latin typeface="Symbol" pitchFamily="18" charset="2"/>
              </a:rPr>
              <a:t>t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 </a:t>
            </a:r>
            <a:r>
              <a:rPr lang="en-US" dirty="0" smtClean="0"/>
              <a:t>- flavors in  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1000" y="5574268"/>
            <a:ext cx="655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 Mass states are marked by amount of the electron flavor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rot="20585471">
            <a:off x="7450804" y="4943138"/>
            <a:ext cx="1600200" cy="646331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with cyclic permutation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524000" y="1230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FLAVOR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172200" y="1230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FLAVOR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4419600" y="3733800"/>
            <a:ext cx="1219200" cy="838200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5844" name="WordArt 5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68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Hierarchy, neutrinos and antineutrinos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143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Inversion  of mass hierarchy is related </a:t>
            </a:r>
          </a:p>
          <a:p>
            <a:r>
              <a:rPr lang="en-US" dirty="0" smtClean="0"/>
              <a:t>to neutrino – antineutrino transition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676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 matter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0" y="20574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  </a:t>
            </a:r>
            <a:r>
              <a:rPr lang="en-US" sz="2400" dirty="0" smtClean="0">
                <a:sym typeface="Wingdings" pitchFamily="2" charset="2"/>
              </a:rPr>
              <a:t>  -V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057400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neutrino </a:t>
            </a:r>
            <a:r>
              <a:rPr lang="en-US" dirty="0" smtClean="0">
                <a:sym typeface="Wingdings" pitchFamily="2" charset="2"/>
              </a:rPr>
              <a:t> antineutrino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3011269"/>
            <a:ext cx="3276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inversion of mass hierarchy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37338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2EV </a:t>
            </a:r>
            <a:r>
              <a:rPr lang="en-US" sz="2400" dirty="0" smtClean="0">
                <a:latin typeface="Symbol" pitchFamily="18" charset="2"/>
              </a:rPr>
              <a:t>                   </a:t>
            </a:r>
          </a:p>
          <a:p>
            <a:r>
              <a:rPr lang="en-US" sz="2400" dirty="0" smtClean="0">
                <a:latin typeface="Symbol" pitchFamily="18" charset="2"/>
              </a:rPr>
              <a:t> D</a:t>
            </a:r>
            <a:r>
              <a:rPr lang="en-US" sz="2400" dirty="0" smtClean="0"/>
              <a:t>m</a:t>
            </a:r>
            <a:r>
              <a:rPr lang="en-US" sz="2400" baseline="30000" dirty="0" smtClean="0"/>
              <a:t>2</a:t>
            </a:r>
            <a:r>
              <a:rPr lang="en-US" sz="2400" baseline="-25000" dirty="0" smtClean="0">
                <a:latin typeface="Times New Roman" pitchFamily="18" charset="0"/>
              </a:rPr>
              <a:t>          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2819400"/>
            <a:ext cx="2286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 D</a:t>
            </a:r>
            <a:r>
              <a:rPr lang="en-US" sz="2400" dirty="0" smtClean="0"/>
              <a:t>m</a:t>
            </a:r>
            <a:r>
              <a:rPr lang="en-US" sz="2400" baseline="30000" dirty="0" smtClean="0"/>
              <a:t>2</a:t>
            </a:r>
            <a:r>
              <a:rPr lang="en-US" sz="2400" baseline="-25000" dirty="0" smtClean="0">
                <a:latin typeface="Times New Roman" pitchFamily="18" charset="0"/>
              </a:rPr>
              <a:t>   </a:t>
            </a:r>
            <a:r>
              <a:rPr lang="en-US" sz="2400" dirty="0" smtClean="0">
                <a:sym typeface="Wingdings" pitchFamily="2" charset="2"/>
              </a:rPr>
              <a:t> -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m</a:t>
            </a:r>
            <a:r>
              <a:rPr lang="en-US" sz="2400" baseline="30000" dirty="0" smtClean="0"/>
              <a:t>2</a:t>
            </a:r>
            <a:r>
              <a:rPr lang="en-US" sz="2400" baseline="-25000" dirty="0" smtClean="0">
                <a:latin typeface="Times New Roman" pitchFamily="18" charset="0"/>
              </a:rPr>
              <a:t>  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3657600"/>
            <a:ext cx="3505200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Under simultaneous transition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4038600"/>
            <a:ext cx="1524000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NH </a:t>
            </a:r>
            <a:r>
              <a:rPr lang="en-US" dirty="0" smtClean="0">
                <a:sym typeface="Wingdings" pitchFamily="2" charset="2"/>
              </a:rPr>
              <a:t> IH</a:t>
            </a:r>
          </a:p>
          <a:p>
            <a:r>
              <a:rPr lang="en-US" dirty="0" smtClean="0">
                <a:sym typeface="Wingdings" pitchFamily="2" charset="2"/>
              </a:rPr>
              <a:t>nu  </a:t>
            </a:r>
            <a:r>
              <a:rPr lang="en-US" dirty="0" err="1" smtClean="0">
                <a:sym typeface="Wingdings" pitchFamily="2" charset="2"/>
              </a:rPr>
              <a:t>antinu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724400" y="4114800"/>
            <a:ext cx="6858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 rot="21343405">
            <a:off x="241694" y="2686886"/>
            <a:ext cx="2590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2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approximation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38800" y="385097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invariant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4800600"/>
            <a:ext cx="16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Mixing does not change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05400" y="4800600"/>
            <a:ext cx="289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Moduli</a:t>
            </a:r>
            <a:r>
              <a:rPr lang="en-US" dirty="0" smtClean="0"/>
              <a:t> of the oscillation </a:t>
            </a:r>
          </a:p>
          <a:p>
            <a:r>
              <a:rPr lang="en-US" dirty="0" smtClean="0"/>
              <a:t>phase does not change</a:t>
            </a:r>
            <a:endParaRPr lang="en-US" dirty="0"/>
          </a:p>
        </p:txBody>
      </p:sp>
      <p:sp>
        <p:nvSpPr>
          <p:cNvPr id="31" name="Down Arrow 30"/>
          <p:cNvSpPr/>
          <p:nvPr/>
        </p:nvSpPr>
        <p:spPr bwMode="auto">
          <a:xfrm rot="2429956">
            <a:off x="3990645" y="4487950"/>
            <a:ext cx="381000" cy="462201"/>
          </a:xfrm>
          <a:prstGeom prst="down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18915850">
            <a:off x="5683718" y="4499853"/>
            <a:ext cx="381000" cy="462201"/>
          </a:xfrm>
          <a:prstGeom prst="down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9800" y="5943600"/>
            <a:ext cx="1524000" cy="461665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30000" dirty="0" smtClean="0"/>
              <a:t>NH  </a:t>
            </a:r>
            <a:r>
              <a:rPr lang="en-US" sz="2400" dirty="0" smtClean="0"/>
              <a:t>= P</a:t>
            </a:r>
            <a:r>
              <a:rPr lang="en-US" sz="2400" baseline="30000" dirty="0" smtClean="0"/>
              <a:t>IH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886200" y="5943600"/>
            <a:ext cx="1524000" cy="461665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30000" dirty="0" smtClean="0"/>
              <a:t>IH  </a:t>
            </a:r>
            <a:r>
              <a:rPr lang="en-US" sz="2400" dirty="0" smtClean="0"/>
              <a:t>= P</a:t>
            </a:r>
            <a:r>
              <a:rPr lang="en-US" sz="2400" baseline="30000" dirty="0" smtClean="0"/>
              <a:t>NH</a:t>
            </a:r>
            <a:endParaRPr lang="en-US" sz="2400" dirty="0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3048000" y="6019800"/>
            <a:ext cx="2286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724400" y="6019800"/>
            <a:ext cx="152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019800" y="5715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Hierarchy asymmetries for neutrinos and antineutrinos </a:t>
            </a:r>
          </a:p>
          <a:p>
            <a:r>
              <a:rPr lang="en-US" dirty="0" smtClean="0"/>
              <a:t>have opposite signs</a:t>
            </a:r>
            <a:endParaRPr lang="en-US" dirty="0"/>
          </a:p>
        </p:txBody>
      </p:sp>
      <p:sp>
        <p:nvSpPr>
          <p:cNvPr id="41" name="Down Arrow 40"/>
          <p:cNvSpPr/>
          <p:nvPr/>
        </p:nvSpPr>
        <p:spPr bwMode="auto">
          <a:xfrm rot="16200000">
            <a:off x="1564601" y="5902999"/>
            <a:ext cx="381000" cy="462201"/>
          </a:xfrm>
          <a:prstGeom prst="downArrow">
            <a:avLst/>
          </a:prstGeom>
          <a:solidFill>
            <a:srgbClr val="FF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Down Arrow 41"/>
          <p:cNvSpPr/>
          <p:nvPr/>
        </p:nvSpPr>
        <p:spPr bwMode="auto">
          <a:xfrm rot="16200000">
            <a:off x="5603201" y="5903000"/>
            <a:ext cx="381000" cy="462201"/>
          </a:xfrm>
          <a:prstGeom prst="downArrow">
            <a:avLst/>
          </a:prstGeom>
          <a:solidFill>
            <a:srgbClr val="FF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19461" name="Picture 6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"/>
            <a:ext cx="5257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304800" y="5276850"/>
            <a:ext cx="2730500" cy="12001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</a:rPr>
              <a:t>  normal </a:t>
            </a:r>
            <a:r>
              <a:rPr lang="en-US">
                <a:solidFill>
                  <a:srgbClr val="00FF00"/>
                </a:solidFill>
                <a:sym typeface="Wingdings" pitchFamily="2" charset="2"/>
              </a:rPr>
              <a:t>  inverted </a:t>
            </a:r>
          </a:p>
          <a:p>
            <a:endParaRPr lang="en-US">
              <a:solidFill>
                <a:srgbClr val="00FF00"/>
              </a:solidFill>
              <a:sym typeface="Wingdings" pitchFamily="2" charset="2"/>
            </a:endParaRPr>
          </a:p>
          <a:p>
            <a:endParaRPr lang="en-US">
              <a:solidFill>
                <a:srgbClr val="00FF00"/>
              </a:solidFill>
              <a:sym typeface="Wingdings" pitchFamily="2" charset="2"/>
            </a:endParaRPr>
          </a:p>
          <a:p>
            <a:r>
              <a:rPr lang="en-US">
                <a:solidFill>
                  <a:srgbClr val="00FF00"/>
                </a:solidFill>
                <a:sym typeface="Wingdings" pitchFamily="2" charset="2"/>
              </a:rPr>
              <a:t>neutrino  antineutrino</a:t>
            </a:r>
            <a:endParaRPr lang="en-US">
              <a:solidFill>
                <a:srgbClr val="00FF00"/>
              </a:solidFill>
            </a:endParaRP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20663" y="4738688"/>
            <a:ext cx="1836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</a:rPr>
              <a:t>For 2</a:t>
            </a:r>
            <a:r>
              <a:rPr lang="en-US">
                <a:solidFill>
                  <a:srgbClr val="00FF00"/>
                </a:solidFill>
                <a:latin typeface="Symbol" pitchFamily="18" charset="2"/>
              </a:rPr>
              <a:t>n</a:t>
            </a:r>
            <a:r>
              <a:rPr lang="en-US">
                <a:solidFill>
                  <a:srgbClr val="00FF00"/>
                </a:solidFill>
              </a:rPr>
              <a:t>  system </a:t>
            </a:r>
          </a:p>
        </p:txBody>
      </p:sp>
      <p:sp>
        <p:nvSpPr>
          <p:cNvPr id="19465" name="AutoShape 11"/>
          <p:cNvSpPr>
            <a:spLocks noChangeArrowheads="1"/>
          </p:cNvSpPr>
          <p:nvPr/>
        </p:nvSpPr>
        <p:spPr bwMode="auto">
          <a:xfrm>
            <a:off x="1219200" y="57150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466" name="WordArt 12"/>
          <p:cNvSpPr>
            <a:spLocks noChangeArrowheads="1" noChangeShapeType="1" noTextEdit="1"/>
          </p:cNvSpPr>
          <p:nvPr/>
        </p:nvSpPr>
        <p:spPr bwMode="auto">
          <a:xfrm>
            <a:off x="228600" y="1524000"/>
            <a:ext cx="3352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mass hierarchy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9467" name="WordArt 13"/>
          <p:cNvSpPr>
            <a:spLocks noChangeArrowheads="1" noChangeShapeType="1" noTextEdit="1"/>
          </p:cNvSpPr>
          <p:nvPr/>
        </p:nvSpPr>
        <p:spPr bwMode="auto">
          <a:xfrm>
            <a:off x="304800" y="609600"/>
            <a:ext cx="2057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Inverting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5410200" y="1981200"/>
            <a:ext cx="666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- e</a:t>
            </a:r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7543800" y="1981200"/>
            <a:ext cx="666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- e</a:t>
            </a:r>
          </a:p>
        </p:txBody>
      </p:sp>
      <p:sp>
        <p:nvSpPr>
          <p:cNvPr id="19470" name="Line 16"/>
          <p:cNvSpPr>
            <a:spLocks noChangeShapeType="1"/>
          </p:cNvSpPr>
          <p:nvPr/>
        </p:nvSpPr>
        <p:spPr bwMode="auto">
          <a:xfrm>
            <a:off x="7620000" y="2057400"/>
            <a:ext cx="1524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71" name="Line 17"/>
          <p:cNvSpPr>
            <a:spLocks noChangeShapeType="1"/>
          </p:cNvSpPr>
          <p:nvPr/>
        </p:nvSpPr>
        <p:spPr bwMode="auto">
          <a:xfrm>
            <a:off x="8001000" y="2055813"/>
            <a:ext cx="1524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5410200" y="4038600"/>
            <a:ext cx="7191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 -</a:t>
            </a:r>
            <a:r>
              <a:rPr lang="en-US">
                <a:latin typeface="Symbol" pitchFamily="18" charset="2"/>
              </a:rPr>
              <a:t>  m</a:t>
            </a:r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7467600" y="4038600"/>
            <a:ext cx="7191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 -</a:t>
            </a:r>
            <a:r>
              <a:rPr lang="en-US">
                <a:latin typeface="Symbol" pitchFamily="18" charset="2"/>
              </a:rPr>
              <a:t>  m</a:t>
            </a:r>
          </a:p>
        </p:txBody>
      </p:sp>
      <p:sp>
        <p:nvSpPr>
          <p:cNvPr id="19474" name="Line 20"/>
          <p:cNvSpPr>
            <a:spLocks noChangeShapeType="1"/>
          </p:cNvSpPr>
          <p:nvPr/>
        </p:nvSpPr>
        <p:spPr bwMode="auto">
          <a:xfrm>
            <a:off x="7543800" y="4114800"/>
            <a:ext cx="152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75" name="Line 22"/>
          <p:cNvSpPr>
            <a:spLocks noChangeShapeType="1"/>
          </p:cNvSpPr>
          <p:nvPr/>
        </p:nvSpPr>
        <p:spPr bwMode="auto">
          <a:xfrm>
            <a:off x="7924800" y="4114800"/>
            <a:ext cx="152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76" name="Text Box 23"/>
          <p:cNvSpPr txBox="1">
            <a:spLocks noChangeArrowheads="1"/>
          </p:cNvSpPr>
          <p:nvPr/>
        </p:nvSpPr>
        <p:spPr bwMode="auto">
          <a:xfrm>
            <a:off x="5334000" y="5943600"/>
            <a:ext cx="6873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m - m</a:t>
            </a:r>
          </a:p>
        </p:txBody>
      </p:sp>
      <p:sp>
        <p:nvSpPr>
          <p:cNvPr id="19477" name="Text Box 24"/>
          <p:cNvSpPr txBox="1">
            <a:spLocks noChangeArrowheads="1"/>
          </p:cNvSpPr>
          <p:nvPr/>
        </p:nvSpPr>
        <p:spPr bwMode="auto">
          <a:xfrm>
            <a:off x="7466013" y="5943600"/>
            <a:ext cx="6873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m - m</a:t>
            </a:r>
          </a:p>
        </p:txBody>
      </p:sp>
      <p:sp>
        <p:nvSpPr>
          <p:cNvPr id="19478" name="Line 25"/>
          <p:cNvSpPr>
            <a:spLocks noChangeShapeType="1"/>
          </p:cNvSpPr>
          <p:nvPr/>
        </p:nvSpPr>
        <p:spPr bwMode="auto">
          <a:xfrm>
            <a:off x="7543800" y="6019800"/>
            <a:ext cx="152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79" name="Line 27"/>
          <p:cNvSpPr>
            <a:spLocks noChangeShapeType="1"/>
          </p:cNvSpPr>
          <p:nvPr/>
        </p:nvSpPr>
        <p:spPr bwMode="auto">
          <a:xfrm>
            <a:off x="7924800" y="6019800"/>
            <a:ext cx="152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80" name="Text Box 28"/>
          <p:cNvSpPr txBox="1">
            <a:spLocks noChangeArrowheads="1"/>
          </p:cNvSpPr>
          <p:nvPr/>
        </p:nvSpPr>
        <p:spPr bwMode="auto">
          <a:xfrm>
            <a:off x="8534400" y="6477000"/>
            <a:ext cx="463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-12700" y="-1270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681038" y="347663"/>
            <a:ext cx="7091362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Hierarchy asymmetry</a:t>
            </a: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373063" y="1846263"/>
            <a:ext cx="27447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Estimator of sensitivity</a:t>
            </a:r>
          </a:p>
          <a:p>
            <a:r>
              <a:rPr lang="en-US"/>
              <a:t>S – asymmetry</a:t>
            </a:r>
          </a:p>
          <a:p>
            <a:r>
              <a:rPr lang="en-US"/>
              <a:t>|S| - significance</a:t>
            </a:r>
          </a:p>
        </p:txBody>
      </p:sp>
      <p:pic>
        <p:nvPicPr>
          <p:cNvPr id="46086" name="Picture 6" descr="Fig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0263" y="1625600"/>
            <a:ext cx="54165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Box 14"/>
          <p:cNvSpPr txBox="1">
            <a:spLocks noChangeArrowheads="1"/>
          </p:cNvSpPr>
          <p:nvPr/>
        </p:nvSpPr>
        <p:spPr bwMode="auto">
          <a:xfrm>
            <a:off x="304800" y="4114800"/>
            <a:ext cx="22860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Quick estimation of  total  significance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34963" y="5187950"/>
            <a:ext cx="1905000" cy="46196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/>
              <a:t>S</a:t>
            </a:r>
            <a:r>
              <a:rPr lang="en-US" sz="2400" baseline="-25000" dirty="0" err="1"/>
              <a:t>tot</a:t>
            </a:r>
            <a:r>
              <a:rPr lang="en-US" sz="2400" dirty="0"/>
              <a:t> ~  s n</a:t>
            </a:r>
            <a:r>
              <a:rPr lang="en-US" sz="2400" baseline="30000" dirty="0"/>
              <a:t>1/2 </a:t>
            </a:r>
            <a:endParaRPr lang="en-US" sz="2400" dirty="0"/>
          </a:p>
        </p:txBody>
      </p:sp>
      <p:sp>
        <p:nvSpPr>
          <p:cNvPr id="46089" name="TextBox 9"/>
          <p:cNvSpPr txBox="1">
            <a:spLocks noChangeArrowheads="1"/>
          </p:cNvSpPr>
          <p:nvPr/>
        </p:nvSpPr>
        <p:spPr bwMode="auto">
          <a:xfrm>
            <a:off x="3886200" y="1719263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 =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6323" name="Rectangle 36"/>
          <p:cNvSpPr>
            <a:spLocks noChangeArrowheads="1"/>
          </p:cNvSpPr>
          <p:nvPr/>
        </p:nvSpPr>
        <p:spPr bwMode="auto">
          <a:xfrm>
            <a:off x="914400" y="1600200"/>
            <a:ext cx="3276600" cy="762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6325" name="WordArt 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4876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Inelasticity</a:t>
            </a:r>
          </a:p>
        </p:txBody>
      </p:sp>
      <p:sp>
        <p:nvSpPr>
          <p:cNvPr id="56326" name="TextBox 24"/>
          <p:cNvSpPr txBox="1">
            <a:spLocks noChangeArrowheads="1"/>
          </p:cNvSpPr>
          <p:nvPr/>
        </p:nvSpPr>
        <p:spPr bwMode="auto">
          <a:xfrm>
            <a:off x="1371600" y="1600200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E</a:t>
            </a:r>
            <a:r>
              <a:rPr lang="en-US" sz="2000" baseline="-25000">
                <a:latin typeface="Symbol" pitchFamily="18" charset="2"/>
              </a:rPr>
              <a:t>n</a:t>
            </a:r>
            <a:r>
              <a:rPr lang="en-US" sz="2000"/>
              <a:t>  -  E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/>
              <a:t>  </a:t>
            </a:r>
          </a:p>
          <a:p>
            <a:r>
              <a:rPr lang="en-US" sz="2000"/>
              <a:t> E</a:t>
            </a:r>
            <a:r>
              <a:rPr lang="en-US" sz="2000" baseline="-25000">
                <a:latin typeface="Symbol" pitchFamily="18" charset="2"/>
              </a:rPr>
              <a:t>n</a:t>
            </a:r>
            <a:r>
              <a:rPr lang="en-US" sz="2000"/>
              <a:t>  +  m</a:t>
            </a:r>
            <a:r>
              <a:rPr lang="en-US" sz="2000" baseline="-25000"/>
              <a:t>N</a:t>
            </a:r>
            <a:r>
              <a:rPr lang="en-US" sz="2000"/>
              <a:t>   </a:t>
            </a:r>
          </a:p>
        </p:txBody>
      </p:sp>
      <p:sp>
        <p:nvSpPr>
          <p:cNvPr id="56327" name="TextBox 24"/>
          <p:cNvSpPr txBox="1">
            <a:spLocks noChangeArrowheads="1"/>
          </p:cNvSpPr>
          <p:nvPr/>
        </p:nvSpPr>
        <p:spPr bwMode="auto">
          <a:xfrm>
            <a:off x="2971800" y="1600200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 E</a:t>
            </a:r>
            <a:r>
              <a:rPr lang="en-US" sz="2000" baseline="-25000" dirty="0"/>
              <a:t>h</a:t>
            </a:r>
            <a:r>
              <a:rPr lang="en-US" sz="2000" dirty="0"/>
              <a:t> -  </a:t>
            </a:r>
            <a:r>
              <a:rPr lang="en-US" sz="2000" dirty="0" err="1"/>
              <a:t>m</a:t>
            </a:r>
            <a:r>
              <a:rPr lang="en-US" sz="2000" baseline="-25000" dirty="0" err="1"/>
              <a:t>N</a:t>
            </a:r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E</a:t>
            </a:r>
            <a:r>
              <a:rPr lang="en-US" sz="2000" baseline="-25000" dirty="0" err="1">
                <a:latin typeface="Symbol" pitchFamily="18" charset="2"/>
              </a:rPr>
              <a:t>m</a:t>
            </a:r>
            <a:r>
              <a:rPr lang="en-US" sz="2000" dirty="0"/>
              <a:t>  + E</a:t>
            </a:r>
            <a:r>
              <a:rPr lang="en-US" sz="2000" baseline="-25000" dirty="0"/>
              <a:t>h</a:t>
            </a:r>
            <a:r>
              <a:rPr lang="en-US" sz="2000" dirty="0"/>
              <a:t>   </a:t>
            </a:r>
          </a:p>
        </p:txBody>
      </p:sp>
      <p:sp>
        <p:nvSpPr>
          <p:cNvPr id="56328" name="TextBox 8"/>
          <p:cNvSpPr txBox="1">
            <a:spLocks noChangeArrowheads="1"/>
          </p:cNvSpPr>
          <p:nvPr/>
        </p:nvSpPr>
        <p:spPr bwMode="auto">
          <a:xfrm>
            <a:off x="990600" y="175260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y =                  =</a:t>
            </a:r>
          </a:p>
        </p:txBody>
      </p:sp>
      <p:cxnSp>
        <p:nvCxnSpPr>
          <p:cNvPr id="56329" name="Straight Connector 10"/>
          <p:cNvCxnSpPr>
            <a:cxnSpLocks noChangeShapeType="1"/>
          </p:cNvCxnSpPr>
          <p:nvPr/>
        </p:nvCxnSpPr>
        <p:spPr bwMode="auto">
          <a:xfrm>
            <a:off x="1524000" y="1981200"/>
            <a:ext cx="10668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0" name="Straight Connector 14"/>
          <p:cNvCxnSpPr>
            <a:cxnSpLocks noChangeShapeType="1"/>
          </p:cNvCxnSpPr>
          <p:nvPr/>
        </p:nvCxnSpPr>
        <p:spPr bwMode="auto">
          <a:xfrm>
            <a:off x="3048000" y="1981200"/>
            <a:ext cx="990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1" name="Straight Arrow Connector 34"/>
          <p:cNvCxnSpPr>
            <a:cxnSpLocks noChangeShapeType="1"/>
          </p:cNvCxnSpPr>
          <p:nvPr/>
        </p:nvCxnSpPr>
        <p:spPr bwMode="auto">
          <a:xfrm>
            <a:off x="2057400" y="38100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56332" name="TextBox 25"/>
          <p:cNvSpPr txBox="1">
            <a:spLocks noChangeArrowheads="1"/>
          </p:cNvSpPr>
          <p:nvPr/>
        </p:nvSpPr>
        <p:spPr bwMode="auto">
          <a:xfrm>
            <a:off x="838200" y="48768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sin</a:t>
            </a:r>
            <a:r>
              <a:rPr lang="en-US" sz="2000" baseline="30000"/>
              <a:t> 2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b/2  </a:t>
            </a:r>
            <a:r>
              <a:rPr lang="en-US" sz="2000">
                <a:sym typeface="Wingdings" pitchFamily="2" charset="2"/>
              </a:rPr>
              <a:t>=</a:t>
            </a:r>
            <a:endParaRPr lang="en-US" sz="2000"/>
          </a:p>
        </p:txBody>
      </p:sp>
      <p:cxnSp>
        <p:nvCxnSpPr>
          <p:cNvPr id="56333" name="Straight Connector 42"/>
          <p:cNvCxnSpPr>
            <a:cxnSpLocks noChangeShapeType="1"/>
          </p:cNvCxnSpPr>
          <p:nvPr/>
        </p:nvCxnSpPr>
        <p:spPr bwMode="auto">
          <a:xfrm>
            <a:off x="2133600" y="5105400"/>
            <a:ext cx="2133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6334" name="TextBox 46"/>
          <p:cNvSpPr txBox="1">
            <a:spLocks noChangeArrowheads="1"/>
          </p:cNvSpPr>
          <p:nvPr/>
        </p:nvSpPr>
        <p:spPr bwMode="auto">
          <a:xfrm>
            <a:off x="5029200" y="16002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fraction of total energy transferred into hadrons</a:t>
            </a:r>
          </a:p>
        </p:txBody>
      </p:sp>
      <p:sp>
        <p:nvSpPr>
          <p:cNvPr id="56335" name="TextBox 44"/>
          <p:cNvSpPr txBox="1">
            <a:spLocks noChangeArrowheads="1"/>
          </p:cNvSpPr>
          <p:nvPr/>
        </p:nvSpPr>
        <p:spPr bwMode="auto">
          <a:xfrm>
            <a:off x="457200" y="2590800"/>
            <a:ext cx="6248400" cy="4000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1.  Separation of neutrino and  antineutrino signals  </a:t>
            </a:r>
          </a:p>
        </p:txBody>
      </p:sp>
      <p:sp>
        <p:nvSpPr>
          <p:cNvPr id="56336" name="TextBox 24"/>
          <p:cNvSpPr txBox="1">
            <a:spLocks noChangeArrowheads="1"/>
          </p:cNvSpPr>
          <p:nvPr/>
        </p:nvSpPr>
        <p:spPr bwMode="auto">
          <a:xfrm>
            <a:off x="1295400" y="30480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N</a:t>
            </a:r>
            <a:r>
              <a:rPr lang="en-US" sz="2000" baseline="-25000">
                <a:latin typeface="Symbol" pitchFamily="18" charset="2"/>
              </a:rPr>
              <a:t>n</a:t>
            </a:r>
            <a:r>
              <a:rPr lang="en-US" sz="2000"/>
              <a:t> ~ 1,     N</a:t>
            </a:r>
            <a:r>
              <a:rPr lang="en-US" sz="2000" baseline="-25000">
                <a:latin typeface="Symbol" pitchFamily="18" charset="2"/>
              </a:rPr>
              <a:t>n</a:t>
            </a:r>
            <a:r>
              <a:rPr lang="en-US" sz="2000"/>
              <a:t> ~ (1 - y)</a:t>
            </a:r>
            <a:r>
              <a:rPr lang="en-US" sz="2000" baseline="30000"/>
              <a:t>2</a:t>
            </a:r>
            <a:r>
              <a:rPr lang="en-US" sz="2000"/>
              <a:t>   </a:t>
            </a:r>
          </a:p>
        </p:txBody>
      </p:sp>
      <p:sp>
        <p:nvSpPr>
          <p:cNvPr id="56337" name="TextBox 48"/>
          <p:cNvSpPr txBox="1">
            <a:spLocks noChangeArrowheads="1"/>
          </p:cNvSpPr>
          <p:nvPr/>
        </p:nvSpPr>
        <p:spPr bwMode="auto">
          <a:xfrm>
            <a:off x="4953000" y="3048000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each bin  y – distribution allows to extract fractions of nu and nubar</a:t>
            </a:r>
          </a:p>
        </p:txBody>
      </p:sp>
      <p:cxnSp>
        <p:nvCxnSpPr>
          <p:cNvPr id="56338" name="Straight Connector 49"/>
          <p:cNvCxnSpPr>
            <a:cxnSpLocks noChangeShapeType="1"/>
          </p:cNvCxnSpPr>
          <p:nvPr/>
        </p:nvCxnSpPr>
        <p:spPr bwMode="auto">
          <a:xfrm>
            <a:off x="2819400" y="3276600"/>
            <a:ext cx="762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6339" name="TextBox 53"/>
          <p:cNvSpPr txBox="1">
            <a:spLocks noChangeArrowheads="1"/>
          </p:cNvSpPr>
          <p:nvPr/>
        </p:nvSpPr>
        <p:spPr bwMode="auto">
          <a:xfrm>
            <a:off x="533400" y="4038600"/>
            <a:ext cx="64008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2. Better reconstruction of the neutrino direction </a:t>
            </a:r>
          </a:p>
        </p:txBody>
      </p:sp>
      <p:sp>
        <p:nvSpPr>
          <p:cNvPr id="56340" name="TextBox 60"/>
          <p:cNvSpPr txBox="1">
            <a:spLocks noChangeArrowheads="1"/>
          </p:cNvSpPr>
          <p:nvPr/>
        </p:nvSpPr>
        <p:spPr bwMode="auto">
          <a:xfrm>
            <a:off x="838200" y="4343400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reduction of  the kinematic smearing</a:t>
            </a:r>
          </a:p>
        </p:txBody>
      </p:sp>
      <p:sp>
        <p:nvSpPr>
          <p:cNvPr id="56341" name="TextBox 24"/>
          <p:cNvSpPr txBox="1">
            <a:spLocks noChangeArrowheads="1"/>
          </p:cNvSpPr>
          <p:nvPr/>
        </p:nvSpPr>
        <p:spPr bwMode="auto">
          <a:xfrm>
            <a:off x="2133600" y="4724400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/>
              <a:t> x y m</a:t>
            </a:r>
            <a:r>
              <a:rPr lang="en-US" sz="2000" baseline="-25000"/>
              <a:t>N</a:t>
            </a:r>
            <a:r>
              <a:rPr lang="en-US" sz="2000"/>
              <a:t> (E</a:t>
            </a:r>
            <a:r>
              <a:rPr lang="en-US" sz="2000" baseline="-25000">
                <a:latin typeface="Symbol" pitchFamily="18" charset="2"/>
              </a:rPr>
              <a:t>n </a:t>
            </a:r>
            <a:r>
              <a:rPr lang="en-US" sz="2000"/>
              <a:t>+ m</a:t>
            </a:r>
            <a:r>
              <a:rPr lang="en-US" sz="2000" baseline="-25000"/>
              <a:t>N</a:t>
            </a:r>
            <a:r>
              <a:rPr lang="en-US" sz="2000"/>
              <a:t> )</a:t>
            </a:r>
          </a:p>
          <a:p>
            <a:pPr marL="457200" indent="-457200"/>
            <a:r>
              <a:rPr lang="en-US" sz="2000"/>
              <a:t>         2 E</a:t>
            </a:r>
            <a:r>
              <a:rPr lang="en-US" sz="2000" baseline="-25000">
                <a:latin typeface="Symbol" pitchFamily="18" charset="2"/>
              </a:rPr>
              <a:t>n</a:t>
            </a:r>
            <a:r>
              <a:rPr lang="en-US" sz="2000"/>
              <a:t> E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/>
              <a:t>    </a:t>
            </a:r>
          </a:p>
        </p:txBody>
      </p:sp>
      <p:sp>
        <p:nvSpPr>
          <p:cNvPr id="56342" name="TextBox 64"/>
          <p:cNvSpPr txBox="1">
            <a:spLocks noChangeArrowheads="1"/>
          </p:cNvSpPr>
          <p:nvPr/>
        </p:nvSpPr>
        <p:spPr bwMode="auto">
          <a:xfrm>
            <a:off x="4953000" y="47244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selecting events with small  y reduces </a:t>
            </a:r>
          </a:p>
          <a:p>
            <a:r>
              <a:rPr lang="en-US"/>
              <a:t>possible angles between </a:t>
            </a:r>
            <a:r>
              <a:rPr lang="en-US">
                <a:latin typeface="Symbol" pitchFamily="18" charset="2"/>
              </a:rPr>
              <a:t>n</a:t>
            </a:r>
            <a:r>
              <a:rPr lang="en-US"/>
              <a:t> and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  </a:t>
            </a:r>
          </a:p>
        </p:txBody>
      </p:sp>
      <p:sp>
        <p:nvSpPr>
          <p:cNvPr id="56343" name="TextBox 66"/>
          <p:cNvSpPr txBox="1">
            <a:spLocks noChangeArrowheads="1"/>
          </p:cNvSpPr>
          <p:nvPr/>
        </p:nvSpPr>
        <p:spPr bwMode="auto">
          <a:xfrm>
            <a:off x="533400" y="5715000"/>
            <a:ext cx="4343400" cy="40005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3. Better control over systematics</a:t>
            </a:r>
          </a:p>
        </p:txBody>
      </p:sp>
      <p:sp>
        <p:nvSpPr>
          <p:cNvPr id="56344" name="TextBox 67"/>
          <p:cNvSpPr txBox="1">
            <a:spLocks noChangeArrowheads="1"/>
          </p:cNvSpPr>
          <p:nvPr/>
        </p:nvSpPr>
        <p:spPr bwMode="auto">
          <a:xfrm>
            <a:off x="533400" y="6324600"/>
            <a:ext cx="35814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4. Reduction of degenerasy</a:t>
            </a:r>
          </a:p>
        </p:txBody>
      </p:sp>
      <p:sp>
        <p:nvSpPr>
          <p:cNvPr id="56345" name="TextBox 5"/>
          <p:cNvSpPr txBox="1">
            <a:spLocks noChangeArrowheads="1"/>
          </p:cNvSpPr>
          <p:nvPr/>
        </p:nvSpPr>
        <p:spPr bwMode="auto">
          <a:xfrm>
            <a:off x="6172200" y="344269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Mathieu </a:t>
            </a:r>
            <a:r>
              <a:rPr lang="en-US" i="1" dirty="0" err="1">
                <a:solidFill>
                  <a:srgbClr val="FF0000"/>
                </a:solidFill>
              </a:rPr>
              <a:t>Ribordy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A. </a:t>
            </a:r>
            <a:r>
              <a:rPr lang="en-US" i="1" dirty="0">
                <a:solidFill>
                  <a:srgbClr val="FF0000"/>
                </a:solidFill>
              </a:rPr>
              <a:t>Y </a:t>
            </a:r>
            <a:r>
              <a:rPr lang="en-US" i="1" dirty="0" smtClean="0">
                <a:solidFill>
                  <a:srgbClr val="FF0000"/>
                </a:solidFill>
              </a:rPr>
              <a:t>.S., i1303.0758 [</a:t>
            </a:r>
            <a:r>
              <a:rPr lang="en-US" i="1" dirty="0" err="1" smtClean="0">
                <a:solidFill>
                  <a:srgbClr val="FF0000"/>
                </a:solidFill>
              </a:rPr>
              <a:t>hep</a:t>
            </a:r>
            <a:r>
              <a:rPr lang="en-US" i="1" dirty="0" smtClean="0">
                <a:solidFill>
                  <a:srgbClr val="FF0000"/>
                </a:solidFill>
              </a:rPr>
              <a:t>-ph]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6346" name="TextBox 25"/>
          <p:cNvSpPr txBox="1">
            <a:spLocks noChangeArrowheads="1"/>
          </p:cNvSpPr>
          <p:nvPr/>
        </p:nvSpPr>
        <p:spPr bwMode="auto">
          <a:xfrm rot="-1153840">
            <a:off x="4352925" y="1220788"/>
            <a:ext cx="1905000" cy="381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and 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81924" name="WordArt 4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001000" cy="1042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H - asymmetries for different 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1027" name="Picture 3" descr="D:\tel-fig2\asym-p0.5-x0.7-psi20deg-ymin0-ymax0.2_corrX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19250"/>
            <a:ext cx="2647950" cy="2419350"/>
          </a:xfrm>
          <a:prstGeom prst="rect">
            <a:avLst/>
          </a:prstGeom>
          <a:noFill/>
        </p:spPr>
      </p:pic>
      <p:pic>
        <p:nvPicPr>
          <p:cNvPr id="1028" name="Picture 4" descr="D:\tel-fig2\asym-p0.5-x0.7-psi20deg-ymin0-ymax1_corrX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8945">
            <a:off x="6498538" y="4207128"/>
            <a:ext cx="2495550" cy="2419350"/>
          </a:xfrm>
          <a:prstGeom prst="rect">
            <a:avLst/>
          </a:prstGeom>
          <a:noFill/>
        </p:spPr>
      </p:pic>
      <p:pic>
        <p:nvPicPr>
          <p:cNvPr id="3" name="Picture 3" descr="D:\tel-fig2\asym-p0.5-x0.7-psi20deg-ymin0.6-ymax0.8_corrX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10050"/>
            <a:ext cx="2647950" cy="2419350"/>
          </a:xfrm>
          <a:prstGeom prst="rect">
            <a:avLst/>
          </a:prstGeom>
          <a:noFill/>
        </p:spPr>
      </p:pic>
      <p:pic>
        <p:nvPicPr>
          <p:cNvPr id="4" name="Picture 4" descr="D:\tel-fig2\asym-p0.5-x0.7-psi20deg-ymin0.8-ymax1_corrX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5650" y="4210050"/>
            <a:ext cx="2647950" cy="2419350"/>
          </a:xfrm>
          <a:prstGeom prst="rect">
            <a:avLst/>
          </a:prstGeom>
          <a:noFill/>
        </p:spPr>
      </p:pic>
      <p:pic>
        <p:nvPicPr>
          <p:cNvPr id="1029" name="Picture 5" descr="D:\tel-fig2\asym-p0.5-x0.7-psi20deg-ymin0.4-ymax0.6_corrX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250" y="1619250"/>
            <a:ext cx="2647950" cy="2419350"/>
          </a:xfrm>
          <a:prstGeom prst="rect">
            <a:avLst/>
          </a:prstGeom>
          <a:noFill/>
        </p:spPr>
      </p:pic>
      <p:pic>
        <p:nvPicPr>
          <p:cNvPr id="7" name="Picture 6" descr="D:\tel-fig2\asym-p0.5-x0.7-psi20deg-ymin0.2-ymax0.4_corrX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5650" y="1619250"/>
            <a:ext cx="2647950" cy="24193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57200" y="12308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experimental smearing</a:t>
            </a:r>
            <a:endParaRPr lang="en-US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0" y="1143000"/>
            <a:ext cx="1828800" cy="3810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1639" tIns="58421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fr-CH" dirty="0" err="1" smtClean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fr-CH" baseline="-25000" dirty="0" err="1" smtClean="0">
                <a:solidFill>
                  <a:srgbClr val="000000"/>
                </a:solidFill>
              </a:rPr>
              <a:t>E</a:t>
            </a:r>
            <a:r>
              <a:rPr lang="fr-CH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fr-CH" dirty="0" smtClean="0">
                <a:solidFill>
                  <a:srgbClr val="000000"/>
                </a:solidFill>
              </a:rPr>
              <a:t>= (0.7 </a:t>
            </a:r>
            <a:r>
              <a:rPr lang="fr-CH" dirty="0" smtClean="0">
                <a:solidFill>
                  <a:srgbClr val="000000"/>
                </a:solidFill>
                <a:cs typeface="Arial" charset="0"/>
              </a:rPr>
              <a:t>E</a:t>
            </a:r>
            <a:r>
              <a:rPr lang="fr-CH" baseline="-25000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fr-CH" dirty="0" smtClean="0">
                <a:solidFill>
                  <a:srgbClr val="000000"/>
                </a:solidFill>
                <a:cs typeface="Arial" charset="0"/>
              </a:rPr>
              <a:t>)</a:t>
            </a:r>
            <a:r>
              <a:rPr lang="fr-CH" baseline="30000" dirty="0" smtClean="0">
                <a:solidFill>
                  <a:srgbClr val="000000"/>
                </a:solidFill>
                <a:cs typeface="Arial" charset="0"/>
              </a:rPr>
              <a:t>1/2</a:t>
            </a:r>
            <a:endParaRPr lang="fr-CH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1154668"/>
            <a:ext cx="1143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y</a:t>
            </a:r>
            <a:r>
              <a:rPr lang="en-US" baseline="-25000" dirty="0" smtClean="0"/>
              <a:t>0</a:t>
            </a:r>
            <a:r>
              <a:rPr lang="en-US" dirty="0" smtClean="0"/>
              <a:t>  = 20</a:t>
            </a:r>
            <a:r>
              <a:rPr lang="en-US" baseline="30000" dirty="0" smtClean="0"/>
              <a:t>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91400" y="5833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y-integrated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3048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bad nu – </a:t>
            </a:r>
            <a:r>
              <a:rPr lang="en-US" dirty="0" err="1" smtClean="0"/>
              <a:t>nubar</a:t>
            </a:r>
            <a:r>
              <a:rPr lang="en-US" dirty="0" smtClean="0"/>
              <a:t> separation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5638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bad angular resolution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2468" name="WordArt 5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388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Theta_23</a:t>
            </a:r>
          </a:p>
        </p:txBody>
      </p:sp>
      <p:pic>
        <p:nvPicPr>
          <p:cNvPr id="62469" name="Picture 4" descr="theta23degen.png"/>
          <p:cNvPicPr>
            <a:picLocks noChangeAspect="1"/>
          </p:cNvPicPr>
          <p:nvPr/>
        </p:nvPicPr>
        <p:blipFill>
          <a:blip r:embed="rId2" cstate="print"/>
          <a:srcRect r="26947"/>
          <a:stretch>
            <a:fillRect/>
          </a:stretch>
        </p:blipFill>
        <p:spPr bwMode="auto">
          <a:xfrm>
            <a:off x="914400" y="1752600"/>
            <a:ext cx="44958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5943600" y="19050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sin</a:t>
            </a:r>
            <a:r>
              <a:rPr lang="en-US" sz="2000" baseline="30000"/>
              <a:t>2</a:t>
            </a:r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32, fit</a:t>
            </a:r>
            <a:r>
              <a:rPr lang="en-US" sz="2000"/>
              <a:t>  =  0.50</a:t>
            </a:r>
          </a:p>
        </p:txBody>
      </p:sp>
      <p:sp>
        <p:nvSpPr>
          <p:cNvPr id="62471" name="TextBox 6"/>
          <p:cNvSpPr txBox="1">
            <a:spLocks noChangeArrowheads="1"/>
          </p:cNvSpPr>
          <p:nvPr/>
        </p:nvSpPr>
        <p:spPr bwMode="auto">
          <a:xfrm>
            <a:off x="6019800" y="24384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sin</a:t>
            </a:r>
            <a:r>
              <a:rPr lang="en-US" sz="2000" baseline="30000"/>
              <a:t>2</a:t>
            </a:r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32, true</a:t>
            </a:r>
            <a:r>
              <a:rPr lang="en-US" sz="2000"/>
              <a:t>  =  0.42</a:t>
            </a:r>
          </a:p>
        </p:txBody>
      </p:sp>
      <p:sp>
        <p:nvSpPr>
          <p:cNvPr id="62472" name="TextBox 7"/>
          <p:cNvSpPr txBox="1">
            <a:spLocks noChangeArrowheads="1"/>
          </p:cNvSpPr>
          <p:nvPr/>
        </p:nvSpPr>
        <p:spPr bwMode="auto">
          <a:xfrm>
            <a:off x="6019800" y="3048000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Future measurements – improve accuracy of determination of the angle</a:t>
            </a:r>
          </a:p>
        </p:txBody>
      </p:sp>
      <p:sp>
        <p:nvSpPr>
          <p:cNvPr id="62473" name="TextBox 8"/>
          <p:cNvSpPr txBox="1">
            <a:spLocks noChangeArrowheads="1"/>
          </p:cNvSpPr>
          <p:nvPr/>
        </p:nvSpPr>
        <p:spPr bwMode="auto">
          <a:xfrm>
            <a:off x="6019800" y="46482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Effect has the same sign</a:t>
            </a:r>
          </a:p>
        </p:txBody>
      </p:sp>
      <p:sp>
        <p:nvSpPr>
          <p:cNvPr id="62474" name="TextBox 9"/>
          <p:cNvSpPr txBox="1">
            <a:spLocks noChangeArrowheads="1"/>
          </p:cNvSpPr>
          <p:nvPr/>
        </p:nvSpPr>
        <p:spPr bwMode="auto">
          <a:xfrm>
            <a:off x="5943600" y="5553075"/>
            <a:ext cx="320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Regions of strong effects of the angle and hierarchy do not overlap significantly</a:t>
            </a:r>
          </a:p>
        </p:txBody>
      </p:sp>
      <p:sp>
        <p:nvSpPr>
          <p:cNvPr id="62475" name="TextBox 10"/>
          <p:cNvSpPr txBox="1">
            <a:spLocks noChangeArrowheads="1"/>
          </p:cNvSpPr>
          <p:nvPr/>
        </p:nvSpPr>
        <p:spPr bwMode="auto">
          <a:xfrm>
            <a:off x="1066800" y="57912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Large effect is in he region of small number of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8132" name="WordArt 5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84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Cascade events e +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nutau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48133" name="Picture 2" descr="http://inspirehep.net/record/1116664/files/Fig8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434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05400" y="1828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Integrating over the zenith angle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220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dependence of the cascade events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2895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S. </a:t>
            </a:r>
            <a:r>
              <a:rPr lang="en-US" i="1" dirty="0" err="1" smtClean="0">
                <a:solidFill>
                  <a:srgbClr val="FF0000"/>
                </a:solidFill>
              </a:rPr>
              <a:t>Razzque</a:t>
            </a:r>
            <a:r>
              <a:rPr lang="en-US" i="1" dirty="0" smtClean="0">
                <a:solidFill>
                  <a:srgbClr val="FF0000"/>
                </a:solidFill>
              </a:rPr>
              <a:t> and A.Y.S.,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in preparation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43012" name="Picture 2" descr="http://inspirehep.net/record/1116664/files/Fig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49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752600" y="1600200"/>
            <a:ext cx="5257800" cy="369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752600" y="1600200"/>
            <a:ext cx="1981200" cy="2971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15" name="WordArt 5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791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CP asymmetry</a:t>
            </a:r>
          </a:p>
        </p:txBody>
      </p:sp>
      <p:pic>
        <p:nvPicPr>
          <p:cNvPr id="43016" name="Picture 2" descr="http://inspirehep.net/record/1116664/files/Fig12.png"/>
          <p:cNvPicPr>
            <a:picLocks noChangeAspect="1" noChangeArrowheads="1"/>
          </p:cNvPicPr>
          <p:nvPr/>
        </p:nvPicPr>
        <p:blipFill>
          <a:blip r:embed="rId3" cstate="print"/>
          <a:srcRect r="26122"/>
          <a:stretch>
            <a:fillRect/>
          </a:stretch>
        </p:blipFill>
        <p:spPr bwMode="auto">
          <a:xfrm>
            <a:off x="76200" y="1600200"/>
            <a:ext cx="44196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838200" y="60198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Shape does not change </a:t>
            </a:r>
          </a:p>
          <a:p>
            <a:r>
              <a:rPr lang="en-US"/>
              <a:t>the amplitude changes</a:t>
            </a:r>
          </a:p>
        </p:txBody>
      </p:sp>
      <p:sp>
        <p:nvSpPr>
          <p:cNvPr id="43018" name="Down Arrow 10"/>
          <p:cNvSpPr>
            <a:spLocks noChangeArrowheads="1"/>
          </p:cNvSpPr>
          <p:nvPr/>
        </p:nvSpPr>
        <p:spPr bwMode="auto">
          <a:xfrm>
            <a:off x="4191000" y="1524000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19" name="Down Arrow 11"/>
          <p:cNvSpPr>
            <a:spLocks noChangeArrowheads="1"/>
          </p:cNvSpPr>
          <p:nvPr/>
        </p:nvSpPr>
        <p:spPr bwMode="auto">
          <a:xfrm>
            <a:off x="7696200" y="914400"/>
            <a:ext cx="533400" cy="3810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20" name="Down Arrow 12"/>
          <p:cNvSpPr>
            <a:spLocks noChangeArrowheads="1"/>
          </p:cNvSpPr>
          <p:nvPr/>
        </p:nvSpPr>
        <p:spPr bwMode="auto">
          <a:xfrm>
            <a:off x="7620000" y="304800"/>
            <a:ext cx="457200" cy="3048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21" name="AutoShape 19"/>
          <p:cNvSpPr>
            <a:spLocks noChangeArrowheads="1"/>
          </p:cNvSpPr>
          <p:nvPr/>
        </p:nvSpPr>
        <p:spPr bwMode="auto">
          <a:xfrm rot="1721018">
            <a:off x="4164013" y="1608138"/>
            <a:ext cx="381000" cy="4572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22" name="AutoShape 19"/>
          <p:cNvSpPr>
            <a:spLocks noChangeArrowheads="1"/>
          </p:cNvSpPr>
          <p:nvPr/>
        </p:nvSpPr>
        <p:spPr bwMode="auto">
          <a:xfrm rot="1721018">
            <a:off x="8753475" y="1536700"/>
            <a:ext cx="381000" cy="4572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23" name="TextBox 14"/>
          <p:cNvSpPr txBox="1">
            <a:spLocks noChangeArrowheads="1"/>
          </p:cNvSpPr>
          <p:nvPr/>
        </p:nvSpPr>
        <p:spPr bwMode="auto">
          <a:xfrm>
            <a:off x="4916488" y="6280150"/>
            <a:ext cx="4151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Large significance at low energies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381000" y="685800"/>
            <a:ext cx="3276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Outline</a:t>
            </a:r>
          </a:p>
        </p:txBody>
      </p:sp>
      <p:sp>
        <p:nvSpPr>
          <p:cNvPr id="4101" name="Text Box 17"/>
          <p:cNvSpPr txBox="1">
            <a:spLocks noChangeArrowheads="1"/>
          </p:cNvSpPr>
          <p:nvPr/>
        </p:nvSpPr>
        <p:spPr bwMode="auto">
          <a:xfrm>
            <a:off x="914400" y="2676525"/>
            <a:ext cx="650240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Oscillation effects and Oscillograms </a:t>
            </a:r>
          </a:p>
        </p:txBody>
      </p:sp>
      <p:sp>
        <p:nvSpPr>
          <p:cNvPr id="4102" name="Text Box 23"/>
          <p:cNvSpPr txBox="1">
            <a:spLocks noChangeArrowheads="1"/>
          </p:cNvSpPr>
          <p:nvPr/>
        </p:nvSpPr>
        <p:spPr bwMode="auto">
          <a:xfrm rot="611380">
            <a:off x="3359150" y="4876800"/>
            <a:ext cx="4471988" cy="522288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Nonstandard interactions</a:t>
            </a:r>
          </a:p>
        </p:txBody>
      </p:sp>
      <p:sp>
        <p:nvSpPr>
          <p:cNvPr id="4103" name="Text Box 18"/>
          <p:cNvSpPr txBox="1">
            <a:spLocks noChangeArrowheads="1"/>
          </p:cNvSpPr>
          <p:nvPr/>
        </p:nvSpPr>
        <p:spPr bwMode="auto">
          <a:xfrm rot="215250">
            <a:off x="1917700" y="3303588"/>
            <a:ext cx="4343400" cy="52387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Hierarchy, 2-3mixing, CP</a:t>
            </a: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2590800" y="3886200"/>
            <a:ext cx="30353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Sterile neutrinos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1143000" y="2309812"/>
            <a:ext cx="7239000" cy="1423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Sterile 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51203" name="Oval 3"/>
          <p:cNvSpPr>
            <a:spLocks noChangeArrowheads="1"/>
          </p:cNvSpPr>
          <p:nvPr/>
        </p:nvSpPr>
        <p:spPr bwMode="auto">
          <a:xfrm>
            <a:off x="4343400" y="381000"/>
            <a:ext cx="7620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1066800" y="1828800"/>
            <a:ext cx="2438400" cy="35052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5334000" y="609600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4800600" y="685800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4953000" y="22860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953000" y="7620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562600" y="6858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129213" y="3048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1066800" y="43434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125538" y="4632325"/>
            <a:ext cx="39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1447800" y="41910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1447800" y="45720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1600200" y="4191000"/>
            <a:ext cx="6096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2209800" y="4191000"/>
            <a:ext cx="609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2438400" y="45720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1905000" y="4572000"/>
            <a:ext cx="5334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Rectangle 21"/>
          <p:cNvSpPr>
            <a:spLocks noChangeArrowheads="1"/>
          </p:cNvSpPr>
          <p:nvPr/>
        </p:nvSpPr>
        <p:spPr bwMode="auto">
          <a:xfrm>
            <a:off x="1447800" y="4800600"/>
            <a:ext cx="838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Rectangle 22"/>
          <p:cNvSpPr>
            <a:spLocks noChangeArrowheads="1"/>
          </p:cNvSpPr>
          <p:nvPr/>
        </p:nvSpPr>
        <p:spPr bwMode="auto">
          <a:xfrm>
            <a:off x="2286000" y="48006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Rectangle 23"/>
          <p:cNvSpPr>
            <a:spLocks noChangeArrowheads="1"/>
          </p:cNvSpPr>
          <p:nvPr/>
        </p:nvSpPr>
        <p:spPr bwMode="auto">
          <a:xfrm>
            <a:off x="2590800" y="480060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Text Box 24"/>
          <p:cNvSpPr txBox="1">
            <a:spLocks noChangeArrowheads="1"/>
          </p:cNvSpPr>
          <p:nvPr/>
        </p:nvSpPr>
        <p:spPr bwMode="auto">
          <a:xfrm>
            <a:off x="990600" y="1981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4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1224" name="Text Box 25"/>
          <p:cNvSpPr txBox="1">
            <a:spLocks noChangeArrowheads="1"/>
          </p:cNvSpPr>
          <p:nvPr/>
        </p:nvSpPr>
        <p:spPr bwMode="auto">
          <a:xfrm rot="-5400000">
            <a:off x="523082" y="3266281"/>
            <a:ext cx="69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mass</a:t>
            </a:r>
          </a:p>
        </p:txBody>
      </p:sp>
      <p:sp>
        <p:nvSpPr>
          <p:cNvPr id="51225" name="Text Box 26"/>
          <p:cNvSpPr txBox="1">
            <a:spLocks noChangeArrowheads="1"/>
          </p:cNvSpPr>
          <p:nvPr/>
        </p:nvSpPr>
        <p:spPr bwMode="auto">
          <a:xfrm>
            <a:off x="3476625" y="4098925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31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51226" name="Text Box 27"/>
          <p:cNvSpPr txBox="1">
            <a:spLocks noChangeArrowheads="1"/>
          </p:cNvSpPr>
          <p:nvPr/>
        </p:nvSpPr>
        <p:spPr bwMode="auto">
          <a:xfrm>
            <a:off x="3495675" y="4556125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21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51227" name="Line 28"/>
          <p:cNvSpPr>
            <a:spLocks noChangeShapeType="1"/>
          </p:cNvSpPr>
          <p:nvPr/>
        </p:nvSpPr>
        <p:spPr bwMode="auto">
          <a:xfrm>
            <a:off x="3352800" y="2438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Line 29"/>
          <p:cNvSpPr>
            <a:spLocks noChangeShapeType="1"/>
          </p:cNvSpPr>
          <p:nvPr/>
        </p:nvSpPr>
        <p:spPr bwMode="auto">
          <a:xfrm>
            <a:off x="30480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Rectangle 30"/>
          <p:cNvSpPr>
            <a:spLocks noChangeArrowheads="1"/>
          </p:cNvSpPr>
          <p:nvPr/>
        </p:nvSpPr>
        <p:spPr bwMode="auto">
          <a:xfrm>
            <a:off x="2895600" y="4800600"/>
            <a:ext cx="762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0" name="Rectangle 31"/>
          <p:cNvSpPr>
            <a:spLocks noChangeArrowheads="1"/>
          </p:cNvSpPr>
          <p:nvPr/>
        </p:nvSpPr>
        <p:spPr bwMode="auto">
          <a:xfrm>
            <a:off x="2819400" y="4191000"/>
            <a:ext cx="152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Line 32"/>
          <p:cNvSpPr>
            <a:spLocks noChangeShapeType="1"/>
          </p:cNvSpPr>
          <p:nvPr/>
        </p:nvSpPr>
        <p:spPr bwMode="auto">
          <a:xfrm>
            <a:off x="32004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2" name="Text Box 33"/>
          <p:cNvSpPr txBox="1">
            <a:spLocks noChangeArrowheads="1"/>
          </p:cNvSpPr>
          <p:nvPr/>
        </p:nvSpPr>
        <p:spPr bwMode="auto">
          <a:xfrm>
            <a:off x="1066800" y="40386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1233" name="Rectangle 34"/>
          <p:cNvSpPr>
            <a:spLocks noChangeArrowheads="1"/>
          </p:cNvSpPr>
          <p:nvPr/>
        </p:nvSpPr>
        <p:spPr bwMode="auto">
          <a:xfrm>
            <a:off x="1371600" y="2286000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Rectangle 35"/>
          <p:cNvSpPr>
            <a:spLocks noChangeArrowheads="1"/>
          </p:cNvSpPr>
          <p:nvPr/>
        </p:nvSpPr>
        <p:spPr bwMode="auto">
          <a:xfrm>
            <a:off x="1447800" y="228600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5" name="Rectangle 36"/>
          <p:cNvSpPr>
            <a:spLocks noChangeArrowheads="1"/>
          </p:cNvSpPr>
          <p:nvPr/>
        </p:nvSpPr>
        <p:spPr bwMode="auto">
          <a:xfrm>
            <a:off x="1524000" y="2286000"/>
            <a:ext cx="1524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Rectangle 37"/>
          <p:cNvSpPr>
            <a:spLocks noChangeArrowheads="1"/>
          </p:cNvSpPr>
          <p:nvPr/>
        </p:nvSpPr>
        <p:spPr bwMode="auto">
          <a:xfrm>
            <a:off x="1676400" y="2286000"/>
            <a:ext cx="1295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Rectangle 38"/>
          <p:cNvSpPr>
            <a:spLocks noChangeArrowheads="1"/>
          </p:cNvSpPr>
          <p:nvPr/>
        </p:nvSpPr>
        <p:spPr bwMode="auto">
          <a:xfrm>
            <a:off x="2895600" y="4572000"/>
            <a:ext cx="762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Text Box 39"/>
          <p:cNvSpPr txBox="1">
            <a:spLocks noChangeArrowheads="1"/>
          </p:cNvSpPr>
          <p:nvPr/>
        </p:nvSpPr>
        <p:spPr bwMode="auto">
          <a:xfrm>
            <a:off x="3505200" y="3260725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41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51239" name="Text Box 40"/>
          <p:cNvSpPr txBox="1">
            <a:spLocks noChangeArrowheads="1"/>
          </p:cNvSpPr>
          <p:nvPr/>
        </p:nvSpPr>
        <p:spPr bwMode="auto">
          <a:xfrm>
            <a:off x="4495800" y="457200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s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1240" name="Text Box 41"/>
          <p:cNvSpPr txBox="1">
            <a:spLocks noChangeArrowheads="1"/>
          </p:cNvSpPr>
          <p:nvPr/>
        </p:nvSpPr>
        <p:spPr bwMode="auto">
          <a:xfrm>
            <a:off x="5386388" y="2127250"/>
            <a:ext cx="238918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 ~ 4|U</a:t>
            </a:r>
            <a:r>
              <a:rPr lang="en-US" sz="2000" baseline="-25000"/>
              <a:t>e4 </a:t>
            </a:r>
            <a:r>
              <a:rPr lang="en-US" sz="2000"/>
              <a:t>|</a:t>
            </a:r>
            <a:r>
              <a:rPr lang="en-US" sz="2000" baseline="30000"/>
              <a:t>2</a:t>
            </a:r>
            <a:r>
              <a:rPr lang="en-US" sz="2000"/>
              <a:t>|U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 baseline="-25000"/>
              <a:t>4 </a:t>
            </a:r>
            <a:r>
              <a:rPr lang="en-US" sz="2000"/>
              <a:t>|</a:t>
            </a:r>
            <a:r>
              <a:rPr lang="en-US" sz="2000" baseline="30000"/>
              <a:t>2</a:t>
            </a:r>
            <a:endParaRPr lang="en-US" sz="2000" baseline="-25000"/>
          </a:p>
        </p:txBody>
      </p:sp>
      <p:sp>
        <p:nvSpPr>
          <p:cNvPr id="51241" name="Text Box 42"/>
          <p:cNvSpPr txBox="1">
            <a:spLocks noChangeArrowheads="1"/>
          </p:cNvSpPr>
          <p:nvPr/>
        </p:nvSpPr>
        <p:spPr bwMode="auto">
          <a:xfrm>
            <a:off x="4981575" y="2760663"/>
            <a:ext cx="3840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restricted by short baseline  exp. </a:t>
            </a:r>
          </a:p>
          <a:p>
            <a:r>
              <a:rPr lang="en-US"/>
              <a:t>BUGEY, CHOOZ, CDHS, NOMAD </a:t>
            </a:r>
          </a:p>
        </p:txBody>
      </p:sp>
      <p:sp>
        <p:nvSpPr>
          <p:cNvPr id="481323" name="AutoShape 43"/>
          <p:cNvSpPr>
            <a:spLocks noChangeArrowheads="1"/>
          </p:cNvSpPr>
          <p:nvPr/>
        </p:nvSpPr>
        <p:spPr bwMode="auto">
          <a:xfrm>
            <a:off x="6142038" y="24765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1324" name="AutoShape 44"/>
          <p:cNvSpPr>
            <a:spLocks noChangeArrowheads="1"/>
          </p:cNvSpPr>
          <p:nvPr/>
        </p:nvSpPr>
        <p:spPr bwMode="auto">
          <a:xfrm rot="1954443">
            <a:off x="6823075" y="24765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4" name="WordArt 45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39147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(3 + 1) scheme</a:t>
            </a:r>
          </a:p>
        </p:txBody>
      </p:sp>
      <p:sp>
        <p:nvSpPr>
          <p:cNvPr id="51245" name="Text Box 46"/>
          <p:cNvSpPr txBox="1">
            <a:spLocks noChangeArrowheads="1"/>
          </p:cNvSpPr>
          <p:nvPr/>
        </p:nvSpPr>
        <p:spPr bwMode="auto">
          <a:xfrm>
            <a:off x="4932363" y="1714500"/>
            <a:ext cx="423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LSND/MiniBooNE: vacuum oscillations</a:t>
            </a:r>
          </a:p>
        </p:txBody>
      </p:sp>
      <p:sp>
        <p:nvSpPr>
          <p:cNvPr id="51247" name="Text Box 48"/>
          <p:cNvSpPr txBox="1">
            <a:spLocks noChangeArrowheads="1"/>
          </p:cNvSpPr>
          <p:nvPr/>
        </p:nvSpPr>
        <p:spPr bwMode="auto">
          <a:xfrm>
            <a:off x="5472113" y="5803900"/>
            <a:ext cx="207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m</a:t>
            </a:r>
            <a:r>
              <a:rPr lang="en-US" baseline="-25000" dirty="0"/>
              <a:t>41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 ~ 1 </a:t>
            </a:r>
            <a:r>
              <a:rPr lang="en-US" dirty="0"/>
              <a:t>eV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1249" name="Text Box 50"/>
          <p:cNvSpPr txBox="1">
            <a:spLocks noChangeArrowheads="1"/>
          </p:cNvSpPr>
          <p:nvPr/>
        </p:nvSpPr>
        <p:spPr bwMode="auto">
          <a:xfrm>
            <a:off x="5486400" y="6248400"/>
            <a:ext cx="1132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>
                <a:latin typeface="Symbol" pitchFamily="18" charset="2"/>
              </a:rPr>
              <a:t>m</a:t>
            </a:r>
            <a:r>
              <a:rPr lang="en-US" baseline="-25000" dirty="0"/>
              <a:t>4</a:t>
            </a:r>
            <a:r>
              <a:rPr lang="en-US" dirty="0"/>
              <a:t> = </a:t>
            </a:r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51250" name="Text Box 51"/>
          <p:cNvSpPr txBox="1">
            <a:spLocks noChangeArrowheads="1"/>
          </p:cNvSpPr>
          <p:nvPr/>
        </p:nvSpPr>
        <p:spPr bwMode="auto">
          <a:xfrm>
            <a:off x="5338763" y="4279900"/>
            <a:ext cx="308133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 ~ 4|U</a:t>
            </a:r>
            <a:r>
              <a:rPr lang="en-US" sz="2000" baseline="-25000"/>
              <a:t>e4</a:t>
            </a:r>
            <a:r>
              <a:rPr lang="en-US" sz="2000"/>
              <a:t>|</a:t>
            </a:r>
            <a:r>
              <a:rPr lang="en-US" sz="2000" baseline="30000"/>
              <a:t>2 </a:t>
            </a:r>
            <a:r>
              <a:rPr lang="en-US" sz="2000"/>
              <a:t>(1 - |U</a:t>
            </a:r>
            <a:r>
              <a:rPr lang="en-US" sz="2000" baseline="-25000"/>
              <a:t>e4</a:t>
            </a:r>
            <a:r>
              <a:rPr lang="en-US" sz="2000"/>
              <a:t>|</a:t>
            </a:r>
            <a:r>
              <a:rPr lang="en-US" sz="2000" baseline="30000"/>
              <a:t>2</a:t>
            </a:r>
            <a:r>
              <a:rPr lang="en-US" sz="2000"/>
              <a:t>)</a:t>
            </a:r>
            <a:endParaRPr lang="en-US" sz="2000" baseline="-25000"/>
          </a:p>
        </p:txBody>
      </p:sp>
      <p:sp>
        <p:nvSpPr>
          <p:cNvPr id="51251" name="Text Box 52"/>
          <p:cNvSpPr txBox="1">
            <a:spLocks noChangeArrowheads="1"/>
          </p:cNvSpPr>
          <p:nvPr/>
        </p:nvSpPr>
        <p:spPr bwMode="auto">
          <a:xfrm>
            <a:off x="4970463" y="3852863"/>
            <a:ext cx="403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reactor and source experiments</a:t>
            </a:r>
          </a:p>
        </p:txBody>
      </p:sp>
      <p:sp>
        <p:nvSpPr>
          <p:cNvPr id="51252" name="Text Box 53"/>
          <p:cNvSpPr txBox="1">
            <a:spLocks noChangeArrowheads="1"/>
          </p:cNvSpPr>
          <p:nvPr/>
        </p:nvSpPr>
        <p:spPr bwMode="auto">
          <a:xfrm>
            <a:off x="474663" y="5881688"/>
            <a:ext cx="4484687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- additional radiation in the universe</a:t>
            </a:r>
          </a:p>
          <a:p>
            <a:r>
              <a:rPr lang="en-US" sz="2000"/>
              <a:t>- bound from LSS?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52228" name="Picture 4" descr="deep_c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1412875"/>
            <a:ext cx="41862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319088" y="188913"/>
            <a:ext cx="7577137" cy="1182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Looking for sterile in ice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133975" y="1427163"/>
            <a:ext cx="2835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H Nunokawa O L G Peres</a:t>
            </a:r>
          </a:p>
          <a:p>
            <a:r>
              <a:rPr lang="en-US" sz="1600" i="1">
                <a:solidFill>
                  <a:srgbClr val="FF0000"/>
                </a:solidFill>
              </a:rPr>
              <a:t>R Zukanovich-Funchal</a:t>
            </a:r>
          </a:p>
          <a:p>
            <a:r>
              <a:rPr lang="en-US" sz="1600" i="1">
                <a:solidFill>
                  <a:srgbClr val="FF0000"/>
                </a:solidFill>
              </a:rPr>
              <a:t>Phys. Lett B562 (2003) 279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337175" y="5392738"/>
            <a:ext cx="348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S Choubey  JHEP 0712 (2007) 014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4918075" y="2654300"/>
            <a:ext cx="4052888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/>
              <a:t> -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s  </a:t>
            </a:r>
            <a:r>
              <a:rPr lang="en-US"/>
              <a:t>oscillations with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30000"/>
              <a:t>2</a:t>
            </a:r>
            <a:r>
              <a:rPr lang="en-US"/>
              <a:t> ~ 1 eV</a:t>
            </a:r>
            <a:r>
              <a:rPr lang="en-US" baseline="30000"/>
              <a:t>2</a:t>
            </a:r>
            <a:r>
              <a:rPr lang="en-US"/>
              <a:t>  </a:t>
            </a:r>
          </a:p>
          <a:p>
            <a:r>
              <a:rPr lang="en-US"/>
              <a:t>are enhanced in matter of the Earth in energy range 0.5 – few TeV 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41313" y="1439863"/>
            <a:ext cx="1166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IceCube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5005388" y="3827463"/>
            <a:ext cx="4037012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This distorts the energy spectrum </a:t>
            </a:r>
          </a:p>
          <a:p>
            <a:r>
              <a:rPr lang="en-US"/>
              <a:t>and zenith angle distribution of the </a:t>
            </a:r>
          </a:p>
          <a:p>
            <a:r>
              <a:rPr lang="en-US"/>
              <a:t>atmospheric muon neutrinos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270625" y="5827713"/>
            <a:ext cx="2506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S Razzaque and AYS , </a:t>
            </a:r>
          </a:p>
          <a:p>
            <a:r>
              <a:rPr lang="en-US" sz="1600" i="1">
                <a:solidFill>
                  <a:srgbClr val="FF0000"/>
                </a:solidFill>
              </a:rPr>
              <a:t>1104.1390,  [hep-ph]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495300" y="100013"/>
            <a:ext cx="4754563" cy="104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Survival probability</a:t>
            </a:r>
          </a:p>
        </p:txBody>
      </p:sp>
      <p:pic>
        <p:nvPicPr>
          <p:cNvPr id="46085" name="Picture 5" descr="new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" y="1209675"/>
            <a:ext cx="3889375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1666875" y="1114425"/>
            <a:ext cx="158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antineutrinos</a:t>
            </a: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 rot="789094">
            <a:off x="1588" y="633095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MSW resonance dip</a:t>
            </a:r>
          </a:p>
        </p:txBody>
      </p:sp>
      <p:pic>
        <p:nvPicPr>
          <p:cNvPr id="46088" name="Picture 9" descr="new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325" y="1214438"/>
            <a:ext cx="3946525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5819775" y="1112838"/>
            <a:ext cx="1179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neutrinos</a:t>
            </a: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 rot="839662">
            <a:off x="6196013" y="349250"/>
            <a:ext cx="30337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Effect of phase shift </a:t>
            </a:r>
          </a:p>
          <a:p>
            <a:r>
              <a:rPr lang="en-US"/>
              <a:t>for  the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>
                <a:latin typeface="Symbol" pitchFamily="18" charset="2"/>
              </a:rPr>
              <a:t> - n</a:t>
            </a:r>
            <a:r>
              <a:rPr lang="en-US" baseline="-25000">
                <a:latin typeface="Symbol" pitchFamily="18" charset="2"/>
              </a:rPr>
              <a:t>t</a:t>
            </a:r>
            <a:r>
              <a:rPr lang="en-US">
                <a:latin typeface="Symbol" pitchFamily="18" charset="2"/>
              </a:rPr>
              <a:t> </a:t>
            </a:r>
            <a:r>
              <a:rPr lang="en-US"/>
              <a:t>oscillations </a:t>
            </a:r>
          </a:p>
          <a:p>
            <a:r>
              <a:rPr lang="en-US"/>
              <a:t>due to matter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1050925" y="419100"/>
            <a:ext cx="7466013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Zenith angle distributions</a:t>
            </a:r>
          </a:p>
        </p:txBody>
      </p:sp>
      <p:pic>
        <p:nvPicPr>
          <p:cNvPr id="53253" name="Picture 5" descr="f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863" y="1755775"/>
            <a:ext cx="5065712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65113" y="2027238"/>
            <a:ext cx="183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different </a:t>
            </a:r>
          </a:p>
          <a:p>
            <a:r>
              <a:rPr lang="en-US"/>
              <a:t>mixing schemes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65113" y="2928938"/>
            <a:ext cx="1735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Varying |U</a:t>
            </a:r>
            <a:r>
              <a:rPr lang="en-US" baseline="-25000">
                <a:latin typeface="Symbol" pitchFamily="18" charset="2"/>
              </a:rPr>
              <a:t>t</a:t>
            </a:r>
            <a:r>
              <a:rPr lang="en-US" baseline="-25000"/>
              <a:t>0</a:t>
            </a:r>
            <a:r>
              <a:rPr lang="en-US"/>
              <a:t>|</a:t>
            </a:r>
            <a:r>
              <a:rPr lang="en-US" baseline="30000"/>
              <a:t>2</a:t>
            </a:r>
            <a:r>
              <a:rPr lang="en-US"/>
              <a:t> </a:t>
            </a:r>
          </a:p>
        </p:txBody>
      </p:sp>
      <p:sp>
        <p:nvSpPr>
          <p:cNvPr id="53256" name="Text Box 11"/>
          <p:cNvSpPr txBox="1">
            <a:spLocks noChangeArrowheads="1"/>
          </p:cNvSpPr>
          <p:nvPr/>
        </p:nvSpPr>
        <p:spPr bwMode="auto">
          <a:xfrm>
            <a:off x="2724150" y="149225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general</a:t>
            </a:r>
          </a:p>
        </p:txBody>
      </p:sp>
      <p:sp>
        <p:nvSpPr>
          <p:cNvPr id="53257" name="Text Box 12"/>
          <p:cNvSpPr txBox="1">
            <a:spLocks noChangeArrowheads="1"/>
          </p:cNvSpPr>
          <p:nvPr/>
        </p:nvSpPr>
        <p:spPr bwMode="auto">
          <a:xfrm>
            <a:off x="265113" y="5959475"/>
            <a:ext cx="763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Zenith angle distribution depends on admixture of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t</a:t>
            </a:r>
            <a:r>
              <a:rPr lang="en-US"/>
              <a:t> in 4</a:t>
            </a:r>
            <a:r>
              <a:rPr lang="en-US" baseline="30000"/>
              <a:t>th</a:t>
            </a:r>
            <a:r>
              <a:rPr lang="en-US"/>
              <a:t> mass state</a:t>
            </a:r>
          </a:p>
        </p:txBody>
      </p:sp>
      <p:sp>
        <p:nvSpPr>
          <p:cNvPr id="53258" name="Text Box 13"/>
          <p:cNvSpPr txBox="1">
            <a:spLocks noChangeArrowheads="1"/>
          </p:cNvSpPr>
          <p:nvPr/>
        </p:nvSpPr>
        <p:spPr bwMode="auto">
          <a:xfrm>
            <a:off x="5451475" y="3017838"/>
            <a:ext cx="187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&lt; 3% stat.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4276" name="WordArt 7"/>
          <p:cNvSpPr>
            <a:spLocks noChangeArrowheads="1" noChangeShapeType="1" noTextEdit="1"/>
          </p:cNvSpPr>
          <p:nvPr/>
        </p:nvSpPr>
        <p:spPr bwMode="auto">
          <a:xfrm>
            <a:off x="304800" y="463550"/>
            <a:ext cx="5105400" cy="1212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Deep Core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IC</a:t>
            </a:r>
          </a:p>
        </p:txBody>
      </p:sp>
      <p:sp>
        <p:nvSpPr>
          <p:cNvPr id="54277" name="Text Box 9"/>
          <p:cNvSpPr txBox="1">
            <a:spLocks noChangeArrowheads="1"/>
          </p:cNvSpPr>
          <p:nvPr/>
        </p:nvSpPr>
        <p:spPr bwMode="auto">
          <a:xfrm>
            <a:off x="457200" y="1676400"/>
            <a:ext cx="568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Shift of phase quantifies effect of sterile neutrino</a:t>
            </a:r>
          </a:p>
        </p:txBody>
      </p:sp>
      <p:pic>
        <p:nvPicPr>
          <p:cNvPr id="54278" name="Picture 9" descr="PmmPm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09800"/>
            <a:ext cx="441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extBox 9"/>
          <p:cNvSpPr txBox="1">
            <a:spLocks noChangeArrowheads="1"/>
          </p:cNvSpPr>
          <p:nvPr/>
        </p:nvSpPr>
        <p:spPr bwMode="auto">
          <a:xfrm>
            <a:off x="6172200" y="5334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 </a:t>
            </a:r>
            <a:r>
              <a:rPr lang="en-US" i="1" dirty="0" err="1">
                <a:solidFill>
                  <a:srgbClr val="FF0000"/>
                </a:solidFill>
              </a:rPr>
              <a:t>Razzaque</a:t>
            </a:r>
            <a:r>
              <a:rPr lang="en-US" i="1" dirty="0">
                <a:solidFill>
                  <a:srgbClr val="FF0000"/>
                </a:solidFill>
              </a:rPr>
              <a:t>, A Y S </a:t>
            </a:r>
          </a:p>
          <a:p>
            <a:r>
              <a:rPr lang="en-US" i="1" dirty="0">
                <a:solidFill>
                  <a:srgbClr val="FF0000"/>
                </a:solidFill>
              </a:rPr>
              <a:t>arXiv:1203.5406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5300" name="WordArt 5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Dependence on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the mass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hierarchy</a:t>
            </a:r>
          </a:p>
        </p:txBody>
      </p:sp>
      <p:pic>
        <p:nvPicPr>
          <p:cNvPr id="55301" name="Picture 4" descr="PmmDm3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6011863" y="307975"/>
            <a:ext cx="7620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1066800" y="1828800"/>
            <a:ext cx="2438400" cy="35052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6843713" y="639763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6251575" y="801688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6623050" y="17145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6418263" y="892175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058025" y="7572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6797675" y="276225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1066800" y="3878263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125538" y="4632325"/>
            <a:ext cx="39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1447800" y="2105025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1447800" y="3971925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1600200" y="2105025"/>
            <a:ext cx="6096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2209800" y="2105025"/>
            <a:ext cx="609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2438400" y="3971925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1905000" y="3971925"/>
            <a:ext cx="5334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Rectangle 21"/>
          <p:cNvSpPr>
            <a:spLocks noChangeArrowheads="1"/>
          </p:cNvSpPr>
          <p:nvPr/>
        </p:nvSpPr>
        <p:spPr bwMode="auto">
          <a:xfrm>
            <a:off x="1447800" y="4800600"/>
            <a:ext cx="838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Rectangle 22"/>
          <p:cNvSpPr>
            <a:spLocks noChangeArrowheads="1"/>
          </p:cNvSpPr>
          <p:nvPr/>
        </p:nvSpPr>
        <p:spPr bwMode="auto">
          <a:xfrm>
            <a:off x="2286000" y="48006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0" name="Rectangle 23"/>
          <p:cNvSpPr>
            <a:spLocks noChangeArrowheads="1"/>
          </p:cNvSpPr>
          <p:nvPr/>
        </p:nvSpPr>
        <p:spPr bwMode="auto">
          <a:xfrm>
            <a:off x="2590800" y="480060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Text Box 24"/>
          <p:cNvSpPr txBox="1">
            <a:spLocks noChangeArrowheads="1"/>
          </p:cNvSpPr>
          <p:nvPr/>
        </p:nvSpPr>
        <p:spPr bwMode="auto">
          <a:xfrm>
            <a:off x="1077913" y="4319588"/>
            <a:ext cx="39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0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8392" name="Text Box 25"/>
          <p:cNvSpPr txBox="1">
            <a:spLocks noChangeArrowheads="1"/>
          </p:cNvSpPr>
          <p:nvPr/>
        </p:nvSpPr>
        <p:spPr bwMode="auto">
          <a:xfrm rot="-5400000">
            <a:off x="523082" y="3266281"/>
            <a:ext cx="69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mass</a:t>
            </a:r>
          </a:p>
        </p:txBody>
      </p:sp>
      <p:sp>
        <p:nvSpPr>
          <p:cNvPr id="58393" name="Text Box 26"/>
          <p:cNvSpPr txBox="1">
            <a:spLocks noChangeArrowheads="1"/>
          </p:cNvSpPr>
          <p:nvPr/>
        </p:nvSpPr>
        <p:spPr bwMode="auto">
          <a:xfrm>
            <a:off x="3592513" y="2922588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31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58394" name="Text Box 27"/>
          <p:cNvSpPr txBox="1">
            <a:spLocks noChangeArrowheads="1"/>
          </p:cNvSpPr>
          <p:nvPr/>
        </p:nvSpPr>
        <p:spPr bwMode="auto">
          <a:xfrm>
            <a:off x="3581400" y="4179888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21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58395" name="Line 28"/>
          <p:cNvSpPr>
            <a:spLocks noChangeShapeType="1"/>
          </p:cNvSpPr>
          <p:nvPr/>
        </p:nvSpPr>
        <p:spPr bwMode="auto">
          <a:xfrm>
            <a:off x="3352800" y="2195513"/>
            <a:ext cx="0" cy="225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6" name="Line 29"/>
          <p:cNvSpPr>
            <a:spLocks noChangeShapeType="1"/>
          </p:cNvSpPr>
          <p:nvPr/>
        </p:nvSpPr>
        <p:spPr bwMode="auto">
          <a:xfrm>
            <a:off x="30480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7" name="Rectangle 30"/>
          <p:cNvSpPr>
            <a:spLocks noChangeArrowheads="1"/>
          </p:cNvSpPr>
          <p:nvPr/>
        </p:nvSpPr>
        <p:spPr bwMode="auto">
          <a:xfrm>
            <a:off x="2895600" y="4800600"/>
            <a:ext cx="762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8" name="Rectangle 31"/>
          <p:cNvSpPr>
            <a:spLocks noChangeArrowheads="1"/>
          </p:cNvSpPr>
          <p:nvPr/>
        </p:nvSpPr>
        <p:spPr bwMode="auto">
          <a:xfrm>
            <a:off x="2819400" y="2105025"/>
            <a:ext cx="152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9" name="Line 32"/>
          <p:cNvSpPr>
            <a:spLocks noChangeShapeType="1"/>
          </p:cNvSpPr>
          <p:nvPr/>
        </p:nvSpPr>
        <p:spPr bwMode="auto">
          <a:xfrm>
            <a:off x="3200400" y="4038600"/>
            <a:ext cx="0" cy="795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0" name="Text Box 33"/>
          <p:cNvSpPr txBox="1">
            <a:spLocks noChangeArrowheads="1"/>
          </p:cNvSpPr>
          <p:nvPr/>
        </p:nvSpPr>
        <p:spPr bwMode="auto">
          <a:xfrm>
            <a:off x="1109663" y="1978025"/>
            <a:ext cx="39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8401" name="Rectangle 34"/>
          <p:cNvSpPr>
            <a:spLocks noChangeArrowheads="1"/>
          </p:cNvSpPr>
          <p:nvPr/>
        </p:nvSpPr>
        <p:spPr bwMode="auto">
          <a:xfrm>
            <a:off x="1443038" y="4486275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2" name="Rectangle 35"/>
          <p:cNvSpPr>
            <a:spLocks noChangeArrowheads="1"/>
          </p:cNvSpPr>
          <p:nvPr/>
        </p:nvSpPr>
        <p:spPr bwMode="auto">
          <a:xfrm>
            <a:off x="1519238" y="4486275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3" name="Rectangle 36"/>
          <p:cNvSpPr>
            <a:spLocks noChangeArrowheads="1"/>
          </p:cNvSpPr>
          <p:nvPr/>
        </p:nvSpPr>
        <p:spPr bwMode="auto">
          <a:xfrm>
            <a:off x="1595438" y="4486275"/>
            <a:ext cx="1524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4" name="Rectangle 37"/>
          <p:cNvSpPr>
            <a:spLocks noChangeArrowheads="1"/>
          </p:cNvSpPr>
          <p:nvPr/>
        </p:nvSpPr>
        <p:spPr bwMode="auto">
          <a:xfrm>
            <a:off x="1676400" y="4486275"/>
            <a:ext cx="1295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5" name="Rectangle 38"/>
          <p:cNvSpPr>
            <a:spLocks noChangeArrowheads="1"/>
          </p:cNvSpPr>
          <p:nvPr/>
        </p:nvSpPr>
        <p:spPr bwMode="auto">
          <a:xfrm>
            <a:off x="2895600" y="3975100"/>
            <a:ext cx="762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6" name="Text Box 39"/>
          <p:cNvSpPr txBox="1">
            <a:spLocks noChangeArrowheads="1"/>
          </p:cNvSpPr>
          <p:nvPr/>
        </p:nvSpPr>
        <p:spPr bwMode="auto">
          <a:xfrm>
            <a:off x="3578225" y="4552950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dip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58407" name="Text Box 40"/>
          <p:cNvSpPr txBox="1">
            <a:spLocks noChangeArrowheads="1"/>
          </p:cNvSpPr>
          <p:nvPr/>
        </p:nvSpPr>
        <p:spPr bwMode="auto">
          <a:xfrm>
            <a:off x="6194425" y="342900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s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8408" name="WordArt 41"/>
          <p:cNvSpPr>
            <a:spLocks noChangeArrowheads="1" noChangeShapeType="1" noTextEdit="1"/>
          </p:cNvSpPr>
          <p:nvPr/>
        </p:nvSpPr>
        <p:spPr bwMode="auto">
          <a:xfrm>
            <a:off x="290513" y="114300"/>
            <a:ext cx="4916487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Another possibility</a:t>
            </a:r>
          </a:p>
        </p:txBody>
      </p:sp>
      <p:sp>
        <p:nvSpPr>
          <p:cNvPr id="58409" name="Text Box 42"/>
          <p:cNvSpPr txBox="1">
            <a:spLocks noChangeArrowheads="1"/>
          </p:cNvSpPr>
          <p:nvPr/>
        </p:nvSpPr>
        <p:spPr bwMode="auto">
          <a:xfrm>
            <a:off x="5275263" y="4597400"/>
            <a:ext cx="3787775" cy="70167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000"/>
              <a:t> additional radiation </a:t>
            </a:r>
          </a:p>
          <a:p>
            <a:r>
              <a:rPr lang="en-US" sz="2000"/>
              <a:t>  in the Universe if mixed in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3</a:t>
            </a:r>
            <a:endParaRPr lang="en-US" sz="2000"/>
          </a:p>
        </p:txBody>
      </p:sp>
      <p:sp>
        <p:nvSpPr>
          <p:cNvPr id="58410" name="Text Box 43"/>
          <p:cNvSpPr txBox="1">
            <a:spLocks noChangeArrowheads="1"/>
          </p:cNvSpPr>
          <p:nvPr/>
        </p:nvSpPr>
        <p:spPr bwMode="auto">
          <a:xfrm>
            <a:off x="5121275" y="1766888"/>
            <a:ext cx="328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Very light sterile neutrino</a:t>
            </a:r>
          </a:p>
        </p:txBody>
      </p:sp>
      <p:sp>
        <p:nvSpPr>
          <p:cNvPr id="58411" name="Text Box 46"/>
          <p:cNvSpPr txBox="1">
            <a:spLocks noChangeArrowheads="1"/>
          </p:cNvSpPr>
          <p:nvPr/>
        </p:nvSpPr>
        <p:spPr bwMode="auto">
          <a:xfrm>
            <a:off x="5268913" y="4160838"/>
            <a:ext cx="261143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- solar neutrino data</a:t>
            </a:r>
          </a:p>
        </p:txBody>
      </p:sp>
      <p:sp>
        <p:nvSpPr>
          <p:cNvPr id="58412" name="Text Box 47"/>
          <p:cNvSpPr txBox="1">
            <a:spLocks noChangeArrowheads="1"/>
          </p:cNvSpPr>
          <p:nvPr/>
        </p:nvSpPr>
        <p:spPr bwMode="auto">
          <a:xfrm>
            <a:off x="5110163" y="378777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Motivated by</a:t>
            </a:r>
          </a:p>
        </p:txBody>
      </p:sp>
      <p:sp>
        <p:nvSpPr>
          <p:cNvPr id="58413" name="Text Box 48"/>
          <p:cNvSpPr txBox="1">
            <a:spLocks noChangeArrowheads="1"/>
          </p:cNvSpPr>
          <p:nvPr/>
        </p:nvSpPr>
        <p:spPr bwMode="auto">
          <a:xfrm>
            <a:off x="5211763" y="54610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 no problem with LSS </a:t>
            </a:r>
          </a:p>
          <a:p>
            <a:r>
              <a:rPr lang="en-US" sz="2000"/>
              <a:t>  (bound on neutrino mass)</a:t>
            </a:r>
          </a:p>
        </p:txBody>
      </p:sp>
      <p:sp>
        <p:nvSpPr>
          <p:cNvPr id="58414" name="Text Box 49"/>
          <p:cNvSpPr txBox="1">
            <a:spLocks noChangeArrowheads="1"/>
          </p:cNvSpPr>
          <p:nvPr/>
        </p:nvSpPr>
        <p:spPr bwMode="auto">
          <a:xfrm>
            <a:off x="5211763" y="2138363"/>
            <a:ext cx="1687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0</a:t>
            </a:r>
            <a:r>
              <a:rPr lang="en-US"/>
              <a:t> ~ 0.003 eV</a:t>
            </a:r>
          </a:p>
        </p:txBody>
      </p:sp>
      <p:sp>
        <p:nvSpPr>
          <p:cNvPr id="58415" name="Text Box 50"/>
          <p:cNvSpPr txBox="1">
            <a:spLocks noChangeArrowheads="1"/>
          </p:cNvSpPr>
          <p:nvPr/>
        </p:nvSpPr>
        <p:spPr bwMode="auto">
          <a:xfrm>
            <a:off x="5437188" y="6181725"/>
            <a:ext cx="334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 be tested in atmospheric </a:t>
            </a:r>
          </a:p>
          <a:p>
            <a:r>
              <a:rPr lang="en-US"/>
              <a:t>neutrinos with DC IceCube</a:t>
            </a:r>
          </a:p>
        </p:txBody>
      </p:sp>
      <p:sp>
        <p:nvSpPr>
          <p:cNvPr id="58416" name="Text Box 51"/>
          <p:cNvSpPr txBox="1">
            <a:spLocks noChangeArrowheads="1"/>
          </p:cNvSpPr>
          <p:nvPr/>
        </p:nvSpPr>
        <p:spPr bwMode="auto">
          <a:xfrm>
            <a:off x="1281113" y="5846763"/>
            <a:ext cx="1665287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</a:t>
            </a:r>
            <a:r>
              <a:rPr lang="en-US" baseline="30000"/>
              <a:t>2</a:t>
            </a:r>
            <a:r>
              <a:rPr lang="en-US"/>
              <a:t> 2</a:t>
            </a:r>
            <a:r>
              <a:rPr lang="en-US">
                <a:latin typeface="Symbol" pitchFamily="18" charset="2"/>
              </a:rPr>
              <a:t>a</a:t>
            </a:r>
            <a:r>
              <a:rPr lang="en-US"/>
              <a:t> ~ 10</a:t>
            </a:r>
            <a:r>
              <a:rPr lang="en-US" baseline="30000"/>
              <a:t>-3</a:t>
            </a:r>
            <a:r>
              <a:rPr lang="en-US"/>
              <a:t> </a:t>
            </a:r>
          </a:p>
        </p:txBody>
      </p:sp>
      <p:sp>
        <p:nvSpPr>
          <p:cNvPr id="58417" name="Text Box 52"/>
          <p:cNvSpPr txBox="1">
            <a:spLocks noChangeArrowheads="1"/>
          </p:cNvSpPr>
          <p:nvPr/>
        </p:nvSpPr>
        <p:spPr bwMode="auto">
          <a:xfrm>
            <a:off x="1317625" y="6275388"/>
            <a:ext cx="1620838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</a:t>
            </a:r>
            <a:r>
              <a:rPr lang="en-US" baseline="30000"/>
              <a:t>2</a:t>
            </a:r>
            <a:r>
              <a:rPr lang="en-US"/>
              <a:t> 2</a:t>
            </a:r>
            <a:r>
              <a:rPr lang="en-US">
                <a:latin typeface="Symbol" pitchFamily="18" charset="2"/>
              </a:rPr>
              <a:t>b</a:t>
            </a:r>
            <a:r>
              <a:rPr lang="en-US"/>
              <a:t> ~ 10</a:t>
            </a:r>
            <a:r>
              <a:rPr lang="en-US" baseline="30000"/>
              <a:t>-1</a:t>
            </a:r>
            <a:r>
              <a:rPr lang="en-US"/>
              <a:t> </a:t>
            </a:r>
          </a:p>
        </p:txBody>
      </p:sp>
      <p:sp>
        <p:nvSpPr>
          <p:cNvPr id="58418" name="Text Box 53"/>
          <p:cNvSpPr txBox="1">
            <a:spLocks noChangeArrowheads="1"/>
          </p:cNvSpPr>
          <p:nvPr/>
        </p:nvSpPr>
        <p:spPr bwMode="auto">
          <a:xfrm>
            <a:off x="7670800" y="2147888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 scale?</a:t>
            </a:r>
          </a:p>
        </p:txBody>
      </p:sp>
      <p:sp>
        <p:nvSpPr>
          <p:cNvPr id="58419" name="Text Box 54"/>
          <p:cNvSpPr txBox="1">
            <a:spLocks noChangeArrowheads="1"/>
          </p:cNvSpPr>
          <p:nvPr/>
        </p:nvSpPr>
        <p:spPr bwMode="auto">
          <a:xfrm>
            <a:off x="5699125" y="2608263"/>
            <a:ext cx="823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30000"/>
              <a:t>2</a:t>
            </a:r>
            <a:r>
              <a:rPr lang="en-US"/>
              <a:t> </a:t>
            </a:r>
          </a:p>
          <a:p>
            <a:r>
              <a:rPr lang="en-US"/>
              <a:t>M</a:t>
            </a:r>
            <a:r>
              <a:rPr lang="en-US" baseline="-25000"/>
              <a:t>Planck</a:t>
            </a:r>
            <a:endParaRPr lang="en-US"/>
          </a:p>
        </p:txBody>
      </p:sp>
      <p:sp>
        <p:nvSpPr>
          <p:cNvPr id="58420" name="Text Box 55"/>
          <p:cNvSpPr txBox="1">
            <a:spLocks noChangeArrowheads="1"/>
          </p:cNvSpPr>
          <p:nvPr/>
        </p:nvSpPr>
        <p:spPr bwMode="auto">
          <a:xfrm>
            <a:off x="6815138" y="2735263"/>
            <a:ext cx="1736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 ~  2 - 3 TeV</a:t>
            </a:r>
          </a:p>
        </p:txBody>
      </p:sp>
      <p:sp>
        <p:nvSpPr>
          <p:cNvPr id="58421" name="Line 56"/>
          <p:cNvSpPr>
            <a:spLocks noChangeShapeType="1"/>
          </p:cNvSpPr>
          <p:nvPr/>
        </p:nvSpPr>
        <p:spPr bwMode="auto">
          <a:xfrm>
            <a:off x="5703888" y="2917825"/>
            <a:ext cx="711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4288" y="1588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406400" y="184150"/>
            <a:ext cx="68008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Atmospheric neutrinos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6400" y="1412875"/>
            <a:ext cx="20383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t</a:t>
            </a:r>
            <a:r>
              <a:rPr lang="en-US"/>
              <a:t>’ –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 </a:t>
            </a:r>
            <a:r>
              <a:rPr lang="en-US" baseline="-25000"/>
              <a:t>s  </a:t>
            </a:r>
            <a:r>
              <a:rPr lang="en-US"/>
              <a:t>resonance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447925" y="1412875"/>
            <a:ext cx="1436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R</a:t>
            </a:r>
            <a:r>
              <a:rPr lang="en-US"/>
              <a:t> ~ 12 GeV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105275" y="1384300"/>
            <a:ext cx="410721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>
                <a:latin typeface="Symbol" pitchFamily="18" charset="2"/>
              </a:rPr>
              <a:t> </a:t>
            </a:r>
            <a:r>
              <a:rPr lang="en-US" baseline="-25000" dirty="0"/>
              <a:t>s  </a:t>
            </a:r>
            <a:r>
              <a:rPr lang="en-US" dirty="0"/>
              <a:t>resonance peak </a:t>
            </a:r>
            <a:r>
              <a:rPr lang="en-US" dirty="0" smtClean="0"/>
              <a:t> </a:t>
            </a:r>
            <a:r>
              <a:rPr lang="en-US" dirty="0" smtClean="0"/>
              <a:t>at 6-8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5634038" y="4779963"/>
            <a:ext cx="2238375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IceCube Deep Core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398463" y="1995488"/>
            <a:ext cx="49149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Interplay of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 </a:t>
            </a:r>
            <a:r>
              <a:rPr lang="en-US" baseline="-25000"/>
              <a:t>s </a:t>
            </a:r>
            <a:r>
              <a:rPr lang="en-US"/>
              <a:t>and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</a:t>
            </a:r>
            <a:r>
              <a:rPr lang="en-US">
                <a:latin typeface="Symbol" pitchFamily="18" charset="2"/>
                <a:sym typeface="Wingdings" pitchFamily="2" charset="2"/>
              </a:rPr>
              <a:t>n</a:t>
            </a:r>
            <a:r>
              <a:rPr lang="en-US" baseline="-25000">
                <a:latin typeface="Symbol" pitchFamily="18" charset="2"/>
                <a:sym typeface="Wingdings" pitchFamily="2" charset="2"/>
              </a:rPr>
              <a:t>t</a:t>
            </a:r>
            <a:r>
              <a:rPr lang="en-US">
                <a:sym typeface="Wingdings" pitchFamily="2" charset="2"/>
              </a:rPr>
              <a:t> </a:t>
            </a:r>
            <a:r>
              <a:rPr lang="en-US"/>
              <a:t>oscillations </a:t>
            </a:r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5407025" y="3197225"/>
            <a:ext cx="3303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Phase shift and decrease of  </a:t>
            </a:r>
          </a:p>
          <a:p>
            <a:r>
              <a:rPr lang="en-US"/>
              <a:t>amplitude of oscillations:</a:t>
            </a:r>
          </a:p>
        </p:txBody>
      </p:sp>
      <p:pic>
        <p:nvPicPr>
          <p:cNvPr id="62475" name="Picture 12" descr="pro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3197225"/>
            <a:ext cx="4691063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6" name="Line 13"/>
          <p:cNvSpPr>
            <a:spLocks noChangeShapeType="1"/>
          </p:cNvSpPr>
          <p:nvPr/>
        </p:nvSpPr>
        <p:spPr bwMode="auto">
          <a:xfrm>
            <a:off x="950913" y="4772025"/>
            <a:ext cx="43481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7" name="Text Box 15"/>
          <p:cNvSpPr txBox="1">
            <a:spLocks noChangeArrowheads="1"/>
          </p:cNvSpPr>
          <p:nvPr/>
        </p:nvSpPr>
        <p:spPr bwMode="auto">
          <a:xfrm>
            <a:off x="622300" y="2852738"/>
            <a:ext cx="2100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P. De Holanda, A. S. </a:t>
            </a:r>
          </a:p>
        </p:txBody>
      </p:sp>
      <p:sp>
        <p:nvSpPr>
          <p:cNvPr id="62478" name="Text Box 16"/>
          <p:cNvSpPr txBox="1">
            <a:spLocks noChangeArrowheads="1"/>
          </p:cNvSpPr>
          <p:nvPr/>
        </p:nvSpPr>
        <p:spPr bwMode="auto">
          <a:xfrm>
            <a:off x="3267075" y="4884738"/>
            <a:ext cx="1209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FF00"/>
                </a:solidFill>
              </a:rPr>
              <a:t>difference</a:t>
            </a:r>
          </a:p>
        </p:txBody>
      </p:sp>
      <p:sp>
        <p:nvSpPr>
          <p:cNvPr id="62479" name="Text Box 17"/>
          <p:cNvSpPr txBox="1">
            <a:spLocks noChangeArrowheads="1"/>
          </p:cNvSpPr>
          <p:nvPr/>
        </p:nvSpPr>
        <p:spPr bwMode="auto">
          <a:xfrm>
            <a:off x="2505075" y="4205288"/>
            <a:ext cx="1281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with sterile</a:t>
            </a:r>
          </a:p>
        </p:txBody>
      </p:sp>
      <p:sp>
        <p:nvSpPr>
          <p:cNvPr id="62480" name="Text Box 18"/>
          <p:cNvSpPr txBox="1">
            <a:spLocks noChangeArrowheads="1"/>
          </p:cNvSpPr>
          <p:nvPr/>
        </p:nvSpPr>
        <p:spPr bwMode="auto">
          <a:xfrm>
            <a:off x="5581650" y="5630863"/>
            <a:ext cx="31289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 20 % suppression of rate </a:t>
            </a:r>
          </a:p>
          <a:p>
            <a:r>
              <a:rPr lang="en-US"/>
              <a:t>  of events in the muon  </a:t>
            </a:r>
          </a:p>
          <a:p>
            <a:r>
              <a:rPr lang="en-US"/>
              <a:t>  energy bins  5 – 15 GeV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" name="Picture 4" descr="pedro13sm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581400"/>
            <a:ext cx="4038600" cy="3200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pedro13sm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657600"/>
            <a:ext cx="4114800" cy="304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31242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Smearing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6400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Smearing 2</a:t>
            </a:r>
            <a:endParaRPr lang="en-US" dirty="0"/>
          </a:p>
        </p:txBody>
      </p:sp>
      <p:pic>
        <p:nvPicPr>
          <p:cNvPr id="9" name="Picture 8" descr="pedro13nosm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28600"/>
            <a:ext cx="4038600" cy="3200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7239000" y="3048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smearing</a:t>
            </a:r>
            <a:endParaRPr 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90600" y="9144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381000" y="990600"/>
            <a:ext cx="3962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>
            <a:off x="2057400" y="2819400"/>
            <a:ext cx="449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Oscillograms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010400" y="4114800"/>
            <a:ext cx="1371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P. Lipari ,</a:t>
            </a:r>
          </a:p>
          <a:p>
            <a:r>
              <a:rPr lang="en-US" sz="1600" i="1">
                <a:solidFill>
                  <a:srgbClr val="FF0000"/>
                </a:solidFill>
              </a:rPr>
              <a:t>T. Ohlsson</a:t>
            </a:r>
          </a:p>
          <a:p>
            <a:r>
              <a:rPr lang="en-US" sz="1600" i="1">
                <a:solidFill>
                  <a:srgbClr val="FF0000"/>
                </a:solidFill>
              </a:rPr>
              <a:t>M. Chizhov, </a:t>
            </a:r>
          </a:p>
          <a:p>
            <a:r>
              <a:rPr lang="en-US" sz="1600" i="1">
                <a:solidFill>
                  <a:srgbClr val="FF0000"/>
                </a:solidFill>
              </a:rPr>
              <a:t>M. Maris, </a:t>
            </a:r>
          </a:p>
          <a:p>
            <a:r>
              <a:rPr lang="en-US" sz="1600" i="1">
                <a:solidFill>
                  <a:srgbClr val="FF0000"/>
                </a:solidFill>
              </a:rPr>
              <a:t>S .Petcov</a:t>
            </a:r>
          </a:p>
          <a:p>
            <a:r>
              <a:rPr lang="en-US" sz="1600" i="1">
                <a:solidFill>
                  <a:srgbClr val="FF0000"/>
                </a:solidFill>
              </a:rPr>
              <a:t>T. Kajita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124200" y="42672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and physics of oscillations</a:t>
            </a:r>
          </a:p>
        </p:txBody>
      </p:sp>
      <p:sp>
        <p:nvSpPr>
          <p:cNvPr id="8199" name="WordArt 5"/>
          <p:cNvSpPr>
            <a:spLocks noChangeArrowheads="1" noChangeShapeType="1" noTextEdit="1"/>
          </p:cNvSpPr>
          <p:nvPr/>
        </p:nvSpPr>
        <p:spPr bwMode="auto">
          <a:xfrm>
            <a:off x="609600" y="1219200"/>
            <a:ext cx="7620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 effects and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>
            <a:off x="762000" y="2133600"/>
            <a:ext cx="8001000" cy="195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Non-standard interactions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0356" name="WordArt 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6781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NSI Strength parameters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676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=               U(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23</a:t>
            </a:r>
            <a:r>
              <a:rPr lang="en-US" dirty="0" smtClean="0"/>
              <a:t>)                U*(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23</a:t>
            </a:r>
            <a:r>
              <a:rPr lang="en-US" dirty="0" smtClean="0"/>
              <a:t>)  +  R</a:t>
            </a:r>
            <a:r>
              <a:rPr lang="en-US" baseline="-25000" dirty="0" smtClean="0"/>
              <a:t>0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1524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0     0</a:t>
            </a:r>
          </a:p>
          <a:p>
            <a:r>
              <a:rPr lang="en-US" dirty="0" smtClean="0"/>
              <a:t>0     1</a:t>
            </a:r>
            <a:endParaRPr lang="en-US" dirty="0"/>
          </a:p>
        </p:txBody>
      </p:sp>
      <p:sp>
        <p:nvSpPr>
          <p:cNvPr id="9" name="Double Bracket 8"/>
          <p:cNvSpPr/>
          <p:nvPr/>
        </p:nvSpPr>
        <p:spPr bwMode="auto">
          <a:xfrm>
            <a:off x="3276600" y="1524000"/>
            <a:ext cx="838200" cy="609600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1524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 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>
                <a:latin typeface="Symbol" pitchFamily="18" charset="2"/>
              </a:rPr>
              <a:t>mt</a:t>
            </a:r>
            <a:endParaRPr lang="en-US" dirty="0" smtClean="0">
              <a:latin typeface="Symbol" pitchFamily="18" charset="2"/>
            </a:endParaRPr>
          </a:p>
          <a:p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>
                <a:latin typeface="Symbol" pitchFamily="18" charset="2"/>
              </a:rPr>
              <a:t>mt</a:t>
            </a:r>
            <a:r>
              <a:rPr lang="en-US" dirty="0" smtClean="0">
                <a:latin typeface="Symbol" pitchFamily="18" charset="2"/>
              </a:rPr>
              <a:t>   e</a:t>
            </a:r>
            <a:r>
              <a:rPr lang="en-US" dirty="0" smtClean="0"/>
              <a:t>’</a:t>
            </a:r>
            <a:r>
              <a:rPr lang="en-US" dirty="0" smtClean="0">
                <a:latin typeface="Symbol" pitchFamily="18" charset="2"/>
              </a:rPr>
              <a:t> </a:t>
            </a:r>
          </a:p>
        </p:txBody>
      </p:sp>
      <p:sp>
        <p:nvSpPr>
          <p:cNvPr id="12" name="Double Bracket 11"/>
          <p:cNvSpPr/>
          <p:nvPr/>
        </p:nvSpPr>
        <p:spPr bwMode="auto">
          <a:xfrm>
            <a:off x="5715000" y="1524000"/>
            <a:ext cx="838200" cy="609600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2590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2EV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                   </a:t>
            </a:r>
          </a:p>
          <a:p>
            <a:r>
              <a:rPr lang="en-US" sz="2000" dirty="0" smtClean="0">
                <a:latin typeface="Symbol" pitchFamily="18" charset="2"/>
              </a:rPr>
              <a:t> 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31</a:t>
            </a:r>
            <a:r>
              <a:rPr lang="en-US" sz="2000" baseline="30000" dirty="0" smtClean="0"/>
              <a:t>2</a:t>
            </a:r>
            <a:r>
              <a:rPr lang="en-US" sz="2000" baseline="-25000" dirty="0" smtClean="0">
                <a:latin typeface="Times New Roman" pitchFamily="18" charset="0"/>
              </a:rPr>
              <a:t>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2743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  =</a:t>
            </a:r>
            <a:endParaRPr lang="en-US" dirty="0"/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1561237" y="1447800"/>
            <a:ext cx="877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31</a:t>
            </a:r>
            <a:r>
              <a:rPr lang="en-US" sz="2000" baseline="30000" dirty="0" smtClean="0"/>
              <a:t>2 </a:t>
            </a:r>
            <a:endParaRPr lang="en-US" sz="2000" baseline="30000" dirty="0"/>
          </a:p>
          <a:p>
            <a:r>
              <a:rPr lang="en-US" sz="2000" dirty="0" smtClean="0"/>
              <a:t> 2E</a:t>
            </a:r>
            <a:endParaRPr lang="en-US" sz="2000" dirty="0"/>
          </a:p>
        </p:txBody>
      </p:sp>
      <p:sp>
        <p:nvSpPr>
          <p:cNvPr id="16" name="Double Bracket 15"/>
          <p:cNvSpPr/>
          <p:nvPr/>
        </p:nvSpPr>
        <p:spPr bwMode="auto">
          <a:xfrm>
            <a:off x="2362200" y="1447800"/>
            <a:ext cx="4419600" cy="838200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676400" y="1828800"/>
            <a:ext cx="609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981200" y="2971800"/>
            <a:ext cx="8382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276600" y="2743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  </a:t>
            </a:r>
            <a:r>
              <a:rPr lang="en-US" dirty="0" smtClean="0"/>
              <a:t>-potential due to scattering on d-quarks</a:t>
            </a:r>
            <a:r>
              <a:rPr lang="en-US" baseline="-25000" dirty="0" smtClean="0">
                <a:latin typeface="Times New Roman" pitchFamily="18" charset="0"/>
              </a:rPr>
              <a:t>            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9200" y="3429000"/>
            <a:ext cx="304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NSI</a:t>
            </a:r>
            <a:r>
              <a:rPr lang="en-US" dirty="0" smtClean="0"/>
              <a:t>  = 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dirty="0" smtClean="0"/>
              <a:t> [4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baseline="-25000" dirty="0" smtClean="0">
                <a:latin typeface="Symbol" pitchFamily="18" charset="2"/>
              </a:rPr>
              <a:t>mt</a:t>
            </a:r>
            <a:r>
              <a:rPr lang="en-US" baseline="30000" dirty="0" smtClean="0"/>
              <a:t>2  </a:t>
            </a:r>
            <a:r>
              <a:rPr lang="en-US" dirty="0" smtClean="0"/>
              <a:t>+</a:t>
            </a:r>
            <a:r>
              <a:rPr lang="en-US" dirty="0" smtClean="0">
                <a:latin typeface="Symbol" pitchFamily="18" charset="2"/>
              </a:rPr>
              <a:t>   e</a:t>
            </a:r>
            <a:r>
              <a:rPr lang="en-US" dirty="0" smtClean="0"/>
              <a:t>’</a:t>
            </a:r>
            <a:r>
              <a:rPr lang="en-US" baseline="30000" dirty="0" smtClean="0"/>
              <a:t>2</a:t>
            </a:r>
            <a:r>
              <a:rPr lang="en-US" dirty="0" smtClean="0"/>
              <a:t> ] </a:t>
            </a:r>
            <a:r>
              <a:rPr lang="en-US" baseline="30000" dirty="0" smtClean="0"/>
              <a:t>0.5</a:t>
            </a:r>
            <a:r>
              <a:rPr lang="en-US" dirty="0" smtClean="0">
                <a:latin typeface="Symbol" pitchFamily="18" charset="2"/>
              </a:rPr>
              <a:t> 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2209800" y="4114800"/>
            <a:ext cx="877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31</a:t>
            </a:r>
            <a:r>
              <a:rPr lang="en-US" sz="2000" baseline="30000" dirty="0" smtClean="0"/>
              <a:t>2 </a:t>
            </a:r>
            <a:endParaRPr lang="en-US" sz="2000" baseline="30000" dirty="0"/>
          </a:p>
          <a:p>
            <a:r>
              <a:rPr lang="en-US" sz="2000" dirty="0" smtClean="0"/>
              <a:t> 2E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447800" y="42788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NSI</a:t>
            </a:r>
            <a:r>
              <a:rPr lang="en-US" dirty="0" smtClean="0"/>
              <a:t> ~</a:t>
            </a:r>
            <a:r>
              <a:rPr lang="en-US" dirty="0" smtClean="0">
                <a:latin typeface="Symbol" pitchFamily="18" charset="2"/>
              </a:rPr>
              <a:t> 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286000" y="4495800"/>
            <a:ext cx="609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810000" y="4267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resonance, strong  NSI  effect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24000" y="495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>
                <a:latin typeface="Symbol" pitchFamily="18" charset="2"/>
              </a:rPr>
              <a:t>mt</a:t>
            </a:r>
            <a:r>
              <a:rPr lang="en-US" baseline="30000" dirty="0" smtClean="0"/>
              <a:t> </a:t>
            </a:r>
            <a:r>
              <a:rPr lang="en-US" dirty="0" smtClean="0"/>
              <a:t>,</a:t>
            </a:r>
            <a:r>
              <a:rPr lang="en-US" dirty="0" smtClean="0">
                <a:latin typeface="Symbol" pitchFamily="18" charset="2"/>
              </a:rPr>
              <a:t>   e</a:t>
            </a:r>
            <a:r>
              <a:rPr lang="en-US" dirty="0" smtClean="0"/>
              <a:t>’ ~ 0.01 </a:t>
            </a:r>
            <a:r>
              <a:rPr lang="en-US" dirty="0" smtClean="0">
                <a:latin typeface="Symbol" pitchFamily="18" charset="2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62400" y="4953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R</a:t>
            </a:r>
            <a:r>
              <a:rPr lang="en-US" dirty="0" smtClean="0"/>
              <a:t> ~ 60 – 100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 bwMode="auto">
          <a:xfrm>
            <a:off x="3352800" y="5029200"/>
            <a:ext cx="4572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0356" name="WordArt 5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5562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Oscillograms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1026" name="Picture 2" descr="D:\armanf\prob,mutomu,8,21,high,new.png"/>
          <p:cNvPicPr>
            <a:picLocks noChangeAspect="1" noChangeArrowheads="1"/>
          </p:cNvPicPr>
          <p:nvPr/>
        </p:nvPicPr>
        <p:blipFill>
          <a:blip r:embed="rId2" cstate="print"/>
          <a:srcRect t="35821"/>
          <a:stretch>
            <a:fillRect/>
          </a:stretch>
        </p:blipFill>
        <p:spPr bwMode="auto">
          <a:xfrm>
            <a:off x="609600" y="2590854"/>
            <a:ext cx="3810000" cy="3686122"/>
          </a:xfrm>
          <a:prstGeom prst="rect">
            <a:avLst/>
          </a:prstGeom>
          <a:noFill/>
        </p:spPr>
      </p:pic>
      <p:pic>
        <p:nvPicPr>
          <p:cNvPr id="1029" name="Picture 5" descr="D:\armanf\prob,mutomu,34,21,high,new.png"/>
          <p:cNvPicPr>
            <a:picLocks noChangeAspect="1" noChangeArrowheads="1"/>
          </p:cNvPicPr>
          <p:nvPr/>
        </p:nvPicPr>
        <p:blipFill>
          <a:blip r:embed="rId3" cstate="print"/>
          <a:srcRect t="35821"/>
          <a:stretch>
            <a:fillRect/>
          </a:stretch>
        </p:blipFill>
        <p:spPr bwMode="auto">
          <a:xfrm>
            <a:off x="4876800" y="2562304"/>
            <a:ext cx="3810000" cy="3686096"/>
          </a:xfrm>
          <a:prstGeom prst="rect">
            <a:avLst/>
          </a:prstGeom>
          <a:noFill/>
        </p:spPr>
      </p:pic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685801" y="1752600"/>
            <a:ext cx="15240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P(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m</a:t>
            </a:r>
            <a:r>
              <a:rPr lang="en-US" sz="2000" dirty="0"/>
              <a:t> 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6764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</a:rPr>
              <a:t>Arman</a:t>
            </a:r>
            <a:r>
              <a:rPr lang="en-US" sz="1600" i="1" dirty="0" smtClean="0">
                <a:solidFill>
                  <a:srgbClr val="FF0000"/>
                </a:solidFill>
              </a:rPr>
              <a:t>  </a:t>
            </a:r>
            <a:r>
              <a:rPr lang="en-US" sz="1600" i="1" dirty="0" err="1" smtClean="0">
                <a:solidFill>
                  <a:srgbClr val="FF0000"/>
                </a:solidFill>
              </a:rPr>
              <a:t>Esmaili</a:t>
            </a:r>
            <a:r>
              <a:rPr lang="en-US" sz="1600" i="1" dirty="0" smtClean="0">
                <a:solidFill>
                  <a:srgbClr val="FF0000"/>
                </a:solidFill>
              </a:rPr>
              <a:t>,  AYS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33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resonance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0356" name="WordArt 5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5791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Oscillograms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2050" name="Picture 2" descr="D:\armanf\prob,nm,mutomu,8,21,low,new.png"/>
          <p:cNvPicPr>
            <a:picLocks noChangeAspect="1" noChangeArrowheads="1"/>
          </p:cNvPicPr>
          <p:nvPr/>
        </p:nvPicPr>
        <p:blipFill>
          <a:blip r:embed="rId2" cstate="print"/>
          <a:srcRect t="35179"/>
          <a:stretch>
            <a:fillRect/>
          </a:stretch>
        </p:blipFill>
        <p:spPr bwMode="auto">
          <a:xfrm>
            <a:off x="571500" y="2638545"/>
            <a:ext cx="3810000" cy="3790830"/>
          </a:xfrm>
          <a:prstGeom prst="rect">
            <a:avLst/>
          </a:prstGeom>
          <a:noFill/>
        </p:spPr>
      </p:pic>
      <p:pic>
        <p:nvPicPr>
          <p:cNvPr id="2053" name="Picture 5" descr="D:\armanf\prob,nm,mutomu,34,21,low,new.png"/>
          <p:cNvPicPr>
            <a:picLocks noChangeAspect="1" noChangeArrowheads="1"/>
          </p:cNvPicPr>
          <p:nvPr/>
        </p:nvPicPr>
        <p:blipFill>
          <a:blip r:embed="rId3" cstate="print"/>
          <a:srcRect t="35179"/>
          <a:stretch>
            <a:fillRect/>
          </a:stretch>
        </p:blipFill>
        <p:spPr bwMode="auto">
          <a:xfrm>
            <a:off x="4800600" y="2686127"/>
            <a:ext cx="3810000" cy="3790873"/>
          </a:xfrm>
          <a:prstGeom prst="rect">
            <a:avLst/>
          </a:prstGeom>
          <a:noFill/>
        </p:spPr>
      </p:pic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685801" y="1752600"/>
            <a:ext cx="15240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P(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m</a:t>
            </a:r>
            <a:r>
              <a:rPr lang="en-US" sz="2000" dirty="0"/>
              <a:t> 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0356" name="WordArt 5"/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7467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Difference of probabilities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3074" name="Picture 2" descr="D:\armanf\probdiffernce,nm,mutomu,8,21,low,new.png"/>
          <p:cNvPicPr>
            <a:picLocks noChangeAspect="1" noChangeArrowheads="1"/>
          </p:cNvPicPr>
          <p:nvPr/>
        </p:nvPicPr>
        <p:blipFill>
          <a:blip r:embed="rId2" cstate="print"/>
          <a:srcRect t="53769"/>
          <a:stretch>
            <a:fillRect/>
          </a:stretch>
        </p:blipFill>
        <p:spPr bwMode="auto">
          <a:xfrm>
            <a:off x="4953000" y="2667000"/>
            <a:ext cx="3505200" cy="3536951"/>
          </a:xfrm>
          <a:prstGeom prst="rect">
            <a:avLst/>
          </a:prstGeom>
          <a:noFill/>
        </p:spPr>
      </p:pic>
      <p:pic>
        <p:nvPicPr>
          <p:cNvPr id="3079" name="Picture 7" descr="D:\armanf\probdiffernce,nm,mutomu,34,21,low,new.png"/>
          <p:cNvPicPr>
            <a:picLocks noChangeAspect="1" noChangeArrowheads="1"/>
          </p:cNvPicPr>
          <p:nvPr/>
        </p:nvPicPr>
        <p:blipFill>
          <a:blip r:embed="rId3" cstate="print"/>
          <a:srcRect t="53769"/>
          <a:stretch>
            <a:fillRect/>
          </a:stretch>
        </p:blipFill>
        <p:spPr bwMode="auto">
          <a:xfrm>
            <a:off x="762000" y="2667000"/>
            <a:ext cx="3657600" cy="3505200"/>
          </a:xfrm>
          <a:prstGeom prst="rect">
            <a:avLst/>
          </a:prstGeom>
          <a:noFill/>
        </p:spPr>
      </p:pic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685801" y="1752600"/>
            <a:ext cx="15240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P(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m</a:t>
            </a:r>
            <a:r>
              <a:rPr lang="en-US" sz="2000" dirty="0"/>
              <a:t> 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0356" name="WordArt 5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5791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Oscillograms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6146" name="Picture 2" descr="D:\armanf\prob,nm,mutomu,21,4,low,new.png"/>
          <p:cNvPicPr>
            <a:picLocks noChangeAspect="1" noChangeArrowheads="1"/>
          </p:cNvPicPr>
          <p:nvPr/>
        </p:nvPicPr>
        <p:blipFill>
          <a:blip r:embed="rId2" cstate="print"/>
          <a:srcRect t="35179"/>
          <a:stretch>
            <a:fillRect/>
          </a:stretch>
        </p:blipFill>
        <p:spPr bwMode="auto">
          <a:xfrm>
            <a:off x="4800600" y="2590800"/>
            <a:ext cx="3771900" cy="3724275"/>
          </a:xfrm>
          <a:prstGeom prst="rect">
            <a:avLst/>
          </a:prstGeom>
          <a:noFill/>
        </p:spPr>
      </p:pic>
      <p:pic>
        <p:nvPicPr>
          <p:cNvPr id="6147" name="Picture 3" descr="D:\armanf\prob,nm,mutomu,21,38,low,new.png"/>
          <p:cNvPicPr>
            <a:picLocks noChangeAspect="1" noChangeArrowheads="1"/>
          </p:cNvPicPr>
          <p:nvPr/>
        </p:nvPicPr>
        <p:blipFill>
          <a:blip r:embed="rId3" cstate="print"/>
          <a:srcRect t="35179"/>
          <a:stretch>
            <a:fillRect/>
          </a:stretch>
        </p:blipFill>
        <p:spPr bwMode="auto">
          <a:xfrm>
            <a:off x="533400" y="2590800"/>
            <a:ext cx="3810000" cy="3790873"/>
          </a:xfrm>
          <a:prstGeom prst="rect">
            <a:avLst/>
          </a:prstGeom>
          <a:noFill/>
        </p:spPr>
      </p:pic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685801" y="1752600"/>
            <a:ext cx="15240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P(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m</a:t>
            </a:r>
            <a:r>
              <a:rPr lang="en-US" sz="2000" dirty="0"/>
              <a:t> 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3077" name="Picture 5" descr="D:\ohlsson\DeltaPmm_et_N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657600"/>
            <a:ext cx="2971800" cy="2438400"/>
          </a:xfrm>
          <a:prstGeom prst="rect">
            <a:avLst/>
          </a:prstGeom>
          <a:noFill/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Difference of probabilities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8" name="Picture 4" descr="D:\ohlsson\DeltaPmm_em_N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657600"/>
            <a:ext cx="2971800" cy="2400300"/>
          </a:xfrm>
          <a:prstGeom prst="rect">
            <a:avLst/>
          </a:prstGeom>
          <a:noFill/>
        </p:spPr>
      </p:pic>
      <p:pic>
        <p:nvPicPr>
          <p:cNvPr id="9" name="Picture 3" descr="D:\ohlsson\DeltaPmm_mt_N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657600"/>
            <a:ext cx="2895600" cy="2438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05400" y="1600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T. </a:t>
            </a:r>
            <a:r>
              <a:rPr lang="en-US" sz="1600" i="1" dirty="0" err="1" smtClean="0">
                <a:solidFill>
                  <a:srgbClr val="FF0000"/>
                </a:solidFill>
              </a:rPr>
              <a:t>Ohlsson</a:t>
            </a:r>
            <a:r>
              <a:rPr lang="en-US" sz="1600" i="1" dirty="0" smtClean="0">
                <a:solidFill>
                  <a:srgbClr val="FF0000"/>
                </a:solidFill>
              </a:rPr>
              <a:t>,  He Zhang , Shun  Zhou, 1303.6130   [</a:t>
            </a:r>
            <a:r>
              <a:rPr lang="en-US" sz="1600" i="1" dirty="0" err="1" smtClean="0">
                <a:solidFill>
                  <a:srgbClr val="FF0000"/>
                </a:solidFill>
              </a:rPr>
              <a:t>hep</a:t>
            </a:r>
            <a:r>
              <a:rPr lang="en-US" sz="1600" i="1" dirty="0" smtClean="0">
                <a:solidFill>
                  <a:srgbClr val="FF0000"/>
                </a:solidFill>
              </a:rPr>
              <a:t>-ph]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533400" y="1828800"/>
            <a:ext cx="12954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Symbol" pitchFamily="18" charset="2"/>
              </a:rPr>
              <a:t>m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447800" y="1981200"/>
            <a:ext cx="6019800" cy="1576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6564" name="WordArt 5"/>
          <p:cNvSpPr>
            <a:spLocks noChangeArrowheads="1" noChangeShapeType="1" noTextEdit="1"/>
          </p:cNvSpPr>
          <p:nvPr/>
        </p:nvSpPr>
        <p:spPr bwMode="auto">
          <a:xfrm>
            <a:off x="990600" y="304800"/>
            <a:ext cx="6096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Physics with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BigNT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-527050" y="65706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66566" name="Text Box 9"/>
          <p:cNvSpPr txBox="1">
            <a:spLocks noChangeArrowheads="1"/>
          </p:cNvSpPr>
          <p:nvPr/>
        </p:nvSpPr>
        <p:spPr bwMode="auto">
          <a:xfrm rot="-303112">
            <a:off x="2943225" y="4392613"/>
            <a:ext cx="290195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/>
              <a:t> mass hierarchy</a:t>
            </a:r>
          </a:p>
          <a:p>
            <a:pPr>
              <a:buFontTx/>
              <a:buChar char="-"/>
            </a:pPr>
            <a:r>
              <a:rPr lang="en-US"/>
              <a:t> deviation of 2-3 mixing </a:t>
            </a:r>
          </a:p>
          <a:p>
            <a:r>
              <a:rPr lang="en-US"/>
              <a:t>   from maximal one</a:t>
            </a:r>
          </a:p>
          <a:p>
            <a:pPr>
              <a:buFontTx/>
              <a:buChar char="-"/>
            </a:pPr>
            <a:r>
              <a:rPr lang="en-US"/>
              <a:t>  CP violation</a:t>
            </a:r>
          </a:p>
        </p:txBody>
      </p:sp>
      <p:sp>
        <p:nvSpPr>
          <p:cNvPr id="66567" name="WordArt 10"/>
          <p:cNvSpPr>
            <a:spLocks noChangeArrowheads="1" noChangeShapeType="1" noTextEdit="1"/>
          </p:cNvSpPr>
          <p:nvPr/>
        </p:nvSpPr>
        <p:spPr bwMode="auto">
          <a:xfrm>
            <a:off x="7010400" y="1752600"/>
            <a:ext cx="1828800" cy="72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 Black"/>
              </a:rPr>
              <a:t>Tomography</a:t>
            </a:r>
          </a:p>
        </p:txBody>
      </p:sp>
      <p:sp>
        <p:nvSpPr>
          <p:cNvPr id="66568" name="WordArt 11"/>
          <p:cNvSpPr>
            <a:spLocks noChangeArrowheads="1" noChangeShapeType="1" noTextEdit="1"/>
          </p:cNvSpPr>
          <p:nvPr/>
        </p:nvSpPr>
        <p:spPr bwMode="auto">
          <a:xfrm>
            <a:off x="3048000" y="2514600"/>
            <a:ext cx="228600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Measurements</a:t>
            </a:r>
          </a:p>
        </p:txBody>
      </p:sp>
      <p:sp>
        <p:nvSpPr>
          <p:cNvPr id="66569" name="WordArt 12"/>
          <p:cNvSpPr>
            <a:spLocks noChangeArrowheads="1" noChangeShapeType="1" noTextEdit="1"/>
          </p:cNvSpPr>
          <p:nvPr/>
        </p:nvSpPr>
        <p:spPr bwMode="auto">
          <a:xfrm>
            <a:off x="3124200" y="3048000"/>
            <a:ext cx="1905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of neutrino</a:t>
            </a:r>
          </a:p>
        </p:txBody>
      </p:sp>
      <p:sp>
        <p:nvSpPr>
          <p:cNvPr id="66570" name="WordArt 13"/>
          <p:cNvSpPr>
            <a:spLocks noChangeArrowheads="1" noChangeShapeType="1" noTextEdit="1"/>
          </p:cNvSpPr>
          <p:nvPr/>
        </p:nvSpPr>
        <p:spPr bwMode="auto">
          <a:xfrm>
            <a:off x="3200400" y="3657600"/>
            <a:ext cx="1981200" cy="650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parameters</a:t>
            </a:r>
          </a:p>
        </p:txBody>
      </p:sp>
      <p:sp>
        <p:nvSpPr>
          <p:cNvPr id="66571" name="WordArt 14"/>
          <p:cNvSpPr>
            <a:spLocks noChangeArrowheads="1" noChangeShapeType="1" noTextEdit="1"/>
          </p:cNvSpPr>
          <p:nvPr/>
        </p:nvSpPr>
        <p:spPr bwMode="auto">
          <a:xfrm>
            <a:off x="533400" y="2819400"/>
            <a:ext cx="1905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knowledge</a:t>
            </a:r>
          </a:p>
        </p:txBody>
      </p:sp>
      <p:sp>
        <p:nvSpPr>
          <p:cNvPr id="66572" name="WordArt 15"/>
          <p:cNvSpPr>
            <a:spLocks noChangeArrowheads="1" noChangeShapeType="1" noTextEdit="1"/>
          </p:cNvSpPr>
          <p:nvPr/>
        </p:nvSpPr>
        <p:spPr bwMode="auto">
          <a:xfrm>
            <a:off x="457200" y="2133600"/>
            <a:ext cx="1600200" cy="650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General</a:t>
            </a:r>
          </a:p>
        </p:txBody>
      </p:sp>
      <p:sp>
        <p:nvSpPr>
          <p:cNvPr id="66573" name="WordArt 17"/>
          <p:cNvSpPr>
            <a:spLocks noChangeArrowheads="1" noChangeShapeType="1" noTextEdit="1"/>
          </p:cNvSpPr>
          <p:nvPr/>
        </p:nvSpPr>
        <p:spPr bwMode="auto">
          <a:xfrm>
            <a:off x="5867400" y="3276600"/>
            <a:ext cx="1828800" cy="72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new physics</a:t>
            </a:r>
          </a:p>
        </p:txBody>
      </p:sp>
      <p:sp>
        <p:nvSpPr>
          <p:cNvPr id="66574" name="WordArt 18"/>
          <p:cNvSpPr>
            <a:spLocks noChangeArrowheads="1" noChangeShapeType="1" noTextEdit="1"/>
          </p:cNvSpPr>
          <p:nvPr/>
        </p:nvSpPr>
        <p:spPr bwMode="auto">
          <a:xfrm>
            <a:off x="5791200" y="2590800"/>
            <a:ext cx="1828800" cy="650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Searches for</a:t>
            </a:r>
          </a:p>
        </p:txBody>
      </p:sp>
      <p:sp>
        <p:nvSpPr>
          <p:cNvPr id="66575" name="AutoShape 19"/>
          <p:cNvSpPr>
            <a:spLocks noChangeArrowheads="1"/>
          </p:cNvSpPr>
          <p:nvPr/>
        </p:nvSpPr>
        <p:spPr bwMode="auto">
          <a:xfrm>
            <a:off x="3810000" y="17526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6" name="AutoShape 20"/>
          <p:cNvSpPr>
            <a:spLocks noChangeArrowheads="1"/>
          </p:cNvSpPr>
          <p:nvPr/>
        </p:nvSpPr>
        <p:spPr bwMode="auto">
          <a:xfrm rot="2180364">
            <a:off x="2224088" y="1570038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7" name="AutoShape 21"/>
          <p:cNvSpPr>
            <a:spLocks noChangeArrowheads="1"/>
          </p:cNvSpPr>
          <p:nvPr/>
        </p:nvSpPr>
        <p:spPr bwMode="auto">
          <a:xfrm rot="-2351786">
            <a:off x="5280025" y="1643063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8" name="AutoShape 22"/>
          <p:cNvSpPr>
            <a:spLocks noChangeArrowheads="1"/>
          </p:cNvSpPr>
          <p:nvPr/>
        </p:nvSpPr>
        <p:spPr bwMode="auto">
          <a:xfrm rot="-4045363">
            <a:off x="6448425" y="1260475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00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9" name="Text Box 9"/>
          <p:cNvSpPr txBox="1">
            <a:spLocks noChangeArrowheads="1"/>
          </p:cNvSpPr>
          <p:nvPr/>
        </p:nvSpPr>
        <p:spPr bwMode="auto">
          <a:xfrm rot="183060">
            <a:off x="482600" y="5016500"/>
            <a:ext cx="2413000" cy="10160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Probe of nature of</a:t>
            </a:r>
          </a:p>
          <a:p>
            <a:r>
              <a:rPr lang="en-US" sz="2000"/>
              <a:t> neutrino mass </a:t>
            </a:r>
          </a:p>
          <a:p>
            <a:r>
              <a:rPr lang="en-US" sz="2000"/>
              <a:t>(soft-hard);</a:t>
            </a:r>
          </a:p>
        </p:txBody>
      </p:sp>
      <p:sp>
        <p:nvSpPr>
          <p:cNvPr id="66580" name="TextBox 21"/>
          <p:cNvSpPr txBox="1">
            <a:spLocks noChangeArrowheads="1"/>
          </p:cNvSpPr>
          <p:nvPr/>
        </p:nvSpPr>
        <p:spPr bwMode="auto">
          <a:xfrm rot="-375563">
            <a:off x="184150" y="4097338"/>
            <a:ext cx="2514600" cy="708025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Neutrino images of the Earth</a:t>
            </a:r>
          </a:p>
        </p:txBody>
      </p:sp>
      <p:sp>
        <p:nvSpPr>
          <p:cNvPr id="66581" name="TextBox 22"/>
          <p:cNvSpPr txBox="1">
            <a:spLocks noChangeArrowheads="1"/>
          </p:cNvSpPr>
          <p:nvPr/>
        </p:nvSpPr>
        <p:spPr bwMode="auto">
          <a:xfrm rot="-386827">
            <a:off x="762000" y="6149975"/>
            <a:ext cx="26670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Atmospheric vs. LBL</a:t>
            </a:r>
          </a:p>
        </p:txBody>
      </p:sp>
      <p:sp>
        <p:nvSpPr>
          <p:cNvPr id="66582" name="Text Box 6"/>
          <p:cNvSpPr txBox="1">
            <a:spLocks noChangeArrowheads="1"/>
          </p:cNvSpPr>
          <p:nvPr/>
        </p:nvSpPr>
        <p:spPr bwMode="auto">
          <a:xfrm rot="215903">
            <a:off x="5991225" y="4359275"/>
            <a:ext cx="2973388" cy="1630363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- sterile neutrinos</a:t>
            </a:r>
          </a:p>
          <a:p>
            <a:r>
              <a:rPr lang="en-US" sz="2000"/>
              <a:t>- tests of fundamental </a:t>
            </a:r>
          </a:p>
          <a:p>
            <a:r>
              <a:rPr lang="en-US" sz="2000"/>
              <a:t>   symmetries</a:t>
            </a:r>
          </a:p>
          <a:p>
            <a:pPr>
              <a:buFontTx/>
              <a:buChar char="-"/>
            </a:pPr>
            <a:r>
              <a:rPr lang="en-US" sz="2000"/>
              <a:t> non-standard </a:t>
            </a:r>
          </a:p>
          <a:p>
            <a:r>
              <a:rPr lang="en-US" sz="2000"/>
              <a:t> 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67588" name="Picture 7" descr="alldir-oth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505200" cy="480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7589" name="Text Box 8"/>
          <p:cNvSpPr txBox="1">
            <a:spLocks noChangeArrowheads="1"/>
          </p:cNvSpPr>
          <p:nvPr/>
        </p:nvSpPr>
        <p:spPr bwMode="auto">
          <a:xfrm>
            <a:off x="766763" y="6216650"/>
            <a:ext cx="29670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Neutrino fluxes averaged </a:t>
            </a:r>
          </a:p>
          <a:p>
            <a:r>
              <a:rPr lang="en-US"/>
              <a:t>over all directions</a:t>
            </a:r>
          </a:p>
        </p:txBody>
      </p:sp>
      <p:sp>
        <p:nvSpPr>
          <p:cNvPr id="67590" name="WordArt 5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5638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Energy spectra</a:t>
            </a:r>
          </a:p>
        </p:txBody>
      </p:sp>
      <p:sp>
        <p:nvSpPr>
          <p:cNvPr id="67591" name="Text Box 12"/>
          <p:cNvSpPr txBox="1">
            <a:spLocks noChangeArrowheads="1"/>
          </p:cNvSpPr>
          <p:nvPr/>
        </p:nvSpPr>
        <p:spPr bwMode="auto">
          <a:xfrm>
            <a:off x="6781800" y="304800"/>
            <a:ext cx="20859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3300"/>
                </a:solidFill>
              </a:rPr>
              <a:t>M. Honda et al </a:t>
            </a:r>
          </a:p>
          <a:p>
            <a:r>
              <a:rPr lang="en-US" i="1">
                <a:solidFill>
                  <a:srgbClr val="FF3300"/>
                </a:solidFill>
              </a:rPr>
              <a:t>astro-ph/0611418</a:t>
            </a:r>
          </a:p>
        </p:txBody>
      </p:sp>
      <p:pic>
        <p:nvPicPr>
          <p:cNvPr id="67592" name="Picture 13" descr="nuratio-oth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3581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Text Box 14"/>
          <p:cNvSpPr txBox="1">
            <a:spLocks noChangeArrowheads="1"/>
          </p:cNvSpPr>
          <p:nvPr/>
        </p:nvSpPr>
        <p:spPr bwMode="auto">
          <a:xfrm>
            <a:off x="4800600" y="6216650"/>
            <a:ext cx="23415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Flavor ratios</a:t>
            </a:r>
          </a:p>
          <a:p>
            <a:r>
              <a:rPr lang="en-US"/>
              <a:t>Charge asymmetries</a:t>
            </a:r>
          </a:p>
        </p:txBody>
      </p:sp>
      <p:sp>
        <p:nvSpPr>
          <p:cNvPr id="67594" name="Text Box 15"/>
          <p:cNvSpPr txBox="1">
            <a:spLocks noChangeArrowheads="1"/>
          </p:cNvSpPr>
          <p:nvPr/>
        </p:nvSpPr>
        <p:spPr bwMode="auto">
          <a:xfrm>
            <a:off x="7543800" y="3810000"/>
            <a:ext cx="5857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1.33</a:t>
            </a:r>
          </a:p>
        </p:txBody>
      </p:sp>
      <p:sp>
        <p:nvSpPr>
          <p:cNvPr id="67595" name="Line 19"/>
          <p:cNvSpPr>
            <a:spLocks noChangeShapeType="1"/>
          </p:cNvSpPr>
          <p:nvPr/>
        </p:nvSpPr>
        <p:spPr bwMode="auto">
          <a:xfrm>
            <a:off x="4800600" y="4800600"/>
            <a:ext cx="2743200" cy="1588"/>
          </a:xfrm>
          <a:prstGeom prst="line">
            <a:avLst/>
          </a:prstGeom>
          <a:noFill/>
          <a:ln w="9525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7596" name="Text Box 20"/>
          <p:cNvSpPr txBox="1">
            <a:spLocks noChangeArrowheads="1"/>
          </p:cNvSpPr>
          <p:nvPr/>
        </p:nvSpPr>
        <p:spPr bwMode="auto">
          <a:xfrm>
            <a:off x="7543800" y="4662488"/>
            <a:ext cx="5857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1.00</a:t>
            </a:r>
          </a:p>
        </p:txBody>
      </p:sp>
      <p:sp>
        <p:nvSpPr>
          <p:cNvPr id="67597" name="Text Box 21"/>
          <p:cNvSpPr txBox="1">
            <a:spLocks noChangeArrowheads="1"/>
          </p:cNvSpPr>
          <p:nvPr/>
        </p:nvSpPr>
        <p:spPr bwMode="auto">
          <a:xfrm>
            <a:off x="8716963" y="6491288"/>
            <a:ext cx="46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680963" name="Rectangle 3"/>
          <p:cNvSpPr>
            <a:spLocks noChangeArrowheads="1"/>
          </p:cNvSpPr>
          <p:nvPr/>
        </p:nvSpPr>
        <p:spPr bwMode="auto">
          <a:xfrm>
            <a:off x="990600" y="1600200"/>
            <a:ext cx="2286000" cy="2895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8001000" y="762000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7467600" y="762000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7696200" y="22860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693025" y="8382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8229600" y="838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872413" y="3048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990600" y="3505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990600" y="38100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447800" y="21336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447800" y="36576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506538" y="2133600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2195513" y="2133600"/>
            <a:ext cx="623887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2362200" y="3657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905000" y="3657600"/>
            <a:ext cx="457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447800" y="3962400"/>
            <a:ext cx="7620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2209800" y="39624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2514600" y="396240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990600" y="1981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 rot="-5400000">
            <a:off x="346870" y="2932906"/>
            <a:ext cx="69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mass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276600" y="3048000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31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3276600" y="3738563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21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3124200" y="2209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29718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944563" y="5038725"/>
            <a:ext cx="2701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Normal mass hierarchy 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1174750" y="2378075"/>
            <a:ext cx="661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Times New Roman" pitchFamily="18" charset="0"/>
              </a:rPr>
              <a:t>e3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1571625" y="1719263"/>
            <a:ext cx="681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 baseline="-25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75" name="WordArt 31"/>
          <p:cNvSpPr>
            <a:spLocks noChangeArrowheads="1" noChangeShapeType="1" noTextEdit="1"/>
          </p:cNvSpPr>
          <p:nvPr/>
        </p:nvSpPr>
        <p:spPr bwMode="auto">
          <a:xfrm>
            <a:off x="1643063" y="204788"/>
            <a:ext cx="5181600" cy="1173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Mixing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and flavors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2263775" y="1747838"/>
            <a:ext cx="66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Symbol" pitchFamily="18" charset="2"/>
              </a:rPr>
              <a:t>t</a:t>
            </a:r>
            <a:r>
              <a:rPr lang="en-US" baseline="-25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1414463" y="4071938"/>
            <a:ext cx="661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Times New Roman" pitchFamily="18" charset="0"/>
              </a:rPr>
              <a:t>e1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1376363" y="3271838"/>
            <a:ext cx="661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|U</a:t>
            </a:r>
            <a:r>
              <a:rPr lang="en-US" baseline="-25000">
                <a:latin typeface="Times New Roman" pitchFamily="18" charset="0"/>
              </a:rPr>
              <a:t>e2</a:t>
            </a:r>
            <a:r>
              <a:rPr lang="en-US">
                <a:latin typeface="Times New Roman" pitchFamily="18" charset="0"/>
              </a:rPr>
              <a:t>|</a:t>
            </a:r>
            <a:r>
              <a:rPr lang="en-US" baseline="30000">
                <a:latin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5208588" y="2914650"/>
            <a:ext cx="26130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</a:t>
            </a:r>
            <a:r>
              <a:rPr lang="en-US" sz="2000"/>
              <a:t>tan</a:t>
            </a:r>
            <a:r>
              <a:rPr lang="en-US" sz="2000" baseline="30000">
                <a:latin typeface="Symbol" pitchFamily="18" charset="2"/>
              </a:rPr>
              <a:t>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Times New Roman" pitchFamily="18" charset="0"/>
              </a:rPr>
              <a:t>23  </a:t>
            </a:r>
            <a:r>
              <a:rPr lang="en-US" sz="2000"/>
              <a:t>=</a:t>
            </a:r>
            <a:r>
              <a:rPr lang="en-US" sz="2000">
                <a:latin typeface="Times New Roman" pitchFamily="18" charset="0"/>
              </a:rPr>
              <a:t> |U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 baseline="-25000">
                <a:latin typeface="Times New Roman" pitchFamily="18" charset="0"/>
              </a:rPr>
              <a:t>3</a:t>
            </a:r>
            <a:r>
              <a:rPr lang="en-US" sz="2000">
                <a:latin typeface="Times New Roman" pitchFamily="18" charset="0"/>
              </a:rPr>
              <a:t>|</a:t>
            </a:r>
            <a:r>
              <a:rPr lang="en-US" sz="2000" baseline="30000">
                <a:latin typeface="Times New Roman" pitchFamily="18" charset="0"/>
              </a:rPr>
              <a:t>2   </a:t>
            </a:r>
            <a:r>
              <a:rPr lang="en-US" sz="2000">
                <a:latin typeface="Times New Roman" pitchFamily="18" charset="0"/>
              </a:rPr>
              <a:t>/ |U</a:t>
            </a:r>
            <a:r>
              <a:rPr lang="en-US" sz="2000" baseline="-25000">
                <a:latin typeface="Symbol" pitchFamily="18" charset="2"/>
              </a:rPr>
              <a:t>t</a:t>
            </a:r>
            <a:r>
              <a:rPr lang="en-US" sz="2000" baseline="-25000">
                <a:latin typeface="Times New Roman" pitchFamily="18" charset="0"/>
              </a:rPr>
              <a:t>3</a:t>
            </a:r>
            <a:r>
              <a:rPr lang="en-US" sz="2000">
                <a:latin typeface="Times New Roman" pitchFamily="18" charset="0"/>
              </a:rPr>
              <a:t>|</a:t>
            </a:r>
            <a:r>
              <a:rPr lang="en-US" sz="2000" baseline="30000">
                <a:latin typeface="Times New Roman" pitchFamily="18" charset="0"/>
              </a:rPr>
              <a:t>2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5180013" y="2474913"/>
            <a:ext cx="17557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</a:t>
            </a:r>
            <a:r>
              <a:rPr lang="en-US" sz="2000"/>
              <a:t>sin</a:t>
            </a:r>
            <a:r>
              <a:rPr lang="en-US" sz="2000" baseline="30000">
                <a:latin typeface="Symbol" pitchFamily="18" charset="2"/>
              </a:rPr>
              <a:t>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Times New Roman" pitchFamily="18" charset="0"/>
              </a:rPr>
              <a:t>13  </a:t>
            </a:r>
            <a:r>
              <a:rPr lang="en-US" sz="2000"/>
              <a:t>=</a:t>
            </a:r>
            <a:r>
              <a:rPr lang="en-US" sz="2000">
                <a:latin typeface="Times New Roman" pitchFamily="18" charset="0"/>
              </a:rPr>
              <a:t> |U</a:t>
            </a:r>
            <a:r>
              <a:rPr lang="en-US" sz="2000" baseline="-25000">
                <a:latin typeface="Times New Roman" pitchFamily="18" charset="0"/>
              </a:rPr>
              <a:t>e3</a:t>
            </a:r>
            <a:r>
              <a:rPr lang="en-US" sz="2000">
                <a:latin typeface="Times New Roman" pitchFamily="18" charset="0"/>
              </a:rPr>
              <a:t>|</a:t>
            </a:r>
            <a:r>
              <a:rPr lang="en-US" sz="2000" baseline="30000">
                <a:latin typeface="Times New Roman" pitchFamily="18" charset="0"/>
              </a:rPr>
              <a:t>2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5191125" y="2057400"/>
            <a:ext cx="26812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tan</a:t>
            </a:r>
            <a:r>
              <a:rPr lang="en-US" sz="2000" baseline="30000">
                <a:latin typeface="Symbol" pitchFamily="18" charset="2"/>
              </a:rPr>
              <a:t>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Times New Roman" pitchFamily="18" charset="0"/>
              </a:rPr>
              <a:t>12 </a:t>
            </a:r>
            <a:r>
              <a:rPr lang="en-US" sz="2000"/>
              <a:t>=</a:t>
            </a:r>
            <a:r>
              <a:rPr lang="en-US" sz="2000" baseline="-25000">
                <a:latin typeface="Times New Roman" pitchFamily="18" charset="0"/>
              </a:rPr>
              <a:t>  </a:t>
            </a:r>
            <a:r>
              <a:rPr lang="en-US" sz="2000">
                <a:latin typeface="Times New Roman" pitchFamily="18" charset="0"/>
              </a:rPr>
              <a:t>|U</a:t>
            </a:r>
            <a:r>
              <a:rPr lang="en-US" sz="2000" baseline="-25000">
                <a:latin typeface="Times New Roman" pitchFamily="18" charset="0"/>
              </a:rPr>
              <a:t>e2</a:t>
            </a:r>
            <a:r>
              <a:rPr lang="en-US" sz="2000">
                <a:latin typeface="Times New Roman" pitchFamily="18" charset="0"/>
              </a:rPr>
              <a:t>|</a:t>
            </a:r>
            <a:r>
              <a:rPr lang="en-US" sz="2000" baseline="30000">
                <a:latin typeface="Times New Roman" pitchFamily="18" charset="0"/>
              </a:rPr>
              <a:t>2   </a:t>
            </a:r>
            <a:r>
              <a:rPr lang="en-US" sz="2000">
                <a:latin typeface="Times New Roman" pitchFamily="18" charset="0"/>
              </a:rPr>
              <a:t>/  |U</a:t>
            </a:r>
            <a:r>
              <a:rPr lang="en-US" sz="2000" baseline="-25000">
                <a:latin typeface="Times New Roman" pitchFamily="18" charset="0"/>
              </a:rPr>
              <a:t>e1</a:t>
            </a:r>
            <a:r>
              <a:rPr lang="en-US" sz="2000">
                <a:latin typeface="Times New Roman" pitchFamily="18" charset="0"/>
              </a:rPr>
              <a:t>|</a:t>
            </a:r>
            <a:r>
              <a:rPr lang="en-US" sz="2000" baseline="30000">
                <a:latin typeface="Times New Roman" pitchFamily="18" charset="0"/>
              </a:rPr>
              <a:t>2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990600" y="5546725"/>
            <a:ext cx="20923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 baseline="-25000"/>
              <a:t>31 </a:t>
            </a:r>
            <a:r>
              <a:rPr lang="en-US" sz="2000"/>
              <a:t>= m</a:t>
            </a:r>
            <a:r>
              <a:rPr lang="en-US" sz="2000" baseline="30000"/>
              <a:t>2</a:t>
            </a:r>
            <a:r>
              <a:rPr lang="en-US" sz="2000" baseline="-25000"/>
              <a:t>3 </a:t>
            </a:r>
            <a:r>
              <a:rPr lang="en-US" sz="2000"/>
              <a:t>- m</a:t>
            </a:r>
            <a:r>
              <a:rPr lang="en-US" sz="2000" baseline="30000"/>
              <a:t>2</a:t>
            </a:r>
            <a:r>
              <a:rPr lang="en-US" sz="2000" baseline="-25000"/>
              <a:t>1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1000125" y="5937250"/>
            <a:ext cx="20669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 baseline="-25000"/>
              <a:t>21 </a:t>
            </a:r>
            <a:r>
              <a:rPr lang="en-US" sz="2000"/>
              <a:t>= m</a:t>
            </a:r>
            <a:r>
              <a:rPr lang="en-US" sz="2000" baseline="30000"/>
              <a:t>2</a:t>
            </a:r>
            <a:r>
              <a:rPr lang="en-US" sz="2000" baseline="-25000"/>
              <a:t>2 </a:t>
            </a:r>
            <a:r>
              <a:rPr lang="en-US" sz="2000"/>
              <a:t>- m</a:t>
            </a:r>
            <a:r>
              <a:rPr lang="en-US" sz="2000" baseline="30000"/>
              <a:t>2</a:t>
            </a:r>
            <a:r>
              <a:rPr lang="en-US" sz="2000" baseline="-25000"/>
              <a:t>1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4935538" y="1644650"/>
            <a:ext cx="2179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Mixing parameters</a:t>
            </a: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5429250" y="4405313"/>
            <a:ext cx="20828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f</a:t>
            </a:r>
            <a:r>
              <a:rPr lang="en-US" sz="2000"/>
              <a:t>  =  U</a:t>
            </a:r>
            <a:r>
              <a:rPr lang="en-US" sz="2000" baseline="-25000"/>
              <a:t>PMNS</a:t>
            </a:r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mass</a:t>
            </a:r>
            <a:endParaRPr lang="en-US" sz="2000"/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5222875" y="6192838"/>
            <a:ext cx="287655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U</a:t>
            </a:r>
            <a:r>
              <a:rPr lang="en-US" sz="2000" baseline="-25000"/>
              <a:t>PMNS  </a:t>
            </a:r>
            <a:r>
              <a:rPr lang="en-US" sz="2000"/>
              <a:t>= U</a:t>
            </a:r>
            <a:r>
              <a:rPr lang="en-US" sz="2000" baseline="-25000"/>
              <a:t>23</a:t>
            </a:r>
            <a:r>
              <a:rPr lang="en-US" sz="2000"/>
              <a:t>I</a:t>
            </a:r>
            <a:r>
              <a:rPr lang="en-US" sz="2000" baseline="-25000">
                <a:latin typeface="Symbol" pitchFamily="18" charset="2"/>
              </a:rPr>
              <a:t>d </a:t>
            </a:r>
            <a:r>
              <a:rPr lang="en-US" sz="2000"/>
              <a:t>U</a:t>
            </a:r>
            <a:r>
              <a:rPr lang="en-US" sz="2000" baseline="-25000"/>
              <a:t>13</a:t>
            </a:r>
            <a:r>
              <a:rPr lang="en-US" sz="2000"/>
              <a:t>I</a:t>
            </a:r>
            <a:r>
              <a:rPr lang="en-US" sz="2000" baseline="-25000">
                <a:latin typeface="Symbol" pitchFamily="18" charset="2"/>
              </a:rPr>
              <a:t>-d </a:t>
            </a:r>
            <a:r>
              <a:rPr lang="en-US" sz="2000"/>
              <a:t>U</a:t>
            </a:r>
            <a:r>
              <a:rPr lang="en-US" sz="2000" baseline="-25000"/>
              <a:t>12</a:t>
            </a:r>
            <a:endParaRPr lang="en-US" sz="2000"/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1600200" y="4510088"/>
            <a:ext cx="820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flavor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5106988" y="3948113"/>
            <a:ext cx="1735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Mixing matrix: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6880225" y="4892675"/>
            <a:ext cx="3984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</a:p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</a:p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5416550" y="4900613"/>
            <a:ext cx="4524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</a:p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5856288" y="5210175"/>
            <a:ext cx="1055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= U</a:t>
            </a:r>
            <a:r>
              <a:rPr lang="en-US" sz="2000" baseline="-25000"/>
              <a:t>PMNS</a:t>
            </a:r>
            <a:endParaRPr lang="en-US" sz="2000"/>
          </a:p>
        </p:txBody>
      </p:sp>
      <p:sp>
        <p:nvSpPr>
          <p:cNvPr id="6192" name="AutoShape 48"/>
          <p:cNvSpPr>
            <a:spLocks noChangeArrowheads="1"/>
          </p:cNvSpPr>
          <p:nvPr/>
        </p:nvSpPr>
        <p:spPr bwMode="auto">
          <a:xfrm>
            <a:off x="5402263" y="4995863"/>
            <a:ext cx="439737" cy="860425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3" name="AutoShape 49"/>
          <p:cNvSpPr>
            <a:spLocks noChangeArrowheads="1"/>
          </p:cNvSpPr>
          <p:nvPr/>
        </p:nvSpPr>
        <p:spPr bwMode="auto">
          <a:xfrm>
            <a:off x="6875463" y="4975225"/>
            <a:ext cx="439737" cy="860425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68612" name="Picture 4" descr="FluxRatio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FluxRatio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3657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WordArt 5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Ratios of fluxes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685800" y="2438400"/>
            <a:ext cx="7850188" cy="195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Other possibilities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0660" name="WordArt 5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8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Violation of fundamental symmetries</a:t>
            </a:r>
          </a:p>
        </p:txBody>
      </p:sp>
      <p:pic>
        <p:nvPicPr>
          <p:cNvPr id="70661" name="Picture 7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8"/>
          <p:cNvSpPr txBox="1">
            <a:spLocks noChangeArrowheads="1"/>
          </p:cNvSpPr>
          <p:nvPr/>
        </p:nvSpPr>
        <p:spPr bwMode="auto">
          <a:xfrm>
            <a:off x="381000" y="6019800"/>
            <a:ext cx="57769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Vertically upgoing atmospheric neutrinos taking into </a:t>
            </a:r>
          </a:p>
          <a:p>
            <a:r>
              <a:rPr lang="en-US"/>
              <a:t>account effects of violation of  Lorentz invariance</a:t>
            </a:r>
          </a:p>
        </p:txBody>
      </p:sp>
      <p:sp>
        <p:nvSpPr>
          <p:cNvPr id="70663" name="Text Box 9"/>
          <p:cNvSpPr txBox="1">
            <a:spLocks noChangeArrowheads="1"/>
          </p:cNvSpPr>
          <p:nvPr/>
        </p:nvSpPr>
        <p:spPr bwMode="auto">
          <a:xfrm>
            <a:off x="6934200" y="3429000"/>
            <a:ext cx="1463675" cy="3667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c/c = 10</a:t>
            </a:r>
            <a:r>
              <a:rPr lang="en-US" baseline="30000"/>
              <a:t>-27</a:t>
            </a:r>
            <a:r>
              <a:rPr lang="en-US"/>
              <a:t> </a:t>
            </a:r>
          </a:p>
        </p:txBody>
      </p:sp>
      <p:sp>
        <p:nvSpPr>
          <p:cNvPr id="70664" name="Text Box 10"/>
          <p:cNvSpPr txBox="1">
            <a:spLocks noChangeArrowheads="1"/>
          </p:cNvSpPr>
          <p:nvPr/>
        </p:nvSpPr>
        <p:spPr bwMode="auto">
          <a:xfrm>
            <a:off x="6858000" y="3962400"/>
            <a:ext cx="17827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maximal mixing</a:t>
            </a:r>
          </a:p>
        </p:txBody>
      </p:sp>
      <p:sp>
        <p:nvSpPr>
          <p:cNvPr id="70665" name="Text Box 11"/>
          <p:cNvSpPr txBox="1">
            <a:spLocks noChangeArrowheads="1"/>
          </p:cNvSpPr>
          <p:nvPr/>
        </p:nvSpPr>
        <p:spPr bwMode="auto">
          <a:xfrm>
            <a:off x="6477000" y="4568825"/>
            <a:ext cx="224155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M. C. Gonzalez-Garcia</a:t>
            </a:r>
          </a:p>
          <a:p>
            <a:r>
              <a:rPr lang="en-US" sz="1600" i="1">
                <a:solidFill>
                  <a:srgbClr val="FF0000"/>
                </a:solidFill>
              </a:rPr>
              <a:t>F. Halzen</a:t>
            </a:r>
          </a:p>
          <a:p>
            <a:r>
              <a:rPr lang="en-US" sz="1600" i="1">
                <a:solidFill>
                  <a:srgbClr val="FF0000"/>
                </a:solidFill>
              </a:rPr>
              <a:t>M. Maltoni, </a:t>
            </a:r>
          </a:p>
          <a:p>
            <a:r>
              <a:rPr lang="en-US" sz="1600" i="1">
                <a:solidFill>
                  <a:srgbClr val="FF0000"/>
                </a:solidFill>
              </a:rPr>
              <a:t>Hep-ph/0502223</a:t>
            </a:r>
          </a:p>
        </p:txBody>
      </p:sp>
      <p:sp>
        <p:nvSpPr>
          <p:cNvPr id="70666" name="Text Box 13"/>
          <p:cNvSpPr txBox="1">
            <a:spLocks noChangeArrowheads="1"/>
          </p:cNvSpPr>
          <p:nvPr/>
        </p:nvSpPr>
        <p:spPr bwMode="auto">
          <a:xfrm>
            <a:off x="6286500" y="1752600"/>
            <a:ext cx="2857500" cy="146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Violation of  Lorentz </a:t>
            </a:r>
          </a:p>
          <a:p>
            <a:r>
              <a:rPr lang="en-US"/>
              <a:t>invariance:  different </a:t>
            </a:r>
          </a:p>
          <a:p>
            <a:r>
              <a:rPr lang="en-US"/>
              <a:t>asymptotic (E </a:t>
            </a:r>
            <a:r>
              <a:rPr lang="en-US">
                <a:sym typeface="Wingdings" pitchFamily="2" charset="2"/>
              </a:rPr>
              <a:t> infty</a:t>
            </a:r>
            <a:r>
              <a:rPr lang="en-US"/>
              <a:t>) </a:t>
            </a:r>
          </a:p>
          <a:p>
            <a:r>
              <a:rPr lang="en-US"/>
              <a:t>values of velocity of two </a:t>
            </a:r>
          </a:p>
          <a:p>
            <a:r>
              <a:rPr lang="en-US"/>
              <a:t>neutrino components</a:t>
            </a:r>
          </a:p>
        </p:txBody>
      </p:sp>
      <p:sp>
        <p:nvSpPr>
          <p:cNvPr id="70667" name="Text Box 14"/>
          <p:cNvSpPr txBox="1">
            <a:spLocks noChangeArrowheads="1"/>
          </p:cNvSpPr>
          <p:nvPr/>
        </p:nvSpPr>
        <p:spPr bwMode="auto">
          <a:xfrm>
            <a:off x="8604250" y="6400800"/>
            <a:ext cx="463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1684" name="WordArt 5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6781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Absorption tomography </a:t>
            </a:r>
          </a:p>
        </p:txBody>
      </p:sp>
      <p:pic>
        <p:nvPicPr>
          <p:cNvPr id="71685" name="Picture 6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143000"/>
            <a:ext cx="43434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7162800" y="228600"/>
            <a:ext cx="1874838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Radiography </a:t>
            </a:r>
          </a:p>
          <a:p>
            <a:r>
              <a:rPr lang="en-US"/>
              <a:t>of the Earth </a:t>
            </a:r>
          </a:p>
          <a:p>
            <a:r>
              <a:rPr lang="en-US"/>
              <a:t>core and mantle</a:t>
            </a:r>
          </a:p>
        </p:txBody>
      </p:sp>
      <p:sp>
        <p:nvSpPr>
          <p:cNvPr id="71687" name="Text Box 8"/>
          <p:cNvSpPr txBox="1">
            <a:spLocks noChangeArrowheads="1"/>
          </p:cNvSpPr>
          <p:nvPr/>
        </p:nvSpPr>
        <p:spPr bwMode="auto">
          <a:xfrm>
            <a:off x="533400" y="1219200"/>
            <a:ext cx="264795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M. C. Gonzalez-Garcia</a:t>
            </a:r>
          </a:p>
          <a:p>
            <a:r>
              <a:rPr lang="en-US" sz="1600" i="1">
                <a:solidFill>
                  <a:srgbClr val="FF0000"/>
                </a:solidFill>
              </a:rPr>
              <a:t>F. Halzen,  M. Maltoni, </a:t>
            </a:r>
          </a:p>
          <a:p>
            <a:r>
              <a:rPr lang="en-US" sz="1600" i="1">
                <a:solidFill>
                  <a:srgbClr val="FF0000"/>
                </a:solidFill>
              </a:rPr>
              <a:t>H. Tanaka</a:t>
            </a:r>
          </a:p>
          <a:p>
            <a:r>
              <a:rPr lang="en-US" sz="1600" i="1">
                <a:solidFill>
                  <a:srgbClr val="FF0000"/>
                </a:solidFill>
              </a:rPr>
              <a:t>arXiv:0711.0745  [hep-ph]</a:t>
            </a:r>
          </a:p>
        </p:txBody>
      </p:sp>
      <p:sp>
        <p:nvSpPr>
          <p:cNvPr id="71688" name="Text Box 9"/>
          <p:cNvSpPr txBox="1">
            <a:spLocks noChangeArrowheads="1"/>
          </p:cNvSpPr>
          <p:nvPr/>
        </p:nvSpPr>
        <p:spPr bwMode="auto">
          <a:xfrm>
            <a:off x="1295400" y="6172200"/>
            <a:ext cx="53959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Zhenith angle distribution of events in IceCube </a:t>
            </a:r>
          </a:p>
          <a:p>
            <a:r>
              <a:rPr lang="en-US"/>
              <a:t>for different energy thresholds for PREM model</a:t>
            </a:r>
          </a:p>
        </p:txBody>
      </p:sp>
      <p:sp>
        <p:nvSpPr>
          <p:cNvPr id="71689" name="Text Box 10"/>
          <p:cNvSpPr txBox="1">
            <a:spLocks noChangeArrowheads="1"/>
          </p:cNvSpPr>
          <p:nvPr/>
        </p:nvSpPr>
        <p:spPr bwMode="auto">
          <a:xfrm>
            <a:off x="5207000" y="3962400"/>
            <a:ext cx="3784600" cy="146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Ratio of zenith angle distribution </a:t>
            </a:r>
          </a:p>
          <a:p>
            <a:r>
              <a:rPr lang="en-US"/>
              <a:t>of expected events for PREM </a:t>
            </a:r>
          </a:p>
          <a:p>
            <a:r>
              <a:rPr lang="en-US"/>
              <a:t>model and for homogeneous  </a:t>
            </a:r>
          </a:p>
          <a:p>
            <a:r>
              <a:rPr lang="en-US"/>
              <a:t>Earth matter distribution </a:t>
            </a:r>
          </a:p>
          <a:p>
            <a:r>
              <a:rPr lang="en-US"/>
              <a:t>(stat. error) </a:t>
            </a:r>
          </a:p>
        </p:txBody>
      </p:sp>
      <p:pic>
        <p:nvPicPr>
          <p:cNvPr id="71690" name="Picture 12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48831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Text Box 13"/>
          <p:cNvSpPr txBox="1">
            <a:spLocks noChangeArrowheads="1"/>
          </p:cNvSpPr>
          <p:nvPr/>
        </p:nvSpPr>
        <p:spPr bwMode="auto">
          <a:xfrm>
            <a:off x="8680450" y="6491288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387350" y="233363"/>
            <a:ext cx="7119938" cy="73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Sub-subGeV neutrinos</a:t>
            </a:r>
          </a:p>
        </p:txBody>
      </p:sp>
      <p:pic>
        <p:nvPicPr>
          <p:cNvPr id="72709" name="Picture 5" descr="flukalow-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8275" y="1698625"/>
            <a:ext cx="49276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65125" y="3105150"/>
            <a:ext cx="3108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Flavor ratio decrease with </a:t>
            </a:r>
          </a:p>
          <a:p>
            <a:r>
              <a:rPr lang="en-US"/>
              <a:t>energy and deviates from 2</a:t>
            </a:r>
          </a:p>
          <a:p>
            <a:r>
              <a:rPr lang="en-US"/>
              <a:t>2.1 </a:t>
            </a:r>
            <a:r>
              <a:rPr lang="en-US">
                <a:sym typeface="Wingdings" pitchFamily="2" charset="2"/>
              </a:rPr>
              <a:t> 1.6</a:t>
            </a:r>
            <a:endParaRPr lang="en-US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36550" y="1863725"/>
            <a:ext cx="35226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Two components: </a:t>
            </a:r>
          </a:p>
          <a:p>
            <a:pPr>
              <a:buFontTx/>
              <a:buChar char="-"/>
            </a:pPr>
            <a:r>
              <a:rPr lang="en-US"/>
              <a:t> directly produced by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r>
              <a:rPr lang="en-US">
                <a:latin typeface="Symbol" pitchFamily="18" charset="2"/>
              </a:rPr>
              <a:t> </a:t>
            </a:r>
            <a:r>
              <a:rPr lang="en-US"/>
              <a:t>and</a:t>
            </a:r>
            <a:r>
              <a:rPr lang="en-US">
                <a:latin typeface="Symbol" pitchFamily="18" charset="2"/>
              </a:rPr>
              <a:t> n</a:t>
            </a:r>
            <a:r>
              <a:rPr lang="en-US" baseline="-25000"/>
              <a:t>e</a:t>
            </a:r>
            <a:endParaRPr lang="en-US"/>
          </a:p>
          <a:p>
            <a:pPr>
              <a:buFontTx/>
              <a:buChar char="-"/>
            </a:pPr>
            <a:r>
              <a:rPr lang="en-US"/>
              <a:t> from invisible muon decay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65125" y="4687888"/>
            <a:ext cx="321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Seasonal variations, </a:t>
            </a:r>
          </a:p>
          <a:p>
            <a:r>
              <a:rPr lang="en-US"/>
              <a:t>variations with solar activity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22250" y="5856288"/>
            <a:ext cx="382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Background for diffuse SN fluxes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7485063" y="6326188"/>
            <a:ext cx="922337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FLUKA</a:t>
            </a:r>
          </a:p>
        </p:txBody>
      </p:sp>
      <p:sp>
        <p:nvSpPr>
          <p:cNvPr id="72715" name="WordArt 11"/>
          <p:cNvSpPr>
            <a:spLocks noChangeArrowheads="1" noChangeShapeType="1" noTextEdit="1"/>
          </p:cNvSpPr>
          <p:nvPr/>
        </p:nvSpPr>
        <p:spPr bwMode="auto">
          <a:xfrm>
            <a:off x="222250" y="1201738"/>
            <a:ext cx="2468563" cy="420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Main features: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5249863" y="1149350"/>
            <a:ext cx="3040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Enlarging the energy range</a:t>
            </a:r>
          </a:p>
        </p:txBody>
      </p:sp>
      <p:sp>
        <p:nvSpPr>
          <p:cNvPr id="72717" name="AutoShape 13"/>
          <p:cNvSpPr>
            <a:spLocks noChangeArrowheads="1"/>
          </p:cNvSpPr>
          <p:nvPr/>
        </p:nvSpPr>
        <p:spPr bwMode="auto">
          <a:xfrm>
            <a:off x="233363" y="4181475"/>
            <a:ext cx="290512" cy="2905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608013" y="4119563"/>
            <a:ext cx="2798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weaker screening effect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4262438" y="6326188"/>
            <a:ext cx="20050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O. Peres, A.S,</a:t>
            </a:r>
          </a:p>
          <a:p>
            <a:r>
              <a:rPr lang="en-US" sz="1600" i="1">
                <a:solidFill>
                  <a:srgbClr val="FF0000"/>
                </a:solidFill>
              </a:rPr>
              <a:t>[arXiv:0903.5323] </a:t>
            </a:r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3598863" y="2220913"/>
            <a:ext cx="1174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8680450" y="6491288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 flipV="1">
            <a:off x="2209800" y="1600200"/>
            <a:ext cx="2362200" cy="533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32" name="Oval 4"/>
          <p:cNvSpPr>
            <a:spLocks noChangeArrowheads="1"/>
          </p:cNvSpPr>
          <p:nvPr/>
        </p:nvSpPr>
        <p:spPr bwMode="auto">
          <a:xfrm>
            <a:off x="1676400" y="27432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762125" y="2743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auto">
          <a:xfrm>
            <a:off x="6553200" y="27432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629400" y="2743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2286000" y="3048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3581400" y="31242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3581400" y="3048000"/>
            <a:ext cx="1676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3124200" y="4410075"/>
            <a:ext cx="457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3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5257800" y="3648075"/>
            <a:ext cx="457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2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2362200" y="16764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f</a:t>
            </a:r>
            <a:r>
              <a:rPr lang="en-US" sz="2000">
                <a:latin typeface="Symbol" pitchFamily="18" charset="2"/>
              </a:rPr>
              <a:t>  = </a:t>
            </a:r>
            <a:r>
              <a:rPr lang="en-US" sz="2000"/>
              <a:t>U</a:t>
            </a:r>
            <a:r>
              <a:rPr lang="en-US" sz="2000" baseline="-25000"/>
              <a:t>23</a:t>
            </a:r>
            <a:r>
              <a:rPr lang="en-US" sz="2000"/>
              <a:t>I</a:t>
            </a:r>
            <a:r>
              <a:rPr lang="en-US" sz="2000" baseline="-25000">
                <a:latin typeface="Symbol" pitchFamily="18" charset="2"/>
              </a:rPr>
              <a:t>d</a:t>
            </a:r>
            <a:r>
              <a:rPr lang="en-US" sz="2000"/>
              <a:t> U</a:t>
            </a:r>
            <a:r>
              <a:rPr lang="en-US" sz="2000" baseline="-25000"/>
              <a:t>13</a:t>
            </a:r>
            <a:r>
              <a:rPr lang="en-US" sz="2000">
                <a:latin typeface="Symbol" pitchFamily="18" charset="2"/>
              </a:rPr>
              <a:t>n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73743" name="WordArt 15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4114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Evolution</a:t>
            </a:r>
          </a:p>
        </p:txBody>
      </p:sp>
      <p:sp>
        <p:nvSpPr>
          <p:cNvPr id="73744" name="Text Box 17"/>
          <p:cNvSpPr txBox="1">
            <a:spLocks noChangeArrowheads="1"/>
          </p:cNvSpPr>
          <p:nvPr/>
        </p:nvSpPr>
        <p:spPr bwMode="auto">
          <a:xfrm>
            <a:off x="2209800" y="2193925"/>
            <a:ext cx="24511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I</a:t>
            </a:r>
            <a:r>
              <a:rPr lang="en-US" sz="2000" baseline="-25000">
                <a:latin typeface="Symbol" pitchFamily="18" charset="2"/>
              </a:rPr>
              <a:t>d</a:t>
            </a:r>
            <a:r>
              <a:rPr lang="en-US" sz="2000"/>
              <a:t>  = diag (1, 1, e</a:t>
            </a:r>
            <a:r>
              <a:rPr lang="en-US" sz="2000" baseline="30000"/>
              <a:t>i</a:t>
            </a:r>
            <a:r>
              <a:rPr lang="en-US" sz="2000" baseline="30000">
                <a:latin typeface="Symbol" pitchFamily="18" charset="2"/>
              </a:rPr>
              <a:t>d</a:t>
            </a:r>
            <a:r>
              <a:rPr lang="en-US" sz="2000"/>
              <a:t> )</a:t>
            </a:r>
          </a:p>
        </p:txBody>
      </p:sp>
      <p:sp>
        <p:nvSpPr>
          <p:cNvPr id="73745" name="Text Box 18"/>
          <p:cNvSpPr txBox="1">
            <a:spLocks noChangeArrowheads="1"/>
          </p:cNvSpPr>
          <p:nvPr/>
        </p:nvSpPr>
        <p:spPr bwMode="auto">
          <a:xfrm>
            <a:off x="3124200" y="2819400"/>
            <a:ext cx="457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3746" name="Oval 19"/>
          <p:cNvSpPr>
            <a:spLocks noChangeArrowheads="1"/>
          </p:cNvSpPr>
          <p:nvPr/>
        </p:nvSpPr>
        <p:spPr bwMode="auto">
          <a:xfrm>
            <a:off x="1676400" y="4419600"/>
            <a:ext cx="609600" cy="6096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Oval 20"/>
          <p:cNvSpPr>
            <a:spLocks noChangeArrowheads="1"/>
          </p:cNvSpPr>
          <p:nvPr/>
        </p:nvSpPr>
        <p:spPr bwMode="auto">
          <a:xfrm>
            <a:off x="1676400" y="3581400"/>
            <a:ext cx="6096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Text Box 21"/>
          <p:cNvSpPr txBox="1">
            <a:spLocks noChangeArrowheads="1"/>
          </p:cNvSpPr>
          <p:nvPr/>
        </p:nvSpPr>
        <p:spPr bwMode="auto">
          <a:xfrm>
            <a:off x="1752600" y="3581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3749" name="Text Box 22"/>
          <p:cNvSpPr txBox="1">
            <a:spLocks noChangeArrowheads="1"/>
          </p:cNvSpPr>
          <p:nvPr/>
        </p:nvSpPr>
        <p:spPr bwMode="auto">
          <a:xfrm>
            <a:off x="1752600" y="4419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3750" name="Oval 23"/>
          <p:cNvSpPr>
            <a:spLocks noChangeArrowheads="1"/>
          </p:cNvSpPr>
          <p:nvPr/>
        </p:nvSpPr>
        <p:spPr bwMode="auto">
          <a:xfrm>
            <a:off x="6553200" y="3581400"/>
            <a:ext cx="6096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1" name="Text Box 24"/>
          <p:cNvSpPr txBox="1">
            <a:spLocks noChangeArrowheads="1"/>
          </p:cNvSpPr>
          <p:nvPr/>
        </p:nvSpPr>
        <p:spPr bwMode="auto">
          <a:xfrm>
            <a:off x="6629400" y="3581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3752" name="Oval 25"/>
          <p:cNvSpPr>
            <a:spLocks noChangeArrowheads="1"/>
          </p:cNvSpPr>
          <p:nvPr/>
        </p:nvSpPr>
        <p:spPr bwMode="auto">
          <a:xfrm>
            <a:off x="6629400" y="4343400"/>
            <a:ext cx="609600" cy="6096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3" name="Text Box 26"/>
          <p:cNvSpPr txBox="1">
            <a:spLocks noChangeArrowheads="1"/>
          </p:cNvSpPr>
          <p:nvPr/>
        </p:nvSpPr>
        <p:spPr bwMode="auto">
          <a:xfrm>
            <a:off x="6705600" y="4343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3754" name="Text Box 27"/>
          <p:cNvSpPr txBox="1">
            <a:spLocks noChangeArrowheads="1"/>
          </p:cNvSpPr>
          <p:nvPr/>
        </p:nvSpPr>
        <p:spPr bwMode="auto">
          <a:xfrm>
            <a:off x="5257800" y="2819400"/>
            <a:ext cx="457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3755" name="Text Box 28"/>
          <p:cNvSpPr txBox="1">
            <a:spLocks noChangeArrowheads="1"/>
          </p:cNvSpPr>
          <p:nvPr/>
        </p:nvSpPr>
        <p:spPr bwMode="auto">
          <a:xfrm>
            <a:off x="3124200" y="3648075"/>
            <a:ext cx="457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2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3756" name="Text Box 29"/>
          <p:cNvSpPr txBox="1">
            <a:spLocks noChangeArrowheads="1"/>
          </p:cNvSpPr>
          <p:nvPr/>
        </p:nvSpPr>
        <p:spPr bwMode="auto">
          <a:xfrm>
            <a:off x="5257800" y="4419600"/>
            <a:ext cx="4572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3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73757" name="Line 31"/>
          <p:cNvSpPr>
            <a:spLocks noChangeShapeType="1"/>
          </p:cNvSpPr>
          <p:nvPr/>
        </p:nvSpPr>
        <p:spPr bwMode="auto">
          <a:xfrm>
            <a:off x="5715000" y="3048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8" name="Line 32"/>
          <p:cNvSpPr>
            <a:spLocks noChangeShapeType="1"/>
          </p:cNvSpPr>
          <p:nvPr/>
        </p:nvSpPr>
        <p:spPr bwMode="auto">
          <a:xfrm>
            <a:off x="2286000" y="39624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9" name="Line 33"/>
          <p:cNvSpPr>
            <a:spLocks noChangeShapeType="1"/>
          </p:cNvSpPr>
          <p:nvPr/>
        </p:nvSpPr>
        <p:spPr bwMode="auto">
          <a:xfrm>
            <a:off x="2286000" y="4724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0" name="Line 34"/>
          <p:cNvSpPr>
            <a:spLocks noChangeShapeType="1"/>
          </p:cNvSpPr>
          <p:nvPr/>
        </p:nvSpPr>
        <p:spPr bwMode="auto">
          <a:xfrm>
            <a:off x="22860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1" name="Line 35"/>
          <p:cNvSpPr>
            <a:spLocks noChangeShapeType="1"/>
          </p:cNvSpPr>
          <p:nvPr/>
        </p:nvSpPr>
        <p:spPr bwMode="auto">
          <a:xfrm flipV="1">
            <a:off x="2286000" y="39624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2" name="Line 36"/>
          <p:cNvSpPr>
            <a:spLocks noChangeShapeType="1"/>
          </p:cNvSpPr>
          <p:nvPr/>
        </p:nvSpPr>
        <p:spPr bwMode="auto">
          <a:xfrm>
            <a:off x="5715000" y="4724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3" name="Line 37"/>
          <p:cNvSpPr>
            <a:spLocks noChangeShapeType="1"/>
          </p:cNvSpPr>
          <p:nvPr/>
        </p:nvSpPr>
        <p:spPr bwMode="auto">
          <a:xfrm>
            <a:off x="57150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4" name="Line 38"/>
          <p:cNvSpPr>
            <a:spLocks noChangeShapeType="1"/>
          </p:cNvSpPr>
          <p:nvPr/>
        </p:nvSpPr>
        <p:spPr bwMode="auto">
          <a:xfrm>
            <a:off x="5715000" y="39624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5" name="Line 39"/>
          <p:cNvSpPr>
            <a:spLocks noChangeShapeType="1"/>
          </p:cNvSpPr>
          <p:nvPr/>
        </p:nvSpPr>
        <p:spPr bwMode="auto">
          <a:xfrm flipV="1">
            <a:off x="5715000" y="39624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6" name="Text Box 41"/>
          <p:cNvSpPr txBox="1">
            <a:spLocks noChangeArrowheads="1"/>
          </p:cNvSpPr>
          <p:nvPr/>
        </p:nvSpPr>
        <p:spPr bwMode="auto">
          <a:xfrm>
            <a:off x="228600" y="1600200"/>
            <a:ext cx="1636713" cy="7016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Propagation </a:t>
            </a:r>
          </a:p>
          <a:p>
            <a:r>
              <a:rPr lang="en-US" sz="2000"/>
              <a:t>basis</a:t>
            </a:r>
          </a:p>
        </p:txBody>
      </p:sp>
      <p:sp>
        <p:nvSpPr>
          <p:cNvPr id="73767" name="Text Box 46"/>
          <p:cNvSpPr txBox="1">
            <a:spLocks noChangeArrowheads="1"/>
          </p:cNvSpPr>
          <p:nvPr/>
        </p:nvSpPr>
        <p:spPr bwMode="auto">
          <a:xfrm>
            <a:off x="1981200" y="5181600"/>
            <a:ext cx="1406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projection</a:t>
            </a:r>
          </a:p>
        </p:txBody>
      </p:sp>
      <p:sp>
        <p:nvSpPr>
          <p:cNvPr id="73768" name="Text Box 47"/>
          <p:cNvSpPr txBox="1">
            <a:spLocks noChangeArrowheads="1"/>
          </p:cNvSpPr>
          <p:nvPr/>
        </p:nvSpPr>
        <p:spPr bwMode="auto">
          <a:xfrm>
            <a:off x="5715000" y="5181600"/>
            <a:ext cx="1406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projection</a:t>
            </a:r>
          </a:p>
        </p:txBody>
      </p:sp>
      <p:sp>
        <p:nvSpPr>
          <p:cNvPr id="73769" name="Text Box 48"/>
          <p:cNvSpPr txBox="1">
            <a:spLocks noChangeArrowheads="1"/>
          </p:cNvSpPr>
          <p:nvPr/>
        </p:nvSpPr>
        <p:spPr bwMode="auto">
          <a:xfrm>
            <a:off x="3756025" y="5172075"/>
            <a:ext cx="15652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propagation</a:t>
            </a:r>
          </a:p>
        </p:txBody>
      </p:sp>
      <p:sp>
        <p:nvSpPr>
          <p:cNvPr id="73770" name="Line 50"/>
          <p:cNvSpPr>
            <a:spLocks noChangeShapeType="1"/>
          </p:cNvSpPr>
          <p:nvPr/>
        </p:nvSpPr>
        <p:spPr bwMode="auto">
          <a:xfrm flipV="1">
            <a:off x="3581400" y="3124200"/>
            <a:ext cx="1676400" cy="6858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71" name="Line 52"/>
          <p:cNvSpPr>
            <a:spLocks noChangeShapeType="1"/>
          </p:cNvSpPr>
          <p:nvPr/>
        </p:nvSpPr>
        <p:spPr bwMode="auto">
          <a:xfrm flipV="1">
            <a:off x="3581400" y="3886200"/>
            <a:ext cx="167640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72" name="Line 55"/>
          <p:cNvSpPr>
            <a:spLocks noChangeShapeType="1"/>
          </p:cNvSpPr>
          <p:nvPr/>
        </p:nvSpPr>
        <p:spPr bwMode="auto">
          <a:xfrm flipV="1">
            <a:off x="3581400" y="4724400"/>
            <a:ext cx="167640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73" name="Line 63"/>
          <p:cNvSpPr>
            <a:spLocks noChangeShapeType="1"/>
          </p:cNvSpPr>
          <p:nvPr/>
        </p:nvSpPr>
        <p:spPr bwMode="auto">
          <a:xfrm flipH="1">
            <a:off x="4267200" y="17526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3774" name="Line 64"/>
          <p:cNvSpPr>
            <a:spLocks noChangeShapeType="1"/>
          </p:cNvSpPr>
          <p:nvPr/>
        </p:nvSpPr>
        <p:spPr bwMode="auto">
          <a:xfrm flipH="1">
            <a:off x="3429000" y="28956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3775" name="Line 65"/>
          <p:cNvSpPr>
            <a:spLocks noChangeShapeType="1"/>
          </p:cNvSpPr>
          <p:nvPr/>
        </p:nvSpPr>
        <p:spPr bwMode="auto">
          <a:xfrm flipH="1">
            <a:off x="3429000" y="37338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3776" name="Line 66"/>
          <p:cNvSpPr>
            <a:spLocks noChangeShapeType="1"/>
          </p:cNvSpPr>
          <p:nvPr/>
        </p:nvSpPr>
        <p:spPr bwMode="auto">
          <a:xfrm flipH="1">
            <a:off x="3429000" y="44958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3777" name="Line 67"/>
          <p:cNvSpPr>
            <a:spLocks noChangeShapeType="1"/>
          </p:cNvSpPr>
          <p:nvPr/>
        </p:nvSpPr>
        <p:spPr bwMode="auto">
          <a:xfrm flipH="1">
            <a:off x="5562600" y="28956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3778" name="Line 68"/>
          <p:cNvSpPr>
            <a:spLocks noChangeShapeType="1"/>
          </p:cNvSpPr>
          <p:nvPr/>
        </p:nvSpPr>
        <p:spPr bwMode="auto">
          <a:xfrm flipH="1">
            <a:off x="5562600" y="37338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3779" name="Line 69"/>
          <p:cNvSpPr>
            <a:spLocks noChangeShapeType="1"/>
          </p:cNvSpPr>
          <p:nvPr/>
        </p:nvSpPr>
        <p:spPr bwMode="auto">
          <a:xfrm flipH="1">
            <a:off x="5562600" y="44958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3780" name="Line 71"/>
          <p:cNvSpPr>
            <a:spLocks noChangeShapeType="1"/>
          </p:cNvSpPr>
          <p:nvPr/>
        </p:nvSpPr>
        <p:spPr bwMode="auto">
          <a:xfrm>
            <a:off x="5715000" y="3200400"/>
            <a:ext cx="9144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81" name="Line 72"/>
          <p:cNvSpPr>
            <a:spLocks noChangeShapeType="1"/>
          </p:cNvSpPr>
          <p:nvPr/>
        </p:nvSpPr>
        <p:spPr bwMode="auto">
          <a:xfrm flipV="1">
            <a:off x="2286000" y="31242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82" name="Line 73"/>
          <p:cNvSpPr>
            <a:spLocks noChangeShapeType="1"/>
          </p:cNvSpPr>
          <p:nvPr/>
        </p:nvSpPr>
        <p:spPr bwMode="auto">
          <a:xfrm flipV="1">
            <a:off x="2133600" y="3200400"/>
            <a:ext cx="9906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83" name="Line 74"/>
          <p:cNvSpPr>
            <a:spLocks noChangeShapeType="1"/>
          </p:cNvSpPr>
          <p:nvPr/>
        </p:nvSpPr>
        <p:spPr bwMode="auto">
          <a:xfrm flipV="1">
            <a:off x="5715000" y="3276600"/>
            <a:ext cx="9906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84" name="Line 75"/>
          <p:cNvSpPr>
            <a:spLocks noChangeShapeType="1"/>
          </p:cNvSpPr>
          <p:nvPr/>
        </p:nvSpPr>
        <p:spPr bwMode="auto">
          <a:xfrm>
            <a:off x="5715000" y="31242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85" name="Line 76"/>
          <p:cNvSpPr>
            <a:spLocks noChangeShapeType="1"/>
          </p:cNvSpPr>
          <p:nvPr/>
        </p:nvSpPr>
        <p:spPr bwMode="auto">
          <a:xfrm>
            <a:off x="2209800" y="3200400"/>
            <a:ext cx="9144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86" name="Text Box 77"/>
          <p:cNvSpPr txBox="1">
            <a:spLocks noChangeArrowheads="1"/>
          </p:cNvSpPr>
          <p:nvPr/>
        </p:nvSpPr>
        <p:spPr bwMode="auto">
          <a:xfrm>
            <a:off x="5181600" y="685800"/>
            <a:ext cx="26447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sub-subGeV events</a:t>
            </a:r>
          </a:p>
        </p:txBody>
      </p:sp>
      <p:sp>
        <p:nvSpPr>
          <p:cNvPr id="73787" name="Text Box 78"/>
          <p:cNvSpPr txBox="1">
            <a:spLocks noChangeArrowheads="1"/>
          </p:cNvSpPr>
          <p:nvPr/>
        </p:nvSpPr>
        <p:spPr bwMode="auto">
          <a:xfrm>
            <a:off x="3886200" y="5715000"/>
            <a:ext cx="11303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r>
              <a:rPr lang="en-US">
                <a:latin typeface="Symbol" pitchFamily="18" charset="2"/>
              </a:rPr>
              <a:t>n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2</a:t>
            </a:r>
            <a:r>
              <a:rPr lang="en-US">
                <a:latin typeface="Symbol" pitchFamily="18" charset="2"/>
                <a:sym typeface="Wingdings" pitchFamily="2" charset="2"/>
              </a:rPr>
              <a:t>n</a:t>
            </a:r>
            <a:r>
              <a:rPr lang="en-US">
                <a:sym typeface="Wingdings" pitchFamily="2" charset="2"/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4756" name="WordArt 4"/>
          <p:cNvSpPr>
            <a:spLocks noChangeArrowheads="1" noChangeShapeType="1" noTextEdit="1"/>
          </p:cNvSpPr>
          <p:nvPr/>
        </p:nvSpPr>
        <p:spPr bwMode="auto">
          <a:xfrm>
            <a:off x="457200" y="206375"/>
            <a:ext cx="67992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 effects</a:t>
            </a:r>
          </a:p>
        </p:txBody>
      </p:sp>
      <p:pic>
        <p:nvPicPr>
          <p:cNvPr id="74757" name="Picture 5" descr="bartol-c23-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2055813"/>
            <a:ext cx="4152900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 descr="bartol-theta13-a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913" y="2027238"/>
            <a:ext cx="41783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736600" y="1562100"/>
            <a:ext cx="2405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Effect of 2-3 mixing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4902200" y="1570038"/>
            <a:ext cx="383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Effect of 1-3 mixing and CP-phase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7391400" y="457200"/>
            <a:ext cx="1500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O. Peres, A.S 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8680450" y="6477000"/>
            <a:ext cx="463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457200" y="214313"/>
            <a:ext cx="6324600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 effects</a:t>
            </a:r>
          </a:p>
        </p:txBody>
      </p:sp>
      <p:pic>
        <p:nvPicPr>
          <p:cNvPr id="75781" name="Picture 5" descr="reduc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1238" y="1581150"/>
            <a:ext cx="508317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65125" y="1652588"/>
            <a:ext cx="2460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Effects on neutrinos </a:t>
            </a:r>
          </a:p>
          <a:p>
            <a:r>
              <a:rPr lang="en-US"/>
              <a:t>from invisible muon </a:t>
            </a:r>
          </a:p>
          <a:p>
            <a:r>
              <a:rPr lang="en-US"/>
              <a:t>decays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042988" y="3914775"/>
            <a:ext cx="91757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>
                <a:latin typeface="Symbol" pitchFamily="18" charset="2"/>
              </a:rPr>
              <a:t> </a:t>
            </a:r>
            <a:r>
              <a:rPr lang="en-US">
                <a:latin typeface="Symbol" pitchFamily="18" charset="2"/>
                <a:sym typeface="Wingdings" pitchFamily="2" charset="2"/>
              </a:rPr>
              <a:t> m </a:t>
            </a:r>
            <a:endParaRPr lang="en-US">
              <a:latin typeface="Symbol" pitchFamily="18" charset="2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028700" y="5748338"/>
            <a:ext cx="97155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m </a:t>
            </a:r>
            <a:r>
              <a:rPr lang="en-US">
                <a:latin typeface="Symbol" pitchFamily="18" charset="2"/>
                <a:sym typeface="Wingdings" pitchFamily="2" charset="2"/>
              </a:rPr>
              <a:t></a:t>
            </a:r>
            <a:r>
              <a:rPr lang="en-US">
                <a:latin typeface="Symbol" pitchFamily="18" charset="2"/>
              </a:rPr>
              <a:t>  n</a:t>
            </a:r>
            <a:r>
              <a:rPr lang="en-US" baseline="-25000"/>
              <a:t>e</a:t>
            </a:r>
            <a:r>
              <a:rPr lang="en-US">
                <a:latin typeface="Symbol" pitchFamily="18" charset="2"/>
                <a:sym typeface="Wingdings" pitchFamily="2" charset="2"/>
              </a:rPr>
              <a:t> </a:t>
            </a:r>
            <a:endParaRPr lang="en-US">
              <a:latin typeface="Symbol" pitchFamily="18" charset="2"/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365125" y="4381500"/>
            <a:ext cx="2882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Muons with E &lt;  150 MeV:</a:t>
            </a:r>
          </a:p>
          <a:p>
            <a:r>
              <a:rPr lang="en-US"/>
              <a:t>no  Cherenkov lights. </a:t>
            </a:r>
          </a:p>
          <a:p>
            <a:r>
              <a:rPr lang="en-US"/>
              <a:t>They stop in a detector </a:t>
            </a:r>
          </a:p>
          <a:p>
            <a:r>
              <a:rPr lang="en-US"/>
              <a:t>and decays: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65125" y="2682875"/>
            <a:ext cx="28876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Atmospheric neutrinos</a:t>
            </a:r>
          </a:p>
          <a:p>
            <a:r>
              <a:rPr lang="en-US"/>
              <a:t>with E ~ 150 – 300 MeV</a:t>
            </a:r>
          </a:p>
          <a:p>
            <a:r>
              <a:rPr lang="en-US"/>
              <a:t>produce (in the detector </a:t>
            </a:r>
          </a:p>
          <a:p>
            <a:r>
              <a:rPr lang="en-US"/>
              <a:t>and around it)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4230688" y="5803900"/>
            <a:ext cx="4086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/>
              <a:t>Ratio of total number of events as functions</a:t>
            </a:r>
          </a:p>
          <a:p>
            <a:r>
              <a:rPr lang="en-US" sz="1400" i="1"/>
              <a:t>of 2-3 mixing for different values of </a:t>
            </a:r>
            <a:r>
              <a:rPr lang="en-US" sz="1400" i="1">
                <a:latin typeface="Symbol" pitchFamily="18" charset="2"/>
              </a:rPr>
              <a:t>q</a:t>
            </a:r>
            <a:r>
              <a:rPr lang="en-US" sz="1400" i="1" baseline="-25000">
                <a:latin typeface="Symbol" pitchFamily="18" charset="2"/>
              </a:rPr>
              <a:t>13</a:t>
            </a:r>
            <a:r>
              <a:rPr lang="en-US" sz="1400" i="1">
                <a:latin typeface="Symbol" pitchFamily="18" charset="2"/>
              </a:rPr>
              <a:t> </a:t>
            </a:r>
            <a:r>
              <a:rPr lang="en-US" sz="1400" i="1"/>
              <a:t> and </a:t>
            </a:r>
            <a:r>
              <a:rPr lang="en-US" sz="1400" i="1">
                <a:latin typeface="Symbol" pitchFamily="18" charset="2"/>
              </a:rPr>
              <a:t>d</a:t>
            </a:r>
            <a:r>
              <a:rPr lang="en-US" sz="1400" i="1"/>
              <a:t> 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7397750" y="1244600"/>
            <a:ext cx="1500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O. Peres, A.S 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8680450" y="6415088"/>
            <a:ext cx="46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>
            <a:off x="485775" y="152400"/>
            <a:ext cx="7138988" cy="960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Future measurements</a:t>
            </a:r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193675" y="1828800"/>
            <a:ext cx="3259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 spectrum of e-like </a:t>
            </a:r>
          </a:p>
          <a:p>
            <a:r>
              <a:rPr lang="en-US"/>
              <a:t>events in Hyper-Kamiokande </a:t>
            </a:r>
          </a:p>
          <a:p>
            <a:r>
              <a:rPr lang="en-US"/>
              <a:t>(540 kt, 4 years) for two </a:t>
            </a:r>
          </a:p>
          <a:p>
            <a:r>
              <a:rPr lang="en-US"/>
              <a:t>Values of CP-phase</a:t>
            </a:r>
          </a:p>
        </p:txBody>
      </p:sp>
      <p:sp>
        <p:nvSpPr>
          <p:cNvPr id="76806" name="Text Box 7"/>
          <p:cNvSpPr txBox="1">
            <a:spLocks noChangeArrowheads="1"/>
          </p:cNvSpPr>
          <p:nvPr/>
        </p:nvSpPr>
        <p:spPr bwMode="auto">
          <a:xfrm>
            <a:off x="4654550" y="6189663"/>
            <a:ext cx="1500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O. Peres, A.S </a:t>
            </a:r>
          </a:p>
        </p:txBody>
      </p:sp>
      <p:sp>
        <p:nvSpPr>
          <p:cNvPr id="76807" name="Text Box 8"/>
          <p:cNvSpPr txBox="1">
            <a:spLocks noChangeArrowheads="1"/>
          </p:cNvSpPr>
          <p:nvPr/>
        </p:nvSpPr>
        <p:spPr bwMode="auto">
          <a:xfrm>
            <a:off x="381000" y="4281488"/>
            <a:ext cx="2255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 10 – 15 % effects</a:t>
            </a:r>
          </a:p>
        </p:txBody>
      </p:sp>
      <p:pic>
        <p:nvPicPr>
          <p:cNvPr id="76808" name="Picture 9" descr="hk-campina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04925"/>
            <a:ext cx="54006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Text Box 10"/>
          <p:cNvSpPr txBox="1">
            <a:spLocks noChangeArrowheads="1"/>
          </p:cNvSpPr>
          <p:nvPr/>
        </p:nvSpPr>
        <p:spPr bwMode="auto">
          <a:xfrm>
            <a:off x="304800" y="3625850"/>
            <a:ext cx="2822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Sensitivity to 2-3 mixing</a:t>
            </a:r>
          </a:p>
        </p:txBody>
      </p:sp>
      <p:sp>
        <p:nvSpPr>
          <p:cNvPr id="76810" name="Text Box 11"/>
          <p:cNvSpPr txBox="1">
            <a:spLocks noChangeArrowheads="1"/>
          </p:cNvSpPr>
          <p:nvPr/>
        </p:nvSpPr>
        <p:spPr bwMode="auto">
          <a:xfrm>
            <a:off x="8680450" y="6491288"/>
            <a:ext cx="46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7138988" cy="884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Future measurements</a:t>
            </a:r>
          </a:p>
        </p:txBody>
      </p:sp>
      <p:pic>
        <p:nvPicPr>
          <p:cNvPr id="77829" name="Picture 5" descr="hk-campina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295400"/>
            <a:ext cx="45847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93675" y="2127250"/>
            <a:ext cx="3259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 spectrum of e-like </a:t>
            </a:r>
          </a:p>
          <a:p>
            <a:r>
              <a:rPr lang="en-US"/>
              <a:t>events in Hyper-Kamiokande </a:t>
            </a:r>
          </a:p>
          <a:p>
            <a:r>
              <a:rPr lang="en-US"/>
              <a:t>(540 kt, 4 years) for two </a:t>
            </a:r>
          </a:p>
          <a:p>
            <a:r>
              <a:rPr lang="en-US"/>
              <a:t>Values of CP-phase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648200" y="6248400"/>
            <a:ext cx="1500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O. Peres, A.S 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381000" y="5029200"/>
            <a:ext cx="214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 5 - 10 % effects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304800" y="4191000"/>
            <a:ext cx="27860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Sensitivity to 13-mixing </a:t>
            </a:r>
          </a:p>
          <a:p>
            <a:r>
              <a:rPr lang="en-US"/>
              <a:t>and 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-phase 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8716963" y="6491288"/>
            <a:ext cx="46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-14288" y="0"/>
            <a:ext cx="9144001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190500" y="1955800"/>
            <a:ext cx="1636713" cy="4533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7275513" y="1955800"/>
            <a:ext cx="1636712" cy="4533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 bwMode="auto">
          <a:xfrm>
            <a:off x="5511800" y="1955800"/>
            <a:ext cx="1636713" cy="45339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 bwMode="auto">
          <a:xfrm>
            <a:off x="3738563" y="1955800"/>
            <a:ext cx="1636712" cy="45339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 bwMode="auto">
          <a:xfrm>
            <a:off x="1962150" y="1955800"/>
            <a:ext cx="1636713" cy="45339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2" name="Oval 4"/>
          <p:cNvSpPr>
            <a:spLocks noChangeArrowheads="1"/>
          </p:cNvSpPr>
          <p:nvPr/>
        </p:nvSpPr>
        <p:spPr bwMode="auto">
          <a:xfrm>
            <a:off x="8001000" y="762000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5"/>
          <p:cNvSpPr>
            <a:spLocks noChangeArrowheads="1"/>
          </p:cNvSpPr>
          <p:nvPr/>
        </p:nvSpPr>
        <p:spPr bwMode="auto">
          <a:xfrm>
            <a:off x="7467600" y="762000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6"/>
          <p:cNvSpPr>
            <a:spLocks noChangeArrowheads="1"/>
          </p:cNvSpPr>
          <p:nvPr/>
        </p:nvSpPr>
        <p:spPr bwMode="auto">
          <a:xfrm>
            <a:off x="7696200" y="22860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1516" name="Text Box 8"/>
          <p:cNvSpPr txBox="1">
            <a:spLocks noChangeArrowheads="1"/>
          </p:cNvSpPr>
          <p:nvPr/>
        </p:nvSpPr>
        <p:spPr bwMode="auto">
          <a:xfrm>
            <a:off x="7693025" y="8382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17" name="Text Box 9"/>
          <p:cNvSpPr txBox="1">
            <a:spLocks noChangeArrowheads="1"/>
          </p:cNvSpPr>
          <p:nvPr/>
        </p:nvSpPr>
        <p:spPr bwMode="auto">
          <a:xfrm>
            <a:off x="8229600" y="838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18" name="Text Box 10"/>
          <p:cNvSpPr txBox="1">
            <a:spLocks noChangeArrowheads="1"/>
          </p:cNvSpPr>
          <p:nvPr/>
        </p:nvSpPr>
        <p:spPr bwMode="auto">
          <a:xfrm>
            <a:off x="7872413" y="3048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19" name="Text Box 11"/>
          <p:cNvSpPr txBox="1">
            <a:spLocks noChangeArrowheads="1"/>
          </p:cNvSpPr>
          <p:nvPr/>
        </p:nvSpPr>
        <p:spPr bwMode="auto">
          <a:xfrm>
            <a:off x="223838" y="4746625"/>
            <a:ext cx="53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2m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20" name="Text Box 12"/>
          <p:cNvSpPr txBox="1">
            <a:spLocks noChangeArrowheads="1"/>
          </p:cNvSpPr>
          <p:nvPr/>
        </p:nvSpPr>
        <p:spPr bwMode="auto">
          <a:xfrm>
            <a:off x="180975" y="5345113"/>
            <a:ext cx="53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1m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309563" y="3717925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309563" y="517525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381000" y="3717925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Rectangle 17"/>
          <p:cNvSpPr>
            <a:spLocks noChangeArrowheads="1"/>
          </p:cNvSpPr>
          <p:nvPr/>
        </p:nvSpPr>
        <p:spPr bwMode="auto">
          <a:xfrm>
            <a:off x="1214438" y="5176838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Rectangle 18"/>
          <p:cNvSpPr>
            <a:spLocks noChangeArrowheads="1"/>
          </p:cNvSpPr>
          <p:nvPr/>
        </p:nvSpPr>
        <p:spPr bwMode="auto">
          <a:xfrm>
            <a:off x="766763" y="5176838"/>
            <a:ext cx="544512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Rectangle 19"/>
          <p:cNvSpPr>
            <a:spLocks noChangeArrowheads="1"/>
          </p:cNvSpPr>
          <p:nvPr/>
        </p:nvSpPr>
        <p:spPr bwMode="auto">
          <a:xfrm>
            <a:off x="309563" y="5734050"/>
            <a:ext cx="7620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Rectangle 21"/>
          <p:cNvSpPr>
            <a:spLocks noChangeArrowheads="1"/>
          </p:cNvSpPr>
          <p:nvPr/>
        </p:nvSpPr>
        <p:spPr bwMode="auto">
          <a:xfrm>
            <a:off x="3154363" y="5294313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Text Box 22"/>
          <p:cNvSpPr txBox="1">
            <a:spLocks noChangeArrowheads="1"/>
          </p:cNvSpPr>
          <p:nvPr/>
        </p:nvSpPr>
        <p:spPr bwMode="auto">
          <a:xfrm>
            <a:off x="190500" y="3249613"/>
            <a:ext cx="53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3m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29" name="WordArt 32"/>
          <p:cNvSpPr>
            <a:spLocks noChangeArrowheads="1" noChangeShapeType="1" noTextEdit="1"/>
          </p:cNvSpPr>
          <p:nvPr/>
        </p:nvSpPr>
        <p:spPr bwMode="auto">
          <a:xfrm>
            <a:off x="1643063" y="204788"/>
            <a:ext cx="5181600" cy="1173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Flavor in matter</a:t>
            </a:r>
          </a:p>
        </p:txBody>
      </p:sp>
      <p:sp>
        <p:nvSpPr>
          <p:cNvPr id="21530" name="TextBox 54"/>
          <p:cNvSpPr txBox="1">
            <a:spLocks noChangeArrowheads="1"/>
          </p:cNvSpPr>
          <p:nvPr/>
        </p:nvSpPr>
        <p:spPr bwMode="auto">
          <a:xfrm>
            <a:off x="1979613" y="6119813"/>
            <a:ext cx="1741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1-2 resonance</a:t>
            </a:r>
          </a:p>
        </p:txBody>
      </p:sp>
      <p:sp>
        <p:nvSpPr>
          <p:cNvPr id="21531" name="Rectangle 19"/>
          <p:cNvSpPr>
            <a:spLocks noChangeArrowheads="1"/>
          </p:cNvSpPr>
          <p:nvPr/>
        </p:nvSpPr>
        <p:spPr bwMode="auto">
          <a:xfrm>
            <a:off x="2117725" y="5294313"/>
            <a:ext cx="7207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Rectangle 19"/>
          <p:cNvSpPr>
            <a:spLocks noChangeArrowheads="1"/>
          </p:cNvSpPr>
          <p:nvPr/>
        </p:nvSpPr>
        <p:spPr bwMode="auto">
          <a:xfrm>
            <a:off x="2109788" y="4946650"/>
            <a:ext cx="7207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Rectangle 20"/>
          <p:cNvSpPr>
            <a:spLocks noChangeArrowheads="1"/>
          </p:cNvSpPr>
          <p:nvPr/>
        </p:nvSpPr>
        <p:spPr bwMode="auto">
          <a:xfrm>
            <a:off x="2784475" y="5294313"/>
            <a:ext cx="427038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Rectangle 21"/>
          <p:cNvSpPr>
            <a:spLocks noChangeArrowheads="1"/>
          </p:cNvSpPr>
          <p:nvPr/>
        </p:nvSpPr>
        <p:spPr bwMode="auto">
          <a:xfrm>
            <a:off x="3144838" y="4945063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Rectangle 20"/>
          <p:cNvSpPr>
            <a:spLocks noChangeArrowheads="1"/>
          </p:cNvSpPr>
          <p:nvPr/>
        </p:nvSpPr>
        <p:spPr bwMode="auto">
          <a:xfrm>
            <a:off x="2782888" y="4946650"/>
            <a:ext cx="427037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Rectangle 21"/>
          <p:cNvSpPr>
            <a:spLocks noChangeArrowheads="1"/>
          </p:cNvSpPr>
          <p:nvPr/>
        </p:nvSpPr>
        <p:spPr bwMode="auto">
          <a:xfrm>
            <a:off x="1366838" y="573405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Rectangle 20"/>
          <p:cNvSpPr>
            <a:spLocks noChangeArrowheads="1"/>
          </p:cNvSpPr>
          <p:nvPr/>
        </p:nvSpPr>
        <p:spPr bwMode="auto">
          <a:xfrm>
            <a:off x="1076325" y="5729288"/>
            <a:ext cx="350838" cy="157162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13"/>
          <p:cNvSpPr>
            <a:spLocks noChangeArrowheads="1"/>
          </p:cNvSpPr>
          <p:nvPr/>
        </p:nvSpPr>
        <p:spPr bwMode="auto">
          <a:xfrm>
            <a:off x="2117725" y="3665538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Rectangle 15"/>
          <p:cNvSpPr>
            <a:spLocks noChangeArrowheads="1"/>
          </p:cNvSpPr>
          <p:nvPr/>
        </p:nvSpPr>
        <p:spPr bwMode="auto">
          <a:xfrm>
            <a:off x="2193925" y="3663950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Rectangle 19"/>
          <p:cNvSpPr>
            <a:spLocks noChangeArrowheads="1"/>
          </p:cNvSpPr>
          <p:nvPr/>
        </p:nvSpPr>
        <p:spPr bwMode="auto">
          <a:xfrm>
            <a:off x="3867150" y="4311650"/>
            <a:ext cx="1182688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Rectangle 20"/>
          <p:cNvSpPr>
            <a:spLocks noChangeArrowheads="1"/>
          </p:cNvSpPr>
          <p:nvPr/>
        </p:nvSpPr>
        <p:spPr bwMode="auto">
          <a:xfrm>
            <a:off x="4984750" y="4311650"/>
            <a:ext cx="14605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Rectangle 21"/>
          <p:cNvSpPr>
            <a:spLocks noChangeArrowheads="1"/>
          </p:cNvSpPr>
          <p:nvPr/>
        </p:nvSpPr>
        <p:spPr bwMode="auto">
          <a:xfrm>
            <a:off x="5130800" y="4306888"/>
            <a:ext cx="93663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16"/>
          <p:cNvSpPr>
            <a:spLocks noChangeArrowheads="1"/>
          </p:cNvSpPr>
          <p:nvPr/>
        </p:nvSpPr>
        <p:spPr bwMode="auto">
          <a:xfrm>
            <a:off x="2693988" y="3668713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Rectangle 16"/>
          <p:cNvSpPr>
            <a:spLocks noChangeArrowheads="1"/>
          </p:cNvSpPr>
          <p:nvPr/>
        </p:nvSpPr>
        <p:spPr bwMode="auto">
          <a:xfrm>
            <a:off x="4673600" y="5103813"/>
            <a:ext cx="558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Rectangle 19"/>
          <p:cNvSpPr>
            <a:spLocks noChangeArrowheads="1"/>
          </p:cNvSpPr>
          <p:nvPr/>
        </p:nvSpPr>
        <p:spPr bwMode="auto">
          <a:xfrm>
            <a:off x="3878263" y="5103813"/>
            <a:ext cx="1365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Rectangle 20"/>
          <p:cNvSpPr>
            <a:spLocks noChangeArrowheads="1"/>
          </p:cNvSpPr>
          <p:nvPr/>
        </p:nvSpPr>
        <p:spPr bwMode="auto">
          <a:xfrm>
            <a:off x="4006850" y="5103813"/>
            <a:ext cx="658813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Rectangle 16"/>
          <p:cNvSpPr>
            <a:spLocks noChangeArrowheads="1"/>
          </p:cNvSpPr>
          <p:nvPr/>
        </p:nvSpPr>
        <p:spPr bwMode="auto">
          <a:xfrm>
            <a:off x="922338" y="3717925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Rectangle 13"/>
          <p:cNvSpPr>
            <a:spLocks noChangeArrowheads="1"/>
          </p:cNvSpPr>
          <p:nvPr/>
        </p:nvSpPr>
        <p:spPr bwMode="auto">
          <a:xfrm>
            <a:off x="3862388" y="3535363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Rectangle 15"/>
          <p:cNvSpPr>
            <a:spLocks noChangeArrowheads="1"/>
          </p:cNvSpPr>
          <p:nvPr/>
        </p:nvSpPr>
        <p:spPr bwMode="auto">
          <a:xfrm>
            <a:off x="3975100" y="3535363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Rectangle 16"/>
          <p:cNvSpPr>
            <a:spLocks noChangeArrowheads="1"/>
          </p:cNvSpPr>
          <p:nvPr/>
        </p:nvSpPr>
        <p:spPr bwMode="auto">
          <a:xfrm>
            <a:off x="4478338" y="3535363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Rectangle 19"/>
          <p:cNvSpPr>
            <a:spLocks noChangeArrowheads="1"/>
          </p:cNvSpPr>
          <p:nvPr/>
        </p:nvSpPr>
        <p:spPr bwMode="auto">
          <a:xfrm>
            <a:off x="5654675" y="5105400"/>
            <a:ext cx="138113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Rectangle 16"/>
          <p:cNvSpPr>
            <a:spLocks noChangeArrowheads="1"/>
          </p:cNvSpPr>
          <p:nvPr/>
        </p:nvSpPr>
        <p:spPr bwMode="auto">
          <a:xfrm>
            <a:off x="6338888" y="5103812"/>
            <a:ext cx="652462" cy="1539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Rectangle 16"/>
          <p:cNvSpPr>
            <a:spLocks noChangeArrowheads="1"/>
          </p:cNvSpPr>
          <p:nvPr/>
        </p:nvSpPr>
        <p:spPr bwMode="auto">
          <a:xfrm>
            <a:off x="6618288" y="3330575"/>
            <a:ext cx="333375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Rectangle 18"/>
          <p:cNvSpPr>
            <a:spLocks noChangeArrowheads="1"/>
          </p:cNvSpPr>
          <p:nvPr/>
        </p:nvSpPr>
        <p:spPr bwMode="auto">
          <a:xfrm>
            <a:off x="6269038" y="3328988"/>
            <a:ext cx="363537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Rectangle 19"/>
          <p:cNvSpPr>
            <a:spLocks noChangeArrowheads="1"/>
          </p:cNvSpPr>
          <p:nvPr/>
        </p:nvSpPr>
        <p:spPr bwMode="auto">
          <a:xfrm>
            <a:off x="5595938" y="3321050"/>
            <a:ext cx="7207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Rectangle 16"/>
          <p:cNvSpPr>
            <a:spLocks noChangeArrowheads="1"/>
          </p:cNvSpPr>
          <p:nvPr/>
        </p:nvSpPr>
        <p:spPr bwMode="auto">
          <a:xfrm>
            <a:off x="6619875" y="3738563"/>
            <a:ext cx="333375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Rectangle 18"/>
          <p:cNvSpPr>
            <a:spLocks noChangeArrowheads="1"/>
          </p:cNvSpPr>
          <p:nvPr/>
        </p:nvSpPr>
        <p:spPr bwMode="auto">
          <a:xfrm>
            <a:off x="6254750" y="3736975"/>
            <a:ext cx="363538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Rectangle 19"/>
          <p:cNvSpPr>
            <a:spLocks noChangeArrowheads="1"/>
          </p:cNvSpPr>
          <p:nvPr/>
        </p:nvSpPr>
        <p:spPr bwMode="auto">
          <a:xfrm>
            <a:off x="5594350" y="3725863"/>
            <a:ext cx="7207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Rectangle 19"/>
          <p:cNvSpPr>
            <a:spLocks noChangeArrowheads="1"/>
          </p:cNvSpPr>
          <p:nvPr/>
        </p:nvSpPr>
        <p:spPr bwMode="auto">
          <a:xfrm>
            <a:off x="7377113" y="2235200"/>
            <a:ext cx="11811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Rectangle 16"/>
          <p:cNvSpPr>
            <a:spLocks noChangeArrowheads="1"/>
          </p:cNvSpPr>
          <p:nvPr/>
        </p:nvSpPr>
        <p:spPr bwMode="auto">
          <a:xfrm>
            <a:off x="8005763" y="3622675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Rectangle 13"/>
          <p:cNvSpPr>
            <a:spLocks noChangeArrowheads="1"/>
          </p:cNvSpPr>
          <p:nvPr/>
        </p:nvSpPr>
        <p:spPr bwMode="auto">
          <a:xfrm>
            <a:off x="7421563" y="36195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Rectangle 15"/>
          <p:cNvSpPr>
            <a:spLocks noChangeArrowheads="1"/>
          </p:cNvSpPr>
          <p:nvPr/>
        </p:nvSpPr>
        <p:spPr bwMode="auto">
          <a:xfrm>
            <a:off x="7481888" y="3627438"/>
            <a:ext cx="515937" cy="147637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Rectangle 20"/>
          <p:cNvSpPr>
            <a:spLocks noChangeArrowheads="1"/>
          </p:cNvSpPr>
          <p:nvPr/>
        </p:nvSpPr>
        <p:spPr bwMode="auto">
          <a:xfrm>
            <a:off x="8480425" y="2232025"/>
            <a:ext cx="144463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Rectangle 21"/>
          <p:cNvSpPr>
            <a:spLocks noChangeArrowheads="1"/>
          </p:cNvSpPr>
          <p:nvPr/>
        </p:nvSpPr>
        <p:spPr bwMode="auto">
          <a:xfrm>
            <a:off x="8618538" y="2232025"/>
            <a:ext cx="93662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Rectangle 20"/>
          <p:cNvSpPr>
            <a:spLocks noChangeArrowheads="1"/>
          </p:cNvSpPr>
          <p:nvPr/>
        </p:nvSpPr>
        <p:spPr bwMode="auto">
          <a:xfrm>
            <a:off x="5715000" y="5106988"/>
            <a:ext cx="758825" cy="150812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Rectangle 16"/>
          <p:cNvSpPr>
            <a:spLocks noChangeArrowheads="1"/>
          </p:cNvSpPr>
          <p:nvPr/>
        </p:nvSpPr>
        <p:spPr bwMode="auto">
          <a:xfrm>
            <a:off x="8102600" y="5068888"/>
            <a:ext cx="644525" cy="1539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Rectangle 19"/>
          <p:cNvSpPr>
            <a:spLocks noChangeArrowheads="1"/>
          </p:cNvSpPr>
          <p:nvPr/>
        </p:nvSpPr>
        <p:spPr bwMode="auto">
          <a:xfrm>
            <a:off x="7432675" y="5072063"/>
            <a:ext cx="1365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8" name="Rectangle 20"/>
          <p:cNvSpPr>
            <a:spLocks noChangeArrowheads="1"/>
          </p:cNvSpPr>
          <p:nvPr/>
        </p:nvSpPr>
        <p:spPr bwMode="auto">
          <a:xfrm>
            <a:off x="7502525" y="5068888"/>
            <a:ext cx="771525" cy="153987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TextBox 54"/>
          <p:cNvSpPr txBox="1">
            <a:spLocks noChangeArrowheads="1"/>
          </p:cNvSpPr>
          <p:nvPr/>
        </p:nvSpPr>
        <p:spPr bwMode="auto">
          <a:xfrm>
            <a:off x="5513388" y="6051550"/>
            <a:ext cx="1741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1-3 resonance</a:t>
            </a:r>
          </a:p>
        </p:txBody>
      </p:sp>
      <p:sp>
        <p:nvSpPr>
          <p:cNvPr id="21570" name="TextBox 77"/>
          <p:cNvSpPr txBox="1">
            <a:spLocks noChangeArrowheads="1"/>
          </p:cNvSpPr>
          <p:nvPr/>
        </p:nvSpPr>
        <p:spPr bwMode="auto">
          <a:xfrm>
            <a:off x="228600" y="1524000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Density </a:t>
            </a:r>
            <a:r>
              <a:rPr lang="en-US" dirty="0" smtClean="0"/>
              <a:t> (energy) increase 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21571" name="TextBox 78"/>
          <p:cNvSpPr txBox="1">
            <a:spLocks noChangeArrowheads="1"/>
          </p:cNvSpPr>
          <p:nvPr/>
        </p:nvSpPr>
        <p:spPr bwMode="auto">
          <a:xfrm>
            <a:off x="4206875" y="1535113"/>
            <a:ext cx="3790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Normal mass hierarchy, neutrinos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838200" y="11430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WordArt 5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77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From SAND to HAND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762000" y="2057400"/>
            <a:ext cx="5599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Measuring oscillograms with atmospheric neutrinos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857625" y="2833688"/>
            <a:ext cx="1628775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 &gt; 2 - 3  GeV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838200" y="2362200"/>
            <a:ext cx="4475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with sensitivity to the resonance region 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6477000" y="1295400"/>
            <a:ext cx="221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Huge Atmospheric </a:t>
            </a:r>
          </a:p>
          <a:p>
            <a:r>
              <a:rPr lang="en-US"/>
              <a:t>Neutrino Detector</a:t>
            </a:r>
          </a:p>
        </p:txBody>
      </p:sp>
      <p:sp>
        <p:nvSpPr>
          <p:cNvPr id="78858" name="Text Box 11"/>
          <p:cNvSpPr txBox="1">
            <a:spLocks noChangeArrowheads="1"/>
          </p:cNvSpPr>
          <p:nvPr/>
        </p:nvSpPr>
        <p:spPr bwMode="auto">
          <a:xfrm>
            <a:off x="838200" y="3352800"/>
            <a:ext cx="409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Better angular and energy resolution</a:t>
            </a:r>
          </a:p>
        </p:txBody>
      </p:sp>
      <p:sp>
        <p:nvSpPr>
          <p:cNvPr id="78859" name="Text Box 12"/>
          <p:cNvSpPr txBox="1">
            <a:spLocks noChangeArrowheads="1"/>
          </p:cNvSpPr>
          <p:nvPr/>
        </p:nvSpPr>
        <p:spPr bwMode="auto">
          <a:xfrm>
            <a:off x="914400" y="3733800"/>
            <a:ext cx="2039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Spacing of PMT ?</a:t>
            </a:r>
          </a:p>
        </p:txBody>
      </p:sp>
      <p:sp>
        <p:nvSpPr>
          <p:cNvPr id="78860" name="Text Box 14"/>
          <p:cNvSpPr txBox="1">
            <a:spLocks noChangeArrowheads="1"/>
          </p:cNvSpPr>
          <p:nvPr/>
        </p:nvSpPr>
        <p:spPr bwMode="auto">
          <a:xfrm>
            <a:off x="990600" y="4343400"/>
            <a:ext cx="1733550" cy="366713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 = 5 - 10 MGt</a:t>
            </a:r>
          </a:p>
        </p:txBody>
      </p:sp>
      <p:sp>
        <p:nvSpPr>
          <p:cNvPr id="78861" name="Text Box 15"/>
          <p:cNvSpPr txBox="1">
            <a:spLocks noChangeArrowheads="1"/>
          </p:cNvSpPr>
          <p:nvPr/>
        </p:nvSpPr>
        <p:spPr bwMode="auto">
          <a:xfrm>
            <a:off x="1524000" y="5257800"/>
            <a:ext cx="7145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Should we reconsider a possibility to use atmospheric neutrinos? </a:t>
            </a:r>
          </a:p>
        </p:txBody>
      </p:sp>
      <p:sp>
        <p:nvSpPr>
          <p:cNvPr id="78862" name="Text Box 16"/>
          <p:cNvSpPr txBox="1">
            <a:spLocks noChangeArrowheads="1"/>
          </p:cNvSpPr>
          <p:nvPr/>
        </p:nvSpPr>
        <p:spPr bwMode="auto">
          <a:xfrm>
            <a:off x="1600200" y="5715000"/>
            <a:ext cx="6253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develop new techniques to detect atmospheric neutrinos </a:t>
            </a:r>
          </a:p>
          <a:p>
            <a:r>
              <a:rPr lang="en-US"/>
              <a:t>with low threshold in huge volumes?</a:t>
            </a:r>
          </a:p>
        </p:txBody>
      </p:sp>
      <p:sp>
        <p:nvSpPr>
          <p:cNvPr id="78863" name="Text Box 17"/>
          <p:cNvSpPr txBox="1">
            <a:spLocks noChangeArrowheads="1"/>
          </p:cNvSpPr>
          <p:nvPr/>
        </p:nvSpPr>
        <p:spPr bwMode="auto">
          <a:xfrm>
            <a:off x="5851525" y="2784475"/>
            <a:ext cx="1155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0.5 GeV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228600" y="2133600"/>
            <a:ext cx="388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WordArt 5"/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2895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Graphical</a:t>
            </a:r>
          </a:p>
        </p:txBody>
      </p:sp>
      <p:pic>
        <p:nvPicPr>
          <p:cNvPr id="79878" name="Picture 6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76200"/>
            <a:ext cx="441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WordArt 7"/>
          <p:cNvSpPr>
            <a:spLocks noChangeArrowheads="1" noChangeShapeType="1" noTextEdit="1"/>
          </p:cNvSpPr>
          <p:nvPr/>
        </p:nvSpPr>
        <p:spPr bwMode="auto">
          <a:xfrm>
            <a:off x="228600" y="1219200"/>
            <a:ext cx="396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representation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57188" y="3124200"/>
            <a:ext cx="3071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a). Resonance in the mantle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81000" y="3546475"/>
            <a:ext cx="285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b). Resonance in the core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381000" y="39624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c). Parametric ridge A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381000" y="4419600"/>
            <a:ext cx="252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d). Parametric ridge B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381000" y="4876800"/>
            <a:ext cx="2513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e). Parametric ridge C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381000" y="5334000"/>
            <a:ext cx="184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f). Saddle point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4343400" y="1873250"/>
            <a:ext cx="4143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a).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6613525" y="1866900"/>
            <a:ext cx="43021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b).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4343400" y="4343400"/>
            <a:ext cx="4143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c).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4349750" y="6477000"/>
            <a:ext cx="42068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66"/>
                </a:solidFill>
              </a:rPr>
              <a:t>e).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6553200" y="4229100"/>
            <a:ext cx="4286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d).</a:t>
            </a: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6553200" y="6424613"/>
            <a:ext cx="4127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33CC33"/>
                </a:solidFill>
              </a:rPr>
              <a:t>f).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152400" y="15240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2895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TITAND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7315200" y="2057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Y. Suzuki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334000" y="457200"/>
            <a:ext cx="2744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Proton decay searches</a:t>
            </a:r>
          </a:p>
          <a:p>
            <a:r>
              <a:rPr lang="en-US"/>
              <a:t>- Supernova neutrinos</a:t>
            </a:r>
          </a:p>
          <a:p>
            <a:r>
              <a:rPr lang="en-US"/>
              <a:t>- Solar neutrinos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28600" y="1676400"/>
            <a:ext cx="2930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Totally Immersible  Tank </a:t>
            </a:r>
          </a:p>
          <a:p>
            <a:r>
              <a:rPr lang="en-US"/>
              <a:t>Assaying Nucleon Decay </a:t>
            </a:r>
          </a:p>
        </p:txBody>
      </p:sp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228600" y="5638800"/>
            <a:ext cx="281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TITAND-II:  2 modules:</a:t>
            </a:r>
          </a:p>
          <a:p>
            <a:r>
              <a:rPr lang="en-US"/>
              <a:t> 4.4 Mt   (200 SK)</a:t>
            </a:r>
          </a:p>
        </p:txBody>
      </p:sp>
      <p:sp>
        <p:nvSpPr>
          <p:cNvPr id="80906" name="Text Box 11"/>
          <p:cNvSpPr txBox="1">
            <a:spLocks noChangeArrowheads="1"/>
          </p:cNvSpPr>
          <p:nvPr/>
        </p:nvSpPr>
        <p:spPr bwMode="auto">
          <a:xfrm>
            <a:off x="295275" y="4235450"/>
            <a:ext cx="2143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Under sea deeper </a:t>
            </a:r>
          </a:p>
          <a:p>
            <a:r>
              <a:rPr lang="en-US"/>
              <a:t>than 100 m </a:t>
            </a:r>
          </a:p>
        </p:txBody>
      </p:sp>
      <p:sp>
        <p:nvSpPr>
          <p:cNvPr id="80907" name="Text Box 12"/>
          <p:cNvSpPr txBox="1">
            <a:spLocks noChangeArrowheads="1"/>
          </p:cNvSpPr>
          <p:nvPr/>
        </p:nvSpPr>
        <p:spPr bwMode="auto">
          <a:xfrm>
            <a:off x="228600" y="5105400"/>
            <a:ext cx="293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of 1 module 420 M $</a:t>
            </a:r>
          </a:p>
        </p:txBody>
      </p:sp>
      <p:sp>
        <p:nvSpPr>
          <p:cNvPr id="80908" name="Text Box 13"/>
          <p:cNvSpPr txBox="1">
            <a:spLocks noChangeArrowheads="1"/>
          </p:cNvSpPr>
          <p:nvPr/>
        </p:nvSpPr>
        <p:spPr bwMode="auto">
          <a:xfrm>
            <a:off x="228600" y="3581400"/>
            <a:ext cx="221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Modular structure </a:t>
            </a:r>
          </a:p>
        </p:txBody>
      </p:sp>
      <p:pic>
        <p:nvPicPr>
          <p:cNvPr id="80909" name="Picture 14" descr="detector1-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14600"/>
            <a:ext cx="5505450" cy="394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152400" y="15240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2895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TITAND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73152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Y. Suzuki</a:t>
            </a:r>
          </a:p>
        </p:txBody>
      </p:sp>
      <p:sp>
        <p:nvSpPr>
          <p:cNvPr id="81927" name="Text Box 8"/>
          <p:cNvSpPr txBox="1">
            <a:spLocks noChangeArrowheads="1"/>
          </p:cNvSpPr>
          <p:nvPr/>
        </p:nvSpPr>
        <p:spPr bwMode="auto">
          <a:xfrm>
            <a:off x="4572000" y="457200"/>
            <a:ext cx="2930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Totally Immersible  Tank </a:t>
            </a:r>
          </a:p>
          <a:p>
            <a:r>
              <a:rPr lang="en-US"/>
              <a:t>Assaying Nucleon Decay </a:t>
            </a:r>
          </a:p>
        </p:txBody>
      </p:sp>
      <p:sp>
        <p:nvSpPr>
          <p:cNvPr id="81928" name="Text Box 9"/>
          <p:cNvSpPr txBox="1">
            <a:spLocks noChangeArrowheads="1"/>
          </p:cNvSpPr>
          <p:nvPr/>
        </p:nvSpPr>
        <p:spPr bwMode="auto">
          <a:xfrm>
            <a:off x="88900" y="2057400"/>
            <a:ext cx="44608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Module: </a:t>
            </a:r>
          </a:p>
          <a:p>
            <a:r>
              <a:rPr lang="en-US"/>
              <a:t>   - 4 units,  </a:t>
            </a:r>
          </a:p>
          <a:p>
            <a:r>
              <a:rPr lang="en-US"/>
              <a:t>      one unit: tank   85m X 85 m X 105 m</a:t>
            </a:r>
          </a:p>
          <a:p>
            <a:r>
              <a:rPr lang="en-US"/>
              <a:t>    - mass of module  3 Mt, </a:t>
            </a:r>
          </a:p>
          <a:p>
            <a:r>
              <a:rPr lang="en-US"/>
              <a:t>      fiducial volume 2.2 Mt</a:t>
            </a:r>
          </a:p>
          <a:p>
            <a:r>
              <a:rPr lang="en-US"/>
              <a:t>    - photosensors 20% coverage</a:t>
            </a:r>
          </a:p>
          <a:p>
            <a:r>
              <a:rPr lang="en-US"/>
              <a:t>     ( 179200   50 cm  PMT)</a:t>
            </a:r>
          </a:p>
          <a:p>
            <a:r>
              <a:rPr lang="en-US"/>
              <a:t> </a:t>
            </a:r>
          </a:p>
        </p:txBody>
      </p:sp>
      <p:sp>
        <p:nvSpPr>
          <p:cNvPr id="81929" name="Text Box 10"/>
          <p:cNvSpPr txBox="1">
            <a:spLocks noChangeArrowheads="1"/>
          </p:cNvSpPr>
          <p:nvPr/>
        </p:nvSpPr>
        <p:spPr bwMode="auto">
          <a:xfrm>
            <a:off x="228600" y="4921250"/>
            <a:ext cx="3800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TITAND-II:  2 modules: 4.4 Mt   </a:t>
            </a:r>
          </a:p>
          <a:p>
            <a:r>
              <a:rPr lang="en-US"/>
              <a:t>(200 SK)</a:t>
            </a:r>
          </a:p>
        </p:txBody>
      </p:sp>
      <p:pic>
        <p:nvPicPr>
          <p:cNvPr id="81930" name="Picture 15" descr="structure-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129088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83972" name="Picture 7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7620000" cy="472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3973" name="Text Box 14"/>
          <p:cNvSpPr txBox="1">
            <a:spLocks noChangeArrowheads="1"/>
          </p:cNvSpPr>
          <p:nvPr/>
        </p:nvSpPr>
        <p:spPr bwMode="auto">
          <a:xfrm>
            <a:off x="3352800" y="6019800"/>
            <a:ext cx="4849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Contours of constant oscillation probability </a:t>
            </a:r>
          </a:p>
          <a:p>
            <a:r>
              <a:rPr lang="en-US"/>
              <a:t>in energy- nadir  (or zenith) angle plane</a:t>
            </a:r>
          </a:p>
        </p:txBody>
      </p:sp>
      <p:sp>
        <p:nvSpPr>
          <p:cNvPr id="83974" name="Text Box 15"/>
          <p:cNvSpPr txBox="1">
            <a:spLocks noChangeArrowheads="1"/>
          </p:cNvSpPr>
          <p:nvPr/>
        </p:nvSpPr>
        <p:spPr bwMode="auto">
          <a:xfrm>
            <a:off x="8001000" y="2209800"/>
            <a:ext cx="1371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P. Lipari ,</a:t>
            </a:r>
          </a:p>
          <a:p>
            <a:r>
              <a:rPr lang="en-US" sz="1600" i="1">
                <a:solidFill>
                  <a:srgbClr val="FF0000"/>
                </a:solidFill>
              </a:rPr>
              <a:t>T. Ohlsson</a:t>
            </a:r>
          </a:p>
          <a:p>
            <a:r>
              <a:rPr lang="en-US" sz="1600" i="1">
                <a:solidFill>
                  <a:srgbClr val="FF0000"/>
                </a:solidFill>
              </a:rPr>
              <a:t>M. Chizhov, </a:t>
            </a:r>
          </a:p>
          <a:p>
            <a:r>
              <a:rPr lang="en-US" sz="1600" i="1">
                <a:solidFill>
                  <a:srgbClr val="FF0000"/>
                </a:solidFill>
              </a:rPr>
              <a:t>M. Maris, </a:t>
            </a:r>
          </a:p>
          <a:p>
            <a:r>
              <a:rPr lang="en-US" sz="1600" i="1">
                <a:solidFill>
                  <a:srgbClr val="FF0000"/>
                </a:solidFill>
              </a:rPr>
              <a:t>S .Petcov</a:t>
            </a:r>
          </a:p>
          <a:p>
            <a:r>
              <a:rPr lang="en-US" sz="1600" i="1">
                <a:solidFill>
                  <a:srgbClr val="FF0000"/>
                </a:solidFill>
              </a:rPr>
              <a:t>T. Kajita</a:t>
            </a:r>
          </a:p>
        </p:txBody>
      </p:sp>
      <p:sp>
        <p:nvSpPr>
          <p:cNvPr id="83975" name="Text Box 18"/>
          <p:cNvSpPr txBox="1">
            <a:spLocks noChangeArrowheads="1"/>
          </p:cNvSpPr>
          <p:nvPr/>
        </p:nvSpPr>
        <p:spPr bwMode="auto">
          <a:xfrm>
            <a:off x="1524000" y="1981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Times New Roman" pitchFamily="18" charset="0"/>
              </a:rPr>
              <a:t>e</a:t>
            </a:r>
            <a:r>
              <a:rPr lang="en-US">
                <a:sym typeface="Wingdings" pitchFamily="2" charset="2"/>
              </a:rPr>
              <a:t></a:t>
            </a:r>
            <a:r>
              <a:rPr lang="en-US">
                <a:latin typeface="Symbol" pitchFamily="18" charset="2"/>
              </a:rPr>
              <a:t> n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>
                <a:latin typeface="Symbol" pitchFamily="18" charset="2"/>
              </a:rPr>
              <a:t> ,n</a:t>
            </a:r>
            <a:r>
              <a:rPr lang="en-US" baseline="-25000">
                <a:latin typeface="Symbol" pitchFamily="18" charset="2"/>
              </a:rPr>
              <a:t>t</a:t>
            </a:r>
            <a:endParaRPr lang="en-US">
              <a:latin typeface="Symbol" pitchFamily="18" charset="2"/>
            </a:endParaRPr>
          </a:p>
        </p:txBody>
      </p:sp>
      <p:sp>
        <p:nvSpPr>
          <p:cNvPr id="83976" name="Text Box 19"/>
          <p:cNvSpPr txBox="1">
            <a:spLocks noChangeArrowheads="1"/>
          </p:cNvSpPr>
          <p:nvPr/>
        </p:nvSpPr>
        <p:spPr bwMode="auto">
          <a:xfrm>
            <a:off x="8162925" y="5257800"/>
            <a:ext cx="981075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Michele </a:t>
            </a:r>
          </a:p>
          <a:p>
            <a:r>
              <a:rPr lang="en-US" sz="1600" i="1">
                <a:solidFill>
                  <a:srgbClr val="FF0000"/>
                </a:solidFill>
              </a:rPr>
              <a:t>Maltoni</a:t>
            </a:r>
          </a:p>
        </p:txBody>
      </p:sp>
      <p:sp>
        <p:nvSpPr>
          <p:cNvPr id="83977" name="Text Box 20"/>
          <p:cNvSpPr txBox="1">
            <a:spLocks noChangeArrowheads="1"/>
          </p:cNvSpPr>
          <p:nvPr/>
        </p:nvSpPr>
        <p:spPr bwMode="auto">
          <a:xfrm>
            <a:off x="1524000" y="17526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1 - P</a:t>
            </a:r>
            <a:r>
              <a:rPr lang="en-US" baseline="-25000"/>
              <a:t>ee</a:t>
            </a:r>
            <a:endParaRPr lang="en-US"/>
          </a:p>
        </p:txBody>
      </p:sp>
      <p:sp>
        <p:nvSpPr>
          <p:cNvPr id="83978" name="WordArt 5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777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Neutrino images of the Earth</a:t>
            </a:r>
          </a:p>
        </p:txBody>
      </p:sp>
      <p:sp>
        <p:nvSpPr>
          <p:cNvPr id="83979" name="WordArt 23"/>
          <p:cNvSpPr>
            <a:spLocks noChangeArrowheads="1" noChangeShapeType="1" noTextEdit="1"/>
          </p:cNvSpPr>
          <p:nvPr/>
        </p:nvSpPr>
        <p:spPr bwMode="auto">
          <a:xfrm>
            <a:off x="685800" y="6019800"/>
            <a:ext cx="2514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</a:rPr>
              <a:t>oscillograms</a:t>
            </a:r>
          </a:p>
        </p:txBody>
      </p:sp>
      <p:cxnSp>
        <p:nvCxnSpPr>
          <p:cNvPr id="83980" name="Straight Connector 12"/>
          <p:cNvCxnSpPr>
            <a:cxnSpLocks noChangeShapeType="1"/>
          </p:cNvCxnSpPr>
          <p:nvPr/>
        </p:nvCxnSpPr>
        <p:spPr bwMode="auto">
          <a:xfrm>
            <a:off x="1219200" y="3200400"/>
            <a:ext cx="11430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83981" name="TextBox 13"/>
          <p:cNvSpPr txBox="1">
            <a:spLocks noChangeArrowheads="1"/>
          </p:cNvSpPr>
          <p:nvPr/>
        </p:nvSpPr>
        <p:spPr bwMode="auto">
          <a:xfrm rot="-1153748">
            <a:off x="949325" y="3067050"/>
            <a:ext cx="1981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excluded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92163" name="Picture 16" descr="fig4_ShortBaselineExp"/>
          <p:cNvPicPr>
            <a:picLocks noChangeAspect="1" noChangeArrowheads="1"/>
          </p:cNvPicPr>
          <p:nvPr/>
        </p:nvPicPr>
        <p:blipFill>
          <a:blip r:embed="rId2" cstate="print"/>
          <a:srcRect l="4825" r="4825"/>
          <a:stretch>
            <a:fillRect/>
          </a:stretch>
        </p:blipFill>
        <p:spPr bwMode="auto">
          <a:xfrm rot="909342">
            <a:off x="204788" y="4100513"/>
            <a:ext cx="2970212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2165" name="WordArt 4"/>
          <p:cNvSpPr>
            <a:spLocks noChangeArrowheads="1" noChangeShapeType="1" noTextEdit="1"/>
          </p:cNvSpPr>
          <p:nvPr/>
        </p:nvSpPr>
        <p:spPr bwMode="auto">
          <a:xfrm>
            <a:off x="328613" y="153988"/>
            <a:ext cx="5084762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Evidences?</a:t>
            </a:r>
          </a:p>
        </p:txBody>
      </p:sp>
      <p:pic>
        <p:nvPicPr>
          <p:cNvPr id="92166" name="Picture 5" descr="boone_t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388" y="1309688"/>
            <a:ext cx="26416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6" descr="gno_ta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14580">
            <a:off x="6454775" y="3700463"/>
            <a:ext cx="264795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7" descr="inr-baks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2924">
            <a:off x="6589713" y="757238"/>
            <a:ext cx="247015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9" name="Picture 8" descr="figure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98871">
            <a:off x="307975" y="1379538"/>
            <a:ext cx="33210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0" name="Picture 9" descr="639_ite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59554">
            <a:off x="3176588" y="4389438"/>
            <a:ext cx="3008312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1" name="Text Box 10"/>
          <p:cNvSpPr txBox="1">
            <a:spLocks noChangeArrowheads="1"/>
          </p:cNvSpPr>
          <p:nvPr/>
        </p:nvSpPr>
        <p:spPr bwMode="auto">
          <a:xfrm>
            <a:off x="2365375" y="1519238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LSND</a:t>
            </a:r>
          </a:p>
        </p:txBody>
      </p:sp>
      <p:sp>
        <p:nvSpPr>
          <p:cNvPr id="92172" name="Text Box 11"/>
          <p:cNvSpPr txBox="1">
            <a:spLocks noChangeArrowheads="1"/>
          </p:cNvSpPr>
          <p:nvPr/>
        </p:nvSpPr>
        <p:spPr bwMode="auto">
          <a:xfrm>
            <a:off x="3659188" y="1474788"/>
            <a:ext cx="147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MiniBooNE</a:t>
            </a:r>
          </a:p>
        </p:txBody>
      </p:sp>
      <p:sp>
        <p:nvSpPr>
          <p:cNvPr id="92173" name="Text Box 12"/>
          <p:cNvSpPr txBox="1">
            <a:spLocks noChangeArrowheads="1"/>
          </p:cNvSpPr>
          <p:nvPr/>
        </p:nvSpPr>
        <p:spPr bwMode="auto">
          <a:xfrm>
            <a:off x="6319838" y="6235700"/>
            <a:ext cx="156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Gallex,GNO</a:t>
            </a:r>
          </a:p>
        </p:txBody>
      </p:sp>
      <p:sp>
        <p:nvSpPr>
          <p:cNvPr id="92174" name="Text Box 13"/>
          <p:cNvSpPr txBox="1">
            <a:spLocks noChangeArrowheads="1"/>
          </p:cNvSpPr>
          <p:nvPr/>
        </p:nvSpPr>
        <p:spPr bwMode="auto">
          <a:xfrm>
            <a:off x="3332163" y="4203700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Double-Chooz</a:t>
            </a:r>
          </a:p>
        </p:txBody>
      </p:sp>
      <p:sp>
        <p:nvSpPr>
          <p:cNvPr id="92175" name="Text Box 14"/>
          <p:cNvSpPr txBox="1">
            <a:spLocks noChangeArrowheads="1"/>
          </p:cNvSpPr>
          <p:nvPr/>
        </p:nvSpPr>
        <p:spPr bwMode="auto">
          <a:xfrm>
            <a:off x="6891338" y="623888"/>
            <a:ext cx="877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SAGE</a:t>
            </a:r>
          </a:p>
        </p:txBody>
      </p:sp>
      <p:sp>
        <p:nvSpPr>
          <p:cNvPr id="92176" name="Text Box 17"/>
          <p:cNvSpPr txBox="1">
            <a:spLocks noChangeArrowheads="1"/>
          </p:cNvSpPr>
          <p:nvPr/>
        </p:nvSpPr>
        <p:spPr bwMode="auto">
          <a:xfrm>
            <a:off x="76200" y="6305550"/>
            <a:ext cx="17573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G.Mention et al, </a:t>
            </a:r>
          </a:p>
          <a:p>
            <a:r>
              <a:rPr lang="en-US" sz="1600" i="1">
                <a:solidFill>
                  <a:srgbClr val="FF0000"/>
                </a:solidFill>
              </a:rPr>
              <a:t>arXiv: 1101.2755</a:t>
            </a:r>
          </a:p>
        </p:txBody>
      </p:sp>
      <p:sp>
        <p:nvSpPr>
          <p:cNvPr id="92177" name="Text Box 18"/>
          <p:cNvSpPr txBox="1">
            <a:spLocks noChangeArrowheads="1"/>
          </p:cNvSpPr>
          <p:nvPr/>
        </p:nvSpPr>
        <p:spPr bwMode="auto">
          <a:xfrm>
            <a:off x="5675313" y="231775"/>
            <a:ext cx="207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41</a:t>
            </a:r>
            <a:r>
              <a:rPr lang="en-US" baseline="30000"/>
              <a:t>2</a:t>
            </a:r>
            <a:r>
              <a:rPr lang="en-US"/>
              <a:t> =  1 - 2 eV</a:t>
            </a:r>
            <a:r>
              <a:rPr lang="en-US" baseline="30000"/>
              <a:t>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4288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367088" y="1579563"/>
            <a:ext cx="1830387" cy="976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3189" name="WordArt 5"/>
          <p:cNvSpPr>
            <a:spLocks noChangeArrowheads="1" noChangeShapeType="1" noTextEdit="1"/>
          </p:cNvSpPr>
          <p:nvPr/>
        </p:nvSpPr>
        <p:spPr bwMode="auto">
          <a:xfrm>
            <a:off x="595313" y="411163"/>
            <a:ext cx="4905375" cy="106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Implications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1397000" y="3538538"/>
            <a:ext cx="1665288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</a:t>
            </a:r>
            <a:r>
              <a:rPr lang="en-US" baseline="30000"/>
              <a:t>2</a:t>
            </a:r>
            <a:r>
              <a:rPr lang="en-US"/>
              <a:t> 2</a:t>
            </a:r>
            <a:r>
              <a:rPr lang="en-US">
                <a:latin typeface="Symbol" pitchFamily="18" charset="2"/>
              </a:rPr>
              <a:t>a</a:t>
            </a:r>
            <a:r>
              <a:rPr lang="en-US"/>
              <a:t> ~ 10</a:t>
            </a:r>
            <a:r>
              <a:rPr lang="en-US" baseline="30000"/>
              <a:t>-3</a:t>
            </a:r>
            <a:r>
              <a:rPr lang="en-US"/>
              <a:t> 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062038" y="1804988"/>
            <a:ext cx="1687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0</a:t>
            </a:r>
            <a:r>
              <a:rPr lang="en-US"/>
              <a:t> ~ 0.003 eV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319588" y="1693863"/>
            <a:ext cx="823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30000"/>
              <a:t>2</a:t>
            </a:r>
            <a:r>
              <a:rPr lang="en-US"/>
              <a:t> </a:t>
            </a:r>
          </a:p>
          <a:p>
            <a:r>
              <a:rPr lang="en-US"/>
              <a:t>M</a:t>
            </a:r>
            <a:r>
              <a:rPr lang="en-US" baseline="-25000"/>
              <a:t>Planck</a:t>
            </a:r>
            <a:endParaRPr lang="en-US"/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3568700" y="1849438"/>
            <a:ext cx="639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0</a:t>
            </a:r>
            <a:r>
              <a:rPr lang="en-US"/>
              <a:t> =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5699125" y="1879600"/>
            <a:ext cx="1736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 ~  2 - 3 TeV</a:t>
            </a: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4325938" y="2032000"/>
            <a:ext cx="7540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1374775" y="2925763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mixing</a:t>
            </a: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4211638" y="3355975"/>
            <a:ext cx="817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 v</a:t>
            </a:r>
            <a:r>
              <a:rPr lang="en-US" baseline="-25000"/>
              <a:t>EW</a:t>
            </a:r>
            <a:r>
              <a:rPr lang="en-US"/>
              <a:t> </a:t>
            </a:r>
          </a:p>
          <a:p>
            <a:r>
              <a:rPr lang="en-US"/>
              <a:t> M</a:t>
            </a:r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4151313" y="3686175"/>
            <a:ext cx="8413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3478213" y="3544888"/>
            <a:ext cx="60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a</a:t>
            </a:r>
            <a:r>
              <a:rPr lang="en-US"/>
              <a:t> ~ 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1362075" y="4475163"/>
            <a:ext cx="1620838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</a:t>
            </a:r>
            <a:r>
              <a:rPr lang="en-US" baseline="30000"/>
              <a:t>2</a:t>
            </a:r>
            <a:r>
              <a:rPr lang="en-US"/>
              <a:t> 2</a:t>
            </a:r>
            <a:r>
              <a:rPr lang="en-US">
                <a:latin typeface="Symbol" pitchFamily="18" charset="2"/>
              </a:rPr>
              <a:t>b</a:t>
            </a:r>
            <a:r>
              <a:rPr lang="en-US"/>
              <a:t> ~ 10</a:t>
            </a:r>
            <a:r>
              <a:rPr lang="en-US" baseline="30000"/>
              <a:t>-1</a:t>
            </a:r>
            <a:r>
              <a:rPr lang="en-US"/>
              <a:t> </a:t>
            </a:r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4249738" y="4335463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v</a:t>
            </a:r>
            <a:r>
              <a:rPr lang="en-US" baseline="-25000"/>
              <a:t>EW</a:t>
            </a:r>
            <a:r>
              <a:rPr lang="en-US"/>
              <a:t> </a:t>
            </a:r>
          </a:p>
          <a:p>
            <a:r>
              <a:rPr lang="en-US"/>
              <a:t> M</a:t>
            </a: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3602038" y="4494213"/>
            <a:ext cx="58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b</a:t>
            </a:r>
            <a:r>
              <a:rPr lang="en-US"/>
              <a:t> ~ </a:t>
            </a:r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>
            <a:off x="4318000" y="4681538"/>
            <a:ext cx="5222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5873750" y="3509963"/>
            <a:ext cx="868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 = 0.1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4212" name="WordArt 5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The earth density profile</a:t>
            </a:r>
          </a:p>
        </p:txBody>
      </p:sp>
      <p:pic>
        <p:nvPicPr>
          <p:cNvPr id="94213" name="Picture 6" descr="den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5334000" cy="4083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26FCCE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94214" name="Text Box 7"/>
          <p:cNvSpPr txBox="1">
            <a:spLocks noChangeArrowheads="1"/>
          </p:cNvSpPr>
          <p:nvPr/>
        </p:nvSpPr>
        <p:spPr bwMode="auto">
          <a:xfrm>
            <a:off x="1336675" y="2667000"/>
            <a:ext cx="720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inner</a:t>
            </a:r>
          </a:p>
          <a:p>
            <a:r>
              <a:rPr lang="en-US"/>
              <a:t>core</a:t>
            </a:r>
          </a:p>
        </p:txBody>
      </p:sp>
      <p:sp>
        <p:nvSpPr>
          <p:cNvPr id="94215" name="Text Box 8"/>
          <p:cNvSpPr txBox="1">
            <a:spLocks noChangeArrowheads="1"/>
          </p:cNvSpPr>
          <p:nvPr/>
        </p:nvSpPr>
        <p:spPr bwMode="auto">
          <a:xfrm>
            <a:off x="2743200" y="3124200"/>
            <a:ext cx="766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outer</a:t>
            </a:r>
          </a:p>
          <a:p>
            <a:r>
              <a:rPr lang="en-US"/>
              <a:t>core</a:t>
            </a:r>
          </a:p>
        </p:txBody>
      </p:sp>
      <p:sp>
        <p:nvSpPr>
          <p:cNvPr id="94216" name="Text Box 9"/>
          <p:cNvSpPr txBox="1">
            <a:spLocks noChangeArrowheads="1"/>
          </p:cNvSpPr>
          <p:nvPr/>
        </p:nvSpPr>
        <p:spPr bwMode="auto">
          <a:xfrm>
            <a:off x="4876800" y="4768850"/>
            <a:ext cx="893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upper </a:t>
            </a:r>
          </a:p>
          <a:p>
            <a:r>
              <a:rPr lang="en-US"/>
              <a:t>mantle</a:t>
            </a:r>
          </a:p>
        </p:txBody>
      </p:sp>
      <p:sp>
        <p:nvSpPr>
          <p:cNvPr id="94217" name="Text Box 10"/>
          <p:cNvSpPr txBox="1">
            <a:spLocks noChangeArrowheads="1"/>
          </p:cNvSpPr>
          <p:nvPr/>
        </p:nvSpPr>
        <p:spPr bwMode="auto">
          <a:xfrm>
            <a:off x="4575175" y="3657600"/>
            <a:ext cx="1292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transition </a:t>
            </a:r>
          </a:p>
          <a:p>
            <a:r>
              <a:rPr lang="en-US"/>
              <a:t>zone</a:t>
            </a:r>
          </a:p>
        </p:txBody>
      </p:sp>
      <p:sp>
        <p:nvSpPr>
          <p:cNvPr id="94218" name="Text Box 11"/>
          <p:cNvSpPr txBox="1">
            <a:spLocks noChangeArrowheads="1"/>
          </p:cNvSpPr>
          <p:nvPr/>
        </p:nvSpPr>
        <p:spPr bwMode="auto">
          <a:xfrm>
            <a:off x="5715000" y="4433888"/>
            <a:ext cx="749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crust</a:t>
            </a:r>
          </a:p>
        </p:txBody>
      </p:sp>
      <p:sp>
        <p:nvSpPr>
          <p:cNvPr id="94219" name="Text Box 12"/>
          <p:cNvSpPr txBox="1">
            <a:spLocks noChangeArrowheads="1"/>
          </p:cNvSpPr>
          <p:nvPr/>
        </p:nvSpPr>
        <p:spPr bwMode="auto">
          <a:xfrm>
            <a:off x="3609975" y="4191000"/>
            <a:ext cx="96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lower</a:t>
            </a:r>
          </a:p>
          <a:p>
            <a:r>
              <a:rPr lang="en-US"/>
              <a:t> mantle</a:t>
            </a:r>
          </a:p>
        </p:txBody>
      </p:sp>
      <p:sp>
        <p:nvSpPr>
          <p:cNvPr id="94220" name="Text Box 13"/>
          <p:cNvSpPr txBox="1">
            <a:spLocks noChangeArrowheads="1"/>
          </p:cNvSpPr>
          <p:nvPr/>
        </p:nvSpPr>
        <p:spPr bwMode="auto">
          <a:xfrm>
            <a:off x="6232525" y="3622675"/>
            <a:ext cx="2414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(phase transitions in </a:t>
            </a:r>
          </a:p>
          <a:p>
            <a:r>
              <a:rPr lang="en-US"/>
              <a:t>silicate minerals)</a:t>
            </a:r>
          </a:p>
        </p:txBody>
      </p:sp>
      <p:sp>
        <p:nvSpPr>
          <p:cNvPr id="94221" name="Text Box 15"/>
          <p:cNvSpPr txBox="1">
            <a:spLocks noChangeArrowheads="1"/>
          </p:cNvSpPr>
          <p:nvPr/>
        </p:nvSpPr>
        <p:spPr bwMode="auto">
          <a:xfrm>
            <a:off x="2590800" y="6096000"/>
            <a:ext cx="74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liquid</a:t>
            </a:r>
          </a:p>
        </p:txBody>
      </p:sp>
      <p:sp>
        <p:nvSpPr>
          <p:cNvPr id="94222" name="Text Box 16"/>
          <p:cNvSpPr txBox="1">
            <a:spLocks noChangeArrowheads="1"/>
          </p:cNvSpPr>
          <p:nvPr/>
        </p:nvSpPr>
        <p:spPr bwMode="auto">
          <a:xfrm>
            <a:off x="1381125" y="6110288"/>
            <a:ext cx="676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solid</a:t>
            </a:r>
          </a:p>
        </p:txBody>
      </p:sp>
      <p:sp>
        <p:nvSpPr>
          <p:cNvPr id="94223" name="Text Box 17"/>
          <p:cNvSpPr txBox="1">
            <a:spLocks noChangeArrowheads="1"/>
          </p:cNvSpPr>
          <p:nvPr/>
        </p:nvSpPr>
        <p:spPr bwMode="auto">
          <a:xfrm>
            <a:off x="2193925" y="2098675"/>
            <a:ext cx="45720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Fe</a:t>
            </a:r>
          </a:p>
        </p:txBody>
      </p:sp>
      <p:sp>
        <p:nvSpPr>
          <p:cNvPr id="94224" name="Text Box 18"/>
          <p:cNvSpPr txBox="1">
            <a:spLocks noChangeArrowheads="1"/>
          </p:cNvSpPr>
          <p:nvPr/>
        </p:nvSpPr>
        <p:spPr bwMode="auto">
          <a:xfrm>
            <a:off x="4175125" y="2936875"/>
            <a:ext cx="4064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</a:t>
            </a:r>
          </a:p>
        </p:txBody>
      </p:sp>
      <p:sp>
        <p:nvSpPr>
          <p:cNvPr id="94225" name="Text Box 19"/>
          <p:cNvSpPr txBox="1">
            <a:spLocks noChangeArrowheads="1"/>
          </p:cNvSpPr>
          <p:nvPr/>
        </p:nvSpPr>
        <p:spPr bwMode="auto">
          <a:xfrm>
            <a:off x="4267200" y="19812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PREM model</a:t>
            </a:r>
          </a:p>
        </p:txBody>
      </p:sp>
      <p:sp>
        <p:nvSpPr>
          <p:cNvPr id="94226" name="Text Box 20"/>
          <p:cNvSpPr txBox="1">
            <a:spLocks noChangeArrowheads="1"/>
          </p:cNvSpPr>
          <p:nvPr/>
        </p:nvSpPr>
        <p:spPr bwMode="auto">
          <a:xfrm>
            <a:off x="6151563" y="1933575"/>
            <a:ext cx="20018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A.M. Dziewonski</a:t>
            </a:r>
          </a:p>
          <a:p>
            <a:r>
              <a:rPr lang="en-US" sz="1600" i="1">
                <a:solidFill>
                  <a:srgbClr val="FF0000"/>
                </a:solidFill>
              </a:rPr>
              <a:t> D.L Anderson 1981</a:t>
            </a:r>
          </a:p>
        </p:txBody>
      </p:sp>
      <p:sp>
        <p:nvSpPr>
          <p:cNvPr id="94227" name="AutoShape 21"/>
          <p:cNvSpPr>
            <a:spLocks noChangeArrowheads="1"/>
          </p:cNvSpPr>
          <p:nvPr/>
        </p:nvSpPr>
        <p:spPr bwMode="auto">
          <a:xfrm>
            <a:off x="5257800" y="41148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4228" name="AutoShape 22"/>
          <p:cNvSpPr>
            <a:spLocks noChangeArrowheads="1"/>
          </p:cNvSpPr>
          <p:nvPr/>
        </p:nvSpPr>
        <p:spPr bwMode="auto">
          <a:xfrm rot="-2757237">
            <a:off x="5295900" y="46482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Text Box 23"/>
          <p:cNvSpPr txBox="1">
            <a:spLocks noChangeArrowheads="1"/>
          </p:cNvSpPr>
          <p:nvPr/>
        </p:nvSpPr>
        <p:spPr bwMode="auto">
          <a:xfrm>
            <a:off x="6400800" y="5424488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e</a:t>
            </a:r>
            <a:r>
              <a:rPr lang="en-US"/>
              <a:t> = 6371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5236" name="WordArt 5"/>
          <p:cNvSpPr>
            <a:spLocks noChangeArrowheads="1" noChangeShapeType="1" noTextEdit="1"/>
          </p:cNvSpPr>
          <p:nvPr/>
        </p:nvSpPr>
        <p:spPr bwMode="auto">
          <a:xfrm>
            <a:off x="466725" y="142875"/>
            <a:ext cx="6162675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Salient features</a:t>
            </a:r>
          </a:p>
        </p:txBody>
      </p:sp>
      <p:sp>
        <p:nvSpPr>
          <p:cNvPr id="95237" name="Text Box 6"/>
          <p:cNvSpPr txBox="1">
            <a:spLocks noChangeArrowheads="1"/>
          </p:cNvSpPr>
          <p:nvPr/>
        </p:nvSpPr>
        <p:spPr bwMode="auto">
          <a:xfrm>
            <a:off x="-527050" y="65706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95238" name="Text Box 9"/>
          <p:cNvSpPr txBox="1">
            <a:spLocks noChangeArrowheads="1"/>
          </p:cNvSpPr>
          <p:nvPr/>
        </p:nvSpPr>
        <p:spPr bwMode="auto">
          <a:xfrm>
            <a:off x="4572000" y="1371600"/>
            <a:ext cx="1962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of oscillograms</a:t>
            </a:r>
          </a:p>
        </p:txBody>
      </p:sp>
      <p:sp>
        <p:nvSpPr>
          <p:cNvPr id="95239" name="Text Box 10"/>
          <p:cNvSpPr txBox="1">
            <a:spLocks noChangeArrowheads="1"/>
          </p:cNvSpPr>
          <p:nvPr/>
        </p:nvSpPr>
        <p:spPr bwMode="auto">
          <a:xfrm>
            <a:off x="1685925" y="2133600"/>
            <a:ext cx="5084763" cy="40005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1. One  MSW peak in the mantle domain</a:t>
            </a:r>
          </a:p>
        </p:txBody>
      </p:sp>
      <p:sp>
        <p:nvSpPr>
          <p:cNvPr id="95240" name="Text Box 11"/>
          <p:cNvSpPr txBox="1">
            <a:spLocks noChangeArrowheads="1"/>
          </p:cNvSpPr>
          <p:nvPr/>
        </p:nvSpPr>
        <p:spPr bwMode="auto">
          <a:xfrm>
            <a:off x="1676400" y="2651125"/>
            <a:ext cx="6577013" cy="396875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Three parametric peaks (ridges) in the core domain</a:t>
            </a:r>
          </a:p>
        </p:txBody>
      </p:sp>
      <p:sp>
        <p:nvSpPr>
          <p:cNvPr id="95241" name="Text Box 12"/>
          <p:cNvSpPr txBox="1">
            <a:spLocks noChangeArrowheads="1"/>
          </p:cNvSpPr>
          <p:nvPr/>
        </p:nvSpPr>
        <p:spPr bwMode="auto">
          <a:xfrm>
            <a:off x="1676400" y="3200400"/>
            <a:ext cx="4092575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3. MSW peak in the core domain </a:t>
            </a:r>
          </a:p>
        </p:txBody>
      </p:sp>
      <p:sp>
        <p:nvSpPr>
          <p:cNvPr id="95242" name="Text Box 13"/>
          <p:cNvSpPr txBox="1">
            <a:spLocks noChangeArrowheads="1"/>
          </p:cNvSpPr>
          <p:nvPr/>
        </p:nvSpPr>
        <p:spPr bwMode="auto">
          <a:xfrm rot="-1496058">
            <a:off x="304800" y="1965325"/>
            <a:ext cx="1470025" cy="396875"/>
          </a:xfrm>
          <a:prstGeom prst="rect">
            <a:avLst/>
          </a:prstGeom>
          <a:solidFill>
            <a:srgbClr val="FF66CC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1-3 mixing:</a:t>
            </a:r>
          </a:p>
        </p:txBody>
      </p:sp>
      <p:sp>
        <p:nvSpPr>
          <p:cNvPr id="95243" name="Text Box 14"/>
          <p:cNvSpPr txBox="1">
            <a:spLocks noChangeArrowheads="1"/>
          </p:cNvSpPr>
          <p:nvPr/>
        </p:nvSpPr>
        <p:spPr bwMode="auto">
          <a:xfrm rot="-1298737">
            <a:off x="381000" y="4038600"/>
            <a:ext cx="1470025" cy="396875"/>
          </a:xfrm>
          <a:prstGeom prst="rect">
            <a:avLst/>
          </a:prstGeom>
          <a:solidFill>
            <a:srgbClr val="FF66CC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1-2 mixing:</a:t>
            </a:r>
          </a:p>
        </p:txBody>
      </p:sp>
      <p:sp>
        <p:nvSpPr>
          <p:cNvPr id="95244" name="Text Box 16"/>
          <p:cNvSpPr txBox="1">
            <a:spLocks noChangeArrowheads="1"/>
          </p:cNvSpPr>
          <p:nvPr/>
        </p:nvSpPr>
        <p:spPr bwMode="auto">
          <a:xfrm>
            <a:off x="1851025" y="4267200"/>
            <a:ext cx="5159375" cy="3968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1. Three MSW peaks in the mantle domain</a:t>
            </a:r>
          </a:p>
        </p:txBody>
      </p:sp>
      <p:sp>
        <p:nvSpPr>
          <p:cNvPr id="95245" name="Text Box 17"/>
          <p:cNvSpPr txBox="1">
            <a:spLocks noChangeArrowheads="1"/>
          </p:cNvSpPr>
          <p:nvPr/>
        </p:nvSpPr>
        <p:spPr bwMode="auto">
          <a:xfrm>
            <a:off x="1879600" y="4800600"/>
            <a:ext cx="6959600" cy="396875"/>
          </a:xfrm>
          <a:prstGeom prst="rect">
            <a:avLst/>
          </a:prstGeom>
          <a:solidFill>
            <a:srgbClr val="0099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One (or 2) parametric peak (ridges) in the core domain</a:t>
            </a:r>
          </a:p>
        </p:txBody>
      </p:sp>
      <p:sp>
        <p:nvSpPr>
          <p:cNvPr id="95246" name="Text Box 18"/>
          <p:cNvSpPr txBox="1">
            <a:spLocks noChangeArrowheads="1"/>
          </p:cNvSpPr>
          <p:nvPr/>
        </p:nvSpPr>
        <p:spPr bwMode="auto">
          <a:xfrm>
            <a:off x="696913" y="5957888"/>
            <a:ext cx="24876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1D </a:t>
            </a:r>
            <a:r>
              <a:rPr lang="en-US">
                <a:sym typeface="Wingdings" pitchFamily="2" charset="2"/>
              </a:rPr>
              <a:t> </a:t>
            </a:r>
            <a:r>
              <a:rPr lang="en-US"/>
              <a:t>2D - structures</a:t>
            </a:r>
          </a:p>
        </p:txBody>
      </p:sp>
      <p:sp>
        <p:nvSpPr>
          <p:cNvPr id="95247" name="Text Box 19"/>
          <p:cNvSpPr txBox="1">
            <a:spLocks noChangeArrowheads="1"/>
          </p:cNvSpPr>
          <p:nvPr/>
        </p:nvSpPr>
        <p:spPr bwMode="auto">
          <a:xfrm>
            <a:off x="3413125" y="5957888"/>
            <a:ext cx="20669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regular behavior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6259" name="Rectangle 14"/>
          <p:cNvSpPr>
            <a:spLocks noChangeArrowheads="1"/>
          </p:cNvSpPr>
          <p:nvPr/>
        </p:nvSpPr>
        <p:spPr bwMode="auto">
          <a:xfrm>
            <a:off x="5334000" y="5867400"/>
            <a:ext cx="3581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6261" name="WordArt 5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6553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CP violation domains</a:t>
            </a:r>
          </a:p>
        </p:txBody>
      </p:sp>
      <p:pic>
        <p:nvPicPr>
          <p:cNvPr id="96262" name="Picture 6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708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6477000" y="5880100"/>
            <a:ext cx="24241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solar magic lines</a:t>
            </a:r>
          </a:p>
          <a:p>
            <a:r>
              <a:rPr lang="en-US" sz="1600"/>
              <a:t>atmospheric magic lines</a:t>
            </a:r>
          </a:p>
          <a:p>
            <a:r>
              <a:rPr lang="en-US" sz="1600"/>
              <a:t>relative phase lines </a:t>
            </a:r>
          </a:p>
        </p:txBody>
      </p:sp>
      <p:sp>
        <p:nvSpPr>
          <p:cNvPr id="96264" name="Line 11"/>
          <p:cNvSpPr>
            <a:spLocks noChangeShapeType="1"/>
          </p:cNvSpPr>
          <p:nvPr/>
        </p:nvSpPr>
        <p:spPr bwMode="auto">
          <a:xfrm>
            <a:off x="5791200" y="60960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5" name="Line 12"/>
          <p:cNvSpPr>
            <a:spLocks noChangeShapeType="1"/>
          </p:cNvSpPr>
          <p:nvPr/>
        </p:nvSpPr>
        <p:spPr bwMode="auto">
          <a:xfrm>
            <a:off x="5791200" y="6324600"/>
            <a:ext cx="60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6" name="Line 13"/>
          <p:cNvSpPr>
            <a:spLocks noChangeShapeType="1"/>
          </p:cNvSpPr>
          <p:nvPr/>
        </p:nvSpPr>
        <p:spPr bwMode="auto">
          <a:xfrm>
            <a:off x="5791200" y="6553200"/>
            <a:ext cx="609600" cy="0"/>
          </a:xfrm>
          <a:prstGeom prst="line">
            <a:avLst/>
          </a:prstGeom>
          <a:noFill/>
          <a:ln w="19050">
            <a:solidFill>
              <a:srgbClr val="26FCC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7" name="Text Box 15"/>
          <p:cNvSpPr txBox="1">
            <a:spLocks noChangeArrowheads="1"/>
          </p:cNvSpPr>
          <p:nvPr/>
        </p:nvSpPr>
        <p:spPr bwMode="auto">
          <a:xfrm>
            <a:off x="669925" y="6061075"/>
            <a:ext cx="349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Regions of different sign of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P</a:t>
            </a:r>
          </a:p>
        </p:txBody>
      </p:sp>
      <p:sp>
        <p:nvSpPr>
          <p:cNvPr id="96268" name="Text Box 17"/>
          <p:cNvSpPr txBox="1">
            <a:spLocks noChangeArrowheads="1"/>
          </p:cNvSpPr>
          <p:nvPr/>
        </p:nvSpPr>
        <p:spPr bwMode="auto">
          <a:xfrm>
            <a:off x="7315200" y="2667000"/>
            <a:ext cx="1901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Interconnection</a:t>
            </a:r>
          </a:p>
          <a:p>
            <a:r>
              <a:rPr lang="en-US"/>
              <a:t>of lines due to </a:t>
            </a:r>
          </a:p>
          <a:p>
            <a:r>
              <a:rPr lang="en-US"/>
              <a:t>level crossing</a:t>
            </a:r>
          </a:p>
        </p:txBody>
      </p:sp>
      <p:sp>
        <p:nvSpPr>
          <p:cNvPr id="96269" name="Text Box 18"/>
          <p:cNvSpPr txBox="1">
            <a:spLocks noChangeArrowheads="1"/>
          </p:cNvSpPr>
          <p:nvPr/>
        </p:nvSpPr>
        <p:spPr bwMode="auto">
          <a:xfrm>
            <a:off x="7375525" y="3698875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factorization </a:t>
            </a:r>
          </a:p>
          <a:p>
            <a:r>
              <a:rPr lang="en-US"/>
              <a:t>is not valid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-14288" y="0"/>
            <a:ext cx="9144001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190500" y="1955800"/>
            <a:ext cx="1636713" cy="4533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7275513" y="1955800"/>
            <a:ext cx="1636712" cy="4533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 bwMode="auto">
          <a:xfrm>
            <a:off x="5526087" y="1981200"/>
            <a:ext cx="1636713" cy="45339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 bwMode="auto">
          <a:xfrm>
            <a:off x="3738563" y="1955800"/>
            <a:ext cx="1636712" cy="45339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 bwMode="auto">
          <a:xfrm>
            <a:off x="1962150" y="1955800"/>
            <a:ext cx="1636713" cy="45339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2" name="Oval 4"/>
          <p:cNvSpPr>
            <a:spLocks noChangeArrowheads="1"/>
          </p:cNvSpPr>
          <p:nvPr/>
        </p:nvSpPr>
        <p:spPr bwMode="auto">
          <a:xfrm>
            <a:off x="8001000" y="762000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5"/>
          <p:cNvSpPr>
            <a:spLocks noChangeArrowheads="1"/>
          </p:cNvSpPr>
          <p:nvPr/>
        </p:nvSpPr>
        <p:spPr bwMode="auto">
          <a:xfrm>
            <a:off x="7467600" y="762000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6"/>
          <p:cNvSpPr>
            <a:spLocks noChangeArrowheads="1"/>
          </p:cNvSpPr>
          <p:nvPr/>
        </p:nvSpPr>
        <p:spPr bwMode="auto">
          <a:xfrm>
            <a:off x="7696200" y="22860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1516" name="Text Box 8"/>
          <p:cNvSpPr txBox="1">
            <a:spLocks noChangeArrowheads="1"/>
          </p:cNvSpPr>
          <p:nvPr/>
        </p:nvSpPr>
        <p:spPr bwMode="auto">
          <a:xfrm>
            <a:off x="7693025" y="8382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17" name="Text Box 9"/>
          <p:cNvSpPr txBox="1">
            <a:spLocks noChangeArrowheads="1"/>
          </p:cNvSpPr>
          <p:nvPr/>
        </p:nvSpPr>
        <p:spPr bwMode="auto">
          <a:xfrm>
            <a:off x="8229600" y="838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18" name="Text Box 10"/>
          <p:cNvSpPr txBox="1">
            <a:spLocks noChangeArrowheads="1"/>
          </p:cNvSpPr>
          <p:nvPr/>
        </p:nvSpPr>
        <p:spPr bwMode="auto">
          <a:xfrm>
            <a:off x="7872413" y="3048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19" name="Text Box 11"/>
          <p:cNvSpPr txBox="1">
            <a:spLocks noChangeArrowheads="1"/>
          </p:cNvSpPr>
          <p:nvPr/>
        </p:nvSpPr>
        <p:spPr bwMode="auto">
          <a:xfrm>
            <a:off x="228600" y="3276600"/>
            <a:ext cx="53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chemeClr val="tx2"/>
                </a:solidFill>
                <a:latin typeface="Times New Roman" pitchFamily="18" charset="0"/>
              </a:rPr>
              <a:t>2m</a:t>
            </a:r>
            <a:endParaRPr lang="en-US" sz="20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20" name="Text Box 12"/>
          <p:cNvSpPr txBox="1">
            <a:spLocks noChangeArrowheads="1"/>
          </p:cNvSpPr>
          <p:nvPr/>
        </p:nvSpPr>
        <p:spPr bwMode="auto">
          <a:xfrm>
            <a:off x="301625" y="4191000"/>
            <a:ext cx="53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chemeClr val="tx2"/>
                </a:solidFill>
                <a:latin typeface="Times New Roman" pitchFamily="18" charset="0"/>
              </a:rPr>
              <a:t>1m</a:t>
            </a:r>
            <a:endParaRPr lang="en-US" sz="20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304800" y="54864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304800" y="37338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396875" y="5486400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Rectangle 17"/>
          <p:cNvSpPr>
            <a:spLocks noChangeArrowheads="1"/>
          </p:cNvSpPr>
          <p:nvPr/>
        </p:nvSpPr>
        <p:spPr bwMode="auto">
          <a:xfrm>
            <a:off x="1219200" y="37338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Rectangle 18"/>
          <p:cNvSpPr>
            <a:spLocks noChangeArrowheads="1"/>
          </p:cNvSpPr>
          <p:nvPr/>
        </p:nvSpPr>
        <p:spPr bwMode="auto">
          <a:xfrm>
            <a:off x="685800" y="3733800"/>
            <a:ext cx="544512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Rectangle 19"/>
          <p:cNvSpPr>
            <a:spLocks noChangeArrowheads="1"/>
          </p:cNvSpPr>
          <p:nvPr/>
        </p:nvSpPr>
        <p:spPr bwMode="auto">
          <a:xfrm>
            <a:off x="304800" y="4114800"/>
            <a:ext cx="7620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Rectangle 21"/>
          <p:cNvSpPr>
            <a:spLocks noChangeArrowheads="1"/>
          </p:cNvSpPr>
          <p:nvPr/>
        </p:nvSpPr>
        <p:spPr bwMode="auto">
          <a:xfrm>
            <a:off x="3124200" y="388620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Text Box 22"/>
          <p:cNvSpPr txBox="1">
            <a:spLocks noChangeArrowheads="1"/>
          </p:cNvSpPr>
          <p:nvPr/>
        </p:nvSpPr>
        <p:spPr bwMode="auto">
          <a:xfrm>
            <a:off x="228600" y="5638800"/>
            <a:ext cx="53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chemeClr val="tx2"/>
                </a:solidFill>
                <a:latin typeface="Times New Roman" pitchFamily="18" charset="0"/>
              </a:rPr>
              <a:t>3m</a:t>
            </a:r>
            <a:endParaRPr lang="en-US" sz="20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29" name="WordArt 32"/>
          <p:cNvSpPr>
            <a:spLocks noChangeArrowheads="1" noChangeShapeType="1" noTextEdit="1"/>
          </p:cNvSpPr>
          <p:nvPr/>
        </p:nvSpPr>
        <p:spPr bwMode="auto">
          <a:xfrm>
            <a:off x="1643063" y="204788"/>
            <a:ext cx="5181600" cy="1173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Flavor in matter</a:t>
            </a:r>
          </a:p>
        </p:txBody>
      </p:sp>
      <p:sp>
        <p:nvSpPr>
          <p:cNvPr id="21530" name="TextBox 54"/>
          <p:cNvSpPr txBox="1">
            <a:spLocks noChangeArrowheads="1"/>
          </p:cNvSpPr>
          <p:nvPr/>
        </p:nvSpPr>
        <p:spPr bwMode="auto">
          <a:xfrm>
            <a:off x="1979613" y="6119813"/>
            <a:ext cx="1741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1-2 resonance</a:t>
            </a:r>
          </a:p>
        </p:txBody>
      </p:sp>
      <p:sp>
        <p:nvSpPr>
          <p:cNvPr id="21531" name="Rectangle 19"/>
          <p:cNvSpPr>
            <a:spLocks noChangeArrowheads="1"/>
          </p:cNvSpPr>
          <p:nvPr/>
        </p:nvSpPr>
        <p:spPr bwMode="auto">
          <a:xfrm>
            <a:off x="2057400" y="3886200"/>
            <a:ext cx="7207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Rectangle 19"/>
          <p:cNvSpPr>
            <a:spLocks noChangeArrowheads="1"/>
          </p:cNvSpPr>
          <p:nvPr/>
        </p:nvSpPr>
        <p:spPr bwMode="auto">
          <a:xfrm>
            <a:off x="2057400" y="3581400"/>
            <a:ext cx="7207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Rectangle 20"/>
          <p:cNvSpPr>
            <a:spLocks noChangeArrowheads="1"/>
          </p:cNvSpPr>
          <p:nvPr/>
        </p:nvSpPr>
        <p:spPr bwMode="auto">
          <a:xfrm>
            <a:off x="2697162" y="3886200"/>
            <a:ext cx="427038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Rectangle 21"/>
          <p:cNvSpPr>
            <a:spLocks noChangeArrowheads="1"/>
          </p:cNvSpPr>
          <p:nvPr/>
        </p:nvSpPr>
        <p:spPr bwMode="auto">
          <a:xfrm>
            <a:off x="3124200" y="358140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Rectangle 20"/>
          <p:cNvSpPr>
            <a:spLocks noChangeArrowheads="1"/>
          </p:cNvSpPr>
          <p:nvPr/>
        </p:nvSpPr>
        <p:spPr bwMode="auto">
          <a:xfrm>
            <a:off x="2697163" y="3581400"/>
            <a:ext cx="427037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Rectangle 21"/>
          <p:cNvSpPr>
            <a:spLocks noChangeArrowheads="1"/>
          </p:cNvSpPr>
          <p:nvPr/>
        </p:nvSpPr>
        <p:spPr bwMode="auto">
          <a:xfrm>
            <a:off x="1371600" y="411480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Rectangle 20"/>
          <p:cNvSpPr>
            <a:spLocks noChangeArrowheads="1"/>
          </p:cNvSpPr>
          <p:nvPr/>
        </p:nvSpPr>
        <p:spPr bwMode="auto">
          <a:xfrm>
            <a:off x="1066800" y="4110038"/>
            <a:ext cx="350838" cy="157162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13"/>
          <p:cNvSpPr>
            <a:spLocks noChangeArrowheads="1"/>
          </p:cNvSpPr>
          <p:nvPr/>
        </p:nvSpPr>
        <p:spPr bwMode="auto">
          <a:xfrm>
            <a:off x="2057400" y="54864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Rectangle 15"/>
          <p:cNvSpPr>
            <a:spLocks noChangeArrowheads="1"/>
          </p:cNvSpPr>
          <p:nvPr/>
        </p:nvSpPr>
        <p:spPr bwMode="auto">
          <a:xfrm>
            <a:off x="2133600" y="5486400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Rectangle 19"/>
          <p:cNvSpPr>
            <a:spLocks noChangeArrowheads="1"/>
          </p:cNvSpPr>
          <p:nvPr/>
        </p:nvSpPr>
        <p:spPr bwMode="auto">
          <a:xfrm>
            <a:off x="3810000" y="3352800"/>
            <a:ext cx="1182688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Rectangle 20"/>
          <p:cNvSpPr>
            <a:spLocks noChangeArrowheads="1"/>
          </p:cNvSpPr>
          <p:nvPr/>
        </p:nvSpPr>
        <p:spPr bwMode="auto">
          <a:xfrm>
            <a:off x="4959350" y="3352800"/>
            <a:ext cx="14605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Rectangle 21"/>
          <p:cNvSpPr>
            <a:spLocks noChangeArrowheads="1"/>
          </p:cNvSpPr>
          <p:nvPr/>
        </p:nvSpPr>
        <p:spPr bwMode="auto">
          <a:xfrm>
            <a:off x="5105400" y="3352800"/>
            <a:ext cx="93663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16"/>
          <p:cNvSpPr>
            <a:spLocks noChangeArrowheads="1"/>
          </p:cNvSpPr>
          <p:nvPr/>
        </p:nvSpPr>
        <p:spPr bwMode="auto">
          <a:xfrm>
            <a:off x="2667000" y="5486400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Rectangle 19"/>
          <p:cNvSpPr>
            <a:spLocks noChangeArrowheads="1"/>
          </p:cNvSpPr>
          <p:nvPr/>
        </p:nvSpPr>
        <p:spPr bwMode="auto">
          <a:xfrm>
            <a:off x="3878263" y="5410200"/>
            <a:ext cx="1365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Rectangle 20"/>
          <p:cNvSpPr>
            <a:spLocks noChangeArrowheads="1"/>
          </p:cNvSpPr>
          <p:nvPr/>
        </p:nvSpPr>
        <p:spPr bwMode="auto">
          <a:xfrm>
            <a:off x="3962400" y="5410200"/>
            <a:ext cx="658813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Rectangle 16"/>
          <p:cNvSpPr>
            <a:spLocks noChangeArrowheads="1"/>
          </p:cNvSpPr>
          <p:nvPr/>
        </p:nvSpPr>
        <p:spPr bwMode="auto">
          <a:xfrm>
            <a:off x="990600" y="5486400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Rectangle 13"/>
          <p:cNvSpPr>
            <a:spLocks noChangeArrowheads="1"/>
          </p:cNvSpPr>
          <p:nvPr/>
        </p:nvSpPr>
        <p:spPr bwMode="auto">
          <a:xfrm>
            <a:off x="3862388" y="38100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Rectangle 15"/>
          <p:cNvSpPr>
            <a:spLocks noChangeArrowheads="1"/>
          </p:cNvSpPr>
          <p:nvPr/>
        </p:nvSpPr>
        <p:spPr bwMode="auto">
          <a:xfrm>
            <a:off x="3978275" y="3810000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Rectangle 16"/>
          <p:cNvSpPr>
            <a:spLocks noChangeArrowheads="1"/>
          </p:cNvSpPr>
          <p:nvPr/>
        </p:nvSpPr>
        <p:spPr bwMode="auto">
          <a:xfrm>
            <a:off x="4648200" y="3810000"/>
            <a:ext cx="609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Rectangle 19"/>
          <p:cNvSpPr>
            <a:spLocks noChangeArrowheads="1"/>
          </p:cNvSpPr>
          <p:nvPr/>
        </p:nvSpPr>
        <p:spPr bwMode="auto">
          <a:xfrm>
            <a:off x="7377113" y="2235200"/>
            <a:ext cx="11811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Rectangle 16"/>
          <p:cNvSpPr>
            <a:spLocks noChangeArrowheads="1"/>
          </p:cNvSpPr>
          <p:nvPr/>
        </p:nvSpPr>
        <p:spPr bwMode="auto">
          <a:xfrm>
            <a:off x="8001000" y="5334000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Rectangle 13"/>
          <p:cNvSpPr>
            <a:spLocks noChangeArrowheads="1"/>
          </p:cNvSpPr>
          <p:nvPr/>
        </p:nvSpPr>
        <p:spPr bwMode="auto">
          <a:xfrm>
            <a:off x="7421563" y="36576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Rectangle 20"/>
          <p:cNvSpPr>
            <a:spLocks noChangeArrowheads="1"/>
          </p:cNvSpPr>
          <p:nvPr/>
        </p:nvSpPr>
        <p:spPr bwMode="auto">
          <a:xfrm>
            <a:off x="8480425" y="2232025"/>
            <a:ext cx="144463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Rectangle 21"/>
          <p:cNvSpPr>
            <a:spLocks noChangeArrowheads="1"/>
          </p:cNvSpPr>
          <p:nvPr/>
        </p:nvSpPr>
        <p:spPr bwMode="auto">
          <a:xfrm>
            <a:off x="8618538" y="2232025"/>
            <a:ext cx="93662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Rectangle 16"/>
          <p:cNvSpPr>
            <a:spLocks noChangeArrowheads="1"/>
          </p:cNvSpPr>
          <p:nvPr/>
        </p:nvSpPr>
        <p:spPr bwMode="auto">
          <a:xfrm>
            <a:off x="8118475" y="3656013"/>
            <a:ext cx="644525" cy="1539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Rectangle 19"/>
          <p:cNvSpPr>
            <a:spLocks noChangeArrowheads="1"/>
          </p:cNvSpPr>
          <p:nvPr/>
        </p:nvSpPr>
        <p:spPr bwMode="auto">
          <a:xfrm>
            <a:off x="7432675" y="5334000"/>
            <a:ext cx="1365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8" name="Rectangle 20"/>
          <p:cNvSpPr>
            <a:spLocks noChangeArrowheads="1"/>
          </p:cNvSpPr>
          <p:nvPr/>
        </p:nvSpPr>
        <p:spPr bwMode="auto">
          <a:xfrm>
            <a:off x="7534275" y="3657600"/>
            <a:ext cx="771525" cy="153987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0" name="TextBox 77"/>
          <p:cNvSpPr txBox="1">
            <a:spLocks noChangeArrowheads="1"/>
          </p:cNvSpPr>
          <p:nvPr/>
        </p:nvSpPr>
        <p:spPr bwMode="auto">
          <a:xfrm>
            <a:off x="1311275" y="1554163"/>
            <a:ext cx="2427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Density increase  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</p:txBody>
      </p:sp>
      <p:sp>
        <p:nvSpPr>
          <p:cNvPr id="21571" name="TextBox 78"/>
          <p:cNvSpPr txBox="1">
            <a:spLocks noChangeArrowheads="1"/>
          </p:cNvSpPr>
          <p:nvPr/>
        </p:nvSpPr>
        <p:spPr bwMode="auto">
          <a:xfrm>
            <a:off x="4206874" y="1535113"/>
            <a:ext cx="4022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Inverted </a:t>
            </a:r>
            <a:r>
              <a:rPr lang="en-US" dirty="0"/>
              <a:t>mass hierarchy, neutrinos</a:t>
            </a: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5638800" y="2971800"/>
            <a:ext cx="1182688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20"/>
          <p:cNvSpPr>
            <a:spLocks noChangeArrowheads="1"/>
          </p:cNvSpPr>
          <p:nvPr/>
        </p:nvSpPr>
        <p:spPr bwMode="auto">
          <a:xfrm>
            <a:off x="6705600" y="2971800"/>
            <a:ext cx="14605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21"/>
          <p:cNvSpPr>
            <a:spLocks noChangeArrowheads="1"/>
          </p:cNvSpPr>
          <p:nvPr/>
        </p:nvSpPr>
        <p:spPr bwMode="auto">
          <a:xfrm>
            <a:off x="6858000" y="2971800"/>
            <a:ext cx="93663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16"/>
          <p:cNvSpPr>
            <a:spLocks noChangeArrowheads="1"/>
          </p:cNvSpPr>
          <p:nvPr/>
        </p:nvSpPr>
        <p:spPr bwMode="auto">
          <a:xfrm>
            <a:off x="4495800" y="5410200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13"/>
          <p:cNvSpPr>
            <a:spLocks noChangeArrowheads="1"/>
          </p:cNvSpPr>
          <p:nvPr/>
        </p:nvSpPr>
        <p:spPr bwMode="auto">
          <a:xfrm>
            <a:off x="5638800" y="37338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16"/>
          <p:cNvSpPr>
            <a:spLocks noChangeArrowheads="1"/>
          </p:cNvSpPr>
          <p:nvPr/>
        </p:nvSpPr>
        <p:spPr bwMode="auto">
          <a:xfrm>
            <a:off x="6400800" y="3733800"/>
            <a:ext cx="609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15"/>
          <p:cNvSpPr>
            <a:spLocks noChangeArrowheads="1"/>
          </p:cNvSpPr>
          <p:nvPr/>
        </p:nvSpPr>
        <p:spPr bwMode="auto">
          <a:xfrm>
            <a:off x="5730875" y="3733800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Rectangle 15"/>
          <p:cNvSpPr>
            <a:spLocks noChangeArrowheads="1"/>
          </p:cNvSpPr>
          <p:nvPr/>
        </p:nvSpPr>
        <p:spPr bwMode="auto">
          <a:xfrm>
            <a:off x="7485063" y="5338763"/>
            <a:ext cx="515937" cy="147637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19"/>
          <p:cNvSpPr>
            <a:spLocks noChangeArrowheads="1"/>
          </p:cNvSpPr>
          <p:nvPr/>
        </p:nvSpPr>
        <p:spPr bwMode="auto">
          <a:xfrm>
            <a:off x="5715000" y="5410200"/>
            <a:ext cx="1365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Rectangle 20"/>
          <p:cNvSpPr>
            <a:spLocks noChangeArrowheads="1"/>
          </p:cNvSpPr>
          <p:nvPr/>
        </p:nvSpPr>
        <p:spPr bwMode="auto">
          <a:xfrm>
            <a:off x="5791200" y="5411788"/>
            <a:ext cx="758825" cy="150812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Rectangle 16"/>
          <p:cNvSpPr>
            <a:spLocks noChangeArrowheads="1"/>
          </p:cNvSpPr>
          <p:nvPr/>
        </p:nvSpPr>
        <p:spPr bwMode="auto">
          <a:xfrm>
            <a:off x="6357938" y="5408612"/>
            <a:ext cx="652462" cy="1539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14288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7284" name="WordArt 4"/>
          <p:cNvSpPr>
            <a:spLocks noChangeArrowheads="1" noChangeShapeType="1" noTextEdit="1"/>
          </p:cNvSpPr>
          <p:nvPr/>
        </p:nvSpPr>
        <p:spPr bwMode="auto">
          <a:xfrm>
            <a:off x="303213" y="276225"/>
            <a:ext cx="2959100" cy="947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Problem?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03213" y="4216400"/>
            <a:ext cx="2419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Times New Roman" pitchFamily="18" charset="0"/>
              </a:rPr>
              <a:t>P. de Holanda, A.S. </a:t>
            </a:r>
          </a:p>
          <a:p>
            <a:r>
              <a:rPr lang="en-US" i="1">
                <a:solidFill>
                  <a:srgbClr val="FF0000"/>
                </a:solidFill>
                <a:latin typeface="Times New Roman" pitchFamily="18" charset="0"/>
              </a:rPr>
              <a:t>Phys. Rev. D69 (2004) </a:t>
            </a:r>
          </a:p>
          <a:p>
            <a:r>
              <a:rPr lang="en-US" i="1">
                <a:solidFill>
                  <a:srgbClr val="FF0000"/>
                </a:solidFill>
                <a:latin typeface="Times New Roman" pitchFamily="18" charset="0"/>
              </a:rPr>
              <a:t>113002 hep-ph 0307266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936875" y="1852613"/>
            <a:ext cx="1646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Q</a:t>
            </a:r>
            <a:r>
              <a:rPr lang="en-US" sz="2800" baseline="-25000"/>
              <a:t>Ar</a:t>
            </a:r>
            <a:r>
              <a:rPr lang="en-US" sz="2800" baseline="30000"/>
              <a:t>exp   </a:t>
            </a:r>
            <a:r>
              <a:rPr lang="en-US" sz="2800"/>
              <a:t>&lt; 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4583113" y="1852613"/>
            <a:ext cx="1309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Q</a:t>
            </a:r>
            <a:r>
              <a:rPr lang="en-US" sz="2800" baseline="-25000"/>
              <a:t>Ar</a:t>
            </a:r>
            <a:r>
              <a:rPr lang="en-US" sz="2800" baseline="30000"/>
              <a:t>LMA</a:t>
            </a:r>
            <a:endParaRPr lang="en-US" sz="2800"/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2241550" y="2462213"/>
            <a:ext cx="2173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2.55 +/- 0.25 SNU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4808538" y="2462213"/>
            <a:ext cx="128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&gt; 3.1  SNU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2317750" y="3282950"/>
            <a:ext cx="3735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 turn up of the spectrum in SK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2951163" y="4217988"/>
            <a:ext cx="2459037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Light sterile neutrino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5414963" y="4217988"/>
            <a:ext cx="3006725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</a:t>
            </a:r>
            <a:r>
              <a:rPr lang="en-US" baseline="-25000">
                <a:latin typeface="Symbol" pitchFamily="18" charset="2"/>
              </a:rPr>
              <a:t>D </a:t>
            </a:r>
            <a:r>
              <a:rPr lang="en-US"/>
              <a:t>= 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01</a:t>
            </a:r>
            <a:r>
              <a:rPr lang="en-US" baseline="30000"/>
              <a:t>2 </a:t>
            </a:r>
            <a:r>
              <a:rPr lang="en-US"/>
              <a:t>/</a:t>
            </a:r>
            <a:r>
              <a:rPr lang="en-US" baseline="30000"/>
              <a:t>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21</a:t>
            </a:r>
            <a:r>
              <a:rPr lang="en-US" baseline="30000"/>
              <a:t>2</a:t>
            </a:r>
            <a:r>
              <a:rPr lang="en-US"/>
              <a:t>  &lt;&lt; 1 </a:t>
            </a: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3008313" y="4645025"/>
            <a:ext cx="539432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a"/>
            </a:pPr>
            <a:r>
              <a:rPr lang="en-US">
                <a:latin typeface="Symbol" pitchFamily="18" charset="2"/>
              </a:rPr>
              <a:t> &lt;&lt; 1  </a:t>
            </a:r>
            <a:r>
              <a:rPr lang="en-US"/>
              <a:t>- mixing angle of sterile- active  neutrinos</a:t>
            </a: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2994025" y="5287963"/>
            <a:ext cx="3213100" cy="36671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 </a:t>
            </a:r>
            <a:r>
              <a:rPr lang="en-US"/>
              <a:t>dip in survival probability </a:t>
            </a: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2986088" y="5951538"/>
            <a:ext cx="50387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Motivation for the  low energy solar neutrino </a:t>
            </a:r>
          </a:p>
          <a:p>
            <a:r>
              <a:rPr lang="en-US"/>
              <a:t>experiments  BOREXINO, KamLAND  … </a:t>
            </a: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1625600" y="1952625"/>
            <a:ext cx="174625" cy="193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1697038" y="3387725"/>
            <a:ext cx="174625" cy="193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8308" name="WordArt 4"/>
          <p:cNvSpPr>
            <a:spLocks noChangeArrowheads="1" noChangeShapeType="1" noTextEdit="1"/>
          </p:cNvSpPr>
          <p:nvPr/>
        </p:nvSpPr>
        <p:spPr bwMode="auto">
          <a:xfrm>
            <a:off x="457200" y="85725"/>
            <a:ext cx="2982913" cy="1184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Up-turns</a:t>
            </a:r>
          </a:p>
        </p:txBody>
      </p:sp>
      <p:pic>
        <p:nvPicPr>
          <p:cNvPr id="98309" name="Picture 5" descr="sk1-r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1127125"/>
            <a:ext cx="3681413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4791075" y="130175"/>
            <a:ext cx="3681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</a:t>
            </a:r>
            <a:r>
              <a:rPr lang="en-US" baseline="30000"/>
              <a:t>2</a:t>
            </a:r>
            <a:r>
              <a:rPr lang="en-US"/>
              <a:t>2</a:t>
            </a:r>
            <a:r>
              <a:rPr lang="en-US">
                <a:latin typeface="Symbol" pitchFamily="18" charset="2"/>
              </a:rPr>
              <a:t>a </a:t>
            </a:r>
            <a:r>
              <a:rPr lang="en-US"/>
              <a:t>= 10</a:t>
            </a:r>
            <a:r>
              <a:rPr lang="en-US" baseline="30000"/>
              <a:t>-3  </a:t>
            </a:r>
            <a:r>
              <a:rPr lang="en-US"/>
              <a:t>(red),  5 10</a:t>
            </a:r>
            <a:r>
              <a:rPr lang="en-US" baseline="30000"/>
              <a:t>-3</a:t>
            </a:r>
            <a:r>
              <a:rPr lang="en-US"/>
              <a:t> (blue) 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642938" y="1638300"/>
            <a:ext cx="703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SK-I</a:t>
            </a:r>
          </a:p>
        </p:txBody>
      </p:sp>
      <p:pic>
        <p:nvPicPr>
          <p:cNvPr id="98312" name="Picture 8" descr="sk-i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3" y="3330575"/>
            <a:ext cx="3706812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642938" y="3697288"/>
            <a:ext cx="954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SK-III</a:t>
            </a:r>
          </a:p>
        </p:txBody>
      </p:sp>
      <p:pic>
        <p:nvPicPr>
          <p:cNvPr id="98314" name="Picture 10" descr="sno-le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3288" y="604838"/>
            <a:ext cx="3733800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6875463" y="5135563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SNO-LETA</a:t>
            </a: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1160463" y="5502275"/>
            <a:ext cx="919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</a:t>
            </a:r>
            <a:r>
              <a:rPr lang="en-US" sz="1600" baseline="-25000">
                <a:latin typeface="Symbol" pitchFamily="18" charset="2"/>
              </a:rPr>
              <a:t>D</a:t>
            </a:r>
            <a:r>
              <a:rPr lang="en-US" sz="1600"/>
              <a:t> = 0.2</a:t>
            </a: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771525" y="5986463"/>
            <a:ext cx="191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D</a:t>
            </a:r>
            <a:r>
              <a:rPr lang="en-US" sz="1600"/>
              <a:t>m</a:t>
            </a:r>
            <a:r>
              <a:rPr lang="en-US" sz="1600" baseline="30000"/>
              <a:t>2</a:t>
            </a:r>
            <a:r>
              <a:rPr lang="en-US" sz="1600"/>
              <a:t> = 1.5 10</a:t>
            </a:r>
            <a:r>
              <a:rPr lang="en-US" sz="1600" baseline="30000"/>
              <a:t>-5</a:t>
            </a:r>
            <a:r>
              <a:rPr lang="en-US" sz="1600"/>
              <a:t>  eV</a:t>
            </a:r>
            <a:r>
              <a:rPr lang="en-US" sz="1600" baseline="30000"/>
              <a:t>2</a:t>
            </a:r>
            <a:endParaRPr lang="en-US" sz="1600"/>
          </a:p>
        </p:txBody>
      </p:sp>
      <p:pic>
        <p:nvPicPr>
          <p:cNvPr id="98318" name="Picture 14" descr="brx2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1075" y="3910013"/>
            <a:ext cx="3656013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6783388" y="2335213"/>
            <a:ext cx="139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SNO-LETA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6783388" y="4872038"/>
            <a:ext cx="1122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Borexino</a:t>
            </a:r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6783388" y="2701925"/>
            <a:ext cx="1979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P. De Holanda, A.S.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588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3428" name="WordArt 4"/>
          <p:cNvSpPr>
            <a:spLocks noChangeArrowheads="1" noChangeShapeType="1" noTextEdit="1"/>
          </p:cNvSpPr>
          <p:nvPr/>
        </p:nvSpPr>
        <p:spPr bwMode="auto">
          <a:xfrm>
            <a:off x="368300" y="176213"/>
            <a:ext cx="5842000" cy="1236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Large 1-3 mixing</a:t>
            </a:r>
          </a:p>
        </p:txBody>
      </p:sp>
      <p:sp>
        <p:nvSpPr>
          <p:cNvPr id="103429" name="Text Box 7"/>
          <p:cNvSpPr txBox="1">
            <a:spLocks noChangeArrowheads="1"/>
          </p:cNvSpPr>
          <p:nvPr/>
        </p:nvSpPr>
        <p:spPr bwMode="auto">
          <a:xfrm>
            <a:off x="3946525" y="3779838"/>
            <a:ext cx="2749550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Earth matter effects</a:t>
            </a:r>
          </a:p>
        </p:txBody>
      </p:sp>
      <p:sp>
        <p:nvSpPr>
          <p:cNvPr id="103430" name="Text Box 8"/>
          <p:cNvSpPr txBox="1">
            <a:spLocks noChangeArrowheads="1"/>
          </p:cNvSpPr>
          <p:nvPr/>
        </p:nvSpPr>
        <p:spPr bwMode="auto">
          <a:xfrm>
            <a:off x="695325" y="1855788"/>
            <a:ext cx="2359025" cy="1014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Flavor evolution </a:t>
            </a:r>
          </a:p>
          <a:p>
            <a:r>
              <a:rPr lang="en-US" sz="2000"/>
              <a:t>of neutrino states</a:t>
            </a:r>
          </a:p>
          <a:p>
            <a:r>
              <a:rPr lang="en-US" sz="2000"/>
              <a:t>is highly adiabatic</a:t>
            </a:r>
          </a:p>
        </p:txBody>
      </p:sp>
      <p:sp>
        <p:nvSpPr>
          <p:cNvPr id="103431" name="Text Box 9"/>
          <p:cNvSpPr txBox="1">
            <a:spLocks noChangeArrowheads="1"/>
          </p:cNvSpPr>
          <p:nvPr/>
        </p:nvSpPr>
        <p:spPr bwMode="auto">
          <a:xfrm>
            <a:off x="4395788" y="1473200"/>
            <a:ext cx="3144837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Strong suppression of </a:t>
            </a:r>
          </a:p>
          <a:p>
            <a:r>
              <a:rPr lang="en-US" sz="2000"/>
              <a:t>the neutronization peak: </a:t>
            </a:r>
          </a:p>
        </p:txBody>
      </p:sp>
      <p:sp>
        <p:nvSpPr>
          <p:cNvPr id="103432" name="Text Box 10"/>
          <p:cNvSpPr txBox="1">
            <a:spLocks noChangeArrowheads="1"/>
          </p:cNvSpPr>
          <p:nvPr/>
        </p:nvSpPr>
        <p:spPr bwMode="auto">
          <a:xfrm>
            <a:off x="7740650" y="1638300"/>
            <a:ext cx="1116013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ym typeface="Wingdings" pitchFamily="2" charset="2"/>
              </a:rPr>
              <a:t>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>
                <a:sym typeface="Wingdings" pitchFamily="2" charset="2"/>
              </a:rPr>
              <a:t>e</a:t>
            </a:r>
            <a:r>
              <a:rPr lang="en-US" sz="2000">
                <a:sym typeface="Wingdings" pitchFamily="2" charset="2"/>
              </a:rPr>
              <a:t> 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>
                <a:sym typeface="Wingdings" pitchFamily="2" charset="2"/>
              </a:rPr>
              <a:t>3</a:t>
            </a:r>
            <a:endParaRPr lang="en-US" sz="2000"/>
          </a:p>
        </p:txBody>
      </p:sp>
      <p:sp>
        <p:nvSpPr>
          <p:cNvPr id="103433" name="Text Box 11"/>
          <p:cNvSpPr txBox="1">
            <a:spLocks noChangeArrowheads="1"/>
          </p:cNvSpPr>
          <p:nvPr/>
        </p:nvSpPr>
        <p:spPr bwMode="auto">
          <a:xfrm>
            <a:off x="7905750" y="1381125"/>
            <a:ext cx="542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</a:p>
        </p:txBody>
      </p:sp>
      <p:sp>
        <p:nvSpPr>
          <p:cNvPr id="103434" name="Text Box 12"/>
          <p:cNvSpPr txBox="1">
            <a:spLocks noChangeArrowheads="1"/>
          </p:cNvSpPr>
          <p:nvPr/>
        </p:nvSpPr>
        <p:spPr bwMode="auto">
          <a:xfrm>
            <a:off x="284163" y="4524375"/>
            <a:ext cx="424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Adiabaticity is broken in shock front  </a:t>
            </a:r>
          </a:p>
          <a:p>
            <a:r>
              <a:rPr lang="en-US"/>
              <a:t> if the relative width of the front:</a:t>
            </a:r>
          </a:p>
        </p:txBody>
      </p:sp>
      <p:sp>
        <p:nvSpPr>
          <p:cNvPr id="103435" name="Text Box 13"/>
          <p:cNvSpPr txBox="1">
            <a:spLocks noChangeArrowheads="1"/>
          </p:cNvSpPr>
          <p:nvPr/>
        </p:nvSpPr>
        <p:spPr bwMode="auto">
          <a:xfrm>
            <a:off x="412750" y="5245100"/>
            <a:ext cx="141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R/R &lt; 10</a:t>
            </a:r>
            <a:r>
              <a:rPr lang="en-US" baseline="30000"/>
              <a:t>-4</a:t>
            </a:r>
            <a:endParaRPr lang="en-US"/>
          </a:p>
        </p:txBody>
      </p:sp>
      <p:sp>
        <p:nvSpPr>
          <p:cNvPr id="103436" name="Text Box 14"/>
          <p:cNvSpPr txBox="1">
            <a:spLocks noChangeArrowheads="1"/>
          </p:cNvSpPr>
          <p:nvPr/>
        </p:nvSpPr>
        <p:spPr bwMode="auto">
          <a:xfrm>
            <a:off x="1874838" y="5245100"/>
            <a:ext cx="1089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 10 km</a:t>
            </a:r>
            <a:endParaRPr lang="en-US"/>
          </a:p>
        </p:txBody>
      </p:sp>
      <p:sp>
        <p:nvSpPr>
          <p:cNvPr id="103437" name="Text Box 16"/>
          <p:cNvSpPr txBox="1">
            <a:spLocks noChangeArrowheads="1"/>
          </p:cNvSpPr>
          <p:nvPr/>
        </p:nvSpPr>
        <p:spPr bwMode="auto">
          <a:xfrm>
            <a:off x="455613" y="3975100"/>
            <a:ext cx="2411412" cy="39687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Shock wave effect</a:t>
            </a:r>
          </a:p>
        </p:txBody>
      </p:sp>
      <p:sp>
        <p:nvSpPr>
          <p:cNvPr id="103438" name="Text Box 17"/>
          <p:cNvSpPr txBox="1">
            <a:spLocks noChangeArrowheads="1"/>
          </p:cNvSpPr>
          <p:nvPr/>
        </p:nvSpPr>
        <p:spPr bwMode="auto">
          <a:xfrm>
            <a:off x="284163" y="5875338"/>
            <a:ext cx="365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if larger – no shock wave effect:</a:t>
            </a:r>
          </a:p>
          <a:p>
            <a:r>
              <a:rPr lang="en-US"/>
              <a:t>probe of the width of front</a:t>
            </a:r>
          </a:p>
        </p:txBody>
      </p:sp>
      <p:sp>
        <p:nvSpPr>
          <p:cNvPr id="103439" name="AutoShape 18"/>
          <p:cNvSpPr>
            <a:spLocks noChangeArrowheads="1"/>
          </p:cNvSpPr>
          <p:nvPr/>
        </p:nvSpPr>
        <p:spPr bwMode="auto">
          <a:xfrm rot="-698105">
            <a:off x="3500438" y="1789113"/>
            <a:ext cx="471487" cy="5318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AutoShape 19"/>
          <p:cNvSpPr>
            <a:spLocks noChangeArrowheads="1"/>
          </p:cNvSpPr>
          <p:nvPr/>
        </p:nvSpPr>
        <p:spPr bwMode="auto">
          <a:xfrm rot="1860803">
            <a:off x="3216275" y="3168650"/>
            <a:ext cx="471488" cy="5318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1" name="AutoShape 20"/>
          <p:cNvSpPr>
            <a:spLocks noChangeArrowheads="1"/>
          </p:cNvSpPr>
          <p:nvPr/>
        </p:nvSpPr>
        <p:spPr bwMode="auto">
          <a:xfrm rot="4886360">
            <a:off x="1316038" y="3244850"/>
            <a:ext cx="471487" cy="5318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2" name="Text Box 21"/>
          <p:cNvSpPr txBox="1">
            <a:spLocks noChangeArrowheads="1"/>
          </p:cNvSpPr>
          <p:nvPr/>
        </p:nvSpPr>
        <p:spPr bwMode="auto">
          <a:xfrm rot="-240116">
            <a:off x="5473700" y="4056063"/>
            <a:ext cx="35782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Normal mass hierarchy:  </a:t>
            </a:r>
          </a:p>
          <a:p>
            <a:r>
              <a:rPr lang="en-US"/>
              <a:t>in  the antineutrino channel only</a:t>
            </a:r>
          </a:p>
        </p:txBody>
      </p:sp>
      <p:sp>
        <p:nvSpPr>
          <p:cNvPr id="103443" name="Text Box 22"/>
          <p:cNvSpPr txBox="1">
            <a:spLocks noChangeArrowheads="1"/>
          </p:cNvSpPr>
          <p:nvPr/>
        </p:nvSpPr>
        <p:spPr bwMode="auto">
          <a:xfrm rot="187019">
            <a:off x="5207000" y="4789488"/>
            <a:ext cx="310197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Inverted mass hierarchy:   </a:t>
            </a:r>
          </a:p>
          <a:p>
            <a:r>
              <a:rPr lang="en-US"/>
              <a:t>in the neutrino channel only</a:t>
            </a:r>
          </a:p>
        </p:txBody>
      </p:sp>
      <p:sp>
        <p:nvSpPr>
          <p:cNvPr id="103444" name="Text Box 23"/>
          <p:cNvSpPr txBox="1">
            <a:spLocks noChangeArrowheads="1"/>
          </p:cNvSpPr>
          <p:nvPr/>
        </p:nvSpPr>
        <p:spPr bwMode="auto">
          <a:xfrm>
            <a:off x="5592763" y="5718175"/>
            <a:ext cx="3421062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If the earth matter effect is </a:t>
            </a:r>
          </a:p>
          <a:p>
            <a:r>
              <a:rPr lang="en-US"/>
              <a:t>observed  for antineutrinos</a:t>
            </a:r>
          </a:p>
          <a:p>
            <a:r>
              <a:rPr lang="en-US"/>
              <a:t>NH is established!</a:t>
            </a:r>
          </a:p>
        </p:txBody>
      </p:sp>
      <p:sp>
        <p:nvSpPr>
          <p:cNvPr id="103445" name="AutoShape 24"/>
          <p:cNvSpPr>
            <a:spLocks noChangeArrowheads="1"/>
          </p:cNvSpPr>
          <p:nvPr/>
        </p:nvSpPr>
        <p:spPr bwMode="auto">
          <a:xfrm>
            <a:off x="6907213" y="5435600"/>
            <a:ext cx="465137" cy="292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3446" name="TextBox 21"/>
          <p:cNvSpPr txBox="1">
            <a:spLocks noChangeArrowheads="1"/>
          </p:cNvSpPr>
          <p:nvPr/>
        </p:nvSpPr>
        <p:spPr bwMode="auto">
          <a:xfrm>
            <a:off x="4529138" y="2593975"/>
            <a:ext cx="4052887" cy="67786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Permutation</a:t>
            </a:r>
            <a:r>
              <a:rPr lang="en-US"/>
              <a:t> of the electron and </a:t>
            </a:r>
          </a:p>
          <a:p>
            <a:r>
              <a:rPr lang="en-US"/>
              <a:t>non-electron neutrino spectra </a:t>
            </a:r>
          </a:p>
        </p:txBody>
      </p:sp>
      <p:sp>
        <p:nvSpPr>
          <p:cNvPr id="103447" name="AutoShape 18"/>
          <p:cNvSpPr>
            <a:spLocks noChangeArrowheads="1"/>
          </p:cNvSpPr>
          <p:nvPr/>
        </p:nvSpPr>
        <p:spPr bwMode="auto">
          <a:xfrm rot="1017935">
            <a:off x="3700463" y="2511425"/>
            <a:ext cx="469900" cy="5318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4452" name="WordArt 5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7696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Enormous physics potential</a:t>
            </a:r>
          </a:p>
        </p:txBody>
      </p:sp>
      <p:sp>
        <p:nvSpPr>
          <p:cNvPr id="104453" name="Text Box 6"/>
          <p:cNvSpPr txBox="1">
            <a:spLocks noChangeArrowheads="1"/>
          </p:cNvSpPr>
          <p:nvPr/>
        </p:nvSpPr>
        <p:spPr bwMode="auto">
          <a:xfrm rot="-302283">
            <a:off x="685800" y="1828800"/>
            <a:ext cx="3648075" cy="3968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Energy range: 0.01 – 10</a:t>
            </a:r>
            <a:r>
              <a:rPr lang="en-US" sz="2000" baseline="30000"/>
              <a:t>5</a:t>
            </a:r>
            <a:r>
              <a:rPr lang="en-US" sz="2000"/>
              <a:t>  GeV</a:t>
            </a:r>
          </a:p>
        </p:txBody>
      </p:sp>
      <p:sp>
        <p:nvSpPr>
          <p:cNvPr id="104454" name="Text Box 7"/>
          <p:cNvSpPr txBox="1">
            <a:spLocks noChangeArrowheads="1"/>
          </p:cNvSpPr>
          <p:nvPr/>
        </p:nvSpPr>
        <p:spPr bwMode="auto">
          <a:xfrm>
            <a:off x="2109788" y="2193925"/>
            <a:ext cx="2995612" cy="396875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Baselines: 0 – 13000 km</a:t>
            </a:r>
          </a:p>
        </p:txBody>
      </p:sp>
      <p:sp>
        <p:nvSpPr>
          <p:cNvPr id="104455" name="Text Box 8"/>
          <p:cNvSpPr txBox="1">
            <a:spLocks noChangeArrowheads="1"/>
          </p:cNvSpPr>
          <p:nvPr/>
        </p:nvSpPr>
        <p:spPr bwMode="auto">
          <a:xfrm rot="219716">
            <a:off x="2689225" y="2667000"/>
            <a:ext cx="3711575" cy="396875"/>
          </a:xfrm>
          <a:prstGeom prst="rect">
            <a:avLst/>
          </a:prstGeom>
          <a:solidFill>
            <a:srgbClr val="FF66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Matter effects:  3 – 15 g/cm</a:t>
            </a:r>
            <a:r>
              <a:rPr lang="en-US" sz="2000" baseline="30000"/>
              <a:t>3</a:t>
            </a:r>
            <a:endParaRPr lang="en-US" sz="2000"/>
          </a:p>
        </p:txBody>
      </p:sp>
      <p:sp>
        <p:nvSpPr>
          <p:cNvPr id="104456" name="Text Box 9"/>
          <p:cNvSpPr txBox="1">
            <a:spLocks noChangeArrowheads="1"/>
          </p:cNvSpPr>
          <p:nvPr/>
        </p:nvSpPr>
        <p:spPr bwMode="auto">
          <a:xfrm rot="-274243">
            <a:off x="1677988" y="3124200"/>
            <a:ext cx="3122612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Flavor content nue, numu</a:t>
            </a:r>
          </a:p>
        </p:txBody>
      </p:sp>
      <p:sp>
        <p:nvSpPr>
          <p:cNvPr id="104457" name="Text Box 10"/>
          <p:cNvSpPr txBox="1">
            <a:spLocks noChangeArrowheads="1"/>
          </p:cNvSpPr>
          <p:nvPr/>
        </p:nvSpPr>
        <p:spPr bwMode="auto">
          <a:xfrm rot="219814">
            <a:off x="3449638" y="3565525"/>
            <a:ext cx="3255962" cy="396875"/>
          </a:xfrm>
          <a:prstGeom prst="rect">
            <a:avLst/>
          </a:prstGeom>
          <a:solidFill>
            <a:srgbClr val="FF9933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Lepton number nu - antinu</a:t>
            </a:r>
          </a:p>
        </p:txBody>
      </p:sp>
      <p:sp>
        <p:nvSpPr>
          <p:cNvPr id="104458" name="Text Box 13"/>
          <p:cNvSpPr txBox="1">
            <a:spLocks noChangeArrowheads="1"/>
          </p:cNvSpPr>
          <p:nvPr/>
        </p:nvSpPr>
        <p:spPr bwMode="auto">
          <a:xfrm>
            <a:off x="1371600" y="4876800"/>
            <a:ext cx="4167188" cy="400050"/>
          </a:xfrm>
          <a:prstGeom prst="rect">
            <a:avLst/>
          </a:prstGeom>
          <a:solidFill>
            <a:srgbClr val="FF66CC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Discovery of neutrino oscillations</a:t>
            </a:r>
          </a:p>
        </p:txBody>
      </p:sp>
      <p:sp>
        <p:nvSpPr>
          <p:cNvPr id="104459" name="Text Box 14"/>
          <p:cNvSpPr txBox="1">
            <a:spLocks noChangeArrowheads="1"/>
          </p:cNvSpPr>
          <p:nvPr/>
        </p:nvSpPr>
        <p:spPr bwMode="auto">
          <a:xfrm>
            <a:off x="1371600" y="5257800"/>
            <a:ext cx="5824538" cy="40005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Measurements of 2-3 mixing and mass splitting</a:t>
            </a:r>
          </a:p>
        </p:txBody>
      </p:sp>
      <p:sp>
        <p:nvSpPr>
          <p:cNvPr id="104460" name="WordArt 18"/>
          <p:cNvSpPr>
            <a:spLocks noChangeArrowheads="1" noChangeShapeType="1" noTextEdit="1"/>
          </p:cNvSpPr>
          <p:nvPr/>
        </p:nvSpPr>
        <p:spPr bwMode="auto">
          <a:xfrm>
            <a:off x="609600" y="4038600"/>
            <a:ext cx="3733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Achievements:</a:t>
            </a:r>
          </a:p>
        </p:txBody>
      </p:sp>
      <p:sp>
        <p:nvSpPr>
          <p:cNvPr id="104461" name="Text Box 20"/>
          <p:cNvSpPr txBox="1">
            <a:spLocks noChangeArrowheads="1"/>
          </p:cNvSpPr>
          <p:nvPr/>
        </p:nvSpPr>
        <p:spPr bwMode="auto">
          <a:xfrm>
            <a:off x="5410200" y="1644650"/>
            <a:ext cx="37242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which is not completely explored </a:t>
            </a:r>
          </a:p>
          <a:p>
            <a:r>
              <a:rPr lang="en-US"/>
              <a:t>and largely unused</a:t>
            </a:r>
          </a:p>
        </p:txBody>
      </p:sp>
      <p:sp>
        <p:nvSpPr>
          <p:cNvPr id="104462" name="TextBox 13"/>
          <p:cNvSpPr txBox="1">
            <a:spLocks noChangeArrowheads="1"/>
          </p:cNvSpPr>
          <p:nvPr/>
        </p:nvSpPr>
        <p:spPr bwMode="auto">
          <a:xfrm>
            <a:off x="1371600" y="5657850"/>
            <a:ext cx="51816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Bounds on new physics</a:t>
            </a:r>
          </a:p>
          <a:p>
            <a:r>
              <a:rPr lang="en-US"/>
              <a:t>  - sterile neutrinos</a:t>
            </a:r>
          </a:p>
          <a:p>
            <a:r>
              <a:rPr lang="en-US"/>
              <a:t>  - non-standards interaction</a:t>
            </a:r>
          </a:p>
          <a:p>
            <a:r>
              <a:rPr lang="en-US"/>
              <a:t>  -violation of fundamental symmetries,  CPT  </a:t>
            </a:r>
          </a:p>
        </p:txBody>
      </p:sp>
      <p:sp>
        <p:nvSpPr>
          <p:cNvPr id="104463" name="TextBox 14"/>
          <p:cNvSpPr txBox="1">
            <a:spLocks noChangeArrowheads="1"/>
          </p:cNvSpPr>
          <p:nvPr/>
        </p:nvSpPr>
        <p:spPr bwMode="auto">
          <a:xfrm>
            <a:off x="6858000" y="3124200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which change with energy and zenith</a:t>
            </a:r>
          </a:p>
          <a:p>
            <a:r>
              <a:rPr lang="en-US"/>
              <a:t>angle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07523" name="Rectangle 80"/>
          <p:cNvSpPr>
            <a:spLocks noChangeArrowheads="1"/>
          </p:cNvSpPr>
          <p:nvPr/>
        </p:nvSpPr>
        <p:spPr bwMode="auto">
          <a:xfrm>
            <a:off x="4267200" y="1655763"/>
            <a:ext cx="4724400" cy="4992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4" name="Line 41"/>
          <p:cNvSpPr>
            <a:spLocks noChangeShapeType="1"/>
          </p:cNvSpPr>
          <p:nvPr/>
        </p:nvSpPr>
        <p:spPr bwMode="auto">
          <a:xfrm flipV="1">
            <a:off x="5065713" y="3106738"/>
            <a:ext cx="3149600" cy="2032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5" name="Line 40"/>
          <p:cNvSpPr>
            <a:spLocks noChangeShapeType="1"/>
          </p:cNvSpPr>
          <p:nvPr/>
        </p:nvSpPr>
        <p:spPr bwMode="auto">
          <a:xfrm>
            <a:off x="5051425" y="3106738"/>
            <a:ext cx="3163888" cy="20462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6" name="Oval 50"/>
          <p:cNvSpPr>
            <a:spLocks noChangeArrowheads="1"/>
          </p:cNvSpPr>
          <p:nvPr/>
        </p:nvSpPr>
        <p:spPr bwMode="auto">
          <a:xfrm>
            <a:off x="5927725" y="3411538"/>
            <a:ext cx="1460500" cy="1417637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Freeform 39"/>
          <p:cNvSpPr>
            <a:spLocks/>
          </p:cNvSpPr>
          <p:nvPr/>
        </p:nvSpPr>
        <p:spPr bwMode="auto">
          <a:xfrm>
            <a:off x="7662863" y="2032000"/>
            <a:ext cx="1089025" cy="4179888"/>
          </a:xfrm>
          <a:custGeom>
            <a:avLst/>
            <a:gdLst>
              <a:gd name="T0" fmla="*/ 2147483647 w 686"/>
              <a:gd name="T1" fmla="*/ 0 h 2633"/>
              <a:gd name="T2" fmla="*/ 2147483647 w 686"/>
              <a:gd name="T3" fmla="*/ 2147483647 h 2633"/>
              <a:gd name="T4" fmla="*/ 0 w 686"/>
              <a:gd name="T5" fmla="*/ 2147483647 h 2633"/>
              <a:gd name="T6" fmla="*/ 0 60000 65536"/>
              <a:gd name="T7" fmla="*/ 0 60000 65536"/>
              <a:gd name="T8" fmla="*/ 0 60000 65536"/>
              <a:gd name="T9" fmla="*/ 0 w 686"/>
              <a:gd name="T10" fmla="*/ 0 h 2633"/>
              <a:gd name="T11" fmla="*/ 686 w 686"/>
              <a:gd name="T12" fmla="*/ 2633 h 2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6" h="2633">
                <a:moveTo>
                  <a:pt x="10" y="0"/>
                </a:moveTo>
                <a:lnTo>
                  <a:pt x="686" y="1307"/>
                </a:lnTo>
                <a:lnTo>
                  <a:pt x="0" y="2633"/>
                </a:ln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8" name="Freeform 38"/>
          <p:cNvSpPr>
            <a:spLocks/>
          </p:cNvSpPr>
          <p:nvPr/>
        </p:nvSpPr>
        <p:spPr bwMode="auto">
          <a:xfrm>
            <a:off x="4543425" y="2017713"/>
            <a:ext cx="1044575" cy="4179887"/>
          </a:xfrm>
          <a:custGeom>
            <a:avLst/>
            <a:gdLst>
              <a:gd name="T0" fmla="*/ 2147483647 w 658"/>
              <a:gd name="T1" fmla="*/ 0 h 2633"/>
              <a:gd name="T2" fmla="*/ 0 w 658"/>
              <a:gd name="T3" fmla="*/ 2147483647 h 2633"/>
              <a:gd name="T4" fmla="*/ 2147483647 w 658"/>
              <a:gd name="T5" fmla="*/ 2147483647 h 2633"/>
              <a:gd name="T6" fmla="*/ 0 60000 65536"/>
              <a:gd name="T7" fmla="*/ 0 60000 65536"/>
              <a:gd name="T8" fmla="*/ 0 60000 65536"/>
              <a:gd name="T9" fmla="*/ 0 w 658"/>
              <a:gd name="T10" fmla="*/ 0 h 2633"/>
              <a:gd name="T11" fmla="*/ 658 w 658"/>
              <a:gd name="T12" fmla="*/ 2633 h 2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8" h="2633">
                <a:moveTo>
                  <a:pt x="658" y="0"/>
                </a:moveTo>
                <a:lnTo>
                  <a:pt x="0" y="1316"/>
                </a:lnTo>
                <a:lnTo>
                  <a:pt x="658" y="2633"/>
                </a:ln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7530" name="WordArt 4"/>
          <p:cNvSpPr>
            <a:spLocks noChangeArrowheads="1" noChangeShapeType="1" noTextEdit="1"/>
          </p:cNvSpPr>
          <p:nvPr/>
        </p:nvSpPr>
        <p:spPr bwMode="auto">
          <a:xfrm>
            <a:off x="630238" y="152400"/>
            <a:ext cx="7889875" cy="1065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IC, DeepCore and PINGU</a:t>
            </a:r>
          </a:p>
        </p:txBody>
      </p:sp>
      <p:sp>
        <p:nvSpPr>
          <p:cNvPr id="107531" name="Rectangle 7"/>
          <p:cNvSpPr>
            <a:spLocks noChangeArrowheads="1"/>
          </p:cNvSpPr>
          <p:nvPr/>
        </p:nvSpPr>
        <p:spPr bwMode="auto">
          <a:xfrm>
            <a:off x="4543425" y="2019300"/>
            <a:ext cx="4222750" cy="41783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2" name="Line 8"/>
          <p:cNvSpPr>
            <a:spLocks noChangeShapeType="1"/>
          </p:cNvSpPr>
          <p:nvPr/>
        </p:nvSpPr>
        <p:spPr bwMode="auto">
          <a:xfrm>
            <a:off x="6648450" y="2032000"/>
            <a:ext cx="1588" cy="4165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3" name="Line 9"/>
          <p:cNvSpPr>
            <a:spLocks noChangeShapeType="1"/>
          </p:cNvSpPr>
          <p:nvPr/>
        </p:nvSpPr>
        <p:spPr bwMode="auto">
          <a:xfrm>
            <a:off x="5594350" y="2039938"/>
            <a:ext cx="1588" cy="4165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4" name="Line 10"/>
          <p:cNvSpPr>
            <a:spLocks noChangeShapeType="1"/>
          </p:cNvSpPr>
          <p:nvPr/>
        </p:nvSpPr>
        <p:spPr bwMode="auto">
          <a:xfrm>
            <a:off x="7677150" y="2032000"/>
            <a:ext cx="1588" cy="4165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5" name="Line 11"/>
          <p:cNvSpPr>
            <a:spLocks noChangeShapeType="1"/>
          </p:cNvSpPr>
          <p:nvPr/>
        </p:nvSpPr>
        <p:spPr bwMode="auto">
          <a:xfrm>
            <a:off x="4543425" y="4106863"/>
            <a:ext cx="4222750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6" name="Line 13"/>
          <p:cNvSpPr>
            <a:spLocks noChangeShapeType="1"/>
          </p:cNvSpPr>
          <p:nvPr/>
        </p:nvSpPr>
        <p:spPr bwMode="auto">
          <a:xfrm>
            <a:off x="4551363" y="3113088"/>
            <a:ext cx="4222750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7" name="Line 14"/>
          <p:cNvSpPr>
            <a:spLocks noChangeShapeType="1"/>
          </p:cNvSpPr>
          <p:nvPr/>
        </p:nvSpPr>
        <p:spPr bwMode="auto">
          <a:xfrm>
            <a:off x="4529138" y="5137150"/>
            <a:ext cx="4222750" cy="15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8" name="Oval 15"/>
          <p:cNvSpPr>
            <a:spLocks noChangeArrowheads="1"/>
          </p:cNvSpPr>
          <p:nvPr/>
        </p:nvSpPr>
        <p:spPr bwMode="auto">
          <a:xfrm>
            <a:off x="4478338" y="1951038"/>
            <a:ext cx="146050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9" name="Oval 16"/>
          <p:cNvSpPr>
            <a:spLocks noChangeArrowheads="1"/>
          </p:cNvSpPr>
          <p:nvPr/>
        </p:nvSpPr>
        <p:spPr bwMode="auto">
          <a:xfrm>
            <a:off x="5521325" y="1965325"/>
            <a:ext cx="1460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0" name="Oval 17"/>
          <p:cNvSpPr>
            <a:spLocks noChangeArrowheads="1"/>
          </p:cNvSpPr>
          <p:nvPr/>
        </p:nvSpPr>
        <p:spPr bwMode="auto">
          <a:xfrm>
            <a:off x="6577013" y="1952625"/>
            <a:ext cx="1460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1" name="Oval 18"/>
          <p:cNvSpPr>
            <a:spLocks noChangeArrowheads="1"/>
          </p:cNvSpPr>
          <p:nvPr/>
        </p:nvSpPr>
        <p:spPr bwMode="auto">
          <a:xfrm>
            <a:off x="7604125" y="1965325"/>
            <a:ext cx="1460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2" name="Oval 19"/>
          <p:cNvSpPr>
            <a:spLocks noChangeArrowheads="1"/>
          </p:cNvSpPr>
          <p:nvPr/>
        </p:nvSpPr>
        <p:spPr bwMode="auto">
          <a:xfrm>
            <a:off x="8678863" y="1965325"/>
            <a:ext cx="1460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3" name="Oval 20"/>
          <p:cNvSpPr>
            <a:spLocks noChangeArrowheads="1"/>
          </p:cNvSpPr>
          <p:nvPr/>
        </p:nvSpPr>
        <p:spPr bwMode="auto">
          <a:xfrm>
            <a:off x="4478338" y="4040188"/>
            <a:ext cx="146050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4" name="Oval 21"/>
          <p:cNvSpPr>
            <a:spLocks noChangeArrowheads="1"/>
          </p:cNvSpPr>
          <p:nvPr/>
        </p:nvSpPr>
        <p:spPr bwMode="auto">
          <a:xfrm>
            <a:off x="5521325" y="4040188"/>
            <a:ext cx="146050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5" name="Oval 22"/>
          <p:cNvSpPr>
            <a:spLocks noChangeArrowheads="1"/>
          </p:cNvSpPr>
          <p:nvPr/>
        </p:nvSpPr>
        <p:spPr bwMode="auto">
          <a:xfrm>
            <a:off x="4478338" y="6130925"/>
            <a:ext cx="1460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6" name="Oval 23"/>
          <p:cNvSpPr>
            <a:spLocks noChangeArrowheads="1"/>
          </p:cNvSpPr>
          <p:nvPr/>
        </p:nvSpPr>
        <p:spPr bwMode="auto">
          <a:xfrm>
            <a:off x="5522913" y="6130925"/>
            <a:ext cx="1460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7" name="Oval 24"/>
          <p:cNvSpPr>
            <a:spLocks noChangeArrowheads="1"/>
          </p:cNvSpPr>
          <p:nvPr/>
        </p:nvSpPr>
        <p:spPr bwMode="auto">
          <a:xfrm>
            <a:off x="6591300" y="6116638"/>
            <a:ext cx="146050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8" name="Oval 25"/>
          <p:cNvSpPr>
            <a:spLocks noChangeArrowheads="1"/>
          </p:cNvSpPr>
          <p:nvPr/>
        </p:nvSpPr>
        <p:spPr bwMode="auto">
          <a:xfrm>
            <a:off x="6589713" y="4040188"/>
            <a:ext cx="146050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9" name="Oval 26"/>
          <p:cNvSpPr>
            <a:spLocks noChangeArrowheads="1"/>
          </p:cNvSpPr>
          <p:nvPr/>
        </p:nvSpPr>
        <p:spPr bwMode="auto">
          <a:xfrm>
            <a:off x="7605713" y="6116638"/>
            <a:ext cx="146050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0" name="Oval 27"/>
          <p:cNvSpPr>
            <a:spLocks noChangeArrowheads="1"/>
          </p:cNvSpPr>
          <p:nvPr/>
        </p:nvSpPr>
        <p:spPr bwMode="auto">
          <a:xfrm>
            <a:off x="8678863" y="4041775"/>
            <a:ext cx="1460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1" name="Oval 28"/>
          <p:cNvSpPr>
            <a:spLocks noChangeArrowheads="1"/>
          </p:cNvSpPr>
          <p:nvPr/>
        </p:nvSpPr>
        <p:spPr bwMode="auto">
          <a:xfrm>
            <a:off x="7605713" y="4041775"/>
            <a:ext cx="1460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2" name="Oval 29"/>
          <p:cNvSpPr>
            <a:spLocks noChangeArrowheads="1"/>
          </p:cNvSpPr>
          <p:nvPr/>
        </p:nvSpPr>
        <p:spPr bwMode="auto">
          <a:xfrm>
            <a:off x="8693150" y="6116638"/>
            <a:ext cx="146050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3" name="Oval 30"/>
          <p:cNvSpPr>
            <a:spLocks noChangeArrowheads="1"/>
          </p:cNvSpPr>
          <p:nvPr/>
        </p:nvSpPr>
        <p:spPr bwMode="auto">
          <a:xfrm>
            <a:off x="7112000" y="3033713"/>
            <a:ext cx="146050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4" name="Oval 31"/>
          <p:cNvSpPr>
            <a:spLocks noChangeArrowheads="1"/>
          </p:cNvSpPr>
          <p:nvPr/>
        </p:nvSpPr>
        <p:spPr bwMode="auto">
          <a:xfrm>
            <a:off x="6059488" y="3048000"/>
            <a:ext cx="1460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5" name="Oval 32"/>
          <p:cNvSpPr>
            <a:spLocks noChangeArrowheads="1"/>
          </p:cNvSpPr>
          <p:nvPr/>
        </p:nvSpPr>
        <p:spPr bwMode="auto">
          <a:xfrm>
            <a:off x="5008563" y="5072063"/>
            <a:ext cx="146050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6" name="Oval 33"/>
          <p:cNvSpPr>
            <a:spLocks noChangeArrowheads="1"/>
          </p:cNvSpPr>
          <p:nvPr/>
        </p:nvSpPr>
        <p:spPr bwMode="auto">
          <a:xfrm>
            <a:off x="4994275" y="3046413"/>
            <a:ext cx="146050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7" name="Oval 34"/>
          <p:cNvSpPr>
            <a:spLocks noChangeArrowheads="1"/>
          </p:cNvSpPr>
          <p:nvPr/>
        </p:nvSpPr>
        <p:spPr bwMode="auto">
          <a:xfrm>
            <a:off x="8148638" y="3054350"/>
            <a:ext cx="1460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8" name="Oval 35"/>
          <p:cNvSpPr>
            <a:spLocks noChangeArrowheads="1"/>
          </p:cNvSpPr>
          <p:nvPr/>
        </p:nvSpPr>
        <p:spPr bwMode="auto">
          <a:xfrm>
            <a:off x="5986463" y="5070475"/>
            <a:ext cx="1460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9" name="Oval 36"/>
          <p:cNvSpPr>
            <a:spLocks noChangeArrowheads="1"/>
          </p:cNvSpPr>
          <p:nvPr/>
        </p:nvSpPr>
        <p:spPr bwMode="auto">
          <a:xfrm>
            <a:off x="7112000" y="5072063"/>
            <a:ext cx="146050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60" name="Oval 37"/>
          <p:cNvSpPr>
            <a:spLocks noChangeArrowheads="1"/>
          </p:cNvSpPr>
          <p:nvPr/>
        </p:nvSpPr>
        <p:spPr bwMode="auto">
          <a:xfrm>
            <a:off x="8120063" y="5092700"/>
            <a:ext cx="1460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61" name="Oval 42"/>
          <p:cNvSpPr>
            <a:spLocks noChangeArrowheads="1"/>
          </p:cNvSpPr>
          <p:nvPr/>
        </p:nvSpPr>
        <p:spPr bwMode="auto">
          <a:xfrm>
            <a:off x="6591300" y="3351213"/>
            <a:ext cx="146050" cy="131762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62" name="Oval 43"/>
          <p:cNvSpPr>
            <a:spLocks noChangeArrowheads="1"/>
          </p:cNvSpPr>
          <p:nvPr/>
        </p:nvSpPr>
        <p:spPr bwMode="auto">
          <a:xfrm>
            <a:off x="7178675" y="4445000"/>
            <a:ext cx="146050" cy="131763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63" name="Oval 44"/>
          <p:cNvSpPr>
            <a:spLocks noChangeArrowheads="1"/>
          </p:cNvSpPr>
          <p:nvPr/>
        </p:nvSpPr>
        <p:spPr bwMode="auto">
          <a:xfrm>
            <a:off x="5967413" y="4424363"/>
            <a:ext cx="146050" cy="131762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64" name="Oval 45"/>
          <p:cNvSpPr>
            <a:spLocks noChangeArrowheads="1"/>
          </p:cNvSpPr>
          <p:nvPr/>
        </p:nvSpPr>
        <p:spPr bwMode="auto">
          <a:xfrm>
            <a:off x="5988050" y="3676650"/>
            <a:ext cx="146050" cy="131763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65" name="Oval 46"/>
          <p:cNvSpPr>
            <a:spLocks noChangeArrowheads="1"/>
          </p:cNvSpPr>
          <p:nvPr/>
        </p:nvSpPr>
        <p:spPr bwMode="auto">
          <a:xfrm>
            <a:off x="7170738" y="3641725"/>
            <a:ext cx="146050" cy="131763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66" name="Oval 47"/>
          <p:cNvSpPr>
            <a:spLocks noChangeArrowheads="1"/>
          </p:cNvSpPr>
          <p:nvPr/>
        </p:nvSpPr>
        <p:spPr bwMode="auto">
          <a:xfrm>
            <a:off x="6583363" y="4751388"/>
            <a:ext cx="146050" cy="131762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67" name="Oval 48"/>
          <p:cNvSpPr>
            <a:spLocks noChangeArrowheads="1"/>
          </p:cNvSpPr>
          <p:nvPr/>
        </p:nvSpPr>
        <p:spPr bwMode="auto">
          <a:xfrm>
            <a:off x="6807200" y="4452938"/>
            <a:ext cx="146050" cy="131762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68" name="Oval 49"/>
          <p:cNvSpPr>
            <a:spLocks noChangeArrowheads="1"/>
          </p:cNvSpPr>
          <p:nvPr/>
        </p:nvSpPr>
        <p:spPr bwMode="auto">
          <a:xfrm>
            <a:off x="6351588" y="4445000"/>
            <a:ext cx="146050" cy="13176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69" name="Oval 51"/>
          <p:cNvSpPr>
            <a:spLocks noChangeArrowheads="1"/>
          </p:cNvSpPr>
          <p:nvPr/>
        </p:nvSpPr>
        <p:spPr bwMode="auto">
          <a:xfrm>
            <a:off x="6575425" y="3684588"/>
            <a:ext cx="146050" cy="131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70" name="Oval 52"/>
          <p:cNvSpPr>
            <a:spLocks noChangeArrowheads="1"/>
          </p:cNvSpPr>
          <p:nvPr/>
        </p:nvSpPr>
        <p:spPr bwMode="auto">
          <a:xfrm>
            <a:off x="6575425" y="2638425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71" name="Oval 53"/>
          <p:cNvSpPr>
            <a:spLocks noChangeArrowheads="1"/>
          </p:cNvSpPr>
          <p:nvPr/>
        </p:nvSpPr>
        <p:spPr bwMode="auto">
          <a:xfrm>
            <a:off x="6880225" y="3870325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72" name="Oval 54"/>
          <p:cNvSpPr>
            <a:spLocks noChangeArrowheads="1"/>
          </p:cNvSpPr>
          <p:nvPr/>
        </p:nvSpPr>
        <p:spPr bwMode="auto">
          <a:xfrm>
            <a:off x="6880225" y="4264025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73" name="Oval 55"/>
          <p:cNvSpPr>
            <a:spLocks noChangeArrowheads="1"/>
          </p:cNvSpPr>
          <p:nvPr/>
        </p:nvSpPr>
        <p:spPr bwMode="auto">
          <a:xfrm>
            <a:off x="6577013" y="4430713"/>
            <a:ext cx="146050" cy="131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74" name="Oval 56"/>
          <p:cNvSpPr>
            <a:spLocks noChangeArrowheads="1"/>
          </p:cNvSpPr>
          <p:nvPr/>
        </p:nvSpPr>
        <p:spPr bwMode="auto">
          <a:xfrm>
            <a:off x="6270625" y="4233863"/>
            <a:ext cx="146050" cy="131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75" name="Oval 57"/>
          <p:cNvSpPr>
            <a:spLocks noChangeArrowheads="1"/>
          </p:cNvSpPr>
          <p:nvPr/>
        </p:nvSpPr>
        <p:spPr bwMode="auto">
          <a:xfrm>
            <a:off x="6270625" y="3856038"/>
            <a:ext cx="146050" cy="131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76" name="Oval 58"/>
          <p:cNvSpPr>
            <a:spLocks noChangeArrowheads="1"/>
          </p:cNvSpPr>
          <p:nvPr/>
        </p:nvSpPr>
        <p:spPr bwMode="auto">
          <a:xfrm>
            <a:off x="7618413" y="3397250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77" name="Oval 59"/>
          <p:cNvSpPr>
            <a:spLocks noChangeArrowheads="1"/>
          </p:cNvSpPr>
          <p:nvPr/>
        </p:nvSpPr>
        <p:spPr bwMode="auto">
          <a:xfrm>
            <a:off x="5522913" y="4751388"/>
            <a:ext cx="146050" cy="131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78" name="Oval 60"/>
          <p:cNvSpPr>
            <a:spLocks noChangeArrowheads="1"/>
          </p:cNvSpPr>
          <p:nvPr/>
        </p:nvSpPr>
        <p:spPr bwMode="auto">
          <a:xfrm>
            <a:off x="5522913" y="3365500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79" name="Oval 61"/>
          <p:cNvSpPr>
            <a:spLocks noChangeArrowheads="1"/>
          </p:cNvSpPr>
          <p:nvPr/>
        </p:nvSpPr>
        <p:spPr bwMode="auto">
          <a:xfrm>
            <a:off x="6575425" y="5446713"/>
            <a:ext cx="146050" cy="131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80" name="Oval 62"/>
          <p:cNvSpPr>
            <a:spLocks noChangeArrowheads="1"/>
          </p:cNvSpPr>
          <p:nvPr/>
        </p:nvSpPr>
        <p:spPr bwMode="auto">
          <a:xfrm>
            <a:off x="7648575" y="4751388"/>
            <a:ext cx="146050" cy="131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81" name="Oval 63"/>
          <p:cNvSpPr>
            <a:spLocks noChangeArrowheads="1"/>
          </p:cNvSpPr>
          <p:nvPr/>
        </p:nvSpPr>
        <p:spPr bwMode="auto">
          <a:xfrm>
            <a:off x="6205538" y="3433763"/>
            <a:ext cx="146050" cy="131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82" name="Oval 64"/>
          <p:cNvSpPr>
            <a:spLocks noChangeArrowheads="1"/>
          </p:cNvSpPr>
          <p:nvPr/>
        </p:nvSpPr>
        <p:spPr bwMode="auto">
          <a:xfrm>
            <a:off x="838200" y="6172200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83" name="Oval 66"/>
          <p:cNvSpPr>
            <a:spLocks noChangeArrowheads="1"/>
          </p:cNvSpPr>
          <p:nvPr/>
        </p:nvSpPr>
        <p:spPr bwMode="auto">
          <a:xfrm>
            <a:off x="838200" y="5507038"/>
            <a:ext cx="146050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84" name="Oval 67"/>
          <p:cNvSpPr>
            <a:spLocks noChangeArrowheads="1"/>
          </p:cNvSpPr>
          <p:nvPr/>
        </p:nvSpPr>
        <p:spPr bwMode="auto">
          <a:xfrm>
            <a:off x="7324725" y="4019550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85" name="Oval 68"/>
          <p:cNvSpPr>
            <a:spLocks noChangeArrowheads="1"/>
          </p:cNvSpPr>
          <p:nvPr/>
        </p:nvSpPr>
        <p:spPr bwMode="auto">
          <a:xfrm>
            <a:off x="5865813" y="4040188"/>
            <a:ext cx="146050" cy="131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86" name="Oval 69"/>
          <p:cNvSpPr>
            <a:spLocks noChangeArrowheads="1"/>
          </p:cNvSpPr>
          <p:nvPr/>
        </p:nvSpPr>
        <p:spPr bwMode="auto">
          <a:xfrm>
            <a:off x="6923088" y="3433763"/>
            <a:ext cx="146050" cy="131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87" name="Oval 70"/>
          <p:cNvSpPr>
            <a:spLocks noChangeArrowheads="1"/>
          </p:cNvSpPr>
          <p:nvPr/>
        </p:nvSpPr>
        <p:spPr bwMode="auto">
          <a:xfrm>
            <a:off x="838200" y="5811838"/>
            <a:ext cx="146050" cy="131762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88" name="Oval 71"/>
          <p:cNvSpPr>
            <a:spLocks noChangeArrowheads="1"/>
          </p:cNvSpPr>
          <p:nvPr/>
        </p:nvSpPr>
        <p:spPr bwMode="auto">
          <a:xfrm>
            <a:off x="6965950" y="4648200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89" name="Oval 72"/>
          <p:cNvSpPr>
            <a:spLocks noChangeArrowheads="1"/>
          </p:cNvSpPr>
          <p:nvPr/>
        </p:nvSpPr>
        <p:spPr bwMode="auto">
          <a:xfrm>
            <a:off x="6242050" y="4662488"/>
            <a:ext cx="146050" cy="131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90" name="Text Box 73"/>
          <p:cNvSpPr txBox="1">
            <a:spLocks noChangeArrowheads="1"/>
          </p:cNvSpPr>
          <p:nvPr/>
        </p:nvSpPr>
        <p:spPr bwMode="auto">
          <a:xfrm>
            <a:off x="312738" y="4210050"/>
            <a:ext cx="2811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PINGU: </a:t>
            </a:r>
          </a:p>
          <a:p>
            <a:r>
              <a:rPr lang="en-US"/>
              <a:t>18, 20, 25 ? new strings </a:t>
            </a:r>
          </a:p>
          <a:p>
            <a:r>
              <a:rPr lang="en-US"/>
              <a:t>(~1000 DOMs) </a:t>
            </a:r>
          </a:p>
          <a:p>
            <a:r>
              <a:rPr lang="en-US"/>
              <a:t>in  DeepCore volume</a:t>
            </a:r>
          </a:p>
        </p:txBody>
      </p:sp>
      <p:sp>
        <p:nvSpPr>
          <p:cNvPr id="107591" name="Text Box 74"/>
          <p:cNvSpPr txBox="1">
            <a:spLocks noChangeArrowheads="1"/>
          </p:cNvSpPr>
          <p:nvPr/>
        </p:nvSpPr>
        <p:spPr bwMode="auto">
          <a:xfrm>
            <a:off x="304800" y="1371600"/>
            <a:ext cx="2705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IceCube :   </a:t>
            </a:r>
          </a:p>
          <a:p>
            <a:r>
              <a:rPr lang="en-US"/>
              <a:t>86 strings  (x 60 DOM)</a:t>
            </a:r>
          </a:p>
          <a:p>
            <a:r>
              <a:rPr lang="en-US"/>
              <a:t>100 GeV threshold</a:t>
            </a:r>
          </a:p>
          <a:p>
            <a:r>
              <a:rPr lang="en-US"/>
              <a:t>Gton volume</a:t>
            </a:r>
          </a:p>
        </p:txBody>
      </p:sp>
      <p:sp>
        <p:nvSpPr>
          <p:cNvPr id="107592" name="AutoShape 75"/>
          <p:cNvSpPr>
            <a:spLocks noChangeArrowheads="1"/>
          </p:cNvSpPr>
          <p:nvPr/>
        </p:nvSpPr>
        <p:spPr bwMode="auto">
          <a:xfrm>
            <a:off x="1828800" y="2438400"/>
            <a:ext cx="377825" cy="2968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7593" name="Text Box 76"/>
          <p:cNvSpPr txBox="1">
            <a:spLocks noChangeArrowheads="1"/>
          </p:cNvSpPr>
          <p:nvPr/>
        </p:nvSpPr>
        <p:spPr bwMode="auto">
          <a:xfrm>
            <a:off x="1143000" y="5424488"/>
            <a:ext cx="281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Existing IceCube strings</a:t>
            </a:r>
          </a:p>
        </p:txBody>
      </p:sp>
      <p:sp>
        <p:nvSpPr>
          <p:cNvPr id="107594" name="Text Box 77"/>
          <p:cNvSpPr txBox="1">
            <a:spLocks noChangeArrowheads="1"/>
          </p:cNvSpPr>
          <p:nvPr/>
        </p:nvSpPr>
        <p:spPr bwMode="auto">
          <a:xfrm>
            <a:off x="1143000" y="5729288"/>
            <a:ext cx="295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Existing DeepCore strings</a:t>
            </a:r>
          </a:p>
        </p:txBody>
      </p:sp>
      <p:sp>
        <p:nvSpPr>
          <p:cNvPr id="107595" name="Text Box 78"/>
          <p:cNvSpPr txBox="1">
            <a:spLocks noChangeArrowheads="1"/>
          </p:cNvSpPr>
          <p:nvPr/>
        </p:nvSpPr>
        <p:spPr bwMode="auto">
          <a:xfrm>
            <a:off x="1143000" y="6019800"/>
            <a:ext cx="230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 PINGU strings</a:t>
            </a:r>
          </a:p>
        </p:txBody>
      </p:sp>
      <p:sp>
        <p:nvSpPr>
          <p:cNvPr id="107596" name="Text Box 79"/>
          <p:cNvSpPr txBox="1">
            <a:spLocks noChangeArrowheads="1"/>
          </p:cNvSpPr>
          <p:nvPr/>
        </p:nvSpPr>
        <p:spPr bwMode="auto">
          <a:xfrm>
            <a:off x="7726363" y="6348413"/>
            <a:ext cx="1135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D. Cowen</a:t>
            </a:r>
          </a:p>
        </p:txBody>
      </p:sp>
      <p:pic>
        <p:nvPicPr>
          <p:cNvPr id="688209" name="Picture 81" descr="deep_c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400" y="1276350"/>
            <a:ext cx="47752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98" name="Text Box 74"/>
          <p:cNvSpPr txBox="1">
            <a:spLocks noChangeArrowheads="1"/>
          </p:cNvSpPr>
          <p:nvPr/>
        </p:nvSpPr>
        <p:spPr bwMode="auto">
          <a:xfrm>
            <a:off x="304800" y="2743200"/>
            <a:ext cx="3384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Deep Core IC :   </a:t>
            </a:r>
          </a:p>
          <a:p>
            <a:r>
              <a:rPr lang="en-US"/>
              <a:t>- 8 more strings  (480 DOMs)</a:t>
            </a:r>
          </a:p>
          <a:p>
            <a:r>
              <a:rPr lang="en-US"/>
              <a:t>- 10 GeV threshold</a:t>
            </a:r>
          </a:p>
          <a:p>
            <a:r>
              <a:rPr lang="en-US"/>
              <a:t>- 30 Mton volume</a:t>
            </a:r>
          </a:p>
        </p:txBody>
      </p:sp>
      <p:sp>
        <p:nvSpPr>
          <p:cNvPr id="107599" name="TextBox 80"/>
          <p:cNvSpPr txBox="1">
            <a:spLocks noChangeArrowheads="1"/>
          </p:cNvSpPr>
          <p:nvPr/>
        </p:nvSpPr>
        <p:spPr bwMode="auto">
          <a:xfrm>
            <a:off x="1905000" y="1154113"/>
            <a:ext cx="3657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Digital Optical Module</a:t>
            </a:r>
          </a:p>
        </p:txBody>
      </p:sp>
      <p:sp>
        <p:nvSpPr>
          <p:cNvPr id="107600" name="AutoShape 75"/>
          <p:cNvSpPr>
            <a:spLocks noChangeArrowheads="1"/>
          </p:cNvSpPr>
          <p:nvPr/>
        </p:nvSpPr>
        <p:spPr bwMode="auto">
          <a:xfrm>
            <a:off x="1831975" y="3962400"/>
            <a:ext cx="377825" cy="2968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8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8548" name="WordArt 5"/>
          <p:cNvSpPr>
            <a:spLocks noChangeArrowheads="1" noChangeShapeType="1" noTextEdit="1"/>
          </p:cNvSpPr>
          <p:nvPr/>
        </p:nvSpPr>
        <p:spPr bwMode="auto">
          <a:xfrm>
            <a:off x="1219200" y="1447800"/>
            <a:ext cx="563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CP-violation</a:t>
            </a:r>
          </a:p>
        </p:txBody>
      </p:sp>
      <p:sp>
        <p:nvSpPr>
          <p:cNvPr id="108549" name="WordArt 6"/>
          <p:cNvSpPr>
            <a:spLocks noChangeArrowheads="1" noChangeShapeType="1" noTextEdit="1"/>
          </p:cNvSpPr>
          <p:nvPr/>
        </p:nvSpPr>
        <p:spPr bwMode="auto">
          <a:xfrm>
            <a:off x="2362200" y="26670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domains</a:t>
            </a:r>
          </a:p>
        </p:txBody>
      </p:sp>
      <p:sp>
        <p:nvSpPr>
          <p:cNvPr id="108550" name="Text Box 7"/>
          <p:cNvSpPr txBox="1">
            <a:spLocks noChangeArrowheads="1"/>
          </p:cNvSpPr>
          <p:nvPr/>
        </p:nvSpPr>
        <p:spPr bwMode="auto">
          <a:xfrm>
            <a:off x="1447800" y="5105400"/>
            <a:ext cx="16589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Three grids </a:t>
            </a:r>
          </a:p>
          <a:p>
            <a:r>
              <a:rPr lang="en-US" sz="2000"/>
              <a:t>  of lines:</a:t>
            </a:r>
          </a:p>
        </p:txBody>
      </p:sp>
      <p:sp>
        <p:nvSpPr>
          <p:cNvPr id="108551" name="Text Box 8"/>
          <p:cNvSpPr txBox="1">
            <a:spLocks noChangeArrowheads="1"/>
          </p:cNvSpPr>
          <p:nvPr/>
        </p:nvSpPr>
        <p:spPr bwMode="auto">
          <a:xfrm>
            <a:off x="3794125" y="4665663"/>
            <a:ext cx="2170113" cy="3968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Solar magic lines</a:t>
            </a:r>
          </a:p>
        </p:txBody>
      </p:sp>
      <p:sp>
        <p:nvSpPr>
          <p:cNvPr id="108552" name="Text Box 9"/>
          <p:cNvSpPr txBox="1">
            <a:spLocks noChangeArrowheads="1"/>
          </p:cNvSpPr>
          <p:nvPr/>
        </p:nvSpPr>
        <p:spPr bwMode="auto">
          <a:xfrm>
            <a:off x="3800475" y="5233988"/>
            <a:ext cx="3043238" cy="396875"/>
          </a:xfrm>
          <a:prstGeom prst="rect">
            <a:avLst/>
          </a:prstGeom>
          <a:solidFill>
            <a:srgbClr val="66FF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Atmospheric magic lines</a:t>
            </a:r>
          </a:p>
        </p:txBody>
      </p:sp>
      <p:sp>
        <p:nvSpPr>
          <p:cNvPr id="108553" name="Text Box 10"/>
          <p:cNvSpPr txBox="1">
            <a:spLocks noChangeArrowheads="1"/>
          </p:cNvSpPr>
          <p:nvPr/>
        </p:nvSpPr>
        <p:spPr bwMode="auto">
          <a:xfrm>
            <a:off x="3810000" y="5867400"/>
            <a:ext cx="3136900" cy="396875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Interference phase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7108" name="WordArt 5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467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Electron and tau neutrinos</a:t>
            </a:r>
          </a:p>
        </p:txBody>
      </p:sp>
      <p:pic>
        <p:nvPicPr>
          <p:cNvPr id="47109" name="Picture 4" descr="theta23dependenceElectronsNH.gif"/>
          <p:cNvPicPr>
            <a:picLocks noChangeAspect="1"/>
          </p:cNvPicPr>
          <p:nvPr/>
        </p:nvPicPr>
        <p:blipFill>
          <a:blip r:embed="rId2" cstate="print"/>
          <a:srcRect r="27200"/>
          <a:stretch>
            <a:fillRect/>
          </a:stretch>
        </p:blipFill>
        <p:spPr bwMode="auto">
          <a:xfrm>
            <a:off x="228600" y="1924050"/>
            <a:ext cx="416083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 descr="theta23dependenceTauNH.gif"/>
          <p:cNvPicPr>
            <a:picLocks noChangeAspect="1"/>
          </p:cNvPicPr>
          <p:nvPr/>
        </p:nvPicPr>
        <p:blipFill>
          <a:blip r:embed="rId3" cstate="print"/>
          <a:srcRect r="26755"/>
          <a:stretch>
            <a:fillRect/>
          </a:stretch>
        </p:blipFill>
        <p:spPr bwMode="auto">
          <a:xfrm>
            <a:off x="4572000" y="1905000"/>
            <a:ext cx="4256088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076" name="WordArt 5"/>
          <p:cNvSpPr>
            <a:spLocks noChangeArrowheads="1" noChangeShapeType="1" noTextEdit="1"/>
          </p:cNvSpPr>
          <p:nvPr/>
        </p:nvSpPr>
        <p:spPr bwMode="auto">
          <a:xfrm>
            <a:off x="304800" y="2590800"/>
            <a:ext cx="579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from LAND to HAND</a:t>
            </a:r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609600" y="3429000"/>
            <a:ext cx="4951413" cy="147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E. Kh Akhmedov M. Maltoni A.Y.S. </a:t>
            </a:r>
          </a:p>
          <a:p>
            <a:r>
              <a:rPr lang="en-US"/>
              <a:t>      JHEP 05, (2007) 077 [hep-ph/0612285]</a:t>
            </a:r>
          </a:p>
          <a:p>
            <a:r>
              <a:rPr lang="en-US"/>
              <a:t>      JHEP 06  (2008) 072 [arXiv:0804.1466]</a:t>
            </a:r>
          </a:p>
          <a:p>
            <a:r>
              <a:rPr lang="en-US"/>
              <a:t>       PRL 95 (2005) 211801 arXiv:0506064</a:t>
            </a:r>
          </a:p>
          <a:p>
            <a:r>
              <a:rPr lang="en-US"/>
              <a:t>       unpublished, see M Maltoni talks</a:t>
            </a: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609600" y="5345113"/>
            <a:ext cx="559752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E. Kh Akhmedov, S Razzaque,  A.S.  in preparation</a:t>
            </a: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609600" y="4964113"/>
            <a:ext cx="292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A.Y.S. , hep-ph/0610198. </a:t>
            </a: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609600" y="579120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E Kh Akhmedov, A Dighe, P. Lipari, A Y. Smirnov ,            Nucl.  Phys.  B542 (1999) 3-30  hep-ph/9808270</a:t>
            </a:r>
          </a:p>
        </p:txBody>
      </p:sp>
      <p:sp>
        <p:nvSpPr>
          <p:cNvPr id="3081" name="WordArt 18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396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Limitations:</a:t>
            </a:r>
          </a:p>
        </p:txBody>
      </p:sp>
      <p:sp>
        <p:nvSpPr>
          <p:cNvPr id="3082" name="Text Box 17"/>
          <p:cNvSpPr txBox="1">
            <a:spLocks noChangeArrowheads="1"/>
          </p:cNvSpPr>
          <p:nvPr/>
        </p:nvSpPr>
        <p:spPr bwMode="auto">
          <a:xfrm rot="-544805">
            <a:off x="4308475" y="400050"/>
            <a:ext cx="2219325" cy="701675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Uncertainties of </a:t>
            </a:r>
          </a:p>
          <a:p>
            <a:r>
              <a:rPr lang="en-US" sz="2000"/>
              <a:t>original fluxes</a:t>
            </a:r>
          </a:p>
        </p:txBody>
      </p:sp>
      <p:sp>
        <p:nvSpPr>
          <p:cNvPr id="3083" name="Text Box 13"/>
          <p:cNvSpPr txBox="1">
            <a:spLocks noChangeArrowheads="1"/>
          </p:cNvSpPr>
          <p:nvPr/>
        </p:nvSpPr>
        <p:spPr bwMode="auto">
          <a:xfrm rot="-274243">
            <a:off x="6183313" y="560388"/>
            <a:ext cx="2595562" cy="396875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Flavor identification</a:t>
            </a:r>
          </a:p>
        </p:txBody>
      </p:sp>
      <p:sp>
        <p:nvSpPr>
          <p:cNvPr id="3084" name="Text Box 15"/>
          <p:cNvSpPr txBox="1">
            <a:spLocks noChangeArrowheads="1"/>
          </p:cNvSpPr>
          <p:nvPr/>
        </p:nvSpPr>
        <p:spPr bwMode="auto">
          <a:xfrm rot="435191">
            <a:off x="5751513" y="1116013"/>
            <a:ext cx="2041525" cy="701675"/>
          </a:xfrm>
          <a:prstGeom prst="rect">
            <a:avLst/>
          </a:prstGeom>
          <a:solidFill>
            <a:srgbClr val="FF0066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Reconstruction </a:t>
            </a:r>
          </a:p>
          <a:p>
            <a:r>
              <a:rPr lang="en-US" sz="2000"/>
              <a:t>of direction</a:t>
            </a: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 rot="-328744">
            <a:off x="6719888" y="1782763"/>
            <a:ext cx="2259012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Energy resolution</a:t>
            </a:r>
          </a:p>
        </p:txBody>
      </p:sp>
      <p:sp>
        <p:nvSpPr>
          <p:cNvPr id="3086" name="Text Box 12"/>
          <p:cNvSpPr txBox="1">
            <a:spLocks noChangeArrowheads="1"/>
          </p:cNvSpPr>
          <p:nvPr/>
        </p:nvSpPr>
        <p:spPr bwMode="auto">
          <a:xfrm rot="-410566">
            <a:off x="4286250" y="1527175"/>
            <a:ext cx="1368425" cy="396875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Statistics</a:t>
            </a:r>
          </a:p>
        </p:txBody>
      </p:sp>
      <p:sp>
        <p:nvSpPr>
          <p:cNvPr id="3087" name="Text Box 16"/>
          <p:cNvSpPr txBox="1">
            <a:spLocks noChangeArrowheads="1"/>
          </p:cNvSpPr>
          <p:nvPr/>
        </p:nvSpPr>
        <p:spPr bwMode="auto">
          <a:xfrm>
            <a:off x="6781800" y="4724400"/>
            <a:ext cx="225583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Developments </a:t>
            </a:r>
          </a:p>
          <a:p>
            <a:r>
              <a:rPr lang="en-US" sz="2000"/>
              <a:t>of new detection </a:t>
            </a:r>
          </a:p>
          <a:p>
            <a:r>
              <a:rPr lang="en-US" sz="2000"/>
              <a:t>methods? </a:t>
            </a:r>
          </a:p>
        </p:txBody>
      </p:sp>
      <p:sp>
        <p:nvSpPr>
          <p:cNvPr id="3088" name="TextBox 15"/>
          <p:cNvSpPr txBox="1">
            <a:spLocks noChangeArrowheads="1"/>
          </p:cNvSpPr>
          <p:nvPr/>
        </p:nvSpPr>
        <p:spPr bwMode="auto">
          <a:xfrm>
            <a:off x="7315200" y="283051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TITAND?</a:t>
            </a:r>
          </a:p>
        </p:txBody>
      </p:sp>
      <p:sp>
        <p:nvSpPr>
          <p:cNvPr id="3089" name="Text Box 6"/>
          <p:cNvSpPr txBox="1">
            <a:spLocks noChangeArrowheads="1"/>
          </p:cNvSpPr>
          <p:nvPr/>
        </p:nvSpPr>
        <p:spPr bwMode="auto">
          <a:xfrm>
            <a:off x="7391400" y="3200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Y. Suzuki</a:t>
            </a:r>
          </a:p>
        </p:txBody>
      </p:sp>
      <p:sp>
        <p:nvSpPr>
          <p:cNvPr id="3090" name="TextBox 17"/>
          <p:cNvSpPr txBox="1">
            <a:spLocks noChangeArrowheads="1"/>
          </p:cNvSpPr>
          <p:nvPr/>
        </p:nvSpPr>
        <p:spPr bwMode="auto">
          <a:xfrm>
            <a:off x="152400" y="1752600"/>
            <a:ext cx="25146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High statistics solve </a:t>
            </a:r>
          </a:p>
          <a:p>
            <a:r>
              <a:rPr lang="en-US"/>
              <a:t>the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6500" name="WordArt 5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7467600" cy="1301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Suppression of effects</a:t>
            </a:r>
          </a:p>
        </p:txBody>
      </p:sp>
      <p:sp>
        <p:nvSpPr>
          <p:cNvPr id="106501" name="Text Box 12"/>
          <p:cNvSpPr txBox="1">
            <a:spLocks noChangeArrowheads="1"/>
          </p:cNvSpPr>
          <p:nvPr/>
        </p:nvSpPr>
        <p:spPr bwMode="auto">
          <a:xfrm>
            <a:off x="304800" y="4343400"/>
            <a:ext cx="1849438" cy="830263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Integration</a:t>
            </a:r>
          </a:p>
          <a:p>
            <a:r>
              <a:rPr lang="en-US" sz="2400"/>
              <a:t>averaging</a:t>
            </a:r>
          </a:p>
        </p:txBody>
      </p:sp>
      <p:sp>
        <p:nvSpPr>
          <p:cNvPr id="106502" name="Text Box 13"/>
          <p:cNvSpPr txBox="1">
            <a:spLocks noChangeArrowheads="1"/>
          </p:cNvSpPr>
          <p:nvPr/>
        </p:nvSpPr>
        <p:spPr bwMode="auto">
          <a:xfrm>
            <a:off x="2819400" y="4318000"/>
            <a:ext cx="4321175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averaging and smoothing  effects </a:t>
            </a:r>
          </a:p>
          <a:p>
            <a:r>
              <a:rPr lang="en-US" sz="2000"/>
              <a:t>reconstruction of  neutrino energy</a:t>
            </a:r>
          </a:p>
          <a:p>
            <a:r>
              <a:rPr lang="en-US" sz="2000"/>
              <a:t>and direction </a:t>
            </a:r>
          </a:p>
        </p:txBody>
      </p:sp>
      <p:sp>
        <p:nvSpPr>
          <p:cNvPr id="106503" name="Text Box 15"/>
          <p:cNvSpPr txBox="1">
            <a:spLocks noChangeArrowheads="1"/>
          </p:cNvSpPr>
          <p:nvPr/>
        </p:nvSpPr>
        <p:spPr bwMode="auto">
          <a:xfrm>
            <a:off x="419100" y="2065338"/>
            <a:ext cx="1409700" cy="83026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Original </a:t>
            </a:r>
          </a:p>
          <a:p>
            <a:r>
              <a:rPr lang="en-US" sz="2400"/>
              <a:t>fluxes</a:t>
            </a:r>
          </a:p>
        </p:txBody>
      </p:sp>
      <p:sp>
        <p:nvSpPr>
          <p:cNvPr id="106504" name="Text Box 16"/>
          <p:cNvSpPr txBox="1">
            <a:spLocks noChangeArrowheads="1"/>
          </p:cNvSpPr>
          <p:nvPr/>
        </p:nvSpPr>
        <p:spPr bwMode="auto">
          <a:xfrm>
            <a:off x="2895600" y="5867400"/>
            <a:ext cx="2935288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identification of flavor</a:t>
            </a:r>
          </a:p>
        </p:txBody>
      </p:sp>
      <p:sp>
        <p:nvSpPr>
          <p:cNvPr id="106505" name="Text Box 19"/>
          <p:cNvSpPr txBox="1">
            <a:spLocks noChangeArrowheads="1"/>
          </p:cNvSpPr>
          <p:nvPr/>
        </p:nvSpPr>
        <p:spPr bwMode="auto">
          <a:xfrm>
            <a:off x="2819400" y="1752600"/>
            <a:ext cx="2438400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different flavors: </a:t>
            </a:r>
          </a:p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e</a:t>
            </a:r>
            <a:r>
              <a:rPr lang="en-US" sz="2000" baseline="-25000">
                <a:latin typeface="Symbol" pitchFamily="18" charset="2"/>
              </a:rPr>
              <a:t> </a:t>
            </a:r>
            <a:r>
              <a:rPr lang="en-US" sz="2000"/>
              <a:t> and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Symbol" pitchFamily="18" charset="2"/>
              </a:rPr>
              <a:t>m   </a:t>
            </a:r>
            <a:r>
              <a:rPr lang="en-US" sz="2000"/>
              <a:t> </a:t>
            </a:r>
          </a:p>
        </p:txBody>
      </p:sp>
      <p:sp>
        <p:nvSpPr>
          <p:cNvPr id="106506" name="Text Box 22"/>
          <p:cNvSpPr txBox="1">
            <a:spLocks noChangeArrowheads="1"/>
          </p:cNvSpPr>
          <p:nvPr/>
        </p:nvSpPr>
        <p:spPr bwMode="auto">
          <a:xfrm>
            <a:off x="381000" y="5943600"/>
            <a:ext cx="1601788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Detection</a:t>
            </a:r>
          </a:p>
        </p:txBody>
      </p:sp>
      <p:sp>
        <p:nvSpPr>
          <p:cNvPr id="106507" name="Text Box 19"/>
          <p:cNvSpPr txBox="1">
            <a:spLocks noChangeArrowheads="1"/>
          </p:cNvSpPr>
          <p:nvPr/>
        </p:nvSpPr>
        <p:spPr bwMode="auto">
          <a:xfrm>
            <a:off x="2773363" y="2667000"/>
            <a:ext cx="1874837" cy="708025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neutrinos and </a:t>
            </a:r>
          </a:p>
          <a:p>
            <a:r>
              <a:rPr lang="en-US" sz="2000"/>
              <a:t>antineutrinos 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6019800" y="1752600"/>
            <a:ext cx="145415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Screening </a:t>
            </a:r>
          </a:p>
          <a:p>
            <a:r>
              <a:rPr lang="en-US" sz="2000"/>
              <a:t>factors</a:t>
            </a:r>
          </a:p>
        </p:txBody>
      </p:sp>
      <p:sp>
        <p:nvSpPr>
          <p:cNvPr id="106509" name="Text Box 20"/>
          <p:cNvSpPr txBox="1">
            <a:spLocks noChangeArrowheads="1"/>
          </p:cNvSpPr>
          <p:nvPr/>
        </p:nvSpPr>
        <p:spPr bwMode="auto">
          <a:xfrm rot="-725879">
            <a:off x="7262813" y="1914525"/>
            <a:ext cx="15938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(1 - r s</a:t>
            </a:r>
            <a:r>
              <a:rPr lang="en-US" sz="2000" baseline="-25000"/>
              <a:t>23</a:t>
            </a:r>
            <a:r>
              <a:rPr lang="en-US" sz="2000" baseline="30000"/>
              <a:t>2 </a:t>
            </a:r>
            <a:r>
              <a:rPr lang="en-US" sz="2000"/>
              <a:t>)</a:t>
            </a:r>
            <a:r>
              <a:rPr lang="en-US" sz="2000" baseline="30000"/>
              <a:t>   </a:t>
            </a:r>
            <a:endParaRPr lang="en-US" sz="2000"/>
          </a:p>
        </p:txBody>
      </p:sp>
      <p:sp>
        <p:nvSpPr>
          <p:cNvPr id="106510" name="TextBox 14"/>
          <p:cNvSpPr txBox="1">
            <a:spLocks noChangeArrowheads="1"/>
          </p:cNvSpPr>
          <p:nvPr/>
        </p:nvSpPr>
        <p:spPr bwMode="auto">
          <a:xfrm>
            <a:off x="7010400" y="3124200"/>
            <a:ext cx="18288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Reduces CP-asymmetry</a:t>
            </a:r>
          </a:p>
        </p:txBody>
      </p:sp>
      <p:sp>
        <p:nvSpPr>
          <p:cNvPr id="106511" name="Text Box 20"/>
          <p:cNvSpPr txBox="1">
            <a:spLocks noChangeArrowheads="1"/>
          </p:cNvSpPr>
          <p:nvPr/>
        </p:nvSpPr>
        <p:spPr bwMode="auto">
          <a:xfrm rot="194410">
            <a:off x="5743575" y="2782888"/>
            <a:ext cx="103663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(1 - </a:t>
            </a:r>
            <a:r>
              <a:rPr lang="en-US" sz="2000">
                <a:latin typeface="Symbol" pitchFamily="18" charset="2"/>
              </a:rPr>
              <a:t>k</a:t>
            </a:r>
            <a:r>
              <a:rPr lang="en-US" sz="2000" baseline="-25000"/>
              <a:t>e</a:t>
            </a:r>
            <a:r>
              <a:rPr lang="en-US" sz="2000" baseline="30000"/>
              <a:t> </a:t>
            </a:r>
            <a:r>
              <a:rPr lang="en-US" sz="2000"/>
              <a:t>)</a:t>
            </a:r>
            <a:r>
              <a:rPr lang="en-US" sz="2000" baseline="30000"/>
              <a:t>   </a:t>
            </a:r>
            <a:endParaRPr lang="en-US" sz="2000"/>
          </a:p>
        </p:txBody>
      </p:sp>
      <p:sp>
        <p:nvSpPr>
          <p:cNvPr id="106512" name="Text Box 20"/>
          <p:cNvSpPr txBox="1">
            <a:spLocks noChangeArrowheads="1"/>
          </p:cNvSpPr>
          <p:nvPr/>
        </p:nvSpPr>
        <p:spPr bwMode="auto">
          <a:xfrm rot="-248618">
            <a:off x="5270500" y="3236913"/>
            <a:ext cx="103663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(1 – </a:t>
            </a:r>
            <a:r>
              <a:rPr lang="en-US" sz="2000">
                <a:latin typeface="Symbol" pitchFamily="18" charset="2"/>
              </a:rPr>
              <a:t>k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/>
              <a:t>)</a:t>
            </a:r>
            <a:r>
              <a:rPr lang="en-US" sz="2000" baseline="30000"/>
              <a:t>   </a:t>
            </a:r>
            <a:endParaRPr lang="en-US" sz="2000"/>
          </a:p>
        </p:txBody>
      </p:sp>
      <p:sp>
        <p:nvSpPr>
          <p:cNvPr id="106513" name="Right Arrow 17"/>
          <p:cNvSpPr>
            <a:spLocks noChangeArrowheads="1"/>
          </p:cNvSpPr>
          <p:nvPr/>
        </p:nvSpPr>
        <p:spPr bwMode="auto">
          <a:xfrm>
            <a:off x="2133600" y="1981200"/>
            <a:ext cx="381000" cy="228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14" name="AutoShape 75"/>
          <p:cNvSpPr>
            <a:spLocks noChangeArrowheads="1"/>
          </p:cNvSpPr>
          <p:nvPr/>
        </p:nvSpPr>
        <p:spPr bwMode="auto">
          <a:xfrm rot="-6449645">
            <a:off x="2066131" y="1981995"/>
            <a:ext cx="377825" cy="2968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6515" name="AutoShape 75"/>
          <p:cNvSpPr>
            <a:spLocks noChangeArrowheads="1"/>
          </p:cNvSpPr>
          <p:nvPr/>
        </p:nvSpPr>
        <p:spPr bwMode="auto">
          <a:xfrm rot="-3773369">
            <a:off x="2086769" y="2739231"/>
            <a:ext cx="377825" cy="2968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Symbol" pitchFamily="18" charset="2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5476" name="Text Box 14"/>
          <p:cNvSpPr txBox="1">
            <a:spLocks noChangeArrowheads="1"/>
          </p:cNvSpPr>
          <p:nvPr/>
        </p:nvSpPr>
        <p:spPr bwMode="auto">
          <a:xfrm>
            <a:off x="5181600" y="3733800"/>
            <a:ext cx="23129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Reduces the depth </a:t>
            </a:r>
          </a:p>
          <a:p>
            <a:r>
              <a:rPr lang="en-US"/>
              <a:t>of oscillations</a:t>
            </a:r>
          </a:p>
          <a:p>
            <a:r>
              <a:rPr lang="en-US"/>
              <a:t>interference </a:t>
            </a:r>
          </a:p>
        </p:txBody>
      </p:sp>
      <p:sp>
        <p:nvSpPr>
          <p:cNvPr id="105477" name="AutoShape 16"/>
          <p:cNvSpPr>
            <a:spLocks noChangeArrowheads="1"/>
          </p:cNvSpPr>
          <p:nvPr/>
        </p:nvSpPr>
        <p:spPr bwMode="auto">
          <a:xfrm rot="-8438018">
            <a:off x="3825875" y="3151188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5478" name="WordArt 19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52578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Probabilities</a:t>
            </a:r>
          </a:p>
        </p:txBody>
      </p:sp>
      <p:sp>
        <p:nvSpPr>
          <p:cNvPr id="105479" name="Text Box 20"/>
          <p:cNvSpPr txBox="1">
            <a:spLocks noChangeArrowheads="1"/>
          </p:cNvSpPr>
          <p:nvPr/>
        </p:nvSpPr>
        <p:spPr bwMode="auto">
          <a:xfrm>
            <a:off x="304800" y="2057400"/>
            <a:ext cx="30003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P(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e 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/>
              <a:t>) = s</a:t>
            </a:r>
            <a:r>
              <a:rPr lang="en-US" sz="2000" baseline="-25000"/>
              <a:t>23</a:t>
            </a:r>
            <a:r>
              <a:rPr lang="en-US" sz="2000" baseline="30000"/>
              <a:t>2</a:t>
            </a:r>
            <a:r>
              <a:rPr lang="en-US" sz="2000"/>
              <a:t>|A</a:t>
            </a:r>
            <a:r>
              <a:rPr lang="en-US" sz="2000" baseline="-25000"/>
              <a:t>e3</a:t>
            </a:r>
            <a:r>
              <a:rPr lang="en-US" sz="2000"/>
              <a:t>|</a:t>
            </a:r>
            <a:r>
              <a:rPr lang="en-US" sz="2000" baseline="30000"/>
              <a:t>2  </a:t>
            </a:r>
            <a:endParaRPr lang="en-US" sz="2000"/>
          </a:p>
        </p:txBody>
      </p:sp>
      <p:sp>
        <p:nvSpPr>
          <p:cNvPr id="105480" name="Text Box 21"/>
          <p:cNvSpPr txBox="1">
            <a:spLocks noChangeArrowheads="1"/>
          </p:cNvSpPr>
          <p:nvPr/>
        </p:nvSpPr>
        <p:spPr bwMode="auto">
          <a:xfrm>
            <a:off x="7772400" y="3733800"/>
            <a:ext cx="1130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Modifies</a:t>
            </a:r>
          </a:p>
          <a:p>
            <a:r>
              <a:rPr lang="en-US"/>
              <a:t>phase</a:t>
            </a:r>
          </a:p>
        </p:txBody>
      </p:sp>
      <p:sp>
        <p:nvSpPr>
          <p:cNvPr id="105481" name="Text Box 22"/>
          <p:cNvSpPr txBox="1">
            <a:spLocks noChangeArrowheads="1"/>
          </p:cNvSpPr>
          <p:nvPr/>
        </p:nvSpPr>
        <p:spPr bwMode="auto">
          <a:xfrm>
            <a:off x="6781800" y="4648200"/>
            <a:ext cx="21240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/>
              <a:t> = arg (A</a:t>
            </a:r>
            <a:r>
              <a:rPr lang="en-US" baseline="-25000"/>
              <a:t>22</a:t>
            </a:r>
            <a:r>
              <a:rPr lang="en-US"/>
              <a:t> A</a:t>
            </a:r>
            <a:r>
              <a:rPr lang="en-US" baseline="-25000"/>
              <a:t>33</a:t>
            </a:r>
            <a:r>
              <a:rPr lang="en-US"/>
              <a:t>*) </a:t>
            </a:r>
          </a:p>
        </p:txBody>
      </p:sp>
      <p:sp>
        <p:nvSpPr>
          <p:cNvPr id="105482" name="Text Box 24"/>
          <p:cNvSpPr txBox="1">
            <a:spLocks noChangeArrowheads="1"/>
          </p:cNvSpPr>
          <p:nvPr/>
        </p:nvSpPr>
        <p:spPr bwMode="auto">
          <a:xfrm>
            <a:off x="6400800" y="246063"/>
            <a:ext cx="17732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E Kh Akhmedov, </a:t>
            </a:r>
          </a:p>
          <a:p>
            <a:r>
              <a:rPr lang="en-US" sz="1600">
                <a:solidFill>
                  <a:srgbClr val="FF0000"/>
                </a:solidFill>
              </a:rPr>
              <a:t>S Razzaque,</a:t>
            </a:r>
          </a:p>
          <a:p>
            <a:r>
              <a:rPr lang="en-US" sz="1600">
                <a:solidFill>
                  <a:srgbClr val="FF0000"/>
                </a:solidFill>
              </a:rPr>
              <a:t>A. Y.S. </a:t>
            </a:r>
          </a:p>
        </p:txBody>
      </p:sp>
      <p:sp>
        <p:nvSpPr>
          <p:cNvPr id="105483" name="Text Box 25"/>
          <p:cNvSpPr txBox="1">
            <a:spLocks noChangeArrowheads="1"/>
          </p:cNvSpPr>
          <p:nvPr/>
        </p:nvSpPr>
        <p:spPr bwMode="auto">
          <a:xfrm>
            <a:off x="2549525" y="3733800"/>
            <a:ext cx="15255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Reduces </a:t>
            </a:r>
          </a:p>
          <a:p>
            <a:r>
              <a:rPr lang="en-US"/>
              <a:t>the average </a:t>
            </a:r>
          </a:p>
          <a:p>
            <a:r>
              <a:rPr lang="en-US"/>
              <a:t>probability </a:t>
            </a:r>
          </a:p>
        </p:txBody>
      </p:sp>
      <p:sp>
        <p:nvSpPr>
          <p:cNvPr id="105484" name="Text Box 20"/>
          <p:cNvSpPr txBox="1">
            <a:spLocks noChangeArrowheads="1"/>
          </p:cNvSpPr>
          <p:nvPr/>
        </p:nvSpPr>
        <p:spPr bwMode="auto">
          <a:xfrm>
            <a:off x="304800" y="2667000"/>
            <a:ext cx="85344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P(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 </a:t>
            </a:r>
            <a:r>
              <a:rPr lang="en-US" sz="2000" baseline="-25000">
                <a:latin typeface="Symbol" pitchFamily="18" charset="2"/>
              </a:rPr>
              <a:t>m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/>
              <a:t>) =  1 – ½ sin</a:t>
            </a:r>
            <a:r>
              <a:rPr lang="en-US" sz="2000" baseline="30000"/>
              <a:t>2</a:t>
            </a:r>
            <a:r>
              <a:rPr lang="en-US" sz="2000"/>
              <a:t> 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23</a:t>
            </a:r>
            <a:r>
              <a:rPr lang="en-US" sz="2000" baseline="30000"/>
              <a:t> </a:t>
            </a:r>
            <a:r>
              <a:rPr lang="en-US" sz="2000"/>
              <a:t> - s</a:t>
            </a:r>
            <a:r>
              <a:rPr lang="en-US" sz="2000" baseline="-25000"/>
              <a:t>23</a:t>
            </a:r>
            <a:r>
              <a:rPr lang="en-US" sz="2000" baseline="30000"/>
              <a:t>4</a:t>
            </a:r>
            <a:r>
              <a:rPr lang="en-US" sz="2000"/>
              <a:t>|A</a:t>
            </a:r>
            <a:r>
              <a:rPr lang="en-US" sz="2000" baseline="-25000"/>
              <a:t>e3</a:t>
            </a:r>
            <a:r>
              <a:rPr lang="en-US" sz="2000"/>
              <a:t>|</a:t>
            </a:r>
            <a:r>
              <a:rPr lang="en-US" sz="2000" baseline="30000"/>
              <a:t>2  </a:t>
            </a:r>
            <a:r>
              <a:rPr lang="en-US" sz="2000"/>
              <a:t>+ ½ sin</a:t>
            </a:r>
            <a:r>
              <a:rPr lang="en-US" sz="2000" baseline="30000"/>
              <a:t>2</a:t>
            </a:r>
            <a:r>
              <a:rPr lang="en-US" sz="2000"/>
              <a:t> 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23  </a:t>
            </a:r>
            <a:r>
              <a:rPr lang="en-US" sz="2000"/>
              <a:t>(1 - |A</a:t>
            </a:r>
            <a:r>
              <a:rPr lang="en-US" sz="2000" baseline="-25000"/>
              <a:t>e3</a:t>
            </a:r>
            <a:r>
              <a:rPr lang="en-US" sz="2000"/>
              <a:t>|</a:t>
            </a:r>
            <a:r>
              <a:rPr lang="en-US" sz="2000" baseline="30000"/>
              <a:t>2</a:t>
            </a:r>
            <a:r>
              <a:rPr lang="en-US" sz="2000"/>
              <a:t>)  cos 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/>
              <a:t> </a:t>
            </a:r>
          </a:p>
        </p:txBody>
      </p:sp>
      <p:sp>
        <p:nvSpPr>
          <p:cNvPr id="105485" name="AutoShape 16"/>
          <p:cNvSpPr>
            <a:spLocks noChangeArrowheads="1"/>
          </p:cNvSpPr>
          <p:nvPr/>
        </p:nvSpPr>
        <p:spPr bwMode="auto">
          <a:xfrm rot="-8448174">
            <a:off x="8031163" y="32004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5486" name="AutoShape 16"/>
          <p:cNvSpPr>
            <a:spLocks noChangeArrowheads="1"/>
          </p:cNvSpPr>
          <p:nvPr/>
        </p:nvSpPr>
        <p:spPr bwMode="auto">
          <a:xfrm rot="-8016127">
            <a:off x="6497638" y="310515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5487" name="Text Box 20"/>
          <p:cNvSpPr txBox="1">
            <a:spLocks noChangeArrowheads="1"/>
          </p:cNvSpPr>
          <p:nvPr/>
        </p:nvSpPr>
        <p:spPr bwMode="auto">
          <a:xfrm>
            <a:off x="304800" y="5410200"/>
            <a:ext cx="870743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P(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 </a:t>
            </a:r>
            <a:r>
              <a:rPr lang="en-US" sz="2000" baseline="-25000">
                <a:latin typeface="Symbol" pitchFamily="18" charset="2"/>
              </a:rPr>
              <a:t>m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Symbol" pitchFamily="18" charset="2"/>
              </a:rPr>
              <a:t>t</a:t>
            </a:r>
            <a:r>
              <a:rPr lang="en-US" sz="2000"/>
              <a:t>) =  ½ sin</a:t>
            </a:r>
            <a:r>
              <a:rPr lang="en-US" sz="2000" baseline="30000"/>
              <a:t>2</a:t>
            </a:r>
            <a:r>
              <a:rPr lang="en-US" sz="2000"/>
              <a:t> 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23</a:t>
            </a:r>
            <a:r>
              <a:rPr lang="en-US" sz="2000" baseline="30000"/>
              <a:t> </a:t>
            </a:r>
            <a:r>
              <a:rPr lang="en-US" sz="2000"/>
              <a:t> - s</a:t>
            </a:r>
            <a:r>
              <a:rPr lang="en-US" sz="2000" baseline="-25000"/>
              <a:t>23</a:t>
            </a:r>
            <a:r>
              <a:rPr lang="en-US" sz="2000" baseline="30000"/>
              <a:t>2</a:t>
            </a:r>
            <a:r>
              <a:rPr lang="en-US" sz="2000"/>
              <a:t> c</a:t>
            </a:r>
            <a:r>
              <a:rPr lang="en-US" sz="2000" baseline="-25000"/>
              <a:t>23</a:t>
            </a:r>
            <a:r>
              <a:rPr lang="en-US" sz="2000" baseline="30000"/>
              <a:t>2</a:t>
            </a:r>
            <a:r>
              <a:rPr lang="en-US" sz="2000"/>
              <a:t>|A</a:t>
            </a:r>
            <a:r>
              <a:rPr lang="en-US" sz="2000" baseline="-25000"/>
              <a:t>e3</a:t>
            </a:r>
            <a:r>
              <a:rPr lang="en-US" sz="2000"/>
              <a:t>|</a:t>
            </a:r>
            <a:r>
              <a:rPr lang="en-US" sz="2000" baseline="30000"/>
              <a:t>2  </a:t>
            </a:r>
            <a:r>
              <a:rPr lang="en-US" sz="2000"/>
              <a:t>- ½ sin</a:t>
            </a:r>
            <a:r>
              <a:rPr lang="en-US" sz="2000" baseline="30000"/>
              <a:t>2</a:t>
            </a:r>
            <a:r>
              <a:rPr lang="en-US" sz="2000"/>
              <a:t> 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/>
              <a:t>23  </a:t>
            </a:r>
            <a:r>
              <a:rPr lang="en-US" sz="2000"/>
              <a:t>(1 - |A</a:t>
            </a:r>
            <a:r>
              <a:rPr lang="en-US" sz="2000" baseline="-25000"/>
              <a:t>e3</a:t>
            </a:r>
            <a:r>
              <a:rPr lang="en-US" sz="2000"/>
              <a:t>|</a:t>
            </a:r>
            <a:r>
              <a:rPr lang="en-US" sz="2000" baseline="30000"/>
              <a:t>2</a:t>
            </a:r>
            <a:r>
              <a:rPr lang="en-US" sz="2000"/>
              <a:t>)  cos 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/>
              <a:t> </a:t>
            </a:r>
          </a:p>
        </p:txBody>
      </p:sp>
      <p:sp>
        <p:nvSpPr>
          <p:cNvPr id="105488" name="TextBox 29"/>
          <p:cNvSpPr txBox="1">
            <a:spLocks noChangeArrowheads="1"/>
          </p:cNvSpPr>
          <p:nvPr/>
        </p:nvSpPr>
        <p:spPr bwMode="auto">
          <a:xfrm>
            <a:off x="4114800" y="14478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hierarchy determination</a:t>
            </a:r>
          </a:p>
        </p:txBody>
      </p:sp>
      <p:cxnSp>
        <p:nvCxnSpPr>
          <p:cNvPr id="105489" name="Elbow Connector 17"/>
          <p:cNvCxnSpPr>
            <a:cxnSpLocks noChangeShapeType="1"/>
          </p:cNvCxnSpPr>
          <p:nvPr/>
        </p:nvCxnSpPr>
        <p:spPr bwMode="auto">
          <a:xfrm flipV="1">
            <a:off x="6705600" y="1676400"/>
            <a:ext cx="152400" cy="762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05490" name="Straight Connector 21"/>
          <p:cNvCxnSpPr>
            <a:cxnSpLocks noChangeShapeType="1"/>
          </p:cNvCxnSpPr>
          <p:nvPr/>
        </p:nvCxnSpPr>
        <p:spPr bwMode="auto">
          <a:xfrm>
            <a:off x="6705600" y="16764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05491" name="Elbow Connector 28"/>
          <p:cNvCxnSpPr>
            <a:cxnSpLocks noChangeShapeType="1"/>
          </p:cNvCxnSpPr>
          <p:nvPr/>
        </p:nvCxnSpPr>
        <p:spPr bwMode="auto">
          <a:xfrm>
            <a:off x="6781800" y="1524000"/>
            <a:ext cx="914400" cy="9144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5492" name="TextBox 33"/>
          <p:cNvSpPr txBox="1">
            <a:spLocks noChangeArrowheads="1"/>
          </p:cNvSpPr>
          <p:nvPr/>
        </p:nvSpPr>
        <p:spPr bwMode="auto">
          <a:xfrm>
            <a:off x="7924800" y="52578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½ </a:t>
            </a:r>
          </a:p>
        </p:txBody>
      </p:sp>
      <p:sp>
        <p:nvSpPr>
          <p:cNvPr id="105493" name="TextBox 34"/>
          <p:cNvSpPr txBox="1">
            <a:spLocks noChangeArrowheads="1"/>
          </p:cNvSpPr>
          <p:nvPr/>
        </p:nvSpPr>
        <p:spPr bwMode="auto">
          <a:xfrm>
            <a:off x="7772400" y="2514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-14288" y="0"/>
            <a:ext cx="9144001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190500" y="1955800"/>
            <a:ext cx="1636713" cy="4533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7275513" y="1955800"/>
            <a:ext cx="1636712" cy="4533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 bwMode="auto">
          <a:xfrm>
            <a:off x="5526087" y="1955800"/>
            <a:ext cx="1636713" cy="45339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 bwMode="auto">
          <a:xfrm>
            <a:off x="3738563" y="1955800"/>
            <a:ext cx="1636712" cy="45339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 bwMode="auto">
          <a:xfrm>
            <a:off x="1981200" y="1943100"/>
            <a:ext cx="1636713" cy="45339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2" name="Oval 4"/>
          <p:cNvSpPr>
            <a:spLocks noChangeArrowheads="1"/>
          </p:cNvSpPr>
          <p:nvPr/>
        </p:nvSpPr>
        <p:spPr bwMode="auto">
          <a:xfrm>
            <a:off x="8001000" y="762000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5"/>
          <p:cNvSpPr>
            <a:spLocks noChangeArrowheads="1"/>
          </p:cNvSpPr>
          <p:nvPr/>
        </p:nvSpPr>
        <p:spPr bwMode="auto">
          <a:xfrm>
            <a:off x="7467600" y="762000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6"/>
          <p:cNvSpPr>
            <a:spLocks noChangeArrowheads="1"/>
          </p:cNvSpPr>
          <p:nvPr/>
        </p:nvSpPr>
        <p:spPr bwMode="auto">
          <a:xfrm>
            <a:off x="7696200" y="22860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1516" name="Text Box 8"/>
          <p:cNvSpPr txBox="1">
            <a:spLocks noChangeArrowheads="1"/>
          </p:cNvSpPr>
          <p:nvPr/>
        </p:nvSpPr>
        <p:spPr bwMode="auto">
          <a:xfrm>
            <a:off x="7693025" y="8382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17" name="Text Box 9"/>
          <p:cNvSpPr txBox="1">
            <a:spLocks noChangeArrowheads="1"/>
          </p:cNvSpPr>
          <p:nvPr/>
        </p:nvSpPr>
        <p:spPr bwMode="auto">
          <a:xfrm>
            <a:off x="8229600" y="838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18" name="Text Box 10"/>
          <p:cNvSpPr txBox="1">
            <a:spLocks noChangeArrowheads="1"/>
          </p:cNvSpPr>
          <p:nvPr/>
        </p:nvSpPr>
        <p:spPr bwMode="auto">
          <a:xfrm>
            <a:off x="7872413" y="3048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19" name="Text Box 11"/>
          <p:cNvSpPr txBox="1">
            <a:spLocks noChangeArrowheads="1"/>
          </p:cNvSpPr>
          <p:nvPr/>
        </p:nvSpPr>
        <p:spPr bwMode="auto">
          <a:xfrm>
            <a:off x="223838" y="3581400"/>
            <a:ext cx="53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chemeClr val="tx2"/>
                </a:solidFill>
                <a:latin typeface="Times New Roman" pitchFamily="18" charset="0"/>
              </a:rPr>
              <a:t>2m</a:t>
            </a:r>
            <a:endParaRPr lang="en-US" sz="20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20" name="Text Box 12"/>
          <p:cNvSpPr txBox="1">
            <a:spLocks noChangeArrowheads="1"/>
          </p:cNvSpPr>
          <p:nvPr/>
        </p:nvSpPr>
        <p:spPr bwMode="auto">
          <a:xfrm>
            <a:off x="377825" y="4781550"/>
            <a:ext cx="53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chemeClr val="tx2"/>
                </a:solidFill>
                <a:latin typeface="Times New Roman" pitchFamily="18" charset="0"/>
              </a:rPr>
              <a:t>1m</a:t>
            </a:r>
            <a:endParaRPr lang="en-US" sz="20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309563" y="28194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309563" y="41910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457200" y="2819400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Rectangle 17"/>
          <p:cNvSpPr>
            <a:spLocks noChangeArrowheads="1"/>
          </p:cNvSpPr>
          <p:nvPr/>
        </p:nvSpPr>
        <p:spPr bwMode="auto">
          <a:xfrm>
            <a:off x="1214438" y="41910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Rectangle 18"/>
          <p:cNvSpPr>
            <a:spLocks noChangeArrowheads="1"/>
          </p:cNvSpPr>
          <p:nvPr/>
        </p:nvSpPr>
        <p:spPr bwMode="auto">
          <a:xfrm>
            <a:off x="766763" y="4191000"/>
            <a:ext cx="544512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Rectangle 19"/>
          <p:cNvSpPr>
            <a:spLocks noChangeArrowheads="1"/>
          </p:cNvSpPr>
          <p:nvPr/>
        </p:nvSpPr>
        <p:spPr bwMode="auto">
          <a:xfrm>
            <a:off x="309563" y="4648200"/>
            <a:ext cx="7620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Text Box 22"/>
          <p:cNvSpPr txBox="1">
            <a:spLocks noChangeArrowheads="1"/>
          </p:cNvSpPr>
          <p:nvPr/>
        </p:nvSpPr>
        <p:spPr bwMode="auto">
          <a:xfrm>
            <a:off x="228600" y="2133600"/>
            <a:ext cx="53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chemeClr val="tx2"/>
                </a:solidFill>
                <a:latin typeface="Times New Roman" pitchFamily="18" charset="0"/>
              </a:rPr>
              <a:t>3m</a:t>
            </a:r>
            <a:endParaRPr lang="en-US" sz="20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29" name="WordArt 32"/>
          <p:cNvSpPr>
            <a:spLocks noChangeArrowheads="1" noChangeShapeType="1" noTextEdit="1"/>
          </p:cNvSpPr>
          <p:nvPr/>
        </p:nvSpPr>
        <p:spPr bwMode="auto">
          <a:xfrm>
            <a:off x="1643063" y="204788"/>
            <a:ext cx="5181600" cy="1173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Flavor in matter</a:t>
            </a:r>
          </a:p>
        </p:txBody>
      </p:sp>
      <p:sp>
        <p:nvSpPr>
          <p:cNvPr id="21534" name="Rectangle 21"/>
          <p:cNvSpPr>
            <a:spLocks noChangeArrowheads="1"/>
          </p:cNvSpPr>
          <p:nvPr/>
        </p:nvSpPr>
        <p:spPr bwMode="auto">
          <a:xfrm>
            <a:off x="3144838" y="480060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Rectangle 20"/>
          <p:cNvSpPr>
            <a:spLocks noChangeArrowheads="1"/>
          </p:cNvSpPr>
          <p:nvPr/>
        </p:nvSpPr>
        <p:spPr bwMode="auto">
          <a:xfrm>
            <a:off x="2886075" y="4800600"/>
            <a:ext cx="314325" cy="15875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Rectangle 21"/>
          <p:cNvSpPr>
            <a:spLocks noChangeArrowheads="1"/>
          </p:cNvSpPr>
          <p:nvPr/>
        </p:nvSpPr>
        <p:spPr bwMode="auto">
          <a:xfrm>
            <a:off x="1366838" y="464820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Rectangle 20"/>
          <p:cNvSpPr>
            <a:spLocks noChangeArrowheads="1"/>
          </p:cNvSpPr>
          <p:nvPr/>
        </p:nvSpPr>
        <p:spPr bwMode="auto">
          <a:xfrm>
            <a:off x="1076325" y="4648200"/>
            <a:ext cx="350838" cy="157162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13"/>
          <p:cNvSpPr>
            <a:spLocks noChangeArrowheads="1"/>
          </p:cNvSpPr>
          <p:nvPr/>
        </p:nvSpPr>
        <p:spPr bwMode="auto">
          <a:xfrm>
            <a:off x="2117725" y="28956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Rectangle 15"/>
          <p:cNvSpPr>
            <a:spLocks noChangeArrowheads="1"/>
          </p:cNvSpPr>
          <p:nvPr/>
        </p:nvSpPr>
        <p:spPr bwMode="auto">
          <a:xfrm>
            <a:off x="2209800" y="2895600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Rectangle 19"/>
          <p:cNvSpPr>
            <a:spLocks noChangeArrowheads="1"/>
          </p:cNvSpPr>
          <p:nvPr/>
        </p:nvSpPr>
        <p:spPr bwMode="auto">
          <a:xfrm>
            <a:off x="3867150" y="5029200"/>
            <a:ext cx="100965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Rectangle 20"/>
          <p:cNvSpPr>
            <a:spLocks noChangeArrowheads="1"/>
          </p:cNvSpPr>
          <p:nvPr/>
        </p:nvSpPr>
        <p:spPr bwMode="auto">
          <a:xfrm>
            <a:off x="4876800" y="5029200"/>
            <a:ext cx="2286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Rectangle 21"/>
          <p:cNvSpPr>
            <a:spLocks noChangeArrowheads="1"/>
          </p:cNvSpPr>
          <p:nvPr/>
        </p:nvSpPr>
        <p:spPr bwMode="auto">
          <a:xfrm>
            <a:off x="5105400" y="5029200"/>
            <a:ext cx="119063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16"/>
          <p:cNvSpPr>
            <a:spLocks noChangeArrowheads="1"/>
          </p:cNvSpPr>
          <p:nvPr/>
        </p:nvSpPr>
        <p:spPr bwMode="auto">
          <a:xfrm>
            <a:off x="2693988" y="2895600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Rectangle 16"/>
          <p:cNvSpPr>
            <a:spLocks noChangeArrowheads="1"/>
          </p:cNvSpPr>
          <p:nvPr/>
        </p:nvSpPr>
        <p:spPr bwMode="auto">
          <a:xfrm>
            <a:off x="4673600" y="4343400"/>
            <a:ext cx="558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Rectangle 16"/>
          <p:cNvSpPr>
            <a:spLocks noChangeArrowheads="1"/>
          </p:cNvSpPr>
          <p:nvPr/>
        </p:nvSpPr>
        <p:spPr bwMode="auto">
          <a:xfrm>
            <a:off x="922338" y="2819400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Rectangle 13"/>
          <p:cNvSpPr>
            <a:spLocks noChangeArrowheads="1"/>
          </p:cNvSpPr>
          <p:nvPr/>
        </p:nvSpPr>
        <p:spPr bwMode="auto">
          <a:xfrm>
            <a:off x="3862388" y="29718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Rectangle 15"/>
          <p:cNvSpPr>
            <a:spLocks noChangeArrowheads="1"/>
          </p:cNvSpPr>
          <p:nvPr/>
        </p:nvSpPr>
        <p:spPr bwMode="auto">
          <a:xfrm>
            <a:off x="3978275" y="2971800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Rectangle 16"/>
          <p:cNvSpPr>
            <a:spLocks noChangeArrowheads="1"/>
          </p:cNvSpPr>
          <p:nvPr/>
        </p:nvSpPr>
        <p:spPr bwMode="auto">
          <a:xfrm>
            <a:off x="4478338" y="2971800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Rectangle 19"/>
          <p:cNvSpPr>
            <a:spLocks noChangeArrowheads="1"/>
          </p:cNvSpPr>
          <p:nvPr/>
        </p:nvSpPr>
        <p:spPr bwMode="auto">
          <a:xfrm>
            <a:off x="5654675" y="4343400"/>
            <a:ext cx="138113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Rectangle 16"/>
          <p:cNvSpPr>
            <a:spLocks noChangeArrowheads="1"/>
          </p:cNvSpPr>
          <p:nvPr/>
        </p:nvSpPr>
        <p:spPr bwMode="auto">
          <a:xfrm>
            <a:off x="6338888" y="4343400"/>
            <a:ext cx="652462" cy="1539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Rectangle 16"/>
          <p:cNvSpPr>
            <a:spLocks noChangeArrowheads="1"/>
          </p:cNvSpPr>
          <p:nvPr/>
        </p:nvSpPr>
        <p:spPr bwMode="auto">
          <a:xfrm>
            <a:off x="6619875" y="5334000"/>
            <a:ext cx="333375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Rectangle 19"/>
          <p:cNvSpPr>
            <a:spLocks noChangeArrowheads="1"/>
          </p:cNvSpPr>
          <p:nvPr/>
        </p:nvSpPr>
        <p:spPr bwMode="auto">
          <a:xfrm>
            <a:off x="7429500" y="5867400"/>
            <a:ext cx="11811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Rectangle 16"/>
          <p:cNvSpPr>
            <a:spLocks noChangeArrowheads="1"/>
          </p:cNvSpPr>
          <p:nvPr/>
        </p:nvSpPr>
        <p:spPr bwMode="auto">
          <a:xfrm>
            <a:off x="8005763" y="2971800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Rectangle 13"/>
          <p:cNvSpPr>
            <a:spLocks noChangeArrowheads="1"/>
          </p:cNvSpPr>
          <p:nvPr/>
        </p:nvSpPr>
        <p:spPr bwMode="auto">
          <a:xfrm>
            <a:off x="7421563" y="29718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Rectangle 15"/>
          <p:cNvSpPr>
            <a:spLocks noChangeArrowheads="1"/>
          </p:cNvSpPr>
          <p:nvPr/>
        </p:nvSpPr>
        <p:spPr bwMode="auto">
          <a:xfrm>
            <a:off x="7481888" y="2976563"/>
            <a:ext cx="515937" cy="147637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Rectangle 20"/>
          <p:cNvSpPr>
            <a:spLocks noChangeArrowheads="1"/>
          </p:cNvSpPr>
          <p:nvPr/>
        </p:nvSpPr>
        <p:spPr bwMode="auto">
          <a:xfrm>
            <a:off x="8480425" y="5867400"/>
            <a:ext cx="144463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Rectangle 21"/>
          <p:cNvSpPr>
            <a:spLocks noChangeArrowheads="1"/>
          </p:cNvSpPr>
          <p:nvPr/>
        </p:nvSpPr>
        <p:spPr bwMode="auto">
          <a:xfrm>
            <a:off x="8618538" y="5867400"/>
            <a:ext cx="93662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Rectangle 20"/>
          <p:cNvSpPr>
            <a:spLocks noChangeArrowheads="1"/>
          </p:cNvSpPr>
          <p:nvPr/>
        </p:nvSpPr>
        <p:spPr bwMode="auto">
          <a:xfrm>
            <a:off x="5794375" y="4343400"/>
            <a:ext cx="7588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Rectangle 16"/>
          <p:cNvSpPr>
            <a:spLocks noChangeArrowheads="1"/>
          </p:cNvSpPr>
          <p:nvPr/>
        </p:nvSpPr>
        <p:spPr bwMode="auto">
          <a:xfrm>
            <a:off x="8102600" y="4341813"/>
            <a:ext cx="644525" cy="1539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Rectangle 19"/>
          <p:cNvSpPr>
            <a:spLocks noChangeArrowheads="1"/>
          </p:cNvSpPr>
          <p:nvPr/>
        </p:nvSpPr>
        <p:spPr bwMode="auto">
          <a:xfrm>
            <a:off x="7407275" y="4343400"/>
            <a:ext cx="1365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8" name="Rectangle 20"/>
          <p:cNvSpPr>
            <a:spLocks noChangeArrowheads="1"/>
          </p:cNvSpPr>
          <p:nvPr/>
        </p:nvSpPr>
        <p:spPr bwMode="auto">
          <a:xfrm>
            <a:off x="7502525" y="4341813"/>
            <a:ext cx="771525" cy="153987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0" name="TextBox 77"/>
          <p:cNvSpPr txBox="1">
            <a:spLocks noChangeArrowheads="1"/>
          </p:cNvSpPr>
          <p:nvPr/>
        </p:nvSpPr>
        <p:spPr bwMode="auto">
          <a:xfrm>
            <a:off x="1311275" y="1554163"/>
            <a:ext cx="2427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Density increase  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</p:txBody>
      </p:sp>
      <p:sp>
        <p:nvSpPr>
          <p:cNvPr id="21571" name="TextBox 78"/>
          <p:cNvSpPr txBox="1">
            <a:spLocks noChangeArrowheads="1"/>
          </p:cNvSpPr>
          <p:nvPr/>
        </p:nvSpPr>
        <p:spPr bwMode="auto">
          <a:xfrm>
            <a:off x="4206874" y="1535113"/>
            <a:ext cx="4403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Normal mass hierarchy, </a:t>
            </a:r>
            <a:r>
              <a:rPr lang="en-US" dirty="0" smtClean="0"/>
              <a:t>antineutrinos</a:t>
            </a:r>
            <a:endParaRPr lang="en-US" dirty="0"/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5638800" y="29718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15"/>
          <p:cNvSpPr>
            <a:spLocks noChangeArrowheads="1"/>
          </p:cNvSpPr>
          <p:nvPr/>
        </p:nvSpPr>
        <p:spPr bwMode="auto">
          <a:xfrm>
            <a:off x="5715000" y="2971800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16"/>
          <p:cNvSpPr>
            <a:spLocks noChangeArrowheads="1"/>
          </p:cNvSpPr>
          <p:nvPr/>
        </p:nvSpPr>
        <p:spPr bwMode="auto">
          <a:xfrm>
            <a:off x="6248400" y="2971800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14"/>
          <p:cNvSpPr>
            <a:spLocks noChangeArrowheads="1"/>
          </p:cNvSpPr>
          <p:nvPr/>
        </p:nvSpPr>
        <p:spPr bwMode="auto">
          <a:xfrm>
            <a:off x="2133600" y="4267200"/>
            <a:ext cx="3810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18"/>
          <p:cNvSpPr>
            <a:spLocks noChangeArrowheads="1"/>
          </p:cNvSpPr>
          <p:nvPr/>
        </p:nvSpPr>
        <p:spPr bwMode="auto">
          <a:xfrm>
            <a:off x="2351088" y="4267200"/>
            <a:ext cx="620712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17"/>
          <p:cNvSpPr>
            <a:spLocks noChangeArrowheads="1"/>
          </p:cNvSpPr>
          <p:nvPr/>
        </p:nvSpPr>
        <p:spPr bwMode="auto">
          <a:xfrm>
            <a:off x="2971800" y="42672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Rectangle 18"/>
          <p:cNvSpPr>
            <a:spLocks noChangeArrowheads="1"/>
          </p:cNvSpPr>
          <p:nvPr/>
        </p:nvSpPr>
        <p:spPr bwMode="auto">
          <a:xfrm>
            <a:off x="6564312" y="5334000"/>
            <a:ext cx="293688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14"/>
          <p:cNvSpPr>
            <a:spLocks noChangeArrowheads="1"/>
          </p:cNvSpPr>
          <p:nvPr/>
        </p:nvSpPr>
        <p:spPr bwMode="auto">
          <a:xfrm>
            <a:off x="3886200" y="4343400"/>
            <a:ext cx="3810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Rectangle 20"/>
          <p:cNvSpPr>
            <a:spLocks noChangeArrowheads="1"/>
          </p:cNvSpPr>
          <p:nvPr/>
        </p:nvSpPr>
        <p:spPr bwMode="auto">
          <a:xfrm>
            <a:off x="4065587" y="4343400"/>
            <a:ext cx="658813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Rectangle 19"/>
          <p:cNvSpPr>
            <a:spLocks noChangeArrowheads="1"/>
          </p:cNvSpPr>
          <p:nvPr/>
        </p:nvSpPr>
        <p:spPr bwMode="auto">
          <a:xfrm>
            <a:off x="2057400" y="4800600"/>
            <a:ext cx="838200" cy="15875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Rectangle 19"/>
          <p:cNvSpPr>
            <a:spLocks noChangeArrowheads="1"/>
          </p:cNvSpPr>
          <p:nvPr/>
        </p:nvSpPr>
        <p:spPr bwMode="auto">
          <a:xfrm>
            <a:off x="5638800" y="5334000"/>
            <a:ext cx="9906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9940" name="WordArt 5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172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Numbers of events</a:t>
            </a:r>
          </a:p>
        </p:txBody>
      </p:sp>
      <p:sp>
        <p:nvSpPr>
          <p:cNvPr id="39941" name="Text Box 20"/>
          <p:cNvSpPr txBox="1">
            <a:spLocks noChangeArrowheads="1"/>
          </p:cNvSpPr>
          <p:nvPr/>
        </p:nvSpPr>
        <p:spPr bwMode="auto">
          <a:xfrm>
            <a:off x="990600" y="4495800"/>
            <a:ext cx="1524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</a:t>
            </a:r>
            <a:r>
              <a:rPr lang="en-US" sz="2000" baseline="-25000"/>
              <a:t>A</a:t>
            </a:r>
            <a:r>
              <a:rPr lang="en-US" sz="2000" baseline="30000"/>
              <a:t> </a:t>
            </a:r>
            <a:r>
              <a:rPr lang="en-US" sz="2000"/>
              <a:t> = |A</a:t>
            </a:r>
            <a:r>
              <a:rPr lang="en-US" sz="2000" baseline="-25000"/>
              <a:t>e3</a:t>
            </a:r>
            <a:r>
              <a:rPr lang="en-US" sz="2000"/>
              <a:t>|</a:t>
            </a:r>
            <a:r>
              <a:rPr lang="en-US" sz="2000" baseline="30000"/>
              <a:t>2 </a:t>
            </a:r>
            <a:endParaRPr lang="en-US" sz="2000"/>
          </a:p>
        </p:txBody>
      </p:sp>
      <p:sp>
        <p:nvSpPr>
          <p:cNvPr id="39942" name="Text Box 20"/>
          <p:cNvSpPr txBox="1">
            <a:spLocks noChangeArrowheads="1"/>
          </p:cNvSpPr>
          <p:nvPr/>
        </p:nvSpPr>
        <p:spPr bwMode="auto">
          <a:xfrm>
            <a:off x="1066800" y="1905000"/>
            <a:ext cx="69342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N</a:t>
            </a:r>
            <a:r>
              <a:rPr lang="en-US" sz="2000" baseline="-25000"/>
              <a:t>e</a:t>
            </a:r>
            <a:r>
              <a:rPr lang="en-US" sz="2000" baseline="30000"/>
              <a:t>IH</a:t>
            </a:r>
            <a:r>
              <a:rPr lang="en-US" sz="2000"/>
              <a:t>  - N</a:t>
            </a:r>
            <a:r>
              <a:rPr lang="en-US" sz="2000" baseline="-25000"/>
              <a:t>e</a:t>
            </a:r>
            <a:r>
              <a:rPr lang="en-US" sz="2000" baseline="30000"/>
              <a:t>NH</a:t>
            </a:r>
            <a:r>
              <a:rPr lang="en-US" sz="2000"/>
              <a:t> ~  (P</a:t>
            </a:r>
            <a:r>
              <a:rPr lang="en-US" sz="2000" baseline="-25000"/>
              <a:t>A</a:t>
            </a:r>
            <a:r>
              <a:rPr lang="en-US" sz="2000"/>
              <a:t> - P</a:t>
            </a:r>
            <a:r>
              <a:rPr lang="en-US" sz="2000" baseline="-25000"/>
              <a:t>A</a:t>
            </a:r>
            <a:r>
              <a:rPr lang="en-US" sz="2000"/>
              <a:t>) (1 – </a:t>
            </a:r>
            <a:r>
              <a:rPr lang="en-US" sz="2000">
                <a:latin typeface="Symbol" pitchFamily="18" charset="2"/>
              </a:rPr>
              <a:t>k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 baseline="-25000"/>
              <a:t> </a:t>
            </a:r>
            <a:r>
              <a:rPr lang="en-US" sz="2000"/>
              <a:t>) [r s</a:t>
            </a:r>
            <a:r>
              <a:rPr lang="en-US" sz="2000" baseline="-25000"/>
              <a:t>23</a:t>
            </a:r>
            <a:r>
              <a:rPr lang="en-US" sz="2000" baseline="30000"/>
              <a:t>2</a:t>
            </a:r>
            <a:r>
              <a:rPr lang="en-US" sz="2000"/>
              <a:t> - (1 – </a:t>
            </a:r>
            <a:r>
              <a:rPr lang="en-US" sz="2000">
                <a:latin typeface="Symbol" pitchFamily="18" charset="2"/>
              </a:rPr>
              <a:t>k </a:t>
            </a:r>
            <a:r>
              <a:rPr lang="en-US" sz="2000" baseline="-25000"/>
              <a:t>e</a:t>
            </a:r>
            <a:r>
              <a:rPr lang="en-US" sz="2000"/>
              <a:t>)/(1 - </a:t>
            </a:r>
            <a:r>
              <a:rPr lang="en-US" sz="2000">
                <a:latin typeface="Symbol" pitchFamily="18" charset="2"/>
              </a:rPr>
              <a:t>k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/>
              <a:t>)]</a:t>
            </a:r>
          </a:p>
        </p:txBody>
      </p:sp>
      <p:sp>
        <p:nvSpPr>
          <p:cNvPr id="39943" name="AutoShape 16"/>
          <p:cNvSpPr>
            <a:spLocks noChangeArrowheads="1"/>
          </p:cNvSpPr>
          <p:nvPr/>
        </p:nvSpPr>
        <p:spPr bwMode="auto">
          <a:xfrm rot="10800000">
            <a:off x="3048000" y="23622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9944" name="AutoShape 16"/>
          <p:cNvSpPr>
            <a:spLocks noChangeArrowheads="1"/>
          </p:cNvSpPr>
          <p:nvPr/>
        </p:nvSpPr>
        <p:spPr bwMode="auto">
          <a:xfrm rot="10800000">
            <a:off x="4114800" y="23622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9945" name="AutoShape 16"/>
          <p:cNvSpPr>
            <a:spLocks noChangeArrowheads="1"/>
          </p:cNvSpPr>
          <p:nvPr/>
        </p:nvSpPr>
        <p:spPr bwMode="auto">
          <a:xfrm rot="10800000">
            <a:off x="5927725" y="23622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cxnSp>
        <p:nvCxnSpPr>
          <p:cNvPr id="39946" name="Straight Connector 14"/>
          <p:cNvCxnSpPr>
            <a:cxnSpLocks noChangeShapeType="1"/>
          </p:cNvCxnSpPr>
          <p:nvPr/>
        </p:nvCxnSpPr>
        <p:spPr bwMode="auto">
          <a:xfrm>
            <a:off x="3048000" y="1981200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947" name="TextBox 16"/>
          <p:cNvSpPr txBox="1">
            <a:spLocks noChangeArrowheads="1"/>
          </p:cNvSpPr>
          <p:nvPr/>
        </p:nvSpPr>
        <p:spPr bwMode="auto">
          <a:xfrm>
            <a:off x="5715000" y="28956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Flavor suppression</a:t>
            </a:r>
          </a:p>
          <a:p>
            <a:r>
              <a:rPr lang="en-US"/>
              <a:t>(screening factors)</a:t>
            </a:r>
          </a:p>
        </p:txBody>
      </p:sp>
      <p:sp>
        <p:nvSpPr>
          <p:cNvPr id="39948" name="TextBox 18"/>
          <p:cNvSpPr txBox="1">
            <a:spLocks noChangeArrowheads="1"/>
          </p:cNvSpPr>
          <p:nvPr/>
        </p:nvSpPr>
        <p:spPr bwMode="auto">
          <a:xfrm>
            <a:off x="3886200" y="2895600"/>
            <a:ext cx="1676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Neutrino - antineutrino  factor</a:t>
            </a:r>
          </a:p>
        </p:txBody>
      </p:sp>
      <p:sp>
        <p:nvSpPr>
          <p:cNvPr id="39949" name="TextBox 19"/>
          <p:cNvSpPr txBox="1">
            <a:spLocks noChangeArrowheads="1"/>
          </p:cNvSpPr>
          <p:nvPr/>
        </p:nvSpPr>
        <p:spPr bwMode="auto">
          <a:xfrm>
            <a:off x="6172200" y="3886200"/>
            <a:ext cx="16002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unavoidable</a:t>
            </a:r>
          </a:p>
        </p:txBody>
      </p:sp>
      <p:sp>
        <p:nvSpPr>
          <p:cNvPr id="39950" name="TextBox 20"/>
          <p:cNvSpPr txBox="1">
            <a:spLocks noChangeArrowheads="1"/>
          </p:cNvSpPr>
          <p:nvPr/>
        </p:nvSpPr>
        <p:spPr bwMode="auto">
          <a:xfrm>
            <a:off x="2895600" y="2895600"/>
            <a:ext cx="91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CP asymmetry</a:t>
            </a:r>
          </a:p>
        </p:txBody>
      </p:sp>
      <p:sp>
        <p:nvSpPr>
          <p:cNvPr id="39951" name="TextBox 21"/>
          <p:cNvSpPr txBox="1">
            <a:spLocks noChangeArrowheads="1"/>
          </p:cNvSpPr>
          <p:nvPr/>
        </p:nvSpPr>
        <p:spPr bwMode="auto">
          <a:xfrm>
            <a:off x="3962400" y="3897313"/>
            <a:ext cx="175260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can be avoided</a:t>
            </a:r>
          </a:p>
        </p:txBody>
      </p:sp>
      <p:sp>
        <p:nvSpPr>
          <p:cNvPr id="39952" name="Text Box 20"/>
          <p:cNvSpPr txBox="1">
            <a:spLocks noChangeArrowheads="1"/>
          </p:cNvSpPr>
          <p:nvPr/>
        </p:nvSpPr>
        <p:spPr bwMode="auto">
          <a:xfrm>
            <a:off x="914400" y="5924550"/>
            <a:ext cx="64008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N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 baseline="30000"/>
              <a:t>IH</a:t>
            </a:r>
            <a:r>
              <a:rPr lang="en-US" sz="2000"/>
              <a:t> - N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 baseline="30000"/>
              <a:t>NH</a:t>
            </a:r>
            <a:r>
              <a:rPr lang="en-US" sz="2000"/>
              <a:t> ~ (P</a:t>
            </a:r>
            <a:r>
              <a:rPr lang="en-US" sz="2000" baseline="-25000">
                <a:latin typeface="Symbol" pitchFamily="18" charset="2"/>
              </a:rPr>
              <a:t>mm </a:t>
            </a:r>
            <a:r>
              <a:rPr lang="en-US" sz="2000"/>
              <a:t>- P</a:t>
            </a:r>
            <a:r>
              <a:rPr lang="en-US" sz="2000" baseline="-25000">
                <a:latin typeface="Symbol" pitchFamily="18" charset="2"/>
              </a:rPr>
              <a:t>mm</a:t>
            </a:r>
            <a:r>
              <a:rPr lang="en-US" sz="2000"/>
              <a:t>) (1 – </a:t>
            </a:r>
            <a:r>
              <a:rPr lang="en-US" sz="2000">
                <a:latin typeface="Symbol" pitchFamily="18" charset="2"/>
              </a:rPr>
              <a:t>k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/>
              <a:t>) - r</a:t>
            </a:r>
            <a:r>
              <a:rPr lang="en-US" sz="2000" baseline="30000"/>
              <a:t>-1</a:t>
            </a:r>
            <a:r>
              <a:rPr lang="en-US" sz="2000"/>
              <a:t>(1 – </a:t>
            </a:r>
            <a:r>
              <a:rPr lang="en-US" sz="2000">
                <a:latin typeface="Symbol" pitchFamily="18" charset="2"/>
              </a:rPr>
              <a:t>k</a:t>
            </a:r>
            <a:r>
              <a:rPr lang="en-US" sz="2000" baseline="-25000"/>
              <a:t>e</a:t>
            </a:r>
            <a:r>
              <a:rPr lang="en-US" sz="2000"/>
              <a:t>) (P</a:t>
            </a:r>
            <a:r>
              <a:rPr lang="en-US" sz="2000" baseline="-25000"/>
              <a:t>e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/>
              <a:t> - P</a:t>
            </a:r>
            <a:r>
              <a:rPr lang="en-US" sz="2000" baseline="-25000"/>
              <a:t>e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/>
              <a:t>)]</a:t>
            </a:r>
          </a:p>
        </p:txBody>
      </p:sp>
      <p:sp>
        <p:nvSpPr>
          <p:cNvPr id="39953" name="TextBox 23"/>
          <p:cNvSpPr txBox="1">
            <a:spLocks noChangeArrowheads="1"/>
          </p:cNvSpPr>
          <p:nvPr/>
        </p:nvSpPr>
        <p:spPr bwMode="auto">
          <a:xfrm>
            <a:off x="381000" y="145891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Triple suppression</a:t>
            </a:r>
          </a:p>
        </p:txBody>
      </p:sp>
      <p:cxnSp>
        <p:nvCxnSpPr>
          <p:cNvPr id="39954" name="Straight Connector 24"/>
          <p:cNvCxnSpPr>
            <a:cxnSpLocks noChangeShapeType="1"/>
          </p:cNvCxnSpPr>
          <p:nvPr/>
        </p:nvCxnSpPr>
        <p:spPr bwMode="auto">
          <a:xfrm>
            <a:off x="2743200" y="5943600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5" name="Straight Connector 25"/>
          <p:cNvCxnSpPr>
            <a:cxnSpLocks noChangeShapeType="1"/>
          </p:cNvCxnSpPr>
          <p:nvPr/>
        </p:nvCxnSpPr>
        <p:spPr bwMode="auto">
          <a:xfrm>
            <a:off x="5638800" y="6019800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990600" y="5181600"/>
            <a:ext cx="24384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k</a:t>
            </a:r>
            <a:r>
              <a:rPr lang="en-US" sz="2000" baseline="-25000">
                <a:latin typeface="Symbol" pitchFamily="18" charset="2"/>
              </a:rPr>
              <a:t>a</a:t>
            </a:r>
            <a:r>
              <a:rPr lang="en-US" sz="2000" baseline="-25000"/>
              <a:t> </a:t>
            </a:r>
            <a:r>
              <a:rPr lang="en-US" sz="2000"/>
              <a:t> = (</a:t>
            </a:r>
            <a:r>
              <a:rPr lang="en-US" sz="2000">
                <a:latin typeface="Symbol" pitchFamily="18" charset="2"/>
              </a:rPr>
              <a:t>s F</a:t>
            </a:r>
            <a:r>
              <a:rPr lang="en-US" sz="2000" baseline="-25000">
                <a:latin typeface="Symbol" pitchFamily="18" charset="2"/>
              </a:rPr>
              <a:t>a</a:t>
            </a:r>
            <a:r>
              <a:rPr lang="en-US" sz="2000"/>
              <a:t>)/(</a:t>
            </a:r>
            <a:r>
              <a:rPr lang="en-US" sz="2000">
                <a:latin typeface="Symbol" pitchFamily="18" charset="2"/>
              </a:rPr>
              <a:t>s F</a:t>
            </a:r>
            <a:r>
              <a:rPr lang="en-US" sz="2000" baseline="-25000">
                <a:latin typeface="Symbol" pitchFamily="18" charset="2"/>
              </a:rPr>
              <a:t>a</a:t>
            </a:r>
            <a:r>
              <a:rPr lang="en-US" sz="2000"/>
              <a:t>) </a:t>
            </a:r>
          </a:p>
        </p:txBody>
      </p:sp>
      <p:cxnSp>
        <p:nvCxnSpPr>
          <p:cNvPr id="39957" name="Straight Connector 24"/>
          <p:cNvCxnSpPr>
            <a:cxnSpLocks noChangeShapeType="1"/>
          </p:cNvCxnSpPr>
          <p:nvPr/>
        </p:nvCxnSpPr>
        <p:spPr bwMode="auto">
          <a:xfrm>
            <a:off x="1752600" y="5257800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8" name="Straight Connector 24"/>
          <p:cNvCxnSpPr>
            <a:cxnSpLocks noChangeShapeType="1"/>
          </p:cNvCxnSpPr>
          <p:nvPr/>
        </p:nvCxnSpPr>
        <p:spPr bwMode="auto">
          <a:xfrm>
            <a:off x="1981200" y="5257800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1524000" y="2667000"/>
            <a:ext cx="4951413" cy="147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E. </a:t>
            </a:r>
            <a:r>
              <a:rPr lang="en-US" dirty="0" err="1"/>
              <a:t>Kh</a:t>
            </a:r>
            <a:r>
              <a:rPr lang="en-US" dirty="0"/>
              <a:t> </a:t>
            </a:r>
            <a:r>
              <a:rPr lang="en-US" dirty="0" err="1"/>
              <a:t>Akhmedov</a:t>
            </a:r>
            <a:r>
              <a:rPr lang="en-US" dirty="0"/>
              <a:t> M. </a:t>
            </a:r>
            <a:r>
              <a:rPr lang="en-US" dirty="0" err="1"/>
              <a:t>Maltoni</a:t>
            </a:r>
            <a:r>
              <a:rPr lang="en-US" dirty="0"/>
              <a:t> A.Y.S. </a:t>
            </a:r>
          </a:p>
          <a:p>
            <a:r>
              <a:rPr lang="en-US" dirty="0"/>
              <a:t>      JHEP 05, (2007) 077 [</a:t>
            </a:r>
            <a:r>
              <a:rPr lang="en-US" dirty="0" err="1"/>
              <a:t>hep</a:t>
            </a:r>
            <a:r>
              <a:rPr lang="en-US" dirty="0"/>
              <a:t>-ph/0612285]</a:t>
            </a:r>
          </a:p>
          <a:p>
            <a:r>
              <a:rPr lang="en-US" dirty="0"/>
              <a:t>      JHEP 06  (2008) 072 [arXiv:0804.1466]</a:t>
            </a:r>
          </a:p>
          <a:p>
            <a:r>
              <a:rPr lang="en-US" dirty="0"/>
              <a:t>       PRL 95 (2005) 211801 </a:t>
            </a:r>
            <a:r>
              <a:rPr lang="en-US" dirty="0" smtClean="0"/>
              <a:t>[arXiv:0506064]</a:t>
            </a:r>
            <a:endParaRPr lang="en-US" dirty="0"/>
          </a:p>
          <a:p>
            <a:r>
              <a:rPr lang="en-US" dirty="0"/>
              <a:t>       unpublished, see M </a:t>
            </a:r>
            <a:r>
              <a:rPr lang="en-US" dirty="0" err="1"/>
              <a:t>Maltoni</a:t>
            </a:r>
            <a:r>
              <a:rPr lang="en-US" dirty="0"/>
              <a:t> </a:t>
            </a:r>
            <a:r>
              <a:rPr lang="en-US" dirty="0" smtClean="0"/>
              <a:t>talks. </a:t>
            </a:r>
            <a:endParaRPr lang="en-US" dirty="0"/>
          </a:p>
        </p:txBody>
      </p:sp>
      <p:sp>
        <p:nvSpPr>
          <p:cNvPr id="33798" name="Text Box 11"/>
          <p:cNvSpPr txBox="1">
            <a:spLocks noChangeArrowheads="1"/>
          </p:cNvSpPr>
          <p:nvPr/>
        </p:nvSpPr>
        <p:spPr bwMode="auto">
          <a:xfrm>
            <a:off x="1554087" y="5373469"/>
            <a:ext cx="5227713" cy="6463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E. </a:t>
            </a:r>
            <a:r>
              <a:rPr lang="en-US" dirty="0" err="1"/>
              <a:t>Kh</a:t>
            </a:r>
            <a:r>
              <a:rPr lang="en-US" dirty="0"/>
              <a:t> </a:t>
            </a:r>
            <a:r>
              <a:rPr lang="en-US" dirty="0" err="1"/>
              <a:t>Akhmedov</a:t>
            </a:r>
            <a:r>
              <a:rPr lang="en-US" dirty="0"/>
              <a:t>, S </a:t>
            </a:r>
            <a:r>
              <a:rPr lang="en-US" dirty="0" err="1"/>
              <a:t>Razzaque</a:t>
            </a:r>
            <a:r>
              <a:rPr lang="en-US" dirty="0"/>
              <a:t>,  A</a:t>
            </a:r>
            <a:r>
              <a:rPr lang="en-US" dirty="0" smtClean="0"/>
              <a:t>. Y. Smirnov  </a:t>
            </a:r>
          </a:p>
          <a:p>
            <a:r>
              <a:rPr lang="en-US" dirty="0" smtClean="0"/>
              <a:t>JHEP 1302 (2013)  0.82,  [1205.7071 [</a:t>
            </a:r>
            <a:r>
              <a:rPr lang="en-US" dirty="0" err="1" smtClean="0"/>
              <a:t>hep</a:t>
            </a:r>
            <a:r>
              <a:rPr lang="en-US" dirty="0" smtClean="0"/>
              <a:t>-ph]]</a:t>
            </a:r>
            <a:endParaRPr lang="en-US" dirty="0"/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1524000" y="4125913"/>
            <a:ext cx="292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A.Y.S. , </a:t>
            </a:r>
            <a:r>
              <a:rPr lang="en-US" dirty="0" err="1"/>
              <a:t>hep</a:t>
            </a:r>
            <a:r>
              <a:rPr lang="en-US" dirty="0"/>
              <a:t>-ph/0610198. </a:t>
            </a:r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1524000" y="4535487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E </a:t>
            </a:r>
            <a:r>
              <a:rPr lang="en-US" dirty="0" err="1"/>
              <a:t>Kh</a:t>
            </a:r>
            <a:r>
              <a:rPr lang="en-US" dirty="0"/>
              <a:t> </a:t>
            </a:r>
            <a:r>
              <a:rPr lang="en-US" dirty="0" err="1"/>
              <a:t>Akhmedov</a:t>
            </a:r>
            <a:r>
              <a:rPr lang="en-US" dirty="0"/>
              <a:t>, A </a:t>
            </a:r>
            <a:r>
              <a:rPr lang="en-US" dirty="0" err="1"/>
              <a:t>Dighe</a:t>
            </a:r>
            <a:r>
              <a:rPr lang="en-US" dirty="0"/>
              <a:t>, P. Lipari, A Y. Smirnov ,            </a:t>
            </a:r>
            <a:r>
              <a:rPr lang="en-US" dirty="0" smtClean="0"/>
              <a:t> </a:t>
            </a:r>
            <a:r>
              <a:rPr lang="en-US" dirty="0" err="1" smtClean="0"/>
              <a:t>Nucl</a:t>
            </a:r>
            <a:r>
              <a:rPr lang="en-US" dirty="0"/>
              <a:t>.  Phys.  B542 (1999) 3-30  </a:t>
            </a:r>
            <a:r>
              <a:rPr lang="en-US" dirty="0" err="1"/>
              <a:t>hep</a:t>
            </a:r>
            <a:r>
              <a:rPr lang="en-US" dirty="0"/>
              <a:t>-ph/9808270</a:t>
            </a: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 rot="21265711">
            <a:off x="529433" y="1003944"/>
            <a:ext cx="1879041" cy="707886"/>
          </a:xfrm>
          <a:prstGeom prst="rect">
            <a:avLst/>
          </a:prstGeom>
          <a:solidFill>
            <a:srgbClr val="00CC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Flavor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identification</a:t>
            </a:r>
          </a:p>
        </p:txBody>
      </p:sp>
      <p:sp>
        <p:nvSpPr>
          <p:cNvPr id="33804" name="Text Box 15"/>
          <p:cNvSpPr txBox="1">
            <a:spLocks noChangeArrowheads="1"/>
          </p:cNvSpPr>
          <p:nvPr/>
        </p:nvSpPr>
        <p:spPr bwMode="auto">
          <a:xfrm>
            <a:off x="2743200" y="152400"/>
            <a:ext cx="2041525" cy="701675"/>
          </a:xfrm>
          <a:prstGeom prst="rect">
            <a:avLst/>
          </a:prstGeom>
          <a:solidFill>
            <a:srgbClr val="FF0066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Reconstruction </a:t>
            </a:r>
          </a:p>
          <a:p>
            <a:r>
              <a:rPr lang="en-US" sz="2000" dirty="0"/>
              <a:t>of direction</a:t>
            </a:r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 rot="-328744">
            <a:off x="2908801" y="792741"/>
            <a:ext cx="2259012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Energy resolution</a:t>
            </a:r>
          </a:p>
        </p:txBody>
      </p:sp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6248400" y="1730514"/>
            <a:ext cx="258756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+ mild  technological</a:t>
            </a:r>
          </a:p>
          <a:p>
            <a:r>
              <a:rPr lang="en-US" sz="2000" dirty="0" smtClean="0"/>
              <a:t>developments </a:t>
            </a:r>
            <a:r>
              <a:rPr lang="en-US" sz="2000" dirty="0"/>
              <a:t> </a:t>
            </a:r>
            <a:r>
              <a:rPr lang="en-US" sz="2000" dirty="0" smtClean="0"/>
              <a:t>? </a:t>
            </a:r>
            <a:endParaRPr lang="en-US" sz="2000" dirty="0"/>
          </a:p>
        </p:txBody>
      </p:sp>
      <p:sp>
        <p:nvSpPr>
          <p:cNvPr id="33808" name="TextBox 15"/>
          <p:cNvSpPr txBox="1">
            <a:spLocks noChangeArrowheads="1"/>
          </p:cNvSpPr>
          <p:nvPr/>
        </p:nvSpPr>
        <p:spPr bwMode="auto">
          <a:xfrm>
            <a:off x="7086600" y="2895600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TITAND?</a:t>
            </a:r>
          </a:p>
        </p:txBody>
      </p:sp>
      <p:sp>
        <p:nvSpPr>
          <p:cNvPr id="33809" name="Text Box 6"/>
          <p:cNvSpPr txBox="1">
            <a:spLocks noChangeArrowheads="1"/>
          </p:cNvSpPr>
          <p:nvPr/>
        </p:nvSpPr>
        <p:spPr bwMode="auto">
          <a:xfrm>
            <a:off x="7162800" y="3276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Y. Suzuki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0" y="6183868"/>
            <a:ext cx="556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Ribordy</a:t>
            </a:r>
            <a:r>
              <a:rPr lang="en-US" dirty="0" smtClean="0"/>
              <a:t> and A.Y. Smirnov, 1303.0758 [</a:t>
            </a:r>
            <a:r>
              <a:rPr lang="en-US" dirty="0" err="1" smtClean="0"/>
              <a:t>hep</a:t>
            </a:r>
            <a:r>
              <a:rPr lang="en-US" dirty="0" smtClean="0"/>
              <a:t>-ph] </a:t>
            </a:r>
            <a:endParaRPr lang="en-US" dirty="0"/>
          </a:p>
        </p:txBody>
      </p:sp>
      <p:sp>
        <p:nvSpPr>
          <p:cNvPr id="33796" name="WordArt 5"/>
          <p:cNvSpPr>
            <a:spLocks noChangeArrowheads="1" noChangeShapeType="1" noTextEdit="1"/>
          </p:cNvSpPr>
          <p:nvPr/>
        </p:nvSpPr>
        <p:spPr bwMode="auto">
          <a:xfrm rot="21035734">
            <a:off x="430225" y="1213960"/>
            <a:ext cx="7497479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High statistics solves the problems?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4200" y="5345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PINGU, ORCA</a:t>
            </a:r>
            <a:endParaRPr lang="en-US" dirty="0"/>
          </a:p>
        </p:txBody>
      </p:sp>
      <p:sp>
        <p:nvSpPr>
          <p:cNvPr id="33802" name="Text Box 17"/>
          <p:cNvSpPr txBox="1">
            <a:spLocks noChangeArrowheads="1"/>
          </p:cNvSpPr>
          <p:nvPr/>
        </p:nvSpPr>
        <p:spPr bwMode="auto">
          <a:xfrm rot="192635">
            <a:off x="170307" y="213997"/>
            <a:ext cx="2219325" cy="701675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Uncertainties of </a:t>
            </a:r>
          </a:p>
          <a:p>
            <a:r>
              <a:rPr lang="en-US" sz="2000" dirty="0"/>
              <a:t>original fluxes</a:t>
            </a:r>
          </a:p>
        </p:txBody>
      </p:sp>
      <p:sp>
        <p:nvSpPr>
          <p:cNvPr id="33806" name="Text Box 12"/>
          <p:cNvSpPr txBox="1">
            <a:spLocks noChangeArrowheads="1"/>
          </p:cNvSpPr>
          <p:nvPr/>
        </p:nvSpPr>
        <p:spPr bwMode="auto">
          <a:xfrm rot="20577177">
            <a:off x="1475912" y="782861"/>
            <a:ext cx="1368425" cy="3968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2292" name="WordArt 5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7162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 probabilities</a:t>
            </a:r>
          </a:p>
        </p:txBody>
      </p:sp>
      <p:pic>
        <p:nvPicPr>
          <p:cNvPr id="12293" name="Picture 4" descr="PexNH.gif"/>
          <p:cNvPicPr>
            <a:picLocks noChangeAspect="1"/>
          </p:cNvPicPr>
          <p:nvPr/>
        </p:nvPicPr>
        <p:blipFill>
          <a:blip r:embed="rId2" cstate="print"/>
          <a:srcRect l="9515" r="9515"/>
          <a:stretch>
            <a:fillRect/>
          </a:stretch>
        </p:blipFill>
        <p:spPr bwMode="auto">
          <a:xfrm>
            <a:off x="304800" y="1524000"/>
            <a:ext cx="396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PmxNH.gif"/>
          <p:cNvPicPr>
            <a:picLocks noChangeAspect="1"/>
          </p:cNvPicPr>
          <p:nvPr/>
        </p:nvPicPr>
        <p:blipFill>
          <a:blip r:embed="rId3" cstate="print"/>
          <a:srcRect l="9474" r="9474"/>
          <a:stretch>
            <a:fillRect/>
          </a:stretch>
        </p:blipFill>
        <p:spPr bwMode="auto">
          <a:xfrm>
            <a:off x="4648200" y="1524000"/>
            <a:ext cx="403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057400" y="1828800"/>
            <a:ext cx="52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2296" name="Text Box 21"/>
          <p:cNvSpPr txBox="1">
            <a:spLocks noChangeArrowheads="1"/>
          </p:cNvSpPr>
          <p:nvPr/>
        </p:nvSpPr>
        <p:spPr bwMode="auto">
          <a:xfrm>
            <a:off x="1905000" y="2438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2297" name="Text Box 22"/>
          <p:cNvSpPr txBox="1">
            <a:spLocks noChangeArrowheads="1"/>
          </p:cNvSpPr>
          <p:nvPr/>
        </p:nvSpPr>
        <p:spPr bwMode="auto">
          <a:xfrm>
            <a:off x="1981200" y="214471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1295400" y="1371600"/>
            <a:ext cx="327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2</a:t>
            </a:r>
            <a:r>
              <a:rPr lang="en-US" sz="1600" baseline="30000"/>
              <a:t>nd</a:t>
            </a:r>
            <a:r>
              <a:rPr lang="en-US" sz="1600"/>
              <a:t> and 3</a:t>
            </a:r>
            <a:r>
              <a:rPr lang="en-US" sz="1600" baseline="30000"/>
              <a:t>rd</a:t>
            </a:r>
            <a:r>
              <a:rPr lang="en-US" sz="1600"/>
              <a:t> parametric peaks</a:t>
            </a:r>
          </a:p>
        </p:txBody>
      </p:sp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304800" y="838200"/>
            <a:ext cx="129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MSW</a:t>
            </a:r>
          </a:p>
          <a:p>
            <a:r>
              <a:rPr lang="en-US" sz="1600"/>
              <a:t>resonance </a:t>
            </a:r>
          </a:p>
          <a:p>
            <a:r>
              <a:rPr lang="en-US" sz="1600"/>
              <a:t>in core</a:t>
            </a:r>
          </a:p>
        </p:txBody>
      </p:sp>
      <p:sp>
        <p:nvSpPr>
          <p:cNvPr id="12300" name="TextBox 11"/>
          <p:cNvSpPr txBox="1">
            <a:spLocks noChangeArrowheads="1"/>
          </p:cNvSpPr>
          <p:nvPr/>
        </p:nvSpPr>
        <p:spPr bwMode="auto">
          <a:xfrm>
            <a:off x="2362200" y="2819400"/>
            <a:ext cx="144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MSW resonance </a:t>
            </a:r>
          </a:p>
          <a:p>
            <a:r>
              <a:rPr lang="en-US" sz="1600"/>
              <a:t>in mantle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5844" name="WordArt 5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5334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Probabilities</a:t>
            </a:r>
          </a:p>
        </p:txBody>
      </p:sp>
      <p:pic>
        <p:nvPicPr>
          <p:cNvPr id="35845" name="Picture 7" descr="http://inspirehep.net/record/1116664/files/Fig02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00200"/>
            <a:ext cx="320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9" descr="http://inspirehep.net/record/1116664/files/Fig0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32766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1219200" y="123031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neutrinos</a:t>
            </a:r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4191000" y="12192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antineutrinos</a:t>
            </a:r>
          </a:p>
        </p:txBody>
      </p:sp>
      <p:sp>
        <p:nvSpPr>
          <p:cNvPr id="35849" name="TextBox 8"/>
          <p:cNvSpPr txBox="1">
            <a:spLocks noChangeArrowheads="1"/>
          </p:cNvSpPr>
          <p:nvPr/>
        </p:nvSpPr>
        <p:spPr bwMode="auto">
          <a:xfrm>
            <a:off x="7162800" y="1600200"/>
            <a:ext cx="1905000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NH    –  solid</a:t>
            </a:r>
          </a:p>
          <a:p>
            <a:r>
              <a:rPr lang="en-US"/>
              <a:t>IH     –  dashed</a:t>
            </a:r>
          </a:p>
          <a:p>
            <a:r>
              <a:rPr lang="en-US"/>
              <a:t>x =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  -  blue </a:t>
            </a:r>
          </a:p>
          <a:p>
            <a:r>
              <a:rPr lang="en-US"/>
              <a:t>x = e  -  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13316" name="Picture 8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716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13"/>
          <p:cNvSpPr txBox="1">
            <a:spLocks noChangeArrowheads="1"/>
          </p:cNvSpPr>
          <p:nvPr/>
        </p:nvSpPr>
        <p:spPr bwMode="auto">
          <a:xfrm rot="-1153748">
            <a:off x="1939925" y="1300163"/>
            <a:ext cx="1981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excluded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0356" name="WordArt 5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Difference of probabilities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1027" name="Picture 3" descr="D:\ohlsson\DeltaPem_em_N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505200"/>
            <a:ext cx="2971800" cy="2476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" y="1371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and without NSI</a:t>
            </a:r>
            <a:endParaRPr lang="en-US" dirty="0"/>
          </a:p>
        </p:txBody>
      </p:sp>
      <p:pic>
        <p:nvPicPr>
          <p:cNvPr id="9" name="Picture 4" descr="D:\ohlsson\DeltaPem_et_N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505200"/>
            <a:ext cx="2971800" cy="2476500"/>
          </a:xfrm>
          <a:prstGeom prst="rect">
            <a:avLst/>
          </a:prstGeom>
          <a:noFill/>
        </p:spPr>
      </p:pic>
      <p:pic>
        <p:nvPicPr>
          <p:cNvPr id="12" name="Picture 2" descr="D:\ohlsson\DeltaPem_mt_N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05200"/>
            <a:ext cx="2895600" cy="2476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05400" y="1600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T. </a:t>
            </a:r>
            <a:r>
              <a:rPr lang="en-US" sz="1600" i="1" dirty="0" err="1" smtClean="0">
                <a:solidFill>
                  <a:srgbClr val="FF0000"/>
                </a:solidFill>
              </a:rPr>
              <a:t>Ohlsson</a:t>
            </a:r>
            <a:r>
              <a:rPr lang="en-US" sz="1600" i="1" dirty="0" smtClean="0">
                <a:solidFill>
                  <a:srgbClr val="FF0000"/>
                </a:solidFill>
              </a:rPr>
              <a:t>,  He Zhang , Shun  Zhou, 1303.6130   [</a:t>
            </a:r>
            <a:r>
              <a:rPr lang="en-US" sz="1600" i="1" dirty="0" err="1" smtClean="0">
                <a:solidFill>
                  <a:srgbClr val="FF0000"/>
                </a:solidFill>
              </a:rPr>
              <a:t>hep</a:t>
            </a:r>
            <a:r>
              <a:rPr lang="en-US" sz="1600" i="1" dirty="0" smtClean="0">
                <a:solidFill>
                  <a:srgbClr val="FF0000"/>
                </a:solidFill>
              </a:rPr>
              <a:t>-ph]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533400" y="1828800"/>
            <a:ext cx="12954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7108" name="WordArt 5"/>
          <p:cNvSpPr>
            <a:spLocks noChangeArrowheads="1" noChangeShapeType="1" noTextEdit="1"/>
          </p:cNvSpPr>
          <p:nvPr/>
        </p:nvSpPr>
        <p:spPr bwMode="auto">
          <a:xfrm>
            <a:off x="1600200" y="3048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Cascade events</a:t>
            </a:r>
          </a:p>
        </p:txBody>
      </p:sp>
      <p:pic>
        <p:nvPicPr>
          <p:cNvPr id="47109" name="Picture 6" descr="http://inspirehep.net/record/1116664/files/Fig06.png"/>
          <p:cNvPicPr>
            <a:picLocks noChangeAspect="1" noChangeArrowheads="1"/>
          </p:cNvPicPr>
          <p:nvPr/>
        </p:nvPicPr>
        <p:blipFill>
          <a:blip r:embed="rId2" cstate="print"/>
          <a:srcRect r="28108"/>
          <a:stretch>
            <a:fillRect/>
          </a:stretch>
        </p:blipFill>
        <p:spPr bwMode="auto">
          <a:xfrm>
            <a:off x="152400" y="1752600"/>
            <a:ext cx="44084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2" descr="http://inspirehep.net/record/1116664/files/Fig07.png"/>
          <p:cNvPicPr>
            <a:picLocks noChangeAspect="1" noChangeArrowheads="1"/>
          </p:cNvPicPr>
          <p:nvPr/>
        </p:nvPicPr>
        <p:blipFill>
          <a:blip r:embed="rId3" cstate="print"/>
          <a:srcRect r="20973"/>
          <a:stretch>
            <a:fillRect/>
          </a:stretch>
        </p:blipFill>
        <p:spPr bwMode="auto">
          <a:xfrm>
            <a:off x="4721225" y="1752600"/>
            <a:ext cx="42703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4820" name="WordArt 5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6629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Sensitivity to CP phase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3071813" y="4662488"/>
            <a:ext cx="1042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 </a:t>
            </a:r>
            <a:r>
              <a:rPr lang="en-US"/>
              <a:t>A</a:t>
            </a:r>
            <a:r>
              <a:rPr lang="en-US" baseline="-25000"/>
              <a:t>S</a:t>
            </a:r>
            <a:r>
              <a:rPr lang="en-US"/>
              <a:t>  =  0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685800" y="1905000"/>
            <a:ext cx="4270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  - true (experimental) value of phase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685800" y="2133600"/>
            <a:ext cx="156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baseline="-25000"/>
              <a:t>f</a:t>
            </a:r>
            <a:r>
              <a:rPr lang="en-US"/>
              <a:t>  - fit value</a:t>
            </a:r>
          </a:p>
        </p:txBody>
      </p:sp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2743200" y="2667000"/>
            <a:ext cx="2144713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 D</a:t>
            </a:r>
            <a:r>
              <a:rPr lang="en-US"/>
              <a:t> P  =  P(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)  - P(</a:t>
            </a:r>
            <a:r>
              <a:rPr lang="en-US">
                <a:latin typeface="Symbol" pitchFamily="18" charset="2"/>
              </a:rPr>
              <a:t>d</a:t>
            </a:r>
            <a:r>
              <a:rPr lang="en-US" baseline="-25000"/>
              <a:t>f</a:t>
            </a:r>
            <a:r>
              <a:rPr lang="en-US"/>
              <a:t>)</a:t>
            </a:r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1169988" y="5119688"/>
            <a:ext cx="103981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 P  =  0</a:t>
            </a:r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4495800" y="4648200"/>
            <a:ext cx="254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(along the magic lines)</a:t>
            </a:r>
          </a:p>
        </p:txBody>
      </p: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3124200" y="5424488"/>
            <a:ext cx="289083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</a:t>
            </a:r>
            <a:r>
              <a:rPr lang="en-US">
                <a:latin typeface="Symbol" pitchFamily="18" charset="2"/>
              </a:rPr>
              <a:t>f</a:t>
            </a:r>
            <a:r>
              <a:rPr lang="en-US" baseline="-25000"/>
              <a:t>  </a:t>
            </a:r>
            <a:r>
              <a:rPr lang="en-US">
                <a:sym typeface="Wingdings" pitchFamily="2" charset="2"/>
              </a:rPr>
              <a:t>+</a:t>
            </a:r>
            <a:r>
              <a:rPr lang="en-US"/>
              <a:t>  </a:t>
            </a:r>
            <a:r>
              <a:rPr lang="en-US">
                <a:latin typeface="Symbol" pitchFamily="18" charset="2"/>
              </a:rPr>
              <a:t>d </a:t>
            </a:r>
            <a:r>
              <a:rPr lang="en-US"/>
              <a:t>) = - (</a:t>
            </a:r>
            <a:r>
              <a:rPr lang="en-US">
                <a:latin typeface="Symbol" pitchFamily="18" charset="2"/>
              </a:rPr>
              <a:t>f</a:t>
            </a:r>
            <a:r>
              <a:rPr lang="en-US"/>
              <a:t> + </a:t>
            </a:r>
            <a:r>
              <a:rPr lang="en-US">
                <a:latin typeface="Symbol" pitchFamily="18" charset="2"/>
              </a:rPr>
              <a:t>d</a:t>
            </a:r>
            <a:r>
              <a:rPr lang="en-US" baseline="-25000"/>
              <a:t>f</a:t>
            </a:r>
            <a:r>
              <a:rPr lang="en-US"/>
              <a:t>)  + 2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k</a:t>
            </a:r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3352800" y="6176963"/>
            <a:ext cx="314325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 baseline="-25000"/>
              <a:t> </a:t>
            </a:r>
            <a:r>
              <a:rPr lang="en-US">
                <a:sym typeface="Wingdings" pitchFamily="2" charset="2"/>
              </a:rPr>
              <a:t>(E, L)</a:t>
            </a:r>
            <a:r>
              <a:rPr lang="en-US"/>
              <a:t> =  - ( </a:t>
            </a:r>
            <a:r>
              <a:rPr lang="en-US">
                <a:latin typeface="Symbol" pitchFamily="18" charset="2"/>
              </a:rPr>
              <a:t>d </a:t>
            </a:r>
            <a:r>
              <a:rPr lang="en-US"/>
              <a:t> + </a:t>
            </a:r>
            <a:r>
              <a:rPr lang="en-US">
                <a:latin typeface="Symbol" pitchFamily="18" charset="2"/>
              </a:rPr>
              <a:t>d</a:t>
            </a:r>
            <a:r>
              <a:rPr lang="en-US" baseline="-25000"/>
              <a:t>f</a:t>
            </a:r>
            <a:r>
              <a:rPr lang="en-US"/>
              <a:t>)/2  +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k</a:t>
            </a:r>
          </a:p>
        </p:txBody>
      </p:sp>
      <p:sp>
        <p:nvSpPr>
          <p:cNvPr id="34829" name="Text Box 18"/>
          <p:cNvSpPr txBox="1">
            <a:spLocks noChangeArrowheads="1"/>
          </p:cNvSpPr>
          <p:nvPr/>
        </p:nvSpPr>
        <p:spPr bwMode="auto">
          <a:xfrm>
            <a:off x="5029200" y="2681288"/>
            <a:ext cx="186531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 P</a:t>
            </a:r>
            <a:r>
              <a:rPr lang="en-US" baseline="-25000"/>
              <a:t>int</a:t>
            </a:r>
            <a:r>
              <a:rPr lang="en-US"/>
              <a:t>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) - P</a:t>
            </a:r>
            <a:r>
              <a:rPr lang="en-US" baseline="-25000"/>
              <a:t>int</a:t>
            </a:r>
            <a:r>
              <a:rPr lang="en-US"/>
              <a:t>(</a:t>
            </a:r>
            <a:r>
              <a:rPr lang="en-US">
                <a:latin typeface="Symbol" pitchFamily="18" charset="2"/>
              </a:rPr>
              <a:t>d</a:t>
            </a:r>
            <a:r>
              <a:rPr lang="en-US" baseline="-25000"/>
              <a:t>f</a:t>
            </a:r>
            <a:r>
              <a:rPr lang="en-US"/>
              <a:t>)</a:t>
            </a:r>
          </a:p>
        </p:txBody>
      </p:sp>
      <p:sp>
        <p:nvSpPr>
          <p:cNvPr id="34830" name="Text Box 19"/>
          <p:cNvSpPr txBox="1">
            <a:spLocks noChangeArrowheads="1"/>
          </p:cNvSpPr>
          <p:nvPr/>
        </p:nvSpPr>
        <p:spPr bwMode="auto">
          <a:xfrm>
            <a:off x="3067050" y="50434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 </a:t>
            </a:r>
            <a:r>
              <a:rPr lang="en-US"/>
              <a:t>A</a:t>
            </a:r>
            <a:r>
              <a:rPr lang="en-US" baseline="-25000"/>
              <a:t>A</a:t>
            </a:r>
            <a:r>
              <a:rPr lang="en-US"/>
              <a:t>  =  0</a:t>
            </a:r>
          </a:p>
        </p:txBody>
      </p:sp>
      <p:sp>
        <p:nvSpPr>
          <p:cNvPr id="34831" name="AutoShape 20"/>
          <p:cNvSpPr>
            <a:spLocks noChangeArrowheads="1"/>
          </p:cNvSpPr>
          <p:nvPr/>
        </p:nvSpPr>
        <p:spPr bwMode="auto">
          <a:xfrm>
            <a:off x="2590800" y="5105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AutoShape 21"/>
          <p:cNvSpPr>
            <a:spLocks noChangeArrowheads="1"/>
          </p:cNvSpPr>
          <p:nvPr/>
        </p:nvSpPr>
        <p:spPr bwMode="auto">
          <a:xfrm rot="1162449">
            <a:off x="2590800" y="54102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AutoShape 22"/>
          <p:cNvSpPr>
            <a:spLocks noChangeArrowheads="1"/>
          </p:cNvSpPr>
          <p:nvPr/>
        </p:nvSpPr>
        <p:spPr bwMode="auto">
          <a:xfrm rot="-1229221">
            <a:off x="2590800" y="48006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Text Box 23"/>
          <p:cNvSpPr txBox="1">
            <a:spLocks noChangeArrowheads="1"/>
          </p:cNvSpPr>
          <p:nvPr/>
        </p:nvSpPr>
        <p:spPr bwMode="auto">
          <a:xfrm>
            <a:off x="7010400" y="5638800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int. phase </a:t>
            </a:r>
          </a:p>
          <a:p>
            <a:r>
              <a:rPr lang="en-US"/>
              <a:t>condition</a:t>
            </a:r>
          </a:p>
        </p:txBody>
      </p:sp>
      <p:sp>
        <p:nvSpPr>
          <p:cNvPr id="34835" name="Text Box 24"/>
          <p:cNvSpPr txBox="1">
            <a:spLocks noChangeArrowheads="1"/>
          </p:cNvSpPr>
          <p:nvPr/>
        </p:nvSpPr>
        <p:spPr bwMode="auto">
          <a:xfrm>
            <a:off x="7010400" y="6248400"/>
            <a:ext cx="154622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depends on </a:t>
            </a:r>
            <a:r>
              <a:rPr lang="en-US">
                <a:latin typeface="Symbol" pitchFamily="18" charset="2"/>
              </a:rPr>
              <a:t>d</a:t>
            </a:r>
            <a:endParaRPr lang="en-US"/>
          </a:p>
        </p:txBody>
      </p:sp>
      <p:sp>
        <p:nvSpPr>
          <p:cNvPr id="34836" name="AutoShape 25"/>
          <p:cNvSpPr>
            <a:spLocks noChangeArrowheads="1"/>
          </p:cNvSpPr>
          <p:nvPr/>
        </p:nvSpPr>
        <p:spPr bwMode="auto">
          <a:xfrm>
            <a:off x="4572000" y="5867400"/>
            <a:ext cx="5334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4837" name="Text Box 27"/>
          <p:cNvSpPr txBox="1">
            <a:spLocks noChangeArrowheads="1"/>
          </p:cNvSpPr>
          <p:nvPr/>
        </p:nvSpPr>
        <p:spPr bwMode="auto">
          <a:xfrm>
            <a:off x="381000" y="2667000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Interference term:</a:t>
            </a:r>
          </a:p>
        </p:txBody>
      </p:sp>
      <p:sp>
        <p:nvSpPr>
          <p:cNvPr id="34838" name="Text Box 28"/>
          <p:cNvSpPr txBox="1">
            <a:spLocks noChangeArrowheads="1"/>
          </p:cNvSpPr>
          <p:nvPr/>
        </p:nvSpPr>
        <p:spPr bwMode="auto">
          <a:xfrm>
            <a:off x="457200" y="3810000"/>
            <a:ext cx="56769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P  =  2 s</a:t>
            </a:r>
            <a:r>
              <a:rPr lang="en-US" baseline="-25000"/>
              <a:t>23</a:t>
            </a:r>
            <a:r>
              <a:rPr lang="en-US"/>
              <a:t> c</a:t>
            </a:r>
            <a:r>
              <a:rPr lang="en-US" baseline="-25000"/>
              <a:t>23</a:t>
            </a:r>
            <a:r>
              <a:rPr lang="en-US"/>
              <a:t> |A</a:t>
            </a:r>
            <a:r>
              <a:rPr lang="en-US" baseline="-25000"/>
              <a:t>S</a:t>
            </a:r>
            <a:r>
              <a:rPr lang="en-US"/>
              <a:t>| |A</a:t>
            </a:r>
            <a:r>
              <a:rPr lang="en-US" baseline="-25000"/>
              <a:t>A</a:t>
            </a:r>
            <a:r>
              <a:rPr lang="en-US"/>
              <a:t>| [ cos(</a:t>
            </a:r>
            <a:r>
              <a:rPr lang="en-US">
                <a:latin typeface="Symbol" pitchFamily="18" charset="2"/>
              </a:rPr>
              <a:t>f</a:t>
            </a:r>
            <a:r>
              <a:rPr lang="en-US"/>
              <a:t> +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)  - cos (</a:t>
            </a:r>
            <a:r>
              <a:rPr lang="en-US">
                <a:latin typeface="Symbol" pitchFamily="18" charset="2"/>
              </a:rPr>
              <a:t>f</a:t>
            </a:r>
            <a:r>
              <a:rPr lang="en-US"/>
              <a:t> + </a:t>
            </a:r>
            <a:r>
              <a:rPr lang="en-US">
                <a:latin typeface="Symbol" pitchFamily="18" charset="2"/>
              </a:rPr>
              <a:t>d</a:t>
            </a:r>
            <a:r>
              <a:rPr lang="en-US" baseline="-25000"/>
              <a:t>f</a:t>
            </a:r>
            <a:r>
              <a:rPr lang="en-US"/>
              <a:t>)]  </a:t>
            </a:r>
          </a:p>
        </p:txBody>
      </p:sp>
      <p:sp>
        <p:nvSpPr>
          <p:cNvPr id="34839" name="Text Box 29"/>
          <p:cNvSpPr txBox="1">
            <a:spLocks noChangeArrowheads="1"/>
          </p:cNvSpPr>
          <p:nvPr/>
        </p:nvSpPr>
        <p:spPr bwMode="auto">
          <a:xfrm>
            <a:off x="381000" y="3352800"/>
            <a:ext cx="236537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/>
              <a:t>  channel: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0356" name="WordArt 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The best scenario</a:t>
            </a:r>
          </a:p>
        </p:txBody>
      </p:sp>
      <p:pic>
        <p:nvPicPr>
          <p:cNvPr id="4099" name="Picture 3" descr="D:\armanf\eventsic79high,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3733800" cy="3276600"/>
          </a:xfrm>
          <a:prstGeom prst="rect">
            <a:avLst/>
          </a:prstGeom>
          <a:noFill/>
        </p:spPr>
      </p:pic>
      <p:pic>
        <p:nvPicPr>
          <p:cNvPr id="4100" name="Picture 4" descr="D:\armanf\eventsic79high,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286000"/>
            <a:ext cx="39751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0356" name="WordArt 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The best scenario</a:t>
            </a:r>
          </a:p>
        </p:txBody>
      </p:sp>
      <p:pic>
        <p:nvPicPr>
          <p:cNvPr id="5122" name="Picture 2" descr="D:\armanf\eventsic79low,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14588"/>
            <a:ext cx="3975100" cy="3376612"/>
          </a:xfrm>
          <a:prstGeom prst="rect">
            <a:avLst/>
          </a:prstGeom>
          <a:noFill/>
        </p:spPr>
      </p:pic>
      <p:pic>
        <p:nvPicPr>
          <p:cNvPr id="5126" name="Picture 6" descr="D:\armanf\eventsic79low,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441575"/>
            <a:ext cx="3975100" cy="334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6425</TotalTime>
  <Words>4421</Words>
  <Application>Microsoft Office PowerPoint</Application>
  <PresentationFormat>On-screen Show (4:3)</PresentationFormat>
  <Paragraphs>1315</Paragraphs>
  <Slides>107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</vt:vector>
  </TitlesOfParts>
  <Company>ictp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smirnov</dc:creator>
  <cp:lastModifiedBy>asmirnov</cp:lastModifiedBy>
  <cp:revision>312</cp:revision>
  <dcterms:created xsi:type="dcterms:W3CDTF">2002-03-19T02:01:14Z</dcterms:created>
  <dcterms:modified xsi:type="dcterms:W3CDTF">2013-04-04T23:13:42Z</dcterms:modified>
</cp:coreProperties>
</file>