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478" r:id="rId3"/>
    <p:sldId id="316" r:id="rId4"/>
    <p:sldId id="397" r:id="rId5"/>
    <p:sldId id="406" r:id="rId6"/>
    <p:sldId id="460" r:id="rId7"/>
    <p:sldId id="473" r:id="rId8"/>
    <p:sldId id="413" r:id="rId9"/>
    <p:sldId id="398" r:id="rId10"/>
    <p:sldId id="438" r:id="rId11"/>
    <p:sldId id="437" r:id="rId12"/>
    <p:sldId id="453" r:id="rId13"/>
    <p:sldId id="454" r:id="rId14"/>
    <p:sldId id="455" r:id="rId15"/>
    <p:sldId id="418" r:id="rId16"/>
    <p:sldId id="440" r:id="rId17"/>
    <p:sldId id="265" r:id="rId18"/>
    <p:sldId id="283" r:id="rId19"/>
    <p:sldId id="389" r:id="rId20"/>
    <p:sldId id="442" r:id="rId21"/>
    <p:sldId id="340" r:id="rId22"/>
    <p:sldId id="390" r:id="rId23"/>
    <p:sldId id="409" r:id="rId24"/>
    <p:sldId id="391" r:id="rId25"/>
    <p:sldId id="423" r:id="rId26"/>
    <p:sldId id="461" r:id="rId27"/>
    <p:sldId id="462" r:id="rId28"/>
    <p:sldId id="463" r:id="rId29"/>
    <p:sldId id="445" r:id="rId30"/>
    <p:sldId id="464" r:id="rId31"/>
    <p:sldId id="433" r:id="rId32"/>
    <p:sldId id="474" r:id="rId33"/>
    <p:sldId id="476" r:id="rId34"/>
    <p:sldId id="475" r:id="rId35"/>
    <p:sldId id="444" r:id="rId36"/>
    <p:sldId id="434" r:id="rId37"/>
    <p:sldId id="472" r:id="rId38"/>
    <p:sldId id="466" r:id="rId39"/>
    <p:sldId id="467" r:id="rId40"/>
    <p:sldId id="468" r:id="rId41"/>
    <p:sldId id="469" r:id="rId42"/>
    <p:sldId id="470" r:id="rId43"/>
    <p:sldId id="275" r:id="rId44"/>
    <p:sldId id="47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szek Roszkowski" initials="L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80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73" autoAdjust="0"/>
  </p:normalViewPr>
  <p:slideViewPr>
    <p:cSldViewPr snapToGrid="0" snapToObjects="1">
      <p:cViewPr varScale="1">
        <p:scale>
          <a:sx n="68" d="100"/>
          <a:sy n="68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-170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3-06T19:01:27.520" idx="1">
    <p:pos x="589" y="911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15BA2-4B3B-4449-AECE-23E82C09BAD2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9C9C1-5AA0-7741-A055-632FBE2AFFB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47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079F6-FBCF-7048-BAD6-E65623376785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53ACE-EE76-8F44-8A89-C2D307713A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74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Had</a:t>
            </a:r>
            <a:r>
              <a:rPr lang="pl-PL" dirty="0" smtClean="0"/>
              <a:t> contr </a:t>
            </a:r>
            <a:r>
              <a:rPr lang="pl-PL" dirty="0" err="1" smtClean="0"/>
              <a:t>dominates</a:t>
            </a:r>
            <a:r>
              <a:rPr lang="pl-PL" dirty="0" smtClean="0"/>
              <a:t> </a:t>
            </a:r>
            <a:r>
              <a:rPr lang="pl-PL" dirty="0" err="1" smtClean="0"/>
              <a:t>uncertainty</a:t>
            </a:r>
            <a:endParaRPr lang="pl-PL" dirty="0" smtClean="0"/>
          </a:p>
          <a:p>
            <a:r>
              <a:rPr lang="pl-PL" dirty="0" err="1" smtClean="0"/>
              <a:t>Kloe</a:t>
            </a:r>
            <a:r>
              <a:rPr lang="pl-PL" dirty="0" smtClean="0"/>
              <a:t>: pi contr to </a:t>
            </a:r>
            <a:r>
              <a:rPr lang="pl-PL" dirty="0" err="1" smtClean="0"/>
              <a:t>lbl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42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Had</a:t>
            </a:r>
            <a:r>
              <a:rPr lang="pl-PL" dirty="0" smtClean="0"/>
              <a:t> contr </a:t>
            </a:r>
            <a:r>
              <a:rPr lang="pl-PL" dirty="0" err="1" smtClean="0"/>
              <a:t>dominates</a:t>
            </a:r>
            <a:r>
              <a:rPr lang="pl-PL" dirty="0" smtClean="0"/>
              <a:t> </a:t>
            </a:r>
            <a:r>
              <a:rPr lang="pl-PL" dirty="0" err="1" smtClean="0"/>
              <a:t>uncertainty</a:t>
            </a:r>
            <a:endParaRPr lang="pl-PL" dirty="0" smtClean="0"/>
          </a:p>
          <a:p>
            <a:r>
              <a:rPr lang="pl-PL" dirty="0" err="1" smtClean="0"/>
              <a:t>Kloe</a:t>
            </a:r>
            <a:r>
              <a:rPr lang="pl-PL" dirty="0" smtClean="0"/>
              <a:t>: pi contr to </a:t>
            </a:r>
            <a:r>
              <a:rPr lang="pl-PL" dirty="0" err="1" smtClean="0"/>
              <a:t>lbl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42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3ACE-EE76-8F44-8A89-C2D307713AE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86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22/03/2013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D1D49-2B4D-254C-87AB-5B655AD6F36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em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em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20.emf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42.emf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emf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10623"/>
            <a:ext cx="8229600" cy="1620627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Status of SUSY 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and </a:t>
            </a:r>
            <a:r>
              <a:rPr lang="pl-PL" b="1" dirty="0" err="1" smtClean="0">
                <a:solidFill>
                  <a:srgbClr val="FF0000"/>
                </a:solidFill>
              </a:rPr>
              <a:t>Implications</a:t>
            </a:r>
            <a:r>
              <a:rPr lang="pl-PL" b="1" dirty="0" smtClean="0">
                <a:solidFill>
                  <a:srgbClr val="FF0000"/>
                </a:solidFill>
              </a:rPr>
              <a:t> for DM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2464779"/>
            <a:ext cx="8229600" cy="3374142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Leszek Roszkowski*</a:t>
            </a:r>
          </a:p>
          <a:p>
            <a:pPr algn="ctr">
              <a:buNone/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National Centre for Nuclear Research (NCBJ)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Warsaw, Poland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endParaRPr lang="en-US" sz="1800" dirty="0"/>
          </a:p>
          <a:p>
            <a:pPr algn="ctr">
              <a:buNone/>
            </a:pPr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371685" y="5892447"/>
            <a:ext cx="1861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*On leave of absence from </a:t>
            </a:r>
          </a:p>
          <a:p>
            <a:r>
              <a:rPr lang="en-US" sz="1200" dirty="0" smtClean="0"/>
              <a:t>University of Sheffield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2383" y="5714503"/>
            <a:ext cx="5629415" cy="6919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800000"/>
                </a:solidFill>
              </a:rPr>
              <a:t>…and from the media…</a:t>
            </a:r>
            <a:endParaRPr lang="pl-PL" sz="4000" b="1" dirty="0">
              <a:solidFill>
                <a:srgbClr val="8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1" y="2315882"/>
            <a:ext cx="8339739" cy="182431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312" y="4225360"/>
            <a:ext cx="1961776" cy="545331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6947647" y="4945529"/>
            <a:ext cx="1739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April</a:t>
            </a:r>
            <a:r>
              <a:rPr lang="pl-PL" sz="1600" dirty="0" smtClean="0"/>
              <a:t> 2012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6427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300266" y="1417638"/>
            <a:ext cx="3610728" cy="47953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08" name="Shape 108"/>
          <p:cNvSpPr/>
          <p:nvPr/>
        </p:nvSpPr>
        <p:spPr>
          <a:xfrm>
            <a:off x="4798896" y="1253285"/>
            <a:ext cx="3718297" cy="297389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09" name="Shape 109"/>
          <p:cNvSpPr txBox="1"/>
          <p:nvPr/>
        </p:nvSpPr>
        <p:spPr>
          <a:xfrm>
            <a:off x="4866857" y="4280667"/>
            <a:ext cx="3710100" cy="2031295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-GB" sz="2400" b="1" dirty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" sz="2400" b="1" dirty="0" smtClean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nergy</a:t>
            </a:r>
            <a:r>
              <a:rPr lang="en" sz="2400" b="1" dirty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luminosity and </a:t>
            </a:r>
            <a:r>
              <a:rPr lang="pl-PL" sz="2400" b="1" dirty="0" smtClean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lang="en" sz="2400" b="1" dirty="0" smtClean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number </a:t>
            </a:r>
            <a:r>
              <a:rPr lang="en" sz="2400" b="1" dirty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of physicist </a:t>
            </a:r>
            <a:r>
              <a:rPr lang="en" sz="2400" b="1" dirty="0" smtClean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fail</a:t>
            </a:r>
            <a:r>
              <a:rPr lang="pl-PL" sz="2400" b="1" dirty="0" err="1" smtClean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ing</a:t>
            </a:r>
            <a:r>
              <a:rPr lang="en" sz="2400" b="1" dirty="0" smtClean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b="1" dirty="0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find SUSY have increased by factor of 10...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 smtClean="0"/>
              <a:t>Nothing</a:t>
            </a:r>
            <a:r>
              <a:rPr lang="pl-PL" b="1" dirty="0" smtClean="0"/>
              <a:t> </a:t>
            </a:r>
            <a:r>
              <a:rPr lang="pl-PL" b="1" dirty="0" err="1" smtClean="0"/>
              <a:t>new</a:t>
            </a:r>
            <a:r>
              <a:rPr lang="pl-PL" b="1" dirty="0" smtClean="0"/>
              <a:t>…</a:t>
            </a:r>
            <a:endParaRPr lang="pl-PL" b="1" dirty="0"/>
          </a:p>
        </p:txBody>
      </p:sp>
      <p:sp>
        <p:nvSpPr>
          <p:cNvPr id="3" name="PoleTekstowe 2"/>
          <p:cNvSpPr txBox="1"/>
          <p:nvPr/>
        </p:nvSpPr>
        <p:spPr>
          <a:xfrm>
            <a:off x="300266" y="6395190"/>
            <a:ext cx="3610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CDF, ~2003</a:t>
            </a:r>
            <a:endParaRPr lang="pl-PL" sz="16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Zaokrąglony prostokąt 5"/>
          <p:cNvSpPr/>
          <p:nvPr/>
        </p:nvSpPr>
        <p:spPr>
          <a:xfrm>
            <a:off x="4866857" y="1987826"/>
            <a:ext cx="3650336" cy="441739"/>
          </a:xfrm>
          <a:prstGeom prst="round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30919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3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80005C"/>
                </a:solidFill>
              </a:rPr>
              <a:t>The 126 </a:t>
            </a:r>
            <a:r>
              <a:rPr lang="pl-PL" b="1" dirty="0" err="1" smtClean="0">
                <a:solidFill>
                  <a:srgbClr val="80005C"/>
                </a:solidFill>
              </a:rPr>
              <a:t>GeV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Higgs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Boson</a:t>
            </a:r>
            <a:r>
              <a:rPr lang="pl-PL" b="1" dirty="0" smtClean="0">
                <a:solidFill>
                  <a:srgbClr val="80005C"/>
                </a:solidFill>
              </a:rPr>
              <a:t> and SUSY</a:t>
            </a:r>
            <a:endParaRPr lang="pl-PL" b="1" dirty="0">
              <a:solidFill>
                <a:srgbClr val="80005C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PoleTekstowe 6"/>
          <p:cNvSpPr txBox="1"/>
          <p:nvPr/>
        </p:nvSpPr>
        <p:spPr>
          <a:xfrm>
            <a:off x="1056389" y="2445258"/>
            <a:ext cx="7050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rgbClr val="000090"/>
                </a:solidFill>
              </a:rPr>
              <a:t>A </a:t>
            </a:r>
            <a:r>
              <a:rPr lang="pl-PL" sz="4400" b="1" dirty="0" err="1" smtClean="0">
                <a:solidFill>
                  <a:srgbClr val="000090"/>
                </a:solidFill>
              </a:rPr>
              <a:t>blessing</a:t>
            </a:r>
            <a:r>
              <a:rPr lang="pl-PL" sz="4400" b="1" dirty="0" smtClean="0">
                <a:solidFill>
                  <a:srgbClr val="000090"/>
                </a:solidFill>
              </a:rPr>
              <a:t> </a:t>
            </a:r>
            <a:r>
              <a:rPr lang="pl-PL" sz="4400" b="1" dirty="0" err="1" smtClean="0">
                <a:solidFill>
                  <a:srgbClr val="000090"/>
                </a:solidFill>
              </a:rPr>
              <a:t>or</a:t>
            </a:r>
            <a:r>
              <a:rPr lang="pl-PL" sz="4400" b="1" dirty="0" smtClean="0">
                <a:solidFill>
                  <a:srgbClr val="000090"/>
                </a:solidFill>
              </a:rPr>
              <a:t> a </a:t>
            </a:r>
            <a:r>
              <a:rPr lang="pl-PL" sz="4400" b="1" dirty="0" err="1" smtClean="0">
                <a:solidFill>
                  <a:srgbClr val="000090"/>
                </a:solidFill>
              </a:rPr>
              <a:t>curse</a:t>
            </a:r>
            <a:r>
              <a:rPr lang="pl-PL" sz="4400" b="1" dirty="0" smtClean="0">
                <a:solidFill>
                  <a:srgbClr val="000090"/>
                </a:solidFill>
              </a:rPr>
              <a:t>?</a:t>
            </a:r>
            <a:endParaRPr lang="pl-PL" sz="4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The 126 </a:t>
            </a:r>
            <a:r>
              <a:rPr lang="pl-PL" b="1" dirty="0" err="1" smtClean="0"/>
              <a:t>GeV</a:t>
            </a:r>
            <a:r>
              <a:rPr lang="pl-PL" b="1" dirty="0" smtClean="0"/>
              <a:t> </a:t>
            </a:r>
            <a:r>
              <a:rPr lang="pl-PL" b="1" dirty="0" err="1" smtClean="0"/>
              <a:t>Higgs</a:t>
            </a:r>
            <a:r>
              <a:rPr lang="pl-PL" b="1" dirty="0" smtClean="0"/>
              <a:t> </a:t>
            </a:r>
            <a:r>
              <a:rPr lang="pl-PL" b="1" dirty="0" err="1" smtClean="0"/>
              <a:t>Boson</a:t>
            </a:r>
            <a:r>
              <a:rPr lang="pl-PL" b="1" dirty="0" smtClean="0"/>
              <a:t> and SUSY</a:t>
            </a:r>
            <a:endParaRPr lang="pl-PL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PoleTekstowe 6"/>
          <p:cNvSpPr txBox="1"/>
          <p:nvPr/>
        </p:nvSpPr>
        <p:spPr>
          <a:xfrm>
            <a:off x="457200" y="1465119"/>
            <a:ext cx="23145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A </a:t>
            </a:r>
            <a:r>
              <a:rPr lang="pl-PL" sz="3200" b="1" dirty="0" err="1" smtClean="0"/>
              <a:t>blessing</a:t>
            </a:r>
            <a:r>
              <a:rPr lang="pl-PL" sz="3200" b="1" dirty="0" smtClean="0"/>
              <a:t>…</a:t>
            </a:r>
            <a:endParaRPr lang="pl-PL" sz="3200" b="1" dirty="0"/>
          </a:p>
        </p:txBody>
      </p:sp>
      <p:sp>
        <p:nvSpPr>
          <p:cNvPr id="2" name="PoleTekstowe 1"/>
          <p:cNvSpPr txBox="1"/>
          <p:nvPr/>
        </p:nvSpPr>
        <p:spPr>
          <a:xfrm>
            <a:off x="809638" y="2611441"/>
            <a:ext cx="75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sz="2400" b="1" dirty="0" err="1" smtClean="0"/>
              <a:t>Fundamental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scalar</a:t>
            </a:r>
            <a:r>
              <a:rPr lang="pl-PL" sz="2400" b="1" dirty="0" smtClean="0"/>
              <a:t> -&gt; SUSY</a:t>
            </a:r>
          </a:p>
          <a:p>
            <a:pPr marL="285750" indent="-285750">
              <a:buFont typeface="Wingdings" charset="2"/>
              <a:buChar char="Ø"/>
            </a:pPr>
            <a:r>
              <a:rPr lang="pl-PL" sz="2400" b="1" dirty="0" err="1" smtClean="0"/>
              <a:t>Light</a:t>
            </a:r>
            <a:r>
              <a:rPr lang="pl-PL" sz="2400" b="1" dirty="0"/>
              <a:t> </a:t>
            </a:r>
            <a:r>
              <a:rPr lang="pl-PL" sz="2400" b="1" dirty="0" smtClean="0"/>
              <a:t>and SM-</a:t>
            </a:r>
            <a:r>
              <a:rPr lang="pl-PL" sz="2400" b="1" dirty="0" err="1" smtClean="0"/>
              <a:t>like</a:t>
            </a:r>
            <a:r>
              <a:rPr lang="pl-PL" sz="2400" b="1" dirty="0"/>
              <a:t> </a:t>
            </a:r>
            <a:r>
              <a:rPr lang="pl-PL" sz="2400" b="1" dirty="0" smtClean="0"/>
              <a:t>-&gt; SUSY</a:t>
            </a:r>
            <a:endParaRPr lang="pl-PL" sz="2400" b="1" dirty="0"/>
          </a:p>
        </p:txBody>
      </p:sp>
      <p:sp>
        <p:nvSpPr>
          <p:cNvPr id="3" name="PoleTekstowe 2"/>
          <p:cNvSpPr txBox="1"/>
          <p:nvPr/>
        </p:nvSpPr>
        <p:spPr>
          <a:xfrm>
            <a:off x="2649134" y="3699565"/>
            <a:ext cx="583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90"/>
                </a:solidFill>
              </a:rPr>
              <a:t>SUSY </a:t>
            </a:r>
            <a:r>
              <a:rPr lang="pl-PL" b="1" dirty="0" err="1" smtClean="0">
                <a:solidFill>
                  <a:srgbClr val="000090"/>
                </a:solidFill>
              </a:rPr>
              <a:t>prediction</a:t>
            </a:r>
            <a:r>
              <a:rPr lang="pl-PL" b="1" dirty="0" smtClean="0">
                <a:solidFill>
                  <a:srgbClr val="000090"/>
                </a:solidFill>
              </a:rPr>
              <a:t>: SM-</a:t>
            </a:r>
            <a:r>
              <a:rPr lang="pl-PL" b="1" dirty="0" err="1" smtClean="0">
                <a:solidFill>
                  <a:srgbClr val="000090"/>
                </a:solidFill>
              </a:rPr>
              <a:t>like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Higgs</a:t>
            </a:r>
            <a:r>
              <a:rPr lang="pl-PL" b="1" dirty="0" smtClean="0">
                <a:solidFill>
                  <a:srgbClr val="000090"/>
                </a:solidFill>
              </a:rPr>
              <a:t> with mass </a:t>
            </a:r>
            <a:r>
              <a:rPr lang="pl-PL" b="1" dirty="0" err="1" smtClean="0">
                <a:solidFill>
                  <a:srgbClr val="000090"/>
                </a:solidFill>
              </a:rPr>
              <a:t>up</a:t>
            </a:r>
            <a:r>
              <a:rPr lang="pl-PL" b="1" dirty="0" smtClean="0">
                <a:solidFill>
                  <a:srgbClr val="000090"/>
                </a:solidFill>
              </a:rPr>
              <a:t> to ~132 </a:t>
            </a:r>
            <a:r>
              <a:rPr lang="pl-PL" b="1" dirty="0" err="1" smtClean="0">
                <a:solidFill>
                  <a:srgbClr val="000090"/>
                </a:solidFill>
              </a:rPr>
              <a:t>GeV</a:t>
            </a:r>
            <a:endParaRPr lang="pl-PL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The 126 </a:t>
            </a:r>
            <a:r>
              <a:rPr lang="pl-PL" b="1" dirty="0" err="1" smtClean="0"/>
              <a:t>GeV</a:t>
            </a:r>
            <a:r>
              <a:rPr lang="pl-PL" b="1" dirty="0" smtClean="0"/>
              <a:t> </a:t>
            </a:r>
            <a:r>
              <a:rPr lang="pl-PL" b="1" dirty="0" err="1" smtClean="0"/>
              <a:t>Higgs</a:t>
            </a:r>
            <a:r>
              <a:rPr lang="pl-PL" b="1" dirty="0" smtClean="0"/>
              <a:t> </a:t>
            </a:r>
            <a:r>
              <a:rPr lang="pl-PL" b="1" dirty="0" err="1" smtClean="0"/>
              <a:t>Boson</a:t>
            </a:r>
            <a:r>
              <a:rPr lang="pl-PL" b="1" dirty="0" smtClean="0"/>
              <a:t> and SUSY</a:t>
            </a:r>
            <a:endParaRPr lang="pl-PL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PoleTekstowe 6"/>
          <p:cNvSpPr txBox="1"/>
          <p:nvPr/>
        </p:nvSpPr>
        <p:spPr>
          <a:xfrm>
            <a:off x="457200" y="1458334"/>
            <a:ext cx="20678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800000"/>
                </a:solidFill>
              </a:rPr>
              <a:t>A </a:t>
            </a:r>
            <a:r>
              <a:rPr lang="pl-PL" sz="3200" b="1" dirty="0" err="1" smtClean="0">
                <a:solidFill>
                  <a:srgbClr val="800000"/>
                </a:solidFill>
              </a:rPr>
              <a:t>curse</a:t>
            </a:r>
            <a:r>
              <a:rPr lang="pl-PL" sz="3200" b="1" dirty="0" smtClean="0">
                <a:solidFill>
                  <a:srgbClr val="800000"/>
                </a:solidFill>
              </a:rPr>
              <a:t>…</a:t>
            </a:r>
            <a:endParaRPr lang="pl-PL" sz="3200" b="1" dirty="0">
              <a:solidFill>
                <a:srgbClr val="800000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457200" y="3442344"/>
            <a:ext cx="3323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800000"/>
                </a:solidFill>
              </a:rPr>
              <a:t>-&gt; Multi-</a:t>
            </a:r>
            <a:r>
              <a:rPr lang="pl-PL" sz="2400" b="1" dirty="0" err="1" smtClean="0">
                <a:solidFill>
                  <a:srgbClr val="800000"/>
                </a:solidFill>
              </a:rPr>
              <a:t>TeV</a:t>
            </a:r>
            <a:r>
              <a:rPr lang="pl-PL" sz="2400" b="1" dirty="0" smtClean="0">
                <a:solidFill>
                  <a:srgbClr val="800000"/>
                </a:solidFill>
              </a:rPr>
              <a:t> </a:t>
            </a:r>
            <a:r>
              <a:rPr lang="pl-PL" sz="2400" b="1" dirty="0" err="1" smtClean="0">
                <a:solidFill>
                  <a:srgbClr val="800000"/>
                </a:solidFill>
              </a:rPr>
              <a:t>scale</a:t>
            </a:r>
            <a:r>
              <a:rPr lang="pl-PL" sz="2400" b="1" dirty="0" smtClean="0">
                <a:solidFill>
                  <a:srgbClr val="800000"/>
                </a:solidFill>
              </a:rPr>
              <a:t> of SUSY</a:t>
            </a:r>
            <a:endParaRPr lang="pl-PL" sz="2400" b="1" dirty="0">
              <a:solidFill>
                <a:srgbClr val="80000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93" y="1458334"/>
            <a:ext cx="4591807" cy="474391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736" y="6361475"/>
            <a:ext cx="2092500" cy="360000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569738" y="5626468"/>
            <a:ext cx="363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Only</a:t>
            </a:r>
            <a:r>
              <a:rPr lang="pl-PL" dirty="0" smtClean="0"/>
              <a:t> m_h~126 </a:t>
            </a:r>
            <a:r>
              <a:rPr lang="pl-PL" dirty="0" err="1" smtClean="0"/>
              <a:t>GeV</a:t>
            </a:r>
            <a:r>
              <a:rPr lang="pl-PL" dirty="0" smtClean="0"/>
              <a:t> and CMS </a:t>
            </a:r>
            <a:r>
              <a:rPr lang="pl-PL" dirty="0" err="1" smtClean="0"/>
              <a:t>lower</a:t>
            </a:r>
            <a:r>
              <a:rPr lang="pl-PL" dirty="0" smtClean="0"/>
              <a:t> </a:t>
            </a:r>
            <a:r>
              <a:rPr lang="pl-PL" dirty="0" err="1" smtClean="0"/>
              <a:t>bounds</a:t>
            </a:r>
            <a:r>
              <a:rPr lang="pl-PL" dirty="0" smtClean="0"/>
              <a:t> on SUSY applied.</a:t>
            </a:r>
            <a:endParaRPr lang="pl-PL" dirty="0"/>
          </a:p>
        </p:txBody>
      </p:sp>
      <p:sp>
        <p:nvSpPr>
          <p:cNvPr id="10" name="Zaokrąglony prostokąt 9"/>
          <p:cNvSpPr/>
          <p:nvPr/>
        </p:nvSpPr>
        <p:spPr>
          <a:xfrm>
            <a:off x="457200" y="3442344"/>
            <a:ext cx="2888974" cy="830997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104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660066"/>
                </a:solidFill>
              </a:rPr>
              <a:t>A 126 </a:t>
            </a:r>
            <a:r>
              <a:rPr lang="pl-PL" b="1" dirty="0" err="1" smtClean="0">
                <a:solidFill>
                  <a:srgbClr val="660066"/>
                </a:solidFill>
              </a:rPr>
              <a:t>GeV</a:t>
            </a:r>
            <a:r>
              <a:rPr lang="pl-PL" b="1" dirty="0" smtClean="0">
                <a:solidFill>
                  <a:srgbClr val="660066"/>
                </a:solidFill>
              </a:rPr>
              <a:t> </a:t>
            </a:r>
            <a:r>
              <a:rPr lang="pl-PL" b="1" dirty="0" err="1" smtClean="0">
                <a:solidFill>
                  <a:srgbClr val="660066"/>
                </a:solidFill>
              </a:rPr>
              <a:t>Higgs</a:t>
            </a:r>
            <a:r>
              <a:rPr lang="pl-PL" b="1" dirty="0" smtClean="0">
                <a:solidFill>
                  <a:srgbClr val="660066"/>
                </a:solidFill>
              </a:rPr>
              <a:t> in the CMSSM</a:t>
            </a:r>
            <a:endParaRPr lang="pl-PL" b="1" dirty="0">
              <a:solidFill>
                <a:srgbClr val="66006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4382080" cy="2946081"/>
          </a:xfrm>
        </p:spPr>
        <p:txBody>
          <a:bodyPr/>
          <a:lstStyle/>
          <a:p>
            <a:r>
              <a:rPr lang="pl-PL" sz="2400" b="1" dirty="0" err="1" smtClean="0"/>
              <a:t>Include</a:t>
            </a:r>
            <a:r>
              <a:rPr lang="pl-PL" sz="2400" b="1" dirty="0" smtClean="0"/>
              <a:t> </a:t>
            </a:r>
            <a:r>
              <a:rPr lang="pl-PL" sz="2400" b="1" u="sng" dirty="0" err="1" smtClean="0">
                <a:solidFill>
                  <a:srgbClr val="660066"/>
                </a:solidFill>
              </a:rPr>
              <a:t>only</a:t>
            </a:r>
            <a:r>
              <a:rPr lang="pl-PL" sz="2400" b="1" dirty="0" smtClean="0"/>
              <a:t> m_h~126 </a:t>
            </a:r>
            <a:r>
              <a:rPr lang="pl-PL" sz="2400" b="1" dirty="0" err="1" smtClean="0"/>
              <a:t>GeV</a:t>
            </a:r>
            <a:r>
              <a:rPr lang="pl-PL" sz="2400" b="1" dirty="0" smtClean="0"/>
              <a:t> </a:t>
            </a:r>
          </a:p>
          <a:p>
            <a:pPr marL="0" indent="0">
              <a:buNone/>
            </a:pPr>
            <a:r>
              <a:rPr lang="pl-PL" sz="2400" b="1" dirty="0" smtClean="0"/>
              <a:t>	and </a:t>
            </a:r>
            <a:r>
              <a:rPr lang="pl-PL" sz="2400" b="1" dirty="0" err="1" smtClean="0"/>
              <a:t>lower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limits</a:t>
            </a:r>
            <a:r>
              <a:rPr lang="pl-PL" sz="2400" b="1" dirty="0" smtClean="0"/>
              <a:t> from </a:t>
            </a:r>
            <a:r>
              <a:rPr lang="pl-PL" sz="2400" b="1" dirty="0" err="1" smtClean="0"/>
              <a:t>direct</a:t>
            </a:r>
            <a:r>
              <a:rPr lang="pl-PL" sz="2400" b="1" dirty="0" smtClean="0"/>
              <a:t> </a:t>
            </a:r>
          </a:p>
          <a:p>
            <a:pPr marL="0" indent="0">
              <a:buNone/>
            </a:pPr>
            <a:r>
              <a:rPr lang="pl-PL" sz="2400" b="1" dirty="0" smtClean="0"/>
              <a:t>	SUSY </a:t>
            </a:r>
            <a:r>
              <a:rPr lang="pl-PL" sz="2400" b="1" dirty="0" err="1" smtClean="0"/>
              <a:t>searches</a:t>
            </a:r>
            <a:endParaRPr lang="pl-PL" sz="2400" b="1" dirty="0" smtClean="0"/>
          </a:p>
          <a:p>
            <a:pPr marL="0" indent="0">
              <a:buNone/>
            </a:pPr>
            <a:endParaRPr lang="pl-PL" sz="2400" b="1" dirty="0"/>
          </a:p>
          <a:p>
            <a:pPr marL="0" indent="0">
              <a:buNone/>
            </a:pPr>
            <a:endParaRPr lang="pl-PL" sz="2400" b="1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130" y="1253287"/>
            <a:ext cx="3685988" cy="37926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43280"/>
            <a:ext cx="2832100" cy="3175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18" y="3073400"/>
            <a:ext cx="3119717" cy="51995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176" y="5045894"/>
            <a:ext cx="1562848" cy="1588468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213660" y="4847506"/>
            <a:ext cx="6160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660066"/>
                </a:solidFill>
              </a:rPr>
              <a:t>~126 </a:t>
            </a:r>
            <a:r>
              <a:rPr lang="pl-PL" sz="2400" b="1" dirty="0" err="1" smtClean="0">
                <a:solidFill>
                  <a:srgbClr val="660066"/>
                </a:solidFill>
              </a:rPr>
              <a:t>GeV</a:t>
            </a:r>
            <a:r>
              <a:rPr lang="pl-PL" sz="2400" b="1" dirty="0" smtClean="0">
                <a:solidFill>
                  <a:srgbClr val="660066"/>
                </a:solidFill>
              </a:rPr>
              <a:t> </a:t>
            </a:r>
            <a:r>
              <a:rPr lang="pl-PL" sz="2400" b="1" dirty="0" err="1" smtClean="0">
                <a:solidFill>
                  <a:srgbClr val="660066"/>
                </a:solidFill>
              </a:rPr>
              <a:t>Higgs</a:t>
            </a:r>
            <a:r>
              <a:rPr lang="pl-PL" sz="2400" b="1" dirty="0" smtClean="0">
                <a:solidFill>
                  <a:srgbClr val="660066"/>
                </a:solidFill>
              </a:rPr>
              <a:t> mass </a:t>
            </a:r>
            <a:r>
              <a:rPr lang="pl-PL" sz="2400" b="1" dirty="0" err="1" smtClean="0">
                <a:solidFill>
                  <a:srgbClr val="660066"/>
                </a:solidFill>
              </a:rPr>
              <a:t>implies</a:t>
            </a:r>
            <a:r>
              <a:rPr lang="pl-PL" sz="2400" b="1" dirty="0" smtClean="0">
                <a:solidFill>
                  <a:srgbClr val="660066"/>
                </a:solidFill>
              </a:rPr>
              <a:t> </a:t>
            </a:r>
            <a:r>
              <a:rPr lang="pl-PL" sz="2400" b="1" dirty="0" err="1" smtClean="0">
                <a:solidFill>
                  <a:srgbClr val="660066"/>
                </a:solidFill>
              </a:rPr>
              <a:t>multi-TeV</a:t>
            </a:r>
            <a:r>
              <a:rPr lang="pl-PL" sz="2400" b="1" dirty="0" smtClean="0">
                <a:solidFill>
                  <a:srgbClr val="660066"/>
                </a:solidFill>
              </a:rPr>
              <a:t> SUSY </a:t>
            </a:r>
            <a:r>
              <a:rPr lang="pl-PL" sz="2400" b="1" dirty="0" err="1" smtClean="0">
                <a:solidFill>
                  <a:srgbClr val="660066"/>
                </a:solidFill>
              </a:rPr>
              <a:t>masses</a:t>
            </a:r>
            <a:endParaRPr lang="pl-PL" sz="2400" b="1" dirty="0">
              <a:solidFill>
                <a:srgbClr val="660066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67280" y="583372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NO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tension</a:t>
            </a:r>
            <a:r>
              <a:rPr lang="pl-PL" sz="2000" b="1" dirty="0" smtClean="0">
                <a:solidFill>
                  <a:srgbClr val="000090"/>
                </a:solidFill>
              </a:rPr>
              <a:t> with LHC </a:t>
            </a:r>
            <a:r>
              <a:rPr lang="pl-PL" sz="2000" b="1" dirty="0" err="1" smtClean="0">
                <a:solidFill>
                  <a:srgbClr val="000090"/>
                </a:solidFill>
              </a:rPr>
              <a:t>direct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lower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limits</a:t>
            </a:r>
            <a:endParaRPr lang="pl-PL" sz="2000" b="1" dirty="0">
              <a:solidFill>
                <a:srgbClr val="000090"/>
              </a:solidFill>
            </a:endParaRPr>
          </a:p>
        </p:txBody>
      </p:sp>
      <p:sp>
        <p:nvSpPr>
          <p:cNvPr id="7" name="Zaokrąglony prostokąt 6"/>
          <p:cNvSpPr/>
          <p:nvPr/>
        </p:nvSpPr>
        <p:spPr>
          <a:xfrm>
            <a:off x="213660" y="4835636"/>
            <a:ext cx="5934135" cy="830997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Tekstowe 8"/>
          <p:cNvSpPr txBox="1"/>
          <p:nvPr/>
        </p:nvSpPr>
        <p:spPr>
          <a:xfrm>
            <a:off x="213660" y="6217744"/>
            <a:ext cx="633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If</a:t>
            </a:r>
            <a:r>
              <a:rPr lang="pl-PL" dirty="0" smtClean="0"/>
              <a:t> </a:t>
            </a:r>
            <a:r>
              <a:rPr lang="pl-PL" dirty="0" err="1" smtClean="0"/>
              <a:t>lighter</a:t>
            </a:r>
            <a:r>
              <a:rPr lang="pl-PL" dirty="0" smtClean="0"/>
              <a:t> </a:t>
            </a:r>
            <a:r>
              <a:rPr lang="pl-PL" dirty="0" err="1" smtClean="0"/>
              <a:t>Higgs</a:t>
            </a:r>
            <a:r>
              <a:rPr lang="pl-PL" dirty="0" smtClean="0"/>
              <a:t>: </a:t>
            </a:r>
            <a:r>
              <a:rPr lang="pl-PL" dirty="0" err="1" smtClean="0"/>
              <a:t>lower</a:t>
            </a:r>
            <a:r>
              <a:rPr lang="pl-PL" dirty="0" smtClean="0"/>
              <a:t> M_SUSY, </a:t>
            </a:r>
            <a:r>
              <a:rPr lang="pl-PL" dirty="0" err="1" smtClean="0"/>
              <a:t>partly</a:t>
            </a:r>
            <a:r>
              <a:rPr lang="pl-PL" dirty="0" smtClean="0"/>
              <a:t> in </a:t>
            </a:r>
            <a:r>
              <a:rPr lang="pl-PL" dirty="0" err="1" smtClean="0"/>
              <a:t>tension</a:t>
            </a:r>
            <a:r>
              <a:rPr lang="pl-PL" dirty="0" smtClean="0"/>
              <a:t> with LHC </a:t>
            </a:r>
            <a:r>
              <a:rPr lang="pl-PL" dirty="0" err="1" smtClean="0"/>
              <a:t>limits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69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SUSY - most important constraints: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5A57-3A17-4565-8776-108FCE36A36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-16679" r="-16679"/>
          <a:stretch>
            <a:fillRect/>
          </a:stretch>
        </p:blipFill>
        <p:spPr>
          <a:xfrm>
            <a:off x="6678706" y="1790721"/>
            <a:ext cx="2197334" cy="1208824"/>
          </a:xfrm>
        </p:spPr>
      </p:pic>
      <p:sp>
        <p:nvSpPr>
          <p:cNvPr id="23" name="TextBox 22"/>
          <p:cNvSpPr txBox="1"/>
          <p:nvPr/>
        </p:nvSpPr>
        <p:spPr>
          <a:xfrm>
            <a:off x="609600" y="3171959"/>
            <a:ext cx="408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Dark matter density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06" y="1279088"/>
            <a:ext cx="263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Higgs mass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3983073"/>
            <a:ext cx="5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B_s -&gt; mu mu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609600" y="2125105"/>
            <a:ext cx="33044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Direct search limits</a:t>
            </a:r>
          </a:p>
          <a:p>
            <a:pPr marL="285750" indent="-285750">
              <a:buFont typeface="Wingdings" charset="2"/>
              <a:buChar char="Ø"/>
            </a:pPr>
            <a:endParaRPr lang="en-US" sz="2400" b="1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en-US" sz="2400" b="1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en-US" sz="2400" b="1" dirty="0">
              <a:solidFill>
                <a:srgbClr val="000090"/>
              </a:solidFill>
            </a:endParaRPr>
          </a:p>
          <a:p>
            <a:endParaRPr lang="pl-PL" dirty="0"/>
          </a:p>
        </p:txBody>
      </p:sp>
      <p:sp>
        <p:nvSpPr>
          <p:cNvPr id="10" name="PoleTekstowe 9"/>
          <p:cNvSpPr txBox="1"/>
          <p:nvPr/>
        </p:nvSpPr>
        <p:spPr>
          <a:xfrm>
            <a:off x="4105357" y="3334281"/>
            <a:ext cx="48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Positive</a:t>
            </a:r>
            <a:r>
              <a:rPr lang="pl-PL" dirty="0" smtClean="0"/>
              <a:t> </a:t>
            </a:r>
            <a:r>
              <a:rPr lang="pl-PL" dirty="0" err="1" smtClean="0"/>
              <a:t>measurement</a:t>
            </a:r>
            <a:r>
              <a:rPr lang="pl-PL" dirty="0" smtClean="0"/>
              <a:t>, </a:t>
            </a:r>
            <a:r>
              <a:rPr lang="pl-PL" b="1" dirty="0" err="1" smtClean="0">
                <a:solidFill>
                  <a:srgbClr val="80005C"/>
                </a:solidFill>
              </a:rPr>
              <a:t>inconsistent</a:t>
            </a:r>
            <a:r>
              <a:rPr lang="pl-PL" b="1" dirty="0" smtClean="0">
                <a:solidFill>
                  <a:srgbClr val="80005C"/>
                </a:solidFill>
              </a:rPr>
              <a:t> with SM</a:t>
            </a:r>
            <a:endParaRPr lang="pl-PL" b="1" dirty="0">
              <a:solidFill>
                <a:srgbClr val="80005C"/>
              </a:solidFill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2848741" y="2669340"/>
            <a:ext cx="2516171" cy="37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Lower limit…</a:t>
            </a:r>
            <a:endParaRPr lang="pl-PL" dirty="0"/>
          </a:p>
        </p:txBody>
      </p:sp>
      <p:sp>
        <p:nvSpPr>
          <p:cNvPr id="15" name="PoleTekstowe 14"/>
          <p:cNvSpPr txBox="1"/>
          <p:nvPr/>
        </p:nvSpPr>
        <p:spPr>
          <a:xfrm>
            <a:off x="601906" y="4746988"/>
            <a:ext cx="39777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</a:rPr>
              <a:t>Other flavor (b to s gamma, </a:t>
            </a:r>
            <a:r>
              <a:rPr lang="en-US" sz="2000" b="1" dirty="0" err="1" smtClean="0">
                <a:solidFill>
                  <a:srgbClr val="000090"/>
                </a:solidFill>
              </a:rPr>
              <a:t>etc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</a:rPr>
              <a:t>EW observables (M_W,…)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b="1" dirty="0" smtClean="0"/>
              <a:t>(g-2)_</a:t>
            </a:r>
            <a:r>
              <a:rPr lang="en-US" sz="2000" b="1" dirty="0" err="1" smtClean="0"/>
              <a:t>muon</a:t>
            </a:r>
            <a:endParaRPr lang="en-US" sz="2000" b="1" dirty="0"/>
          </a:p>
          <a:p>
            <a:endParaRPr lang="pl-PL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494" y="1197436"/>
            <a:ext cx="4564306" cy="538681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957" y="4072719"/>
            <a:ext cx="3430362" cy="342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881376" y="4506601"/>
            <a:ext cx="177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>
                <a:solidFill>
                  <a:srgbClr val="000090"/>
                </a:solidFill>
              </a:rPr>
              <a:t>LHCb</a:t>
            </a:r>
            <a:r>
              <a:rPr lang="pl-PL" dirty="0">
                <a:solidFill>
                  <a:srgbClr val="000090"/>
                </a:solidFill>
              </a:rPr>
              <a:t> (</a:t>
            </a:r>
            <a:r>
              <a:rPr lang="pl-PL" dirty="0" err="1">
                <a:solidFill>
                  <a:srgbClr val="000090"/>
                </a:solidFill>
              </a:rPr>
              <a:t>Nov</a:t>
            </a:r>
            <a:r>
              <a:rPr lang="pl-PL" dirty="0">
                <a:solidFill>
                  <a:srgbClr val="000090"/>
                </a:solidFill>
              </a:rPr>
              <a:t> 2012)</a:t>
            </a:r>
          </a:p>
        </p:txBody>
      </p:sp>
    </p:spTree>
    <p:extLst>
      <p:ext uri="{BB962C8B-B14F-4D97-AF65-F5344CB8AC3E}">
        <p14:creationId xmlns:p14="http://schemas.microsoft.com/office/powerpoint/2010/main" val="6252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Likelihood function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1" y="2310305"/>
            <a:ext cx="5644745" cy="3780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0359" y="1400898"/>
            <a:ext cx="374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Central object: Likelihood function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505" y="2640621"/>
            <a:ext cx="2299860" cy="12671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1504" y="2079472"/>
            <a:ext cx="201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u="sng" dirty="0">
                <a:solidFill>
                  <a:srgbClr val="80005C"/>
                </a:solidFill>
              </a:rPr>
              <a:t>L</a:t>
            </a:r>
            <a:r>
              <a:rPr lang="en-US" sz="2400" b="1" u="sng" dirty="0" smtClean="0">
                <a:solidFill>
                  <a:srgbClr val="80005C"/>
                </a:solidFill>
              </a:rPr>
              <a:t>imits:</a:t>
            </a:r>
            <a:endParaRPr lang="en-US" sz="2400" b="1" u="sng" dirty="0">
              <a:solidFill>
                <a:srgbClr val="80005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8505" y="4074680"/>
            <a:ext cx="24929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Smear out bounds.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90"/>
                </a:solidFill>
              </a:rPr>
              <a:t>A</a:t>
            </a:r>
            <a:r>
              <a:rPr lang="en-US" sz="1600" dirty="0" smtClean="0">
                <a:solidFill>
                  <a:srgbClr val="000090"/>
                </a:solidFill>
              </a:rPr>
              <a:t>dd theory error.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484" y="1760655"/>
            <a:ext cx="363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u="sng" dirty="0" smtClean="0">
                <a:solidFill>
                  <a:srgbClr val="80005C"/>
                </a:solidFill>
              </a:rPr>
              <a:t>Positive measurements:</a:t>
            </a:r>
            <a:endParaRPr lang="en-US" sz="2400" b="1" u="sng" dirty="0">
              <a:solidFill>
                <a:srgbClr val="80005C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3" name="PoleTekstowe 2"/>
          <p:cNvSpPr txBox="1"/>
          <p:nvPr/>
        </p:nvSpPr>
        <p:spPr>
          <a:xfrm>
            <a:off x="6311504" y="5152638"/>
            <a:ext cx="2705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l-PL" sz="2400" b="1" u="sng" dirty="0" smtClean="0">
                <a:solidFill>
                  <a:srgbClr val="80005C"/>
                </a:solidFill>
              </a:rPr>
              <a:t>LHC </a:t>
            </a:r>
            <a:r>
              <a:rPr lang="pl-PL" sz="2400" b="1" u="sng" dirty="0" err="1" smtClean="0">
                <a:solidFill>
                  <a:srgbClr val="80005C"/>
                </a:solidFill>
              </a:rPr>
              <a:t>direct</a:t>
            </a:r>
            <a:r>
              <a:rPr lang="pl-PL" sz="2400" b="1" u="sng" dirty="0" smtClean="0">
                <a:solidFill>
                  <a:srgbClr val="80005C"/>
                </a:solidFill>
              </a:rPr>
              <a:t> </a:t>
            </a:r>
            <a:r>
              <a:rPr lang="pl-PL" sz="2400" b="1" u="sng" dirty="0" err="1" smtClean="0">
                <a:solidFill>
                  <a:srgbClr val="80005C"/>
                </a:solidFill>
              </a:rPr>
              <a:t>limits</a:t>
            </a:r>
            <a:r>
              <a:rPr lang="pl-PL" sz="2400" b="1" u="sng" dirty="0" smtClean="0">
                <a:solidFill>
                  <a:srgbClr val="80005C"/>
                </a:solidFill>
              </a:rPr>
              <a:t>:</a:t>
            </a:r>
            <a:endParaRPr lang="pl-PL" sz="2400" b="1" u="sng" dirty="0">
              <a:solidFill>
                <a:srgbClr val="80005C"/>
              </a:solidFill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6553200" y="5743843"/>
            <a:ext cx="237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1600" dirty="0" err="1" smtClean="0">
                <a:solidFill>
                  <a:srgbClr val="000090"/>
                </a:solidFill>
              </a:rPr>
              <a:t>Need</a:t>
            </a:r>
            <a:r>
              <a:rPr lang="pl-PL" sz="1600" dirty="0" smtClean="0">
                <a:solidFill>
                  <a:srgbClr val="000090"/>
                </a:solidFill>
              </a:rPr>
              <a:t> </a:t>
            </a:r>
            <a:r>
              <a:rPr lang="pl-PL" sz="1600" dirty="0" err="1" smtClean="0">
                <a:solidFill>
                  <a:srgbClr val="000090"/>
                </a:solidFill>
              </a:rPr>
              <a:t>careful</a:t>
            </a:r>
            <a:r>
              <a:rPr lang="pl-PL" sz="1600" dirty="0" smtClean="0">
                <a:solidFill>
                  <a:srgbClr val="000090"/>
                </a:solidFill>
              </a:rPr>
              <a:t> </a:t>
            </a:r>
            <a:r>
              <a:rPr lang="pl-PL" sz="1600" dirty="0" err="1" smtClean="0">
                <a:solidFill>
                  <a:srgbClr val="000090"/>
                </a:solidFill>
              </a:rPr>
              <a:t>treatment</a:t>
            </a:r>
            <a:r>
              <a:rPr lang="pl-PL" sz="1600" dirty="0" smtClean="0">
                <a:solidFill>
                  <a:srgbClr val="000090"/>
                </a:solidFill>
              </a:rPr>
              <a:t>. </a:t>
            </a:r>
            <a:r>
              <a:rPr lang="pl-PL" sz="1600" dirty="0" err="1" smtClean="0">
                <a:solidFill>
                  <a:srgbClr val="000090"/>
                </a:solidFill>
              </a:rPr>
              <a:t>Typically</a:t>
            </a:r>
            <a:r>
              <a:rPr lang="pl-PL" sz="1600" dirty="0" smtClean="0">
                <a:solidFill>
                  <a:srgbClr val="000090"/>
                </a:solidFill>
              </a:rPr>
              <a:t> </a:t>
            </a:r>
            <a:r>
              <a:rPr lang="pl-PL" sz="1600" dirty="0" err="1" smtClean="0">
                <a:solidFill>
                  <a:srgbClr val="000090"/>
                </a:solidFill>
              </a:rPr>
              <a:t>use</a:t>
            </a:r>
            <a:r>
              <a:rPr lang="pl-PL" sz="1600" dirty="0" smtClean="0">
                <a:solidFill>
                  <a:srgbClr val="000090"/>
                </a:solidFill>
              </a:rPr>
              <a:t> Poisson.</a:t>
            </a:r>
            <a:endParaRPr lang="pl-PL" sz="16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CMSSM: numerical scans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b="1" dirty="0" smtClean="0">
                <a:solidFill>
                  <a:srgbClr val="000090"/>
                </a:solidFill>
              </a:rPr>
              <a:t>Perform random scan over 4 CMSSM +4 SM (nuisance) parameters </a:t>
            </a:r>
            <a:r>
              <a:rPr lang="en-US" b="1" u="sng" dirty="0" smtClean="0">
                <a:solidFill>
                  <a:srgbClr val="80005C"/>
                </a:solidFill>
              </a:rPr>
              <a:t>simultaneously</a:t>
            </a:r>
          </a:p>
          <a:p>
            <a:pPr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Use Nested Sampling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</a:rPr>
              <a:t>	</a:t>
            </a:r>
            <a:r>
              <a:rPr lang="en-US" sz="2000" dirty="0" smtClean="0">
                <a:solidFill>
                  <a:srgbClr val="000090"/>
                </a:solidFill>
              </a:rPr>
              <a:t>algorithm to evaluate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</a:rPr>
              <a:t>	</a:t>
            </a:r>
            <a:r>
              <a:rPr lang="en-US" sz="2000" dirty="0" smtClean="0">
                <a:solidFill>
                  <a:srgbClr val="000090"/>
                </a:solidFill>
              </a:rPr>
              <a:t>posterior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Use 4 000 live points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Very wide ranges: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783" y="4488639"/>
            <a:ext cx="5581208" cy="888913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3898900" y="5740400"/>
            <a:ext cx="499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000090"/>
                </a:solidFill>
              </a:rPr>
              <a:t>Use</a:t>
            </a:r>
            <a:r>
              <a:rPr lang="pl-PL" sz="2400" b="1" dirty="0" smtClean="0">
                <a:solidFill>
                  <a:srgbClr val="000090"/>
                </a:solidFill>
              </a:rPr>
              <a:t> </a:t>
            </a:r>
            <a:r>
              <a:rPr lang="pl-PL" sz="2400" b="1" dirty="0" err="1" smtClean="0">
                <a:solidFill>
                  <a:srgbClr val="000090"/>
                </a:solidFill>
              </a:rPr>
              <a:t>Bayesian</a:t>
            </a:r>
            <a:r>
              <a:rPr lang="pl-PL" sz="2400" b="1" dirty="0" smtClean="0">
                <a:solidFill>
                  <a:srgbClr val="000090"/>
                </a:solidFill>
              </a:rPr>
              <a:t> </a:t>
            </a:r>
            <a:r>
              <a:rPr lang="pl-PL" sz="2400" b="1" dirty="0" err="1" smtClean="0">
                <a:solidFill>
                  <a:srgbClr val="000090"/>
                </a:solidFill>
              </a:rPr>
              <a:t>approach</a:t>
            </a:r>
            <a:r>
              <a:rPr lang="pl-PL" sz="2400" b="1" dirty="0" smtClean="0">
                <a:solidFill>
                  <a:srgbClr val="000090"/>
                </a:solidFill>
              </a:rPr>
              <a:t> (</a:t>
            </a:r>
            <a:r>
              <a:rPr lang="pl-PL" sz="2400" b="1" dirty="0" err="1" smtClean="0">
                <a:solidFill>
                  <a:srgbClr val="000090"/>
                </a:solidFill>
              </a:rPr>
              <a:t>posterior</a:t>
            </a:r>
            <a:r>
              <a:rPr lang="pl-PL" sz="2400" b="1" dirty="0" smtClean="0">
                <a:solidFill>
                  <a:srgbClr val="000090"/>
                </a:solidFill>
              </a:rPr>
              <a:t>)</a:t>
            </a:r>
            <a:endParaRPr lang="pl-PL" sz="2400" b="1" dirty="0">
              <a:solidFill>
                <a:srgbClr val="00009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374900"/>
            <a:ext cx="3710117" cy="288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887000"/>
            <a:ext cx="3904616" cy="3240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1953" y="3369800"/>
            <a:ext cx="3796364" cy="288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101" y="3911600"/>
            <a:ext cx="2202353" cy="288000"/>
          </a:xfrm>
          <a:prstGeom prst="rect">
            <a:avLst/>
          </a:prstGeom>
        </p:spPr>
      </p:pic>
      <p:sp>
        <p:nvSpPr>
          <p:cNvPr id="17" name="Zaokrąglony prostokąt 16"/>
          <p:cNvSpPr/>
          <p:nvPr/>
        </p:nvSpPr>
        <p:spPr>
          <a:xfrm>
            <a:off x="4457700" y="2286200"/>
            <a:ext cx="4191000" cy="2006600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Hide and seek with SUSY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279453" y="4992448"/>
            <a:ext cx="457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124200" y="4515345"/>
            <a:ext cx="1701238" cy="511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" y="1244973"/>
            <a:ext cx="9168640" cy="25468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100" y="5128876"/>
            <a:ext cx="2882900" cy="210282"/>
          </a:xfrm>
          <a:prstGeom prst="rect">
            <a:avLst/>
          </a:prstGeom>
        </p:spPr>
      </p:pic>
      <p:cxnSp>
        <p:nvCxnSpPr>
          <p:cNvPr id="13" name="Łącznik prosty ze strzałką 12"/>
          <p:cNvCxnSpPr/>
          <p:nvPr/>
        </p:nvCxnSpPr>
        <p:spPr>
          <a:xfrm>
            <a:off x="341050" y="3159639"/>
            <a:ext cx="4752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>
            <a:spLocks noChangeAspect="1"/>
          </p:cNvSpPr>
          <p:nvPr/>
        </p:nvSpPr>
        <p:spPr>
          <a:xfrm>
            <a:off x="-101894" y="2684728"/>
            <a:ext cx="51138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pl-PL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668668" y="5361780"/>
            <a:ext cx="124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800000"/>
                </a:solidFill>
              </a:rPr>
              <a:t>10 </a:t>
            </a:r>
            <a:r>
              <a:rPr lang="pl-PL" sz="2400" b="1" dirty="0" err="1" smtClean="0">
                <a:solidFill>
                  <a:srgbClr val="800000"/>
                </a:solidFill>
              </a:rPr>
              <a:t>dof</a:t>
            </a:r>
            <a:endParaRPr lang="pl-PL" sz="2400" b="1" dirty="0">
              <a:solidFill>
                <a:srgbClr val="80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49" y="1614190"/>
            <a:ext cx="8015877" cy="34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80005C"/>
                </a:solidFill>
              </a:rPr>
              <a:t>SUSY AD 2013</a:t>
            </a:r>
            <a:endParaRPr lang="pl-PL" b="1" dirty="0">
              <a:solidFill>
                <a:srgbClr val="80005C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PoleTekstowe 6"/>
          <p:cNvSpPr txBox="1"/>
          <p:nvPr/>
        </p:nvSpPr>
        <p:spPr>
          <a:xfrm>
            <a:off x="854607" y="1958579"/>
            <a:ext cx="756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/>
              <a:t>SUSY </a:t>
            </a:r>
            <a:r>
              <a:rPr lang="pl-PL" sz="4000" b="1" dirty="0" err="1" smtClean="0"/>
              <a:t>is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almost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dead</a:t>
            </a:r>
            <a:r>
              <a:rPr lang="pl-PL" sz="4000" b="1" dirty="0"/>
              <a:t>!</a:t>
            </a:r>
            <a:endParaRPr lang="pl-PL" sz="4000" b="1" dirty="0" smtClean="0"/>
          </a:p>
        </p:txBody>
      </p:sp>
      <p:sp>
        <p:nvSpPr>
          <p:cNvPr id="8" name="PoleTekstowe 7"/>
          <p:cNvSpPr txBox="1"/>
          <p:nvPr/>
        </p:nvSpPr>
        <p:spPr>
          <a:xfrm>
            <a:off x="854607" y="3584790"/>
            <a:ext cx="75609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FF0000"/>
                </a:solidFill>
              </a:rPr>
              <a:t>SUSY </a:t>
            </a:r>
            <a:r>
              <a:rPr lang="pl-PL" sz="4000" b="1" dirty="0" err="1" smtClean="0">
                <a:solidFill>
                  <a:srgbClr val="FF0000"/>
                </a:solidFill>
              </a:rPr>
              <a:t>is</a:t>
            </a:r>
            <a:r>
              <a:rPr lang="pl-PL" sz="4000" b="1" dirty="0" smtClean="0">
                <a:solidFill>
                  <a:srgbClr val="FF0000"/>
                </a:solidFill>
              </a:rPr>
              <a:t> </a:t>
            </a:r>
            <a:r>
              <a:rPr lang="pl-PL" sz="4000" b="1" dirty="0" err="1" smtClean="0">
                <a:solidFill>
                  <a:srgbClr val="FF0000"/>
                </a:solidFill>
              </a:rPr>
              <a:t>more</a:t>
            </a:r>
            <a:r>
              <a:rPr lang="pl-PL" sz="4000" b="1" dirty="0" smtClean="0">
                <a:solidFill>
                  <a:srgbClr val="FF0000"/>
                </a:solidFill>
              </a:rPr>
              <a:t> </a:t>
            </a:r>
            <a:r>
              <a:rPr lang="pl-PL" sz="4000" b="1" dirty="0" err="1">
                <a:solidFill>
                  <a:srgbClr val="FF0000"/>
                </a:solidFill>
              </a:rPr>
              <a:t>likely</a:t>
            </a:r>
            <a:r>
              <a:rPr lang="pl-PL" sz="4000" b="1" dirty="0">
                <a:solidFill>
                  <a:srgbClr val="FF0000"/>
                </a:solidFill>
              </a:rPr>
              <a:t> </a:t>
            </a:r>
            <a:r>
              <a:rPr lang="pl-PL" sz="4000" b="1" dirty="0" err="1">
                <a:solidFill>
                  <a:srgbClr val="FF0000"/>
                </a:solidFill>
              </a:rPr>
              <a:t>than</a:t>
            </a:r>
            <a:r>
              <a:rPr lang="pl-PL" sz="4000" b="1" dirty="0">
                <a:solidFill>
                  <a:srgbClr val="FF0000"/>
                </a:solidFill>
              </a:rPr>
              <a:t> </a:t>
            </a:r>
            <a:r>
              <a:rPr lang="pl-PL" sz="4000" b="1" dirty="0" err="1" smtClean="0">
                <a:solidFill>
                  <a:srgbClr val="FF0000"/>
                </a:solidFill>
              </a:rPr>
              <a:t>ever</a:t>
            </a:r>
            <a:r>
              <a:rPr lang="pl-PL" sz="4000" b="1" dirty="0" smtClean="0">
                <a:solidFill>
                  <a:srgbClr val="FF0000"/>
                </a:solidFill>
              </a:rPr>
              <a:t>!</a:t>
            </a:r>
            <a:endParaRPr lang="pl-PL" sz="4000" b="1" dirty="0">
              <a:solidFill>
                <a:srgbClr val="FF0000"/>
              </a:solidFill>
            </a:endParaRPr>
          </a:p>
          <a:p>
            <a:endParaRPr lang="pl-PL" dirty="0"/>
          </a:p>
        </p:txBody>
      </p:sp>
      <p:sp>
        <p:nvSpPr>
          <p:cNvPr id="2" name="PoleTekstowe 1"/>
          <p:cNvSpPr txBox="1"/>
          <p:nvPr/>
        </p:nvSpPr>
        <p:spPr>
          <a:xfrm>
            <a:off x="854607" y="1606787"/>
            <a:ext cx="259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Opinion</a:t>
            </a:r>
            <a:r>
              <a:rPr lang="pl-PL" b="1" dirty="0" smtClean="0"/>
              <a:t> I:</a:t>
            </a:r>
            <a:endParaRPr lang="pl-PL" b="1" dirty="0"/>
          </a:p>
        </p:txBody>
      </p:sp>
      <p:sp>
        <p:nvSpPr>
          <p:cNvPr id="3" name="Prostokąt 2"/>
          <p:cNvSpPr/>
          <p:nvPr/>
        </p:nvSpPr>
        <p:spPr>
          <a:xfrm>
            <a:off x="854607" y="3215458"/>
            <a:ext cx="1188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/>
              <a:t>Opinion</a:t>
            </a:r>
            <a:r>
              <a:rPr lang="pl-PL" b="1" dirty="0"/>
              <a:t> </a:t>
            </a:r>
            <a:r>
              <a:rPr lang="pl-PL" b="1" dirty="0" smtClean="0"/>
              <a:t>II: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783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SUSY - most important constraints: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5A57-3A17-4565-8776-108FCE36A36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-16679" r="-16679"/>
          <a:stretch>
            <a:fillRect/>
          </a:stretch>
        </p:blipFill>
        <p:spPr>
          <a:xfrm>
            <a:off x="6678706" y="1790721"/>
            <a:ext cx="2197334" cy="1208824"/>
          </a:xfrm>
        </p:spPr>
      </p:pic>
      <p:sp>
        <p:nvSpPr>
          <p:cNvPr id="23" name="TextBox 22"/>
          <p:cNvSpPr txBox="1"/>
          <p:nvPr/>
        </p:nvSpPr>
        <p:spPr>
          <a:xfrm>
            <a:off x="609600" y="3171959"/>
            <a:ext cx="408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Dark matter density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06" y="1279088"/>
            <a:ext cx="263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Higgs mass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3983073"/>
            <a:ext cx="5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B_s -&gt; mu mu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609600" y="2125105"/>
            <a:ext cx="33044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Direct search limits</a:t>
            </a:r>
          </a:p>
          <a:p>
            <a:pPr marL="285750" indent="-285750">
              <a:buFont typeface="Wingdings" charset="2"/>
              <a:buChar char="Ø"/>
            </a:pPr>
            <a:endParaRPr lang="en-US" sz="2400" b="1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en-US" sz="2400" b="1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en-US" sz="2400" b="1" dirty="0">
              <a:solidFill>
                <a:srgbClr val="000090"/>
              </a:solidFill>
            </a:endParaRPr>
          </a:p>
          <a:p>
            <a:endParaRPr lang="pl-PL" dirty="0"/>
          </a:p>
        </p:txBody>
      </p:sp>
      <p:sp>
        <p:nvSpPr>
          <p:cNvPr id="10" name="PoleTekstowe 9"/>
          <p:cNvSpPr txBox="1"/>
          <p:nvPr/>
        </p:nvSpPr>
        <p:spPr>
          <a:xfrm>
            <a:off x="4105357" y="3334281"/>
            <a:ext cx="48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Positive</a:t>
            </a:r>
            <a:r>
              <a:rPr lang="pl-PL" dirty="0" smtClean="0"/>
              <a:t> </a:t>
            </a:r>
            <a:r>
              <a:rPr lang="pl-PL" dirty="0" err="1" smtClean="0"/>
              <a:t>measurement</a:t>
            </a:r>
            <a:r>
              <a:rPr lang="pl-PL" dirty="0" smtClean="0"/>
              <a:t>, </a:t>
            </a:r>
            <a:r>
              <a:rPr lang="pl-PL" b="1" dirty="0" err="1" smtClean="0">
                <a:solidFill>
                  <a:srgbClr val="80005C"/>
                </a:solidFill>
              </a:rPr>
              <a:t>inconsistent</a:t>
            </a:r>
            <a:r>
              <a:rPr lang="pl-PL" b="1" dirty="0" smtClean="0">
                <a:solidFill>
                  <a:srgbClr val="80005C"/>
                </a:solidFill>
              </a:rPr>
              <a:t> with SM</a:t>
            </a:r>
            <a:endParaRPr lang="pl-PL" b="1" dirty="0">
              <a:solidFill>
                <a:srgbClr val="80005C"/>
              </a:solidFill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2848741" y="2669340"/>
            <a:ext cx="2516171" cy="37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Lower limit…</a:t>
            </a:r>
            <a:endParaRPr lang="pl-PL" dirty="0"/>
          </a:p>
        </p:txBody>
      </p:sp>
      <p:sp>
        <p:nvSpPr>
          <p:cNvPr id="15" name="PoleTekstowe 14"/>
          <p:cNvSpPr txBox="1"/>
          <p:nvPr/>
        </p:nvSpPr>
        <p:spPr>
          <a:xfrm>
            <a:off x="601906" y="4746988"/>
            <a:ext cx="39777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</a:rPr>
              <a:t>Other flavor (b to s gamma, </a:t>
            </a:r>
            <a:r>
              <a:rPr lang="en-US" sz="2000" b="1" dirty="0" err="1" smtClean="0">
                <a:solidFill>
                  <a:srgbClr val="000090"/>
                </a:solidFill>
              </a:rPr>
              <a:t>etc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</a:rPr>
              <a:t>EW observables (M_W,…)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b="1" dirty="0" smtClean="0"/>
              <a:t>(g-2)_</a:t>
            </a:r>
            <a:r>
              <a:rPr lang="en-US" sz="2000" b="1" dirty="0" err="1" smtClean="0"/>
              <a:t>muon</a:t>
            </a:r>
            <a:endParaRPr lang="en-US" sz="2000" b="1" dirty="0"/>
          </a:p>
          <a:p>
            <a:endParaRPr lang="pl-PL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494" y="1197436"/>
            <a:ext cx="4564306" cy="538681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957" y="4072719"/>
            <a:ext cx="3430362" cy="342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881376" y="4506601"/>
            <a:ext cx="177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>
                <a:solidFill>
                  <a:srgbClr val="000090"/>
                </a:solidFill>
              </a:rPr>
              <a:t>LHCb</a:t>
            </a:r>
            <a:r>
              <a:rPr lang="pl-PL" dirty="0">
                <a:solidFill>
                  <a:srgbClr val="000090"/>
                </a:solidFill>
              </a:rPr>
              <a:t> (</a:t>
            </a:r>
            <a:r>
              <a:rPr lang="pl-PL" dirty="0" err="1">
                <a:solidFill>
                  <a:srgbClr val="000090"/>
                </a:solidFill>
              </a:rPr>
              <a:t>Nov</a:t>
            </a:r>
            <a:r>
              <a:rPr lang="pl-PL" dirty="0">
                <a:solidFill>
                  <a:srgbClr val="000090"/>
                </a:solidFill>
              </a:rPr>
              <a:t> 2012)</a:t>
            </a:r>
          </a:p>
        </p:txBody>
      </p:sp>
      <p:sp>
        <p:nvSpPr>
          <p:cNvPr id="9" name="Zaokrąglony prostokąt 8"/>
          <p:cNvSpPr/>
          <p:nvPr/>
        </p:nvSpPr>
        <p:spPr>
          <a:xfrm>
            <a:off x="959326" y="3171959"/>
            <a:ext cx="2702327" cy="531654"/>
          </a:xfrm>
          <a:prstGeom prst="roundRect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700"/>
            <a:ext cx="8229600" cy="1143000"/>
          </a:xfrm>
        </p:spPr>
        <p:txBody>
          <a:bodyPr/>
          <a:lstStyle/>
          <a:p>
            <a:r>
              <a:rPr lang="pl-PL" b="1" dirty="0" smtClean="0"/>
              <a:t>Dark </a:t>
            </a:r>
            <a:r>
              <a:rPr lang="pl-PL" b="1" dirty="0" err="1" smtClean="0"/>
              <a:t>matter</a:t>
            </a:r>
            <a:r>
              <a:rPr lang="pl-PL" b="1" dirty="0" smtClean="0"/>
              <a:t> </a:t>
            </a:r>
            <a:r>
              <a:rPr lang="pl-PL" b="1" dirty="0" err="1" smtClean="0"/>
              <a:t>density</a:t>
            </a:r>
            <a:endParaRPr lang="pl-PL" b="1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40569" y="130322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pl-PL" sz="2000" b="1" dirty="0" err="1" smtClean="0">
                <a:solidFill>
                  <a:srgbClr val="000090"/>
                </a:solidFill>
              </a:rPr>
              <a:t>Unified</a:t>
            </a:r>
            <a:r>
              <a:rPr lang="pl-PL" sz="2000" b="1" dirty="0" smtClean="0">
                <a:solidFill>
                  <a:srgbClr val="000090"/>
                </a:solidFill>
              </a:rPr>
              <a:t> SUSY: </a:t>
            </a:r>
            <a:r>
              <a:rPr lang="pl-PL" sz="2000" b="1" dirty="0" err="1" smtClean="0">
                <a:solidFill>
                  <a:srgbClr val="000090"/>
                </a:solidFill>
              </a:rPr>
              <a:t>neutralino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relic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density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is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typically</a:t>
            </a:r>
            <a:r>
              <a:rPr lang="pl-PL" sz="2000" b="1" dirty="0" smtClean="0">
                <a:solidFill>
                  <a:srgbClr val="000090"/>
                </a:solidFill>
              </a:rPr>
              <a:t> 1-2 </a:t>
            </a:r>
            <a:r>
              <a:rPr lang="pl-PL" sz="2000" b="1" dirty="0" err="1" smtClean="0">
                <a:solidFill>
                  <a:srgbClr val="000090"/>
                </a:solidFill>
              </a:rPr>
              <a:t>orders</a:t>
            </a:r>
            <a:r>
              <a:rPr lang="pl-PL" sz="2000" b="1" dirty="0" smtClean="0">
                <a:solidFill>
                  <a:srgbClr val="000090"/>
                </a:solidFill>
              </a:rPr>
              <a:t> of </a:t>
            </a:r>
            <a:r>
              <a:rPr lang="pl-PL" sz="2000" b="1" dirty="0" err="1" smtClean="0">
                <a:solidFill>
                  <a:srgbClr val="000090"/>
                </a:solidFill>
              </a:rPr>
              <a:t>magnitude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too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large</a:t>
            </a:r>
            <a:endParaRPr lang="pl-PL" sz="2000" b="1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pl-PL" sz="2000" b="1" dirty="0" smtClean="0">
              <a:solidFill>
                <a:srgbClr val="000090"/>
              </a:solidFill>
            </a:endParaRPr>
          </a:p>
          <a:p>
            <a:r>
              <a:rPr lang="pl-PL" sz="2000" b="1" dirty="0" err="1">
                <a:solidFill>
                  <a:srgbClr val="000090"/>
                </a:solidFill>
              </a:rPr>
              <a:t>R</a:t>
            </a:r>
            <a:r>
              <a:rPr lang="pl-PL" sz="2000" b="1" dirty="0" err="1" smtClean="0">
                <a:solidFill>
                  <a:srgbClr val="000090"/>
                </a:solidFill>
              </a:rPr>
              <a:t>emaining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mechanisms</a:t>
            </a:r>
            <a:r>
              <a:rPr lang="pl-PL" sz="2000" b="1" dirty="0" smtClean="0">
                <a:solidFill>
                  <a:srgbClr val="000090"/>
                </a:solidFill>
              </a:rPr>
              <a:t> of </a:t>
            </a:r>
            <a:r>
              <a:rPr lang="pl-PL" sz="2000" b="1" dirty="0" err="1" smtClean="0">
                <a:solidFill>
                  <a:srgbClr val="000090"/>
                </a:solidFill>
              </a:rPr>
              <a:t>reducing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it</a:t>
            </a:r>
            <a:r>
              <a:rPr lang="pl-PL" sz="2000" b="1" dirty="0" smtClean="0">
                <a:solidFill>
                  <a:srgbClr val="000090"/>
                </a:solidFill>
              </a:rPr>
              <a:t> to </a:t>
            </a:r>
            <a:r>
              <a:rPr lang="pl-PL" sz="2000" b="1" dirty="0" err="1" smtClean="0">
                <a:solidFill>
                  <a:srgbClr val="000090"/>
                </a:solidFill>
              </a:rPr>
              <a:t>correct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range</a:t>
            </a:r>
            <a:r>
              <a:rPr lang="pl-PL" sz="2000" b="1" dirty="0" smtClean="0">
                <a:solidFill>
                  <a:srgbClr val="000090"/>
                </a:solidFill>
              </a:rPr>
              <a:t>:</a:t>
            </a:r>
          </a:p>
          <a:p>
            <a:endParaRPr lang="pl-PL" sz="2000" b="1" dirty="0">
              <a:solidFill>
                <a:srgbClr val="000090"/>
              </a:solidFill>
            </a:endParaRPr>
          </a:p>
          <a:p>
            <a:endParaRPr lang="pl-PL" sz="2000" b="1" dirty="0" smtClean="0">
              <a:solidFill>
                <a:srgbClr val="000090"/>
              </a:solidFill>
            </a:endParaRPr>
          </a:p>
          <a:p>
            <a:endParaRPr lang="pl-PL" sz="2000" b="1" dirty="0">
              <a:solidFill>
                <a:srgbClr val="000090"/>
              </a:solidFill>
            </a:endParaRPr>
          </a:p>
          <a:p>
            <a:endParaRPr lang="pl-PL" sz="2000" b="1" dirty="0" smtClean="0">
              <a:solidFill>
                <a:srgbClr val="000090"/>
              </a:solidFill>
            </a:endParaRPr>
          </a:p>
          <a:p>
            <a:pPr lvl="8">
              <a:buFont typeface="Wingdings" charset="2"/>
              <a:buChar char="²"/>
            </a:pPr>
            <a:r>
              <a:rPr lang="pl-PL" b="1" dirty="0" err="1" smtClean="0"/>
              <a:t>neutralino-stau</a:t>
            </a:r>
            <a:r>
              <a:rPr lang="pl-PL" b="1" dirty="0" smtClean="0"/>
              <a:t> </a:t>
            </a:r>
            <a:r>
              <a:rPr lang="pl-PL" b="1" dirty="0" err="1" smtClean="0"/>
              <a:t>coannhilation</a:t>
            </a:r>
            <a:endParaRPr lang="pl-PL" b="1" dirty="0" smtClean="0"/>
          </a:p>
          <a:p>
            <a:pPr lvl="8">
              <a:buFont typeface="Wingdings" charset="2"/>
              <a:buChar char="²"/>
            </a:pPr>
            <a:r>
              <a:rPr lang="pl-PL" b="1" dirty="0" err="1"/>
              <a:t>pseudoscalar</a:t>
            </a:r>
            <a:r>
              <a:rPr lang="pl-PL" b="1" dirty="0"/>
              <a:t> </a:t>
            </a:r>
            <a:r>
              <a:rPr lang="pl-PL" b="1" dirty="0" err="1"/>
              <a:t>Higgs</a:t>
            </a:r>
            <a:r>
              <a:rPr lang="pl-PL" b="1" dirty="0"/>
              <a:t> A </a:t>
            </a:r>
            <a:r>
              <a:rPr lang="pl-PL" b="1" dirty="0" err="1" smtClean="0"/>
              <a:t>resonance</a:t>
            </a:r>
            <a:endParaRPr lang="pl-PL" b="1" dirty="0" smtClean="0"/>
          </a:p>
          <a:p>
            <a:pPr lvl="8">
              <a:buFont typeface="Wingdings" charset="2"/>
              <a:buChar char="²"/>
            </a:pPr>
            <a:r>
              <a:rPr lang="pl-PL" b="1" dirty="0" err="1"/>
              <a:t>focus</a:t>
            </a:r>
            <a:r>
              <a:rPr lang="pl-PL" b="1" dirty="0"/>
              <a:t> point/</a:t>
            </a:r>
            <a:r>
              <a:rPr lang="pl-PL" b="1" dirty="0" err="1"/>
              <a:t>hyperbolic</a:t>
            </a:r>
            <a:r>
              <a:rPr lang="pl-PL" b="1" dirty="0"/>
              <a:t> </a:t>
            </a:r>
            <a:r>
              <a:rPr lang="pl-PL" b="1" dirty="0" err="1"/>
              <a:t>branch</a:t>
            </a:r>
            <a:r>
              <a:rPr lang="pl-PL" b="1" dirty="0"/>
              <a:t> </a:t>
            </a:r>
            <a:r>
              <a:rPr lang="pl-PL" b="1" dirty="0" smtClean="0"/>
              <a:t>region</a:t>
            </a:r>
            <a:endParaRPr lang="pl-PL" b="1" dirty="0"/>
          </a:p>
          <a:p>
            <a:pPr lvl="8">
              <a:buFont typeface="Wingdings" charset="2"/>
              <a:buChar char="²"/>
            </a:pPr>
            <a:r>
              <a:rPr lang="pl-PL" b="1" dirty="0"/>
              <a:t>(~1 </a:t>
            </a:r>
            <a:r>
              <a:rPr lang="pl-PL" b="1" dirty="0" err="1"/>
              <a:t>TeV</a:t>
            </a:r>
            <a:r>
              <a:rPr lang="pl-PL" b="1" dirty="0"/>
              <a:t> </a:t>
            </a:r>
            <a:r>
              <a:rPr lang="pl-PL" b="1" dirty="0" err="1" smtClean="0"/>
              <a:t>higgsino</a:t>
            </a:r>
            <a:r>
              <a:rPr lang="pl-PL" b="1" dirty="0" smtClean="0"/>
              <a:t> LSP </a:t>
            </a:r>
            <a:r>
              <a:rPr lang="pl-PL" b="1" dirty="0" err="1"/>
              <a:t>at</a:t>
            </a:r>
            <a:r>
              <a:rPr lang="pl-PL" b="1" dirty="0"/>
              <a:t> </a:t>
            </a:r>
            <a:r>
              <a:rPr lang="pl-PL" b="1" dirty="0" err="1"/>
              <a:t>larger</a:t>
            </a:r>
            <a:r>
              <a:rPr lang="pl-PL" b="1" dirty="0"/>
              <a:t> MSUSY</a:t>
            </a:r>
            <a:r>
              <a:rPr lang="pl-PL" b="1" dirty="0" smtClean="0"/>
              <a:t>)</a:t>
            </a:r>
          </a:p>
          <a:p>
            <a:pPr lvl="8">
              <a:buFont typeface="Wingdings" charset="2"/>
              <a:buChar char="²"/>
            </a:pPr>
            <a:r>
              <a:rPr lang="pl-PL" b="1" dirty="0" smtClean="0"/>
              <a:t>Plus (</a:t>
            </a:r>
            <a:r>
              <a:rPr lang="pl-PL" b="1" dirty="0" err="1" smtClean="0"/>
              <a:t>very</a:t>
            </a:r>
            <a:r>
              <a:rPr lang="pl-PL" b="1" dirty="0" smtClean="0"/>
              <a:t> </a:t>
            </a:r>
            <a:r>
              <a:rPr lang="pl-PL" b="1" dirty="0" err="1" smtClean="0"/>
              <a:t>rare</a:t>
            </a:r>
            <a:r>
              <a:rPr lang="pl-PL" b="1" dirty="0" smtClean="0"/>
              <a:t>) LSP-stop </a:t>
            </a:r>
            <a:r>
              <a:rPr lang="pl-PL" b="1" dirty="0" err="1" smtClean="0"/>
              <a:t>coannihilation</a:t>
            </a:r>
            <a:endParaRPr lang="pl-PL" b="1" dirty="0"/>
          </a:p>
          <a:p>
            <a:pPr marL="3657600" lvl="8" indent="0">
              <a:buNone/>
            </a:pPr>
            <a:endParaRPr lang="pl-PL" sz="1200" b="1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24" name="Łącznik prosty ze strzałką 23"/>
          <p:cNvCxnSpPr/>
          <p:nvPr/>
        </p:nvCxnSpPr>
        <p:spPr>
          <a:xfrm flipH="1">
            <a:off x="749300" y="4165600"/>
            <a:ext cx="3263900" cy="901700"/>
          </a:xfrm>
          <a:prstGeom prst="straightConnector1">
            <a:avLst/>
          </a:prstGeom>
          <a:ln>
            <a:solidFill>
              <a:srgbClr val="80005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flipH="1">
            <a:off x="889000" y="4470400"/>
            <a:ext cx="3124200" cy="431800"/>
          </a:xfrm>
          <a:prstGeom prst="straightConnector1">
            <a:avLst/>
          </a:prstGeom>
          <a:ln>
            <a:solidFill>
              <a:srgbClr val="80005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 flipH="1">
            <a:off x="1206500" y="4902200"/>
            <a:ext cx="2806700" cy="165100"/>
          </a:xfrm>
          <a:prstGeom prst="straightConnector1">
            <a:avLst/>
          </a:prstGeom>
          <a:ln>
            <a:solidFill>
              <a:srgbClr val="80005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/>
          <p:cNvCxnSpPr/>
          <p:nvPr/>
        </p:nvCxnSpPr>
        <p:spPr>
          <a:xfrm flipH="1" flipV="1">
            <a:off x="2209800" y="4497420"/>
            <a:ext cx="1803400" cy="596900"/>
          </a:xfrm>
          <a:prstGeom prst="straightConnector1">
            <a:avLst/>
          </a:prstGeom>
          <a:ln>
            <a:solidFill>
              <a:srgbClr val="80005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PoleTekstowe 30"/>
          <p:cNvSpPr txBox="1"/>
          <p:nvPr/>
        </p:nvSpPr>
        <p:spPr>
          <a:xfrm>
            <a:off x="1935619" y="5802577"/>
            <a:ext cx="680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80005C"/>
                </a:solidFill>
              </a:rPr>
              <a:t>CMSSM: </a:t>
            </a:r>
            <a:r>
              <a:rPr lang="pl-PL" sz="2400" b="1" dirty="0" err="1" smtClean="0">
                <a:solidFill>
                  <a:srgbClr val="80005C"/>
                </a:solidFill>
              </a:rPr>
              <a:t>these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are</a:t>
            </a:r>
            <a:r>
              <a:rPr lang="pl-PL" sz="2400" b="1" dirty="0" smtClean="0">
                <a:solidFill>
                  <a:srgbClr val="80005C"/>
                </a:solidFill>
              </a:rPr>
              <a:t> the </a:t>
            </a:r>
            <a:r>
              <a:rPr lang="pl-PL" sz="2400" b="1" dirty="0" err="1" smtClean="0">
                <a:solidFill>
                  <a:srgbClr val="80005C"/>
                </a:solidFill>
              </a:rPr>
              <a:t>only</a:t>
            </a:r>
            <a:r>
              <a:rPr lang="pl-PL" sz="2400" b="1" dirty="0" smtClean="0">
                <a:solidFill>
                  <a:srgbClr val="80005C"/>
                </a:solidFill>
              </a:rPr>
              <a:t> DM-</a:t>
            </a:r>
            <a:r>
              <a:rPr lang="pl-PL" sz="2400" b="1" dirty="0" err="1" smtClean="0">
                <a:solidFill>
                  <a:srgbClr val="80005C"/>
                </a:solidFill>
              </a:rPr>
              <a:t>favored</a:t>
            </a:r>
            <a:r>
              <a:rPr lang="pl-PL" sz="2400" b="1" dirty="0" smtClean="0">
                <a:solidFill>
                  <a:srgbClr val="80005C"/>
                </a:solidFill>
              </a:rPr>
              <a:t> regions</a:t>
            </a:r>
            <a:endParaRPr lang="pl-PL" sz="2400" b="1" dirty="0">
              <a:solidFill>
                <a:srgbClr val="80005C"/>
              </a:solidFill>
            </a:endParaRP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756" y="4197413"/>
            <a:ext cx="1356283" cy="180000"/>
          </a:xfrm>
          <a:prstGeom prst="rect">
            <a:avLst/>
          </a:prstGeom>
        </p:spPr>
      </p:pic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571" y="1802748"/>
            <a:ext cx="2006554" cy="208681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3" y="2654300"/>
            <a:ext cx="3606800" cy="30226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40569" y="5676900"/>
            <a:ext cx="1980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b="1" dirty="0" smtClean="0">
                <a:solidFill>
                  <a:srgbClr val="000090"/>
                </a:solidFill>
              </a:rPr>
              <a:t>Scan with </a:t>
            </a:r>
            <a:r>
              <a:rPr lang="pl-PL" sz="1200" b="1" dirty="0" err="1">
                <a:solidFill>
                  <a:srgbClr val="000090"/>
                </a:solidFill>
              </a:rPr>
              <a:t>all</a:t>
            </a:r>
            <a:r>
              <a:rPr lang="pl-PL" sz="1200" b="1" dirty="0">
                <a:solidFill>
                  <a:srgbClr val="000090"/>
                </a:solidFill>
              </a:rPr>
              <a:t> </a:t>
            </a:r>
            <a:r>
              <a:rPr lang="pl-PL" sz="1200" b="1" dirty="0" err="1" smtClean="0">
                <a:solidFill>
                  <a:srgbClr val="000090"/>
                </a:solidFill>
              </a:rPr>
              <a:t>other</a:t>
            </a:r>
            <a:r>
              <a:rPr lang="pl-PL" sz="1200" b="1" dirty="0" smtClean="0">
                <a:solidFill>
                  <a:srgbClr val="000090"/>
                </a:solidFill>
              </a:rPr>
              <a:t> </a:t>
            </a:r>
            <a:r>
              <a:rPr lang="pl-PL" sz="1200" b="1" dirty="0" err="1" smtClean="0">
                <a:solidFill>
                  <a:srgbClr val="000090"/>
                </a:solidFill>
              </a:rPr>
              <a:t>relevant</a:t>
            </a:r>
            <a:r>
              <a:rPr lang="pl-PL" sz="1200" b="1" dirty="0" smtClean="0">
                <a:solidFill>
                  <a:srgbClr val="000090"/>
                </a:solidFill>
              </a:rPr>
              <a:t> </a:t>
            </a:r>
          </a:p>
          <a:p>
            <a:r>
              <a:rPr lang="pl-PL" sz="1200" b="1" dirty="0" err="1" smtClean="0">
                <a:solidFill>
                  <a:srgbClr val="000090"/>
                </a:solidFill>
              </a:rPr>
              <a:t>constraints</a:t>
            </a:r>
            <a:r>
              <a:rPr lang="pl-PL" sz="1200" b="1" dirty="0" smtClean="0">
                <a:solidFill>
                  <a:srgbClr val="000090"/>
                </a:solidFill>
              </a:rPr>
              <a:t> </a:t>
            </a:r>
            <a:r>
              <a:rPr lang="pl-PL" sz="1200" b="1" dirty="0" err="1">
                <a:solidFill>
                  <a:srgbClr val="000090"/>
                </a:solidFill>
              </a:rPr>
              <a:t>imposed</a:t>
            </a:r>
            <a:endParaRPr lang="pl-PL" sz="1200" b="1" dirty="0">
              <a:solidFill>
                <a:srgbClr val="000090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619" y="1772865"/>
            <a:ext cx="5194300" cy="2159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5619" y="1988765"/>
            <a:ext cx="51943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4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00000"/>
                </a:solidFill>
              </a:rPr>
              <a:t> </a:t>
            </a:r>
            <a:r>
              <a:rPr lang="pl-PL" sz="3600" b="1" dirty="0" err="1" smtClean="0">
                <a:solidFill>
                  <a:srgbClr val="800000"/>
                </a:solidFill>
              </a:rPr>
              <a:t>Light</a:t>
            </a:r>
            <a:r>
              <a:rPr lang="pl-PL" sz="3600" b="1" dirty="0" smtClean="0">
                <a:solidFill>
                  <a:srgbClr val="800000"/>
                </a:solidFill>
              </a:rPr>
              <a:t> </a:t>
            </a:r>
            <a:r>
              <a:rPr lang="pl-PL" sz="3600" b="1" dirty="0" err="1" smtClean="0">
                <a:solidFill>
                  <a:srgbClr val="800000"/>
                </a:solidFill>
              </a:rPr>
              <a:t>Higgs</a:t>
            </a:r>
            <a:r>
              <a:rPr lang="pl-PL" sz="3600" b="1" dirty="0" smtClean="0">
                <a:solidFill>
                  <a:srgbClr val="800000"/>
                </a:solidFill>
              </a:rPr>
              <a:t> in the CMSSM</a:t>
            </a:r>
            <a:endParaRPr lang="pl-PL" sz="3600" b="1" dirty="0">
              <a:solidFill>
                <a:srgbClr val="8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03" y="2444574"/>
            <a:ext cx="2197197" cy="246323"/>
          </a:xfrm>
          <a:prstGeom prst="rect">
            <a:avLst/>
          </a:prstGeom>
        </p:spPr>
      </p:pic>
      <p:sp>
        <p:nvSpPr>
          <p:cNvPr id="15" name="PoleTekstowe 14"/>
          <p:cNvSpPr txBox="1"/>
          <p:nvPr/>
        </p:nvSpPr>
        <p:spPr>
          <a:xfrm>
            <a:off x="699771" y="1197352"/>
            <a:ext cx="269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Likelihood</a:t>
            </a:r>
            <a:r>
              <a:rPr lang="pl-PL" dirty="0" smtClean="0"/>
              <a:t>  </a:t>
            </a:r>
            <a:r>
              <a:rPr lang="pl-PL" dirty="0" err="1" smtClean="0"/>
              <a:t>function</a:t>
            </a:r>
            <a:endParaRPr lang="pl-PL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502023" y="6070274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80005C"/>
                </a:solidFill>
              </a:rPr>
              <a:t>~126 </a:t>
            </a:r>
            <a:r>
              <a:rPr lang="pl-PL" sz="2000" b="1" dirty="0" err="1" smtClean="0">
                <a:solidFill>
                  <a:srgbClr val="80005C"/>
                </a:solidFill>
              </a:rPr>
              <a:t>GeV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Higgs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at</a:t>
            </a:r>
            <a:r>
              <a:rPr lang="pl-PL" sz="2000" b="1" dirty="0" smtClean="0">
                <a:solidFill>
                  <a:srgbClr val="80005C"/>
                </a:solidFill>
              </a:rPr>
              <a:t>/</a:t>
            </a:r>
            <a:r>
              <a:rPr lang="pl-PL" sz="2000" b="1" dirty="0" err="1" smtClean="0">
                <a:solidFill>
                  <a:srgbClr val="80005C"/>
                </a:solidFill>
              </a:rPr>
              <a:t>near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lowest</a:t>
            </a:r>
            <a:r>
              <a:rPr lang="pl-PL" sz="2000" b="1" dirty="0" smtClean="0">
                <a:solidFill>
                  <a:srgbClr val="80005C"/>
                </a:solidFill>
              </a:rPr>
              <a:t> chi2  (S</a:t>
            </a:r>
            <a:r>
              <a:rPr lang="it-IT" sz="2000" b="1" dirty="0" smtClean="0">
                <a:solidFill>
                  <a:srgbClr val="80005C"/>
                </a:solidFill>
              </a:rPr>
              <a:t>.C.</a:t>
            </a:r>
            <a:r>
              <a:rPr lang="pl-PL" sz="2000" b="1" dirty="0" smtClean="0">
                <a:solidFill>
                  <a:srgbClr val="80005C"/>
                </a:solidFill>
              </a:rPr>
              <a:t>/AF) and </a:t>
            </a:r>
            <a:r>
              <a:rPr lang="pl-PL" sz="2000" b="1" dirty="0" err="1" smtClean="0">
                <a:solidFill>
                  <a:srgbClr val="80005C"/>
                </a:solidFill>
              </a:rPr>
              <a:t>at</a:t>
            </a:r>
            <a:r>
              <a:rPr lang="pl-PL" sz="2000" b="1" dirty="0" smtClean="0">
                <a:solidFill>
                  <a:srgbClr val="80005C"/>
                </a:solidFill>
              </a:rPr>
              <a:t> X_SUSY&gt;&gt; 1TeV</a:t>
            </a:r>
            <a:endParaRPr lang="pl-PL" sz="2000" b="1" dirty="0">
              <a:solidFill>
                <a:srgbClr val="80005C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822" y="1809933"/>
            <a:ext cx="3988678" cy="4102100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4" y="6350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PoleTekstowe 2"/>
          <p:cNvSpPr txBox="1"/>
          <p:nvPr/>
        </p:nvSpPr>
        <p:spPr>
          <a:xfrm>
            <a:off x="4201819" y="1197351"/>
            <a:ext cx="4718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…with </a:t>
            </a:r>
            <a:r>
              <a:rPr lang="pl-PL" sz="2000" b="1" dirty="0" err="1" smtClean="0">
                <a:solidFill>
                  <a:srgbClr val="FF0000"/>
                </a:solidFill>
              </a:rPr>
              <a:t>all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relevant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constraints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imposed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18" y="1735229"/>
            <a:ext cx="2239682" cy="37328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771" y="2833689"/>
            <a:ext cx="3020582" cy="31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err="1" smtClean="0">
                <a:solidFill>
                  <a:srgbClr val="000090"/>
                </a:solidFill>
              </a:rPr>
              <a:t>Higgs</a:t>
            </a:r>
            <a:r>
              <a:rPr lang="pl-PL" sz="4000" b="1" dirty="0" smtClean="0">
                <a:solidFill>
                  <a:srgbClr val="000090"/>
                </a:solidFill>
              </a:rPr>
              <a:t> vs stop mass</a:t>
            </a:r>
            <a:endParaRPr lang="pl-PL" sz="4000" b="1" dirty="0">
              <a:solidFill>
                <a:srgbClr val="00009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PoleTekstowe 13"/>
          <p:cNvSpPr txBox="1"/>
          <p:nvPr/>
        </p:nvSpPr>
        <p:spPr>
          <a:xfrm>
            <a:off x="304800" y="4984234"/>
            <a:ext cx="295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80005C"/>
                </a:solidFill>
              </a:rPr>
              <a:t>Best </a:t>
            </a:r>
            <a:r>
              <a:rPr lang="pl-PL" sz="2000" b="1" dirty="0" err="1" smtClean="0">
                <a:solidFill>
                  <a:srgbClr val="80005C"/>
                </a:solidFill>
              </a:rPr>
              <a:t>fit</a:t>
            </a:r>
            <a:r>
              <a:rPr lang="pl-PL" sz="2000" b="1" dirty="0" smtClean="0">
                <a:solidFill>
                  <a:srgbClr val="80005C"/>
                </a:solidFill>
              </a:rPr>
              <a:t> to ~126 </a:t>
            </a:r>
            <a:r>
              <a:rPr lang="pl-PL" sz="2000" b="1" dirty="0" err="1" smtClean="0">
                <a:solidFill>
                  <a:srgbClr val="80005C"/>
                </a:solidFill>
              </a:rPr>
              <a:t>GeV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Higgs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</a:p>
          <a:p>
            <a:r>
              <a:rPr lang="pl-PL" sz="2000" b="1" dirty="0" smtClean="0">
                <a:solidFill>
                  <a:srgbClr val="80005C"/>
                </a:solidFill>
              </a:rPr>
              <a:t>-&gt; M_SUSY~ </a:t>
            </a:r>
            <a:r>
              <a:rPr lang="pl-PL" sz="2000" b="1" dirty="0" err="1" smtClean="0">
                <a:solidFill>
                  <a:srgbClr val="80005C"/>
                </a:solidFill>
              </a:rPr>
              <a:t>or</a:t>
            </a:r>
            <a:r>
              <a:rPr lang="pl-PL" sz="2000" b="1" dirty="0" smtClean="0">
                <a:solidFill>
                  <a:srgbClr val="80005C"/>
                </a:solidFill>
              </a:rPr>
              <a:t> &gt;&gt; 1 </a:t>
            </a:r>
            <a:r>
              <a:rPr lang="pl-PL" sz="2000" b="1" dirty="0" err="1" smtClean="0">
                <a:solidFill>
                  <a:srgbClr val="80005C"/>
                </a:solidFill>
              </a:rPr>
              <a:t>TeV</a:t>
            </a:r>
            <a:endParaRPr lang="pl-PL" sz="2000" b="1" dirty="0">
              <a:solidFill>
                <a:srgbClr val="80005C"/>
              </a:solidFill>
            </a:endParaRPr>
          </a:p>
        </p:txBody>
      </p:sp>
      <p:sp>
        <p:nvSpPr>
          <p:cNvPr id="15" name="PoleTekstowe 14"/>
          <p:cNvSpPr txBox="1"/>
          <p:nvPr/>
        </p:nvSpPr>
        <p:spPr>
          <a:xfrm>
            <a:off x="1918652" y="5816599"/>
            <a:ext cx="632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80005C"/>
                </a:solidFill>
              </a:rPr>
              <a:t>Dark </a:t>
            </a:r>
            <a:r>
              <a:rPr lang="pl-PL" sz="2400" b="1" dirty="0" err="1">
                <a:solidFill>
                  <a:srgbClr val="80005C"/>
                </a:solidFill>
              </a:rPr>
              <a:t>matter</a:t>
            </a:r>
            <a:r>
              <a:rPr lang="pl-PL" sz="2400" b="1" dirty="0">
                <a:solidFill>
                  <a:srgbClr val="80005C"/>
                </a:solidFill>
              </a:rPr>
              <a:t> </a:t>
            </a:r>
            <a:r>
              <a:rPr lang="pl-PL" sz="2400" b="1" dirty="0" err="1">
                <a:solidFill>
                  <a:srgbClr val="80005C"/>
                </a:solidFill>
              </a:rPr>
              <a:t>relic</a:t>
            </a:r>
            <a:r>
              <a:rPr lang="pl-PL" sz="2400" b="1" dirty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density</a:t>
            </a:r>
            <a:r>
              <a:rPr lang="pl-PL" sz="2400" b="1" dirty="0" smtClean="0">
                <a:solidFill>
                  <a:srgbClr val="80005C"/>
                </a:solidFill>
              </a:rPr>
              <a:t>: </a:t>
            </a:r>
            <a:r>
              <a:rPr lang="pl-PL" sz="2400" b="1" dirty="0" err="1" smtClean="0">
                <a:solidFill>
                  <a:srgbClr val="80005C"/>
                </a:solidFill>
              </a:rPr>
              <a:t>selects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some</a:t>
            </a:r>
            <a:r>
              <a:rPr lang="pl-PL" sz="2400" b="1" dirty="0" smtClean="0">
                <a:solidFill>
                  <a:srgbClr val="80005C"/>
                </a:solidFill>
              </a:rPr>
              <a:t> regions </a:t>
            </a:r>
            <a:endParaRPr lang="pl-PL" sz="2400" b="1" dirty="0">
              <a:solidFill>
                <a:srgbClr val="80005C"/>
              </a:solidFill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00" y="5422634"/>
            <a:ext cx="3389142" cy="21600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5047735"/>
            <a:ext cx="4191000" cy="283906"/>
          </a:xfrm>
          <a:prstGeom prst="rect">
            <a:avLst/>
          </a:prstGeom>
        </p:spPr>
      </p:pic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1" y="0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700" y="1007961"/>
            <a:ext cx="3396699" cy="345960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11" y="1107004"/>
            <a:ext cx="2789089" cy="2868399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3515462" y="3369602"/>
            <a:ext cx="196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s</a:t>
            </a:r>
            <a:r>
              <a:rPr lang="pl-PL" sz="2000" b="1" dirty="0" smtClean="0">
                <a:solidFill>
                  <a:srgbClr val="FF0000"/>
                </a:solidFill>
              </a:rPr>
              <a:t>top_1 mass </a:t>
            </a:r>
            <a:r>
              <a:rPr lang="pl-PL" sz="2000" b="1" dirty="0" err="1" smtClean="0">
                <a:solidFill>
                  <a:srgbClr val="FF0000"/>
                </a:solidFill>
              </a:rPr>
              <a:t>at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pl-PL" sz="2000" b="1" dirty="0" err="1" smtClean="0">
                <a:solidFill>
                  <a:srgbClr val="FF0000"/>
                </a:solidFill>
              </a:rPr>
              <a:t>or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above</a:t>
            </a:r>
            <a:r>
              <a:rPr lang="pl-PL" sz="2000" b="1" dirty="0" smtClean="0">
                <a:solidFill>
                  <a:srgbClr val="FF0000"/>
                </a:solidFill>
              </a:rPr>
              <a:t> 1 </a:t>
            </a:r>
            <a:r>
              <a:rPr lang="pl-PL" sz="2000" b="1" dirty="0" err="1" smtClean="0">
                <a:solidFill>
                  <a:srgbClr val="FF0000"/>
                </a:solidFill>
              </a:rPr>
              <a:t>TeV</a:t>
            </a:r>
            <a:endParaRPr lang="pl-P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Prostokąt 4"/>
          <p:cNvSpPr/>
          <p:nvPr/>
        </p:nvSpPr>
        <p:spPr>
          <a:xfrm>
            <a:off x="711200" y="2876165"/>
            <a:ext cx="7734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err="1"/>
              <a:t>Can</a:t>
            </a:r>
            <a:r>
              <a:rPr lang="pl-PL" sz="3200" b="1" dirty="0"/>
              <a:t> </a:t>
            </a:r>
            <a:r>
              <a:rPr lang="pl-PL" sz="3200" b="1" dirty="0" err="1" smtClean="0"/>
              <a:t>multi-TeV</a:t>
            </a:r>
            <a:r>
              <a:rPr lang="pl-PL" sz="3200" b="1" dirty="0" smtClean="0"/>
              <a:t> </a:t>
            </a:r>
            <a:r>
              <a:rPr lang="pl-PL" sz="3200" b="1" dirty="0" err="1"/>
              <a:t>ranges</a:t>
            </a:r>
            <a:r>
              <a:rPr lang="pl-PL" sz="3200" b="1" dirty="0"/>
              <a:t> of </a:t>
            </a:r>
            <a:r>
              <a:rPr lang="pl-PL" sz="3200" b="1" dirty="0" err="1"/>
              <a:t>parameters</a:t>
            </a:r>
            <a:r>
              <a:rPr lang="pl-PL" sz="3200" b="1" dirty="0"/>
              <a:t> </a:t>
            </a:r>
            <a:endParaRPr lang="pl-PL" sz="3200" b="1" dirty="0" smtClean="0"/>
          </a:p>
          <a:p>
            <a:pPr algn="ctr"/>
            <a:r>
              <a:rPr lang="pl-PL" sz="3200" b="1" dirty="0" smtClean="0"/>
              <a:t>be </a:t>
            </a:r>
            <a:r>
              <a:rPr lang="pl-PL" sz="3200" b="1" dirty="0" err="1" smtClean="0"/>
              <a:t>tested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experimentally</a:t>
            </a:r>
            <a:r>
              <a:rPr lang="pl-PL" sz="3200" b="1" dirty="0" smtClean="0"/>
              <a:t>?</a:t>
            </a:r>
            <a:endParaRPr lang="pl-PL" sz="3200" b="1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34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/>
              <a:t>LHC?</a:t>
            </a:r>
            <a:endParaRPr lang="pl-PL" sz="4000" b="1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79" y="1372265"/>
            <a:ext cx="4138706" cy="431079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612" y="1417638"/>
            <a:ext cx="2381624" cy="2476889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5215640" y="5632078"/>
            <a:ext cx="369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…</a:t>
            </a:r>
            <a:r>
              <a:rPr lang="pl-PL" sz="2800" b="1" dirty="0" err="1" smtClean="0"/>
              <a:t>signal</a:t>
            </a:r>
            <a:r>
              <a:rPr lang="pl-PL" sz="2800" b="1" dirty="0" smtClean="0"/>
              <a:t> not </a:t>
            </a:r>
            <a:r>
              <a:rPr lang="pl-PL" sz="2800" b="1" dirty="0" err="1" smtClean="0"/>
              <a:t>guaranteed</a:t>
            </a:r>
            <a:endParaRPr lang="pl-PL" sz="2800" b="1" dirty="0"/>
          </a:p>
        </p:txBody>
      </p:sp>
      <p:sp>
        <p:nvSpPr>
          <p:cNvPr id="9" name="PoleTekstowe 8"/>
          <p:cNvSpPr txBox="1"/>
          <p:nvPr/>
        </p:nvSpPr>
        <p:spPr>
          <a:xfrm>
            <a:off x="4885765" y="4170537"/>
            <a:ext cx="294341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80005C"/>
                </a:solidFill>
              </a:rPr>
              <a:t>LHC </a:t>
            </a:r>
            <a:r>
              <a:rPr lang="pl-PL" sz="2400" b="1" dirty="0" err="1" smtClean="0">
                <a:solidFill>
                  <a:srgbClr val="80005C"/>
                </a:solidFill>
              </a:rPr>
              <a:t>reach</a:t>
            </a:r>
            <a:r>
              <a:rPr lang="pl-PL" sz="2400" b="1" dirty="0" smtClean="0">
                <a:solidFill>
                  <a:srgbClr val="80005C"/>
                </a:solidFill>
              </a:rPr>
              <a:t>:</a:t>
            </a:r>
          </a:p>
          <a:p>
            <a:r>
              <a:rPr lang="pl-PL" sz="2400" b="1" dirty="0" err="1" smtClean="0">
                <a:solidFill>
                  <a:srgbClr val="80005C"/>
                </a:solidFill>
              </a:rPr>
              <a:t>Gluino</a:t>
            </a:r>
            <a:r>
              <a:rPr lang="pl-PL" sz="2400" b="1" dirty="0" smtClean="0">
                <a:solidFill>
                  <a:srgbClr val="80005C"/>
                </a:solidFill>
              </a:rPr>
              <a:t>: ~2.7 </a:t>
            </a:r>
            <a:r>
              <a:rPr lang="pl-PL" sz="2400" b="1" dirty="0" err="1" smtClean="0">
                <a:solidFill>
                  <a:srgbClr val="80005C"/>
                </a:solidFill>
              </a:rPr>
              <a:t>GeV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</a:p>
          <a:p>
            <a:r>
              <a:rPr lang="pl-PL" sz="2400" b="1" dirty="0" err="1" smtClean="0">
                <a:solidFill>
                  <a:srgbClr val="80005C"/>
                </a:solidFill>
              </a:rPr>
              <a:t>Squarks</a:t>
            </a:r>
            <a:r>
              <a:rPr lang="pl-PL" sz="2400" b="1" dirty="0" smtClean="0">
                <a:solidFill>
                  <a:srgbClr val="80005C"/>
                </a:solidFill>
              </a:rPr>
              <a:t>: ~3 </a:t>
            </a:r>
            <a:r>
              <a:rPr lang="pl-PL" sz="2400" b="1" dirty="0" err="1" smtClean="0">
                <a:solidFill>
                  <a:srgbClr val="80005C"/>
                </a:solidFill>
              </a:rPr>
              <a:t>TeV</a:t>
            </a:r>
            <a:endParaRPr lang="pl-PL" sz="2400" b="1" dirty="0">
              <a:solidFill>
                <a:srgbClr val="80005C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1103868" y="5709562"/>
            <a:ext cx="3228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 smtClean="0"/>
              <a:t>Squark</a:t>
            </a:r>
            <a:r>
              <a:rPr lang="pl-PL" sz="1600" b="1" dirty="0" smtClean="0"/>
              <a:t> mass (1st </a:t>
            </a:r>
            <a:r>
              <a:rPr lang="pl-PL" sz="1600" b="1" dirty="0" err="1" smtClean="0"/>
              <a:t>or</a:t>
            </a:r>
            <a:r>
              <a:rPr lang="pl-PL" sz="1600" b="1" dirty="0" smtClean="0"/>
              <a:t> 2nd gen)</a:t>
            </a:r>
            <a:endParaRPr lang="pl-PL" sz="1600" b="1" dirty="0"/>
          </a:p>
        </p:txBody>
      </p:sp>
      <p:sp>
        <p:nvSpPr>
          <p:cNvPr id="10" name="PoleTekstowe 9"/>
          <p:cNvSpPr txBox="1"/>
          <p:nvPr/>
        </p:nvSpPr>
        <p:spPr>
          <a:xfrm>
            <a:off x="-529832" y="3245566"/>
            <a:ext cx="1400606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/>
              <a:t>g</a:t>
            </a:r>
            <a:r>
              <a:rPr lang="pl-PL" sz="1600" b="1" dirty="0" err="1" smtClean="0"/>
              <a:t>luino</a:t>
            </a:r>
            <a:r>
              <a:rPr lang="pl-PL" sz="1600" b="1" dirty="0" smtClean="0"/>
              <a:t> mass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29111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500"/>
            <a:ext cx="8216900" cy="6464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82653" y="2427326"/>
            <a:ext cx="4389120" cy="35365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382653" y="3238802"/>
            <a:ext cx="2604533" cy="35365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382653" y="4251527"/>
            <a:ext cx="1511272" cy="410225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29640" y="1012725"/>
            <a:ext cx="1964285" cy="369726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29640" y="6292050"/>
            <a:ext cx="1385500" cy="36275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Shape 49"/>
          <p:cNvSpPr/>
          <p:nvPr/>
        </p:nvSpPr>
        <p:spPr>
          <a:xfrm>
            <a:off x="1736350" y="1077026"/>
            <a:ext cx="5234857" cy="49511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02633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51" y="826470"/>
            <a:ext cx="7283106" cy="4805656"/>
          </a:xfrm>
          <a:prstGeom prst="rect">
            <a:avLst/>
          </a:prstGeom>
        </p:spPr>
      </p:pic>
      <p:sp>
        <p:nvSpPr>
          <p:cNvPr id="6" name="Oval 14"/>
          <p:cNvSpPr/>
          <p:nvPr/>
        </p:nvSpPr>
        <p:spPr>
          <a:xfrm>
            <a:off x="4132804" y="3503992"/>
            <a:ext cx="4086776" cy="1846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10" name="Shape 295"/>
          <p:cNvSpPr/>
          <p:nvPr/>
        </p:nvSpPr>
        <p:spPr>
          <a:xfrm rot="16200000">
            <a:off x="6023881" y="5130899"/>
            <a:ext cx="1058638" cy="4157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9050" cap="flat">
            <a:solidFill>
              <a:srgbClr val="0099CC"/>
            </a:solidFill>
            <a:prstDash val="solid"/>
            <a:round/>
            <a:headEnd type="none" w="sm" len="sm"/>
            <a:tailEnd type="none" w="sm" len="sm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>
              <a:ln>
                <a:solidFill>
                  <a:srgbClr val="000000"/>
                </a:solidFill>
              </a:ln>
              <a:solidFill>
                <a:srgbClr val="000090"/>
              </a:solidFill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4736951" y="5919056"/>
            <a:ext cx="363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>
                <a:solidFill>
                  <a:srgbClr val="000090"/>
                </a:solidFill>
              </a:rPr>
              <a:t>m</a:t>
            </a:r>
            <a:r>
              <a:rPr lang="pl-PL" sz="2000" b="1" dirty="0" err="1" smtClean="0">
                <a:solidFill>
                  <a:srgbClr val="000090"/>
                </a:solidFill>
              </a:rPr>
              <a:t>otivated</a:t>
            </a:r>
            <a:r>
              <a:rPr lang="pl-PL" sz="2000" b="1" dirty="0" smtClean="0">
                <a:solidFill>
                  <a:srgbClr val="000090"/>
                </a:solidFill>
              </a:rPr>
              <a:t> by </a:t>
            </a:r>
            <a:r>
              <a:rPr lang="pl-PL" sz="2000" b="1" dirty="0" err="1" smtClean="0">
                <a:solidFill>
                  <a:srgbClr val="000090"/>
                </a:solidFill>
              </a:rPr>
              <a:t>theory</a:t>
            </a:r>
            <a:r>
              <a:rPr lang="pl-PL" sz="2000" b="1" dirty="0" smtClean="0">
                <a:solidFill>
                  <a:srgbClr val="000090"/>
                </a:solidFill>
              </a:rPr>
              <a:t> (SUSY)</a:t>
            </a:r>
            <a:endParaRPr lang="pl-PL" sz="2000" b="1" dirty="0">
              <a:solidFill>
                <a:srgbClr val="000090"/>
              </a:solidFill>
            </a:endParaRPr>
          </a:p>
        </p:txBody>
      </p:sp>
      <p:sp>
        <p:nvSpPr>
          <p:cNvPr id="11" name="Oval 14"/>
          <p:cNvSpPr/>
          <p:nvPr/>
        </p:nvSpPr>
        <p:spPr>
          <a:xfrm>
            <a:off x="1514755" y="987220"/>
            <a:ext cx="3610933" cy="2621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2" name="Shape 295"/>
          <p:cNvSpPr/>
          <p:nvPr/>
        </p:nvSpPr>
        <p:spPr>
          <a:xfrm rot="17220000">
            <a:off x="-16642" y="3664227"/>
            <a:ext cx="3823358" cy="373602"/>
          </a:xfrm>
          <a:prstGeom prst="rightArrow">
            <a:avLst>
              <a:gd name="adj1" fmla="val 39124"/>
              <a:gd name="adj2" fmla="val 50000"/>
            </a:avLst>
          </a:prstGeom>
          <a:solidFill>
            <a:srgbClr val="FF0000"/>
          </a:solidFill>
          <a:ln w="19050" cap="flat">
            <a:solidFill>
              <a:srgbClr val="0099CC"/>
            </a:solidFill>
            <a:prstDash val="solid"/>
            <a:round/>
            <a:headEnd type="none" w="sm" len="sm"/>
            <a:tailEnd type="none" w="sm" len="sm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>
              <a:ln>
                <a:solidFill>
                  <a:srgbClr val="000000"/>
                </a:solidFill>
              </a:ln>
              <a:solidFill>
                <a:srgbClr val="000090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321313" y="5870831"/>
            <a:ext cx="309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/>
              <a:t>Confusion</a:t>
            </a:r>
            <a:r>
              <a:rPr lang="pl-PL" sz="2400" b="1" dirty="0" smtClean="0"/>
              <a:t> region</a:t>
            </a:r>
            <a:endParaRPr lang="pl-PL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5369" y="112525"/>
            <a:ext cx="625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Direct Detection AD </a:t>
            </a:r>
            <a:r>
              <a:rPr lang="en-US" sz="2800" b="1" dirty="0" smtClean="0">
                <a:solidFill>
                  <a:srgbClr val="FF0000"/>
                </a:solidFill>
              </a:rPr>
              <a:t>2011</a:t>
            </a:r>
            <a:r>
              <a:rPr lang="en-US" sz="2800" b="1" dirty="0" smtClean="0">
                <a:solidFill>
                  <a:srgbClr val="000090"/>
                </a:solidFill>
              </a:rPr>
              <a:t> -  </a:t>
            </a:r>
            <a:r>
              <a:rPr lang="en-US" sz="2800" b="1" dirty="0" smtClean="0">
                <a:solidFill>
                  <a:srgbClr val="FF0000"/>
                </a:solidFill>
              </a:rPr>
              <a:t>Before LHC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2887" y="6348641"/>
            <a:ext cx="2563640" cy="369332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5C"/>
                </a:solidFill>
              </a:rPr>
              <a:t>MasterCode</a:t>
            </a:r>
            <a:r>
              <a:rPr lang="en-US" b="1" dirty="0" smtClean="0">
                <a:solidFill>
                  <a:srgbClr val="80005C"/>
                </a:solidFill>
              </a:rPr>
              <a:t>, </a:t>
            </a:r>
            <a:r>
              <a:rPr lang="en-US" b="1" dirty="0" err="1" smtClean="0">
                <a:solidFill>
                  <a:srgbClr val="80005C"/>
                </a:solidFill>
              </a:rPr>
              <a:t>BayesFITS</a:t>
            </a:r>
            <a:endParaRPr lang="en-US" b="1" dirty="0">
              <a:solidFill>
                <a:srgbClr val="800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" grpId="0"/>
      <p:bldP spid="11" grpId="0" animBg="1"/>
      <p:bldP spid="12" grpId="0" animBg="1"/>
      <p:bldP spid="3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CMSSM and 1-tonne DM </a:t>
            </a:r>
            <a:r>
              <a:rPr lang="pl-PL" sz="4000" b="1" dirty="0" err="1" smtClean="0"/>
              <a:t>detectors</a:t>
            </a:r>
            <a:endParaRPr lang="pl-PL" sz="4000" b="1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5" name="PoleTekstowe 14"/>
          <p:cNvSpPr txBox="1"/>
          <p:nvPr/>
        </p:nvSpPr>
        <p:spPr>
          <a:xfrm>
            <a:off x="4203700" y="4801176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674" y="1163637"/>
            <a:ext cx="3331126" cy="3464371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1265238"/>
            <a:ext cx="762000" cy="246303"/>
          </a:xfrm>
          <a:prstGeom prst="rect">
            <a:avLst/>
          </a:prstGeom>
        </p:spPr>
      </p:pic>
      <p:sp>
        <p:nvSpPr>
          <p:cNvPr id="20" name="PoleTekstowe 19"/>
          <p:cNvSpPr txBox="1"/>
          <p:nvPr/>
        </p:nvSpPr>
        <p:spPr>
          <a:xfrm>
            <a:off x="762000" y="4751698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80005C"/>
                </a:solidFill>
              </a:rPr>
              <a:t>1-tonne DM </a:t>
            </a:r>
            <a:r>
              <a:rPr lang="pl-PL" sz="2400" b="1" dirty="0" err="1" smtClean="0">
                <a:solidFill>
                  <a:srgbClr val="80005C"/>
                </a:solidFill>
              </a:rPr>
              <a:t>detectors</a:t>
            </a:r>
            <a:r>
              <a:rPr lang="pl-PL" sz="2400" b="1" dirty="0" smtClean="0">
                <a:solidFill>
                  <a:srgbClr val="80005C"/>
                </a:solidFill>
              </a:rPr>
              <a:t> to </a:t>
            </a:r>
            <a:r>
              <a:rPr lang="pl-PL" sz="2400" b="1" dirty="0" err="1" smtClean="0">
                <a:solidFill>
                  <a:srgbClr val="80005C"/>
                </a:solidFill>
              </a:rPr>
              <a:t>cover</a:t>
            </a:r>
            <a:r>
              <a:rPr lang="pl-PL" sz="2400" b="1" dirty="0" smtClean="0">
                <a:solidFill>
                  <a:srgbClr val="80005C"/>
                </a:solidFill>
              </a:rPr>
              <a:t> most of CMSSM </a:t>
            </a:r>
            <a:r>
              <a:rPr lang="pl-PL" sz="2400" b="1" dirty="0" err="1" smtClean="0">
                <a:solidFill>
                  <a:srgbClr val="80005C"/>
                </a:solidFill>
              </a:rPr>
              <a:t>predictions</a:t>
            </a:r>
            <a:endParaRPr lang="pl-PL" sz="2400" b="1" dirty="0">
              <a:solidFill>
                <a:srgbClr val="80005C"/>
              </a:solidFill>
            </a:endParaRPr>
          </a:p>
        </p:txBody>
      </p:sp>
      <p:sp>
        <p:nvSpPr>
          <p:cNvPr id="21" name="PoleTekstowe 20"/>
          <p:cNvSpPr txBox="1"/>
          <p:nvPr/>
        </p:nvSpPr>
        <p:spPr>
          <a:xfrm>
            <a:off x="4082092" y="531599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…</a:t>
            </a:r>
            <a:r>
              <a:rPr lang="pl-PL" b="1" dirty="0" err="1" smtClean="0"/>
              <a:t>over</a:t>
            </a:r>
            <a:r>
              <a:rPr lang="pl-PL" b="1" dirty="0" smtClean="0"/>
              <a:t> ALL </a:t>
            </a:r>
            <a:r>
              <a:rPr lang="pl-PL" b="1" dirty="0" err="1" smtClean="0"/>
              <a:t>multi-TeV</a:t>
            </a:r>
            <a:r>
              <a:rPr lang="pl-PL" b="1" dirty="0" smtClean="0"/>
              <a:t> </a:t>
            </a:r>
            <a:r>
              <a:rPr lang="pl-PL" b="1" dirty="0" err="1" smtClean="0"/>
              <a:t>ranges</a:t>
            </a:r>
            <a:r>
              <a:rPr lang="pl-PL" b="1" dirty="0" smtClean="0"/>
              <a:t> of mass </a:t>
            </a:r>
            <a:r>
              <a:rPr lang="pl-PL" b="1" dirty="0" err="1" smtClean="0"/>
              <a:t>parameters</a:t>
            </a:r>
            <a:endParaRPr lang="pl-PL" b="1" dirty="0"/>
          </a:p>
        </p:txBody>
      </p:sp>
      <p:sp>
        <p:nvSpPr>
          <p:cNvPr id="22" name="Zaokrąglony prostokąt 21"/>
          <p:cNvSpPr/>
          <p:nvPr/>
        </p:nvSpPr>
        <p:spPr>
          <a:xfrm>
            <a:off x="850900" y="4778718"/>
            <a:ext cx="7924800" cy="461665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Prostokąt 39"/>
          <p:cNvSpPr/>
          <p:nvPr/>
        </p:nvSpPr>
        <p:spPr>
          <a:xfrm>
            <a:off x="152400" y="5738060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FF0000"/>
                </a:solidFill>
              </a:rPr>
              <a:t>Generic</a:t>
            </a:r>
            <a:r>
              <a:rPr lang="pl-PL" b="1" dirty="0">
                <a:solidFill>
                  <a:srgbClr val="FF0000"/>
                </a:solidFill>
              </a:rPr>
              <a:t> </a:t>
            </a:r>
            <a:r>
              <a:rPr lang="pl-PL" b="1" dirty="0" err="1">
                <a:solidFill>
                  <a:srgbClr val="FF0000"/>
                </a:solidFill>
              </a:rPr>
              <a:t>prediction</a:t>
            </a:r>
            <a:r>
              <a:rPr lang="pl-PL" b="1" dirty="0">
                <a:solidFill>
                  <a:srgbClr val="FF0000"/>
                </a:solidFill>
              </a:rPr>
              <a:t> of </a:t>
            </a:r>
            <a:r>
              <a:rPr lang="pl-PL" b="1" dirty="0" err="1">
                <a:solidFill>
                  <a:srgbClr val="FF0000"/>
                </a:solidFill>
              </a:rPr>
              <a:t>multi-TeV</a:t>
            </a:r>
            <a:r>
              <a:rPr lang="pl-PL" b="1" dirty="0">
                <a:solidFill>
                  <a:srgbClr val="FF0000"/>
                </a:solidFill>
              </a:rPr>
              <a:t> SUSY:</a:t>
            </a:r>
          </a:p>
          <a:p>
            <a:r>
              <a:rPr lang="pl-PL" b="1" dirty="0">
                <a:solidFill>
                  <a:srgbClr val="FF0000"/>
                </a:solidFill>
              </a:rPr>
              <a:t>~1TeV LSP (</a:t>
            </a:r>
            <a:r>
              <a:rPr lang="pl-PL" b="1" dirty="0" err="1">
                <a:solidFill>
                  <a:srgbClr val="FF0000"/>
                </a:solidFill>
              </a:rPr>
              <a:t>higgsino</a:t>
            </a:r>
            <a:r>
              <a:rPr lang="pl-PL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1" name="Zaokrąglony prostokąt 40"/>
          <p:cNvSpPr/>
          <p:nvPr/>
        </p:nvSpPr>
        <p:spPr>
          <a:xfrm>
            <a:off x="139700" y="5738060"/>
            <a:ext cx="3810000" cy="646331"/>
          </a:xfrm>
          <a:prstGeom prst="roundRect">
            <a:avLst/>
          </a:prstGeom>
          <a:solidFill>
            <a:schemeClr val="accent6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" y="10637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164808"/>
            <a:ext cx="3476888" cy="3463200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4244236" y="6113170"/>
            <a:ext cx="471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80005C"/>
                </a:solidFill>
              </a:rPr>
              <a:t>LUX (2014) to </a:t>
            </a:r>
            <a:r>
              <a:rPr lang="pl-PL" b="1" dirty="0" err="1" smtClean="0">
                <a:solidFill>
                  <a:srgbClr val="80005C"/>
                </a:solidFill>
              </a:rPr>
              <a:t>improve</a:t>
            </a:r>
            <a:r>
              <a:rPr lang="pl-PL" b="1" dirty="0" smtClean="0">
                <a:solidFill>
                  <a:srgbClr val="80005C"/>
                </a:solidFill>
              </a:rPr>
              <a:t> </a:t>
            </a:r>
            <a:r>
              <a:rPr lang="pl-PL" b="1" dirty="0" err="1" smtClean="0">
                <a:solidFill>
                  <a:srgbClr val="80005C"/>
                </a:solidFill>
              </a:rPr>
              <a:t>sensitivity</a:t>
            </a:r>
            <a:r>
              <a:rPr lang="pl-PL" b="1" dirty="0" smtClean="0">
                <a:solidFill>
                  <a:srgbClr val="80005C"/>
                </a:solidFill>
              </a:rPr>
              <a:t> by ~1 </a:t>
            </a:r>
            <a:r>
              <a:rPr lang="pl-PL" b="1" dirty="0" err="1" smtClean="0">
                <a:solidFill>
                  <a:srgbClr val="80005C"/>
                </a:solidFill>
              </a:rPr>
              <a:t>decade</a:t>
            </a:r>
            <a:endParaRPr lang="pl-PL" b="1" dirty="0">
              <a:solidFill>
                <a:srgbClr val="80005C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5536451" y="5714718"/>
            <a:ext cx="2858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(</a:t>
            </a:r>
            <a:r>
              <a:rPr lang="pl-PL" sz="1600" dirty="0" err="1" smtClean="0"/>
              <a:t>Except</a:t>
            </a:r>
            <a:r>
              <a:rPr lang="pl-PL" sz="1600" dirty="0" smtClean="0"/>
              <a:t> for </a:t>
            </a:r>
            <a:r>
              <a:rPr lang="pl-PL" sz="1600" dirty="0" err="1" smtClean="0"/>
              <a:t>some</a:t>
            </a:r>
            <a:r>
              <a:rPr lang="pl-PL" sz="1600" dirty="0" smtClean="0"/>
              <a:t> </a:t>
            </a:r>
            <a:r>
              <a:rPr lang="pl-PL" sz="1600" dirty="0" err="1" smtClean="0"/>
              <a:t>cases</a:t>
            </a:r>
            <a:r>
              <a:rPr lang="pl-PL" sz="1600" dirty="0" smtClean="0"/>
              <a:t> </a:t>
            </a:r>
            <a:r>
              <a:rPr lang="pl-PL" sz="1600" dirty="0" err="1" smtClean="0"/>
              <a:t>at</a:t>
            </a:r>
            <a:r>
              <a:rPr lang="pl-PL" sz="1600" dirty="0" smtClean="0"/>
              <a:t> mu&lt;0)</a:t>
            </a:r>
            <a:endParaRPr lang="pl-PL" sz="1600" dirty="0"/>
          </a:p>
        </p:txBody>
      </p:sp>
      <p:sp>
        <p:nvSpPr>
          <p:cNvPr id="9" name="Zaokrąglony prostokąt 8"/>
          <p:cNvSpPr/>
          <p:nvPr/>
        </p:nvSpPr>
        <p:spPr>
          <a:xfrm>
            <a:off x="4244236" y="6103400"/>
            <a:ext cx="4714656" cy="369332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423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40" grpId="0"/>
      <p:bldP spid="41" grpId="0" animBg="1"/>
      <p:bldP spid="3" grpId="0"/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Outline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47604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800" b="1" dirty="0" smtClean="0">
                <a:solidFill>
                  <a:srgbClr val="0000FF"/>
                </a:solidFill>
              </a:rPr>
              <a:t>Introduction: essentials of SUSY </a:t>
            </a:r>
          </a:p>
          <a:p>
            <a:pPr>
              <a:buFont typeface="Wingdings" charset="2"/>
              <a:buChar char="²"/>
            </a:pPr>
            <a:r>
              <a:rPr lang="en-US" sz="2800" b="1" dirty="0" smtClean="0">
                <a:solidFill>
                  <a:srgbClr val="0000FF"/>
                </a:solidFill>
              </a:rPr>
              <a:t>SUSY after LHC Run </a:t>
            </a:r>
            <a:r>
              <a:rPr lang="en-US" sz="2800" b="1" dirty="0">
                <a:solidFill>
                  <a:srgbClr val="0000FF"/>
                </a:solidFill>
              </a:rPr>
              <a:t>I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pPr>
              <a:buFont typeface="Wingdings" charset="2"/>
              <a:buChar char="²"/>
            </a:pPr>
            <a:r>
              <a:rPr lang="en-US" sz="2800" b="1" dirty="0" smtClean="0">
                <a:solidFill>
                  <a:srgbClr val="0000FF"/>
                </a:solidFill>
              </a:rPr>
              <a:t>Implications of Higgs with mass~126 </a:t>
            </a:r>
            <a:r>
              <a:rPr lang="en-US" sz="2800" b="1" dirty="0" err="1" smtClean="0">
                <a:solidFill>
                  <a:srgbClr val="0000FF"/>
                </a:solidFill>
              </a:rPr>
              <a:t>GeV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pPr>
              <a:buFont typeface="Wingdings" charset="2"/>
              <a:buChar char="²"/>
            </a:pPr>
            <a:r>
              <a:rPr lang="en-US" sz="2800" b="1" dirty="0" smtClean="0">
                <a:solidFill>
                  <a:srgbClr val="0000FF"/>
                </a:solidFill>
              </a:rPr>
              <a:t>Probe SUSY with DM searches</a:t>
            </a:r>
          </a:p>
          <a:p>
            <a:pPr>
              <a:buFont typeface="Wingdings" charset="2"/>
              <a:buChar char="²"/>
            </a:pPr>
            <a:r>
              <a:rPr lang="en-US" sz="2800" b="1" dirty="0" smtClean="0">
                <a:solidFill>
                  <a:srgbClr val="0000FF"/>
                </a:solidFill>
              </a:rPr>
              <a:t>Comments on g-2</a:t>
            </a:r>
          </a:p>
          <a:p>
            <a:pPr>
              <a:buFont typeface="Wingdings" charset="2"/>
              <a:buChar char="²"/>
            </a:pPr>
            <a:r>
              <a:rPr lang="en-US" sz="2800" b="1" dirty="0" smtClean="0">
                <a:solidFill>
                  <a:srgbClr val="0000FF"/>
                </a:solidFill>
              </a:rPr>
              <a:t>Summary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General MSSM</a:t>
            </a:r>
            <a:endParaRPr lang="pl-PL" b="1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80005C"/>
                </a:solidFill>
              </a:rPr>
              <a:t>M_SUSY &gt;~ (</a:t>
            </a:r>
            <a:r>
              <a:rPr lang="pl-PL" sz="2800" b="1" dirty="0" err="1" smtClean="0">
                <a:solidFill>
                  <a:srgbClr val="80005C"/>
                </a:solidFill>
              </a:rPr>
              <a:t>or</a:t>
            </a:r>
            <a:r>
              <a:rPr lang="pl-PL" sz="2800" b="1" dirty="0" smtClean="0">
                <a:solidFill>
                  <a:srgbClr val="80005C"/>
                </a:solidFill>
              </a:rPr>
              <a:t> </a:t>
            </a:r>
            <a:r>
              <a:rPr lang="pl-PL" sz="2800" b="1" dirty="0" err="1" smtClean="0">
                <a:solidFill>
                  <a:srgbClr val="80005C"/>
                </a:solidFill>
              </a:rPr>
              <a:t>even</a:t>
            </a:r>
            <a:r>
              <a:rPr lang="pl-PL" sz="2800" b="1" dirty="0" smtClean="0">
                <a:solidFill>
                  <a:srgbClr val="80005C"/>
                </a:solidFill>
              </a:rPr>
              <a:t> &gt;&gt;) 1 </a:t>
            </a:r>
            <a:r>
              <a:rPr lang="pl-PL" sz="2800" b="1" dirty="0" err="1" smtClean="0">
                <a:solidFill>
                  <a:srgbClr val="80005C"/>
                </a:solidFill>
              </a:rPr>
              <a:t>TeV</a:t>
            </a:r>
            <a:r>
              <a:rPr lang="pl-PL" sz="2800" b="1" dirty="0" smtClean="0">
                <a:solidFill>
                  <a:srgbClr val="80005C"/>
                </a:solidFill>
              </a:rPr>
              <a:t> </a:t>
            </a:r>
            <a:r>
              <a:rPr lang="pl-PL" sz="2800" b="1" dirty="0" err="1" smtClean="0">
                <a:solidFill>
                  <a:srgbClr val="80005C"/>
                </a:solidFill>
              </a:rPr>
              <a:t>favored</a:t>
            </a:r>
            <a:r>
              <a:rPr lang="pl-PL" sz="2800" b="1" dirty="0" smtClean="0">
                <a:solidFill>
                  <a:srgbClr val="80005C"/>
                </a:solidFill>
              </a:rPr>
              <a:t> by ~126 </a:t>
            </a:r>
            <a:r>
              <a:rPr lang="pl-PL" sz="2800" b="1" dirty="0" err="1" smtClean="0">
                <a:solidFill>
                  <a:srgbClr val="80005C"/>
                </a:solidFill>
              </a:rPr>
              <a:t>GeV</a:t>
            </a:r>
            <a:r>
              <a:rPr lang="pl-PL" sz="2800" b="1" dirty="0" smtClean="0">
                <a:solidFill>
                  <a:srgbClr val="80005C"/>
                </a:solidFill>
              </a:rPr>
              <a:t> </a:t>
            </a:r>
            <a:r>
              <a:rPr lang="pl-PL" sz="2800" b="1" dirty="0" err="1" smtClean="0">
                <a:solidFill>
                  <a:srgbClr val="80005C"/>
                </a:solidFill>
              </a:rPr>
              <a:t>Higgs</a:t>
            </a:r>
            <a:r>
              <a:rPr lang="pl-PL" sz="2800" b="1" dirty="0" smtClean="0">
                <a:solidFill>
                  <a:srgbClr val="80005C"/>
                </a:solidFill>
              </a:rPr>
              <a:t>: </a:t>
            </a:r>
            <a:r>
              <a:rPr lang="pl-PL" sz="2800" b="1" dirty="0" err="1" smtClean="0">
                <a:solidFill>
                  <a:srgbClr val="80005C"/>
                </a:solidFill>
              </a:rPr>
              <a:t>true</a:t>
            </a:r>
            <a:r>
              <a:rPr lang="pl-PL" sz="2800" b="1" dirty="0">
                <a:solidFill>
                  <a:srgbClr val="80005C"/>
                </a:solidFill>
              </a:rPr>
              <a:t> </a:t>
            </a:r>
            <a:r>
              <a:rPr lang="pl-PL" sz="2800" b="1" dirty="0" smtClean="0">
                <a:solidFill>
                  <a:srgbClr val="80005C"/>
                </a:solidFill>
              </a:rPr>
              <a:t>in </a:t>
            </a:r>
            <a:r>
              <a:rPr lang="pl-PL" sz="2800" b="1" dirty="0" err="1" smtClean="0">
                <a:solidFill>
                  <a:srgbClr val="80005C"/>
                </a:solidFill>
              </a:rPr>
              <a:t>both</a:t>
            </a:r>
            <a:r>
              <a:rPr lang="pl-PL" sz="2800" b="1" dirty="0" smtClean="0">
                <a:solidFill>
                  <a:srgbClr val="80005C"/>
                </a:solidFill>
              </a:rPr>
              <a:t> </a:t>
            </a:r>
            <a:r>
              <a:rPr lang="pl-PL" sz="2800" b="1" dirty="0" err="1" smtClean="0">
                <a:solidFill>
                  <a:srgbClr val="80005C"/>
                </a:solidFill>
              </a:rPr>
              <a:t>unified</a:t>
            </a:r>
            <a:r>
              <a:rPr lang="pl-PL" sz="2800" b="1" dirty="0" smtClean="0">
                <a:solidFill>
                  <a:srgbClr val="80005C"/>
                </a:solidFill>
              </a:rPr>
              <a:t> and </a:t>
            </a:r>
            <a:r>
              <a:rPr lang="pl-PL" sz="2800" b="1" dirty="0" err="1" smtClean="0">
                <a:solidFill>
                  <a:srgbClr val="80005C"/>
                </a:solidFill>
              </a:rPr>
              <a:t>general</a:t>
            </a:r>
            <a:r>
              <a:rPr lang="pl-PL" sz="2800" b="1" dirty="0" smtClean="0">
                <a:solidFill>
                  <a:srgbClr val="80005C"/>
                </a:solidFill>
              </a:rPr>
              <a:t> SUSY</a:t>
            </a:r>
          </a:p>
          <a:p>
            <a:r>
              <a:rPr lang="pl-PL" sz="2800" b="1" dirty="0" smtClean="0">
                <a:solidFill>
                  <a:srgbClr val="FF0000"/>
                </a:solidFill>
              </a:rPr>
              <a:t>CMSSM (and </a:t>
            </a:r>
            <a:r>
              <a:rPr lang="pl-PL" sz="2800" b="1" dirty="0" err="1" smtClean="0">
                <a:solidFill>
                  <a:srgbClr val="FF0000"/>
                </a:solidFill>
              </a:rPr>
              <a:t>other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</a:rPr>
              <a:t>simple</a:t>
            </a:r>
            <a:r>
              <a:rPr lang="pl-PL" sz="2800" b="1" dirty="0" smtClean="0">
                <a:solidFill>
                  <a:srgbClr val="FF0000"/>
                </a:solidFill>
              </a:rPr>
              <a:t> GUT-</a:t>
            </a:r>
            <a:r>
              <a:rPr lang="pl-PL" sz="2800" b="1" dirty="0" err="1" smtClean="0">
                <a:solidFill>
                  <a:srgbClr val="FF0000"/>
                </a:solidFill>
              </a:rPr>
              <a:t>constrained</a:t>
            </a:r>
            <a:r>
              <a:rPr lang="pl-PL" sz="2800" b="1" dirty="0">
                <a:solidFill>
                  <a:srgbClr val="FF0000"/>
                </a:solidFill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</a:rPr>
              <a:t>models</a:t>
            </a:r>
            <a:r>
              <a:rPr lang="pl-PL" sz="2800" b="1" dirty="0" smtClean="0">
                <a:solidFill>
                  <a:srgbClr val="FF0000"/>
                </a:solidFill>
              </a:rPr>
              <a:t>): heavy </a:t>
            </a:r>
            <a:r>
              <a:rPr lang="pl-PL" sz="2800" b="1" dirty="0" err="1" smtClean="0">
                <a:solidFill>
                  <a:srgbClr val="FF0000"/>
                </a:solidFill>
              </a:rPr>
              <a:t>superpartners</a:t>
            </a:r>
            <a:r>
              <a:rPr lang="pl-PL" sz="2800" b="1" dirty="0" smtClean="0">
                <a:solidFill>
                  <a:srgbClr val="FF0000"/>
                </a:solidFill>
              </a:rPr>
              <a:t>, </a:t>
            </a:r>
            <a:r>
              <a:rPr lang="pl-PL" sz="2800" b="1" dirty="0" err="1" smtClean="0">
                <a:solidFill>
                  <a:srgbClr val="FF0000"/>
                </a:solidFill>
              </a:rPr>
              <a:t>low</a:t>
            </a:r>
            <a:r>
              <a:rPr lang="pl-PL" sz="2800" b="1" dirty="0" smtClean="0">
                <a:solidFill>
                  <a:srgbClr val="FF0000"/>
                </a:solidFill>
              </a:rPr>
              <a:t> DM </a:t>
            </a:r>
            <a:r>
              <a:rPr lang="pl-PL" sz="2800" b="1" dirty="0" err="1" smtClean="0">
                <a:solidFill>
                  <a:srgbClr val="FF0000"/>
                </a:solidFill>
              </a:rPr>
              <a:t>rates</a:t>
            </a:r>
            <a:r>
              <a:rPr lang="pl-PL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pl-PL" sz="2800" b="1" dirty="0">
              <a:solidFill>
                <a:srgbClr val="80005C"/>
              </a:solidFill>
            </a:endParaRPr>
          </a:p>
          <a:p>
            <a:endParaRPr lang="pl-PL" sz="2800" b="1" dirty="0" smtClean="0">
              <a:solidFill>
                <a:srgbClr val="80005C"/>
              </a:solidFill>
            </a:endParaRPr>
          </a:p>
          <a:p>
            <a:pPr marL="0" indent="0">
              <a:buNone/>
            </a:pPr>
            <a:endParaRPr lang="pl-PL" sz="2800" b="1" dirty="0" smtClean="0"/>
          </a:p>
          <a:p>
            <a:r>
              <a:rPr lang="pl-PL" sz="2800" b="1" dirty="0" smtClean="0"/>
              <a:t>In less </a:t>
            </a:r>
            <a:r>
              <a:rPr lang="pl-PL" sz="2800" b="1" dirty="0" err="1" smtClean="0"/>
              <a:t>unified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models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somewhat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lower</a:t>
            </a:r>
            <a:r>
              <a:rPr lang="pl-PL" sz="2800" b="1" dirty="0" smtClean="0"/>
              <a:t> SUSY </a:t>
            </a:r>
            <a:r>
              <a:rPr lang="pl-PL" sz="2800" b="1" dirty="0" err="1" smtClean="0"/>
              <a:t>masses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are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allowed</a:t>
            </a:r>
            <a:r>
              <a:rPr lang="pl-PL" sz="2800" b="1" dirty="0" smtClean="0"/>
              <a:t> (but not by much) </a:t>
            </a: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PoleTekstowe 6"/>
          <p:cNvSpPr txBox="1"/>
          <p:nvPr/>
        </p:nvSpPr>
        <p:spPr>
          <a:xfrm>
            <a:off x="4972305" y="6005400"/>
            <a:ext cx="371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…</a:t>
            </a:r>
            <a:r>
              <a:rPr lang="pl-PL" b="1" dirty="0" err="1" smtClean="0"/>
              <a:t>except</a:t>
            </a:r>
            <a:r>
              <a:rPr lang="pl-PL" b="1" dirty="0" smtClean="0"/>
              <a:t> for </a:t>
            </a:r>
            <a:r>
              <a:rPr lang="pl-PL" b="1" dirty="0" err="1" smtClean="0"/>
              <a:t>very</a:t>
            </a:r>
            <a:r>
              <a:rPr lang="pl-PL" b="1" dirty="0" smtClean="0"/>
              <a:t> fine </a:t>
            </a:r>
            <a:r>
              <a:rPr lang="pl-PL" b="1" dirty="0" err="1" smtClean="0"/>
              <a:t>tuned</a:t>
            </a:r>
            <a:r>
              <a:rPr lang="pl-PL" b="1" dirty="0" smtClean="0"/>
              <a:t> </a:t>
            </a:r>
            <a:r>
              <a:rPr lang="pl-PL" b="1" dirty="0" err="1" smtClean="0"/>
              <a:t>corners</a:t>
            </a:r>
            <a:endParaRPr lang="pl-PL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4783120" y="3655057"/>
            <a:ext cx="4039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000090"/>
                </a:solidFill>
              </a:rPr>
              <a:t>Consistent</a:t>
            </a:r>
            <a:r>
              <a:rPr lang="pl-PL" b="1" dirty="0" smtClean="0">
                <a:solidFill>
                  <a:srgbClr val="000090"/>
                </a:solidFill>
              </a:rPr>
              <a:t> with </a:t>
            </a:r>
            <a:r>
              <a:rPr lang="pl-PL" b="1" dirty="0" err="1" smtClean="0">
                <a:solidFill>
                  <a:srgbClr val="000090"/>
                </a:solidFill>
              </a:rPr>
              <a:t>all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relevant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constraints</a:t>
            </a:r>
            <a:r>
              <a:rPr lang="pl-PL" b="1" dirty="0" smtClean="0">
                <a:solidFill>
                  <a:srgbClr val="000090"/>
                </a:solidFill>
              </a:rPr>
              <a:t>, </a:t>
            </a:r>
            <a:r>
              <a:rPr lang="pl-PL" b="1" dirty="0" err="1" smtClean="0">
                <a:solidFill>
                  <a:srgbClr val="000090"/>
                </a:solidFill>
              </a:rPr>
              <a:t>except</a:t>
            </a:r>
            <a:r>
              <a:rPr lang="pl-PL" b="1" dirty="0" smtClean="0">
                <a:solidFill>
                  <a:srgbClr val="000090"/>
                </a:solidFill>
              </a:rPr>
              <a:t> for g-2, </a:t>
            </a:r>
            <a:r>
              <a:rPr lang="en-US" b="1" dirty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R(gamma gamma)</a:t>
            </a:r>
            <a:endParaRPr lang="pl-PL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80005C"/>
                </a:solidFill>
              </a:rPr>
              <a:t>~126 </a:t>
            </a:r>
            <a:r>
              <a:rPr lang="pl-PL" sz="4000" b="1" dirty="0" err="1">
                <a:solidFill>
                  <a:srgbClr val="80005C"/>
                </a:solidFill>
              </a:rPr>
              <a:t>G</a:t>
            </a:r>
            <a:r>
              <a:rPr lang="pl-PL" sz="4000" b="1" dirty="0" err="1" smtClean="0">
                <a:solidFill>
                  <a:srgbClr val="80005C"/>
                </a:solidFill>
              </a:rPr>
              <a:t>eV</a:t>
            </a:r>
            <a:r>
              <a:rPr lang="pl-PL" sz="4000" b="1" dirty="0" smtClean="0">
                <a:solidFill>
                  <a:srgbClr val="80005C"/>
                </a:solidFill>
              </a:rPr>
              <a:t> </a:t>
            </a:r>
            <a:r>
              <a:rPr lang="pl-PL" sz="4000" b="1" dirty="0" err="1" smtClean="0">
                <a:solidFill>
                  <a:srgbClr val="80005C"/>
                </a:solidFill>
              </a:rPr>
              <a:t>Higgs</a:t>
            </a:r>
            <a:r>
              <a:rPr lang="pl-PL" sz="4000" b="1" dirty="0" smtClean="0">
                <a:solidFill>
                  <a:srgbClr val="80005C"/>
                </a:solidFill>
              </a:rPr>
              <a:t> in </a:t>
            </a:r>
            <a:r>
              <a:rPr lang="pl-PL" sz="4000" b="1" dirty="0" err="1" smtClean="0">
                <a:solidFill>
                  <a:srgbClr val="80005C"/>
                </a:solidFill>
              </a:rPr>
              <a:t>general</a:t>
            </a:r>
            <a:r>
              <a:rPr lang="pl-PL" sz="4000" b="1" dirty="0" smtClean="0">
                <a:solidFill>
                  <a:srgbClr val="80005C"/>
                </a:solidFill>
              </a:rPr>
              <a:t> MSSM</a:t>
            </a:r>
            <a:endParaRPr lang="pl-PL" sz="4000" b="1" dirty="0">
              <a:solidFill>
                <a:srgbClr val="80005C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 err="1" smtClean="0"/>
              <a:t>More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free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parameters</a:t>
            </a:r>
            <a:r>
              <a:rPr lang="pl-PL" sz="2400" b="1" dirty="0" smtClean="0"/>
              <a:t>, </a:t>
            </a:r>
            <a:r>
              <a:rPr lang="pl-PL" sz="2400" b="1" dirty="0" err="1" smtClean="0"/>
              <a:t>more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freedom</a:t>
            </a:r>
            <a:endParaRPr lang="pl-PL" sz="2400" b="1" dirty="0" smtClean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13527"/>
            <a:ext cx="3481294" cy="3481294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763494" y="2605750"/>
            <a:ext cx="2360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 smtClean="0"/>
              <a:t>BayesFITS</a:t>
            </a:r>
            <a:r>
              <a:rPr lang="pl-PL" sz="1400" b="1" dirty="0" smtClean="0"/>
              <a:t> (in </a:t>
            </a:r>
            <a:r>
              <a:rPr lang="pl-PL" sz="1400" b="1" dirty="0" err="1" smtClean="0"/>
              <a:t>prep</a:t>
            </a:r>
            <a:r>
              <a:rPr lang="pl-PL" sz="1400" b="1" dirty="0" smtClean="0"/>
              <a:t>)</a:t>
            </a:r>
            <a:endParaRPr lang="pl-PL" sz="1400" b="1" dirty="0"/>
          </a:p>
        </p:txBody>
      </p:sp>
      <p:sp>
        <p:nvSpPr>
          <p:cNvPr id="8" name="PoleTekstowe 7"/>
          <p:cNvSpPr txBox="1"/>
          <p:nvPr/>
        </p:nvSpPr>
        <p:spPr>
          <a:xfrm>
            <a:off x="4661515" y="2958682"/>
            <a:ext cx="4025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80005C"/>
                </a:solidFill>
              </a:rPr>
              <a:t>~126 </a:t>
            </a:r>
            <a:r>
              <a:rPr lang="pl-PL" sz="2400" b="1" dirty="0" err="1">
                <a:solidFill>
                  <a:srgbClr val="80005C"/>
                </a:solidFill>
              </a:rPr>
              <a:t>GeV</a:t>
            </a:r>
            <a:r>
              <a:rPr lang="pl-PL" sz="2400" b="1" dirty="0">
                <a:solidFill>
                  <a:srgbClr val="80005C"/>
                </a:solidFill>
              </a:rPr>
              <a:t> </a:t>
            </a:r>
            <a:r>
              <a:rPr lang="pl-PL" sz="2400" b="1" dirty="0" err="1">
                <a:solidFill>
                  <a:srgbClr val="80005C"/>
                </a:solidFill>
              </a:rPr>
              <a:t>Higgs</a:t>
            </a:r>
            <a:r>
              <a:rPr lang="pl-PL" sz="2400" b="1" dirty="0">
                <a:solidFill>
                  <a:srgbClr val="80005C"/>
                </a:solidFill>
              </a:rPr>
              <a:t> </a:t>
            </a:r>
            <a:r>
              <a:rPr lang="pl-PL" sz="2400" b="1" dirty="0" err="1">
                <a:solidFill>
                  <a:srgbClr val="80005C"/>
                </a:solidFill>
              </a:rPr>
              <a:t>still</a:t>
            </a:r>
            <a:r>
              <a:rPr lang="pl-PL" sz="2400" b="1" dirty="0">
                <a:solidFill>
                  <a:srgbClr val="80005C"/>
                </a:solidFill>
              </a:rPr>
              <a:t> </a:t>
            </a:r>
            <a:r>
              <a:rPr lang="pl-PL" sz="2400" b="1" dirty="0" err="1">
                <a:solidFill>
                  <a:srgbClr val="80005C"/>
                </a:solidFill>
              </a:rPr>
              <a:t>implies</a:t>
            </a:r>
            <a:r>
              <a:rPr lang="pl-PL" sz="2400" b="1" dirty="0">
                <a:solidFill>
                  <a:srgbClr val="80005C"/>
                </a:solidFill>
              </a:rPr>
              <a:t> heavy </a:t>
            </a:r>
            <a:r>
              <a:rPr lang="pl-PL" sz="2400" b="1" dirty="0" err="1">
                <a:solidFill>
                  <a:srgbClr val="80005C"/>
                </a:solidFill>
              </a:rPr>
              <a:t>superpartners</a:t>
            </a:r>
            <a:endParaRPr lang="pl-PL" sz="2400" b="1" dirty="0">
              <a:solidFill>
                <a:srgbClr val="80005C"/>
              </a:solidFill>
            </a:endParaRPr>
          </a:p>
          <a:p>
            <a:endParaRPr lang="pl-PL" dirty="0"/>
          </a:p>
        </p:txBody>
      </p:sp>
      <p:sp>
        <p:nvSpPr>
          <p:cNvPr id="9" name="PoleTekstowe 8"/>
          <p:cNvSpPr txBox="1"/>
          <p:nvPr/>
        </p:nvSpPr>
        <p:spPr>
          <a:xfrm>
            <a:off x="6227682" y="2222908"/>
            <a:ext cx="245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…</a:t>
            </a:r>
            <a:r>
              <a:rPr lang="pl-PL" dirty="0" err="1" smtClean="0"/>
              <a:t>here</a:t>
            </a:r>
            <a:r>
              <a:rPr lang="pl-PL" dirty="0" smtClean="0"/>
              <a:t> 9 </a:t>
            </a:r>
            <a:r>
              <a:rPr lang="pl-PL" dirty="0" err="1" smtClean="0"/>
              <a:t>parameters</a:t>
            </a:r>
            <a:endParaRPr lang="pl-PL" dirty="0" smtClean="0"/>
          </a:p>
          <a:p>
            <a:r>
              <a:rPr lang="pl-PL" dirty="0" smtClean="0"/>
              <a:t>(p9MSSM)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4661515" y="5446460"/>
            <a:ext cx="38323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…</a:t>
            </a:r>
            <a:r>
              <a:rPr lang="pl-PL" b="1" dirty="0" err="1"/>
              <a:t>except</a:t>
            </a:r>
            <a:r>
              <a:rPr lang="pl-PL" b="1" dirty="0"/>
              <a:t> for </a:t>
            </a:r>
            <a:r>
              <a:rPr lang="pl-PL" b="1" dirty="0" err="1"/>
              <a:t>very</a:t>
            </a:r>
            <a:r>
              <a:rPr lang="pl-PL" b="1" dirty="0"/>
              <a:t> fine </a:t>
            </a:r>
            <a:r>
              <a:rPr lang="pl-PL" b="1" dirty="0" err="1"/>
              <a:t>tuned</a:t>
            </a:r>
            <a:r>
              <a:rPr lang="pl-PL" b="1" dirty="0"/>
              <a:t> </a:t>
            </a:r>
            <a:r>
              <a:rPr lang="pl-PL" b="1" dirty="0" err="1" smtClean="0"/>
              <a:t>corners</a:t>
            </a:r>
            <a:endParaRPr lang="pl-PL" b="1" dirty="0" smtClean="0"/>
          </a:p>
          <a:p>
            <a:r>
              <a:rPr lang="pl-PL" b="1" dirty="0" err="1"/>
              <a:t>w</a:t>
            </a:r>
            <a:r>
              <a:rPr lang="pl-PL" b="1" dirty="0" err="1" smtClean="0"/>
              <a:t>hich</a:t>
            </a:r>
            <a:r>
              <a:rPr lang="pl-PL" b="1" dirty="0" smtClean="0"/>
              <a:t> </a:t>
            </a:r>
            <a:r>
              <a:rPr lang="pl-PL" b="1" dirty="0" err="1" smtClean="0"/>
              <a:t>allow</a:t>
            </a:r>
            <a:r>
              <a:rPr lang="pl-PL" b="1" dirty="0" smtClean="0"/>
              <a:t> much </a:t>
            </a:r>
            <a:r>
              <a:rPr lang="pl-PL" b="1" dirty="0" err="1" smtClean="0"/>
              <a:t>lighter</a:t>
            </a:r>
            <a:r>
              <a:rPr lang="pl-PL" b="1" dirty="0" smtClean="0"/>
              <a:t> </a:t>
            </a:r>
            <a:r>
              <a:rPr lang="pl-PL" b="1" dirty="0" err="1" smtClean="0"/>
              <a:t>staus</a:t>
            </a:r>
            <a:r>
              <a:rPr lang="pl-PL" b="1" dirty="0" smtClean="0"/>
              <a:t>, </a:t>
            </a:r>
            <a:r>
              <a:rPr lang="pl-PL" b="1" dirty="0" err="1" smtClean="0"/>
              <a:t>stops</a:t>
            </a:r>
            <a:r>
              <a:rPr lang="pl-PL" b="1" dirty="0" smtClean="0"/>
              <a:t>,</a:t>
            </a:r>
          </a:p>
          <a:p>
            <a:r>
              <a:rPr lang="pl-PL" b="1" dirty="0" err="1" smtClean="0"/>
              <a:t>charginos</a:t>
            </a:r>
            <a:endParaRPr lang="pl-PL" b="1" dirty="0"/>
          </a:p>
        </p:txBody>
      </p:sp>
      <p:sp>
        <p:nvSpPr>
          <p:cNvPr id="11" name="PoleTekstowe 10"/>
          <p:cNvSpPr txBox="1"/>
          <p:nvPr/>
        </p:nvSpPr>
        <p:spPr>
          <a:xfrm>
            <a:off x="1126435" y="6394179"/>
            <a:ext cx="1997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/>
              <a:t>Higgs</a:t>
            </a:r>
            <a:r>
              <a:rPr lang="pl-PL" sz="1600" b="1" dirty="0" smtClean="0"/>
              <a:t> mass</a:t>
            </a:r>
            <a:endParaRPr lang="pl-PL" sz="1600" b="1" dirty="0"/>
          </a:p>
        </p:txBody>
      </p:sp>
      <p:sp>
        <p:nvSpPr>
          <p:cNvPr id="12" name="PoleTekstowe 11"/>
          <p:cNvSpPr txBox="1"/>
          <p:nvPr/>
        </p:nvSpPr>
        <p:spPr>
          <a:xfrm>
            <a:off x="-705257" y="4066678"/>
            <a:ext cx="1833217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stop_1 mass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38472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0090"/>
                </a:solidFill>
              </a:rPr>
              <a:t>Direct </a:t>
            </a:r>
            <a:r>
              <a:rPr lang="pl-PL" b="1" dirty="0" err="1" smtClean="0">
                <a:solidFill>
                  <a:srgbClr val="000090"/>
                </a:solidFill>
              </a:rPr>
              <a:t>Detection</a:t>
            </a:r>
            <a:r>
              <a:rPr lang="pl-PL" b="1" dirty="0" smtClean="0">
                <a:solidFill>
                  <a:srgbClr val="000090"/>
                </a:solidFill>
              </a:rPr>
              <a:t> in MSSM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0058"/>
            <a:ext cx="4027709" cy="408535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2884963" y="1683863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PRELIMINARY</a:t>
            </a:r>
          </a:p>
        </p:txBody>
      </p:sp>
      <p:sp>
        <p:nvSpPr>
          <p:cNvPr id="9" name="PoleTekstowe 8"/>
          <p:cNvSpPr txBox="1"/>
          <p:nvPr/>
        </p:nvSpPr>
        <p:spPr>
          <a:xfrm>
            <a:off x="2819744" y="1331542"/>
            <a:ext cx="1861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BayesFITS</a:t>
            </a:r>
            <a:r>
              <a:rPr lang="pl-PL" sz="1400" dirty="0" smtClean="0"/>
              <a:t> (2013)</a:t>
            </a:r>
            <a:endParaRPr lang="pl-PL" sz="1400" dirty="0"/>
          </a:p>
        </p:txBody>
      </p:sp>
      <p:sp>
        <p:nvSpPr>
          <p:cNvPr id="11" name="PoleTekstowe 10"/>
          <p:cNvSpPr txBox="1"/>
          <p:nvPr/>
        </p:nvSpPr>
        <p:spPr>
          <a:xfrm>
            <a:off x="290585" y="5617694"/>
            <a:ext cx="512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80005C"/>
                </a:solidFill>
              </a:rPr>
              <a:t>MSSM: </a:t>
            </a:r>
            <a:r>
              <a:rPr lang="pl-PL" sz="2800" b="1" dirty="0" err="1">
                <a:solidFill>
                  <a:srgbClr val="80005C"/>
                </a:solidFill>
              </a:rPr>
              <a:t>s</a:t>
            </a:r>
            <a:r>
              <a:rPr lang="pl-PL" sz="2800" b="1" dirty="0" err="1" smtClean="0">
                <a:solidFill>
                  <a:srgbClr val="80005C"/>
                </a:solidFill>
              </a:rPr>
              <a:t>ignal</a:t>
            </a:r>
            <a:r>
              <a:rPr lang="pl-PL" sz="2800" b="1" dirty="0" smtClean="0">
                <a:solidFill>
                  <a:srgbClr val="80005C"/>
                </a:solidFill>
              </a:rPr>
              <a:t> </a:t>
            </a:r>
            <a:r>
              <a:rPr lang="pl-PL" sz="2800" b="1" dirty="0" err="1" smtClean="0">
                <a:solidFill>
                  <a:srgbClr val="80005C"/>
                </a:solidFill>
              </a:rPr>
              <a:t>could</a:t>
            </a:r>
            <a:r>
              <a:rPr lang="pl-PL" sz="2800" b="1" dirty="0" smtClean="0">
                <a:solidFill>
                  <a:srgbClr val="80005C"/>
                </a:solidFill>
              </a:rPr>
              <a:t> be </a:t>
            </a:r>
            <a:r>
              <a:rPr lang="pl-PL" sz="2800" b="1" dirty="0" err="1" smtClean="0">
                <a:solidFill>
                  <a:srgbClr val="80005C"/>
                </a:solidFill>
              </a:rPr>
              <a:t>anywhere</a:t>
            </a:r>
            <a:endParaRPr lang="pl-PL" sz="2800" b="1" dirty="0">
              <a:solidFill>
                <a:srgbClr val="80005C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840" y="2305178"/>
            <a:ext cx="4080782" cy="2062813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4966356" y="1639319"/>
            <a:ext cx="3968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Wide</a:t>
            </a:r>
            <a:r>
              <a:rPr lang="pl-PL" dirty="0"/>
              <a:t> </a:t>
            </a:r>
            <a:r>
              <a:rPr lang="pl-PL" dirty="0" err="1"/>
              <a:t>scan</a:t>
            </a:r>
            <a:r>
              <a:rPr lang="pl-PL" dirty="0"/>
              <a:t> </a:t>
            </a:r>
            <a:r>
              <a:rPr lang="pl-PL" dirty="0" err="1"/>
              <a:t>over</a:t>
            </a:r>
            <a:r>
              <a:rPr lang="pl-PL" dirty="0"/>
              <a:t> 9 </a:t>
            </a:r>
            <a:r>
              <a:rPr lang="pl-PL" dirty="0" err="1"/>
              <a:t>parameters</a:t>
            </a:r>
            <a:r>
              <a:rPr lang="pl-PL" dirty="0"/>
              <a:t> (p9MSSM)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260" y="4498460"/>
            <a:ext cx="2359539" cy="23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800000"/>
                </a:solidFill>
              </a:rPr>
              <a:t>DD in the MSSM</a:t>
            </a:r>
            <a:endParaRPr lang="pl-PL" b="1" dirty="0">
              <a:solidFill>
                <a:srgbClr val="8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9" y="2689081"/>
            <a:ext cx="4259958" cy="2853274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457200" y="5542355"/>
            <a:ext cx="2938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 smtClean="0"/>
              <a:t>Han</a:t>
            </a:r>
            <a:r>
              <a:rPr lang="pl-PL" sz="1400" dirty="0" smtClean="0"/>
              <a:t> et al., March 2013</a:t>
            </a:r>
            <a:endParaRPr lang="pl-PL" sz="1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732" y="1417638"/>
            <a:ext cx="3488130" cy="241358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927" y="3896152"/>
            <a:ext cx="3604873" cy="2460198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716616" y="1815321"/>
            <a:ext cx="3772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80005C"/>
                </a:solidFill>
              </a:rPr>
              <a:t>Other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grups</a:t>
            </a:r>
            <a:r>
              <a:rPr lang="pl-PL" sz="2000" b="1" dirty="0" smtClean="0">
                <a:solidFill>
                  <a:srgbClr val="80005C"/>
                </a:solidFill>
              </a:rPr>
              <a:t>: </a:t>
            </a:r>
            <a:r>
              <a:rPr lang="pl-PL" sz="2000" b="1" dirty="0" err="1" smtClean="0">
                <a:solidFill>
                  <a:srgbClr val="80005C"/>
                </a:solidFill>
              </a:rPr>
              <a:t>similar</a:t>
            </a:r>
            <a:r>
              <a:rPr lang="pl-PL" sz="2000" b="1" dirty="0" smtClean="0">
                <a:solidFill>
                  <a:srgbClr val="80005C"/>
                </a:solidFill>
              </a:rPr>
              <a:t> </a:t>
            </a:r>
            <a:r>
              <a:rPr lang="pl-PL" sz="2000" b="1" dirty="0" err="1" smtClean="0">
                <a:solidFill>
                  <a:srgbClr val="80005C"/>
                </a:solidFill>
              </a:rPr>
              <a:t>results</a:t>
            </a:r>
            <a:endParaRPr lang="pl-PL" sz="2000" b="1" dirty="0">
              <a:solidFill>
                <a:srgbClr val="800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0090"/>
                </a:solidFill>
              </a:rPr>
              <a:t>Neutrino </a:t>
            </a:r>
            <a:r>
              <a:rPr lang="pl-PL" b="1" dirty="0" err="1" smtClean="0">
                <a:solidFill>
                  <a:srgbClr val="000090"/>
                </a:solidFill>
              </a:rPr>
              <a:t>Telescopes</a:t>
            </a:r>
            <a:r>
              <a:rPr lang="pl-PL" b="1" dirty="0" smtClean="0">
                <a:solidFill>
                  <a:srgbClr val="000090"/>
                </a:solidFill>
              </a:rPr>
              <a:t> and the MSSM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840280"/>
            <a:ext cx="4439689" cy="45592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2402035"/>
            <a:ext cx="3467100" cy="1752600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5219700" y="1721899"/>
            <a:ext cx="346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Wide</a:t>
            </a:r>
            <a:r>
              <a:rPr lang="pl-PL" dirty="0" smtClean="0"/>
              <a:t> </a:t>
            </a:r>
            <a:r>
              <a:rPr lang="pl-PL" dirty="0" err="1" smtClean="0"/>
              <a:t>scan</a:t>
            </a:r>
            <a:r>
              <a:rPr lang="pl-PL" dirty="0" smtClean="0"/>
              <a:t> </a:t>
            </a:r>
            <a:r>
              <a:rPr lang="pl-PL" dirty="0" err="1" smtClean="0"/>
              <a:t>over</a:t>
            </a:r>
            <a:r>
              <a:rPr lang="pl-PL" dirty="0" smtClean="0"/>
              <a:t> 9 </a:t>
            </a:r>
            <a:r>
              <a:rPr lang="pl-PL" dirty="0" err="1" smtClean="0"/>
              <a:t>parameters</a:t>
            </a:r>
            <a:r>
              <a:rPr lang="pl-PL" dirty="0" smtClean="0"/>
              <a:t> (p9MSSM)</a:t>
            </a:r>
            <a:endParaRPr lang="pl-PL" dirty="0"/>
          </a:p>
        </p:txBody>
      </p:sp>
      <p:sp>
        <p:nvSpPr>
          <p:cNvPr id="8" name="PoleTekstowe 7"/>
          <p:cNvSpPr txBox="1"/>
          <p:nvPr/>
        </p:nvSpPr>
        <p:spPr>
          <a:xfrm>
            <a:off x="5219700" y="4724460"/>
            <a:ext cx="3467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80005C"/>
                </a:solidFill>
              </a:rPr>
              <a:t>Even</a:t>
            </a:r>
            <a:r>
              <a:rPr lang="pl-PL" sz="2400" b="1" dirty="0" smtClean="0">
                <a:solidFill>
                  <a:srgbClr val="80005C"/>
                </a:solidFill>
              </a:rPr>
              <a:t> in the MSSM </a:t>
            </a:r>
            <a:r>
              <a:rPr lang="pl-PL" sz="2400" b="1" dirty="0" err="1" smtClean="0">
                <a:solidFill>
                  <a:srgbClr val="80005C"/>
                </a:solidFill>
              </a:rPr>
              <a:t>predicted</a:t>
            </a:r>
            <a:r>
              <a:rPr lang="pl-PL" sz="2400" b="1" dirty="0" smtClean="0">
                <a:solidFill>
                  <a:srgbClr val="80005C"/>
                </a:solidFill>
              </a:rPr>
              <a:t> neutrino </a:t>
            </a:r>
            <a:r>
              <a:rPr lang="pl-PL" sz="2400" b="1" dirty="0" err="1" smtClean="0">
                <a:solidFill>
                  <a:srgbClr val="80005C"/>
                </a:solidFill>
              </a:rPr>
              <a:t>rates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are</a:t>
            </a:r>
            <a:r>
              <a:rPr lang="pl-PL" sz="2400" b="1" dirty="0" smtClean="0">
                <a:solidFill>
                  <a:srgbClr val="80005C"/>
                </a:solidFill>
              </a:rPr>
              <a:t> LOW </a:t>
            </a:r>
            <a:r>
              <a:rPr lang="pl-PL" sz="2400" b="1" dirty="0" err="1" smtClean="0">
                <a:solidFill>
                  <a:srgbClr val="80005C"/>
                </a:solidFill>
              </a:rPr>
              <a:t>at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best</a:t>
            </a:r>
            <a:endParaRPr lang="pl-PL" sz="2400" b="1" dirty="0">
              <a:solidFill>
                <a:srgbClr val="80005C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3121093" y="2032703"/>
            <a:ext cx="185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PRELIMINARY</a:t>
            </a:r>
            <a:endParaRPr lang="pl-PL" dirty="0"/>
          </a:p>
        </p:txBody>
      </p:sp>
      <p:sp>
        <p:nvSpPr>
          <p:cNvPr id="10" name="Zaokrąglony prostokąt 9"/>
          <p:cNvSpPr/>
          <p:nvPr/>
        </p:nvSpPr>
        <p:spPr>
          <a:xfrm>
            <a:off x="5219700" y="4724460"/>
            <a:ext cx="3294822" cy="1200328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646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SUSY - most important constraints: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5A57-3A17-4565-8776-108FCE36A36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-16679" r="-16679"/>
          <a:stretch>
            <a:fillRect/>
          </a:stretch>
        </p:blipFill>
        <p:spPr>
          <a:xfrm>
            <a:off x="6678706" y="1790721"/>
            <a:ext cx="2197334" cy="1208824"/>
          </a:xfrm>
        </p:spPr>
      </p:pic>
      <p:sp>
        <p:nvSpPr>
          <p:cNvPr id="23" name="TextBox 22"/>
          <p:cNvSpPr txBox="1"/>
          <p:nvPr/>
        </p:nvSpPr>
        <p:spPr>
          <a:xfrm>
            <a:off x="609600" y="3171959"/>
            <a:ext cx="408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Dark matter density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06" y="1279088"/>
            <a:ext cx="263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Higgs mass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3983073"/>
            <a:ext cx="5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B_s -&gt; mu mu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609600" y="2125105"/>
            <a:ext cx="33044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</a:rPr>
              <a:t>Direct search limits</a:t>
            </a:r>
          </a:p>
          <a:p>
            <a:pPr marL="285750" indent="-285750">
              <a:buFont typeface="Wingdings" charset="2"/>
              <a:buChar char="Ø"/>
            </a:pPr>
            <a:endParaRPr lang="en-US" sz="2400" b="1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en-US" sz="2400" b="1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en-US" sz="2400" b="1" dirty="0">
              <a:solidFill>
                <a:srgbClr val="000090"/>
              </a:solidFill>
            </a:endParaRPr>
          </a:p>
          <a:p>
            <a:endParaRPr lang="pl-PL" dirty="0"/>
          </a:p>
        </p:txBody>
      </p:sp>
      <p:sp>
        <p:nvSpPr>
          <p:cNvPr id="10" name="PoleTekstowe 9"/>
          <p:cNvSpPr txBox="1"/>
          <p:nvPr/>
        </p:nvSpPr>
        <p:spPr>
          <a:xfrm>
            <a:off x="4105357" y="3334281"/>
            <a:ext cx="48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Positive</a:t>
            </a:r>
            <a:r>
              <a:rPr lang="pl-PL" dirty="0" smtClean="0"/>
              <a:t> </a:t>
            </a:r>
            <a:r>
              <a:rPr lang="pl-PL" dirty="0" err="1" smtClean="0"/>
              <a:t>measurement</a:t>
            </a:r>
            <a:r>
              <a:rPr lang="pl-PL" dirty="0" smtClean="0"/>
              <a:t>, </a:t>
            </a:r>
            <a:r>
              <a:rPr lang="pl-PL" b="1" dirty="0" err="1" smtClean="0">
                <a:solidFill>
                  <a:srgbClr val="80005C"/>
                </a:solidFill>
              </a:rPr>
              <a:t>inconsistent</a:t>
            </a:r>
            <a:r>
              <a:rPr lang="pl-PL" b="1" dirty="0" smtClean="0">
                <a:solidFill>
                  <a:srgbClr val="80005C"/>
                </a:solidFill>
              </a:rPr>
              <a:t> with SM</a:t>
            </a:r>
            <a:endParaRPr lang="pl-PL" b="1" dirty="0">
              <a:solidFill>
                <a:srgbClr val="80005C"/>
              </a:solidFill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2848741" y="2669340"/>
            <a:ext cx="2516171" cy="37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Lower limit…</a:t>
            </a:r>
            <a:endParaRPr lang="pl-PL" dirty="0"/>
          </a:p>
        </p:txBody>
      </p:sp>
      <p:sp>
        <p:nvSpPr>
          <p:cNvPr id="15" name="PoleTekstowe 14"/>
          <p:cNvSpPr txBox="1"/>
          <p:nvPr/>
        </p:nvSpPr>
        <p:spPr>
          <a:xfrm>
            <a:off x="601906" y="4746988"/>
            <a:ext cx="39777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</a:rPr>
              <a:t>Other flavor (b to s gamma, </a:t>
            </a:r>
            <a:r>
              <a:rPr lang="en-US" sz="2000" b="1" dirty="0" err="1" smtClean="0">
                <a:solidFill>
                  <a:srgbClr val="000090"/>
                </a:solidFill>
              </a:rPr>
              <a:t>etc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</a:rPr>
              <a:t>EW observables (M_W,…)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b="1" dirty="0" smtClean="0"/>
              <a:t>(g-2)_</a:t>
            </a:r>
            <a:r>
              <a:rPr lang="en-US" sz="2000" b="1" dirty="0" err="1" smtClean="0"/>
              <a:t>muon</a:t>
            </a:r>
            <a:endParaRPr lang="en-US" sz="2000" b="1" dirty="0"/>
          </a:p>
          <a:p>
            <a:endParaRPr lang="pl-PL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494" y="1197436"/>
            <a:ext cx="4564306" cy="538681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957" y="4072719"/>
            <a:ext cx="3430362" cy="342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881376" y="4506601"/>
            <a:ext cx="177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>
                <a:solidFill>
                  <a:srgbClr val="000090"/>
                </a:solidFill>
              </a:rPr>
              <a:t>LHCb</a:t>
            </a:r>
            <a:r>
              <a:rPr lang="pl-PL" dirty="0">
                <a:solidFill>
                  <a:srgbClr val="000090"/>
                </a:solidFill>
              </a:rPr>
              <a:t> (</a:t>
            </a:r>
            <a:r>
              <a:rPr lang="pl-PL" dirty="0" err="1">
                <a:solidFill>
                  <a:srgbClr val="000090"/>
                </a:solidFill>
              </a:rPr>
              <a:t>Nov</a:t>
            </a:r>
            <a:r>
              <a:rPr lang="pl-PL" dirty="0">
                <a:solidFill>
                  <a:srgbClr val="000090"/>
                </a:solidFill>
              </a:rPr>
              <a:t> 2012)</a:t>
            </a:r>
          </a:p>
        </p:txBody>
      </p:sp>
      <p:sp>
        <p:nvSpPr>
          <p:cNvPr id="8" name="Zaokrąglony prostokąt 7"/>
          <p:cNvSpPr/>
          <p:nvPr/>
        </p:nvSpPr>
        <p:spPr>
          <a:xfrm>
            <a:off x="959327" y="5930878"/>
            <a:ext cx="1432233" cy="486359"/>
          </a:xfrm>
          <a:prstGeom prst="roundRect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145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0005C"/>
                </a:solidFill>
              </a:rPr>
              <a:t>(g-2)</a:t>
            </a:r>
            <a:r>
              <a:rPr lang="en-US" b="1" dirty="0" smtClean="0">
                <a:solidFill>
                  <a:srgbClr val="80005C"/>
                </a:solidFill>
              </a:rPr>
              <a:t>_</a:t>
            </a:r>
            <a:r>
              <a:rPr lang="en-US" b="1" dirty="0" err="1" smtClean="0">
                <a:solidFill>
                  <a:srgbClr val="80005C"/>
                </a:solidFill>
              </a:rPr>
              <a:t>muon</a:t>
            </a:r>
            <a:endParaRPr lang="pl-PL" dirty="0">
              <a:solidFill>
                <a:srgbClr val="80005C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4190" b="-11966"/>
          <a:stretch/>
        </p:blipFill>
        <p:spPr>
          <a:xfrm>
            <a:off x="4498469" y="3489824"/>
            <a:ext cx="4188332" cy="1139549"/>
          </a:xfrm>
        </p:spPr>
      </p:pic>
      <p:sp>
        <p:nvSpPr>
          <p:cNvPr id="3" name="PoleTekstowe 2"/>
          <p:cNvSpPr txBox="1"/>
          <p:nvPr/>
        </p:nvSpPr>
        <p:spPr>
          <a:xfrm>
            <a:off x="4952233" y="1085717"/>
            <a:ext cx="4146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The </a:t>
            </a:r>
            <a:r>
              <a:rPr lang="pl-PL" sz="1600" dirty="0" err="1"/>
              <a:t>anomalous</a:t>
            </a:r>
            <a:r>
              <a:rPr lang="pl-PL" sz="1600" dirty="0"/>
              <a:t> </a:t>
            </a:r>
            <a:r>
              <a:rPr lang="pl-PL" sz="1600" dirty="0" err="1"/>
              <a:t>magnetic</a:t>
            </a:r>
            <a:r>
              <a:rPr lang="pl-PL" sz="1600" dirty="0"/>
              <a:t> moment of the </a:t>
            </a:r>
            <a:r>
              <a:rPr lang="pl-PL" sz="1600" dirty="0" err="1"/>
              <a:t>muon</a:t>
            </a:r>
            <a:endParaRPr lang="pl-PL" sz="16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15" y="1369884"/>
            <a:ext cx="2715710" cy="2822209"/>
          </a:xfrm>
          <a:prstGeom prst="rect">
            <a:avLst/>
          </a:prstGeom>
        </p:spPr>
      </p:pic>
      <p:sp>
        <p:nvSpPr>
          <p:cNvPr id="7" name="PoleTekstowe 6"/>
          <p:cNvSpPr txBox="1"/>
          <p:nvPr/>
        </p:nvSpPr>
        <p:spPr>
          <a:xfrm>
            <a:off x="-405143" y="2736992"/>
            <a:ext cx="2109126" cy="276999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l-PL" sz="1200" dirty="0" err="1" smtClean="0"/>
              <a:t>Moskal@Moriond</a:t>
            </a:r>
            <a:r>
              <a:rPr lang="pl-PL" sz="1200" dirty="0" smtClean="0"/>
              <a:t> QCD’13</a:t>
            </a:r>
            <a:endParaRPr lang="pl-PL" sz="1200" dirty="0"/>
          </a:p>
        </p:txBody>
      </p:sp>
      <p:sp>
        <p:nvSpPr>
          <p:cNvPr id="10" name="PoleTekstowe 9"/>
          <p:cNvSpPr txBox="1"/>
          <p:nvPr/>
        </p:nvSpPr>
        <p:spPr>
          <a:xfrm>
            <a:off x="4553421" y="1661726"/>
            <a:ext cx="217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80005C"/>
                </a:solidFill>
              </a:rPr>
              <a:t>&gt;~ 3 sigma </a:t>
            </a:r>
            <a:r>
              <a:rPr lang="pl-PL" b="1" dirty="0" err="1" smtClean="0">
                <a:solidFill>
                  <a:srgbClr val="80005C"/>
                </a:solidFill>
              </a:rPr>
              <a:t>deviation</a:t>
            </a:r>
            <a:endParaRPr lang="pl-PL" b="1" dirty="0" smtClean="0">
              <a:solidFill>
                <a:srgbClr val="80005C"/>
              </a:solidFill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4553422" y="2380879"/>
            <a:ext cx="3702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Need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new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physics</a:t>
            </a:r>
            <a:r>
              <a:rPr lang="pl-PL" sz="2000" b="1" dirty="0" smtClean="0"/>
              <a:t>?</a:t>
            </a:r>
            <a:endParaRPr lang="pl-PL" sz="2000" b="1" dirty="0"/>
          </a:p>
        </p:txBody>
      </p:sp>
      <p:sp>
        <p:nvSpPr>
          <p:cNvPr id="13" name="PoleTekstowe 12"/>
          <p:cNvSpPr txBox="1"/>
          <p:nvPr/>
        </p:nvSpPr>
        <p:spPr>
          <a:xfrm>
            <a:off x="4553422" y="3013991"/>
            <a:ext cx="85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 smtClean="0">
                <a:solidFill>
                  <a:srgbClr val="000090"/>
                </a:solidFill>
              </a:rPr>
              <a:t>SUSY:</a:t>
            </a:r>
            <a:endParaRPr lang="pl-PL" b="1" u="sng" dirty="0">
              <a:solidFill>
                <a:srgbClr val="000090"/>
              </a:solidFill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4455762" y="4769695"/>
            <a:ext cx="419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000090"/>
                </a:solidFill>
              </a:rPr>
              <a:t>Need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sneutrino</a:t>
            </a:r>
            <a:r>
              <a:rPr lang="pl-PL" b="1" dirty="0" smtClean="0">
                <a:solidFill>
                  <a:srgbClr val="000090"/>
                </a:solidFill>
              </a:rPr>
              <a:t>/</a:t>
            </a:r>
            <a:r>
              <a:rPr lang="pl-PL" b="1" dirty="0" err="1" smtClean="0">
                <a:solidFill>
                  <a:srgbClr val="000090"/>
                </a:solidFill>
              </a:rPr>
              <a:t>chargino</a:t>
            </a:r>
            <a:r>
              <a:rPr lang="pl-PL" b="1" dirty="0" smtClean="0">
                <a:solidFill>
                  <a:srgbClr val="000090"/>
                </a:solidFill>
              </a:rPr>
              <a:t> and/</a:t>
            </a:r>
            <a:r>
              <a:rPr lang="pl-PL" b="1" dirty="0" err="1" smtClean="0">
                <a:solidFill>
                  <a:srgbClr val="000090"/>
                </a:solidFill>
              </a:rPr>
              <a:t>or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smuon</a:t>
            </a:r>
            <a:r>
              <a:rPr lang="pl-PL" b="1" dirty="0" smtClean="0">
                <a:solidFill>
                  <a:srgbClr val="000090"/>
                </a:solidFill>
              </a:rPr>
              <a:t>/</a:t>
            </a:r>
            <a:r>
              <a:rPr lang="pl-PL" b="1" dirty="0" err="1" smtClean="0">
                <a:solidFill>
                  <a:srgbClr val="000090"/>
                </a:solidFill>
              </a:rPr>
              <a:t>neutralino</a:t>
            </a:r>
            <a:r>
              <a:rPr lang="pl-PL" b="1" dirty="0" smtClean="0">
                <a:solidFill>
                  <a:srgbClr val="000090"/>
                </a:solidFill>
              </a:rPr>
              <a:t> in ~ </a:t>
            </a:r>
            <a:r>
              <a:rPr lang="pl-PL" b="1" dirty="0" err="1" smtClean="0">
                <a:solidFill>
                  <a:srgbClr val="000090"/>
                </a:solidFill>
              </a:rPr>
              <a:t>few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hundred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GeV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range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16" name="PoleTekstowe 15"/>
          <p:cNvSpPr txBox="1"/>
          <p:nvPr/>
        </p:nvSpPr>
        <p:spPr>
          <a:xfrm>
            <a:off x="261130" y="5848519"/>
            <a:ext cx="8663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>
                <a:solidFill>
                  <a:srgbClr val="80005C"/>
                </a:solidFill>
              </a:rPr>
              <a:t>This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is</a:t>
            </a:r>
            <a:r>
              <a:rPr lang="pl-PL" sz="2400" b="1" dirty="0" smtClean="0">
                <a:solidFill>
                  <a:srgbClr val="80005C"/>
                </a:solidFill>
              </a:rPr>
              <a:t> the </a:t>
            </a:r>
            <a:r>
              <a:rPr lang="pl-PL" sz="2400" b="1" dirty="0" err="1" smtClean="0">
                <a:solidFill>
                  <a:srgbClr val="80005C"/>
                </a:solidFill>
              </a:rPr>
              <a:t>only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result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pointing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towards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low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superparner</a:t>
            </a:r>
            <a:r>
              <a:rPr lang="pl-PL" sz="2400" b="1" dirty="0" smtClean="0">
                <a:solidFill>
                  <a:srgbClr val="80005C"/>
                </a:solidFill>
              </a:rPr>
              <a:t> </a:t>
            </a:r>
            <a:r>
              <a:rPr lang="pl-PL" sz="2400" b="1" dirty="0" err="1" smtClean="0">
                <a:solidFill>
                  <a:srgbClr val="80005C"/>
                </a:solidFill>
              </a:rPr>
              <a:t>masses</a:t>
            </a:r>
            <a:r>
              <a:rPr lang="pl-PL" sz="2400" b="1" dirty="0" smtClean="0">
                <a:solidFill>
                  <a:srgbClr val="80005C"/>
                </a:solidFill>
              </a:rPr>
              <a:t>! </a:t>
            </a:r>
            <a:endParaRPr lang="pl-PL" sz="2400" b="1" dirty="0">
              <a:solidFill>
                <a:srgbClr val="80005C"/>
              </a:solidFill>
            </a:endParaRPr>
          </a:p>
        </p:txBody>
      </p:sp>
      <p:sp>
        <p:nvSpPr>
          <p:cNvPr id="15" name="Zaokrąglony prostokąt 14"/>
          <p:cNvSpPr/>
          <p:nvPr/>
        </p:nvSpPr>
        <p:spPr>
          <a:xfrm>
            <a:off x="261130" y="5848519"/>
            <a:ext cx="8584696" cy="461665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5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005C"/>
                </a:solidFill>
              </a:rPr>
              <a:t>(g-2)</a:t>
            </a:r>
            <a:r>
              <a:rPr lang="en-US" b="1" dirty="0" smtClean="0">
                <a:solidFill>
                  <a:srgbClr val="80005C"/>
                </a:solidFill>
              </a:rPr>
              <a:t>_</a:t>
            </a:r>
            <a:r>
              <a:rPr lang="en-US" b="1" dirty="0" err="1" smtClean="0">
                <a:solidFill>
                  <a:srgbClr val="80005C"/>
                </a:solidFill>
              </a:rPr>
              <a:t>muon</a:t>
            </a:r>
            <a:r>
              <a:rPr lang="en-US" b="1" dirty="0" smtClean="0">
                <a:solidFill>
                  <a:srgbClr val="80005C"/>
                </a:solidFill>
              </a:rPr>
              <a:t> and SUSY</a:t>
            </a:r>
            <a:br>
              <a:rPr lang="en-US" b="1" dirty="0" smtClean="0">
                <a:solidFill>
                  <a:srgbClr val="80005C"/>
                </a:solidFill>
              </a:rPr>
            </a:br>
            <a:r>
              <a:rPr lang="en-US" b="1" dirty="0" smtClean="0">
                <a:solidFill>
                  <a:srgbClr val="80005C"/>
                </a:solidFill>
              </a:rPr>
              <a:t>– A curse or a blessing?</a:t>
            </a:r>
            <a:endParaRPr lang="pl-PL" dirty="0">
              <a:solidFill>
                <a:srgbClr val="80005C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7" name="PoleTekstowe 16"/>
          <p:cNvSpPr txBox="1"/>
          <p:nvPr/>
        </p:nvSpPr>
        <p:spPr>
          <a:xfrm>
            <a:off x="368661" y="1949993"/>
            <a:ext cx="7631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0090"/>
                </a:solidFill>
              </a:rPr>
              <a:t>GUT-</a:t>
            </a:r>
            <a:r>
              <a:rPr lang="pl-PL" sz="2000" b="1" dirty="0" err="1" smtClean="0">
                <a:solidFill>
                  <a:srgbClr val="000090"/>
                </a:solidFill>
              </a:rPr>
              <a:t>constrained</a:t>
            </a:r>
            <a:r>
              <a:rPr lang="pl-PL" sz="2000" b="1" dirty="0" smtClean="0">
                <a:solidFill>
                  <a:srgbClr val="000090"/>
                </a:solidFill>
              </a:rPr>
              <a:t> SUSY (CMSSM and </a:t>
            </a:r>
            <a:r>
              <a:rPr lang="pl-PL" sz="2000" b="1" dirty="0" err="1" smtClean="0">
                <a:solidFill>
                  <a:srgbClr val="000090"/>
                </a:solidFill>
              </a:rPr>
              <a:t>similar</a:t>
            </a:r>
            <a:r>
              <a:rPr lang="pl-PL" sz="2000" b="1" dirty="0" smtClean="0">
                <a:solidFill>
                  <a:srgbClr val="000090"/>
                </a:solidFill>
              </a:rPr>
              <a:t>):  </a:t>
            </a:r>
            <a:r>
              <a:rPr lang="pl-PL" sz="2000" b="1" dirty="0" err="1" smtClean="0">
                <a:solidFill>
                  <a:srgbClr val="000090"/>
                </a:solidFill>
              </a:rPr>
              <a:t>sleptons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are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unified</a:t>
            </a:r>
            <a:r>
              <a:rPr lang="pl-PL" sz="2000" b="1" dirty="0" smtClean="0">
                <a:solidFill>
                  <a:srgbClr val="000090"/>
                </a:solidFill>
              </a:rPr>
              <a:t> with </a:t>
            </a:r>
            <a:r>
              <a:rPr lang="pl-PL" sz="2000" b="1" dirty="0" err="1" smtClean="0">
                <a:solidFill>
                  <a:srgbClr val="000090"/>
                </a:solidFill>
              </a:rPr>
              <a:t>squarks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>
                <a:solidFill>
                  <a:srgbClr val="000090"/>
                </a:solidFill>
              </a:rPr>
              <a:t> </a:t>
            </a:r>
            <a:r>
              <a:rPr lang="pl-PL" sz="2000" b="1" dirty="0" smtClean="0">
                <a:solidFill>
                  <a:srgbClr val="000090"/>
                </a:solidFill>
              </a:rPr>
              <a:t>and </a:t>
            </a:r>
            <a:r>
              <a:rPr lang="pl-PL" sz="2000" b="1" dirty="0" err="1" smtClean="0">
                <a:solidFill>
                  <a:srgbClr val="000090"/>
                </a:solidFill>
              </a:rPr>
              <a:t>are</a:t>
            </a:r>
            <a:r>
              <a:rPr lang="pl-PL" sz="2000" b="1" dirty="0" smtClean="0">
                <a:solidFill>
                  <a:srgbClr val="000090"/>
                </a:solidFill>
              </a:rPr>
              <a:t> </a:t>
            </a:r>
            <a:r>
              <a:rPr lang="pl-PL" sz="2000" b="1" dirty="0" err="1" smtClean="0">
                <a:solidFill>
                  <a:srgbClr val="000090"/>
                </a:solidFill>
              </a:rPr>
              <a:t>too</a:t>
            </a:r>
            <a:r>
              <a:rPr lang="pl-PL" sz="2000" b="1" dirty="0" smtClean="0">
                <a:solidFill>
                  <a:srgbClr val="000090"/>
                </a:solidFill>
              </a:rPr>
              <a:t> heavy </a:t>
            </a:r>
            <a:r>
              <a:rPr lang="pl-PL" sz="2000" b="1" dirty="0"/>
              <a:t>=&gt; g-2 </a:t>
            </a:r>
            <a:r>
              <a:rPr lang="pl-PL" sz="2000" b="1" dirty="0" err="1"/>
              <a:t>anomaly</a:t>
            </a:r>
            <a:r>
              <a:rPr lang="pl-PL" sz="2000" b="1" dirty="0"/>
              <a:t> not </a:t>
            </a:r>
            <a:r>
              <a:rPr lang="pl-PL" sz="2000" b="1" dirty="0" err="1" smtClean="0"/>
              <a:t>reproduced</a:t>
            </a:r>
            <a:endParaRPr lang="pl-PL" sz="2000" b="1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283743" y="4805996"/>
            <a:ext cx="860691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General MSSM: </a:t>
            </a:r>
            <a:r>
              <a:rPr lang="pl-PL" sz="2400" b="1" dirty="0" err="1" smtClean="0">
                <a:solidFill>
                  <a:srgbClr val="FF0000"/>
                </a:solidFill>
              </a:rPr>
              <a:t>if</a:t>
            </a:r>
            <a:r>
              <a:rPr lang="pl-PL" sz="2400" b="1" dirty="0" smtClean="0">
                <a:solidFill>
                  <a:srgbClr val="FF0000"/>
                </a:solidFill>
              </a:rPr>
              <a:t> (g-2)_</a:t>
            </a:r>
            <a:r>
              <a:rPr lang="pl-PL" sz="2400" b="1" dirty="0" err="1" smtClean="0">
                <a:solidFill>
                  <a:srgbClr val="FF0000"/>
                </a:solidFill>
              </a:rPr>
              <a:t>muon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anomaly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is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true</a:t>
            </a:r>
            <a:r>
              <a:rPr lang="pl-PL" sz="2400" b="1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pl-PL" sz="2400" b="1" dirty="0" err="1" smtClean="0">
                <a:solidFill>
                  <a:srgbClr val="FF0000"/>
                </a:solidFill>
              </a:rPr>
              <a:t>expect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light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sleptons</a:t>
            </a:r>
            <a:r>
              <a:rPr lang="pl-PL" sz="2400" b="1" dirty="0" smtClean="0">
                <a:solidFill>
                  <a:srgbClr val="FF0000"/>
                </a:solidFill>
              </a:rPr>
              <a:t>/</a:t>
            </a:r>
            <a:r>
              <a:rPr lang="pl-PL" sz="2400" b="1" dirty="0" err="1" smtClean="0">
                <a:solidFill>
                  <a:srgbClr val="FF0000"/>
                </a:solidFill>
              </a:rPr>
              <a:t>chargino</a:t>
            </a:r>
            <a:r>
              <a:rPr lang="pl-PL" sz="2400" b="1" dirty="0" smtClean="0">
                <a:solidFill>
                  <a:srgbClr val="FF0000"/>
                </a:solidFill>
              </a:rPr>
              <a:t>/</a:t>
            </a:r>
            <a:r>
              <a:rPr lang="pl-PL" sz="2400" b="1" dirty="0" err="1" smtClean="0">
                <a:solidFill>
                  <a:srgbClr val="FF0000"/>
                </a:solidFill>
              </a:rPr>
              <a:t>neutralino</a:t>
            </a:r>
            <a:endParaRPr lang="pl-PL" sz="2400" b="1" dirty="0" smtClean="0">
              <a:solidFill>
                <a:srgbClr val="FF0000"/>
              </a:solidFill>
            </a:endParaRPr>
          </a:p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In </a:t>
            </a:r>
            <a:r>
              <a:rPr lang="pl-PL" sz="2400" b="1" dirty="0" err="1" smtClean="0">
                <a:solidFill>
                  <a:srgbClr val="FF0000"/>
                </a:solidFill>
              </a:rPr>
              <a:t>few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hundred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GeV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range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2758161" y="3591610"/>
            <a:ext cx="4446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g-2 </a:t>
            </a:r>
            <a:r>
              <a:rPr lang="pl-PL" sz="2400" b="1" dirty="0" err="1" smtClean="0"/>
              <a:t>anomaly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is</a:t>
            </a:r>
            <a:r>
              <a:rPr lang="pl-PL" sz="2400" b="1" dirty="0" smtClean="0"/>
              <a:t> </a:t>
            </a:r>
            <a:r>
              <a:rPr lang="pl-PL" sz="2400" b="1" dirty="0" smtClean="0">
                <a:solidFill>
                  <a:srgbClr val="FF0000"/>
                </a:solidFill>
              </a:rPr>
              <a:t>INCONSISTENT</a:t>
            </a:r>
            <a:r>
              <a:rPr lang="pl-PL" sz="2400" b="1" dirty="0" smtClean="0"/>
              <a:t> with </a:t>
            </a:r>
            <a:r>
              <a:rPr lang="pl-PL" sz="2400" b="1" dirty="0" err="1" smtClean="0"/>
              <a:t>simple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unified</a:t>
            </a:r>
            <a:r>
              <a:rPr lang="pl-PL" sz="2400" b="1" dirty="0" smtClean="0"/>
              <a:t> SUSY </a:t>
            </a:r>
            <a:r>
              <a:rPr lang="pl-PL" sz="2400" b="1" dirty="0" err="1" smtClean="0"/>
              <a:t>models</a:t>
            </a:r>
            <a:endParaRPr lang="pl-PL" sz="2400" b="1" dirty="0"/>
          </a:p>
        </p:txBody>
      </p:sp>
      <p:sp>
        <p:nvSpPr>
          <p:cNvPr id="19" name="PoleTekstowe 18"/>
          <p:cNvSpPr txBox="1"/>
          <p:nvPr/>
        </p:nvSpPr>
        <p:spPr>
          <a:xfrm>
            <a:off x="4819035" y="2742013"/>
            <a:ext cx="407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Typically</a:t>
            </a:r>
            <a:r>
              <a:rPr lang="pl-PL" dirty="0" smtClean="0"/>
              <a:t> one order of </a:t>
            </a:r>
            <a:r>
              <a:rPr lang="pl-PL" dirty="0" err="1" smtClean="0"/>
              <a:t>magnitude</a:t>
            </a:r>
            <a:r>
              <a:rPr lang="pl-PL" dirty="0" smtClean="0"/>
              <a:t> </a:t>
            </a:r>
            <a:r>
              <a:rPr lang="pl-PL" dirty="0" err="1" smtClean="0"/>
              <a:t>too</a:t>
            </a:r>
            <a:r>
              <a:rPr lang="pl-PL" dirty="0" smtClean="0"/>
              <a:t> </a:t>
            </a:r>
            <a:r>
              <a:rPr lang="pl-PL" dirty="0" err="1" smtClean="0"/>
              <a:t>low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83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96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SUSY DM and positron flux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060" y="1272963"/>
            <a:ext cx="3362890" cy="2230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3352" y="1035854"/>
            <a:ext cx="192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Pamela (2008)</a:t>
            </a:r>
            <a:endParaRPr lang="en-US" dirty="0"/>
          </a:p>
        </p:txBody>
      </p:sp>
      <p:pic>
        <p:nvPicPr>
          <p:cNvPr id="8" name="Picture 16" descr="ams_heat_pamela_fermi(rose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60" y="3020662"/>
            <a:ext cx="4055040" cy="249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62201" y="480642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AMS-II (coming)</a:t>
            </a:r>
            <a:endParaRPr lang="en-US" b="1" dirty="0"/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51" y="3263227"/>
            <a:ext cx="133213" cy="21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07464" y="3182852"/>
            <a:ext cx="1398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error size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48199" y="5061973"/>
            <a:ext cx="3873216" cy="954107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SUSY does not explain positron excess!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6195600"/>
            <a:ext cx="3501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Also true for wino LSP (</a:t>
            </a:r>
            <a:r>
              <a:rPr lang="en-US" sz="1400" b="1" dirty="0" err="1" smtClean="0"/>
              <a:t>Hryczuk</a:t>
            </a:r>
            <a:r>
              <a:rPr lang="en-US" sz="1400" b="1" dirty="0" smtClean="0"/>
              <a:t> et al)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68107" y="5562339"/>
            <a:ext cx="4275501" cy="1477327"/>
          </a:xfrm>
          <a:prstGeom prst="rect">
            <a:avLst/>
          </a:prstGeom>
          <a:solidFill>
            <a:srgbClr val="3366FF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AMS to settle the issue (?):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 if isotropic: DM (?)</a:t>
            </a:r>
          </a:p>
          <a:p>
            <a:pPr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If directional: pulsar (?)</a:t>
            </a:r>
          </a:p>
          <a:p>
            <a:endParaRPr lang="en-US" dirty="0"/>
          </a:p>
        </p:txBody>
      </p:sp>
      <p:sp>
        <p:nvSpPr>
          <p:cNvPr id="15" name="Shape 288"/>
          <p:cNvSpPr/>
          <p:nvPr/>
        </p:nvSpPr>
        <p:spPr>
          <a:xfrm>
            <a:off x="457200" y="1417638"/>
            <a:ext cx="3176284" cy="334056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813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11" y="274638"/>
            <a:ext cx="826879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SUSY DM and 130 </a:t>
            </a:r>
            <a:r>
              <a:rPr lang="en-US" sz="3600" b="1" dirty="0" err="1" smtClean="0">
                <a:solidFill>
                  <a:srgbClr val="000090"/>
                </a:solidFill>
              </a:rPr>
              <a:t>GeV</a:t>
            </a:r>
            <a:r>
              <a:rPr lang="en-US" sz="3600" b="1" dirty="0" smtClean="0">
                <a:solidFill>
                  <a:srgbClr val="000090"/>
                </a:solidFill>
              </a:rPr>
              <a:t> gamma line from GC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1417638"/>
            <a:ext cx="27178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0" y="4131277"/>
            <a:ext cx="3187367" cy="2078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249" y="6352143"/>
            <a:ext cx="2668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Chalons</a:t>
            </a:r>
            <a:r>
              <a:rPr lang="en-US" sz="1400" dirty="0" smtClean="0"/>
              <a:t> (</a:t>
            </a:r>
            <a:r>
              <a:rPr lang="en" sz="1400" b="1" dirty="0" smtClean="0">
                <a:solidFill>
                  <a:srgbClr val="0000FF"/>
                </a:solidFill>
              </a:rPr>
              <a:t>1204.4591</a:t>
            </a:r>
            <a:r>
              <a:rPr lang="en-GB" sz="1400" b="1" dirty="0" smtClean="0">
                <a:solidFill>
                  <a:srgbClr val="0000FF"/>
                </a:solidFill>
              </a:rPr>
              <a:t>0)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180114" y="5291127"/>
            <a:ext cx="450668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5C"/>
                </a:solidFill>
              </a:rPr>
              <a:t>SUSY:</a:t>
            </a:r>
          </a:p>
          <a:p>
            <a:r>
              <a:rPr lang="en-US" sz="2400" b="1" dirty="0" smtClean="0">
                <a:solidFill>
                  <a:srgbClr val="80005C"/>
                </a:solidFill>
              </a:rPr>
              <a:t>- </a:t>
            </a:r>
            <a:r>
              <a:rPr lang="en-US" sz="2400" b="1" dirty="0">
                <a:solidFill>
                  <a:srgbClr val="80005C"/>
                </a:solidFill>
              </a:rPr>
              <a:t>a</a:t>
            </a:r>
            <a:r>
              <a:rPr lang="en-US" sz="2400" b="1" dirty="0" smtClean="0">
                <a:solidFill>
                  <a:srgbClr val="80005C"/>
                </a:solidFill>
              </a:rPr>
              <a:t>n `</a:t>
            </a:r>
            <a:r>
              <a:rPr lang="en-US" sz="2400" b="1" dirty="0">
                <a:solidFill>
                  <a:srgbClr val="80005C"/>
                </a:solidFill>
              </a:rPr>
              <a:t>explanation’ of the `signal’</a:t>
            </a:r>
          </a:p>
          <a:p>
            <a:r>
              <a:rPr lang="en-US" sz="2400" b="1" dirty="0" smtClean="0">
                <a:solidFill>
                  <a:srgbClr val="80005C"/>
                </a:solidFill>
              </a:rPr>
              <a:t>very fine-tuned (and contrived?)</a:t>
            </a:r>
            <a:endParaRPr lang="en-US" sz="2400" b="1" dirty="0">
              <a:solidFill>
                <a:srgbClr val="80005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01" y="1417638"/>
            <a:ext cx="3984171" cy="2324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0" y="3741738"/>
            <a:ext cx="863600" cy="152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1106" y="1322678"/>
            <a:ext cx="3311937" cy="36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Gamma ray total + background</a:t>
            </a:r>
            <a:endParaRPr lang="en-US" b="1" dirty="0"/>
          </a:p>
        </p:txBody>
      </p:sp>
      <p:sp>
        <p:nvSpPr>
          <p:cNvPr id="13" name="PoleTekstowe 12"/>
          <p:cNvSpPr txBox="1"/>
          <p:nvPr/>
        </p:nvSpPr>
        <p:spPr>
          <a:xfrm>
            <a:off x="6019800" y="3946611"/>
            <a:ext cx="2460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err="1" smtClean="0"/>
              <a:t>Weniger</a:t>
            </a:r>
            <a:r>
              <a:rPr lang="pl-PL" sz="1600" b="1" dirty="0" smtClean="0"/>
              <a:t> (arXiv:1204.2797)</a:t>
            </a:r>
            <a:endParaRPr lang="pl-PL" sz="1600" b="1" dirty="0"/>
          </a:p>
        </p:txBody>
      </p:sp>
      <p:sp>
        <p:nvSpPr>
          <p:cNvPr id="6" name="PoleTekstowe 5"/>
          <p:cNvSpPr txBox="1"/>
          <p:nvPr/>
        </p:nvSpPr>
        <p:spPr>
          <a:xfrm>
            <a:off x="4572000" y="4384261"/>
            <a:ext cx="431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</a:rPr>
              <a:t>Confusing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situation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80005C"/>
                </a:solidFill>
              </a:rPr>
              <a:t>Many BSM </a:t>
            </a:r>
            <a:r>
              <a:rPr lang="pl-PL" sz="3600" b="1" dirty="0" err="1" smtClean="0">
                <a:solidFill>
                  <a:srgbClr val="80005C"/>
                </a:solidFill>
              </a:rPr>
              <a:t>ideas</a:t>
            </a:r>
            <a:r>
              <a:rPr lang="pl-PL" sz="3600" b="1" dirty="0" smtClean="0">
                <a:solidFill>
                  <a:srgbClr val="80005C"/>
                </a:solidFill>
              </a:rPr>
              <a:t> </a:t>
            </a:r>
            <a:r>
              <a:rPr lang="pl-PL" sz="3600" b="1" dirty="0" err="1" smtClean="0">
                <a:solidFill>
                  <a:srgbClr val="80005C"/>
                </a:solidFill>
              </a:rPr>
              <a:t>waiting</a:t>
            </a:r>
            <a:r>
              <a:rPr lang="pl-PL" sz="3600" b="1" dirty="0" smtClean="0">
                <a:solidFill>
                  <a:srgbClr val="80005C"/>
                </a:solidFill>
              </a:rPr>
              <a:t> to be </a:t>
            </a:r>
            <a:r>
              <a:rPr lang="pl-PL" sz="3600" b="1" dirty="0" err="1" smtClean="0">
                <a:solidFill>
                  <a:srgbClr val="80005C"/>
                </a:solidFill>
              </a:rPr>
              <a:t>tested</a:t>
            </a:r>
            <a:r>
              <a:rPr lang="pl-PL" sz="3600" b="1" dirty="0" smtClean="0">
                <a:solidFill>
                  <a:srgbClr val="80005C"/>
                </a:solidFill>
              </a:rPr>
              <a:t>…</a:t>
            </a:r>
            <a:endParaRPr lang="pl-PL" sz="3600" b="1" dirty="0">
              <a:solidFill>
                <a:srgbClr val="80005C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2800" b="1" dirty="0" err="1" smtClean="0">
                <a:solidFill>
                  <a:srgbClr val="000090"/>
                </a:solidFill>
              </a:rPr>
              <a:t>Supersymmetry</a:t>
            </a:r>
            <a:r>
              <a:rPr lang="pl-PL" sz="2800" b="1" dirty="0" smtClean="0">
                <a:solidFill>
                  <a:srgbClr val="000090"/>
                </a:solidFill>
              </a:rPr>
              <a:t> of </a:t>
            </a:r>
            <a:r>
              <a:rPr lang="pl-PL" sz="2800" b="1" dirty="0" err="1" smtClean="0">
                <a:solidFill>
                  <a:srgbClr val="000090"/>
                </a:solidFill>
              </a:rPr>
              <a:t>several</a:t>
            </a:r>
            <a:r>
              <a:rPr lang="pl-PL" sz="2800" b="1" dirty="0" smtClean="0">
                <a:solidFill>
                  <a:srgbClr val="000090"/>
                </a:solidFill>
              </a:rPr>
              <a:t> </a:t>
            </a:r>
            <a:r>
              <a:rPr lang="pl-PL" sz="2800" b="1" dirty="0" err="1" smtClean="0">
                <a:solidFill>
                  <a:srgbClr val="000090"/>
                </a:solidFill>
              </a:rPr>
              <a:t>sorts</a:t>
            </a:r>
            <a:endParaRPr lang="pl-PL" sz="2800" b="1" dirty="0" smtClean="0">
              <a:solidFill>
                <a:srgbClr val="000090"/>
              </a:solidFill>
            </a:endParaRPr>
          </a:p>
          <a:p>
            <a:endParaRPr lang="pl-PL" sz="2800" b="1" dirty="0" smtClean="0">
              <a:solidFill>
                <a:srgbClr val="000090"/>
              </a:solidFill>
            </a:endParaRPr>
          </a:p>
          <a:p>
            <a:r>
              <a:rPr lang="pl-PL" sz="2800" b="1" dirty="0" err="1" smtClean="0">
                <a:solidFill>
                  <a:srgbClr val="000090"/>
                </a:solidFill>
              </a:rPr>
              <a:t>Large</a:t>
            </a:r>
            <a:r>
              <a:rPr lang="pl-PL" sz="2800" b="1" dirty="0" smtClean="0">
                <a:solidFill>
                  <a:srgbClr val="000090"/>
                </a:solidFill>
              </a:rPr>
              <a:t>/</a:t>
            </a:r>
            <a:r>
              <a:rPr lang="pl-PL" sz="2800" b="1" dirty="0" err="1" smtClean="0">
                <a:solidFill>
                  <a:srgbClr val="000090"/>
                </a:solidFill>
              </a:rPr>
              <a:t>warped</a:t>
            </a:r>
            <a:r>
              <a:rPr lang="pl-PL" sz="2800" b="1" dirty="0" smtClean="0">
                <a:solidFill>
                  <a:srgbClr val="000090"/>
                </a:solidFill>
              </a:rPr>
              <a:t> extra </a:t>
            </a:r>
            <a:r>
              <a:rPr lang="pl-PL" sz="2800" b="1" dirty="0" err="1" smtClean="0">
                <a:solidFill>
                  <a:srgbClr val="000090"/>
                </a:solidFill>
              </a:rPr>
              <a:t>dimensions</a:t>
            </a:r>
            <a:endParaRPr lang="pl-PL" sz="2800" b="1" dirty="0" smtClean="0">
              <a:solidFill>
                <a:srgbClr val="000090"/>
              </a:solidFill>
            </a:endParaRPr>
          </a:p>
          <a:p>
            <a:r>
              <a:rPr lang="pl-PL" sz="2800" b="1" dirty="0" err="1" smtClean="0">
                <a:solidFill>
                  <a:srgbClr val="000090"/>
                </a:solidFill>
              </a:rPr>
              <a:t>Low-scale</a:t>
            </a:r>
            <a:r>
              <a:rPr lang="pl-PL" sz="2800" b="1" dirty="0" smtClean="0">
                <a:solidFill>
                  <a:srgbClr val="000090"/>
                </a:solidFill>
              </a:rPr>
              <a:t> </a:t>
            </a:r>
            <a:r>
              <a:rPr lang="pl-PL" sz="2800" b="1" dirty="0" err="1" smtClean="0">
                <a:solidFill>
                  <a:srgbClr val="000090"/>
                </a:solidFill>
              </a:rPr>
              <a:t>gravity</a:t>
            </a:r>
            <a:r>
              <a:rPr lang="pl-PL" sz="2800" b="1" dirty="0" smtClean="0">
                <a:solidFill>
                  <a:srgbClr val="000090"/>
                </a:solidFill>
              </a:rPr>
              <a:t>, </a:t>
            </a:r>
            <a:r>
              <a:rPr lang="pl-PL" sz="2800" b="1" dirty="0" err="1" smtClean="0">
                <a:solidFill>
                  <a:srgbClr val="000090"/>
                </a:solidFill>
              </a:rPr>
              <a:t>microscopic</a:t>
            </a:r>
            <a:r>
              <a:rPr lang="pl-PL" sz="2800" b="1" dirty="0" smtClean="0">
                <a:solidFill>
                  <a:srgbClr val="000090"/>
                </a:solidFill>
              </a:rPr>
              <a:t> </a:t>
            </a:r>
            <a:r>
              <a:rPr lang="pl-PL" sz="2800" b="1" dirty="0" err="1" smtClean="0">
                <a:solidFill>
                  <a:srgbClr val="000090"/>
                </a:solidFill>
              </a:rPr>
              <a:t>black</a:t>
            </a:r>
            <a:r>
              <a:rPr lang="pl-PL" sz="2800" b="1" dirty="0" smtClean="0">
                <a:solidFill>
                  <a:srgbClr val="000090"/>
                </a:solidFill>
              </a:rPr>
              <a:t> </a:t>
            </a:r>
            <a:r>
              <a:rPr lang="pl-PL" sz="2800" b="1" dirty="0" err="1" smtClean="0">
                <a:solidFill>
                  <a:srgbClr val="000090"/>
                </a:solidFill>
              </a:rPr>
              <a:t>holes</a:t>
            </a:r>
            <a:endParaRPr lang="pl-PL" sz="2800" b="1" dirty="0" smtClean="0">
              <a:solidFill>
                <a:srgbClr val="000090"/>
              </a:solidFill>
            </a:endParaRPr>
          </a:p>
          <a:p>
            <a:r>
              <a:rPr lang="pl-PL" sz="2800" b="1" dirty="0" smtClean="0">
                <a:solidFill>
                  <a:srgbClr val="000090"/>
                </a:solidFill>
              </a:rPr>
              <a:t>Little </a:t>
            </a:r>
            <a:r>
              <a:rPr lang="pl-PL" sz="2800" b="1" dirty="0" err="1" smtClean="0">
                <a:solidFill>
                  <a:srgbClr val="000090"/>
                </a:solidFill>
              </a:rPr>
              <a:t>Higgs</a:t>
            </a:r>
            <a:r>
              <a:rPr lang="pl-PL" sz="2800" b="1" dirty="0" smtClean="0">
                <a:solidFill>
                  <a:srgbClr val="000090"/>
                </a:solidFill>
              </a:rPr>
              <a:t> </a:t>
            </a:r>
            <a:r>
              <a:rPr lang="pl-PL" sz="2800" b="1" dirty="0" err="1" smtClean="0">
                <a:solidFill>
                  <a:srgbClr val="000090"/>
                </a:solidFill>
              </a:rPr>
              <a:t>framework</a:t>
            </a:r>
            <a:endParaRPr lang="pl-PL" sz="2800" b="1" dirty="0" smtClean="0">
              <a:solidFill>
                <a:srgbClr val="000090"/>
              </a:solidFill>
            </a:endParaRPr>
          </a:p>
          <a:p>
            <a:r>
              <a:rPr lang="pl-PL" sz="2800" b="1" dirty="0" err="1" smtClean="0">
                <a:solidFill>
                  <a:srgbClr val="000090"/>
                </a:solidFill>
              </a:rPr>
              <a:t>Higgs</a:t>
            </a:r>
            <a:r>
              <a:rPr lang="pl-PL" sz="2800" b="1" dirty="0">
                <a:solidFill>
                  <a:srgbClr val="000090"/>
                </a:solidFill>
              </a:rPr>
              <a:t>-</a:t>
            </a:r>
            <a:r>
              <a:rPr lang="pl-PL" sz="2800" b="1" dirty="0" smtClean="0">
                <a:solidFill>
                  <a:srgbClr val="000090"/>
                </a:solidFill>
              </a:rPr>
              <a:t>less </a:t>
            </a:r>
            <a:r>
              <a:rPr lang="pl-PL" sz="2800" b="1" dirty="0" err="1" smtClean="0">
                <a:solidFill>
                  <a:srgbClr val="000090"/>
                </a:solidFill>
              </a:rPr>
              <a:t>models</a:t>
            </a:r>
            <a:endParaRPr lang="pl-PL" sz="2800" b="1" dirty="0" smtClean="0">
              <a:solidFill>
                <a:srgbClr val="000090"/>
              </a:solidFill>
            </a:endParaRPr>
          </a:p>
          <a:p>
            <a:r>
              <a:rPr lang="pl-PL" sz="2800" b="1" dirty="0" smtClean="0">
                <a:solidFill>
                  <a:srgbClr val="000090"/>
                </a:solidFill>
              </a:rPr>
              <a:t>Extra </a:t>
            </a:r>
            <a:r>
              <a:rPr lang="pl-PL" sz="2800" b="1" dirty="0" err="1" smtClean="0">
                <a:solidFill>
                  <a:srgbClr val="000090"/>
                </a:solidFill>
              </a:rPr>
              <a:t>gauge</a:t>
            </a:r>
            <a:r>
              <a:rPr lang="pl-PL" sz="2800" b="1" dirty="0" smtClean="0">
                <a:solidFill>
                  <a:srgbClr val="000090"/>
                </a:solidFill>
              </a:rPr>
              <a:t> </a:t>
            </a:r>
            <a:r>
              <a:rPr lang="pl-PL" sz="2800" b="1" dirty="0" err="1" smtClean="0">
                <a:solidFill>
                  <a:srgbClr val="000090"/>
                </a:solidFill>
              </a:rPr>
              <a:t>bosons</a:t>
            </a:r>
            <a:endParaRPr lang="pl-PL" sz="2800" b="1" dirty="0" smtClean="0">
              <a:solidFill>
                <a:srgbClr val="000090"/>
              </a:solidFill>
            </a:endParaRPr>
          </a:p>
          <a:p>
            <a:r>
              <a:rPr lang="pl-PL" sz="2800" b="1" dirty="0" smtClean="0">
                <a:solidFill>
                  <a:srgbClr val="000090"/>
                </a:solidFill>
              </a:rPr>
              <a:t>Extra </a:t>
            </a:r>
            <a:r>
              <a:rPr lang="pl-PL" sz="2800" b="1" dirty="0" err="1" smtClean="0">
                <a:solidFill>
                  <a:srgbClr val="000090"/>
                </a:solidFill>
              </a:rPr>
              <a:t>fermions</a:t>
            </a:r>
            <a:endParaRPr lang="pl-PL" sz="2800" b="1" dirty="0" smtClean="0">
              <a:solidFill>
                <a:srgbClr val="000090"/>
              </a:solidFill>
            </a:endParaRPr>
          </a:p>
          <a:p>
            <a:r>
              <a:rPr lang="pl-PL" sz="2800" b="1" dirty="0" smtClean="0">
                <a:solidFill>
                  <a:srgbClr val="000090"/>
                </a:solidFill>
              </a:rPr>
              <a:t>Extra </a:t>
            </a:r>
            <a:r>
              <a:rPr lang="pl-PL" sz="2800" b="1" dirty="0" err="1" smtClean="0">
                <a:solidFill>
                  <a:srgbClr val="000090"/>
                </a:solidFill>
              </a:rPr>
              <a:t>interactions</a:t>
            </a:r>
            <a:endParaRPr lang="pl-PL" sz="2800" b="1" dirty="0" smtClean="0">
              <a:solidFill>
                <a:srgbClr val="000090"/>
              </a:solidFill>
            </a:endParaRPr>
          </a:p>
          <a:p>
            <a:r>
              <a:rPr lang="pl-PL" sz="2800" b="1" dirty="0" smtClean="0">
                <a:solidFill>
                  <a:srgbClr val="000090"/>
                </a:solidFill>
              </a:rPr>
              <a:t>…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013200"/>
            <a:ext cx="1987519" cy="1784350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6230477" y="2046941"/>
            <a:ext cx="245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…by far most </a:t>
            </a:r>
            <a:r>
              <a:rPr lang="pl-PL" b="1" dirty="0" err="1" smtClean="0"/>
              <a:t>attractive</a:t>
            </a:r>
            <a:endParaRPr lang="pl-PL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842738" y="3857810"/>
            <a:ext cx="2670647" cy="33236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 flipV="1">
            <a:off x="842738" y="3857810"/>
            <a:ext cx="2670647" cy="332366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27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76200"/>
            <a:ext cx="79629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1346200"/>
            <a:ext cx="52197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6683" y="-1335722"/>
            <a:ext cx="7225194" cy="9529444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1644650" y="1705484"/>
            <a:ext cx="585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</a:rPr>
              <a:t>We </a:t>
            </a:r>
            <a:r>
              <a:rPr lang="pl-PL" sz="4000" b="1" dirty="0" err="1" smtClean="0">
                <a:solidFill>
                  <a:schemeClr val="bg1"/>
                </a:solidFill>
              </a:rPr>
              <a:t>need</a:t>
            </a:r>
            <a:r>
              <a:rPr lang="pl-PL" sz="4000" b="1" dirty="0" smtClean="0">
                <a:solidFill>
                  <a:schemeClr val="bg1"/>
                </a:solidFill>
              </a:rPr>
              <a:t> a WIMP </a:t>
            </a:r>
            <a:r>
              <a:rPr lang="pl-PL" sz="4000" b="1" dirty="0" err="1" smtClean="0">
                <a:solidFill>
                  <a:schemeClr val="bg1"/>
                </a:solidFill>
              </a:rPr>
              <a:t>signal</a:t>
            </a:r>
            <a:r>
              <a:rPr lang="pl-PL" sz="4000" b="1" dirty="0" smtClean="0">
                <a:solidFill>
                  <a:schemeClr val="bg1"/>
                </a:solidFill>
              </a:rPr>
              <a:t>…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627063" y="4433344"/>
            <a:ext cx="788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</a:rPr>
              <a:t>… from both LHC and DM searches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3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Summary</a:t>
            </a:r>
            <a:endParaRPr lang="en-US" sz="3600" b="1" dirty="0">
              <a:solidFill>
                <a:srgbClr val="8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" y="6149442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21800" y="1075023"/>
            <a:ext cx="7965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660066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LHC: Higgs discovery --&gt; hint for SUSY</a:t>
            </a:r>
            <a:endParaRPr lang="en-US" sz="2000" b="1" dirty="0">
              <a:solidFill>
                <a:srgbClr val="660066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indent="-342900">
              <a:buFont typeface="Wingdings" charset="2"/>
              <a:buChar char="Ø"/>
            </a:pPr>
            <a:endParaRPr lang="en-US" sz="2000" b="1" dirty="0">
              <a:solidFill>
                <a:srgbClr val="00009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</a:t>
            </a:r>
            <a:r>
              <a:rPr lang="en-US" sz="2000" b="1" dirty="0" smtClean="0">
                <a:solidFill>
                  <a:srgbClr val="660066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Higgs mass of 126 </a:t>
            </a:r>
            <a:r>
              <a:rPr lang="en-US" sz="2000" b="1" dirty="0" err="1" smtClean="0">
                <a:solidFill>
                  <a:srgbClr val="660066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GeV</a:t>
            </a:r>
            <a:r>
              <a:rPr lang="en-US" sz="2000" b="1" dirty="0" smtClean="0">
                <a:solidFill>
                  <a:srgbClr val="660066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--&gt; </a:t>
            </a:r>
            <a:r>
              <a:rPr lang="en-US" sz="2000" b="1" dirty="0">
                <a:solidFill>
                  <a:srgbClr val="660066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M_SUSY </a:t>
            </a:r>
            <a:r>
              <a:rPr lang="en-US" sz="2000" b="1" dirty="0" smtClean="0">
                <a:solidFill>
                  <a:srgbClr val="660066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typically at multi-</a:t>
            </a:r>
            <a:r>
              <a:rPr lang="en-US" sz="2000" b="1" dirty="0" err="1" smtClean="0">
                <a:solidFill>
                  <a:srgbClr val="660066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TeV</a:t>
            </a:r>
            <a:r>
              <a:rPr lang="en-US" sz="2000" b="1" dirty="0" smtClean="0">
                <a:solidFill>
                  <a:srgbClr val="660066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scale</a:t>
            </a:r>
          </a:p>
          <a:p>
            <a:pPr marL="342900" lvl="0" indent="-342900">
              <a:buFont typeface="Wingdings" charset="2"/>
              <a:buChar char="Ø"/>
            </a:pPr>
            <a:endParaRPr lang="en-US" sz="2000" b="1" dirty="0" smtClean="0">
              <a:solidFill>
                <a:srgbClr val="00009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lvl="0" indent="-342900">
              <a:buFont typeface="Wingdings" charset="2"/>
              <a:buChar char="Ø"/>
            </a:pPr>
            <a:endParaRPr lang="en-US" sz="2000" b="1" dirty="0" smtClean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1-tonne DM detectors to probe most of (C)MSSM parameters.</a:t>
            </a:r>
          </a:p>
          <a:p>
            <a:pPr marL="342900" indent="-342900">
              <a:buFont typeface="Wingdings" charset="2"/>
              <a:buChar char="Ø"/>
            </a:pPr>
            <a:endParaRPr lang="en-US" sz="2000" b="1" dirty="0" smtClean="0">
              <a:solidFill>
                <a:srgbClr val="0000FF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indent="-342900">
              <a:buFont typeface="Wingdings" charset="2"/>
              <a:buChar char="Ø"/>
            </a:pPr>
            <a:endParaRPr lang="en-US" sz="2000" b="1" dirty="0">
              <a:solidFill>
                <a:srgbClr val="0000FF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lvl="0"/>
            <a:endParaRPr lang="en-US" sz="2000" b="1" dirty="0" smtClean="0">
              <a:solidFill>
                <a:srgbClr val="660066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Lighter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superpartners</a:t>
            </a:r>
            <a:r>
              <a:rPr lang="en-US" sz="2000" b="1" dirty="0" smtClean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 allowed in general MSSM</a:t>
            </a:r>
          </a:p>
          <a:p>
            <a:pPr marL="342900" lvl="0" indent="-342900">
              <a:buFont typeface="Wingdings" charset="2"/>
              <a:buChar char="Ø"/>
            </a:pPr>
            <a:endParaRPr lang="en-US" sz="2000" b="1" dirty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lvl="0" indent="-342900">
              <a:buFont typeface="Wingdings" charset="2"/>
              <a:buChar char="Ø"/>
            </a:pPr>
            <a:endParaRPr lang="en-US" sz="2000" b="1" dirty="0" smtClean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Indirect detection rates (neutrino telescopes): at best LOW</a:t>
            </a:r>
          </a:p>
          <a:p>
            <a:pPr lvl="0"/>
            <a:endParaRPr lang="en-US" sz="2000" b="1" dirty="0">
              <a:solidFill>
                <a:srgbClr val="FF0000"/>
              </a:solidFill>
              <a:latin typeface="Arial" panose="00000000000000000000"/>
              <a:ea typeface="Arial" panose="00000000000000000000"/>
              <a:cs typeface="Arial" panose="00000000000000000000"/>
              <a:sym typeface="Arial" panose="0000000000000000000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 dirty="0"/>
          </a:p>
        </p:txBody>
      </p:sp>
      <p:sp>
        <p:nvSpPr>
          <p:cNvPr id="2" name="PoleTekstowe 1"/>
          <p:cNvSpPr txBox="1"/>
          <p:nvPr/>
        </p:nvSpPr>
        <p:spPr>
          <a:xfrm>
            <a:off x="2369216" y="2173552"/>
            <a:ext cx="712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Plus a </a:t>
            </a:r>
            <a:r>
              <a:rPr lang="pl-PL" b="1" dirty="0" err="1" smtClean="0"/>
              <a:t>window</a:t>
            </a:r>
            <a:r>
              <a:rPr lang="pl-PL" b="1" dirty="0" smtClean="0"/>
              <a:t> of </a:t>
            </a:r>
            <a:r>
              <a:rPr lang="pl-PL" b="1" dirty="0" err="1" smtClean="0"/>
              <a:t>light</a:t>
            </a:r>
            <a:r>
              <a:rPr lang="pl-PL" b="1" dirty="0" smtClean="0"/>
              <a:t> stop_1 (~1TeV) – </a:t>
            </a:r>
            <a:r>
              <a:rPr lang="pl-PL" b="1" dirty="0" err="1" smtClean="0">
                <a:solidFill>
                  <a:srgbClr val="FF0000"/>
                </a:solidFill>
              </a:rPr>
              <a:t>best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</a:rPr>
              <a:t>fit</a:t>
            </a:r>
            <a:r>
              <a:rPr lang="pl-PL" b="1" dirty="0" smtClean="0">
                <a:solidFill>
                  <a:srgbClr val="FF0000"/>
                </a:solidFill>
              </a:rPr>
              <a:t> region </a:t>
            </a:r>
            <a:r>
              <a:rPr lang="pl-PL" b="1" dirty="0" smtClean="0"/>
              <a:t>(</a:t>
            </a:r>
            <a:r>
              <a:rPr lang="pl-PL" b="1" dirty="0" err="1" smtClean="0"/>
              <a:t>stau</a:t>
            </a:r>
            <a:r>
              <a:rPr lang="pl-PL" b="1" dirty="0" smtClean="0"/>
              <a:t> </a:t>
            </a:r>
            <a:r>
              <a:rPr lang="pl-PL" b="1" dirty="0" err="1" smtClean="0"/>
              <a:t>coann</a:t>
            </a:r>
            <a:r>
              <a:rPr lang="pl-PL" b="1" dirty="0" smtClean="0"/>
              <a:t>.)</a:t>
            </a:r>
            <a:endParaRPr lang="pl-PL" b="1" dirty="0"/>
          </a:p>
        </p:txBody>
      </p:sp>
      <p:sp>
        <p:nvSpPr>
          <p:cNvPr id="4" name="PoleTekstowe 3"/>
          <p:cNvSpPr txBox="1"/>
          <p:nvPr/>
        </p:nvSpPr>
        <p:spPr>
          <a:xfrm>
            <a:off x="5891468" y="3164035"/>
            <a:ext cx="2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Far </a:t>
            </a:r>
            <a:r>
              <a:rPr lang="pl-PL" b="1" dirty="0" err="1" smtClean="0"/>
              <a:t>beyond</a:t>
            </a:r>
            <a:r>
              <a:rPr lang="pl-PL" b="1" dirty="0" smtClean="0"/>
              <a:t> </a:t>
            </a:r>
            <a:r>
              <a:rPr lang="pl-PL" b="1" dirty="0" err="1" smtClean="0"/>
              <a:t>direct</a:t>
            </a:r>
            <a:r>
              <a:rPr lang="pl-PL" b="1" dirty="0" smtClean="0"/>
              <a:t> LHC </a:t>
            </a:r>
            <a:r>
              <a:rPr lang="pl-PL" b="1" dirty="0" err="1" smtClean="0"/>
              <a:t>reach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10" name="Prostokąt 9"/>
          <p:cNvSpPr/>
          <p:nvPr/>
        </p:nvSpPr>
        <p:spPr>
          <a:xfrm>
            <a:off x="3442056" y="3652007"/>
            <a:ext cx="5489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Arial" panose="00000000000000000000"/>
                <a:ea typeface="Arial" panose="00000000000000000000"/>
                <a:cs typeface="Arial" panose="00000000000000000000"/>
                <a:sym typeface="Arial" panose="00000000000000000000"/>
              </a:rPr>
              <a:t>Other simple constrained SUSY models: similar story.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4295913" y="4549953"/>
            <a:ext cx="463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And </a:t>
            </a:r>
            <a:r>
              <a:rPr lang="pl-PL" b="1" dirty="0" err="1" smtClean="0"/>
              <a:t>some</a:t>
            </a:r>
            <a:r>
              <a:rPr lang="pl-PL" b="1" dirty="0" smtClean="0"/>
              <a:t> </a:t>
            </a:r>
            <a:r>
              <a:rPr lang="pl-PL" b="1" dirty="0" err="1" smtClean="0"/>
              <a:t>are</a:t>
            </a:r>
            <a:r>
              <a:rPr lang="pl-PL" b="1" dirty="0" smtClean="0"/>
              <a:t> </a:t>
            </a:r>
            <a:r>
              <a:rPr lang="pl-PL" b="1" dirty="0" err="1" smtClean="0"/>
              <a:t>necessary</a:t>
            </a:r>
            <a:r>
              <a:rPr lang="pl-PL" b="1" dirty="0" smtClean="0"/>
              <a:t> </a:t>
            </a:r>
            <a:r>
              <a:rPr lang="pl-PL" b="1" dirty="0" err="1" smtClean="0"/>
              <a:t>if</a:t>
            </a:r>
            <a:r>
              <a:rPr lang="pl-PL" b="1" dirty="0" smtClean="0"/>
              <a:t> g-2 </a:t>
            </a:r>
            <a:r>
              <a:rPr lang="pl-PL" b="1" dirty="0" err="1" smtClean="0"/>
              <a:t>anomaly</a:t>
            </a:r>
            <a:r>
              <a:rPr lang="pl-PL" b="1" dirty="0" smtClean="0"/>
              <a:t> </a:t>
            </a:r>
            <a:r>
              <a:rPr lang="pl-PL" b="1" dirty="0" err="1" smtClean="0"/>
              <a:t>is</a:t>
            </a:r>
            <a:r>
              <a:rPr lang="pl-PL" b="1" dirty="0" smtClean="0"/>
              <a:t> </a:t>
            </a:r>
            <a:r>
              <a:rPr lang="pl-PL" b="1" dirty="0" err="1" smtClean="0"/>
              <a:t>true</a:t>
            </a:r>
            <a:r>
              <a:rPr lang="pl-PL" b="1" dirty="0" smtClean="0"/>
              <a:t>.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Prostokąt 3"/>
          <p:cNvSpPr/>
          <p:nvPr/>
        </p:nvSpPr>
        <p:spPr>
          <a:xfrm>
            <a:off x="2570904" y="2460281"/>
            <a:ext cx="40021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000" b="1" dirty="0" err="1">
                <a:solidFill>
                  <a:srgbClr val="FF0000"/>
                </a:solidFill>
              </a:rPr>
              <a:t>Think</a:t>
            </a:r>
            <a:r>
              <a:rPr lang="pl-PL" sz="6000" b="1" dirty="0">
                <a:solidFill>
                  <a:srgbClr val="FF0000"/>
                </a:solidFill>
              </a:rPr>
              <a:t> BIG!!!</a:t>
            </a:r>
          </a:p>
        </p:txBody>
      </p:sp>
    </p:spTree>
    <p:extLst>
      <p:ext uri="{BB962C8B-B14F-4D97-AF65-F5344CB8AC3E}">
        <p14:creationId xmlns:p14="http://schemas.microsoft.com/office/powerpoint/2010/main" val="42666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80005C"/>
                </a:solidFill>
              </a:rPr>
              <a:t>Supersymmetry</a:t>
            </a:r>
            <a:endParaRPr lang="en-US" b="1" dirty="0">
              <a:solidFill>
                <a:srgbClr val="80005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Shape 78"/>
          <p:cNvSpPr/>
          <p:nvPr/>
        </p:nvSpPr>
        <p:spPr>
          <a:xfrm>
            <a:off x="914400" y="1478899"/>
            <a:ext cx="7315200" cy="33623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6" name="Shape 80"/>
          <p:cNvSpPr/>
          <p:nvPr/>
        </p:nvSpPr>
        <p:spPr>
          <a:xfrm>
            <a:off x="2465293" y="5886823"/>
            <a:ext cx="5337407" cy="49940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PoleTekstowe 6"/>
          <p:cNvSpPr txBox="1"/>
          <p:nvPr/>
        </p:nvSpPr>
        <p:spPr>
          <a:xfrm>
            <a:off x="1374587" y="4826283"/>
            <a:ext cx="6648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660066"/>
                </a:solidFill>
              </a:rPr>
              <a:t>SUSY: </a:t>
            </a:r>
            <a:r>
              <a:rPr lang="pl-PL" sz="2400" b="1" dirty="0" err="1" smtClean="0">
                <a:solidFill>
                  <a:srgbClr val="660066"/>
                </a:solidFill>
              </a:rPr>
              <a:t>superpartners</a:t>
            </a:r>
            <a:r>
              <a:rPr lang="pl-PL" sz="2400" b="1" dirty="0" smtClean="0">
                <a:solidFill>
                  <a:srgbClr val="660066"/>
                </a:solidFill>
              </a:rPr>
              <a:t> of </a:t>
            </a:r>
            <a:r>
              <a:rPr lang="pl-PL" sz="2400" b="1" dirty="0" err="1" smtClean="0">
                <a:solidFill>
                  <a:srgbClr val="660066"/>
                </a:solidFill>
              </a:rPr>
              <a:t>known</a:t>
            </a:r>
            <a:r>
              <a:rPr lang="pl-PL" sz="2400" b="1" dirty="0" smtClean="0">
                <a:solidFill>
                  <a:srgbClr val="660066"/>
                </a:solidFill>
              </a:rPr>
              <a:t> SM </a:t>
            </a:r>
            <a:r>
              <a:rPr lang="pl-PL" sz="2400" b="1" dirty="0" err="1" smtClean="0">
                <a:solidFill>
                  <a:srgbClr val="660066"/>
                </a:solidFill>
              </a:rPr>
              <a:t>particles</a:t>
            </a:r>
            <a:r>
              <a:rPr lang="pl-PL" sz="2400" b="1" dirty="0" smtClean="0">
                <a:solidFill>
                  <a:srgbClr val="660066"/>
                </a:solidFill>
              </a:rPr>
              <a:t>; </a:t>
            </a:r>
          </a:p>
          <a:p>
            <a:pPr algn="ctr"/>
            <a:r>
              <a:rPr lang="pl-PL" sz="2400" b="1" dirty="0" smtClean="0">
                <a:solidFill>
                  <a:srgbClr val="660066"/>
                </a:solidFill>
              </a:rPr>
              <a:t>mass </a:t>
            </a:r>
            <a:r>
              <a:rPr lang="pl-PL" sz="2400" b="1" dirty="0" err="1" smtClean="0">
                <a:solidFill>
                  <a:srgbClr val="660066"/>
                </a:solidFill>
              </a:rPr>
              <a:t>expected</a:t>
            </a:r>
            <a:r>
              <a:rPr lang="pl-PL" sz="2400" b="1" dirty="0" smtClean="0">
                <a:solidFill>
                  <a:srgbClr val="660066"/>
                </a:solidFill>
              </a:rPr>
              <a:t> </a:t>
            </a:r>
            <a:r>
              <a:rPr lang="pl-PL" sz="2400" b="1" dirty="0" err="1" smtClean="0">
                <a:solidFill>
                  <a:srgbClr val="660066"/>
                </a:solidFill>
              </a:rPr>
              <a:t>at</a:t>
            </a:r>
            <a:r>
              <a:rPr lang="pl-PL" sz="2400" b="1" dirty="0" smtClean="0">
                <a:solidFill>
                  <a:srgbClr val="660066"/>
                </a:solidFill>
              </a:rPr>
              <a:t> ~1 </a:t>
            </a:r>
            <a:r>
              <a:rPr lang="pl-PL" sz="2400" b="1" dirty="0" err="1" smtClean="0">
                <a:solidFill>
                  <a:srgbClr val="660066"/>
                </a:solidFill>
              </a:rPr>
              <a:t>TeV</a:t>
            </a:r>
            <a:endParaRPr lang="pl-PL" sz="2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1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80005C"/>
                </a:solidFill>
              </a:rPr>
              <a:t>Supersymmetric</a:t>
            </a:r>
            <a:r>
              <a:rPr lang="en-US" sz="4000" b="1" dirty="0" smtClean="0">
                <a:solidFill>
                  <a:srgbClr val="80005C"/>
                </a:solidFill>
              </a:rPr>
              <a:t> dark matter?</a:t>
            </a:r>
            <a:endParaRPr lang="en-US" sz="4000" b="1" dirty="0">
              <a:solidFill>
                <a:srgbClr val="80005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000090"/>
                </a:solidFill>
              </a:rPr>
              <a:t>LSP – Lightest SUSY particle:</a:t>
            </a:r>
          </a:p>
          <a:p>
            <a:r>
              <a:rPr lang="en-US" b="1" dirty="0" smtClean="0">
                <a:solidFill>
                  <a:srgbClr val="80005C"/>
                </a:solidFill>
              </a:rPr>
              <a:t>Weakly interacting</a:t>
            </a:r>
          </a:p>
          <a:p>
            <a:pPr algn="r">
              <a:buNone/>
            </a:pPr>
            <a:r>
              <a:rPr lang="en-US" sz="2000" b="1" dirty="0" smtClean="0">
                <a:solidFill>
                  <a:srgbClr val="80005C"/>
                </a:solidFill>
              </a:rPr>
              <a:t>Neutral (</a:t>
            </a:r>
            <a:r>
              <a:rPr lang="en-US" sz="2000" b="1" dirty="0" err="1" smtClean="0">
                <a:solidFill>
                  <a:srgbClr val="80005C"/>
                </a:solidFill>
              </a:rPr>
              <a:t>electric+color</a:t>
            </a:r>
            <a:r>
              <a:rPr lang="en-US" sz="2000" b="1" dirty="0" smtClean="0">
                <a:solidFill>
                  <a:srgbClr val="80005C"/>
                </a:solidFill>
              </a:rPr>
              <a:t>)</a:t>
            </a:r>
          </a:p>
          <a:p>
            <a:r>
              <a:rPr lang="en-US" b="1" dirty="0" smtClean="0">
                <a:solidFill>
                  <a:srgbClr val="80005C"/>
                </a:solidFill>
              </a:rPr>
              <a:t>Massive</a:t>
            </a:r>
          </a:p>
          <a:p>
            <a:r>
              <a:rPr lang="en-US" b="1" dirty="0" smtClean="0">
                <a:solidFill>
                  <a:srgbClr val="80005C"/>
                </a:solidFill>
              </a:rPr>
              <a:t>Stable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3506" y="1173476"/>
            <a:ext cx="4640493" cy="508128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Part of ordinary SUSY spectrum:</a:t>
            </a:r>
          </a:p>
          <a:p>
            <a:pPr>
              <a:buNone/>
            </a:pPr>
            <a:r>
              <a:rPr lang="en-US" b="1" dirty="0" err="1" smtClean="0">
                <a:solidFill>
                  <a:srgbClr val="80005C"/>
                </a:solidFill>
              </a:rPr>
              <a:t>Neutralino</a:t>
            </a:r>
            <a:r>
              <a:rPr lang="en-US" b="1" dirty="0" smtClean="0">
                <a:solidFill>
                  <a:srgbClr val="80005C"/>
                </a:solidFill>
              </a:rPr>
              <a:t>: mass state of </a:t>
            </a:r>
          </a:p>
          <a:p>
            <a:pPr>
              <a:buNone/>
            </a:pPr>
            <a:r>
              <a:rPr lang="en-US" b="1" dirty="0" smtClean="0">
                <a:solidFill>
                  <a:srgbClr val="80005C"/>
                </a:solidFill>
              </a:rPr>
              <a:t>	 </a:t>
            </a:r>
            <a:r>
              <a:rPr lang="en-US" b="1" dirty="0" err="1" smtClean="0">
                <a:solidFill>
                  <a:srgbClr val="80005C"/>
                </a:solidFill>
              </a:rPr>
              <a:t>bino</a:t>
            </a:r>
            <a:r>
              <a:rPr lang="en-US" b="1" dirty="0" smtClean="0">
                <a:solidFill>
                  <a:srgbClr val="80005C"/>
                </a:solidFill>
              </a:rPr>
              <a:t>, wino, </a:t>
            </a:r>
            <a:r>
              <a:rPr lang="en-US" b="1" dirty="0" err="1" smtClean="0">
                <a:solidFill>
                  <a:srgbClr val="80005C"/>
                </a:solidFill>
              </a:rPr>
              <a:t>higgsinos</a:t>
            </a:r>
            <a:endParaRPr lang="en-US" b="1" dirty="0" smtClean="0">
              <a:solidFill>
                <a:srgbClr val="80005C"/>
              </a:solidFill>
            </a:endParaRP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gravity: </a:t>
            </a:r>
            <a:r>
              <a:rPr lang="en-US" b="1" dirty="0" err="1" smtClean="0">
                <a:solidFill>
                  <a:srgbClr val="80005C"/>
                </a:solidFill>
              </a:rPr>
              <a:t>gravitino</a:t>
            </a:r>
            <a:r>
              <a:rPr lang="en-US" dirty="0" smtClean="0"/>
              <a:t> LSP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Add </a:t>
            </a:r>
            <a:r>
              <a:rPr lang="en-US" dirty="0" err="1" smtClean="0"/>
              <a:t>axion</a:t>
            </a:r>
            <a:r>
              <a:rPr lang="en-US" dirty="0" smtClean="0"/>
              <a:t>: </a:t>
            </a:r>
            <a:r>
              <a:rPr lang="en-US" b="1" dirty="0" err="1" smtClean="0">
                <a:solidFill>
                  <a:srgbClr val="80005C"/>
                </a:solidFill>
              </a:rPr>
              <a:t>axino</a:t>
            </a:r>
            <a:r>
              <a:rPr lang="en-US" dirty="0" smtClean="0"/>
              <a:t> LSP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92656" y="1600200"/>
            <a:ext cx="439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Possible candidates for LSP: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97694" y="3825852"/>
            <a:ext cx="404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Sneutrino</a:t>
            </a:r>
            <a:r>
              <a:rPr lang="en-US" dirty="0" smtClean="0"/>
              <a:t> – not good (LEP, DM searches)</a:t>
            </a:r>
            <a:endParaRPr lang="en-US" dirty="0"/>
          </a:p>
        </p:txBody>
      </p:sp>
      <p:sp>
        <p:nvSpPr>
          <p:cNvPr id="9" name="Shape 78"/>
          <p:cNvSpPr/>
          <p:nvPr/>
        </p:nvSpPr>
        <p:spPr>
          <a:xfrm>
            <a:off x="312506" y="4247077"/>
            <a:ext cx="4183294" cy="187908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10" name="Oval 14"/>
          <p:cNvSpPr>
            <a:spLocks noChangeAspect="1"/>
          </p:cNvSpPr>
          <p:nvPr/>
        </p:nvSpPr>
        <p:spPr>
          <a:xfrm>
            <a:off x="3546197" y="5420546"/>
            <a:ext cx="367493" cy="36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1" name="Oval 14"/>
          <p:cNvSpPr>
            <a:spLocks noChangeAspect="1"/>
          </p:cNvSpPr>
          <p:nvPr/>
        </p:nvSpPr>
        <p:spPr>
          <a:xfrm>
            <a:off x="3537020" y="5090702"/>
            <a:ext cx="367493" cy="36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2" name="Oval 14"/>
          <p:cNvSpPr>
            <a:spLocks noChangeAspect="1"/>
          </p:cNvSpPr>
          <p:nvPr/>
        </p:nvSpPr>
        <p:spPr>
          <a:xfrm>
            <a:off x="3537020" y="4463777"/>
            <a:ext cx="367493" cy="36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966250" y="3825852"/>
            <a:ext cx="921271" cy="884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3873267" y="3866275"/>
            <a:ext cx="1264852" cy="11840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966250" y="3876222"/>
            <a:ext cx="1928424" cy="1581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292656" y="3876222"/>
            <a:ext cx="2260544" cy="834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4"/>
          <p:cNvSpPr>
            <a:spLocks noChangeAspect="1"/>
          </p:cNvSpPr>
          <p:nvPr/>
        </p:nvSpPr>
        <p:spPr>
          <a:xfrm>
            <a:off x="3988244" y="4529013"/>
            <a:ext cx="367493" cy="36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9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Dark </a:t>
            </a:r>
            <a:r>
              <a:rPr lang="pl-PL" b="1" dirty="0" err="1" smtClean="0"/>
              <a:t>matter</a:t>
            </a:r>
            <a:r>
              <a:rPr lang="pl-PL" b="1" dirty="0" smtClean="0"/>
              <a:t> – the big </a:t>
            </a:r>
            <a:r>
              <a:rPr lang="pl-PL" b="1" dirty="0" err="1" smtClean="0"/>
              <a:t>picture</a:t>
            </a:r>
            <a:endParaRPr lang="pl-PL" b="1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PoleTekstowe 4"/>
          <p:cNvSpPr txBox="1"/>
          <p:nvPr/>
        </p:nvSpPr>
        <p:spPr>
          <a:xfrm>
            <a:off x="4510427" y="1839878"/>
            <a:ext cx="41763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pl-PL" sz="2000" b="1" dirty="0">
                <a:solidFill>
                  <a:srgbClr val="800000"/>
                </a:solidFill>
              </a:rPr>
              <a:t>n</a:t>
            </a:r>
            <a:r>
              <a:rPr lang="pl-PL" sz="2000" b="1" dirty="0" smtClean="0">
                <a:solidFill>
                  <a:srgbClr val="800000"/>
                </a:solidFill>
              </a:rPr>
              <a:t>eutrino – hot DM</a:t>
            </a:r>
          </a:p>
          <a:p>
            <a:pPr marL="285750" indent="-285750">
              <a:buFont typeface="Wingdings" charset="2"/>
              <a:buChar char="²"/>
            </a:pPr>
            <a:r>
              <a:rPr lang="pl-PL" sz="2000" b="1" dirty="0" err="1">
                <a:solidFill>
                  <a:srgbClr val="800000"/>
                </a:solidFill>
              </a:rPr>
              <a:t>s</a:t>
            </a:r>
            <a:r>
              <a:rPr lang="pl-PL" sz="2000" b="1" dirty="0" err="1" smtClean="0">
                <a:solidFill>
                  <a:srgbClr val="800000"/>
                </a:solidFill>
              </a:rPr>
              <a:t>terile</a:t>
            </a:r>
            <a:r>
              <a:rPr lang="pl-PL" sz="2000" b="1" dirty="0" smtClean="0">
                <a:solidFill>
                  <a:srgbClr val="800000"/>
                </a:solidFill>
              </a:rPr>
              <a:t> neutrino – </a:t>
            </a:r>
            <a:r>
              <a:rPr lang="pl-PL" sz="2000" b="1" dirty="0" err="1" smtClean="0">
                <a:solidFill>
                  <a:srgbClr val="800000"/>
                </a:solidFill>
              </a:rPr>
              <a:t>warm</a:t>
            </a:r>
            <a:r>
              <a:rPr lang="pl-PL" sz="2000" b="1" dirty="0" smtClean="0">
                <a:solidFill>
                  <a:srgbClr val="800000"/>
                </a:solidFill>
              </a:rPr>
              <a:t>/</a:t>
            </a:r>
            <a:r>
              <a:rPr lang="pl-PL" sz="2000" b="1" dirty="0" err="1" smtClean="0">
                <a:solidFill>
                  <a:srgbClr val="800000"/>
                </a:solidFill>
              </a:rPr>
              <a:t>cold</a:t>
            </a:r>
            <a:r>
              <a:rPr lang="pl-PL" sz="2000" b="1" dirty="0" smtClean="0">
                <a:solidFill>
                  <a:srgbClr val="800000"/>
                </a:solidFill>
              </a:rPr>
              <a:t> DM</a:t>
            </a:r>
          </a:p>
          <a:p>
            <a:pPr marL="285750" indent="-285750">
              <a:buFont typeface="Wingdings" charset="2"/>
              <a:buChar char="²"/>
            </a:pPr>
            <a:r>
              <a:rPr lang="pl-PL" sz="2000" b="1" dirty="0" err="1">
                <a:solidFill>
                  <a:srgbClr val="800000"/>
                </a:solidFill>
              </a:rPr>
              <a:t>n</a:t>
            </a:r>
            <a:r>
              <a:rPr lang="pl-PL" sz="2000" b="1" dirty="0" err="1" smtClean="0">
                <a:solidFill>
                  <a:srgbClr val="800000"/>
                </a:solidFill>
              </a:rPr>
              <a:t>eutralino</a:t>
            </a:r>
            <a:endParaRPr lang="pl-PL" sz="2000" b="1" dirty="0" smtClean="0">
              <a:solidFill>
                <a:srgbClr val="800000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pl-PL" sz="2000" b="1" dirty="0" err="1" smtClean="0">
                <a:solidFill>
                  <a:srgbClr val="800000"/>
                </a:solidFill>
              </a:rPr>
              <a:t>generic</a:t>
            </a:r>
            <a:r>
              <a:rPr lang="pl-PL" sz="2000" b="1" dirty="0" smtClean="0">
                <a:solidFill>
                  <a:srgbClr val="800000"/>
                </a:solidFill>
              </a:rPr>
              <a:t> WIMP</a:t>
            </a:r>
          </a:p>
          <a:p>
            <a:pPr marL="285750" indent="-285750">
              <a:buFont typeface="Wingdings" charset="2"/>
              <a:buChar char="²"/>
            </a:pPr>
            <a:r>
              <a:rPr lang="pl-PL" sz="2000" b="1" dirty="0" err="1">
                <a:solidFill>
                  <a:srgbClr val="800000"/>
                </a:solidFill>
              </a:rPr>
              <a:t>a</a:t>
            </a:r>
            <a:r>
              <a:rPr lang="pl-PL" sz="2000" b="1" dirty="0" err="1" smtClean="0">
                <a:solidFill>
                  <a:srgbClr val="800000"/>
                </a:solidFill>
              </a:rPr>
              <a:t>xion</a:t>
            </a:r>
            <a:endParaRPr lang="pl-PL" sz="2000" b="1" dirty="0" smtClean="0">
              <a:solidFill>
                <a:srgbClr val="800000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pl-PL" sz="2000" b="1" dirty="0" err="1">
                <a:solidFill>
                  <a:srgbClr val="800000"/>
                </a:solidFill>
              </a:rPr>
              <a:t>a</a:t>
            </a:r>
            <a:r>
              <a:rPr lang="pl-PL" sz="2000" b="1" dirty="0" err="1" smtClean="0">
                <a:solidFill>
                  <a:srgbClr val="800000"/>
                </a:solidFill>
              </a:rPr>
              <a:t>xino</a:t>
            </a:r>
            <a:endParaRPr lang="pl-PL" sz="2000" b="1" dirty="0" smtClean="0">
              <a:solidFill>
                <a:srgbClr val="800000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pl-PL" sz="2000" b="1" dirty="0" err="1" smtClean="0">
                <a:solidFill>
                  <a:srgbClr val="800000"/>
                </a:solidFill>
              </a:rPr>
              <a:t>gravitino</a:t>
            </a:r>
            <a:endParaRPr lang="pl-PL" sz="2000" b="1" dirty="0">
              <a:solidFill>
                <a:srgbClr val="800000"/>
              </a:solidFill>
            </a:endParaRPr>
          </a:p>
        </p:txBody>
      </p:sp>
      <p:sp>
        <p:nvSpPr>
          <p:cNvPr id="6" name="Nawias klamrowy zamykający 5"/>
          <p:cNvSpPr/>
          <p:nvPr/>
        </p:nvSpPr>
        <p:spPr>
          <a:xfrm>
            <a:off x="6670684" y="2492738"/>
            <a:ext cx="94956" cy="15295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Tekstowe 6"/>
          <p:cNvSpPr txBox="1"/>
          <p:nvPr/>
        </p:nvSpPr>
        <p:spPr>
          <a:xfrm>
            <a:off x="6765640" y="3026897"/>
            <a:ext cx="111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000090"/>
                </a:solidFill>
              </a:rPr>
              <a:t>Cold</a:t>
            </a:r>
            <a:r>
              <a:rPr lang="pl-PL" b="1" dirty="0" smtClean="0">
                <a:solidFill>
                  <a:srgbClr val="000090"/>
                </a:solidFill>
              </a:rPr>
              <a:t> DM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135979" y="2452678"/>
            <a:ext cx="5508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S</a:t>
            </a:r>
          </a:p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U</a:t>
            </a:r>
          </a:p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S</a:t>
            </a:r>
            <a:endParaRPr lang="en-US" sz="2400" b="1" dirty="0">
              <a:solidFill>
                <a:srgbClr val="800000"/>
              </a:solidFill>
            </a:endParaRPr>
          </a:p>
          <a:p>
            <a:pPr algn="ctr"/>
            <a:r>
              <a:rPr lang="en-US" sz="2400" b="1" dirty="0">
                <a:solidFill>
                  <a:srgbClr val="800000"/>
                </a:solidFill>
              </a:rPr>
              <a:t>Y</a:t>
            </a:r>
          </a:p>
        </p:txBody>
      </p:sp>
      <p:sp>
        <p:nvSpPr>
          <p:cNvPr id="9" name="Zaokrąglony prostokąt 8"/>
          <p:cNvSpPr/>
          <p:nvPr/>
        </p:nvSpPr>
        <p:spPr>
          <a:xfrm>
            <a:off x="8135979" y="2492738"/>
            <a:ext cx="550821" cy="1510819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/>
          <p:cNvCxnSpPr/>
          <p:nvPr/>
        </p:nvCxnSpPr>
        <p:spPr>
          <a:xfrm>
            <a:off x="6919944" y="2587701"/>
            <a:ext cx="1068259" cy="130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6919944" y="3513575"/>
            <a:ext cx="10682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6919944" y="3786589"/>
            <a:ext cx="1068259" cy="11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Tekstowe 16"/>
          <p:cNvSpPr txBox="1"/>
          <p:nvPr/>
        </p:nvSpPr>
        <p:spPr>
          <a:xfrm>
            <a:off x="854619" y="1341335"/>
            <a:ext cx="2670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LR (2000), </a:t>
            </a:r>
            <a:r>
              <a:rPr lang="pl-PL" sz="1200" b="1" dirty="0" err="1" smtClean="0"/>
              <a:t>hep</a:t>
            </a:r>
            <a:r>
              <a:rPr lang="pl-PL" sz="1200" b="1" dirty="0" smtClean="0"/>
              <a:t>/ph-0404052</a:t>
            </a:r>
            <a:endParaRPr lang="pl-PL" sz="1200" b="1" dirty="0"/>
          </a:p>
        </p:txBody>
      </p:sp>
      <p:sp>
        <p:nvSpPr>
          <p:cNvPr id="10" name="PoleTekstowe 9"/>
          <p:cNvSpPr txBox="1"/>
          <p:nvPr/>
        </p:nvSpPr>
        <p:spPr>
          <a:xfrm>
            <a:off x="457200" y="5009207"/>
            <a:ext cx="8314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pl-PL" b="1" dirty="0" err="1" smtClean="0">
                <a:solidFill>
                  <a:srgbClr val="000090"/>
                </a:solidFill>
              </a:rPr>
              <a:t>Vast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ranges</a:t>
            </a:r>
            <a:r>
              <a:rPr lang="pl-PL" b="1" dirty="0" smtClean="0">
                <a:solidFill>
                  <a:srgbClr val="000090"/>
                </a:solidFill>
              </a:rPr>
              <a:t> of </a:t>
            </a:r>
            <a:r>
              <a:rPr lang="pl-PL" b="1" dirty="0" err="1" smtClean="0">
                <a:solidFill>
                  <a:srgbClr val="000090"/>
                </a:solidFill>
              </a:rPr>
              <a:t>masses</a:t>
            </a:r>
            <a:r>
              <a:rPr lang="pl-PL" b="1" dirty="0" smtClean="0">
                <a:solidFill>
                  <a:srgbClr val="000090"/>
                </a:solidFill>
              </a:rPr>
              <a:t> (~20 </a:t>
            </a:r>
            <a:r>
              <a:rPr lang="pl-PL" b="1" dirty="0" err="1" smtClean="0">
                <a:solidFill>
                  <a:srgbClr val="000090"/>
                </a:solidFill>
              </a:rPr>
              <a:t>orders</a:t>
            </a:r>
            <a:r>
              <a:rPr lang="pl-PL" b="1" dirty="0" smtClean="0">
                <a:solidFill>
                  <a:srgbClr val="000090"/>
                </a:solidFill>
              </a:rPr>
              <a:t> of mag.) and </a:t>
            </a:r>
            <a:r>
              <a:rPr lang="pl-PL" b="1" dirty="0" err="1" smtClean="0">
                <a:solidFill>
                  <a:srgbClr val="000090"/>
                </a:solidFill>
              </a:rPr>
              <a:t>interactions</a:t>
            </a:r>
            <a:r>
              <a:rPr lang="pl-PL" b="1" dirty="0" smtClean="0">
                <a:solidFill>
                  <a:srgbClr val="000090"/>
                </a:solidFill>
              </a:rPr>
              <a:t> (~35 </a:t>
            </a:r>
            <a:r>
              <a:rPr lang="pl-PL" b="1" dirty="0" err="1" smtClean="0">
                <a:solidFill>
                  <a:srgbClr val="000090"/>
                </a:solidFill>
              </a:rPr>
              <a:t>orders</a:t>
            </a:r>
            <a:r>
              <a:rPr lang="pl-PL" b="1" dirty="0" smtClean="0">
                <a:solidFill>
                  <a:srgbClr val="000090"/>
                </a:solidFill>
              </a:rPr>
              <a:t> of mag.)</a:t>
            </a:r>
          </a:p>
          <a:p>
            <a:pPr marL="285750" indent="-285750">
              <a:buFont typeface="Wingdings" charset="2"/>
              <a:buChar char="Ø"/>
            </a:pPr>
            <a:r>
              <a:rPr lang="pl-PL" b="1" dirty="0" err="1" smtClean="0">
                <a:solidFill>
                  <a:srgbClr val="000090"/>
                </a:solidFill>
              </a:rPr>
              <a:t>Different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production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mechanisms</a:t>
            </a:r>
            <a:r>
              <a:rPr lang="pl-PL" b="1" dirty="0" smtClean="0">
                <a:solidFill>
                  <a:srgbClr val="000090"/>
                </a:solidFill>
              </a:rPr>
              <a:t> in the </a:t>
            </a:r>
            <a:r>
              <a:rPr lang="pl-PL" b="1" dirty="0" err="1" smtClean="0">
                <a:solidFill>
                  <a:srgbClr val="000090"/>
                </a:solidFill>
              </a:rPr>
              <a:t>early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Universe</a:t>
            </a:r>
            <a:r>
              <a:rPr lang="pl-PL" b="1" dirty="0" smtClean="0">
                <a:solidFill>
                  <a:srgbClr val="000090"/>
                </a:solidFill>
              </a:rPr>
              <a:t> (</a:t>
            </a:r>
            <a:r>
              <a:rPr lang="pl-PL" b="1" dirty="0" err="1" smtClean="0">
                <a:solidFill>
                  <a:srgbClr val="000090"/>
                </a:solidFill>
              </a:rPr>
              <a:t>thermal</a:t>
            </a:r>
            <a:r>
              <a:rPr lang="pl-PL" b="1" dirty="0" smtClean="0">
                <a:solidFill>
                  <a:srgbClr val="000090"/>
                </a:solidFill>
              </a:rPr>
              <a:t>, non-</a:t>
            </a:r>
            <a:r>
              <a:rPr lang="pl-PL" b="1" dirty="0" err="1" smtClean="0">
                <a:solidFill>
                  <a:srgbClr val="000090"/>
                </a:solidFill>
              </a:rPr>
              <a:t>thermal</a:t>
            </a:r>
            <a:r>
              <a:rPr lang="pl-PL" b="1" dirty="0" smtClean="0">
                <a:solidFill>
                  <a:srgbClr val="000090"/>
                </a:solidFill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pl-PL" b="1" dirty="0" err="1" smtClean="0">
                <a:solidFill>
                  <a:srgbClr val="000090"/>
                </a:solidFill>
              </a:rPr>
              <a:t>Need</a:t>
            </a:r>
            <a:r>
              <a:rPr lang="pl-PL" b="1" dirty="0" smtClean="0">
                <a:solidFill>
                  <a:srgbClr val="000090"/>
                </a:solidFill>
              </a:rPr>
              <a:t> to go </a:t>
            </a:r>
            <a:r>
              <a:rPr lang="pl-PL" b="1" dirty="0" err="1" smtClean="0">
                <a:solidFill>
                  <a:srgbClr val="000090"/>
                </a:solidFill>
              </a:rPr>
              <a:t>beyond</a:t>
            </a:r>
            <a:r>
              <a:rPr lang="pl-PL" b="1" dirty="0" smtClean="0">
                <a:solidFill>
                  <a:srgbClr val="000090"/>
                </a:solidFill>
              </a:rPr>
              <a:t> the Standard Model</a:t>
            </a:r>
          </a:p>
          <a:p>
            <a:pPr marL="285750" indent="-285750">
              <a:buFont typeface="Wingdings" charset="2"/>
              <a:buChar char="Ø"/>
            </a:pPr>
            <a:r>
              <a:rPr lang="pl-PL" b="1" dirty="0" smtClean="0">
                <a:solidFill>
                  <a:srgbClr val="000090"/>
                </a:solidFill>
              </a:rPr>
              <a:t>WIMP </a:t>
            </a:r>
            <a:r>
              <a:rPr lang="pl-PL" b="1" dirty="0" err="1" smtClean="0">
                <a:solidFill>
                  <a:srgbClr val="000090"/>
                </a:solidFill>
              </a:rPr>
              <a:t>candidates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testable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at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present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or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forseable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future</a:t>
            </a:r>
            <a:endParaRPr lang="pl-PL" b="1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pl-PL" b="1" dirty="0" smtClean="0">
                <a:solidFill>
                  <a:srgbClr val="000090"/>
                </a:solidFill>
              </a:rPr>
              <a:t>EWIMPS (</a:t>
            </a:r>
            <a:r>
              <a:rPr lang="pl-PL" b="1" dirty="0" err="1" smtClean="0">
                <a:solidFill>
                  <a:srgbClr val="000090"/>
                </a:solidFill>
              </a:rPr>
              <a:t>gravitino</a:t>
            </a:r>
            <a:r>
              <a:rPr lang="pl-PL" b="1" dirty="0" smtClean="0">
                <a:solidFill>
                  <a:srgbClr val="000090"/>
                </a:solidFill>
              </a:rPr>
              <a:t>, </a:t>
            </a:r>
            <a:r>
              <a:rPr lang="pl-PL" b="1" dirty="0" err="1" smtClean="0">
                <a:solidFill>
                  <a:srgbClr val="000090"/>
                </a:solidFill>
              </a:rPr>
              <a:t>axino</a:t>
            </a:r>
            <a:r>
              <a:rPr lang="pl-PL" b="1" dirty="0" smtClean="0">
                <a:solidFill>
                  <a:srgbClr val="000090"/>
                </a:solidFill>
              </a:rPr>
              <a:t>, </a:t>
            </a:r>
            <a:r>
              <a:rPr lang="pl-PL" b="1" dirty="0" err="1" smtClean="0">
                <a:solidFill>
                  <a:srgbClr val="000090"/>
                </a:solidFill>
              </a:rPr>
              <a:t>sterile</a:t>
            </a:r>
            <a:r>
              <a:rPr lang="pl-PL" b="1" dirty="0" smtClean="0">
                <a:solidFill>
                  <a:srgbClr val="000090"/>
                </a:solidFill>
              </a:rPr>
              <a:t> neutrino): not </a:t>
            </a:r>
            <a:r>
              <a:rPr lang="pl-PL" b="1" dirty="0" err="1" smtClean="0">
                <a:solidFill>
                  <a:srgbClr val="000090"/>
                </a:solidFill>
              </a:rPr>
              <a:t>directly</a:t>
            </a:r>
            <a:r>
              <a:rPr lang="pl-PL" b="1" dirty="0" smtClean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testable</a:t>
            </a:r>
            <a:endParaRPr lang="pl-PL" b="1" dirty="0" smtClean="0">
              <a:solidFill>
                <a:srgbClr val="000090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97" y="1649112"/>
            <a:ext cx="3264157" cy="3288948"/>
          </a:xfrm>
          <a:prstGeom prst="rect">
            <a:avLst/>
          </a:prstGeom>
        </p:spPr>
      </p:pic>
      <p:sp>
        <p:nvSpPr>
          <p:cNvPr id="14" name="PoleTekstowe 13"/>
          <p:cNvSpPr txBox="1"/>
          <p:nvPr/>
        </p:nvSpPr>
        <p:spPr>
          <a:xfrm>
            <a:off x="2590071" y="4022337"/>
            <a:ext cx="66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mass</a:t>
            </a:r>
            <a:endParaRPr lang="pl-PL" b="1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-1638040" y="2533607"/>
            <a:ext cx="4035645" cy="369332"/>
          </a:xfrm>
          <a:prstGeom prst="rect">
            <a:avLst/>
          </a:prstGeom>
          <a:noFill/>
          <a:scene3d>
            <a:camera prst="obliqueTopRigh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Interaction</a:t>
            </a:r>
            <a:r>
              <a:rPr lang="pl-PL" b="1" dirty="0" smtClean="0"/>
              <a:t> with </a:t>
            </a:r>
            <a:r>
              <a:rPr lang="pl-PL" b="1" dirty="0" err="1" smtClean="0"/>
              <a:t>detector</a:t>
            </a:r>
            <a:r>
              <a:rPr lang="pl-PL" b="1" dirty="0" smtClean="0"/>
              <a:t> (</a:t>
            </a:r>
            <a:r>
              <a:rPr lang="pl-PL" b="1" dirty="0" err="1" smtClean="0"/>
              <a:t>pb</a:t>
            </a:r>
            <a:r>
              <a:rPr lang="pl-PL" b="1" dirty="0" smtClean="0"/>
              <a:t>)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1961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7200" y="4438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rgbClr val="000090"/>
                </a:solidFill>
              </a:rPr>
              <a:t>SUSY: </a:t>
            </a:r>
            <a:r>
              <a:rPr lang="pl-PL" b="1" dirty="0" err="1">
                <a:solidFill>
                  <a:srgbClr val="000090"/>
                </a:solidFill>
              </a:rPr>
              <a:t>Constrained</a:t>
            </a:r>
            <a:r>
              <a:rPr lang="pl-PL" b="1" dirty="0">
                <a:solidFill>
                  <a:srgbClr val="000090"/>
                </a:solidFill>
              </a:rPr>
              <a:t> </a:t>
            </a:r>
            <a:r>
              <a:rPr lang="pl-PL" b="1" dirty="0" err="1" smtClean="0">
                <a:solidFill>
                  <a:srgbClr val="000090"/>
                </a:solidFill>
              </a:rPr>
              <a:t>or</a:t>
            </a:r>
            <a:r>
              <a:rPr lang="pl-PL" b="1" dirty="0" smtClean="0">
                <a:solidFill>
                  <a:srgbClr val="000090"/>
                </a:solidFill>
              </a:rPr>
              <a:t> Not?</a:t>
            </a:r>
            <a:endParaRPr lang="pl-PL" b="1" dirty="0">
              <a:solidFill>
                <a:srgbClr val="000090"/>
              </a:solidFill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>
          <a:xfrm>
            <a:off x="457200" y="1025848"/>
            <a:ext cx="4038600" cy="4978725"/>
          </a:xfrm>
        </p:spPr>
        <p:txBody>
          <a:bodyPr>
            <a:normAutofit/>
          </a:bodyPr>
          <a:lstStyle/>
          <a:p>
            <a:r>
              <a:rPr lang="pl-PL" sz="2400" b="1" u="sng" dirty="0" err="1" smtClean="0">
                <a:solidFill>
                  <a:srgbClr val="FF0000"/>
                </a:solidFill>
              </a:rPr>
              <a:t>Constrained</a:t>
            </a:r>
            <a:r>
              <a:rPr lang="pl-PL" sz="2400" b="1" u="sng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5580470" y="1025848"/>
            <a:ext cx="3106330" cy="4525963"/>
          </a:xfrm>
        </p:spPr>
        <p:txBody>
          <a:bodyPr>
            <a:normAutofit/>
          </a:bodyPr>
          <a:lstStyle/>
          <a:p>
            <a:r>
              <a:rPr lang="pl-PL" sz="2400" b="1" u="sng" dirty="0" err="1" smtClean="0">
                <a:solidFill>
                  <a:srgbClr val="FF0000"/>
                </a:solidFill>
              </a:rPr>
              <a:t>Phenomenological</a:t>
            </a:r>
            <a:r>
              <a:rPr lang="pl-PL" sz="2400" b="1" u="sng" dirty="0" smtClean="0">
                <a:solidFill>
                  <a:srgbClr val="FF0000"/>
                </a:solidFill>
              </a:rPr>
              <a:t>:</a:t>
            </a:r>
            <a:endParaRPr lang="pl-PL" sz="2400" b="1" u="sng" dirty="0">
              <a:solidFill>
                <a:srgbClr val="FF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PoleTekstowe 7"/>
          <p:cNvSpPr txBox="1"/>
          <p:nvPr/>
        </p:nvSpPr>
        <p:spPr>
          <a:xfrm>
            <a:off x="425450" y="1529996"/>
            <a:ext cx="433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800000"/>
                </a:solidFill>
              </a:rPr>
              <a:t>Low-energy</a:t>
            </a:r>
            <a:r>
              <a:rPr lang="pl-PL" b="1" dirty="0" smtClean="0">
                <a:solidFill>
                  <a:srgbClr val="800000"/>
                </a:solidFill>
              </a:rPr>
              <a:t> SUSY </a:t>
            </a:r>
            <a:r>
              <a:rPr lang="pl-PL" b="1" dirty="0" err="1" smtClean="0">
                <a:solidFill>
                  <a:srgbClr val="800000"/>
                </a:solidFill>
              </a:rPr>
              <a:t>models</a:t>
            </a:r>
            <a:r>
              <a:rPr lang="pl-PL" b="1" dirty="0" smtClean="0">
                <a:solidFill>
                  <a:srgbClr val="800000"/>
                </a:solidFill>
              </a:rPr>
              <a:t> with </a:t>
            </a:r>
          </a:p>
          <a:p>
            <a:r>
              <a:rPr lang="pl-PL" b="1" dirty="0" smtClean="0">
                <a:solidFill>
                  <a:srgbClr val="800000"/>
                </a:solidFill>
              </a:rPr>
              <a:t>grand-</a:t>
            </a:r>
            <a:r>
              <a:rPr lang="pl-PL" b="1" dirty="0" err="1" smtClean="0">
                <a:solidFill>
                  <a:srgbClr val="800000"/>
                </a:solidFill>
              </a:rPr>
              <a:t>unification</a:t>
            </a:r>
            <a:r>
              <a:rPr lang="pl-PL" b="1" dirty="0" smtClean="0">
                <a:solidFill>
                  <a:srgbClr val="800000"/>
                </a:solidFill>
              </a:rPr>
              <a:t> relations </a:t>
            </a:r>
            <a:r>
              <a:rPr lang="pl-PL" b="1" dirty="0" err="1" smtClean="0">
                <a:solidFill>
                  <a:srgbClr val="800000"/>
                </a:solidFill>
              </a:rPr>
              <a:t>among</a:t>
            </a:r>
            <a:r>
              <a:rPr lang="pl-PL" b="1" dirty="0" smtClean="0">
                <a:solidFill>
                  <a:srgbClr val="800000"/>
                </a:solidFill>
              </a:rPr>
              <a:t> </a:t>
            </a:r>
          </a:p>
          <a:p>
            <a:r>
              <a:rPr lang="pl-PL" b="1" dirty="0" err="1" smtClean="0">
                <a:solidFill>
                  <a:srgbClr val="800000"/>
                </a:solidFill>
              </a:rPr>
              <a:t>gauge</a:t>
            </a:r>
            <a:r>
              <a:rPr lang="pl-PL" b="1" dirty="0" smtClean="0">
                <a:solidFill>
                  <a:srgbClr val="800000"/>
                </a:solidFill>
              </a:rPr>
              <a:t> </a:t>
            </a:r>
            <a:r>
              <a:rPr lang="pl-PL" b="1" dirty="0" err="1" smtClean="0">
                <a:solidFill>
                  <a:srgbClr val="800000"/>
                </a:solidFill>
              </a:rPr>
              <a:t>couplings</a:t>
            </a:r>
            <a:r>
              <a:rPr lang="pl-PL" b="1" dirty="0" smtClean="0">
                <a:solidFill>
                  <a:srgbClr val="800000"/>
                </a:solidFill>
              </a:rPr>
              <a:t> and (</a:t>
            </a:r>
            <a:r>
              <a:rPr lang="pl-PL" b="1" dirty="0" err="1" smtClean="0">
                <a:solidFill>
                  <a:srgbClr val="800000"/>
                </a:solidFill>
              </a:rPr>
              <a:t>soft</a:t>
            </a:r>
            <a:r>
              <a:rPr lang="pl-PL" b="1" dirty="0" smtClean="0">
                <a:solidFill>
                  <a:srgbClr val="800000"/>
                </a:solidFill>
              </a:rPr>
              <a:t>) SUSY mass </a:t>
            </a:r>
            <a:r>
              <a:rPr lang="pl-PL" b="1" dirty="0" err="1" smtClean="0">
                <a:solidFill>
                  <a:srgbClr val="800000"/>
                </a:solidFill>
              </a:rPr>
              <a:t>parameters</a:t>
            </a:r>
            <a:endParaRPr lang="pl-PL" b="1" dirty="0">
              <a:solidFill>
                <a:srgbClr val="800000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336374" y="5326632"/>
            <a:ext cx="5155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000090"/>
                </a:solidFill>
              </a:rPr>
              <a:t>Many </a:t>
            </a:r>
            <a:r>
              <a:rPr lang="pl-PL" sz="1600" b="1" dirty="0" err="1" smtClean="0">
                <a:solidFill>
                  <a:srgbClr val="000090"/>
                </a:solidFill>
              </a:rPr>
              <a:t>models</a:t>
            </a:r>
            <a:r>
              <a:rPr lang="pl-PL" sz="1600" b="1" dirty="0" smtClean="0">
                <a:solidFill>
                  <a:srgbClr val="000090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 smtClean="0">
                <a:solidFill>
                  <a:srgbClr val="800000"/>
                </a:solidFill>
              </a:rPr>
              <a:t>CMSSM</a:t>
            </a:r>
            <a:r>
              <a:rPr lang="pl-PL" sz="1600" b="1" dirty="0" smtClean="0">
                <a:solidFill>
                  <a:srgbClr val="000090"/>
                </a:solidFill>
              </a:rPr>
              <a:t>  (</a:t>
            </a:r>
            <a:r>
              <a:rPr lang="pl-PL" sz="1600" b="1" dirty="0" err="1" smtClean="0">
                <a:solidFill>
                  <a:srgbClr val="000090"/>
                </a:solidFill>
              </a:rPr>
              <a:t>Constrained</a:t>
            </a:r>
            <a:r>
              <a:rPr lang="pl-PL" sz="1600" b="1" dirty="0" smtClean="0">
                <a:solidFill>
                  <a:srgbClr val="000090"/>
                </a:solidFill>
              </a:rPr>
              <a:t> MSSM): 4+1 </a:t>
            </a:r>
            <a:r>
              <a:rPr lang="pl-PL" sz="1600" b="1" dirty="0" err="1" smtClean="0">
                <a:solidFill>
                  <a:srgbClr val="000090"/>
                </a:solidFill>
              </a:rPr>
              <a:t>parameters</a:t>
            </a:r>
            <a:endParaRPr lang="pl-PL" sz="1600" b="1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600" b="1" dirty="0" smtClean="0">
                <a:solidFill>
                  <a:srgbClr val="000090"/>
                </a:solidFill>
              </a:rPr>
              <a:t>NUHM (Non-Universal </a:t>
            </a:r>
            <a:r>
              <a:rPr lang="pl-PL" sz="1600" b="1" dirty="0" err="1" smtClean="0">
                <a:solidFill>
                  <a:srgbClr val="000090"/>
                </a:solidFill>
              </a:rPr>
              <a:t>Higgs</a:t>
            </a:r>
            <a:r>
              <a:rPr lang="pl-PL" sz="1600" b="1" dirty="0" smtClean="0">
                <a:solidFill>
                  <a:srgbClr val="000090"/>
                </a:solidFill>
              </a:rPr>
              <a:t> Model): 6+1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 smtClean="0">
                <a:solidFill>
                  <a:srgbClr val="000090"/>
                </a:solidFill>
              </a:rPr>
              <a:t>CNMSSM (</a:t>
            </a:r>
            <a:r>
              <a:rPr lang="pl-PL" sz="1600" b="1" dirty="0" err="1" smtClean="0">
                <a:solidFill>
                  <a:srgbClr val="000090"/>
                </a:solidFill>
              </a:rPr>
              <a:t>Constrained</a:t>
            </a:r>
            <a:r>
              <a:rPr lang="pl-PL" sz="1600" b="1" dirty="0" smtClean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Next</a:t>
            </a:r>
            <a:r>
              <a:rPr lang="pl-PL" sz="1600" b="1" dirty="0" smtClean="0">
                <a:solidFill>
                  <a:srgbClr val="000090"/>
                </a:solidFill>
              </a:rPr>
              <a:t>-to-MSSM) 5+1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 smtClean="0">
                <a:solidFill>
                  <a:srgbClr val="000090"/>
                </a:solidFill>
              </a:rPr>
              <a:t>CNMSSM-NUHM: 7+1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 err="1">
                <a:solidFill>
                  <a:srgbClr val="000090"/>
                </a:solidFill>
              </a:rPr>
              <a:t>e</a:t>
            </a:r>
            <a:r>
              <a:rPr lang="pl-PL" sz="1600" b="1" dirty="0" err="1" smtClean="0">
                <a:solidFill>
                  <a:srgbClr val="000090"/>
                </a:solidFill>
              </a:rPr>
              <a:t>tc</a:t>
            </a:r>
            <a:endParaRPr lang="pl-PL" sz="1600" b="1" dirty="0" smtClean="0">
              <a:solidFill>
                <a:srgbClr val="000090"/>
              </a:solidFill>
            </a:endParaRPr>
          </a:p>
        </p:txBody>
      </p:sp>
      <p:sp>
        <p:nvSpPr>
          <p:cNvPr id="10" name="PoleTekstowe 9"/>
          <p:cNvSpPr txBox="1"/>
          <p:nvPr/>
        </p:nvSpPr>
        <p:spPr>
          <a:xfrm>
            <a:off x="357889" y="4230816"/>
            <a:ext cx="3168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u="sng" dirty="0" err="1" smtClean="0">
                <a:solidFill>
                  <a:srgbClr val="FF0000"/>
                </a:solidFill>
              </a:rPr>
              <a:t>Virtues</a:t>
            </a:r>
            <a:r>
              <a:rPr lang="pl-PL" sz="1600" b="1" u="sng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 err="1" smtClean="0">
                <a:solidFill>
                  <a:srgbClr val="FF0000"/>
                </a:solidFill>
              </a:rPr>
              <a:t>Well-motivated</a:t>
            </a:r>
            <a:endParaRPr lang="pl-PL" sz="16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600" b="1" dirty="0" err="1" smtClean="0">
                <a:solidFill>
                  <a:srgbClr val="FF0000"/>
                </a:solidFill>
              </a:rPr>
              <a:t>Predictive</a:t>
            </a:r>
            <a:r>
              <a:rPr lang="pl-PL" sz="1600" b="1" dirty="0" smtClean="0">
                <a:solidFill>
                  <a:srgbClr val="FF0000"/>
                </a:solidFill>
              </a:rPr>
              <a:t> (</a:t>
            </a:r>
            <a:r>
              <a:rPr lang="pl-PL" sz="1600" b="1" dirty="0" err="1" smtClean="0">
                <a:solidFill>
                  <a:srgbClr val="FF0000"/>
                </a:solidFill>
              </a:rPr>
              <a:t>few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err="1" smtClean="0">
                <a:solidFill>
                  <a:srgbClr val="FF0000"/>
                </a:solidFill>
              </a:rPr>
              <a:t>parameters</a:t>
            </a:r>
            <a:r>
              <a:rPr lang="pl-PL" sz="1600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 err="1" smtClean="0">
                <a:solidFill>
                  <a:srgbClr val="FF0000"/>
                </a:solidFill>
              </a:rPr>
              <a:t>Realistic</a:t>
            </a:r>
            <a:endParaRPr lang="pl-PL" sz="1600" b="1" dirty="0" smtClean="0">
              <a:solidFill>
                <a:srgbClr val="FF0000"/>
              </a:solidFill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5569133" y="4796040"/>
            <a:ext cx="3326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Many </a:t>
            </a:r>
            <a:r>
              <a:rPr lang="pl-PL" sz="1600" b="1" dirty="0" err="1" smtClean="0"/>
              <a:t>models</a:t>
            </a:r>
            <a:r>
              <a:rPr lang="pl-PL" sz="1600" b="1" dirty="0" smtClean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 err="1" smtClean="0"/>
              <a:t>general</a:t>
            </a:r>
            <a:r>
              <a:rPr lang="pl-PL" sz="1600" b="1" dirty="0" smtClean="0"/>
              <a:t> MSSM – </a:t>
            </a:r>
            <a:r>
              <a:rPr lang="pl-PL" sz="1600" b="1" dirty="0" err="1" smtClean="0"/>
              <a:t>over</a:t>
            </a:r>
            <a:r>
              <a:rPr lang="pl-PL" sz="1600" b="1" dirty="0" smtClean="0"/>
              <a:t> 120 </a:t>
            </a:r>
            <a:r>
              <a:rPr lang="pl-PL" sz="1600" b="1" dirty="0" err="1" smtClean="0"/>
              <a:t>params</a:t>
            </a:r>
            <a:endParaRPr lang="pl-PL" sz="1600" b="1" dirty="0" smtClean="0"/>
          </a:p>
          <a:p>
            <a:pPr marL="285750" indent="-285750">
              <a:buFont typeface="Arial"/>
              <a:buChar char="•"/>
            </a:pPr>
            <a:r>
              <a:rPr lang="pl-PL" sz="1600" b="1" dirty="0" smtClean="0"/>
              <a:t>MSSM + </a:t>
            </a:r>
            <a:r>
              <a:rPr lang="pl-PL" sz="1600" b="1" dirty="0" err="1" smtClean="0"/>
              <a:t>simplifying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assumptions</a:t>
            </a:r>
            <a:endParaRPr lang="pl-PL" sz="1600" b="1" dirty="0" smtClean="0"/>
          </a:p>
          <a:p>
            <a:pPr marL="285750" indent="-285750">
              <a:buFont typeface="Arial"/>
              <a:buChar char="•"/>
            </a:pPr>
            <a:r>
              <a:rPr lang="pl-PL" sz="1600" b="1" dirty="0" err="1" smtClean="0">
                <a:solidFill>
                  <a:srgbClr val="800000"/>
                </a:solidFill>
              </a:rPr>
              <a:t>pMSSM</a:t>
            </a:r>
            <a:r>
              <a:rPr lang="pl-PL" sz="1600" b="1" dirty="0" smtClean="0"/>
              <a:t>: MSSM with 19 </a:t>
            </a:r>
            <a:r>
              <a:rPr lang="pl-PL" sz="1600" b="1" dirty="0" err="1" smtClean="0"/>
              <a:t>params</a:t>
            </a:r>
            <a:endParaRPr lang="pl-PL" sz="1600" b="1" dirty="0" smtClean="0"/>
          </a:p>
          <a:p>
            <a:pPr marL="285750" indent="-285750">
              <a:buFont typeface="Arial"/>
              <a:buChar char="•"/>
            </a:pPr>
            <a:r>
              <a:rPr lang="pl-PL" sz="1600" b="1" dirty="0" smtClean="0"/>
              <a:t>p9MSSM, p12MSSM, </a:t>
            </a:r>
            <a:r>
              <a:rPr lang="pl-PL" sz="1600" b="1" dirty="0" err="1" smtClean="0"/>
              <a:t>pnMSSM</a:t>
            </a:r>
            <a:r>
              <a:rPr lang="pl-PL" sz="1600" b="1" dirty="0" smtClean="0"/>
              <a:t>, …</a:t>
            </a:r>
          </a:p>
        </p:txBody>
      </p:sp>
      <p:sp>
        <p:nvSpPr>
          <p:cNvPr id="12" name="Shape 106"/>
          <p:cNvSpPr/>
          <p:nvPr/>
        </p:nvSpPr>
        <p:spPr>
          <a:xfrm>
            <a:off x="2905003" y="2439480"/>
            <a:ext cx="2294782" cy="23565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4" name="Prostokąt 13"/>
          <p:cNvSpPr>
            <a:spLocks noChangeAspect="1"/>
          </p:cNvSpPr>
          <p:nvPr/>
        </p:nvSpPr>
        <p:spPr>
          <a:xfrm>
            <a:off x="3526534" y="4823060"/>
            <a:ext cx="16777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figure from </a:t>
            </a:r>
            <a:r>
              <a:rPr lang="en-US" sz="1000" dirty="0" err="1"/>
              <a:t>hep-ph</a:t>
            </a:r>
            <a:r>
              <a:rPr lang="en-US" sz="1000" dirty="0"/>
              <a:t>/9709356</a:t>
            </a: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34" y="2831891"/>
            <a:ext cx="1679575" cy="1210199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31" y="0"/>
            <a:ext cx="721137" cy="7129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PoleTekstowe 16"/>
          <p:cNvSpPr txBox="1"/>
          <p:nvPr/>
        </p:nvSpPr>
        <p:spPr>
          <a:xfrm>
            <a:off x="5580322" y="1661727"/>
            <a:ext cx="283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800000"/>
                </a:solidFill>
              </a:rPr>
              <a:t>Supersymmetrized</a:t>
            </a:r>
            <a:r>
              <a:rPr lang="pl-PL" b="1" dirty="0" smtClean="0">
                <a:solidFill>
                  <a:srgbClr val="800000"/>
                </a:solidFill>
              </a:rPr>
              <a:t> SM…</a:t>
            </a:r>
            <a:endParaRPr lang="pl-PL" b="1" dirty="0">
              <a:solidFill>
                <a:srgbClr val="800000"/>
              </a:solidFill>
            </a:endParaRPr>
          </a:p>
        </p:txBody>
      </p:sp>
      <p:sp>
        <p:nvSpPr>
          <p:cNvPr id="18" name="PoleTekstowe 17"/>
          <p:cNvSpPr txBox="1"/>
          <p:nvPr/>
        </p:nvSpPr>
        <p:spPr>
          <a:xfrm>
            <a:off x="5580322" y="2466500"/>
            <a:ext cx="310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>
                <a:solidFill>
                  <a:srgbClr val="000090"/>
                </a:solidFill>
              </a:rPr>
              <a:t>Features</a:t>
            </a:r>
            <a:r>
              <a:rPr lang="pl-PL" sz="1600" b="1" dirty="0" smtClean="0">
                <a:solidFill>
                  <a:srgbClr val="000090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pl-PL" sz="1600" b="1" dirty="0" smtClean="0">
                <a:solidFill>
                  <a:srgbClr val="000090"/>
                </a:solidFill>
              </a:rPr>
              <a:t>Many </a:t>
            </a:r>
            <a:r>
              <a:rPr lang="pl-PL" sz="1600" b="1" dirty="0" err="1" smtClean="0">
                <a:solidFill>
                  <a:srgbClr val="000090"/>
                </a:solidFill>
              </a:rPr>
              <a:t>free</a:t>
            </a:r>
            <a:r>
              <a:rPr lang="pl-PL" sz="1600" b="1" dirty="0" smtClean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parameters</a:t>
            </a:r>
            <a:endParaRPr lang="pl-PL" sz="1600" b="1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600" b="1" dirty="0" err="1" smtClean="0">
                <a:solidFill>
                  <a:srgbClr val="000090"/>
                </a:solidFill>
              </a:rPr>
              <a:t>Broader</a:t>
            </a:r>
            <a:r>
              <a:rPr lang="pl-PL" sz="1600" b="1" dirty="0" smtClean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than</a:t>
            </a:r>
            <a:r>
              <a:rPr lang="pl-PL" sz="1600" b="1" dirty="0" smtClean="0">
                <a:solidFill>
                  <a:srgbClr val="000090"/>
                </a:solidFill>
              </a:rPr>
              <a:t> </a:t>
            </a:r>
            <a:r>
              <a:rPr lang="pl-PL" sz="1600" b="1" dirty="0" err="1" smtClean="0">
                <a:solidFill>
                  <a:srgbClr val="000090"/>
                </a:solidFill>
              </a:rPr>
              <a:t>constrained</a:t>
            </a:r>
            <a:r>
              <a:rPr lang="pl-PL" sz="1600" b="1" dirty="0" smtClean="0">
                <a:solidFill>
                  <a:srgbClr val="000090"/>
                </a:solidFill>
              </a:rPr>
              <a:t> SUSY</a:t>
            </a:r>
            <a:endParaRPr lang="pl-PL" sz="1600" b="1" dirty="0">
              <a:solidFill>
                <a:srgbClr val="000090"/>
              </a:solidFill>
            </a:endParaRPr>
          </a:p>
        </p:txBody>
      </p:sp>
      <p:cxnSp>
        <p:nvCxnSpPr>
          <p:cNvPr id="20" name="Łącznik prosty 19"/>
          <p:cNvCxnSpPr/>
          <p:nvPr/>
        </p:nvCxnSpPr>
        <p:spPr>
          <a:xfrm>
            <a:off x="5325917" y="1025848"/>
            <a:ext cx="0" cy="5330502"/>
          </a:xfrm>
          <a:prstGeom prst="line">
            <a:avLst/>
          </a:prstGeom>
          <a:ln w="76200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wal 20"/>
          <p:cNvSpPr/>
          <p:nvPr/>
        </p:nvSpPr>
        <p:spPr>
          <a:xfrm>
            <a:off x="5769469" y="3485573"/>
            <a:ext cx="2917331" cy="11753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/>
          <p:cNvSpPr/>
          <p:nvPr/>
        </p:nvSpPr>
        <p:spPr>
          <a:xfrm>
            <a:off x="7201699" y="3891784"/>
            <a:ext cx="783676" cy="369332"/>
          </a:xfrm>
          <a:prstGeom prst="ellipse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Tekstowe 22"/>
          <p:cNvSpPr txBox="1"/>
          <p:nvPr/>
        </p:nvSpPr>
        <p:spPr>
          <a:xfrm>
            <a:off x="6060338" y="3854905"/>
            <a:ext cx="97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MSSM</a:t>
            </a:r>
            <a:endParaRPr lang="pl-PL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7139831" y="3915524"/>
            <a:ext cx="94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CMSSM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185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8" grpId="0"/>
      <p:bldP spid="21" grpId="0" animBg="1"/>
      <p:bldP spid="22" grpId="0" animBg="1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80005C"/>
                </a:solidFill>
              </a:rPr>
              <a:t>Main news from the LHC so far…</a:t>
            </a:r>
            <a:endParaRPr lang="en-US" sz="4000" b="1" dirty="0">
              <a:solidFill>
                <a:srgbClr val="80005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sz="3800" b="1" u="sng" dirty="0" smtClean="0">
                <a:solidFill>
                  <a:srgbClr val="000090"/>
                </a:solidFill>
              </a:rPr>
              <a:t>Higgs(-like) particle at ~126 </a:t>
            </a:r>
            <a:r>
              <a:rPr lang="en-US" sz="3800" b="1" u="sng" dirty="0" err="1" smtClean="0">
                <a:solidFill>
                  <a:srgbClr val="000090"/>
                </a:solidFill>
              </a:rPr>
              <a:t>GeV</a:t>
            </a:r>
            <a:r>
              <a:rPr lang="en-US" sz="3800" b="1" u="sng" dirty="0" smtClean="0">
                <a:solidFill>
                  <a:srgbClr val="000090"/>
                </a:solidFill>
              </a:rPr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sz="2800" b="1" dirty="0" smtClean="0">
              <a:solidFill>
                <a:srgbClr val="000090"/>
              </a:solidFill>
            </a:endParaRPr>
          </a:p>
          <a:p>
            <a:endParaRPr lang="en-US" sz="2800" b="1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rgbClr val="00009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3800" b="1" u="sng" dirty="0" smtClean="0">
                <a:solidFill>
                  <a:srgbClr val="000090"/>
                </a:solidFill>
              </a:rPr>
              <a:t>No (convincing) deviations from the SM</a:t>
            </a:r>
          </a:p>
          <a:p>
            <a:endParaRPr lang="en-US" sz="2800" b="1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3800" b="1" dirty="0" smtClean="0">
              <a:solidFill>
                <a:srgbClr val="00009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3800" b="1" u="sng" dirty="0" smtClean="0">
                <a:solidFill>
                  <a:srgbClr val="000090"/>
                </a:solidFill>
              </a:rPr>
              <a:t>Stringent lower limits on </a:t>
            </a:r>
            <a:r>
              <a:rPr lang="en-US" sz="3800" b="1" u="sng" dirty="0" err="1" smtClean="0">
                <a:solidFill>
                  <a:srgbClr val="000090"/>
                </a:solidFill>
              </a:rPr>
              <a:t>superparner</a:t>
            </a:r>
            <a:r>
              <a:rPr lang="en-US" sz="3800" b="1" u="sng" dirty="0" smtClean="0">
                <a:solidFill>
                  <a:srgbClr val="000090"/>
                </a:solidFill>
              </a:rPr>
              <a:t> masses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L. Roszkowski, EPNT, Marseille, 3/4/2013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1D49-2B4D-254C-87AB-5B655AD6F36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4941" y="89972"/>
            <a:ext cx="317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…a BSM theorist’s perspective:</a:t>
            </a:r>
            <a:endParaRPr lang="en-US" sz="16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46" y="2146937"/>
            <a:ext cx="2510119" cy="234759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45" y="1647269"/>
            <a:ext cx="2796605" cy="268790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242" y="5073702"/>
            <a:ext cx="3142876" cy="313338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5091063" y="6062006"/>
            <a:ext cx="3515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0005C"/>
                </a:solidFill>
              </a:rPr>
              <a:t>SUSY </a:t>
            </a:r>
            <a:r>
              <a:rPr lang="en-US" b="1" dirty="0" smtClean="0">
                <a:solidFill>
                  <a:srgbClr val="80005C"/>
                </a:solidFill>
              </a:rPr>
              <a:t>masses close to 1 </a:t>
            </a:r>
            <a:r>
              <a:rPr lang="en-US" b="1" dirty="0" err="1">
                <a:solidFill>
                  <a:srgbClr val="80005C"/>
                </a:solidFill>
              </a:rPr>
              <a:t>TeV</a:t>
            </a:r>
            <a:r>
              <a:rPr lang="en-US" b="1" dirty="0">
                <a:solidFill>
                  <a:srgbClr val="80005C"/>
                </a:solidFill>
              </a:rPr>
              <a:t> </a:t>
            </a:r>
            <a:r>
              <a:rPr lang="en-US" b="1" dirty="0" smtClean="0">
                <a:solidFill>
                  <a:srgbClr val="80005C"/>
                </a:solidFill>
              </a:rPr>
              <a:t>scale…</a:t>
            </a:r>
            <a:endParaRPr lang="en-US" b="1" dirty="0">
              <a:solidFill>
                <a:srgbClr val="800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9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36865</TotalTime>
  <Words>2000</Words>
  <Application>Microsoft Office PowerPoint</Application>
  <PresentationFormat>Affichage à l'écran (4:3)</PresentationFormat>
  <Paragraphs>443</Paragraphs>
  <Slides>44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Office Theme</vt:lpstr>
      <vt:lpstr>Status of SUSY  and Implications for DM</vt:lpstr>
      <vt:lpstr>SUSY AD 2013</vt:lpstr>
      <vt:lpstr>Outline</vt:lpstr>
      <vt:lpstr>Many BSM ideas waiting to be tested…</vt:lpstr>
      <vt:lpstr>Supersymmetry</vt:lpstr>
      <vt:lpstr>Supersymmetric dark matter?</vt:lpstr>
      <vt:lpstr>Dark matter – the big picture</vt:lpstr>
      <vt:lpstr>SUSY: Constrained or Not?</vt:lpstr>
      <vt:lpstr>Main news from the LHC so far…</vt:lpstr>
      <vt:lpstr>…and from the media…</vt:lpstr>
      <vt:lpstr>Nothing new…</vt:lpstr>
      <vt:lpstr>The 126 GeV Higgs Boson and SUSY</vt:lpstr>
      <vt:lpstr>The 126 GeV Higgs Boson and SUSY</vt:lpstr>
      <vt:lpstr>The 126 GeV Higgs Boson and SUSY</vt:lpstr>
      <vt:lpstr>A 126 GeV Higgs in the CMSSM</vt:lpstr>
      <vt:lpstr>SUSY - most important constraints:  </vt:lpstr>
      <vt:lpstr>The Likelihood function</vt:lpstr>
      <vt:lpstr>CMSSM: numerical scans </vt:lpstr>
      <vt:lpstr>Hide and seek with SUSY</vt:lpstr>
      <vt:lpstr>SUSY - most important constraints:  </vt:lpstr>
      <vt:lpstr>Dark matter density</vt:lpstr>
      <vt:lpstr> Light Higgs in the CMSSM</vt:lpstr>
      <vt:lpstr>Higgs vs stop mass</vt:lpstr>
      <vt:lpstr>Présentation PowerPoint</vt:lpstr>
      <vt:lpstr>LHC?</vt:lpstr>
      <vt:lpstr>Présentation PowerPoint</vt:lpstr>
      <vt:lpstr>Présentation PowerPoint</vt:lpstr>
      <vt:lpstr>Présentation PowerPoint</vt:lpstr>
      <vt:lpstr>CMSSM and 1-tonne DM detectors</vt:lpstr>
      <vt:lpstr>General MSSM</vt:lpstr>
      <vt:lpstr>~126 GeV Higgs in general MSSM</vt:lpstr>
      <vt:lpstr>Direct Detection in MSSM</vt:lpstr>
      <vt:lpstr>DD in the MSSM</vt:lpstr>
      <vt:lpstr>Neutrino Telescopes and the MSSM</vt:lpstr>
      <vt:lpstr>SUSY - most important constraints:  </vt:lpstr>
      <vt:lpstr>(g-2)_muon</vt:lpstr>
      <vt:lpstr>(g-2)_muon and SUSY – A curse or a blessing?</vt:lpstr>
      <vt:lpstr>SUSY DM and positron flux</vt:lpstr>
      <vt:lpstr>SUSY DM and 130 GeV gamma line from GC</vt:lpstr>
      <vt:lpstr>Présentation PowerPoint</vt:lpstr>
      <vt:lpstr>Présentation PowerPoint</vt:lpstr>
      <vt:lpstr>Présentation PowerPoint</vt:lpstr>
      <vt:lpstr>Summary</vt:lpstr>
      <vt:lpstr>Présentation PowerPoint</vt:lpstr>
    </vt:vector>
  </TitlesOfParts>
  <Company>University of Sheffield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Leszek Roszkowski</dc:creator>
  <cp:lastModifiedBy>Vincent</cp:lastModifiedBy>
  <cp:revision>296</cp:revision>
  <cp:lastPrinted>2013-03-11T16:11:45Z</cp:lastPrinted>
  <dcterms:created xsi:type="dcterms:W3CDTF">2012-06-20T14:18:15Z</dcterms:created>
  <dcterms:modified xsi:type="dcterms:W3CDTF">2013-04-04T12:31:53Z</dcterms:modified>
</cp:coreProperties>
</file>