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3"/>
  </p:notesMasterIdLst>
  <p:handoutMasterIdLst>
    <p:handoutMasterId r:id="rId54"/>
  </p:handoutMasterIdLst>
  <p:sldIdLst>
    <p:sldId id="256" r:id="rId2"/>
    <p:sldId id="257" r:id="rId3"/>
    <p:sldId id="279" r:id="rId4"/>
    <p:sldId id="274" r:id="rId5"/>
    <p:sldId id="258" r:id="rId6"/>
    <p:sldId id="275" r:id="rId7"/>
    <p:sldId id="277" r:id="rId8"/>
    <p:sldId id="271" r:id="rId9"/>
    <p:sldId id="278" r:id="rId10"/>
    <p:sldId id="281" r:id="rId11"/>
    <p:sldId id="283" r:id="rId12"/>
    <p:sldId id="308" r:id="rId13"/>
    <p:sldId id="340" r:id="rId14"/>
    <p:sldId id="341" r:id="rId15"/>
    <p:sldId id="342" r:id="rId16"/>
    <p:sldId id="344" r:id="rId17"/>
    <p:sldId id="343" r:id="rId18"/>
    <p:sldId id="346" r:id="rId19"/>
    <p:sldId id="345" r:id="rId20"/>
    <p:sldId id="298" r:id="rId21"/>
    <p:sldId id="309" r:id="rId22"/>
    <p:sldId id="310" r:id="rId23"/>
    <p:sldId id="311" r:id="rId24"/>
    <p:sldId id="312" r:id="rId25"/>
    <p:sldId id="322" r:id="rId26"/>
    <p:sldId id="314" r:id="rId27"/>
    <p:sldId id="315" r:id="rId28"/>
    <p:sldId id="347" r:id="rId29"/>
    <p:sldId id="348" r:id="rId30"/>
    <p:sldId id="316" r:id="rId31"/>
    <p:sldId id="349" r:id="rId32"/>
    <p:sldId id="317" r:id="rId33"/>
    <p:sldId id="323" r:id="rId34"/>
    <p:sldId id="318" r:id="rId35"/>
    <p:sldId id="319" r:id="rId36"/>
    <p:sldId id="324" r:id="rId37"/>
    <p:sldId id="350" r:id="rId38"/>
    <p:sldId id="287" r:id="rId39"/>
    <p:sldId id="326" r:id="rId40"/>
    <p:sldId id="325" r:id="rId41"/>
    <p:sldId id="327" r:id="rId42"/>
    <p:sldId id="329" r:id="rId43"/>
    <p:sldId id="320" r:id="rId44"/>
    <p:sldId id="330" r:id="rId45"/>
    <p:sldId id="351" r:id="rId46"/>
    <p:sldId id="336" r:id="rId47"/>
    <p:sldId id="352" r:id="rId48"/>
    <p:sldId id="270" r:id="rId49"/>
    <p:sldId id="337" r:id="rId50"/>
    <p:sldId id="353" r:id="rId51"/>
    <p:sldId id="338"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2" d="100"/>
          <a:sy n="72" d="100"/>
        </p:scale>
        <p:origin x="-536" y="10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handoutMaster" Target="handoutMasters/handoutMaster1.xml"/><Relationship Id="rId55" Type="http://schemas.openxmlformats.org/officeDocument/2006/relationships/printerSettings" Target="printerSettings/printerSettings1.bin"/><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368C88-49D7-D144-A285-9063C104BD41}" type="datetimeFigureOut">
              <a:rPr lang="fr-FR" smtClean="0"/>
              <a:t>11/22/12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EE0C816-1BC5-FD40-9F40-13D274AA7B25}" type="slidenum">
              <a:rPr lang="fr-FR" smtClean="0"/>
              <a:t>‹#›</a:t>
            </a:fld>
            <a:endParaRPr lang="fr-FR"/>
          </a:p>
        </p:txBody>
      </p:sp>
    </p:spTree>
    <p:extLst>
      <p:ext uri="{BB962C8B-B14F-4D97-AF65-F5344CB8AC3E}">
        <p14:creationId xmlns:p14="http://schemas.microsoft.com/office/powerpoint/2010/main" val="3534473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7ED7F6-0981-49E7-949E-8FF937BF8584}" type="datetimeFigureOut">
              <a:rPr lang="en-US" smtClean="0"/>
              <a:t>11/22/12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B03A7-3044-43C9-8C60-FE6A97FF2EFF}" type="slidenum">
              <a:rPr lang="en-US" smtClean="0"/>
              <a:t>‹#›</a:t>
            </a:fld>
            <a:endParaRPr lang="en-US" dirty="0"/>
          </a:p>
        </p:txBody>
      </p:sp>
    </p:spTree>
    <p:extLst>
      <p:ext uri="{BB962C8B-B14F-4D97-AF65-F5344CB8AC3E}">
        <p14:creationId xmlns:p14="http://schemas.microsoft.com/office/powerpoint/2010/main" val="4148393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4B3464-15A2-4E60-A371-6CE58BEA74E4}" type="slidenum">
              <a:rPr lang="en-US"/>
              <a:pPr/>
              <a:t>8</a:t>
            </a:fld>
            <a:endParaRPr lang="en-US" dirty="0"/>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xfrm>
            <a:off x="914400" y="4343400"/>
            <a:ext cx="5029200" cy="4114800"/>
          </a:xfrm>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C7044A-2A78-43E2-B126-44D6A088DF31}" type="slidenum">
              <a:rPr lang="en-US"/>
              <a:pPr/>
              <a:t>16</a:t>
            </a:fld>
            <a:endParaRPr lang="en-US" dirty="0"/>
          </a:p>
        </p:txBody>
      </p:sp>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xfrm>
            <a:off x="914400" y="4343400"/>
            <a:ext cx="5029200" cy="4114800"/>
          </a:xfrm>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9"/>
          <p:cNvSpPr>
            <a:spLocks noGrp="1" noChangeArrowheads="1"/>
          </p:cNvSpPr>
          <p:nvPr>
            <p:ph type="sldNum" sz="quarter"/>
          </p:nvPr>
        </p:nvSpPr>
        <p:spPr>
          <a:noFill/>
        </p:spPr>
        <p:txBody>
          <a:bodyPr/>
          <a:lstStyle>
            <a:lvl1pPr eaLnBrk="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1pPr>
            <a:lvl2pPr eaLnBrk="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2pPr>
            <a:lvl3pPr eaLnBrk="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3pPr>
            <a:lvl4pPr eaLnBrk="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4pPr>
            <a:lvl5pPr eaLnBrk="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5pPr>
            <a:lvl6pPr marL="2256602" indent="-205146" defTabSz="410291" eaLnBrk="0" fontAlgn="base" hangingPunct="0">
              <a:lnSpc>
                <a:spcPct val="93000"/>
              </a:lnSpc>
              <a:spcBef>
                <a:spcPct val="0"/>
              </a:spcBef>
              <a:spcAft>
                <a:spcPct val="0"/>
              </a:spcAft>
              <a:buClr>
                <a:srgbClr val="000000"/>
              </a:buClr>
              <a:buSzPct val="100000"/>
              <a:buFont typeface="Times New Roman" pitchFamily="18" charset="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6pPr>
            <a:lvl7pPr marL="2666893" indent="-205146" defTabSz="410291" eaLnBrk="0" fontAlgn="base" hangingPunct="0">
              <a:lnSpc>
                <a:spcPct val="93000"/>
              </a:lnSpc>
              <a:spcBef>
                <a:spcPct val="0"/>
              </a:spcBef>
              <a:spcAft>
                <a:spcPct val="0"/>
              </a:spcAft>
              <a:buClr>
                <a:srgbClr val="000000"/>
              </a:buClr>
              <a:buSzPct val="100000"/>
              <a:buFont typeface="Times New Roman" pitchFamily="18" charset="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7pPr>
            <a:lvl8pPr marL="3077185" indent="-205146" defTabSz="410291" eaLnBrk="0" fontAlgn="base" hangingPunct="0">
              <a:lnSpc>
                <a:spcPct val="93000"/>
              </a:lnSpc>
              <a:spcBef>
                <a:spcPct val="0"/>
              </a:spcBef>
              <a:spcAft>
                <a:spcPct val="0"/>
              </a:spcAft>
              <a:buClr>
                <a:srgbClr val="000000"/>
              </a:buClr>
              <a:buSzPct val="100000"/>
              <a:buFont typeface="Times New Roman" pitchFamily="18" charset="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8pPr>
            <a:lvl9pPr marL="3487476" indent="-205146" defTabSz="410291" eaLnBrk="0" fontAlgn="base" hangingPunct="0">
              <a:lnSpc>
                <a:spcPct val="93000"/>
              </a:lnSpc>
              <a:spcBef>
                <a:spcPct val="0"/>
              </a:spcBef>
              <a:spcAft>
                <a:spcPct val="0"/>
              </a:spcAft>
              <a:buClr>
                <a:srgbClr val="000000"/>
              </a:buClr>
              <a:buSzPct val="100000"/>
              <a:buFont typeface="Times New Roman" pitchFamily="18" charset="0"/>
              <a:tabLst>
                <a:tab pos="0" algn="l"/>
                <a:tab pos="410291" algn="l"/>
                <a:tab pos="820583" algn="l"/>
                <a:tab pos="1230874" algn="l"/>
                <a:tab pos="1641165" algn="l"/>
                <a:tab pos="2051456" algn="l"/>
                <a:tab pos="2461748" algn="l"/>
                <a:tab pos="2872039" algn="l"/>
                <a:tab pos="3282330" algn="l"/>
                <a:tab pos="3692622" algn="l"/>
                <a:tab pos="4102913" algn="l"/>
                <a:tab pos="4513204" algn="l"/>
                <a:tab pos="4923495" algn="l"/>
                <a:tab pos="5333787" algn="l"/>
                <a:tab pos="5744078" algn="l"/>
                <a:tab pos="6154369" algn="l"/>
                <a:tab pos="6564660" algn="l"/>
                <a:tab pos="6974952" algn="l"/>
                <a:tab pos="7385243" algn="l"/>
                <a:tab pos="7795534" algn="l"/>
                <a:tab pos="8205826" algn="l"/>
              </a:tabLst>
              <a:defRPr>
                <a:solidFill>
                  <a:schemeClr val="bg1"/>
                </a:solidFill>
                <a:latin typeface="Arial" charset="0"/>
                <a:ea typeface="Microsoft YaHei" charset="-122"/>
              </a:defRPr>
            </a:lvl9pPr>
          </a:lstStyle>
          <a:p>
            <a:pPr eaLnBrk="1"/>
            <a:fld id="{E97EC6C5-7DCB-4878-B28D-B8FD3E9BF841}" type="slidenum">
              <a:rPr lang="en-US">
                <a:solidFill>
                  <a:srgbClr val="000000"/>
                </a:solidFill>
                <a:latin typeface="Times New Roman" pitchFamily="18" charset="0"/>
              </a:rPr>
              <a:pPr eaLnBrk="1"/>
              <a:t>43</a:t>
            </a:fld>
            <a:endParaRPr lang="en-US" dirty="0">
              <a:solidFill>
                <a:srgbClr val="000000"/>
              </a:solidFill>
              <a:latin typeface="Times New Roman" pitchFamily="18" charset="0"/>
            </a:endParaRPr>
          </a:p>
        </p:txBody>
      </p:sp>
      <p:sp>
        <p:nvSpPr>
          <p:cNvPr id="15363" name="Rectangle 1"/>
          <p:cNvSpPr txBox="1">
            <a:spLocks noGrp="1" noRot="1" noChangeAspect="1" noChangeArrowheads="1" noTextEdit="1"/>
          </p:cNvSpPr>
          <p:nvPr>
            <p:ph type="sldImg"/>
          </p:nvPr>
        </p:nvSpPr>
        <p:spPr>
          <a:xfrm>
            <a:off x="1143000" y="693738"/>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364" name="Rectangle 2"/>
          <p:cNvSpPr txBox="1">
            <a:spLocks noGrp="1" noChangeArrowheads="1"/>
          </p:cNvSpPr>
          <p:nvPr>
            <p:ph type="body" idx="1"/>
          </p:nvPr>
        </p:nvSpPr>
        <p:spPr>
          <a:xfrm>
            <a:off x="686360" y="4342535"/>
            <a:ext cx="5486681" cy="4114511"/>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dirty="0" smtClean="0"/>
              <a:t>10/28/2012</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6" name="Slide Number Placeholder 5"/>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1690594547"/>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10/28/2012</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6" name="Slide Number Placeholder 5"/>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402374997"/>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10/28/2012</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6" name="Slide Number Placeholder 5"/>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4077717036"/>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6481" y="273629"/>
            <a:ext cx="8222400" cy="1139160"/>
          </a:xfrm>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r>
              <a:rPr lang="en-US" dirty="0" smtClean="0"/>
              <a:t>10/28/2012</a:t>
            </a:r>
            <a:endParaRPr lang="en-US" dirty="0"/>
          </a:p>
        </p:txBody>
      </p:sp>
      <p:sp>
        <p:nvSpPr>
          <p:cNvPr id="4" name="Rectangle 4"/>
          <p:cNvSpPr>
            <a:spLocks noGrp="1" noChangeArrowheads="1"/>
          </p:cNvSpPr>
          <p:nvPr>
            <p:ph type="ftr" idx="11"/>
          </p:nvPr>
        </p:nvSpPr>
        <p:spPr>
          <a:ln/>
        </p:spPr>
        <p:txBody>
          <a:bodyPr/>
          <a:lstStyle>
            <a:lvl1pPr>
              <a:defRPr/>
            </a:lvl1pPr>
          </a:lstStyle>
          <a:p>
            <a:pPr>
              <a:defRPr/>
            </a:pPr>
            <a:r>
              <a:rPr lang="en-US" dirty="0" smtClean="0"/>
              <a:t>NSS/MIC/RTSD Triple Joint Session - Update on Proton Imaging</a:t>
            </a:r>
            <a:endParaRPr lang="en-US" dirty="0"/>
          </a:p>
        </p:txBody>
      </p:sp>
      <p:sp>
        <p:nvSpPr>
          <p:cNvPr id="5" name="Rectangle 5"/>
          <p:cNvSpPr>
            <a:spLocks noGrp="1" noChangeArrowheads="1"/>
          </p:cNvSpPr>
          <p:nvPr>
            <p:ph type="sldNum" idx="12"/>
          </p:nvPr>
        </p:nvSpPr>
        <p:spPr>
          <a:ln/>
        </p:spPr>
        <p:txBody>
          <a:bodyPr/>
          <a:lstStyle>
            <a:lvl1pPr>
              <a:defRPr/>
            </a:lvl1pPr>
          </a:lstStyle>
          <a:p>
            <a:pPr>
              <a:defRPr/>
            </a:pPr>
            <a:fld id="{CF960CED-8FF0-44D1-8F00-DF7A8531140F}" type="slidenum">
              <a:rPr lang="en-US"/>
              <a:pPr>
                <a:defRPr/>
              </a:pPr>
              <a:t>‹#›</a:t>
            </a:fld>
            <a:endParaRPr lang="en-US" dirty="0"/>
          </a:p>
        </p:txBody>
      </p:sp>
    </p:spTree>
    <p:extLst>
      <p:ext uri="{BB962C8B-B14F-4D97-AF65-F5344CB8AC3E}">
        <p14:creationId xmlns:p14="http://schemas.microsoft.com/office/powerpoint/2010/main" val="3301650542"/>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3124200" y="6248400"/>
            <a:ext cx="2895600" cy="457200"/>
          </a:xfrm>
        </p:spPr>
        <p:txBody>
          <a:bodyPr/>
          <a:lstStyle>
            <a:lvl1pPr>
              <a:defRPr/>
            </a:lvl1pPr>
          </a:lstStyle>
          <a:p>
            <a:r>
              <a:rPr lang="en-US" dirty="0" smtClean="0"/>
              <a:t>NSS/MIC/RTSD Triple Joint Session - Update on Proton Imaging</a:t>
            </a:r>
            <a:endParaRPr lang="en-US" dirty="0"/>
          </a:p>
        </p:txBody>
      </p:sp>
      <p:sp>
        <p:nvSpPr>
          <p:cNvPr id="6" name="Slide Number Placeholder 5"/>
          <p:cNvSpPr>
            <a:spLocks noGrp="1"/>
          </p:cNvSpPr>
          <p:nvPr>
            <p:ph type="sldNum" sz="quarter" idx="11"/>
          </p:nvPr>
        </p:nvSpPr>
        <p:spPr>
          <a:xfrm>
            <a:off x="6553200" y="6248400"/>
            <a:ext cx="2133600" cy="457200"/>
          </a:xfrm>
        </p:spPr>
        <p:txBody>
          <a:bodyPr/>
          <a:lstStyle>
            <a:lvl1pPr>
              <a:defRPr/>
            </a:lvl1pPr>
          </a:lstStyle>
          <a:p>
            <a:fld id="{C46EDF4A-D050-4949-AFA4-8A58CE3DE350}" type="slidenum">
              <a:rPr lang="en-US"/>
              <a:pPr/>
              <a:t>‹#›</a:t>
            </a:fld>
            <a:endParaRPr lang="en-US" dirty="0"/>
          </a:p>
        </p:txBody>
      </p:sp>
      <p:sp>
        <p:nvSpPr>
          <p:cNvPr id="7" name="Date Placeholder 6"/>
          <p:cNvSpPr>
            <a:spLocks noGrp="1"/>
          </p:cNvSpPr>
          <p:nvPr>
            <p:ph type="dt" sz="half" idx="12"/>
          </p:nvPr>
        </p:nvSpPr>
        <p:spPr>
          <a:xfrm>
            <a:off x="457200" y="6245225"/>
            <a:ext cx="2133600" cy="476250"/>
          </a:xfrm>
        </p:spPr>
        <p:txBody>
          <a:bodyPr/>
          <a:lstStyle>
            <a:lvl1pPr>
              <a:defRPr/>
            </a:lvl1pPr>
          </a:lstStyle>
          <a:p>
            <a:r>
              <a:rPr lang="en-US" dirty="0" smtClean="0"/>
              <a:t>10/28/2012</a:t>
            </a:r>
            <a:endParaRPr lang="en-US" dirty="0"/>
          </a:p>
        </p:txBody>
      </p:sp>
    </p:spTree>
    <p:extLst>
      <p:ext uri="{BB962C8B-B14F-4D97-AF65-F5344CB8AC3E}">
        <p14:creationId xmlns:p14="http://schemas.microsoft.com/office/powerpoint/2010/main" val="1269108897"/>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4038600" cy="3886200"/>
          </a:xfrm>
        </p:spPr>
        <p:txBody>
          <a:bodyPr/>
          <a:lstStyle/>
          <a:p>
            <a:endParaRPr lang="en-US" dirty="0"/>
          </a:p>
        </p:txBody>
      </p:sp>
      <p:sp>
        <p:nvSpPr>
          <p:cNvPr id="5" name="Footer Placeholder 4"/>
          <p:cNvSpPr>
            <a:spLocks noGrp="1"/>
          </p:cNvSpPr>
          <p:nvPr>
            <p:ph type="ftr" sz="quarter" idx="10"/>
          </p:nvPr>
        </p:nvSpPr>
        <p:spPr>
          <a:xfrm>
            <a:off x="3124200" y="6248400"/>
            <a:ext cx="2895600" cy="457200"/>
          </a:xfrm>
        </p:spPr>
        <p:txBody>
          <a:bodyPr/>
          <a:lstStyle>
            <a:lvl1pPr>
              <a:defRPr/>
            </a:lvl1pPr>
          </a:lstStyle>
          <a:p>
            <a:r>
              <a:rPr lang="en-US" dirty="0" smtClean="0"/>
              <a:t>NSS/MIC/RTSD Triple Joint Session - Update on Proton Imaging</a:t>
            </a:r>
            <a:endParaRPr lang="en-US" dirty="0"/>
          </a:p>
        </p:txBody>
      </p:sp>
      <p:sp>
        <p:nvSpPr>
          <p:cNvPr id="6" name="Slide Number Placeholder 5"/>
          <p:cNvSpPr>
            <a:spLocks noGrp="1"/>
          </p:cNvSpPr>
          <p:nvPr>
            <p:ph type="sldNum" sz="quarter" idx="11"/>
          </p:nvPr>
        </p:nvSpPr>
        <p:spPr>
          <a:xfrm>
            <a:off x="6553200" y="6248400"/>
            <a:ext cx="2133600" cy="457200"/>
          </a:xfrm>
        </p:spPr>
        <p:txBody>
          <a:bodyPr/>
          <a:lstStyle>
            <a:lvl1pPr>
              <a:defRPr/>
            </a:lvl1pPr>
          </a:lstStyle>
          <a:p>
            <a:fld id="{35810ADA-BF89-40C4-9E6D-6FD6CCB0ABFB}" type="slidenum">
              <a:rPr lang="en-US"/>
              <a:pPr/>
              <a:t>‹#›</a:t>
            </a:fld>
            <a:endParaRPr lang="en-US" dirty="0"/>
          </a:p>
        </p:txBody>
      </p:sp>
      <p:sp>
        <p:nvSpPr>
          <p:cNvPr id="7" name="Date Placeholder 6"/>
          <p:cNvSpPr>
            <a:spLocks noGrp="1"/>
          </p:cNvSpPr>
          <p:nvPr>
            <p:ph type="dt" sz="half" idx="12"/>
          </p:nvPr>
        </p:nvSpPr>
        <p:spPr>
          <a:xfrm>
            <a:off x="457200" y="6245225"/>
            <a:ext cx="2133600" cy="476250"/>
          </a:xfrm>
        </p:spPr>
        <p:txBody>
          <a:bodyPr/>
          <a:lstStyle>
            <a:lvl1pPr>
              <a:defRPr/>
            </a:lvl1pPr>
          </a:lstStyle>
          <a:p>
            <a:r>
              <a:rPr lang="en-US" dirty="0" smtClean="0"/>
              <a:t>10/28/2012</a:t>
            </a:r>
            <a:endParaRPr lang="en-US" dirty="0"/>
          </a:p>
        </p:txBody>
      </p:sp>
    </p:spTree>
    <p:extLst>
      <p:ext uri="{BB962C8B-B14F-4D97-AF65-F5344CB8AC3E}">
        <p14:creationId xmlns:p14="http://schemas.microsoft.com/office/powerpoint/2010/main" val="1342173421"/>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10/28/2012</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6" name="Slide Number Placeholder 5"/>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373200586"/>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dirty="0" smtClean="0"/>
              <a:t>10/28/2012</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6" name="Slide Number Placeholder 5"/>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200877839"/>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dirty="0" smtClean="0"/>
              <a:t>10/28/2012</a:t>
            </a:r>
            <a:endParaRPr lang="en-US" dirty="0"/>
          </a:p>
        </p:txBody>
      </p:sp>
      <p:sp>
        <p:nvSpPr>
          <p:cNvPr id="6" name="Footer Placeholder 5"/>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7" name="Slide Number Placeholder 6"/>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3615318379"/>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dirty="0" smtClean="0"/>
              <a:t>10/28/2012</a:t>
            </a:r>
            <a:endParaRPr lang="en-US" dirty="0"/>
          </a:p>
        </p:txBody>
      </p:sp>
      <p:sp>
        <p:nvSpPr>
          <p:cNvPr id="8" name="Footer Placeholder 7"/>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9" name="Slide Number Placeholder 8"/>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3775472578"/>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dirty="0" smtClean="0"/>
              <a:t>10/28/2012</a:t>
            </a:r>
            <a:endParaRPr lang="en-US" dirty="0"/>
          </a:p>
        </p:txBody>
      </p:sp>
      <p:sp>
        <p:nvSpPr>
          <p:cNvPr id="4" name="Footer Placeholder 3"/>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5" name="Slide Number Placeholder 4"/>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1774565906"/>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smtClean="0"/>
              <a:t>10/28/2012</a:t>
            </a:r>
            <a:endParaRPr lang="en-US" dirty="0"/>
          </a:p>
        </p:txBody>
      </p:sp>
      <p:sp>
        <p:nvSpPr>
          <p:cNvPr id="3" name="Footer Placeholder 2"/>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4" name="Slide Number Placeholder 3"/>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2128485183"/>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10/28/2012</a:t>
            </a:r>
            <a:endParaRPr lang="en-US" dirty="0"/>
          </a:p>
        </p:txBody>
      </p:sp>
      <p:sp>
        <p:nvSpPr>
          <p:cNvPr id="6" name="Footer Placeholder 5"/>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7" name="Slide Number Placeholder 6"/>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3386958863"/>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10/28/2012</a:t>
            </a:r>
            <a:endParaRPr lang="en-US" dirty="0"/>
          </a:p>
        </p:txBody>
      </p:sp>
      <p:sp>
        <p:nvSpPr>
          <p:cNvPr id="6" name="Footer Placeholder 5"/>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7" name="Slide Number Placeholder 6"/>
          <p:cNvSpPr>
            <a:spLocks noGrp="1"/>
          </p:cNvSpPr>
          <p:nvPr>
            <p:ph type="sldNum" sz="quarter" idx="12"/>
          </p:nvPr>
        </p:nvSpPr>
        <p:spPr/>
        <p:txBody>
          <a:bodyPr/>
          <a:lstStyle/>
          <a:p>
            <a:fld id="{66AA3763-4B91-45AC-B2C6-49224F0348FC}" type="slidenum">
              <a:rPr lang="en-US" smtClean="0"/>
              <a:t>‹#›</a:t>
            </a:fld>
            <a:endParaRPr lang="en-US" dirty="0"/>
          </a:p>
        </p:txBody>
      </p:sp>
    </p:spTree>
    <p:extLst>
      <p:ext uri="{BB962C8B-B14F-4D97-AF65-F5344CB8AC3E}">
        <p14:creationId xmlns:p14="http://schemas.microsoft.com/office/powerpoint/2010/main" val="1125361809"/>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10/28/2012</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NSS/MIC/RTSD Triple Joint Session - Update on Proton Imaging</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AA3763-4B91-45AC-B2C6-49224F0348FC}" type="slidenum">
              <a:rPr lang="en-US" smtClean="0"/>
              <a:t>‹#›</a:t>
            </a:fld>
            <a:endParaRPr lang="en-US" dirty="0"/>
          </a:p>
        </p:txBody>
      </p:sp>
    </p:spTree>
    <p:extLst>
      <p:ext uri="{BB962C8B-B14F-4D97-AF65-F5344CB8AC3E}">
        <p14:creationId xmlns:p14="http://schemas.microsoft.com/office/powerpoint/2010/main" val="2437355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xmlns:p14="http://schemas.microsoft.com/office/powerpoint/2010/mai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jpeg"/><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jpeg"/><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3.jpeg"/><Relationship Id="rId3"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26.png"/><Relationship Id="rId1" Type="http://schemas.openxmlformats.org/officeDocument/2006/relationships/slideLayout" Target="../slideLayouts/slideLayout13.xml"/><Relationship Id="rId2"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9.png"/><Relationship Id="rId3"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1.emf"/><Relationship Id="rId3"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jpeg"/><Relationship Id="rId5" Type="http://schemas.openxmlformats.org/officeDocument/2006/relationships/image" Target="../media/image36.png"/><Relationship Id="rId1" Type="http://schemas.openxmlformats.org/officeDocument/2006/relationships/slideLayout" Target="../slideLayouts/slideLayout13.xml"/><Relationship Id="rId2" Type="http://schemas.openxmlformats.org/officeDocument/2006/relationships/image" Target="../media/image33.jpe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13.xml"/><Relationship Id="rId2"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0.png"/><Relationship Id="rId3" Type="http://schemas.openxmlformats.org/officeDocument/2006/relationships/image" Target="../media/image4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2.emf"/><Relationship Id="rId3" Type="http://schemas.openxmlformats.org/officeDocument/2006/relationships/image" Target="../media/image43.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4.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5.jpeg"/><Relationship Id="rId3" Type="http://schemas.microsoft.com/office/2007/relationships/hdphoto" Target="../media/hdphoto2.wdp"/></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7.jpeg"/><Relationship Id="rId3" Type="http://schemas.openxmlformats.org/officeDocument/2006/relationships/image" Target="../media/image48.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9.jpeg"/><Relationship Id="rId3" Type="http://schemas.openxmlformats.org/officeDocument/2006/relationships/image" Target="../media/image50.png"/></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1" Type="http://schemas.openxmlformats.org/officeDocument/2006/relationships/slideLayout" Target="../slideLayouts/slideLayout4.xml"/><Relationship Id="rId2" Type="http://schemas.openxmlformats.org/officeDocument/2006/relationships/image" Target="../media/image5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55.gi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6.emf"/><Relationship Id="rId3" Type="http://schemas.openxmlformats.org/officeDocument/2006/relationships/image" Target="../media/image5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8.emf"/><Relationship Id="rId3" Type="http://schemas.openxmlformats.org/officeDocument/2006/relationships/image" Target="../media/image59.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1.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101975"/>
            <a:ext cx="7772400" cy="1470025"/>
          </a:xfrm>
        </p:spPr>
        <p:txBody>
          <a:bodyPr>
            <a:normAutofit fontScale="90000"/>
          </a:bodyPr>
          <a:lstStyle/>
          <a:p>
            <a:r>
              <a:rPr lang="en-US" dirty="0"/>
              <a:t> A Status Update on Proton Imaging for Applications in Medicine</a:t>
            </a:r>
          </a:p>
        </p:txBody>
      </p:sp>
      <p:sp>
        <p:nvSpPr>
          <p:cNvPr id="3" name="Subtitle 2"/>
          <p:cNvSpPr>
            <a:spLocks noGrp="1"/>
          </p:cNvSpPr>
          <p:nvPr>
            <p:ph type="subTitle" idx="1"/>
          </p:nvPr>
        </p:nvSpPr>
        <p:spPr>
          <a:xfrm>
            <a:off x="1371600" y="4648200"/>
            <a:ext cx="6400800" cy="1752600"/>
          </a:xfrm>
        </p:spPr>
        <p:txBody>
          <a:bodyPr>
            <a:normAutofit fontScale="85000" lnSpcReduction="20000"/>
          </a:bodyPr>
          <a:lstStyle/>
          <a:p>
            <a:r>
              <a:rPr lang="en-US" dirty="0" smtClean="0"/>
              <a:t>Reinhard W. Schulte</a:t>
            </a:r>
          </a:p>
          <a:p>
            <a:r>
              <a:rPr lang="en-US" dirty="0" smtClean="0"/>
              <a:t>Loma Linda University</a:t>
            </a:r>
          </a:p>
          <a:p>
            <a:r>
              <a:rPr lang="en-US" dirty="0" smtClean="0"/>
              <a:t>pCT Collaboration</a:t>
            </a:r>
          </a:p>
          <a:p>
            <a:r>
              <a:rPr lang="en-US" dirty="0" smtClean="0"/>
              <a:t>2012 NSS/MIC/RTSD </a:t>
            </a:r>
            <a:r>
              <a:rPr lang="en-US" dirty="0"/>
              <a:t>Triple Joint Session</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200" y="609600"/>
            <a:ext cx="3153215" cy="2105319"/>
          </a:xfrm>
          <a:prstGeom prst="rect">
            <a:avLst/>
          </a:prstGeom>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609600"/>
            <a:ext cx="2047588"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604684"/>
            <a:ext cx="2062831"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55988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Charged Particle Treatment Planning: Proton Ray Tracing</a:t>
            </a:r>
            <a:endParaRPr lang="en-US" dirty="0"/>
          </a:p>
        </p:txBody>
      </p:sp>
      <p:sp>
        <p:nvSpPr>
          <p:cNvPr id="5" name="Content Placeholder 4"/>
          <p:cNvSpPr>
            <a:spLocks noGrp="1"/>
          </p:cNvSpPr>
          <p:nvPr>
            <p:ph sz="half" idx="1"/>
          </p:nvPr>
        </p:nvSpPr>
        <p:spPr/>
        <p:txBody>
          <a:bodyPr>
            <a:normAutofit fontScale="92500" lnSpcReduction="10000"/>
          </a:bodyPr>
          <a:lstStyle/>
          <a:p>
            <a:r>
              <a:rPr lang="en-US" dirty="0" smtClean="0"/>
              <a:t>Protons beams are modulated in energy such that their water-equivalent pathlength in tissue places the Bragg peak at the desired location</a:t>
            </a:r>
          </a:p>
          <a:p>
            <a:r>
              <a:rPr lang="en-US" dirty="0" smtClean="0"/>
              <a:t>The most critical location is the “distal edge”</a:t>
            </a:r>
          </a:p>
          <a:p>
            <a:r>
              <a:rPr lang="en-US" dirty="0" smtClean="0"/>
              <a:t>X-ray and pCT provide the required WEPL data</a:t>
            </a:r>
            <a:endParaRPr lang="en-US" dirty="0"/>
          </a:p>
        </p:txBody>
      </p:sp>
      <p:pic>
        <p:nvPicPr>
          <p:cNvPr id="11" name="Content Placehold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1" y="1509749"/>
            <a:ext cx="4191000" cy="3968573"/>
          </a:xfrm>
        </p:spPr>
      </p:pic>
      <p:sp>
        <p:nvSpPr>
          <p:cNvPr id="13" name="Footer Placeholder 12"/>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183683717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Proton Ray Tracing Example (LLUMC)</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63480" y="1371600"/>
            <a:ext cx="6032720" cy="5167926"/>
          </a:xfrm>
        </p:spPr>
      </p:pic>
      <p:sp>
        <p:nvSpPr>
          <p:cNvPr id="10" name="Footer Placeholder 9"/>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29116207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proton overshoot graph.JPG"/>
          <p:cNvPicPr>
            <a:picLocks noChangeAspect="1"/>
          </p:cNvPicPr>
          <p:nvPr/>
        </p:nvPicPr>
        <p:blipFill>
          <a:blip r:embed="rId2" cstate="print"/>
          <a:stretch>
            <a:fillRect/>
          </a:stretch>
        </p:blipFill>
        <p:spPr>
          <a:xfrm>
            <a:off x="4473828" y="1692605"/>
            <a:ext cx="4549132" cy="5165396"/>
          </a:xfrm>
          <a:prstGeom prst="rect">
            <a:avLst/>
          </a:prstGeom>
        </p:spPr>
      </p:pic>
      <p:pic>
        <p:nvPicPr>
          <p:cNvPr id="133137" name="Picture 17" descr="PCT_example_1"/>
          <p:cNvPicPr>
            <a:picLocks noChangeAspect="1" noChangeArrowheads="1"/>
          </p:cNvPicPr>
          <p:nvPr/>
        </p:nvPicPr>
        <p:blipFill>
          <a:blip r:embed="rId3" cstate="print"/>
          <a:stretch>
            <a:fillRect/>
          </a:stretch>
        </p:blipFill>
        <p:spPr bwMode="auto">
          <a:xfrm>
            <a:off x="5029200" y="1905000"/>
            <a:ext cx="3810000" cy="4032251"/>
          </a:xfrm>
          <a:prstGeom prst="rect">
            <a:avLst/>
          </a:prstGeom>
          <a:noFill/>
          <a:ln w="9525">
            <a:noFill/>
            <a:miter lim="800000"/>
            <a:headEnd/>
            <a:tailEnd/>
          </a:ln>
        </p:spPr>
      </p:pic>
      <p:grpSp>
        <p:nvGrpSpPr>
          <p:cNvPr id="2" name="Group 14"/>
          <p:cNvGrpSpPr>
            <a:grpSpLocks noChangeAspect="1"/>
          </p:cNvGrpSpPr>
          <p:nvPr/>
        </p:nvGrpSpPr>
        <p:grpSpPr>
          <a:xfrm>
            <a:off x="4755760" y="2014747"/>
            <a:ext cx="4267200" cy="5059629"/>
            <a:chOff x="5418016" y="1066800"/>
            <a:chExt cx="4800600" cy="5059629"/>
          </a:xfrm>
        </p:grpSpPr>
        <p:pic>
          <p:nvPicPr>
            <p:cNvPr id="13" name="Picture 12" descr="proton overshoot spine.JPG"/>
            <p:cNvPicPr>
              <a:picLocks noChangeAspect="1"/>
            </p:cNvPicPr>
            <p:nvPr/>
          </p:nvPicPr>
          <p:blipFill>
            <a:blip r:embed="rId4" cstate="print"/>
            <a:stretch>
              <a:fillRect/>
            </a:stretch>
          </p:blipFill>
          <p:spPr>
            <a:xfrm>
              <a:off x="6325979" y="1066800"/>
              <a:ext cx="3770521" cy="4191000"/>
            </a:xfrm>
            <a:prstGeom prst="rect">
              <a:avLst/>
            </a:prstGeom>
          </p:spPr>
        </p:pic>
        <p:sp>
          <p:nvSpPr>
            <p:cNvPr id="14" name="TextBox 13"/>
            <p:cNvSpPr txBox="1"/>
            <p:nvPr/>
          </p:nvSpPr>
          <p:spPr>
            <a:xfrm>
              <a:off x="5418016" y="5295432"/>
              <a:ext cx="4800600" cy="830997"/>
            </a:xfrm>
            <a:prstGeom prst="rect">
              <a:avLst/>
            </a:prstGeom>
            <a:noFill/>
          </p:spPr>
          <p:txBody>
            <a:bodyPr wrap="square" rtlCol="0">
              <a:spAutoFit/>
            </a:bodyPr>
            <a:lstStyle/>
            <a:p>
              <a:pPr algn="l"/>
              <a:r>
                <a:rPr lang="en-US" sz="1600" dirty="0" smtClean="0"/>
                <a:t>Gensheimer F, et al., Int J Radiation Oncol Biol Phys 2010 (50% idosdose, </a:t>
              </a:r>
              <a:r>
                <a:rPr lang="en-US" sz="1600" dirty="0" smtClean="0">
                  <a:solidFill>
                    <a:srgbClr val="FF0000"/>
                  </a:solidFill>
                </a:rPr>
                <a:t>red</a:t>
              </a:r>
              <a:r>
                <a:rPr lang="en-US" sz="1600" dirty="0" smtClean="0"/>
                <a:t> = observed, </a:t>
              </a:r>
              <a:r>
                <a:rPr lang="en-US" sz="1600" dirty="0" smtClean="0">
                  <a:solidFill>
                    <a:srgbClr val="3333FF"/>
                  </a:solidFill>
                </a:rPr>
                <a:t>blue</a:t>
              </a:r>
              <a:r>
                <a:rPr lang="en-US" sz="1600" dirty="0" smtClean="0"/>
                <a:t> = planned</a:t>
              </a:r>
              <a:endParaRPr lang="en-US" sz="1600" dirty="0"/>
            </a:p>
          </p:txBody>
        </p:sp>
      </p:grpSp>
      <p:sp>
        <p:nvSpPr>
          <p:cNvPr id="13314" name="Footer Placeholder 1"/>
          <p:cNvSpPr>
            <a:spLocks noGrp="1"/>
          </p:cNvSpPr>
          <p:nvPr>
            <p:ph type="ftr" sz="quarter" idx="10"/>
          </p:nvPr>
        </p:nvSpPr>
        <p:spPr>
          <a:xfrm>
            <a:off x="2590800" y="6283505"/>
            <a:ext cx="2133600" cy="365125"/>
          </a:xfrm>
          <a:noFill/>
        </p:spPr>
        <p:txBody>
          <a:bodyPr/>
          <a:lstStyle/>
          <a:p>
            <a:r>
              <a:rPr lang="en-US" dirty="0" smtClean="0"/>
              <a:t>NSS/MIC/RTSD Triple Joint Session - Update on Proton Imaging</a:t>
            </a:r>
            <a:endParaRPr lang="en-US" dirty="0"/>
          </a:p>
        </p:txBody>
      </p:sp>
      <p:sp>
        <p:nvSpPr>
          <p:cNvPr id="13318" name="Rectangle 2"/>
          <p:cNvSpPr>
            <a:spLocks noGrp="1" noChangeArrowheads="1"/>
          </p:cNvSpPr>
          <p:nvPr>
            <p:ph type="title" idx="4294967295"/>
          </p:nvPr>
        </p:nvSpPr>
        <p:spPr>
          <a:xfrm>
            <a:off x="533400" y="12290"/>
            <a:ext cx="8229600" cy="1371600"/>
          </a:xfrm>
        </p:spPr>
        <p:txBody>
          <a:bodyPr>
            <a:normAutofit/>
          </a:bodyPr>
          <a:lstStyle/>
          <a:p>
            <a:r>
              <a:rPr lang="en-US" sz="4000" dirty="0" smtClean="0"/>
              <a:t>Motivation for pCT</a:t>
            </a:r>
            <a:br>
              <a:rPr lang="en-US" sz="4000" dirty="0" smtClean="0"/>
            </a:br>
            <a:r>
              <a:rPr lang="en-US" sz="4000" dirty="0" smtClean="0"/>
              <a:t>Range Uncertainties in Proton Therapy</a:t>
            </a:r>
          </a:p>
        </p:txBody>
      </p:sp>
      <p:sp>
        <p:nvSpPr>
          <p:cNvPr id="13319" name="Rectangle 6"/>
          <p:cNvSpPr>
            <a:spLocks noGrp="1" noChangeArrowheads="1"/>
          </p:cNvSpPr>
          <p:nvPr>
            <p:ph type="body" sz="half" idx="4294967295"/>
          </p:nvPr>
        </p:nvSpPr>
        <p:spPr>
          <a:xfrm>
            <a:off x="247670" y="1567202"/>
            <a:ext cx="4419600" cy="4528629"/>
          </a:xfrm>
        </p:spPr>
        <p:txBody>
          <a:bodyPr>
            <a:noAutofit/>
          </a:bodyPr>
          <a:lstStyle/>
          <a:p>
            <a:pPr eaLnBrk="1" hangingPunct="1"/>
            <a:r>
              <a:rPr lang="en-US" sz="1800" dirty="0" smtClean="0"/>
              <a:t>Differences in the interaction of x-rays and protons with matter make proton range calculations uncertain</a:t>
            </a:r>
          </a:p>
          <a:p>
            <a:pPr eaLnBrk="1" hangingPunct="1"/>
            <a:r>
              <a:rPr lang="en-US" sz="1800" dirty="0" smtClean="0"/>
              <a:t>Range uncertainties can range from mm to cm </a:t>
            </a:r>
          </a:p>
          <a:p>
            <a:pPr eaLnBrk="1" hangingPunct="1"/>
            <a:r>
              <a:rPr lang="en-US" sz="1800" dirty="0" smtClean="0"/>
              <a:t>Materials of unknown stopping power and CT artifacts create additional uncertainties</a:t>
            </a:r>
          </a:p>
          <a:p>
            <a:pPr eaLnBrk="1" hangingPunct="1"/>
            <a:r>
              <a:rPr lang="en-US" sz="1800" dirty="0" smtClean="0"/>
              <a:t>Proton CT is a potential solution to reduce this uncertainty from 3%-4% to ≤ 1% of range</a:t>
            </a:r>
          </a:p>
        </p:txBody>
      </p:sp>
      <p:pic>
        <p:nvPicPr>
          <p:cNvPr id="146442" name="Picture 10" descr="proton beam"/>
          <p:cNvPicPr>
            <a:picLocks noChangeAspect="1" noChangeArrowheads="1"/>
          </p:cNvPicPr>
          <p:nvPr/>
        </p:nvPicPr>
        <p:blipFill>
          <a:blip r:embed="rId5" cstate="print"/>
          <a:stretch>
            <a:fillRect/>
          </a:stretch>
        </p:blipFill>
        <p:spPr bwMode="auto">
          <a:xfrm>
            <a:off x="5388316" y="1905000"/>
            <a:ext cx="3469399" cy="4190831"/>
          </a:xfrm>
          <a:prstGeom prst="rect">
            <a:avLst/>
          </a:prstGeom>
          <a:noFill/>
          <a:ln w="9525">
            <a:noFill/>
            <a:miter lim="800000"/>
            <a:headEnd/>
            <a:tailEnd/>
          </a:ln>
        </p:spPr>
      </p:pic>
      <p:pic>
        <p:nvPicPr>
          <p:cNvPr id="133138" name="Picture 18" descr="PCT_example_2"/>
          <p:cNvPicPr>
            <a:picLocks noChangeAspect="1" noChangeArrowheads="1"/>
          </p:cNvPicPr>
          <p:nvPr/>
        </p:nvPicPr>
        <p:blipFill>
          <a:blip r:embed="rId6" cstate="print"/>
          <a:stretch>
            <a:fillRect/>
          </a:stretch>
        </p:blipFill>
        <p:spPr bwMode="auto">
          <a:xfrm>
            <a:off x="4984360" y="1905000"/>
            <a:ext cx="3810000" cy="4032251"/>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46442"/>
                                        </p:tgtEl>
                                      </p:cBhvr>
                                    </p:animEffect>
                                    <p:set>
                                      <p:cBhvr>
                                        <p:cTn id="7" dur="1" fill="hold">
                                          <p:stCondLst>
                                            <p:cond delay="1999"/>
                                          </p:stCondLst>
                                        </p:cTn>
                                        <p:tgtEl>
                                          <p:spTgt spid="14644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2"/>
                                        </p:tgtEl>
                                      </p:cBhvr>
                                    </p:animEffect>
                                    <p:set>
                                      <p:cBhvr>
                                        <p:cTn id="15" dur="1" fill="hold">
                                          <p:stCondLst>
                                            <p:cond delay="1999"/>
                                          </p:stCondLst>
                                        </p:cTn>
                                        <p:tgtEl>
                                          <p:spTgt spid="2"/>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2000"/>
                                        <p:tgtEl>
                                          <p:spTgt spid="16"/>
                                        </p:tgtEl>
                                      </p:cBhvr>
                                    </p:animEffect>
                                    <p:set>
                                      <p:cBhvr>
                                        <p:cTn id="23" dur="1" fill="hold">
                                          <p:stCondLst>
                                            <p:cond delay="1999"/>
                                          </p:stCondLst>
                                        </p:cTn>
                                        <p:tgtEl>
                                          <p:spTgt spid="16"/>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33137"/>
                                        </p:tgtEl>
                                        <p:attrNameLst>
                                          <p:attrName>style.visibility</p:attrName>
                                        </p:attrNameLst>
                                      </p:cBhvr>
                                      <p:to>
                                        <p:strVal val="visible"/>
                                      </p:to>
                                    </p:set>
                                    <p:animEffect transition="in" filter="fade">
                                      <p:cBhvr>
                                        <p:cTn id="26" dur="2000"/>
                                        <p:tgtEl>
                                          <p:spTgt spid="13313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2000"/>
                                        <p:tgtEl>
                                          <p:spTgt spid="133137"/>
                                        </p:tgtEl>
                                      </p:cBhvr>
                                    </p:animEffect>
                                    <p:set>
                                      <p:cBhvr>
                                        <p:cTn id="31" dur="1" fill="hold">
                                          <p:stCondLst>
                                            <p:cond delay="1999"/>
                                          </p:stCondLst>
                                        </p:cTn>
                                        <p:tgtEl>
                                          <p:spTgt spid="133137"/>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33138"/>
                                        </p:tgtEl>
                                        <p:attrNameLst>
                                          <p:attrName>style.visibility</p:attrName>
                                        </p:attrNameLst>
                                      </p:cBhvr>
                                      <p:to>
                                        <p:strVal val="visible"/>
                                      </p:to>
                                    </p:set>
                                    <p:animEffect transition="in" filter="fade">
                                      <p:cBhvr>
                                        <p:cTn id="34" dur="2000"/>
                                        <p:tgtEl>
                                          <p:spTgt spid="133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Goal: Reduction of Range Errors in Particle Therapy</a:t>
            </a:r>
            <a:endParaRPr lang="en-US" dirty="0"/>
          </a:p>
        </p:txBody>
      </p:sp>
      <p:sp>
        <p:nvSpPr>
          <p:cNvPr id="4" name="Content Placeholder 3"/>
          <p:cNvSpPr>
            <a:spLocks noGrp="1"/>
          </p:cNvSpPr>
          <p:nvPr>
            <p:ph idx="1"/>
          </p:nvPr>
        </p:nvSpPr>
        <p:spPr/>
        <p:txBody>
          <a:bodyPr>
            <a:normAutofit fontScale="92500"/>
          </a:bodyPr>
          <a:lstStyle/>
          <a:p>
            <a:r>
              <a:rPr lang="en-US" dirty="0" smtClean="0"/>
              <a:t>Our ultimate </a:t>
            </a:r>
            <a:r>
              <a:rPr lang="en-US" dirty="0"/>
              <a:t>goal </a:t>
            </a:r>
            <a:r>
              <a:rPr lang="en-US" dirty="0" smtClean="0"/>
              <a:t>in proton and ion therapy is </a:t>
            </a:r>
            <a:r>
              <a:rPr lang="en-US" dirty="0"/>
              <a:t>to use </a:t>
            </a:r>
            <a:r>
              <a:rPr lang="en-US" dirty="0" smtClean="0"/>
              <a:t>proton </a:t>
            </a:r>
            <a:r>
              <a:rPr lang="en-US" dirty="0"/>
              <a:t>and </a:t>
            </a:r>
            <a:r>
              <a:rPr lang="en-US" dirty="0" smtClean="0"/>
              <a:t>carbon </a:t>
            </a:r>
            <a:r>
              <a:rPr lang="en-US" dirty="0"/>
              <a:t>ion beams for tomographic imaging. </a:t>
            </a:r>
            <a:endParaRPr lang="en-US" dirty="0" smtClean="0"/>
          </a:p>
          <a:p>
            <a:r>
              <a:rPr lang="en-US" dirty="0" smtClean="0"/>
              <a:t>This will allow </a:t>
            </a:r>
            <a:r>
              <a:rPr lang="en-US" dirty="0"/>
              <a:t>reconstruction of the volumetric distribution of the </a:t>
            </a:r>
            <a:r>
              <a:rPr lang="en-US" dirty="0" smtClean="0"/>
              <a:t>proton </a:t>
            </a:r>
            <a:r>
              <a:rPr lang="en-US" dirty="0"/>
              <a:t>ion stopping power </a:t>
            </a:r>
            <a:r>
              <a:rPr lang="en-US" dirty="0" smtClean="0"/>
              <a:t>relative </a:t>
            </a:r>
            <a:r>
              <a:rPr lang="en-US" dirty="0"/>
              <a:t>to </a:t>
            </a:r>
            <a:r>
              <a:rPr lang="en-US" dirty="0" smtClean="0"/>
              <a:t>water, </a:t>
            </a:r>
            <a:r>
              <a:rPr lang="en-US" dirty="0"/>
              <a:t>which is the information needed </a:t>
            </a:r>
            <a:r>
              <a:rPr lang="en-US" dirty="0" smtClean="0"/>
              <a:t>for proton and ion treatment planning. </a:t>
            </a:r>
          </a:p>
          <a:p>
            <a:r>
              <a:rPr lang="en-US" dirty="0" smtClean="0"/>
              <a:t>First systems for proton imaging have been developed by us and others in recent years</a:t>
            </a:r>
            <a:endParaRPr lang="en-US" dirty="0"/>
          </a:p>
          <a:p>
            <a:endParaRPr lang="en-US" dirty="0"/>
          </a:p>
        </p:txBody>
      </p:sp>
      <p:sp>
        <p:nvSpPr>
          <p:cNvPr id="2" name="Footer Placeholder 1"/>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73362647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A short history of Charged Particle radiography and CT</a:t>
            </a:r>
            <a:endParaRPr lang="en-US" dirty="0"/>
          </a:p>
        </p:txBody>
      </p:sp>
      <p:sp>
        <p:nvSpPr>
          <p:cNvPr id="6" name="Text Placeholder 5"/>
          <p:cNvSpPr>
            <a:spLocks noGrp="1"/>
          </p:cNvSpPr>
          <p:nvPr>
            <p:ph type="body"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109778367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History of Proton Radiography (pRad)</a:t>
            </a:r>
            <a:endParaRPr lang="en-US" dirty="0"/>
          </a:p>
        </p:txBody>
      </p:sp>
      <p:sp>
        <p:nvSpPr>
          <p:cNvPr id="3" name="Content Placeholder 2"/>
          <p:cNvSpPr>
            <a:spLocks noGrp="1"/>
          </p:cNvSpPr>
          <p:nvPr>
            <p:ph sz="half" idx="1"/>
          </p:nvPr>
        </p:nvSpPr>
        <p:spPr>
          <a:xfrm>
            <a:off x="457200" y="1295399"/>
            <a:ext cx="4343400" cy="5199965"/>
          </a:xfrm>
        </p:spPr>
        <p:txBody>
          <a:bodyPr>
            <a:normAutofit fontScale="62500" lnSpcReduction="20000"/>
          </a:bodyPr>
          <a:lstStyle/>
          <a:p>
            <a:r>
              <a:rPr lang="en-US" dirty="0" smtClean="0"/>
              <a:t>A. Koehler  was the first to point out the potential value of pRad and to perform experiments with 160 MeV (Koehler</a:t>
            </a:r>
            <a:r>
              <a:rPr lang="en-US" dirty="0"/>
              <a:t>, </a:t>
            </a:r>
            <a:r>
              <a:rPr lang="en-US" dirty="0" smtClean="0"/>
              <a:t>Science </a:t>
            </a:r>
            <a:r>
              <a:rPr lang="en-US" dirty="0"/>
              <a:t>160, </a:t>
            </a:r>
            <a:r>
              <a:rPr lang="en-US" dirty="0" smtClean="0"/>
              <a:t>303–304, 1968)</a:t>
            </a:r>
          </a:p>
          <a:p>
            <a:r>
              <a:rPr lang="en-US" dirty="0" smtClean="0"/>
              <a:t>The higher density resolution but poorer spatial resolution than with x-ray radiography was noted by Koehler and later by Kramer et al. (Radiology, 1980)</a:t>
            </a:r>
          </a:p>
          <a:p>
            <a:r>
              <a:rPr lang="en-US" dirty="0" smtClean="0"/>
              <a:t>Medical interest in pRad as a QA tool for proton therapy was revived by U. Schneider and E. Pedroni at PSA during the 1990s</a:t>
            </a:r>
          </a:p>
          <a:p>
            <a:r>
              <a:rPr lang="en-US" dirty="0" smtClean="0"/>
              <a:t>pRad has been explored material testing at Los Alamos NL</a:t>
            </a:r>
          </a:p>
          <a:p>
            <a:r>
              <a:rPr lang="en-US" dirty="0" smtClean="0"/>
              <a:t>pRad continues to be explored for clinical use at MGH (J Seco, this meeting) and PSI</a:t>
            </a:r>
          </a:p>
          <a:p>
            <a:r>
              <a:rPr lang="en-US" dirty="0" smtClean="0"/>
              <a:t>More recently heavy ion radiography is being explored </a:t>
            </a:r>
            <a:r>
              <a:rPr lang="en-US" dirty="0"/>
              <a:t>at the  </a:t>
            </a:r>
            <a:r>
              <a:rPr lang="en-US" dirty="0" smtClean="0"/>
              <a:t>Heidelberg </a:t>
            </a:r>
            <a:r>
              <a:rPr lang="en-US" dirty="0"/>
              <a:t>Ion Beam Therapy Center </a:t>
            </a:r>
            <a:r>
              <a:rPr lang="en-US" dirty="0" smtClean="0"/>
              <a:t>(K Parodi, this meeting)</a:t>
            </a:r>
          </a:p>
          <a:p>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29200" y="1219200"/>
            <a:ext cx="3352800" cy="4917440"/>
          </a:xfrm>
        </p:spPr>
      </p:pic>
      <p:sp>
        <p:nvSpPr>
          <p:cNvPr id="5" name="Footer Placeholder 4"/>
          <p:cNvSpPr>
            <a:spLocks noGrp="1"/>
          </p:cNvSpPr>
          <p:nvPr>
            <p:ph type="ftr" sz="quarter" idx="11"/>
          </p:nvPr>
        </p:nvSpPr>
        <p:spPr/>
        <p:txBody>
          <a:bodyPr/>
          <a:lstStyle/>
          <a:p>
            <a:r>
              <a:rPr lang="pt-BR" smtClean="0"/>
              <a:t>NSS/MIC/RTSD Triple Joint Session - Update on Proton Imaging</a:t>
            </a:r>
            <a:endParaRPr lang="en-US" dirty="0"/>
          </a:p>
        </p:txBody>
      </p:sp>
      <p:sp>
        <p:nvSpPr>
          <p:cNvPr id="8" name="TextBox 7"/>
          <p:cNvSpPr txBox="1"/>
          <p:nvPr/>
        </p:nvSpPr>
        <p:spPr>
          <a:xfrm>
            <a:off x="5181600" y="6172200"/>
            <a:ext cx="3276600" cy="646331"/>
          </a:xfrm>
          <a:prstGeom prst="rect">
            <a:avLst/>
          </a:prstGeom>
          <a:noFill/>
        </p:spPr>
        <p:txBody>
          <a:bodyPr wrap="square" rtlCol="0">
            <a:spAutoFit/>
          </a:bodyPr>
          <a:lstStyle/>
          <a:p>
            <a:r>
              <a:rPr lang="en-US" dirty="0" smtClean="0"/>
              <a:t>Andy Koehler, former director of the Harvard Cyclotron)</a:t>
            </a:r>
            <a:endParaRPr lang="en-US" dirty="0"/>
          </a:p>
        </p:txBody>
      </p:sp>
    </p:spTree>
    <p:extLst>
      <p:ext uri="{BB962C8B-B14F-4D97-AF65-F5344CB8AC3E}">
        <p14:creationId xmlns:p14="http://schemas.microsoft.com/office/powerpoint/2010/main" val="153677516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sp>
        <p:nvSpPr>
          <p:cNvPr id="160770" name="Rectangle 2"/>
          <p:cNvSpPr>
            <a:spLocks noGrp="1" noChangeArrowheads="1"/>
          </p:cNvSpPr>
          <p:nvPr>
            <p:ph type="title"/>
          </p:nvPr>
        </p:nvSpPr>
        <p:spPr>
          <a:xfrm>
            <a:off x="762000" y="685800"/>
            <a:ext cx="8382000" cy="479425"/>
          </a:xfrm>
        </p:spPr>
        <p:txBody>
          <a:bodyPr>
            <a:normAutofit fontScale="90000"/>
          </a:bodyPr>
          <a:lstStyle/>
          <a:p>
            <a:r>
              <a:rPr lang="en-US" sz="3200" dirty="0"/>
              <a:t>Proton Radiography as a Tool to measure Range Uncertainties</a:t>
            </a:r>
          </a:p>
        </p:txBody>
      </p:sp>
      <p:grpSp>
        <p:nvGrpSpPr>
          <p:cNvPr id="160771" name="Group 3"/>
          <p:cNvGrpSpPr>
            <a:grpSpLocks/>
          </p:cNvGrpSpPr>
          <p:nvPr/>
        </p:nvGrpSpPr>
        <p:grpSpPr bwMode="auto">
          <a:xfrm>
            <a:off x="3779838" y="1905000"/>
            <a:ext cx="5364162" cy="3876675"/>
            <a:chOff x="2160" y="1104"/>
            <a:chExt cx="4164" cy="3009"/>
          </a:xfrm>
        </p:grpSpPr>
        <p:pic>
          <p:nvPicPr>
            <p:cNvPr id="1607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 y="1104"/>
              <a:ext cx="4164" cy="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0773" name="Text Box 5"/>
            <p:cNvSpPr txBox="1">
              <a:spLocks noChangeArrowheads="1"/>
            </p:cNvSpPr>
            <p:nvPr/>
          </p:nvSpPr>
          <p:spPr bwMode="auto">
            <a:xfrm>
              <a:off x="2775" y="3758"/>
              <a:ext cx="2641"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en-US" sz="2400" b="1" dirty="0">
                  <a:latin typeface="Times New Roman" pitchFamily="18" charset="0"/>
                </a:rPr>
                <a:t>Alderson Head Phantom</a:t>
              </a:r>
            </a:p>
          </p:txBody>
        </p:sp>
      </p:grpSp>
      <p:sp>
        <p:nvSpPr>
          <p:cNvPr id="160774" name="Rectangle 6"/>
          <p:cNvSpPr>
            <a:spLocks noChangeArrowheads="1"/>
          </p:cNvSpPr>
          <p:nvPr/>
        </p:nvSpPr>
        <p:spPr bwMode="auto">
          <a:xfrm>
            <a:off x="228600" y="1905000"/>
            <a:ext cx="3429000" cy="4114800"/>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dirty="0">
                <a:latin typeface="Times New Roman" pitchFamily="18" charset="0"/>
              </a:rPr>
              <a:t>Range Uncertainties</a:t>
            </a:r>
          </a:p>
          <a:p>
            <a:pPr marL="342900" indent="-342900">
              <a:spcBef>
                <a:spcPct val="20000"/>
              </a:spcBef>
            </a:pPr>
            <a:r>
              <a:rPr lang="en-US" sz="2400" dirty="0">
                <a:latin typeface="Times New Roman" pitchFamily="18" charset="0"/>
              </a:rPr>
              <a:t>(measured with PTR)</a:t>
            </a:r>
            <a:endParaRPr lang="en-US" sz="2800" dirty="0">
              <a:latin typeface="Times New Roman" pitchFamily="18" charset="0"/>
            </a:endParaRPr>
          </a:p>
          <a:p>
            <a:pPr marL="342900" indent="-342900" algn="ctr">
              <a:spcBef>
                <a:spcPct val="20000"/>
              </a:spcBef>
            </a:pPr>
            <a:r>
              <a:rPr lang="en-US" sz="2800" dirty="0">
                <a:latin typeface="Times New Roman" pitchFamily="18" charset="0"/>
              </a:rPr>
              <a:t>&gt; 5 mm</a:t>
            </a:r>
          </a:p>
          <a:p>
            <a:pPr marL="342900" indent="-342900" algn="ctr">
              <a:spcBef>
                <a:spcPct val="20000"/>
              </a:spcBef>
            </a:pPr>
            <a:r>
              <a:rPr lang="en-US" sz="2800" dirty="0">
                <a:latin typeface="Times New Roman" pitchFamily="18" charset="0"/>
              </a:rPr>
              <a:t> &gt; 10 mm</a:t>
            </a:r>
          </a:p>
          <a:p>
            <a:pPr marL="342900" indent="-342900" algn="ctr">
              <a:spcBef>
                <a:spcPct val="20000"/>
              </a:spcBef>
            </a:pPr>
            <a:r>
              <a:rPr lang="en-US" sz="2800" dirty="0">
                <a:latin typeface="Times New Roman" pitchFamily="18" charset="0"/>
              </a:rPr>
              <a:t> &gt; 15 mm</a:t>
            </a:r>
          </a:p>
          <a:p>
            <a:pPr marL="342900" indent="-342900" algn="ctr">
              <a:spcBef>
                <a:spcPct val="20000"/>
              </a:spcBef>
            </a:pPr>
            <a:endParaRPr lang="en-US" sz="2800" dirty="0">
              <a:latin typeface="Times New Roman" pitchFamily="18" charset="0"/>
            </a:endParaRPr>
          </a:p>
          <a:p>
            <a:pPr marL="342900" indent="-342900" algn="ctr">
              <a:spcBef>
                <a:spcPct val="20000"/>
              </a:spcBef>
            </a:pPr>
            <a:endParaRPr lang="en-US" sz="2800" dirty="0">
              <a:latin typeface="Times New Roman" pitchFamily="18" charset="0"/>
            </a:endParaRPr>
          </a:p>
        </p:txBody>
      </p:sp>
      <p:grpSp>
        <p:nvGrpSpPr>
          <p:cNvPr id="160775" name="Group 7"/>
          <p:cNvGrpSpPr>
            <a:grpSpLocks/>
          </p:cNvGrpSpPr>
          <p:nvPr/>
        </p:nvGrpSpPr>
        <p:grpSpPr bwMode="auto">
          <a:xfrm>
            <a:off x="233363" y="2987675"/>
            <a:ext cx="990600" cy="1295400"/>
            <a:chOff x="192" y="1920"/>
            <a:chExt cx="624" cy="816"/>
          </a:xfrm>
        </p:grpSpPr>
        <p:sp>
          <p:nvSpPr>
            <p:cNvPr id="160776" name="Rectangle 8"/>
            <p:cNvSpPr>
              <a:spLocks noChangeArrowheads="1"/>
            </p:cNvSpPr>
            <p:nvPr/>
          </p:nvSpPr>
          <p:spPr bwMode="auto">
            <a:xfrm>
              <a:off x="192" y="2256"/>
              <a:ext cx="624" cy="144"/>
            </a:xfrm>
            <a:prstGeom prst="rect">
              <a:avLst/>
            </a:prstGeom>
            <a:solidFill>
              <a:srgbClr val="3333FF"/>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60777" name="Rectangle 9"/>
            <p:cNvSpPr>
              <a:spLocks noChangeArrowheads="1"/>
            </p:cNvSpPr>
            <p:nvPr/>
          </p:nvSpPr>
          <p:spPr bwMode="auto">
            <a:xfrm>
              <a:off x="192" y="2592"/>
              <a:ext cx="624" cy="144"/>
            </a:xfrm>
            <a:prstGeom prst="rect">
              <a:avLst/>
            </a:prstGeom>
            <a:solidFill>
              <a:srgbClr val="CC0000"/>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60778" name="Rectangle 10"/>
            <p:cNvSpPr>
              <a:spLocks noChangeArrowheads="1"/>
            </p:cNvSpPr>
            <p:nvPr/>
          </p:nvSpPr>
          <p:spPr bwMode="auto">
            <a:xfrm>
              <a:off x="192" y="1920"/>
              <a:ext cx="624" cy="144"/>
            </a:xfrm>
            <a:prstGeom prst="rect">
              <a:avLst/>
            </a:prstGeom>
            <a:solidFill>
              <a:schemeClr val="tx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160779" name="Text Box 11"/>
          <p:cNvSpPr txBox="1">
            <a:spLocks noChangeArrowheads="1"/>
          </p:cNvSpPr>
          <p:nvPr/>
        </p:nvSpPr>
        <p:spPr bwMode="auto">
          <a:xfrm>
            <a:off x="228600" y="4724400"/>
            <a:ext cx="3048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spcBef>
                <a:spcPct val="50000"/>
              </a:spcBef>
            </a:pPr>
            <a:r>
              <a:rPr lang="en-US" sz="1400" dirty="0">
                <a:latin typeface="Times New Roman" pitchFamily="18" charset="0"/>
              </a:rPr>
              <a:t>Schneider U. &amp; Pedroni E. (1995), “Proton radiography as a tool for quality control in proton therapy,” Med Phys. 22, 353.</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Proton CT (pCT)</a:t>
            </a:r>
            <a:endParaRPr lang="en-US" dirty="0"/>
          </a:p>
        </p:txBody>
      </p:sp>
      <p:sp>
        <p:nvSpPr>
          <p:cNvPr id="8" name="Content Placeholder 7"/>
          <p:cNvSpPr>
            <a:spLocks noGrp="1"/>
          </p:cNvSpPr>
          <p:nvPr>
            <p:ph sz="half" idx="1"/>
          </p:nvPr>
        </p:nvSpPr>
        <p:spPr>
          <a:xfrm>
            <a:off x="457200" y="1371600"/>
            <a:ext cx="4191000" cy="5486400"/>
          </a:xfrm>
        </p:spPr>
        <p:txBody>
          <a:bodyPr>
            <a:normAutofit fontScale="62500" lnSpcReduction="20000"/>
          </a:bodyPr>
          <a:lstStyle/>
          <a:p>
            <a:r>
              <a:rPr lang="en-US" dirty="0" smtClean="0"/>
              <a:t>pCT is conceptually similar to pRad but consists of multiple pRad projections covering 360 deg followed by 3D image reconstruction</a:t>
            </a:r>
          </a:p>
          <a:p>
            <a:r>
              <a:rPr lang="en-US" dirty="0" smtClean="0"/>
              <a:t>Proton CT was originally suggested by A. Cormack in 1963</a:t>
            </a:r>
          </a:p>
          <a:p>
            <a:r>
              <a:rPr lang="en-US" dirty="0" smtClean="0"/>
              <a:t>First experiments were performed at LBL and LANL during the 1970s, and in Japan during the 1980s</a:t>
            </a:r>
          </a:p>
          <a:p>
            <a:r>
              <a:rPr lang="en-US" dirty="0" smtClean="0"/>
              <a:t>Clinical proton CT as a low-dose tomographic imaging modality was explored by R. Martin at Argonne NL during the 1990s</a:t>
            </a:r>
          </a:p>
          <a:p>
            <a:r>
              <a:rPr lang="en-US" dirty="0" smtClean="0"/>
              <a:t>A first pCT system was built </a:t>
            </a:r>
            <a:r>
              <a:rPr lang="en-US" dirty="0"/>
              <a:t>by </a:t>
            </a:r>
            <a:r>
              <a:rPr lang="en-US" dirty="0" smtClean="0"/>
              <a:t>P. Zygmanski at the Harvard Cyclotron Lab in the late 1990s</a:t>
            </a:r>
          </a:p>
          <a:p>
            <a:r>
              <a:rPr lang="en-US" dirty="0" smtClean="0"/>
              <a:t>A pCT collaboration between researchers interested in pCT was formed at BNL in 2003</a:t>
            </a:r>
          </a:p>
          <a:p>
            <a:r>
              <a:rPr lang="en-US" dirty="0" smtClean="0"/>
              <a:t>pCT projects now exist at LLU/UCSC/CSUSB, NIU and FNAL, at INFN and IPHC</a:t>
            </a:r>
          </a:p>
          <a:p>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pic>
        <p:nvPicPr>
          <p:cNvPr id="9" name="Content Placeholder 11" descr="Picture1.jpg"/>
          <p:cNvPicPr>
            <a:picLocks noGrp="1" noChangeAspect="1"/>
          </p:cNvPicPr>
          <p:nvPr>
            <p:ph sz="half" idx="2"/>
          </p:nvPr>
        </p:nvPicPr>
        <p:blipFill>
          <a:blip r:embed="rId2" cstate="print"/>
          <a:stretch>
            <a:fillRect/>
          </a:stretch>
        </p:blipFill>
        <p:spPr>
          <a:xfrm>
            <a:off x="4953000" y="1735802"/>
            <a:ext cx="3429000" cy="4254759"/>
          </a:xfrm>
        </p:spPr>
      </p:pic>
    </p:spTree>
    <p:extLst>
      <p:ext uri="{BB962C8B-B14F-4D97-AF65-F5344CB8AC3E}">
        <p14:creationId xmlns:p14="http://schemas.microsoft.com/office/powerpoint/2010/main" val="289132826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kenhanson"/>
          <p:cNvPicPr>
            <a:picLocks noChangeAspect="1" noChangeArrowheads="1"/>
          </p:cNvPicPr>
          <p:nvPr/>
        </p:nvPicPr>
        <p:blipFill>
          <a:blip r:embed="rId2" cstate="print"/>
          <a:srcRect/>
          <a:stretch>
            <a:fillRect/>
          </a:stretch>
        </p:blipFill>
        <p:spPr bwMode="auto">
          <a:xfrm>
            <a:off x="6629400" y="4191000"/>
            <a:ext cx="1905000" cy="2317381"/>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Particle CT in the 1970s</a:t>
            </a:r>
            <a:endParaRPr lang="en-US" dirty="0"/>
          </a:p>
        </p:txBody>
      </p:sp>
      <p:sp>
        <p:nvSpPr>
          <p:cNvPr id="3" name="Content Placeholder 2"/>
          <p:cNvSpPr>
            <a:spLocks noGrp="1"/>
          </p:cNvSpPr>
          <p:nvPr>
            <p:ph sz="half" idx="1"/>
          </p:nvPr>
        </p:nvSpPr>
        <p:spPr/>
        <p:txBody>
          <a:bodyPr/>
          <a:lstStyle/>
          <a:p>
            <a:r>
              <a:rPr lang="en-US" dirty="0" smtClean="0"/>
              <a:t>Heavy ion tomography at LBNL 1972 – 1980 was explored by Cornelius Tobias and colleagues </a:t>
            </a:r>
          </a:p>
          <a:p>
            <a:r>
              <a:rPr lang="en-US" dirty="0" smtClean="0"/>
              <a:t>Proton computed tomography was investigated at LANL by Ken Hanson et al.</a:t>
            </a:r>
            <a:endParaRPr lang="en-US" dirty="0"/>
          </a:p>
        </p:txBody>
      </p:sp>
      <p:sp>
        <p:nvSpPr>
          <p:cNvPr id="6" name="Footer Placeholder 5"/>
          <p:cNvSpPr>
            <a:spLocks noGrp="1"/>
          </p:cNvSpPr>
          <p:nvPr>
            <p:ph type="ftr" sz="quarter" idx="11"/>
          </p:nvPr>
        </p:nvSpPr>
        <p:spPr/>
        <p:txBody>
          <a:bodyPr/>
          <a:lstStyle/>
          <a:p>
            <a:r>
              <a:rPr lang="en-US" dirty="0" smtClean="0"/>
              <a:t>NSS/MIC/RTSD Triple Joint Session - Update on Proton Imaging</a:t>
            </a:r>
            <a:endParaRPr lang="en-US" dirty="0"/>
          </a:p>
        </p:txBody>
      </p:sp>
      <p:pic>
        <p:nvPicPr>
          <p:cNvPr id="5122"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256920" y="1447800"/>
            <a:ext cx="4887080" cy="3077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51001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Proton Computed Tomography (pCT): Alan Cormack (Harvard, 1963)</a:t>
            </a:r>
            <a:endParaRPr lang="en-US" dirty="0"/>
          </a:p>
        </p:txBody>
      </p:sp>
      <p:sp>
        <p:nvSpPr>
          <p:cNvPr id="3" name="Content Placeholder 2"/>
          <p:cNvSpPr>
            <a:spLocks noGrp="1"/>
          </p:cNvSpPr>
          <p:nvPr>
            <p:ph sz="half" idx="1"/>
          </p:nvPr>
        </p:nvSpPr>
        <p:spPr/>
        <p:txBody>
          <a:bodyPr>
            <a:normAutofit fontScale="77500" lnSpcReduction="20000"/>
          </a:bodyPr>
          <a:lstStyle/>
          <a:p>
            <a:r>
              <a:rPr lang="en-US" dirty="0" smtClean="0"/>
              <a:t>Alan M. Cormack, physicist (1924-1998) was the first to publish a paper on the reconstruction of tomographic images based on X-ray absorption and proton degradation (J. Appl. Phys. 34, 2722, 1963)</a:t>
            </a:r>
          </a:p>
          <a:p>
            <a:r>
              <a:rPr lang="en-US" dirty="0" smtClean="0"/>
              <a:t>It took less than 10 years before his idea became reality when the first when  Godfrey Hounsfield constructed the first  X-ray CT scanner</a:t>
            </a:r>
          </a:p>
          <a:p>
            <a:r>
              <a:rPr lang="en-US" dirty="0" smtClean="0"/>
              <a:t>Both shared the Nobel Prize for Medicine in 1979</a:t>
            </a:r>
            <a:endParaRPr lang="en-US" dirty="0"/>
          </a:p>
        </p:txBody>
      </p:sp>
      <p:pic>
        <p:nvPicPr>
          <p:cNvPr id="12" name="Content Placeholder 11" descr="Picture1.jpg"/>
          <p:cNvPicPr>
            <a:picLocks noGrp="1" noChangeAspect="1"/>
          </p:cNvPicPr>
          <p:nvPr>
            <p:ph sz="half" idx="2"/>
          </p:nvPr>
        </p:nvPicPr>
        <p:blipFill>
          <a:blip r:embed="rId2" cstate="print"/>
          <a:stretch>
            <a:fillRect/>
          </a:stretch>
        </p:blipFill>
        <p:spPr>
          <a:xfrm>
            <a:off x="4953000" y="1735802"/>
            <a:ext cx="3429000" cy="4254759"/>
          </a:xfrm>
        </p:spPr>
      </p:pic>
      <p:sp>
        <p:nvSpPr>
          <p:cNvPr id="5" name="Footer Placeholder 4"/>
          <p:cNvSpPr>
            <a:spLocks noGrp="1"/>
          </p:cNvSpPr>
          <p:nvPr>
            <p:ph type="ftr" sz="quarter" idx="11"/>
          </p:nvPr>
        </p:nvSpPr>
        <p:spPr/>
        <p:txBody>
          <a:bodyPr/>
          <a:lstStyle/>
          <a:p>
            <a:pPr>
              <a:defRPr/>
            </a:pPr>
            <a:r>
              <a:rPr lang="pt-BR" smtClean="0"/>
              <a:t>NSS/MIC/RTSD Triple Joint Session - Update on Proton Imaging</a:t>
            </a:r>
            <a:endParaRPr lang="en-US" dirty="0"/>
          </a:p>
        </p:txBody>
      </p:sp>
      <p:sp>
        <p:nvSpPr>
          <p:cNvPr id="9" name="TextBox 8"/>
          <p:cNvSpPr txBox="1"/>
          <p:nvPr/>
        </p:nvSpPr>
        <p:spPr>
          <a:xfrm>
            <a:off x="5181600" y="5867401"/>
            <a:ext cx="3386667" cy="646331"/>
          </a:xfrm>
          <a:prstGeom prst="rect">
            <a:avLst/>
          </a:prstGeom>
          <a:noFill/>
        </p:spPr>
        <p:txBody>
          <a:bodyPr wrap="square" rtlCol="0">
            <a:spAutoFit/>
          </a:bodyPr>
          <a:lstStyle/>
          <a:p>
            <a:r>
              <a:rPr lang="en-US" dirty="0" smtClean="0"/>
              <a:t>Alan M. Cormack,  1924-1998 Physics Nobel Laureate 1979</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a:xfrm>
            <a:off x="457200" y="1600200"/>
            <a:ext cx="8229600" cy="4648200"/>
          </a:xfrm>
        </p:spPr>
        <p:txBody>
          <a:bodyPr>
            <a:normAutofit/>
          </a:bodyPr>
          <a:lstStyle/>
          <a:p>
            <a:r>
              <a:rPr lang="en-US" dirty="0" smtClean="0"/>
              <a:t>Why should we image with protons rather than x-rays?</a:t>
            </a:r>
          </a:p>
          <a:p>
            <a:r>
              <a:rPr lang="en-US" dirty="0" smtClean="0"/>
              <a:t>A short history of charged particle CT</a:t>
            </a:r>
          </a:p>
          <a:p>
            <a:r>
              <a:rPr lang="en-US" dirty="0" smtClean="0"/>
              <a:t>Technical approaches to proton: single-particle detection, concepts and designs</a:t>
            </a:r>
          </a:p>
          <a:p>
            <a:r>
              <a:rPr lang="en-US" dirty="0" smtClean="0"/>
              <a:t>Proton CT reconstruction</a:t>
            </a:r>
          </a:p>
          <a:p>
            <a:r>
              <a:rPr lang="en-US" dirty="0" smtClean="0"/>
              <a:t>The quest for low-dose (sub-mSv) CT – is pCT the answer?</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269947747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Principles and Approaches</a:t>
            </a:r>
            <a:endParaRPr lang="en-US" dirty="0"/>
          </a:p>
        </p:txBody>
      </p:sp>
      <p:sp>
        <p:nvSpPr>
          <p:cNvPr id="6" name="Text Placeholder 5"/>
          <p:cNvSpPr>
            <a:spLocks noGrp="1"/>
          </p:cNvSpPr>
          <p:nvPr>
            <p:ph type="body" idx="1"/>
          </p:nvPr>
        </p:nvSpPr>
        <p:spPr/>
        <p:txBody>
          <a:bodyPr/>
          <a:lstStyle/>
          <a:p>
            <a:endParaRPr lang="en-US" dirty="0"/>
          </a:p>
        </p:txBody>
      </p:sp>
      <p:sp>
        <p:nvSpPr>
          <p:cNvPr id="3" name="Footer Placeholder 2"/>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318284585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8200" y="1846390"/>
            <a:ext cx="4038600" cy="4033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6"/>
          <p:cNvSpPr>
            <a:spLocks noGrp="1"/>
          </p:cNvSpPr>
          <p:nvPr>
            <p:ph type="title"/>
          </p:nvPr>
        </p:nvSpPr>
        <p:spPr/>
        <p:txBody>
          <a:bodyPr>
            <a:normAutofit fontScale="90000"/>
          </a:bodyPr>
          <a:lstStyle/>
          <a:p>
            <a:r>
              <a:rPr lang="en-US" dirty="0" smtClean="0"/>
              <a:t>Proton CT with Single Particle Detection – Evolution of Concepts</a:t>
            </a:r>
            <a:endParaRPr lang="en-US" dirty="0"/>
          </a:p>
        </p:txBody>
      </p:sp>
      <p:sp>
        <p:nvSpPr>
          <p:cNvPr id="8" name="Content Placeholder 7"/>
          <p:cNvSpPr>
            <a:spLocks noGrp="1"/>
          </p:cNvSpPr>
          <p:nvPr>
            <p:ph sz="half" idx="1"/>
          </p:nvPr>
        </p:nvSpPr>
        <p:spPr/>
        <p:txBody>
          <a:bodyPr>
            <a:normAutofit/>
          </a:bodyPr>
          <a:lstStyle/>
          <a:p>
            <a:r>
              <a:rPr lang="en-US" dirty="0" smtClean="0"/>
              <a:t>First concepts were derived from proton radiography systems (RWS talk Brazil 2001)</a:t>
            </a:r>
          </a:p>
          <a:p>
            <a:r>
              <a:rPr lang="en-US" dirty="0" smtClean="0"/>
              <a:t>Fully developed concept of pCT (IEEE NSS/MIC 2003)</a:t>
            </a:r>
          </a:p>
          <a:p>
            <a:r>
              <a:rPr lang="en-US" dirty="0" smtClean="0"/>
              <a:t>First pCT concept realized in 2010</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1981200"/>
            <a:ext cx="4419235" cy="3748730"/>
          </a:xfrm>
          <a:prstGeom prst="rect">
            <a:avLst/>
          </a:prstGeom>
        </p:spPr>
      </p:pic>
      <p:pic>
        <p:nvPicPr>
          <p:cNvPr id="12" name="Picture 7" descr="pCT prototype"/>
          <p:cNvPicPr>
            <a:picLocks noChangeAspect="1" noChangeArrowheads="1"/>
          </p:cNvPicPr>
          <p:nvPr/>
        </p:nvPicPr>
        <p:blipFill>
          <a:blip r:embed="rId4" cstate="print"/>
          <a:srcRect/>
          <a:stretch>
            <a:fillRect/>
          </a:stretch>
        </p:blipFill>
        <p:spPr>
          <a:xfrm>
            <a:off x="4648200" y="1808165"/>
            <a:ext cx="4038600" cy="4110037"/>
          </a:xfrm>
          <a:prstGeom prst="rect">
            <a:avLst/>
          </a:prstGeom>
        </p:spPr>
      </p:pic>
    </p:spTree>
    <p:extLst>
      <p:ext uri="{BB962C8B-B14F-4D97-AF65-F5344CB8AC3E}">
        <p14:creationId xmlns:p14="http://schemas.microsoft.com/office/powerpoint/2010/main" val="15432690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074"/>
                                        </p:tgtEl>
                                        <p:attrNameLst>
                                          <p:attrName>ppt_x</p:attrName>
                                        </p:attrNameLst>
                                      </p:cBhvr>
                                      <p:tavLst>
                                        <p:tav tm="0">
                                          <p:val>
                                            <p:strVal val="ppt_x"/>
                                          </p:val>
                                        </p:tav>
                                        <p:tav tm="100000">
                                          <p:val>
                                            <p:strVal val="ppt_x"/>
                                          </p:val>
                                        </p:tav>
                                      </p:tavLst>
                                    </p:anim>
                                    <p:anim calcmode="lin" valueType="num">
                                      <p:cBhvr additive="base">
                                        <p:cTn id="7" dur="500"/>
                                        <p:tgtEl>
                                          <p:spTgt spid="3074"/>
                                        </p:tgtEl>
                                        <p:attrNameLst>
                                          <p:attrName>ppt_y</p:attrName>
                                        </p:attrNameLst>
                                      </p:cBhvr>
                                      <p:tavLst>
                                        <p:tav tm="0">
                                          <p:val>
                                            <p:strVal val="ppt_y"/>
                                          </p:val>
                                        </p:tav>
                                        <p:tav tm="100000">
                                          <p:val>
                                            <p:strVal val="1+ppt_h/2"/>
                                          </p:val>
                                        </p:tav>
                                      </p:tavLst>
                                    </p:anim>
                                    <p:set>
                                      <p:cBhvr>
                                        <p:cTn id="8" dur="1" fill="hold">
                                          <p:stCondLst>
                                            <p:cond delay="499"/>
                                          </p:stCondLst>
                                        </p:cTn>
                                        <p:tgtEl>
                                          <p:spTgt spid="3074"/>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10"/>
                                        </p:tgtEl>
                                        <p:attrNameLst>
                                          <p:attrName>ppt_x</p:attrName>
                                        </p:attrNameLst>
                                      </p:cBhvr>
                                      <p:tavLst>
                                        <p:tav tm="0">
                                          <p:val>
                                            <p:strVal val="ppt_x"/>
                                          </p:val>
                                        </p:tav>
                                        <p:tav tm="100000">
                                          <p:val>
                                            <p:strVal val="ppt_x"/>
                                          </p:val>
                                        </p:tav>
                                      </p:tavLst>
                                    </p:anim>
                                    <p:anim calcmode="lin" valueType="num">
                                      <p:cBhvr additive="base">
                                        <p:cTn id="17" dur="500"/>
                                        <p:tgtEl>
                                          <p:spTgt spid="10"/>
                                        </p:tgtEl>
                                        <p:attrNameLst>
                                          <p:attrName>ppt_y</p:attrName>
                                        </p:attrNameLst>
                                      </p:cBhvr>
                                      <p:tavLst>
                                        <p:tav tm="0">
                                          <p:val>
                                            <p:strVal val="ppt_y"/>
                                          </p:val>
                                        </p:tav>
                                        <p:tav tm="100000">
                                          <p:val>
                                            <p:strVal val="1+ppt_h/2"/>
                                          </p:val>
                                        </p:tav>
                                      </p:tavLst>
                                    </p:anim>
                                    <p:set>
                                      <p:cBhvr>
                                        <p:cTn id="18" dur="1" fill="hold">
                                          <p:stCondLst>
                                            <p:cond delay="499"/>
                                          </p:stCondLst>
                                        </p:cTn>
                                        <p:tgtEl>
                                          <p:spTgt spid="10"/>
                                        </p:tgtEl>
                                        <p:attrNameLst>
                                          <p:attrName>style.visibility</p:attrName>
                                        </p:attrNameLst>
                                      </p:cBhvr>
                                      <p:to>
                                        <p:strVal val="hidden"/>
                                      </p:to>
                                    </p:set>
                                  </p:childTnLst>
                                </p:cTn>
                              </p:par>
                              <p:par>
                                <p:cTn id="19" presetID="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Single Particle Concept: Advantages and Challenges</a:t>
            </a:r>
            <a:endParaRPr lang="en-US" dirty="0"/>
          </a:p>
        </p:txBody>
      </p:sp>
      <p:sp>
        <p:nvSpPr>
          <p:cNvPr id="3" name="Content Placeholder 2"/>
          <p:cNvSpPr>
            <a:spLocks noGrp="1"/>
          </p:cNvSpPr>
          <p:nvPr>
            <p:ph idx="1"/>
          </p:nvPr>
        </p:nvSpPr>
        <p:spPr/>
        <p:txBody>
          <a:bodyPr>
            <a:normAutofit lnSpcReduction="10000"/>
          </a:bodyPr>
          <a:lstStyle/>
          <a:p>
            <a:r>
              <a:rPr lang="en-US" dirty="0" smtClean="0"/>
              <a:t>Single particle detection allows for</a:t>
            </a:r>
          </a:p>
          <a:p>
            <a:pPr lvl="1"/>
            <a:r>
              <a:rPr lang="en-US" dirty="0" smtClean="0"/>
              <a:t> rejection of unsuitable events (“data cuts”)</a:t>
            </a:r>
          </a:p>
          <a:p>
            <a:pPr lvl="1"/>
            <a:r>
              <a:rPr lang="en-US" dirty="0" smtClean="0"/>
              <a:t>estimation of individual proton paths</a:t>
            </a:r>
          </a:p>
          <a:p>
            <a:pPr lvl="1"/>
            <a:r>
              <a:rPr lang="en-US" dirty="0" smtClean="0"/>
              <a:t>use of iterative reconstruction algorithms based on single proton histories</a:t>
            </a:r>
          </a:p>
          <a:p>
            <a:r>
              <a:rPr lang="en-US" dirty="0" smtClean="0"/>
              <a:t>Challenges of single particle detection</a:t>
            </a:r>
          </a:p>
          <a:p>
            <a:pPr lvl="1"/>
            <a:r>
              <a:rPr lang="en-US" dirty="0" smtClean="0"/>
              <a:t>Requires high data rates (fast DAQ systems)</a:t>
            </a:r>
          </a:p>
          <a:p>
            <a:pPr lvl="1"/>
            <a:r>
              <a:rPr lang="en-US" dirty="0" smtClean="0"/>
              <a:t>Need to develop computation tools exploiting sparsity and massive parallelism</a:t>
            </a:r>
          </a:p>
          <a:p>
            <a:endParaRPr lang="en-US" dirty="0"/>
          </a:p>
        </p:txBody>
      </p:sp>
      <p:sp>
        <p:nvSpPr>
          <p:cNvPr id="6" name="Footer Placeholder 5"/>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54997134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pCT Principles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Detect location of individual primary particles, reject non related events (e.g., cosmic rays, noise)</a:t>
            </a:r>
          </a:p>
          <a:p>
            <a:r>
              <a:rPr lang="en-US" dirty="0" smtClean="0"/>
              <a:t>Reconstruct charged particle path as accurately as possible</a:t>
            </a:r>
          </a:p>
          <a:p>
            <a:r>
              <a:rPr lang="en-US" dirty="0" smtClean="0"/>
              <a:t>Measure residual energy or range of charged particle as accurately as possible</a:t>
            </a:r>
          </a:p>
          <a:p>
            <a:r>
              <a:rPr lang="en-US" dirty="0" smtClean="0"/>
              <a:t>Convert residual energy/range to </a:t>
            </a:r>
            <a:r>
              <a:rPr lang="en-US" dirty="0"/>
              <a:t>water-equivalent path </a:t>
            </a:r>
            <a:r>
              <a:rPr lang="en-US" dirty="0" smtClean="0"/>
              <a:t>length (WEPL)</a:t>
            </a:r>
          </a:p>
          <a:p>
            <a:r>
              <a:rPr lang="en-US" dirty="0" smtClean="0"/>
              <a:t>Define the cpCT reconstruction problem for RSP using as much information as possible (mathematics-related)</a:t>
            </a:r>
          </a:p>
          <a:p>
            <a:r>
              <a:rPr lang="en-US" dirty="0" smtClean="0"/>
              <a:t>Solve the cpCT reconstruction problem as efficiently as possible (computing hardware related)</a:t>
            </a:r>
          </a:p>
          <a:p>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116356932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Current Approaches to Particle Tracking &amp; Energy/Range Detection</a:t>
            </a:r>
            <a:endParaRPr lang="en-US"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652522045"/>
              </p:ext>
            </p:extLst>
          </p:nvPr>
        </p:nvGraphicFramePr>
        <p:xfrm>
          <a:off x="1295400" y="1600200"/>
          <a:ext cx="7086600" cy="2225040"/>
        </p:xfrm>
        <a:graphic>
          <a:graphicData uri="http://schemas.openxmlformats.org/drawingml/2006/table">
            <a:tbl>
              <a:tblPr firstRow="1" bandRow="1">
                <a:tableStyleId>{5C22544A-7EE6-4342-B048-85BDC9FD1C3A}</a:tableStyleId>
              </a:tblPr>
              <a:tblGrid>
                <a:gridCol w="2057400"/>
                <a:gridCol w="2133600"/>
                <a:gridCol w="2895600"/>
              </a:tblGrid>
              <a:tr h="370840">
                <a:tc>
                  <a:txBody>
                    <a:bodyPr/>
                    <a:lstStyle/>
                    <a:p>
                      <a:r>
                        <a:rPr lang="en-US" dirty="0" smtClean="0"/>
                        <a:t>Collaboration</a:t>
                      </a:r>
                      <a:endParaRPr lang="en-US" dirty="0"/>
                    </a:p>
                  </a:txBody>
                  <a:tcPr/>
                </a:tc>
                <a:tc>
                  <a:txBody>
                    <a:bodyPr/>
                    <a:lstStyle/>
                    <a:p>
                      <a:r>
                        <a:rPr lang="en-US" dirty="0" smtClean="0"/>
                        <a:t>Tracker</a:t>
                      </a:r>
                      <a:endParaRPr lang="en-US" dirty="0"/>
                    </a:p>
                  </a:txBody>
                  <a:tcPr/>
                </a:tc>
                <a:tc>
                  <a:txBody>
                    <a:bodyPr/>
                    <a:lstStyle/>
                    <a:p>
                      <a:r>
                        <a:rPr lang="en-US" dirty="0" smtClean="0"/>
                        <a:t>Energy/Range Detector</a:t>
                      </a:r>
                      <a:endParaRPr lang="en-US" dirty="0"/>
                    </a:p>
                  </a:txBody>
                  <a:tcPr/>
                </a:tc>
              </a:tr>
              <a:tr h="370840">
                <a:tc>
                  <a:txBody>
                    <a:bodyPr/>
                    <a:lstStyle/>
                    <a:p>
                      <a:r>
                        <a:rPr lang="en-US" dirty="0" smtClean="0"/>
                        <a:t>INFN</a:t>
                      </a:r>
                    </a:p>
                  </a:txBody>
                  <a:tcPr/>
                </a:tc>
                <a:tc>
                  <a:txBody>
                    <a:bodyPr/>
                    <a:lstStyle/>
                    <a:p>
                      <a:r>
                        <a:rPr lang="en-US" dirty="0" smtClean="0"/>
                        <a:t>SSD</a:t>
                      </a:r>
                      <a:endParaRPr lang="en-US" dirty="0"/>
                    </a:p>
                  </a:txBody>
                  <a:tcPr/>
                </a:tc>
                <a:tc>
                  <a:txBody>
                    <a:bodyPr/>
                    <a:lstStyle/>
                    <a:p>
                      <a:r>
                        <a:rPr lang="en-US" dirty="0" smtClean="0"/>
                        <a:t>Crystal + PD</a:t>
                      </a:r>
                      <a:endParaRPr lang="en-US" dirty="0"/>
                    </a:p>
                  </a:txBody>
                  <a:tcPr/>
                </a:tc>
              </a:tr>
              <a:tr h="370840">
                <a:tc>
                  <a:txBody>
                    <a:bodyPr/>
                    <a:lstStyle/>
                    <a:p>
                      <a:r>
                        <a:rPr lang="en-US" dirty="0" smtClean="0"/>
                        <a:t>LLU/UCSC/NIU</a:t>
                      </a:r>
                    </a:p>
                  </a:txBody>
                  <a:tcPr/>
                </a:tc>
                <a:tc>
                  <a:txBody>
                    <a:bodyPr/>
                    <a:lstStyle/>
                    <a:p>
                      <a:r>
                        <a:rPr lang="en-US" dirty="0" smtClean="0"/>
                        <a:t>SSD</a:t>
                      </a:r>
                      <a:endParaRPr lang="en-US" dirty="0"/>
                    </a:p>
                  </a:txBody>
                  <a:tcPr/>
                </a:tc>
                <a:tc>
                  <a:txBody>
                    <a:bodyPr/>
                    <a:lstStyle/>
                    <a:p>
                      <a:r>
                        <a:rPr lang="en-US" dirty="0" smtClean="0"/>
                        <a:t>Crystal +</a:t>
                      </a:r>
                      <a:r>
                        <a:rPr lang="en-US" baseline="0" dirty="0" smtClean="0"/>
                        <a:t> PD</a:t>
                      </a:r>
                      <a:endParaRPr lang="en-US" dirty="0"/>
                    </a:p>
                  </a:txBody>
                  <a:tcPr/>
                </a:tc>
              </a:tr>
              <a:tr h="370840">
                <a:tc>
                  <a:txBody>
                    <a:bodyPr/>
                    <a:lstStyle/>
                    <a:p>
                      <a:r>
                        <a:rPr lang="en-US" dirty="0" smtClean="0"/>
                        <a:t>NIU/FNAL</a:t>
                      </a:r>
                      <a:endParaRPr lang="en-US" dirty="0"/>
                    </a:p>
                  </a:txBody>
                  <a:tcPr/>
                </a:tc>
                <a:tc>
                  <a:txBody>
                    <a:bodyPr/>
                    <a:lstStyle/>
                    <a:p>
                      <a:r>
                        <a:rPr lang="en-US" dirty="0" smtClean="0"/>
                        <a:t>SciFi+SiPM</a:t>
                      </a:r>
                    </a:p>
                  </a:txBody>
                  <a:tcPr/>
                </a:tc>
                <a:tc>
                  <a:txBody>
                    <a:bodyPr/>
                    <a:lstStyle/>
                    <a:p>
                      <a:r>
                        <a:rPr lang="en-US" dirty="0" smtClean="0"/>
                        <a:t>Range+WLSF+SiPM</a:t>
                      </a:r>
                    </a:p>
                  </a:txBody>
                  <a:tcPr/>
                </a:tc>
              </a:tr>
              <a:tr h="370840">
                <a:tc>
                  <a:txBody>
                    <a:bodyPr/>
                    <a:lstStyle/>
                    <a:p>
                      <a:r>
                        <a:rPr lang="en-US" dirty="0" smtClean="0"/>
                        <a:t>LLU/UCSC/CSUSB</a:t>
                      </a:r>
                      <a:endParaRPr lang="en-US" dirty="0"/>
                    </a:p>
                  </a:txBody>
                  <a:tcPr/>
                </a:tc>
                <a:tc>
                  <a:txBody>
                    <a:bodyPr/>
                    <a:lstStyle/>
                    <a:p>
                      <a:r>
                        <a:rPr lang="en-US" dirty="0" smtClean="0"/>
                        <a:t>SSD</a:t>
                      </a:r>
                      <a:endParaRPr lang="en-US" dirty="0"/>
                    </a:p>
                  </a:txBody>
                  <a:tcPr/>
                </a:tc>
                <a:tc>
                  <a:txBody>
                    <a:bodyPr/>
                    <a:lstStyle/>
                    <a:p>
                      <a:r>
                        <a:rPr lang="en-US" dirty="0" smtClean="0"/>
                        <a:t>MSS (Plastic Scint) + PMT</a:t>
                      </a:r>
                      <a:endParaRPr lang="en-US" dirty="0"/>
                    </a:p>
                  </a:txBody>
                  <a:tcPr/>
                </a:tc>
              </a:tr>
              <a:tr h="370840">
                <a:tc>
                  <a:txBody>
                    <a:bodyPr/>
                    <a:lstStyle/>
                    <a:p>
                      <a:r>
                        <a:rPr lang="en-US" dirty="0" smtClean="0"/>
                        <a:t>TERA</a:t>
                      </a:r>
                      <a:endParaRPr lang="en-US" dirty="0"/>
                    </a:p>
                  </a:txBody>
                  <a:tcPr/>
                </a:tc>
                <a:tc>
                  <a:txBody>
                    <a:bodyPr/>
                    <a:lstStyle/>
                    <a:p>
                      <a:r>
                        <a:rPr lang="en-US" dirty="0" smtClean="0"/>
                        <a:t>GEM</a:t>
                      </a:r>
                      <a:endParaRPr lang="en-US" dirty="0"/>
                    </a:p>
                  </a:txBody>
                  <a:tcPr/>
                </a:tc>
                <a:tc>
                  <a:txBody>
                    <a:bodyPr/>
                    <a:lstStyle/>
                    <a:p>
                      <a:r>
                        <a:rPr lang="en-US" dirty="0" smtClean="0"/>
                        <a:t>Range+WLSF+SiPM</a:t>
                      </a:r>
                    </a:p>
                  </a:txBody>
                  <a:tcPr/>
                </a:tc>
              </a:tr>
            </a:tbl>
          </a:graphicData>
        </a:graphic>
      </p:graphicFrame>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12" name="TextBox 11"/>
          <p:cNvSpPr txBox="1"/>
          <p:nvPr/>
        </p:nvSpPr>
        <p:spPr>
          <a:xfrm>
            <a:off x="1828800" y="4114800"/>
            <a:ext cx="4038600" cy="1200329"/>
          </a:xfrm>
          <a:prstGeom prst="rect">
            <a:avLst/>
          </a:prstGeom>
          <a:noFill/>
        </p:spPr>
        <p:txBody>
          <a:bodyPr wrap="square" rtlCol="0">
            <a:spAutoFit/>
          </a:bodyPr>
          <a:lstStyle/>
          <a:p>
            <a:pPr marL="285750" indent="-285750">
              <a:buFont typeface="Arial" pitchFamily="34" charset="0"/>
              <a:buChar char="•"/>
            </a:pPr>
            <a:r>
              <a:rPr lang="en-US" dirty="0" smtClean="0"/>
              <a:t>SSD – Silicon strip detector</a:t>
            </a:r>
          </a:p>
          <a:p>
            <a:pPr marL="285750" indent="-285750">
              <a:buFont typeface="Arial" pitchFamily="34" charset="0"/>
              <a:buChar char="•"/>
            </a:pPr>
            <a:r>
              <a:rPr lang="en-US" dirty="0" smtClean="0"/>
              <a:t>Sci Fi – Scintillating fiber</a:t>
            </a:r>
          </a:p>
          <a:p>
            <a:pPr marL="285750" indent="-285750">
              <a:buFont typeface="Arial" pitchFamily="34" charset="0"/>
              <a:buChar char="•"/>
            </a:pPr>
            <a:r>
              <a:rPr lang="en-US" dirty="0" smtClean="0"/>
              <a:t>SiPM	Silicon photo multiplier</a:t>
            </a:r>
          </a:p>
          <a:p>
            <a:pPr marL="285750" indent="-285750">
              <a:buFont typeface="Arial" pitchFamily="34" charset="0"/>
              <a:buChar char="•"/>
            </a:pPr>
            <a:r>
              <a:rPr lang="en-US" dirty="0" smtClean="0"/>
              <a:t>GEM	Gaseous electron multiplier</a:t>
            </a:r>
            <a:endParaRPr lang="en-US" dirty="0"/>
          </a:p>
        </p:txBody>
      </p:sp>
      <p:sp>
        <p:nvSpPr>
          <p:cNvPr id="13" name="TextBox 12"/>
          <p:cNvSpPr txBox="1"/>
          <p:nvPr/>
        </p:nvSpPr>
        <p:spPr>
          <a:xfrm>
            <a:off x="5562600" y="4114800"/>
            <a:ext cx="3581400" cy="923330"/>
          </a:xfrm>
          <a:prstGeom prst="rect">
            <a:avLst/>
          </a:prstGeom>
          <a:noFill/>
        </p:spPr>
        <p:txBody>
          <a:bodyPr wrap="square" rtlCol="0">
            <a:spAutoFit/>
          </a:bodyPr>
          <a:lstStyle/>
          <a:p>
            <a:pPr marL="285750" indent="-285750">
              <a:buFont typeface="Arial" pitchFamily="34" charset="0"/>
              <a:buChar char="•"/>
            </a:pPr>
            <a:r>
              <a:rPr lang="en-US" dirty="0" smtClean="0"/>
              <a:t>PD – Silicon photodiode</a:t>
            </a:r>
          </a:p>
          <a:p>
            <a:pPr marL="285750" indent="-285750">
              <a:buFont typeface="Arial" pitchFamily="34" charset="0"/>
              <a:buChar char="•"/>
            </a:pPr>
            <a:r>
              <a:rPr lang="en-US" dirty="0" smtClean="0"/>
              <a:t>WLSF – Wavelength-shifting fiber</a:t>
            </a:r>
          </a:p>
          <a:p>
            <a:pPr marL="285750" indent="-285750">
              <a:buFont typeface="Arial" pitchFamily="34" charset="0"/>
              <a:buChar char="•"/>
            </a:pPr>
            <a:r>
              <a:rPr lang="en-US" dirty="0" smtClean="0"/>
              <a:t>MSS – Multi-stage scintillator</a:t>
            </a:r>
          </a:p>
        </p:txBody>
      </p:sp>
      <p:sp>
        <p:nvSpPr>
          <p:cNvPr id="14" name="TextBox 13"/>
          <p:cNvSpPr txBox="1"/>
          <p:nvPr/>
        </p:nvSpPr>
        <p:spPr>
          <a:xfrm>
            <a:off x="152398" y="5638800"/>
            <a:ext cx="8305801" cy="369332"/>
          </a:xfrm>
          <a:prstGeom prst="rect">
            <a:avLst/>
          </a:prstGeom>
          <a:noFill/>
        </p:spPr>
        <p:txBody>
          <a:bodyPr wrap="square" rtlCol="0">
            <a:spAutoFit/>
          </a:bodyPr>
          <a:lstStyle/>
          <a:p>
            <a:r>
              <a:rPr lang="en-US" dirty="0" smtClean="0"/>
              <a:t>Hartmut F. W. Sadrozinski, et al. Detector Development for pCT, IEEE NSS/MIC 2011</a:t>
            </a:r>
            <a:endParaRPr lang="en-US" dirty="0"/>
          </a:p>
        </p:txBody>
      </p:sp>
    </p:spTree>
    <p:extLst>
      <p:ext uri="{BB962C8B-B14F-4D97-AF65-F5344CB8AC3E}">
        <p14:creationId xmlns:p14="http://schemas.microsoft.com/office/powerpoint/2010/main" val="313378476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Why did we choose Silicon Strip Detectors?</a:t>
            </a:r>
            <a:endParaRPr lang="en-US" dirty="0"/>
          </a:p>
        </p:txBody>
      </p:sp>
      <p:sp>
        <p:nvSpPr>
          <p:cNvPr id="6" name="Content Placeholder 5"/>
          <p:cNvSpPr>
            <a:spLocks noGrp="1"/>
          </p:cNvSpPr>
          <p:nvPr>
            <p:ph idx="1"/>
          </p:nvPr>
        </p:nvSpPr>
        <p:spPr/>
        <p:txBody>
          <a:bodyPr/>
          <a:lstStyle/>
          <a:p>
            <a:r>
              <a:rPr lang="en-US" dirty="0"/>
              <a:t>Near 100% efficiency for particle detection with essentially zero noise </a:t>
            </a:r>
            <a:r>
              <a:rPr lang="en-US" dirty="0" smtClean="0"/>
              <a:t>occupancy</a:t>
            </a:r>
            <a:endParaRPr lang="en-US" dirty="0"/>
          </a:p>
          <a:p>
            <a:r>
              <a:rPr lang="en-US" dirty="0"/>
              <a:t>Inherently fine spatial </a:t>
            </a:r>
            <a:r>
              <a:rPr lang="en-US" dirty="0" smtClean="0"/>
              <a:t>resolution, no limitations as track estimation improves</a:t>
            </a:r>
            <a:endParaRPr lang="en-US" dirty="0"/>
          </a:p>
          <a:p>
            <a:r>
              <a:rPr lang="en-US" dirty="0"/>
              <a:t>Simple calibration that is stable over </a:t>
            </a:r>
            <a:r>
              <a:rPr lang="en-US" dirty="0" smtClean="0"/>
              <a:t>time for period </a:t>
            </a:r>
            <a:r>
              <a:rPr lang="en-US" dirty="0"/>
              <a:t>of many </a:t>
            </a:r>
            <a:r>
              <a:rPr lang="en-US" dirty="0" smtClean="0"/>
              <a:t>years</a:t>
            </a:r>
            <a:endParaRPr lang="en-US" dirty="0"/>
          </a:p>
          <a:p>
            <a:r>
              <a:rPr lang="en-US" dirty="0"/>
              <a:t>Compact assembly using standard industry processes, with excellent mechanical </a:t>
            </a:r>
            <a:r>
              <a:rPr lang="en-US" dirty="0" smtClean="0"/>
              <a:t>stability</a:t>
            </a:r>
            <a:endParaRPr lang="en-US" dirty="0"/>
          </a:p>
        </p:txBody>
      </p:sp>
      <p:sp>
        <p:nvSpPr>
          <p:cNvPr id="3" name="Footer Placeholder 2"/>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7" name="TextBox 6"/>
          <p:cNvSpPr txBox="1"/>
          <p:nvPr/>
        </p:nvSpPr>
        <p:spPr>
          <a:xfrm>
            <a:off x="533400" y="5867400"/>
            <a:ext cx="5029200" cy="369332"/>
          </a:xfrm>
          <a:prstGeom prst="rect">
            <a:avLst/>
          </a:prstGeom>
          <a:noFill/>
        </p:spPr>
        <p:txBody>
          <a:bodyPr wrap="square" rtlCol="0">
            <a:spAutoFit/>
          </a:bodyPr>
          <a:lstStyle/>
          <a:p>
            <a:r>
              <a:rPr lang="en-US" dirty="0" smtClean="0"/>
              <a:t>Robert P. </a:t>
            </a:r>
            <a:r>
              <a:rPr lang="en-US" dirty="0"/>
              <a:t>Johnson, </a:t>
            </a:r>
            <a:r>
              <a:rPr lang="en-US" dirty="0" smtClean="0"/>
              <a:t>M09-78, IEEE NSS/MIC 2012</a:t>
            </a:r>
            <a:endParaRPr lang="en-US" dirty="0"/>
          </a:p>
        </p:txBody>
      </p:sp>
    </p:spTree>
    <p:extLst>
      <p:ext uri="{BB962C8B-B14F-4D97-AF65-F5344CB8AC3E}">
        <p14:creationId xmlns:p14="http://schemas.microsoft.com/office/powerpoint/2010/main" val="66799654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4" name="Picture 8" descr="P1030611"/>
          <p:cNvPicPr>
            <a:picLocks noChangeAspect="1" noChangeArrowheads="1"/>
          </p:cNvPicPr>
          <p:nvPr/>
        </p:nvPicPr>
        <p:blipFill>
          <a:blip r:embed="rId2" cstate="print"/>
          <a:srcRect/>
          <a:stretch>
            <a:fillRect/>
          </a:stretch>
        </p:blipFill>
        <p:spPr bwMode="auto">
          <a:xfrm>
            <a:off x="4648200" y="1981200"/>
            <a:ext cx="4038600" cy="3028950"/>
          </a:xfrm>
          <a:prstGeom prst="rect">
            <a:avLst/>
          </a:prstGeom>
          <a:noFill/>
          <a:ln w="9525">
            <a:noFill/>
            <a:miter lim="800000"/>
            <a:headEnd/>
            <a:tailEnd/>
          </a:ln>
        </p:spPr>
      </p:pic>
      <p:sp>
        <p:nvSpPr>
          <p:cNvPr id="2051" name="Rectangle 2"/>
          <p:cNvSpPr>
            <a:spLocks noGrp="1" noChangeArrowheads="1"/>
          </p:cNvSpPr>
          <p:nvPr>
            <p:ph type="title"/>
          </p:nvPr>
        </p:nvSpPr>
        <p:spPr>
          <a:xfrm>
            <a:off x="533400" y="152400"/>
            <a:ext cx="8229600" cy="1371600"/>
          </a:xfrm>
        </p:spPr>
        <p:txBody>
          <a:bodyPr>
            <a:normAutofit/>
          </a:bodyPr>
          <a:lstStyle/>
          <a:p>
            <a:r>
              <a:rPr lang="en-US" dirty="0" smtClean="0"/>
              <a:t>LLU/UCSC/NIU pCT Tracker</a:t>
            </a:r>
          </a:p>
        </p:txBody>
      </p:sp>
      <p:sp>
        <p:nvSpPr>
          <p:cNvPr id="3076" name="Rectangle 4"/>
          <p:cNvSpPr>
            <a:spLocks noGrp="1" noChangeArrowheads="1"/>
          </p:cNvSpPr>
          <p:nvPr>
            <p:ph type="body" sz="half" idx="1"/>
          </p:nvPr>
        </p:nvSpPr>
        <p:spPr>
          <a:xfrm>
            <a:off x="228600" y="1600202"/>
            <a:ext cx="4343400" cy="4525963"/>
          </a:xfrm>
        </p:spPr>
        <p:txBody>
          <a:bodyPr>
            <a:normAutofit lnSpcReduction="10000"/>
          </a:bodyPr>
          <a:lstStyle/>
          <a:p>
            <a:pPr>
              <a:lnSpc>
                <a:spcPct val="80000"/>
              </a:lnSpc>
            </a:pPr>
            <a:r>
              <a:rPr lang="en-US" sz="2000" dirty="0" smtClean="0"/>
              <a:t>The </a:t>
            </a:r>
            <a:r>
              <a:rPr lang="en-US" sz="2000" dirty="0"/>
              <a:t>LLU/UCSC/NIU </a:t>
            </a:r>
            <a:r>
              <a:rPr lang="en-US" sz="2000" dirty="0" smtClean="0"/>
              <a:t>pCT tracker consists of front and rear module for location and direction measurements</a:t>
            </a:r>
          </a:p>
          <a:p>
            <a:pPr>
              <a:lnSpc>
                <a:spcPct val="80000"/>
              </a:lnSpc>
            </a:pPr>
            <a:r>
              <a:rPr lang="en-US" sz="2000" dirty="0" smtClean="0"/>
              <a:t>Modules: two detector boards measuring the X-Y position in two locations =&gt; direction</a:t>
            </a:r>
          </a:p>
          <a:p>
            <a:pPr>
              <a:lnSpc>
                <a:spcPct val="80000"/>
              </a:lnSpc>
            </a:pPr>
            <a:r>
              <a:rPr lang="en-US" sz="2000" dirty="0" smtClean="0"/>
              <a:t>Detector boards: 4 Si Strip Detectors (SSDs), 9 cm x 9 cm, 384 strips, 0.23 mm pitch</a:t>
            </a:r>
          </a:p>
          <a:p>
            <a:pPr>
              <a:lnSpc>
                <a:spcPct val="80000"/>
              </a:lnSpc>
            </a:pPr>
            <a:r>
              <a:rPr lang="en-US" sz="2000" dirty="0" smtClean="0"/>
              <a:t>Strips oriented in horizontal or vertical direction (X and Y sensitivity)</a:t>
            </a:r>
          </a:p>
          <a:p>
            <a:pPr>
              <a:lnSpc>
                <a:spcPct val="80000"/>
              </a:lnSpc>
            </a:pPr>
            <a:r>
              <a:rPr lang="en-US" sz="2000" dirty="0" smtClean="0"/>
              <a:t>Total sensitive area 9 cm x 18 cm</a:t>
            </a:r>
          </a:p>
          <a:p>
            <a:pPr>
              <a:lnSpc>
                <a:spcPct val="80000"/>
              </a:lnSpc>
            </a:pPr>
            <a:r>
              <a:rPr lang="en-US" sz="2000" dirty="0" smtClean="0"/>
              <a:t>Modified GLAST/Fermi readout chip, max rate 200 kHz</a:t>
            </a:r>
          </a:p>
          <a:p>
            <a:pPr>
              <a:lnSpc>
                <a:spcPct val="80000"/>
              </a:lnSpc>
            </a:pPr>
            <a:r>
              <a:rPr lang="en-US" sz="2000" dirty="0" smtClean="0"/>
              <a:t>Trackers/ASICs were developed/modified/tested by </a:t>
            </a:r>
            <a:r>
              <a:rPr lang="en-US" sz="2000" b="1" dirty="0" smtClean="0"/>
              <a:t>researchers &amp; students from SCIPP</a:t>
            </a:r>
          </a:p>
          <a:p>
            <a:pPr>
              <a:lnSpc>
                <a:spcPct val="80000"/>
              </a:lnSpc>
              <a:buFontTx/>
              <a:buNone/>
            </a:pPr>
            <a:endParaRPr lang="en-US" sz="2000" dirty="0" smtClean="0"/>
          </a:p>
        </p:txBody>
      </p:sp>
      <p:sp>
        <p:nvSpPr>
          <p:cNvPr id="12" name="Footer Placeholder 11"/>
          <p:cNvSpPr>
            <a:spLocks noGrp="1"/>
          </p:cNvSpPr>
          <p:nvPr>
            <p:ph type="ftr" sz="quarter" idx="11"/>
          </p:nvPr>
        </p:nvSpPr>
        <p:spPr>
          <a:xfrm>
            <a:off x="3505200" y="6248400"/>
            <a:ext cx="2133600" cy="457200"/>
          </a:xfrm>
        </p:spPr>
        <p:txBody>
          <a:bodyPr/>
          <a:lstStyle/>
          <a:p>
            <a:pPr>
              <a:defRPr/>
            </a:pPr>
            <a:r>
              <a:rPr lang="en-US" dirty="0" smtClean="0"/>
              <a:t>NSS/MIC/RTSD Triple Joint Session - Update on Proton Imaging</a:t>
            </a:r>
            <a:endParaRPr lang="en-US" dirty="0"/>
          </a:p>
        </p:txBody>
      </p:sp>
      <p:grpSp>
        <p:nvGrpSpPr>
          <p:cNvPr id="2" name="Group 9"/>
          <p:cNvGrpSpPr>
            <a:grpSpLocks/>
          </p:cNvGrpSpPr>
          <p:nvPr/>
        </p:nvGrpSpPr>
        <p:grpSpPr bwMode="auto">
          <a:xfrm>
            <a:off x="4648200" y="2057402"/>
            <a:ext cx="4114800" cy="3629025"/>
            <a:chOff x="2928" y="1479"/>
            <a:chExt cx="2592" cy="2286"/>
          </a:xfrm>
        </p:grpSpPr>
        <p:pic>
          <p:nvPicPr>
            <p:cNvPr id="2057" name="Picture 6" descr="front_telescope_02"/>
            <p:cNvPicPr>
              <a:picLocks noChangeAspect="1" noChangeArrowheads="1"/>
            </p:cNvPicPr>
            <p:nvPr/>
          </p:nvPicPr>
          <p:blipFill>
            <a:blip r:embed="rId3" cstate="print"/>
            <a:srcRect/>
            <a:stretch>
              <a:fillRect/>
            </a:stretch>
          </p:blipFill>
          <p:spPr bwMode="auto">
            <a:xfrm>
              <a:off x="2928" y="1479"/>
              <a:ext cx="2544" cy="1908"/>
            </a:xfrm>
            <a:prstGeom prst="rect">
              <a:avLst/>
            </a:prstGeom>
            <a:noFill/>
            <a:ln w="9525">
              <a:noFill/>
              <a:miter lim="800000"/>
              <a:headEnd/>
              <a:tailEnd/>
            </a:ln>
          </p:spPr>
        </p:pic>
        <p:sp>
          <p:nvSpPr>
            <p:cNvPr id="2058" name="Text Box 7"/>
            <p:cNvSpPr txBox="1">
              <a:spLocks noChangeArrowheads="1"/>
            </p:cNvSpPr>
            <p:nvPr/>
          </p:nvSpPr>
          <p:spPr bwMode="auto">
            <a:xfrm>
              <a:off x="2928" y="3552"/>
              <a:ext cx="2592" cy="213"/>
            </a:xfrm>
            <a:prstGeom prst="rect">
              <a:avLst/>
            </a:prstGeom>
            <a:noFill/>
            <a:ln w="9525">
              <a:noFill/>
              <a:miter lim="800000"/>
              <a:headEnd/>
              <a:tailEnd/>
            </a:ln>
          </p:spPr>
          <p:txBody>
            <a:bodyPr>
              <a:spAutoFit/>
            </a:bodyPr>
            <a:lstStyle/>
            <a:p>
              <a:pPr>
                <a:spcBef>
                  <a:spcPct val="50000"/>
                </a:spcBef>
              </a:pPr>
              <a:endParaRPr lang="en-US" sz="1600" dirty="0"/>
            </a:p>
          </p:txBody>
        </p:sp>
      </p:grpSp>
      <p:sp>
        <p:nvSpPr>
          <p:cNvPr id="9" name="TextBox 8"/>
          <p:cNvSpPr txBox="1">
            <a:spLocks noChangeArrowheads="1"/>
          </p:cNvSpPr>
          <p:nvPr/>
        </p:nvSpPr>
        <p:spPr bwMode="auto">
          <a:xfrm>
            <a:off x="4572000" y="5334001"/>
            <a:ext cx="4191000" cy="369332"/>
          </a:xfrm>
          <a:prstGeom prst="rect">
            <a:avLst/>
          </a:prstGeom>
          <a:noFill/>
          <a:ln w="9525">
            <a:noFill/>
            <a:miter lim="800000"/>
            <a:headEnd/>
            <a:tailEnd/>
          </a:ln>
        </p:spPr>
        <p:txBody>
          <a:bodyPr>
            <a:spAutoFit/>
          </a:bodyPr>
          <a:lstStyle/>
          <a:p>
            <a:r>
              <a:rPr lang="en-US" dirty="0"/>
              <a:t>Phase I pCT scanner front module</a:t>
            </a:r>
          </a:p>
        </p:txBody>
      </p:sp>
      <p:sp>
        <p:nvSpPr>
          <p:cNvPr id="10" name="TextBox 9"/>
          <p:cNvSpPr txBox="1">
            <a:spLocks noChangeArrowheads="1"/>
          </p:cNvSpPr>
          <p:nvPr/>
        </p:nvSpPr>
        <p:spPr bwMode="auto">
          <a:xfrm>
            <a:off x="4648200" y="5105402"/>
            <a:ext cx="3505200" cy="923330"/>
          </a:xfrm>
          <a:prstGeom prst="rect">
            <a:avLst/>
          </a:prstGeom>
          <a:noFill/>
          <a:ln w="9525">
            <a:noFill/>
            <a:miter lim="800000"/>
            <a:headEnd/>
            <a:tailEnd/>
          </a:ln>
        </p:spPr>
        <p:txBody>
          <a:bodyPr>
            <a:spAutoFit/>
          </a:bodyPr>
          <a:lstStyle/>
          <a:p>
            <a:r>
              <a:rPr lang="en-US" dirty="0"/>
              <a:t>Detector board with 2 SSDs in the front (visible) and 2 SSDs in the back of the board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000"/>
                                        <p:tgtEl>
                                          <p:spTgt spid="9"/>
                                        </p:tgtEl>
                                      </p:cBhvr>
                                    </p:animEffect>
                                    <p:set>
                                      <p:cBhvr>
                                        <p:cTn id="10" dur="1" fill="hold">
                                          <p:stCondLst>
                                            <p:cond delay="1999"/>
                                          </p:stCondLst>
                                        </p:cTn>
                                        <p:tgtEl>
                                          <p:spTgt spid="9"/>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29704"/>
                                        </p:tgtEl>
                                        <p:attrNameLst>
                                          <p:attrName>style.visibility</p:attrName>
                                        </p:attrNameLst>
                                      </p:cBhvr>
                                      <p:to>
                                        <p:strVal val="visible"/>
                                      </p:to>
                                    </p:set>
                                    <p:animEffect transition="in" filter="fade">
                                      <p:cBhvr>
                                        <p:cTn id="13" dur="2000"/>
                                        <p:tgtEl>
                                          <p:spTgt spid="29704"/>
                                        </p:tgtEl>
                                      </p:cBhvr>
                                    </p:animEffect>
                                  </p:childTnLst>
                                </p:cTn>
                              </p:par>
                              <p:par>
                                <p:cTn id="14" presetID="10" presetClass="entr" presetSubtype="0" fill="hold" nodeType="withEffect">
                                  <p:stCondLst>
                                    <p:cond delay="0"/>
                                  </p:stCondLst>
                                  <p:childTnLst>
                                    <p:set>
                                      <p:cBhvr>
                                        <p:cTn id="15" dur="1" fill="hold">
                                          <p:stCondLst>
                                            <p:cond delay="0"/>
                                          </p:stCondLst>
                                        </p:cTn>
                                        <p:tgtEl>
                                          <p:spTgt spid="3076">
                                            <p:txEl>
                                              <p:pRg st="2" end="2"/>
                                            </p:txEl>
                                          </p:spTgt>
                                        </p:tgtEl>
                                        <p:attrNameLst>
                                          <p:attrName>style.visibility</p:attrName>
                                        </p:attrNameLst>
                                      </p:cBhvr>
                                      <p:to>
                                        <p:strVal val="visible"/>
                                      </p:to>
                                    </p:set>
                                    <p:animEffect transition="in" filter="fade">
                                      <p:cBhvr>
                                        <p:cTn id="16" dur="2000"/>
                                        <p:tgtEl>
                                          <p:spTgt spid="307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3076">
                                            <p:txEl>
                                              <p:pRg st="3" end="3"/>
                                            </p:txEl>
                                          </p:spTgt>
                                        </p:tgtEl>
                                        <p:attrNameLst>
                                          <p:attrName>style.visibility</p:attrName>
                                        </p:attrNameLst>
                                      </p:cBhvr>
                                      <p:to>
                                        <p:strVal val="visible"/>
                                      </p:to>
                                    </p:set>
                                    <p:animEffect transition="in" filter="fade">
                                      <p:cBhvr>
                                        <p:cTn id="22" dur="2000"/>
                                        <p:tgtEl>
                                          <p:spTgt spid="3076">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076">
                                            <p:txEl>
                                              <p:pRg st="4" end="4"/>
                                            </p:txEl>
                                          </p:spTgt>
                                        </p:tgtEl>
                                        <p:attrNameLst>
                                          <p:attrName>style.visibility</p:attrName>
                                        </p:attrNameLst>
                                      </p:cBhvr>
                                      <p:to>
                                        <p:strVal val="visible"/>
                                      </p:to>
                                    </p:set>
                                    <p:animEffect transition="in" filter="fade">
                                      <p:cBhvr>
                                        <p:cTn id="25" dur="2000"/>
                                        <p:tgtEl>
                                          <p:spTgt spid="3076">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076">
                                            <p:txEl>
                                              <p:pRg st="5" end="5"/>
                                            </p:txEl>
                                          </p:spTgt>
                                        </p:tgtEl>
                                        <p:attrNameLst>
                                          <p:attrName>style.visibility</p:attrName>
                                        </p:attrNameLst>
                                      </p:cBhvr>
                                      <p:to>
                                        <p:strVal val="visible"/>
                                      </p:to>
                                    </p:set>
                                    <p:animEffect transition="in" filter="fade">
                                      <p:cBhvr>
                                        <p:cTn id="28" dur="2000"/>
                                        <p:tgtEl>
                                          <p:spTgt spid="3076">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076">
                                            <p:txEl>
                                              <p:pRg st="6" end="6"/>
                                            </p:txEl>
                                          </p:spTgt>
                                        </p:tgtEl>
                                        <p:attrNameLst>
                                          <p:attrName>style.visibility</p:attrName>
                                        </p:attrNameLst>
                                      </p:cBhvr>
                                      <p:to>
                                        <p:strVal val="visible"/>
                                      </p:to>
                                    </p:set>
                                    <p:animEffect transition="in" filter="fade">
                                      <p:cBhvr>
                                        <p:cTn id="31" dur="2000"/>
                                        <p:tgtEl>
                                          <p:spTgt spid="307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Problems with Current Tracker Design</a:t>
            </a:r>
            <a:endParaRPr lang="en-US" dirty="0"/>
          </a:p>
        </p:txBody>
      </p:sp>
      <p:sp>
        <p:nvSpPr>
          <p:cNvPr id="3" name="Text Placeholder 2"/>
          <p:cNvSpPr>
            <a:spLocks noGrp="1"/>
          </p:cNvSpPr>
          <p:nvPr>
            <p:ph type="body" sz="half" idx="1"/>
          </p:nvPr>
        </p:nvSpPr>
        <p:spPr/>
        <p:txBody>
          <a:bodyPr/>
          <a:lstStyle/>
          <a:p>
            <a:r>
              <a:rPr lang="en-US" dirty="0" smtClean="0"/>
              <a:t>Tiling of SSD leads to artifacts due to gap (a) or overlap (b) between/of sensitive areas</a:t>
            </a:r>
          </a:p>
          <a:p>
            <a:r>
              <a:rPr lang="en-US" dirty="0" smtClean="0"/>
              <a:t>Confirmed by experimental scans</a:t>
            </a:r>
            <a:endParaRPr lang="en-US" dirty="0"/>
          </a:p>
        </p:txBody>
      </p:sp>
      <p:sp>
        <p:nvSpPr>
          <p:cNvPr id="5"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pic>
        <p:nvPicPr>
          <p:cNvPr id="4098" name="Picture 2"/>
          <p:cNvPicPr>
            <a:picLocks noGrp="1" noChangeAspect="1" noChangeArrowheads="1"/>
          </p:cNvPicPr>
          <p:nvPr>
            <p:ph sz="half" idx="2"/>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719881" y="2690966"/>
            <a:ext cx="3895238" cy="246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0394" y="1600200"/>
            <a:ext cx="259421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75117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4098"/>
                                        </p:tgtEl>
                                        <p:attrNameLst>
                                          <p:attrName>ppt_x</p:attrName>
                                        </p:attrNameLst>
                                      </p:cBhvr>
                                      <p:tavLst>
                                        <p:tav tm="0">
                                          <p:val>
                                            <p:strVal val="ppt_x"/>
                                          </p:val>
                                        </p:tav>
                                        <p:tav tm="100000">
                                          <p:val>
                                            <p:strVal val="ppt_x"/>
                                          </p:val>
                                        </p:tav>
                                      </p:tavLst>
                                    </p:anim>
                                    <p:anim calcmode="lin" valueType="num">
                                      <p:cBhvr additive="base">
                                        <p:cTn id="7" dur="500"/>
                                        <p:tgtEl>
                                          <p:spTgt spid="4098"/>
                                        </p:tgtEl>
                                        <p:attrNameLst>
                                          <p:attrName>ppt_y</p:attrName>
                                        </p:attrNameLst>
                                      </p:cBhvr>
                                      <p:tavLst>
                                        <p:tav tm="0">
                                          <p:val>
                                            <p:strVal val="ppt_y"/>
                                          </p:val>
                                        </p:tav>
                                        <p:tav tm="100000">
                                          <p:val>
                                            <p:strVal val="1+ppt_h/2"/>
                                          </p:val>
                                        </p:tav>
                                      </p:tavLst>
                                    </p:anim>
                                    <p:set>
                                      <p:cBhvr>
                                        <p:cTn id="8" dur="1" fill="hold">
                                          <p:stCondLst>
                                            <p:cond delay="499"/>
                                          </p:stCondLst>
                                        </p:cTn>
                                        <p:tgtEl>
                                          <p:spTgt spid="4098"/>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Silicon Tracker Improvements</a:t>
            </a:r>
            <a:endParaRPr lang="en-US" dirty="0"/>
          </a:p>
        </p:txBody>
      </p:sp>
      <p:sp>
        <p:nvSpPr>
          <p:cNvPr id="3" name="Content Placeholder 2"/>
          <p:cNvSpPr>
            <a:spLocks noGrp="1"/>
          </p:cNvSpPr>
          <p:nvPr>
            <p:ph sz="half" idx="1"/>
          </p:nvPr>
        </p:nvSpPr>
        <p:spPr/>
        <p:txBody>
          <a:bodyPr>
            <a:normAutofit fontScale="85000" lnSpcReduction="20000"/>
          </a:bodyPr>
          <a:lstStyle/>
          <a:p>
            <a:r>
              <a:rPr lang="en-US" dirty="0" smtClean="0"/>
              <a:t>Large-area coverage requires </a:t>
            </a:r>
            <a:r>
              <a:rPr lang="en-US" dirty="0"/>
              <a:t>tiling </a:t>
            </a:r>
            <a:r>
              <a:rPr lang="en-US" dirty="0" smtClean="0"/>
              <a:t>of Si sensors</a:t>
            </a:r>
            <a:endParaRPr lang="en-US" dirty="0"/>
          </a:p>
          <a:p>
            <a:r>
              <a:rPr lang="en-US" dirty="0" smtClean="0"/>
              <a:t>Larges available sensors are ~9 cm x 9 cm single-sided Si strip detectors cut from 6 inch wafers (Hamamatsu)</a:t>
            </a:r>
          </a:p>
          <a:p>
            <a:r>
              <a:rPr lang="en-US" dirty="0" smtClean="0"/>
              <a:t>Strip pitch 0.23 mm (shown not to be critical up to 1 mm by design study at NIU)</a:t>
            </a:r>
          </a:p>
          <a:p>
            <a:r>
              <a:rPr lang="en-US" dirty="0" smtClean="0"/>
              <a:t>These sensors, in their native form </a:t>
            </a:r>
            <a:r>
              <a:rPr lang="en-US" dirty="0"/>
              <a:t>have </a:t>
            </a:r>
            <a:r>
              <a:rPr lang="en-US" dirty="0" smtClean="0"/>
              <a:t>~1mm inactive </a:t>
            </a:r>
            <a:r>
              <a:rPr lang="en-US" dirty="0"/>
              <a:t>edges </a:t>
            </a:r>
            <a:r>
              <a:rPr lang="en-US" dirty="0" smtClean="0"/>
              <a:t>which would create </a:t>
            </a:r>
            <a:r>
              <a:rPr lang="en-US" dirty="0"/>
              <a:t>image </a:t>
            </a:r>
            <a:r>
              <a:rPr lang="en-US" dirty="0" smtClean="0"/>
              <a:t>artifacts (see next slide for solution)</a:t>
            </a:r>
          </a:p>
          <a:p>
            <a:endParaRPr lang="en-US" dirty="0"/>
          </a:p>
        </p:txBody>
      </p:sp>
      <p:sp>
        <p:nvSpPr>
          <p:cNvPr id="6" name="Footer Placeholder 5"/>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8" name="TextBox 7"/>
          <p:cNvSpPr txBox="1"/>
          <p:nvPr/>
        </p:nvSpPr>
        <p:spPr>
          <a:xfrm>
            <a:off x="4419600" y="3276600"/>
            <a:ext cx="4724400" cy="923330"/>
          </a:xfrm>
          <a:prstGeom prst="rect">
            <a:avLst/>
          </a:prstGeom>
          <a:noFill/>
        </p:spPr>
        <p:txBody>
          <a:bodyPr wrap="square" rtlCol="0">
            <a:spAutoFit/>
          </a:bodyPr>
          <a:lstStyle/>
          <a:p>
            <a:r>
              <a:rPr lang="en-US" dirty="0"/>
              <a:t>Layout of one of the four x-y tracker planes using 9 cm x 9 cm single-sided silicon detectors with one side rotated by 90 degrees. </a:t>
            </a:r>
          </a:p>
        </p:txBody>
      </p:sp>
      <p:pic>
        <p:nvPicPr>
          <p:cNvPr id="10243"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81500" y="1219200"/>
            <a:ext cx="4038600" cy="2043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197797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 Sensors with “Slim” Edges</a:t>
            </a:r>
            <a:endParaRPr lang="en-US" dirty="0"/>
          </a:p>
        </p:txBody>
      </p:sp>
      <p:sp>
        <p:nvSpPr>
          <p:cNvPr id="6" name="Footer Placeholder 5"/>
          <p:cNvSpPr>
            <a:spLocks noGrp="1"/>
          </p:cNvSpPr>
          <p:nvPr>
            <p:ph type="ftr" sz="quarter" idx="11"/>
          </p:nvPr>
        </p:nvSpPr>
        <p:spPr/>
        <p:txBody>
          <a:bodyPr/>
          <a:lstStyle/>
          <a:p>
            <a:r>
              <a:rPr lang="en-US" dirty="0" smtClean="0"/>
              <a:t>NSS/MIC/RTSD Triple Joint Session - Update on Proton Imaging</a:t>
            </a:r>
            <a:endParaRPr lang="en-US"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371600"/>
            <a:ext cx="8229600" cy="283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09600" y="4572000"/>
            <a:ext cx="7924800" cy="2246769"/>
          </a:xfrm>
          <a:prstGeom prst="rect">
            <a:avLst/>
          </a:prstGeom>
          <a:noFill/>
        </p:spPr>
        <p:txBody>
          <a:bodyPr wrap="square" rtlCol="0">
            <a:spAutoFit/>
          </a:bodyPr>
          <a:lstStyle/>
          <a:p>
            <a:pPr marL="342900" indent="-342900">
              <a:buFont typeface="Arial" pitchFamily="34" charset="0"/>
              <a:buChar char="•"/>
            </a:pPr>
            <a:r>
              <a:rPr lang="en-US" sz="2000" dirty="0"/>
              <a:t>The corner of a sensor manufactured by Hamamatsu Photonics for the GLAST mission is shown on the left with the planned cut indicated by the red </a:t>
            </a:r>
            <a:r>
              <a:rPr lang="en-US" sz="2000" dirty="0" smtClean="0"/>
              <a:t>line</a:t>
            </a:r>
          </a:p>
          <a:p>
            <a:pPr marL="342900" indent="-342900">
              <a:buFont typeface="Arial" pitchFamily="34" charset="0"/>
              <a:buChar char="•"/>
            </a:pPr>
            <a:r>
              <a:rPr lang="en-US" sz="2000" dirty="0" smtClean="0"/>
              <a:t>The </a:t>
            </a:r>
            <a:r>
              <a:rPr lang="en-US" sz="2000" dirty="0"/>
              <a:t>sensor was etch-scribed with XeF2, cleaved and passivated with nitrogen plasma-enhanced chemical vapor deposition </a:t>
            </a:r>
            <a:r>
              <a:rPr lang="en-US" sz="2000" dirty="0" smtClean="0"/>
              <a:t>(PECVD)</a:t>
            </a:r>
          </a:p>
          <a:p>
            <a:pPr marL="342900" indent="-342900">
              <a:buFont typeface="Arial" pitchFamily="34" charset="0"/>
              <a:buChar char="•"/>
            </a:pPr>
            <a:r>
              <a:rPr lang="en-US" sz="2000" dirty="0" smtClean="0"/>
              <a:t>The </a:t>
            </a:r>
            <a:r>
              <a:rPr lang="en-US" sz="2000" dirty="0"/>
              <a:t>slim edge with strips and bias ring is shown on the right; only traces of the guard ring are visible.</a:t>
            </a:r>
          </a:p>
        </p:txBody>
      </p:sp>
      <p:sp>
        <p:nvSpPr>
          <p:cNvPr id="3" name="TextBox 2"/>
          <p:cNvSpPr txBox="1"/>
          <p:nvPr/>
        </p:nvSpPr>
        <p:spPr>
          <a:xfrm>
            <a:off x="5410200" y="4343400"/>
            <a:ext cx="3429000" cy="369332"/>
          </a:xfrm>
          <a:prstGeom prst="rect">
            <a:avLst/>
          </a:prstGeom>
          <a:noFill/>
        </p:spPr>
        <p:txBody>
          <a:bodyPr wrap="square" rtlCol="0">
            <a:spAutoFit/>
          </a:bodyPr>
          <a:lstStyle/>
          <a:p>
            <a:r>
              <a:rPr lang="en-US" dirty="0" smtClean="0"/>
              <a:t>Courtesy </a:t>
            </a:r>
            <a:r>
              <a:rPr lang="en-US" b="1" dirty="0" smtClean="0"/>
              <a:t>Hartmut F-W Sadrozinski</a:t>
            </a:r>
            <a:endParaRPr lang="en-US" b="1" dirty="0"/>
          </a:p>
        </p:txBody>
      </p:sp>
    </p:spTree>
    <p:extLst>
      <p:ext uri="{BB962C8B-B14F-4D97-AF65-F5344CB8AC3E}">
        <p14:creationId xmlns:p14="http://schemas.microsoft.com/office/powerpoint/2010/main" val="17469170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Why should we image with protons?</a:t>
            </a:r>
            <a:endParaRPr lang="en-US" dirty="0"/>
          </a:p>
        </p:txBody>
      </p:sp>
      <p:sp>
        <p:nvSpPr>
          <p:cNvPr id="5" name="Text Placeholder 4"/>
          <p:cNvSpPr>
            <a:spLocks noGrp="1"/>
          </p:cNvSpPr>
          <p:nvPr>
            <p:ph type="body" idx="1"/>
          </p:nvPr>
        </p:nvSpPr>
        <p:spPr/>
        <p:txBody>
          <a:bodyPr/>
          <a:lstStyle/>
          <a:p>
            <a:endParaRPr lang="en-US" dirty="0"/>
          </a:p>
        </p:txBody>
      </p:sp>
      <p:sp>
        <p:nvSpPr>
          <p:cNvPr id="7" name="Footer Placeholder 6"/>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258814174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Next Generation pCT Tracker/ASIC</a:t>
            </a:r>
            <a:endParaRPr lang="en-US" dirty="0"/>
          </a:p>
        </p:txBody>
      </p:sp>
      <p:sp>
        <p:nvSpPr>
          <p:cNvPr id="3" name="Text Placeholder 2"/>
          <p:cNvSpPr>
            <a:spLocks noGrp="1"/>
          </p:cNvSpPr>
          <p:nvPr>
            <p:ph type="body" sz="half" idx="1"/>
          </p:nvPr>
        </p:nvSpPr>
        <p:spPr/>
        <p:txBody>
          <a:bodyPr>
            <a:normAutofit fontScale="70000" lnSpcReduction="20000"/>
          </a:bodyPr>
          <a:lstStyle/>
          <a:p>
            <a:r>
              <a:rPr lang="en-US" dirty="0" smtClean="0"/>
              <a:t>4 (x/y) SSDs (9 cm x 9 cm) per </a:t>
            </a:r>
            <a:r>
              <a:rPr lang="en-US" dirty="0"/>
              <a:t>tracking </a:t>
            </a:r>
            <a:r>
              <a:rPr lang="en-US" dirty="0" smtClean="0"/>
              <a:t>layer cut from 6” </a:t>
            </a:r>
            <a:r>
              <a:rPr lang="en-US" dirty="0"/>
              <a:t>high-resistivity n-intrinsic silicon </a:t>
            </a:r>
            <a:r>
              <a:rPr lang="en-US" dirty="0" smtClean="0"/>
              <a:t>wafers</a:t>
            </a:r>
          </a:p>
          <a:p>
            <a:r>
              <a:rPr lang="en-US" dirty="0" smtClean="0"/>
              <a:t>Eight </a:t>
            </a:r>
            <a:r>
              <a:rPr lang="en-US" dirty="0"/>
              <a:t>layers of silicon strip detectors are read out by 144 64-channel </a:t>
            </a:r>
            <a:r>
              <a:rPr lang="en-US" dirty="0" smtClean="0"/>
              <a:t>ICs</a:t>
            </a:r>
            <a:r>
              <a:rPr lang="en-US" dirty="0"/>
              <a:t>, each with a 100 Mbit/s link to an FPGA on the same </a:t>
            </a:r>
            <a:r>
              <a:rPr lang="en-US" dirty="0" smtClean="0"/>
              <a:t>board</a:t>
            </a:r>
          </a:p>
          <a:p>
            <a:r>
              <a:rPr lang="en-US" dirty="0" smtClean="0"/>
              <a:t>Nominal data rate ~10^6 protons per sec</a:t>
            </a:r>
            <a:endParaRPr lang="en-US" dirty="0"/>
          </a:p>
          <a:p>
            <a:endParaRPr lang="en-US" dirty="0"/>
          </a:p>
        </p:txBody>
      </p:sp>
      <p:sp>
        <p:nvSpPr>
          <p:cNvPr id="5"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pic>
        <p:nvPicPr>
          <p:cNvPr id="5122"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2505055"/>
            <a:ext cx="4690474" cy="249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descr="Layout.png"/>
          <p:cNvPicPr>
            <a:picLocks noChangeAspect="1"/>
          </p:cNvPicPr>
          <p:nvPr/>
        </p:nvPicPr>
        <p:blipFill>
          <a:blip r:embed="rId3" cstate="print"/>
          <a:stretch>
            <a:fillRect/>
          </a:stretch>
        </p:blipFill>
        <p:spPr>
          <a:xfrm rot="16200000">
            <a:off x="5757236" y="1218118"/>
            <a:ext cx="1579891" cy="5139560"/>
          </a:xfrm>
          <a:prstGeom prst="rect">
            <a:avLst/>
          </a:prstGeom>
        </p:spPr>
      </p:pic>
      <p:sp>
        <p:nvSpPr>
          <p:cNvPr id="10" name="TextBox 9"/>
          <p:cNvSpPr txBox="1"/>
          <p:nvPr/>
        </p:nvSpPr>
        <p:spPr>
          <a:xfrm>
            <a:off x="3977401" y="5257800"/>
            <a:ext cx="5029200" cy="369332"/>
          </a:xfrm>
          <a:prstGeom prst="rect">
            <a:avLst/>
          </a:prstGeom>
          <a:noFill/>
        </p:spPr>
        <p:txBody>
          <a:bodyPr wrap="square" rtlCol="0">
            <a:spAutoFit/>
          </a:bodyPr>
          <a:lstStyle/>
          <a:p>
            <a:r>
              <a:rPr lang="en-US" dirty="0" smtClean="0"/>
              <a:t>Poster M09-78 presented </a:t>
            </a:r>
            <a:r>
              <a:rPr lang="en-US" dirty="0"/>
              <a:t>by </a:t>
            </a:r>
            <a:r>
              <a:rPr lang="en-US" b="1" dirty="0"/>
              <a:t>Robert P. Johnson </a:t>
            </a:r>
          </a:p>
        </p:txBody>
      </p:sp>
    </p:spTree>
    <p:extLst>
      <p:ext uri="{BB962C8B-B14F-4D97-AF65-F5344CB8AC3E}">
        <p14:creationId xmlns:p14="http://schemas.microsoft.com/office/powerpoint/2010/main" val="20637213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122"/>
                                        </p:tgtEl>
                                        <p:attrNameLst>
                                          <p:attrName>ppt_x</p:attrName>
                                        </p:attrNameLst>
                                      </p:cBhvr>
                                      <p:tavLst>
                                        <p:tav tm="0">
                                          <p:val>
                                            <p:strVal val="ppt_x"/>
                                          </p:val>
                                        </p:tav>
                                        <p:tav tm="100000">
                                          <p:val>
                                            <p:strVal val="ppt_x"/>
                                          </p:val>
                                        </p:tav>
                                      </p:tavLst>
                                    </p:anim>
                                    <p:anim calcmode="lin" valueType="num">
                                      <p:cBhvr additive="base">
                                        <p:cTn id="7" dur="500"/>
                                        <p:tgtEl>
                                          <p:spTgt spid="5122"/>
                                        </p:tgtEl>
                                        <p:attrNameLst>
                                          <p:attrName>ppt_y</p:attrName>
                                        </p:attrNameLst>
                                      </p:cBhvr>
                                      <p:tavLst>
                                        <p:tav tm="0">
                                          <p:val>
                                            <p:strVal val="ppt_y"/>
                                          </p:val>
                                        </p:tav>
                                        <p:tav tm="100000">
                                          <p:val>
                                            <p:strVal val="1+ppt_h/2"/>
                                          </p:val>
                                        </p:tav>
                                      </p:tavLst>
                                    </p:anim>
                                    <p:set>
                                      <p:cBhvr>
                                        <p:cTn id="8" dur="1" fill="hold">
                                          <p:stCondLst>
                                            <p:cond delay="499"/>
                                          </p:stCondLst>
                                        </p:cTn>
                                        <p:tgtEl>
                                          <p:spTgt spid="5122"/>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Next Generation pCT Data Readout/Data Flow</a:t>
            </a:r>
            <a:endParaRPr lang="en-US" dirty="0"/>
          </a:p>
        </p:txBody>
      </p:sp>
      <p:sp>
        <p:nvSpPr>
          <p:cNvPr id="3" name="Text Placeholder 2"/>
          <p:cNvSpPr>
            <a:spLocks noGrp="1"/>
          </p:cNvSpPr>
          <p:nvPr>
            <p:ph type="body" sz="half" idx="1"/>
          </p:nvPr>
        </p:nvSpPr>
        <p:spPr>
          <a:xfrm>
            <a:off x="457200" y="1981200"/>
            <a:ext cx="3429000" cy="3886200"/>
          </a:xfrm>
        </p:spPr>
        <p:txBody>
          <a:bodyPr>
            <a:normAutofit fontScale="85000" lnSpcReduction="20000"/>
          </a:bodyPr>
          <a:lstStyle/>
          <a:p>
            <a:r>
              <a:rPr lang="en-US" dirty="0" smtClean="0"/>
              <a:t>Readout is triggered by energy detector and tracker</a:t>
            </a:r>
          </a:p>
          <a:p>
            <a:r>
              <a:rPr lang="en-US" dirty="0" smtClean="0"/>
              <a:t>Buffering at front end to minimize dead time</a:t>
            </a:r>
          </a:p>
          <a:p>
            <a:r>
              <a:rPr lang="en-US" dirty="0" smtClean="0"/>
              <a:t>Eight layers of SSDs read out by 144 ASICs and linked to an FPGA (Spartan 6, Xilinx) </a:t>
            </a:r>
            <a:endParaRPr lang="en-US" dirty="0"/>
          </a:p>
        </p:txBody>
      </p:sp>
      <p:sp>
        <p:nvSpPr>
          <p:cNvPr id="5"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pic>
        <p:nvPicPr>
          <p:cNvPr id="2054" name="Picture 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3927209" y="1981200"/>
            <a:ext cx="5083509" cy="3223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352800"/>
            <a:ext cx="48006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977401" y="5450676"/>
            <a:ext cx="5029200" cy="369332"/>
          </a:xfrm>
          <a:prstGeom prst="rect">
            <a:avLst/>
          </a:prstGeom>
          <a:noFill/>
        </p:spPr>
        <p:txBody>
          <a:bodyPr wrap="square" rtlCol="0">
            <a:spAutoFit/>
          </a:bodyPr>
          <a:lstStyle/>
          <a:p>
            <a:r>
              <a:rPr lang="en-US" dirty="0" smtClean="0"/>
              <a:t>Poster M09-78 presented </a:t>
            </a:r>
            <a:r>
              <a:rPr lang="en-US" dirty="0"/>
              <a:t>by Robert P. Johnson </a:t>
            </a:r>
          </a:p>
        </p:txBody>
      </p:sp>
    </p:spTree>
    <p:extLst>
      <p:ext uri="{BB962C8B-B14F-4D97-AF65-F5344CB8AC3E}">
        <p14:creationId xmlns:p14="http://schemas.microsoft.com/office/powerpoint/2010/main" val="213931960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Rear detector open.jpg"/>
          <p:cNvPicPr>
            <a:picLocks noChangeAspect="1"/>
          </p:cNvPicPr>
          <p:nvPr/>
        </p:nvPicPr>
        <p:blipFill>
          <a:blip r:embed="rId2" cstate="print"/>
          <a:stretch>
            <a:fillRect/>
          </a:stretch>
        </p:blipFill>
        <p:spPr>
          <a:xfrm>
            <a:off x="4876800" y="2819400"/>
            <a:ext cx="3759200" cy="2819400"/>
          </a:xfrm>
          <a:prstGeom prst="rect">
            <a:avLst/>
          </a:prstGeom>
        </p:spPr>
      </p:pic>
      <p:pic>
        <p:nvPicPr>
          <p:cNvPr id="31755" name="Picture 11"/>
          <p:cNvPicPr>
            <a:picLocks noChangeAspect="1" noChangeArrowheads="1"/>
          </p:cNvPicPr>
          <p:nvPr/>
        </p:nvPicPr>
        <p:blipFill>
          <a:blip r:embed="rId3" cstate="print"/>
          <a:srcRect/>
          <a:stretch>
            <a:fillRect/>
          </a:stretch>
        </p:blipFill>
        <p:spPr bwMode="auto">
          <a:xfrm>
            <a:off x="4572001" y="3048000"/>
            <a:ext cx="4238625" cy="2647950"/>
          </a:xfrm>
          <a:prstGeom prst="rect">
            <a:avLst/>
          </a:prstGeom>
          <a:noFill/>
          <a:ln w="9525">
            <a:noFill/>
            <a:miter lim="800000"/>
            <a:headEnd/>
            <a:tailEnd/>
          </a:ln>
        </p:spPr>
      </p:pic>
      <p:pic>
        <p:nvPicPr>
          <p:cNvPr id="31754" name="Picture 10" descr="matrix_assembled2"/>
          <p:cNvPicPr>
            <a:picLocks noChangeAspect="1" noChangeArrowheads="1"/>
          </p:cNvPicPr>
          <p:nvPr/>
        </p:nvPicPr>
        <p:blipFill>
          <a:blip r:embed="rId4" cstate="print"/>
          <a:srcRect/>
          <a:stretch>
            <a:fillRect/>
          </a:stretch>
        </p:blipFill>
        <p:spPr bwMode="auto">
          <a:xfrm>
            <a:off x="5181600" y="1676400"/>
            <a:ext cx="3759200" cy="2819400"/>
          </a:xfrm>
          <a:prstGeom prst="rect">
            <a:avLst/>
          </a:prstGeom>
          <a:noFill/>
          <a:ln w="9525">
            <a:noFill/>
            <a:miter lim="800000"/>
            <a:headEnd/>
            <a:tailEnd/>
          </a:ln>
        </p:spPr>
      </p:pic>
      <p:sp>
        <p:nvSpPr>
          <p:cNvPr id="3076" name="Rectangle 4"/>
          <p:cNvSpPr>
            <a:spLocks noGrp="1" noChangeArrowheads="1"/>
          </p:cNvSpPr>
          <p:nvPr>
            <p:ph type="title"/>
          </p:nvPr>
        </p:nvSpPr>
        <p:spPr>
          <a:xfrm>
            <a:off x="457200" y="228600"/>
            <a:ext cx="8382000" cy="1371600"/>
          </a:xfrm>
        </p:spPr>
        <p:txBody>
          <a:bodyPr>
            <a:normAutofit/>
          </a:bodyPr>
          <a:lstStyle/>
          <a:p>
            <a:r>
              <a:rPr lang="en-US" sz="3600" dirty="0" smtClean="0"/>
              <a:t>LLU/UCSC/NIU Crystal Calorimeter</a:t>
            </a:r>
          </a:p>
        </p:txBody>
      </p:sp>
      <p:sp>
        <p:nvSpPr>
          <p:cNvPr id="3079" name="Rectangle 5"/>
          <p:cNvSpPr>
            <a:spLocks noGrp="1" noChangeArrowheads="1"/>
          </p:cNvSpPr>
          <p:nvPr>
            <p:ph type="body" sz="half" idx="1"/>
          </p:nvPr>
        </p:nvSpPr>
        <p:spPr>
          <a:xfrm>
            <a:off x="304800" y="1752600"/>
            <a:ext cx="4572000" cy="4525963"/>
          </a:xfrm>
        </p:spPr>
        <p:txBody>
          <a:bodyPr>
            <a:normAutofit lnSpcReduction="10000"/>
          </a:bodyPr>
          <a:lstStyle/>
          <a:p>
            <a:pPr>
              <a:lnSpc>
                <a:spcPct val="80000"/>
              </a:lnSpc>
            </a:pPr>
            <a:r>
              <a:rPr lang="en-US" sz="2400" dirty="0" smtClean="0"/>
              <a:t>Crystal matrix with 18 thallium-doped cesium-iodide (CsI(Tl)) crystals (~3.6 cm x 3.6 cm x 12.5 cm)</a:t>
            </a:r>
          </a:p>
          <a:p>
            <a:pPr>
              <a:lnSpc>
                <a:spcPct val="80000"/>
              </a:lnSpc>
            </a:pPr>
            <a:r>
              <a:rPr lang="en-US" sz="2400" dirty="0" smtClean="0"/>
              <a:t>Each crystal read out by area-matched Si photodiode</a:t>
            </a:r>
          </a:p>
          <a:p>
            <a:pPr>
              <a:lnSpc>
                <a:spcPct val="80000"/>
              </a:lnSpc>
            </a:pPr>
            <a:r>
              <a:rPr lang="en-US" sz="2400" dirty="0" smtClean="0"/>
              <a:t>Si photodiode =&gt; preamp/shaper =&gt; ADC</a:t>
            </a:r>
          </a:p>
          <a:p>
            <a:pPr>
              <a:lnSpc>
                <a:spcPct val="80000"/>
              </a:lnSpc>
            </a:pPr>
            <a:r>
              <a:rPr lang="en-US" sz="2400" dirty="0" smtClean="0"/>
              <a:t>Excellent linearity and energy resolution &lt; 1% above 40 MeV</a:t>
            </a:r>
          </a:p>
          <a:p>
            <a:pPr>
              <a:lnSpc>
                <a:spcPct val="80000"/>
              </a:lnSpc>
            </a:pPr>
            <a:r>
              <a:rPr lang="en-US" sz="2400" dirty="0" smtClean="0"/>
              <a:t>Integrated with rear tracker module</a:t>
            </a:r>
          </a:p>
          <a:p>
            <a:pPr>
              <a:lnSpc>
                <a:spcPct val="80000"/>
              </a:lnSpc>
            </a:pPr>
            <a:r>
              <a:rPr lang="en-US" sz="2400" dirty="0" smtClean="0"/>
              <a:t>Developed by </a:t>
            </a:r>
            <a:r>
              <a:rPr lang="en-US" sz="2400" b="1" dirty="0" smtClean="0"/>
              <a:t>V Bashkirov, V Rykalin</a:t>
            </a:r>
            <a:r>
              <a:rPr lang="en-US" sz="2400" dirty="0" smtClean="0"/>
              <a:t> &amp; </a:t>
            </a:r>
            <a:r>
              <a:rPr lang="en-US" sz="2400" b="1" dirty="0" smtClean="0"/>
              <a:t>students from UCSC</a:t>
            </a:r>
          </a:p>
        </p:txBody>
      </p:sp>
      <p:pic>
        <p:nvPicPr>
          <p:cNvPr id="31753" name="Picture 9" descr="matrix_drawing2"/>
          <p:cNvPicPr>
            <a:picLocks noGrp="1" noChangeAspect="1" noChangeArrowheads="1"/>
          </p:cNvPicPr>
          <p:nvPr>
            <p:ph sz="half" idx="2"/>
          </p:nvPr>
        </p:nvPicPr>
        <p:blipFill>
          <a:blip r:embed="rId5" cstate="print"/>
          <a:srcRect/>
          <a:stretch>
            <a:fillRect/>
          </a:stretch>
        </p:blipFill>
        <p:spPr>
          <a:xfrm>
            <a:off x="4721226" y="1676400"/>
            <a:ext cx="4422775" cy="2971800"/>
          </a:xfrm>
        </p:spPr>
      </p:pic>
      <p:sp>
        <p:nvSpPr>
          <p:cNvPr id="9" name="Footer Placeholder 8"/>
          <p:cNvSpPr>
            <a:spLocks noGrp="1"/>
          </p:cNvSpPr>
          <p:nvPr>
            <p:ph type="ftr" sz="quarter" idx="11"/>
          </p:nvPr>
        </p:nvSpPr>
        <p:spPr>
          <a:xfrm>
            <a:off x="3276600" y="6172200"/>
            <a:ext cx="2133600" cy="457200"/>
          </a:xfrm>
        </p:spPr>
        <p:txBody>
          <a:bodyPr/>
          <a:lstStyle/>
          <a:p>
            <a:pPr>
              <a:defRPr/>
            </a:pPr>
            <a:r>
              <a:rPr lang="en-US" dirty="0" smtClean="0"/>
              <a:t>NSS/MIC/RTSD Triple Joint Session - Update on Proton Imaging</a:t>
            </a:r>
            <a:endParaRPr lang="en-US" dirty="0"/>
          </a:p>
        </p:txBody>
      </p:sp>
      <p:sp>
        <p:nvSpPr>
          <p:cNvPr id="46123" name="Line 43"/>
          <p:cNvSpPr>
            <a:spLocks noChangeShapeType="1"/>
          </p:cNvSpPr>
          <p:nvPr/>
        </p:nvSpPr>
        <p:spPr bwMode="auto">
          <a:xfrm>
            <a:off x="0" y="1524000"/>
            <a:ext cx="9144000" cy="0"/>
          </a:xfrm>
          <a:prstGeom prst="line">
            <a:avLst/>
          </a:prstGeom>
          <a:noFill/>
          <a:ln w="28575">
            <a:solidFill>
              <a:schemeClr val="folHlink"/>
            </a:solidFill>
            <a:round/>
            <a:headEnd/>
            <a:tailEnd/>
          </a:ln>
          <a:effectLst>
            <a:outerShdw dist="107763" dir="18900000" algn="ctr" rotWithShape="0">
              <a:schemeClr val="bg2"/>
            </a:outerShdw>
          </a:effectLst>
        </p:spPr>
        <p:txBody>
          <a:bodyPr wrap="none" anchor="ctr"/>
          <a:lstStyle/>
          <a:p>
            <a:pPr>
              <a:defRPr/>
            </a:pPr>
            <a:endParaRPr lang="en-US" dirty="0">
              <a:cs typeface="Arial"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31753"/>
                                        </p:tgtEl>
                                      </p:cBhvr>
                                    </p:animEffect>
                                    <p:set>
                                      <p:cBhvr>
                                        <p:cTn id="7" dur="1" fill="hold">
                                          <p:stCondLst>
                                            <p:cond delay="1999"/>
                                          </p:stCondLst>
                                        </p:cTn>
                                        <p:tgtEl>
                                          <p:spTgt spid="3175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1754"/>
                                        </p:tgtEl>
                                        <p:attrNameLst>
                                          <p:attrName>style.visibility</p:attrName>
                                        </p:attrNameLst>
                                      </p:cBhvr>
                                      <p:to>
                                        <p:strVal val="visible"/>
                                      </p:to>
                                    </p:set>
                                    <p:animEffect transition="in" filter="fade">
                                      <p:cBhvr>
                                        <p:cTn id="10" dur="2000"/>
                                        <p:tgtEl>
                                          <p:spTgt spid="3175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31754"/>
                                        </p:tgtEl>
                                      </p:cBhvr>
                                    </p:animEffect>
                                    <p:set>
                                      <p:cBhvr>
                                        <p:cTn id="15" dur="1" fill="hold">
                                          <p:stCondLst>
                                            <p:cond delay="1999"/>
                                          </p:stCondLst>
                                        </p:cTn>
                                        <p:tgtEl>
                                          <p:spTgt spid="31754"/>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31755"/>
                                        </p:tgtEl>
                                        <p:attrNameLst>
                                          <p:attrName>style.visibility</p:attrName>
                                        </p:attrNameLst>
                                      </p:cBhvr>
                                      <p:to>
                                        <p:strVal val="visible"/>
                                      </p:to>
                                    </p:set>
                                    <p:animEffect transition="in" filter="fade">
                                      <p:cBhvr>
                                        <p:cTn id="18" dur="2000"/>
                                        <p:tgtEl>
                                          <p:spTgt spid="3175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2000"/>
                                        <p:tgtEl>
                                          <p:spTgt spid="31755"/>
                                        </p:tgtEl>
                                      </p:cBhvr>
                                    </p:animEffect>
                                    <p:set>
                                      <p:cBhvr>
                                        <p:cTn id="23" dur="1" fill="hold">
                                          <p:stCondLst>
                                            <p:cond delay="1999"/>
                                          </p:stCondLst>
                                        </p:cTn>
                                        <p:tgtEl>
                                          <p:spTgt spid="31755"/>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pCT Calorimeter Calibration</a:t>
            </a:r>
            <a:endParaRPr lang="en-US" dirty="0"/>
          </a:p>
        </p:txBody>
      </p:sp>
      <p:sp>
        <p:nvSpPr>
          <p:cNvPr id="3" name="Text Placeholder 2"/>
          <p:cNvSpPr>
            <a:spLocks noGrp="1"/>
          </p:cNvSpPr>
          <p:nvPr>
            <p:ph type="body" sz="half" idx="1"/>
          </p:nvPr>
        </p:nvSpPr>
        <p:spPr>
          <a:xfrm>
            <a:off x="457200" y="1600200"/>
            <a:ext cx="4038600" cy="4572000"/>
          </a:xfrm>
        </p:spPr>
        <p:txBody>
          <a:bodyPr>
            <a:normAutofit fontScale="77500" lnSpcReduction="20000"/>
          </a:bodyPr>
          <a:lstStyle/>
          <a:p>
            <a:r>
              <a:rPr lang="en-US" dirty="0" smtClean="0"/>
              <a:t>Careful calibration to convert weighted sum of crystal responses to WEPL</a:t>
            </a:r>
          </a:p>
          <a:p>
            <a:r>
              <a:rPr lang="en-US" dirty="0" smtClean="0"/>
              <a:t>Performed prior to each pCT scan with polystyrene pates of known water-equivalent thickness (WET)</a:t>
            </a:r>
          </a:p>
          <a:p>
            <a:r>
              <a:rPr lang="en-US" dirty="0" smtClean="0"/>
              <a:t>WET vs. mean calorimeter response fitted with 2</a:t>
            </a:r>
            <a:r>
              <a:rPr lang="en-US" baseline="30000" dirty="0" smtClean="0"/>
              <a:t>nd</a:t>
            </a:r>
            <a:r>
              <a:rPr lang="en-US" dirty="0" smtClean="0"/>
              <a:t> degree polynomial to obtain WEPL calibration curve</a:t>
            </a:r>
            <a:endParaRPr lang="en-US" dirty="0"/>
          </a:p>
        </p:txBody>
      </p:sp>
      <p:sp>
        <p:nvSpPr>
          <p:cNvPr id="5"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pic>
        <p:nvPicPr>
          <p:cNvPr id="6146"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2078548"/>
            <a:ext cx="4038600" cy="3691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0594" y="2133600"/>
            <a:ext cx="4696032"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0872" y="1981200"/>
            <a:ext cx="4435475" cy="2725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952999" y="5803588"/>
            <a:ext cx="4053347" cy="369332"/>
          </a:xfrm>
          <a:prstGeom prst="rect">
            <a:avLst/>
          </a:prstGeom>
          <a:noFill/>
        </p:spPr>
        <p:txBody>
          <a:bodyPr wrap="square" rtlCol="0">
            <a:spAutoFit/>
          </a:bodyPr>
          <a:lstStyle/>
          <a:p>
            <a:r>
              <a:rPr lang="en-US" dirty="0"/>
              <a:t>Poster </a:t>
            </a:r>
            <a:r>
              <a:rPr lang="en-US" dirty="0" smtClean="0"/>
              <a:t>N14-189 presented by </a:t>
            </a:r>
            <a:r>
              <a:rPr lang="en-US" b="1" dirty="0" smtClean="0"/>
              <a:t>Ford Hurley </a:t>
            </a:r>
            <a:endParaRPr lang="en-US" b="1" dirty="0"/>
          </a:p>
        </p:txBody>
      </p:sp>
    </p:spTree>
    <p:extLst>
      <p:ext uri="{BB962C8B-B14F-4D97-AF65-F5344CB8AC3E}">
        <p14:creationId xmlns:p14="http://schemas.microsoft.com/office/powerpoint/2010/main" val="39787247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6146"/>
                                        </p:tgtEl>
                                        <p:attrNameLst>
                                          <p:attrName>ppt_x</p:attrName>
                                        </p:attrNameLst>
                                      </p:cBhvr>
                                      <p:tavLst>
                                        <p:tav tm="0">
                                          <p:val>
                                            <p:strVal val="ppt_x"/>
                                          </p:val>
                                        </p:tav>
                                        <p:tav tm="100000">
                                          <p:val>
                                            <p:strVal val="ppt_x"/>
                                          </p:val>
                                        </p:tav>
                                      </p:tavLst>
                                    </p:anim>
                                    <p:anim calcmode="lin" valueType="num">
                                      <p:cBhvr additive="base">
                                        <p:cTn id="7" dur="500"/>
                                        <p:tgtEl>
                                          <p:spTgt spid="6146"/>
                                        </p:tgtEl>
                                        <p:attrNameLst>
                                          <p:attrName>ppt_y</p:attrName>
                                        </p:attrNameLst>
                                      </p:cBhvr>
                                      <p:tavLst>
                                        <p:tav tm="0">
                                          <p:val>
                                            <p:strVal val="ppt_y"/>
                                          </p:val>
                                        </p:tav>
                                        <p:tav tm="100000">
                                          <p:val>
                                            <p:strVal val="1+ppt_h/2"/>
                                          </p:val>
                                        </p:tav>
                                      </p:tavLst>
                                    </p:anim>
                                    <p:set>
                                      <p:cBhvr>
                                        <p:cTn id="8" dur="1" fill="hold">
                                          <p:stCondLst>
                                            <p:cond delay="499"/>
                                          </p:stCondLst>
                                        </p:cTn>
                                        <p:tgtEl>
                                          <p:spTgt spid="6146"/>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6147"/>
                                        </p:tgtEl>
                                        <p:attrNameLst>
                                          <p:attrName>style.visibility</p:attrName>
                                        </p:attrNameLst>
                                      </p:cBhvr>
                                      <p:to>
                                        <p:strVal val="visible"/>
                                      </p:to>
                                    </p:set>
                                    <p:anim calcmode="lin" valueType="num">
                                      <p:cBhvr additive="base">
                                        <p:cTn id="11" dur="500" fill="hold"/>
                                        <p:tgtEl>
                                          <p:spTgt spid="6147"/>
                                        </p:tgtEl>
                                        <p:attrNameLst>
                                          <p:attrName>ppt_x</p:attrName>
                                        </p:attrNameLst>
                                      </p:cBhvr>
                                      <p:tavLst>
                                        <p:tav tm="0">
                                          <p:val>
                                            <p:strVal val="#ppt_x"/>
                                          </p:val>
                                        </p:tav>
                                        <p:tav tm="100000">
                                          <p:val>
                                            <p:strVal val="#ppt_x"/>
                                          </p:val>
                                        </p:tav>
                                      </p:tavLst>
                                    </p:anim>
                                    <p:anim calcmode="lin" valueType="num">
                                      <p:cBhvr additive="base">
                                        <p:cTn id="12"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6147"/>
                                        </p:tgtEl>
                                        <p:attrNameLst>
                                          <p:attrName>ppt_x</p:attrName>
                                        </p:attrNameLst>
                                      </p:cBhvr>
                                      <p:tavLst>
                                        <p:tav tm="0">
                                          <p:val>
                                            <p:strVal val="ppt_x"/>
                                          </p:val>
                                        </p:tav>
                                        <p:tav tm="100000">
                                          <p:val>
                                            <p:strVal val="ppt_x"/>
                                          </p:val>
                                        </p:tav>
                                      </p:tavLst>
                                    </p:anim>
                                    <p:anim calcmode="lin" valueType="num">
                                      <p:cBhvr additive="base">
                                        <p:cTn id="17" dur="500"/>
                                        <p:tgtEl>
                                          <p:spTgt spid="6147"/>
                                        </p:tgtEl>
                                        <p:attrNameLst>
                                          <p:attrName>ppt_y</p:attrName>
                                        </p:attrNameLst>
                                      </p:cBhvr>
                                      <p:tavLst>
                                        <p:tav tm="0">
                                          <p:val>
                                            <p:strVal val="ppt_y"/>
                                          </p:val>
                                        </p:tav>
                                        <p:tav tm="100000">
                                          <p:val>
                                            <p:strVal val="1+ppt_h/2"/>
                                          </p:val>
                                        </p:tav>
                                      </p:tavLst>
                                    </p:anim>
                                    <p:set>
                                      <p:cBhvr>
                                        <p:cTn id="18" dur="1" fill="hold">
                                          <p:stCondLst>
                                            <p:cond delay="499"/>
                                          </p:stCondLst>
                                        </p:cTn>
                                        <p:tgtEl>
                                          <p:spTgt spid="6147"/>
                                        </p:tgtEl>
                                        <p:attrNameLst>
                                          <p:attrName>style.visibility</p:attrName>
                                        </p:attrNameLst>
                                      </p:cBhvr>
                                      <p:to>
                                        <p:strVal val="hidden"/>
                                      </p:to>
                                    </p:set>
                                  </p:childTnLst>
                                </p:cTn>
                              </p:par>
                              <p:par>
                                <p:cTn id="19" presetID="2" presetClass="entr" presetSubtype="4" fill="hold" nodeType="withEffect">
                                  <p:stCondLst>
                                    <p:cond delay="0"/>
                                  </p:stCondLst>
                                  <p:childTnLst>
                                    <p:set>
                                      <p:cBhvr>
                                        <p:cTn id="20" dur="1" fill="hold">
                                          <p:stCondLst>
                                            <p:cond delay="0"/>
                                          </p:stCondLst>
                                        </p:cTn>
                                        <p:tgtEl>
                                          <p:spTgt spid="6148"/>
                                        </p:tgtEl>
                                        <p:attrNameLst>
                                          <p:attrName>style.visibility</p:attrName>
                                        </p:attrNameLst>
                                      </p:cBhvr>
                                      <p:to>
                                        <p:strVal val="visible"/>
                                      </p:to>
                                    </p:set>
                                    <p:anim calcmode="lin" valueType="num">
                                      <p:cBhvr additive="base">
                                        <p:cTn id="21" dur="500" fill="hold"/>
                                        <p:tgtEl>
                                          <p:spTgt spid="6148"/>
                                        </p:tgtEl>
                                        <p:attrNameLst>
                                          <p:attrName>ppt_x</p:attrName>
                                        </p:attrNameLst>
                                      </p:cBhvr>
                                      <p:tavLst>
                                        <p:tav tm="0">
                                          <p:val>
                                            <p:strVal val="#ppt_x"/>
                                          </p:val>
                                        </p:tav>
                                        <p:tav tm="100000">
                                          <p:val>
                                            <p:strVal val="#ppt_x"/>
                                          </p:val>
                                        </p:tav>
                                      </p:tavLst>
                                    </p:anim>
                                    <p:anim calcmode="lin" valueType="num">
                                      <p:cBhvr additive="base">
                                        <p:cTn id="22"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with Current Calorimeter</a:t>
            </a:r>
            <a:endParaRPr lang="en-US" dirty="0"/>
          </a:p>
        </p:txBody>
      </p:sp>
      <p:sp>
        <p:nvSpPr>
          <p:cNvPr id="3" name="Text Placeholder 2"/>
          <p:cNvSpPr>
            <a:spLocks noGrp="1"/>
          </p:cNvSpPr>
          <p:nvPr>
            <p:ph type="body" sz="half" idx="1"/>
          </p:nvPr>
        </p:nvSpPr>
        <p:spPr>
          <a:xfrm>
            <a:off x="457200" y="1676400"/>
            <a:ext cx="4038600" cy="4495800"/>
          </a:xfrm>
        </p:spPr>
        <p:txBody>
          <a:bodyPr>
            <a:normAutofit fontScale="77500" lnSpcReduction="20000"/>
          </a:bodyPr>
          <a:lstStyle/>
          <a:p>
            <a:r>
              <a:rPr lang="en-US" dirty="0" smtClean="0"/>
              <a:t>Despite careful calibration, inhomogeneous response to proton histories of same residual energy (WEPL) could not be resolved</a:t>
            </a:r>
          </a:p>
          <a:p>
            <a:r>
              <a:rPr lang="en-US" dirty="0" smtClean="0"/>
              <a:t>Analysis revealed that this complicated response is due to light leakage at the level of the PDs and jitter of the timing of different front end chips</a:t>
            </a:r>
            <a:endParaRPr lang="en-US" dirty="0"/>
          </a:p>
        </p:txBody>
      </p:sp>
      <p:sp>
        <p:nvSpPr>
          <p:cNvPr id="5"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pic>
        <p:nvPicPr>
          <p:cNvPr id="8" name="Content Placeholder 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638800" y="1676400"/>
            <a:ext cx="2169116" cy="426593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528763"/>
            <a:ext cx="2849278" cy="5024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79411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ppt_x"/>
                                          </p:val>
                                        </p:tav>
                                      </p:tavLst>
                                    </p:anim>
                                    <p:anim calcmode="lin" valueType="num">
                                      <p:cBhvr additive="base">
                                        <p:cTn id="7" dur="500"/>
                                        <p:tgtEl>
                                          <p:spTgt spid="8"/>
                                        </p:tgtEl>
                                        <p:attrNameLst>
                                          <p:attrName>ppt_y</p:attrName>
                                        </p:attrNameLst>
                                      </p:cBhvr>
                                      <p:tavLst>
                                        <p:tav tm="0">
                                          <p:val>
                                            <p:strVal val="ppt_y"/>
                                          </p:val>
                                        </p:tav>
                                        <p:tav tm="100000">
                                          <p:val>
                                            <p:strVal val="1+ppt_h/2"/>
                                          </p:val>
                                        </p:tav>
                                      </p:tavLst>
                                    </p:anim>
                                    <p:set>
                                      <p:cBhvr>
                                        <p:cTn id="8" dur="1" fill="hold">
                                          <p:stCondLst>
                                            <p:cond delay="499"/>
                                          </p:stCondLst>
                                        </p:cTn>
                                        <p:tgtEl>
                                          <p:spTgt spid="8"/>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171"/>
                                        </p:tgtEl>
                                        <p:attrNameLst>
                                          <p:attrName>style.visibility</p:attrName>
                                        </p:attrNameLst>
                                      </p:cBhvr>
                                      <p:to>
                                        <p:strVal val="visible"/>
                                      </p:to>
                                    </p:set>
                                    <p:anim calcmode="lin" valueType="num">
                                      <p:cBhvr additive="base">
                                        <p:cTn id="11" dur="500" fill="hold"/>
                                        <p:tgtEl>
                                          <p:spTgt spid="7171"/>
                                        </p:tgtEl>
                                        <p:attrNameLst>
                                          <p:attrName>ppt_x</p:attrName>
                                        </p:attrNameLst>
                                      </p:cBhvr>
                                      <p:tavLst>
                                        <p:tav tm="0">
                                          <p:val>
                                            <p:strVal val="#ppt_x"/>
                                          </p:val>
                                        </p:tav>
                                        <p:tav tm="100000">
                                          <p:val>
                                            <p:strVal val="#ppt_x"/>
                                          </p:val>
                                        </p:tav>
                                      </p:tavLst>
                                    </p:anim>
                                    <p:anim calcmode="lin" valueType="num">
                                      <p:cBhvr additive="base">
                                        <p:cTn id="12"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4027" y="1328680"/>
            <a:ext cx="1981200" cy="4532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US" dirty="0" smtClean="0"/>
              <a:t>Next Generation pCT Energy Detectors</a:t>
            </a:r>
            <a:endParaRPr lang="en-US" dirty="0"/>
          </a:p>
        </p:txBody>
      </p:sp>
      <p:sp>
        <p:nvSpPr>
          <p:cNvPr id="3" name="Text Placeholder 2"/>
          <p:cNvSpPr>
            <a:spLocks noGrp="1"/>
          </p:cNvSpPr>
          <p:nvPr>
            <p:ph type="body" sz="half" idx="1"/>
          </p:nvPr>
        </p:nvSpPr>
        <p:spPr>
          <a:xfrm>
            <a:off x="457200" y="1447800"/>
            <a:ext cx="4191000" cy="4800600"/>
          </a:xfrm>
        </p:spPr>
        <p:txBody>
          <a:bodyPr>
            <a:normAutofit fontScale="55000" lnSpcReduction="20000"/>
          </a:bodyPr>
          <a:lstStyle/>
          <a:p>
            <a:r>
              <a:rPr lang="en-US" dirty="0" smtClean="0"/>
              <a:t>Range counter consisting of stack of scintillator plates with SiPM readout and 3-5-stage plastic scintillator design (MSS) with PMT readout have been tested</a:t>
            </a:r>
          </a:p>
          <a:p>
            <a:r>
              <a:rPr lang="en-US" dirty="0" smtClean="0"/>
              <a:t>Range counter determines residual range by detecting most distal plate with measurable response, WEPL = max range – residual range</a:t>
            </a:r>
          </a:p>
          <a:p>
            <a:r>
              <a:rPr lang="en-US" dirty="0" smtClean="0"/>
              <a:t>MSS detects energy response of stopping scintillator, which is converted to WEPL</a:t>
            </a:r>
          </a:p>
          <a:p>
            <a:r>
              <a:rPr lang="en-US" dirty="0" smtClean="0"/>
              <a:t>Both designs have comparable WEPL resolution (~3 mm)  combined with good light yield and uniformity</a:t>
            </a:r>
          </a:p>
          <a:p>
            <a:r>
              <a:rPr lang="en-US" dirty="0" smtClean="0"/>
              <a:t>MSS design preferred solution based on cost (including manpower) considerations</a:t>
            </a:r>
            <a:endParaRPr lang="en-US" dirty="0"/>
          </a:p>
        </p:txBody>
      </p:sp>
      <p:sp>
        <p:nvSpPr>
          <p:cNvPr id="5"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sp>
        <p:nvSpPr>
          <p:cNvPr id="8" name="TextBox 7"/>
          <p:cNvSpPr txBox="1"/>
          <p:nvPr/>
        </p:nvSpPr>
        <p:spPr>
          <a:xfrm>
            <a:off x="3886200" y="5638799"/>
            <a:ext cx="4933335" cy="646331"/>
          </a:xfrm>
          <a:prstGeom prst="rect">
            <a:avLst/>
          </a:prstGeom>
          <a:noFill/>
        </p:spPr>
        <p:txBody>
          <a:bodyPr wrap="square" rtlCol="0">
            <a:spAutoFit/>
          </a:bodyPr>
          <a:lstStyle/>
          <a:p>
            <a:r>
              <a:rPr lang="en-US" dirty="0" smtClean="0"/>
              <a:t>M22-21 Poster presented by </a:t>
            </a:r>
            <a:r>
              <a:rPr lang="en-US" b="1" dirty="0" smtClean="0"/>
              <a:t>Vladimir Bashkirov</a:t>
            </a:r>
          </a:p>
          <a:p>
            <a:r>
              <a:rPr lang="en-US" dirty="0" smtClean="0"/>
              <a:t>N14-192 Poster presente</a:t>
            </a:r>
            <a:r>
              <a:rPr lang="en-US" dirty="0"/>
              <a:t>d by </a:t>
            </a:r>
            <a:r>
              <a:rPr lang="en-US" b="1" dirty="0"/>
              <a:t>Andriy Zatserklyaniy</a:t>
            </a:r>
          </a:p>
        </p:txBody>
      </p:sp>
      <p:pic>
        <p:nvPicPr>
          <p:cNvPr id="3074"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648200" y="2441884"/>
            <a:ext cx="4038600" cy="2964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16804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074"/>
                                        </p:tgtEl>
                                      </p:cBhvr>
                                    </p:animEffect>
                                    <p:set>
                                      <p:cBhvr>
                                        <p:cTn id="7" dur="1" fill="hold">
                                          <p:stCondLst>
                                            <p:cond delay="499"/>
                                          </p:stCondLst>
                                        </p:cTn>
                                        <p:tgtEl>
                                          <p:spTgt spid="3074"/>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Phase 2 LLU/UCSC/CSUSB pCT Scanner</a:t>
            </a:r>
            <a:endParaRPr lang="en-US" dirty="0"/>
          </a:p>
        </p:txBody>
      </p:sp>
      <p:sp>
        <p:nvSpPr>
          <p:cNvPr id="5"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pic>
        <p:nvPicPr>
          <p:cNvPr id="9219"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3581400" y="2057400"/>
            <a:ext cx="5353225" cy="329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half" idx="1"/>
          </p:nvPr>
        </p:nvSpPr>
        <p:spPr/>
        <p:txBody>
          <a:bodyPr>
            <a:normAutofit fontScale="70000" lnSpcReduction="20000"/>
          </a:bodyPr>
          <a:lstStyle/>
          <a:p>
            <a:r>
              <a:rPr lang="en-US" dirty="0"/>
              <a:t>Large area tracker suitable for head </a:t>
            </a:r>
            <a:r>
              <a:rPr lang="en-US" dirty="0" smtClean="0"/>
              <a:t>scans + immobilization devices  (36 </a:t>
            </a:r>
            <a:r>
              <a:rPr lang="en-US" dirty="0"/>
              <a:t>cm x 9 </a:t>
            </a:r>
            <a:r>
              <a:rPr lang="en-US" dirty="0" smtClean="0"/>
              <a:t>cm</a:t>
            </a:r>
          </a:p>
          <a:p>
            <a:r>
              <a:rPr lang="en-US" dirty="0" smtClean="0"/>
              <a:t>Multi (5)-stage scintillation detector calibrated for WEPL measurements</a:t>
            </a:r>
          </a:p>
          <a:p>
            <a:r>
              <a:rPr lang="en-US" dirty="0" smtClean="0"/>
              <a:t>Vertical axis rotation stage for phantom rotation on fixed horizontal beam line</a:t>
            </a:r>
          </a:p>
          <a:p>
            <a:r>
              <a:rPr lang="en-US" dirty="0" smtClean="0"/>
              <a:t>FPGA-based readout</a:t>
            </a:r>
          </a:p>
          <a:p>
            <a:r>
              <a:rPr lang="en-US" dirty="0" smtClean="0"/>
              <a:t>Reconstruction on GPGPU cluster</a:t>
            </a:r>
            <a:endParaRPr lang="en-US" dirty="0"/>
          </a:p>
        </p:txBody>
      </p:sp>
    </p:spTree>
    <p:extLst>
      <p:ext uri="{BB962C8B-B14F-4D97-AF65-F5344CB8AC3E}">
        <p14:creationId xmlns:p14="http://schemas.microsoft.com/office/powerpoint/2010/main" val="355726843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2 NIU/FNAL pCT Scanner</a:t>
            </a:r>
            <a:endParaRPr lang="en-US" dirty="0"/>
          </a:p>
        </p:txBody>
      </p:sp>
      <p:sp>
        <p:nvSpPr>
          <p:cNvPr id="3" name="Text Placeholder 2"/>
          <p:cNvSpPr>
            <a:spLocks noGrp="1"/>
          </p:cNvSpPr>
          <p:nvPr>
            <p:ph type="body" sz="half" idx="1"/>
          </p:nvPr>
        </p:nvSpPr>
        <p:spPr/>
        <p:txBody>
          <a:bodyPr>
            <a:normAutofit fontScale="85000" lnSpcReduction="20000"/>
          </a:bodyPr>
          <a:lstStyle/>
          <a:p>
            <a:r>
              <a:rPr lang="en-US" dirty="0" smtClean="0"/>
              <a:t>Scintillating fiber tracker</a:t>
            </a:r>
          </a:p>
          <a:p>
            <a:r>
              <a:rPr lang="en-US" dirty="0" smtClean="0"/>
              <a:t>96-stage plastic scintillator range counter with WLSF read out by SiPMs (2 per stage)</a:t>
            </a:r>
          </a:p>
          <a:p>
            <a:r>
              <a:rPr lang="en-US" dirty="0" smtClean="0"/>
              <a:t>Reconstruction on large GPGPU cluster (reconstruction of 1 billion histories in &lt;10 min)</a:t>
            </a:r>
            <a:endParaRPr lang="en-US" dirty="0"/>
          </a:p>
        </p:txBody>
      </p:sp>
      <p:pic>
        <p:nvPicPr>
          <p:cNvPr id="6" name="Content Placeholder 5"/>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4648200" y="1981200"/>
            <a:ext cx="4370614" cy="3611827"/>
          </a:xfrm>
        </p:spPr>
      </p:pic>
      <p:sp>
        <p:nvSpPr>
          <p:cNvPr id="5" name="Footer Placeholder 4"/>
          <p:cNvSpPr>
            <a:spLocks noGrp="1"/>
          </p:cNvSpPr>
          <p:nvPr>
            <p:ph type="ftr" sz="quarter" idx="10"/>
          </p:nvPr>
        </p:nvSpPr>
        <p:spPr/>
        <p:txBody>
          <a:bodyPr/>
          <a:lstStyle/>
          <a:p>
            <a:r>
              <a:rPr lang="en-US" dirty="0" smtClean="0"/>
              <a:t>NSS/MIC/RTSD Triple Joint Session - Update on Proton Imaging</a:t>
            </a:r>
            <a:endParaRPr lang="en-US" dirty="0"/>
          </a:p>
        </p:txBody>
      </p:sp>
      <p:sp>
        <p:nvSpPr>
          <p:cNvPr id="4" name="TextBox 3"/>
          <p:cNvSpPr txBox="1"/>
          <p:nvPr/>
        </p:nvSpPr>
        <p:spPr>
          <a:xfrm>
            <a:off x="4724400" y="5791200"/>
            <a:ext cx="3581400" cy="369332"/>
          </a:xfrm>
          <a:prstGeom prst="rect">
            <a:avLst/>
          </a:prstGeom>
          <a:noFill/>
        </p:spPr>
        <p:txBody>
          <a:bodyPr wrap="square" rtlCol="0">
            <a:spAutoFit/>
          </a:bodyPr>
          <a:lstStyle/>
          <a:p>
            <a:r>
              <a:rPr lang="en-US" dirty="0" smtClean="0"/>
              <a:t>Courtesy George Coutrakon, NIU</a:t>
            </a:r>
            <a:endParaRPr lang="en-US" dirty="0"/>
          </a:p>
        </p:txBody>
      </p:sp>
    </p:spTree>
    <p:extLst>
      <p:ext uri="{BB962C8B-B14F-4D97-AF65-F5344CB8AC3E}">
        <p14:creationId xmlns:p14="http://schemas.microsoft.com/office/powerpoint/2010/main" val="246762973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2312" y="4406900"/>
            <a:ext cx="8040687" cy="1362075"/>
          </a:xfrm>
        </p:spPr>
        <p:txBody>
          <a:bodyPr/>
          <a:lstStyle/>
          <a:p>
            <a:r>
              <a:rPr lang="en-US" cap="none" dirty="0" smtClean="0"/>
              <a:t>Proton </a:t>
            </a:r>
            <a:r>
              <a:rPr lang="en-US" dirty="0" smtClean="0"/>
              <a:t>CT image Reconstruction</a:t>
            </a:r>
            <a:endParaRPr lang="en-US" dirty="0"/>
          </a:p>
        </p:txBody>
      </p:sp>
      <p:sp>
        <p:nvSpPr>
          <p:cNvPr id="6" name="Text Placeholder 5"/>
          <p:cNvSpPr>
            <a:spLocks noGrp="1"/>
          </p:cNvSpPr>
          <p:nvPr>
            <p:ph type="body" idx="1"/>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425390359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pCT Reconstruction Problem</a:t>
            </a:r>
            <a:endParaRPr lang="en-US" dirty="0"/>
          </a:p>
        </p:txBody>
      </p:sp>
      <p:sp>
        <p:nvSpPr>
          <p:cNvPr id="3" name="Content Placeholder 2"/>
          <p:cNvSpPr>
            <a:spLocks noGrp="1"/>
          </p:cNvSpPr>
          <p:nvPr>
            <p:ph sz="half" idx="1"/>
          </p:nvPr>
        </p:nvSpPr>
        <p:spPr/>
        <p:txBody>
          <a:bodyPr>
            <a:normAutofit fontScale="85000" lnSpcReduction="10000"/>
          </a:bodyPr>
          <a:lstStyle/>
          <a:p>
            <a:r>
              <a:rPr lang="en-US" dirty="0"/>
              <a:t>Object is a “black box” containing a 3D distribution of target parameter (x) producing measured data y</a:t>
            </a:r>
          </a:p>
          <a:p>
            <a:r>
              <a:rPr lang="en-US" dirty="0"/>
              <a:t>Recovery of object function x requires inversion of physics model </a:t>
            </a:r>
            <a:r>
              <a:rPr lang="en-US" dirty="0" smtClean="0"/>
              <a:t>operator</a:t>
            </a:r>
            <a:endParaRPr lang="en-US" dirty="0"/>
          </a:p>
          <a:p>
            <a:r>
              <a:rPr lang="en-US" dirty="0"/>
              <a:t>Discrete linear problem approach requires x and y to be vectors and </a:t>
            </a:r>
            <a:r>
              <a:rPr lang="en-US" dirty="0" smtClean="0"/>
              <a:t>the physics operator </a:t>
            </a:r>
            <a:r>
              <a:rPr lang="en-US" dirty="0"/>
              <a:t>to </a:t>
            </a:r>
            <a:r>
              <a:rPr lang="en-US" dirty="0" smtClean="0"/>
              <a:t>be represented by </a:t>
            </a:r>
            <a:r>
              <a:rPr lang="en-US" dirty="0"/>
              <a:t>a matrix</a:t>
            </a:r>
          </a:p>
          <a:p>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09079" y="2362200"/>
            <a:ext cx="4374378" cy="2787961"/>
          </a:xfrm>
        </p:spPr>
      </p:pic>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242010611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Tomographic Imaging Modalities for Proton Therapy:</a:t>
            </a:r>
            <a:br>
              <a:rPr lang="en-US" sz="3200" dirty="0" smtClean="0"/>
            </a:br>
            <a:r>
              <a:rPr lang="en-US" sz="3200" b="1" dirty="0" smtClean="0"/>
              <a:t>Primary</a:t>
            </a:r>
            <a:r>
              <a:rPr lang="en-US" sz="3200" dirty="0" smtClean="0"/>
              <a:t> &amp; </a:t>
            </a:r>
            <a:r>
              <a:rPr lang="en-US" sz="3200" dirty="0" smtClean="0">
                <a:solidFill>
                  <a:schemeClr val="tx1">
                    <a:lumMod val="75000"/>
                    <a:lumOff val="25000"/>
                  </a:schemeClr>
                </a:solidFill>
              </a:rPr>
              <a:t>Secondary </a:t>
            </a:r>
            <a:r>
              <a:rPr lang="en-US" sz="3200" dirty="0" smtClean="0"/>
              <a:t>Use</a:t>
            </a:r>
            <a:endParaRPr lang="en-US" sz="3200" dirty="0"/>
          </a:p>
        </p:txBody>
      </p:sp>
      <p:sp>
        <p:nvSpPr>
          <p:cNvPr id="3" name="Content Placeholder 2"/>
          <p:cNvSpPr>
            <a:spLocks noGrp="1"/>
          </p:cNvSpPr>
          <p:nvPr>
            <p:ph idx="1"/>
          </p:nvPr>
        </p:nvSpPr>
        <p:spPr>
          <a:xfrm>
            <a:off x="457200" y="1722437"/>
            <a:ext cx="8229600" cy="4525963"/>
          </a:xfrm>
        </p:spPr>
        <p:txBody>
          <a:bodyPr>
            <a:normAutofit/>
          </a:bodyPr>
          <a:lstStyle/>
          <a:p>
            <a:r>
              <a:rPr lang="en-US" dirty="0" smtClean="0"/>
              <a:t>X-ray CT: </a:t>
            </a:r>
            <a:r>
              <a:rPr lang="en-US" b="1" dirty="0" smtClean="0"/>
              <a:t>treatment planning</a:t>
            </a:r>
            <a:r>
              <a:rPr lang="en-US" dirty="0" smtClean="0"/>
              <a:t>, dose and range calculations, </a:t>
            </a:r>
            <a:r>
              <a:rPr lang="en-US" dirty="0" smtClean="0">
                <a:solidFill>
                  <a:schemeClr val="tx1">
                    <a:lumMod val="75000"/>
                    <a:lumOff val="25000"/>
                  </a:schemeClr>
                </a:solidFill>
              </a:rPr>
              <a:t>target volume delineation</a:t>
            </a:r>
          </a:p>
          <a:p>
            <a:r>
              <a:rPr lang="en-US" dirty="0" smtClean="0"/>
              <a:t>MRI: </a:t>
            </a:r>
            <a:r>
              <a:rPr lang="en-US" b="1" dirty="0" smtClean="0"/>
              <a:t>target delineation</a:t>
            </a:r>
            <a:r>
              <a:rPr lang="en-US" dirty="0" smtClean="0"/>
              <a:t>, </a:t>
            </a:r>
            <a:r>
              <a:rPr lang="en-US" dirty="0" smtClean="0">
                <a:solidFill>
                  <a:schemeClr val="tx1">
                    <a:lumMod val="75000"/>
                    <a:lumOff val="25000"/>
                  </a:schemeClr>
                </a:solidFill>
              </a:rPr>
              <a:t>alignment verification</a:t>
            </a:r>
          </a:p>
          <a:p>
            <a:r>
              <a:rPr lang="en-US" dirty="0" smtClean="0"/>
              <a:t>Positron Emission Tomography (PET)</a:t>
            </a:r>
            <a:r>
              <a:rPr lang="en-US" baseline="30000" dirty="0" smtClean="0">
                <a:latin typeface="Arial"/>
                <a:cs typeface="Arial"/>
              </a:rPr>
              <a:t>†</a:t>
            </a:r>
            <a:r>
              <a:rPr lang="en-US" dirty="0" smtClean="0"/>
              <a:t>: </a:t>
            </a:r>
            <a:r>
              <a:rPr lang="en-US" b="1" dirty="0" smtClean="0"/>
              <a:t>target volume definition</a:t>
            </a:r>
            <a:r>
              <a:rPr lang="en-US" dirty="0" smtClean="0"/>
              <a:t>, biologically weighted RT, </a:t>
            </a:r>
            <a:r>
              <a:rPr lang="en-US" dirty="0" smtClean="0">
                <a:solidFill>
                  <a:schemeClr val="tx1">
                    <a:lumMod val="75000"/>
                    <a:lumOff val="25000"/>
                  </a:schemeClr>
                </a:solidFill>
              </a:rPr>
              <a:t>treatment verification</a:t>
            </a:r>
          </a:p>
          <a:p>
            <a:r>
              <a:rPr lang="en-US" dirty="0" smtClean="0"/>
              <a:t>MV/kV Cone Beam CT: </a:t>
            </a:r>
            <a:r>
              <a:rPr lang="en-US" b="1" dirty="0" smtClean="0"/>
              <a:t>alignment verification</a:t>
            </a:r>
            <a:r>
              <a:rPr lang="en-US" dirty="0" smtClean="0"/>
              <a:t>, </a:t>
            </a:r>
            <a:r>
              <a:rPr lang="en-US" dirty="0" smtClean="0">
                <a:solidFill>
                  <a:schemeClr val="tx1">
                    <a:lumMod val="75000"/>
                    <a:lumOff val="25000"/>
                  </a:schemeClr>
                </a:solidFill>
              </a:rPr>
              <a:t>adaptive radiotherapy</a:t>
            </a:r>
          </a:p>
          <a:p>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234827631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p:txBody>
          <a:bodyPr/>
          <a:lstStyle/>
          <a:p>
            <a:pPr eaLnBrk="1" hangingPunct="1"/>
            <a:r>
              <a:rPr lang="en-US" sz="4000" dirty="0" smtClean="0"/>
              <a:t>Linear pCT System and Solution Concept</a:t>
            </a:r>
          </a:p>
        </p:txBody>
      </p:sp>
      <p:sp>
        <p:nvSpPr>
          <p:cNvPr id="21509" name="Rectangle 4"/>
          <p:cNvSpPr>
            <a:spLocks noGrp="1" noChangeArrowheads="1"/>
          </p:cNvSpPr>
          <p:nvPr>
            <p:ph type="body" sz="half" idx="1"/>
          </p:nvPr>
        </p:nvSpPr>
        <p:spPr>
          <a:xfrm>
            <a:off x="457200" y="1981200"/>
            <a:ext cx="4191000" cy="3886200"/>
          </a:xfrm>
        </p:spPr>
        <p:txBody>
          <a:bodyPr>
            <a:normAutofit lnSpcReduction="10000"/>
          </a:bodyPr>
          <a:lstStyle/>
          <a:p>
            <a:pPr eaLnBrk="1" hangingPunct="1">
              <a:lnSpc>
                <a:spcPct val="90000"/>
              </a:lnSpc>
            </a:pPr>
            <a:r>
              <a:rPr lang="en-US" sz="2000" dirty="0" smtClean="0"/>
              <a:t>Linear System</a:t>
            </a:r>
          </a:p>
          <a:p>
            <a:pPr lvl="1" eaLnBrk="1" hangingPunct="1">
              <a:lnSpc>
                <a:spcPct val="90000"/>
              </a:lnSpc>
            </a:pPr>
            <a:r>
              <a:rPr lang="en-US" sz="1800" dirty="0" smtClean="0"/>
              <a:t>i =1…m measurements =&gt; vector b = (b</a:t>
            </a:r>
            <a:r>
              <a:rPr lang="en-US" sz="1800" baseline="-25000" dirty="0" smtClean="0"/>
              <a:t>i</a:t>
            </a:r>
            <a:r>
              <a:rPr lang="en-US" sz="1800" dirty="0" smtClean="0"/>
              <a:t>) </a:t>
            </a:r>
          </a:p>
          <a:p>
            <a:pPr lvl="1" eaLnBrk="1" hangingPunct="1">
              <a:lnSpc>
                <a:spcPct val="90000"/>
              </a:lnSpc>
            </a:pPr>
            <a:r>
              <a:rPr lang="en-US" sz="1800" dirty="0" smtClean="0"/>
              <a:t>Object vector x = (x</a:t>
            </a:r>
            <a:r>
              <a:rPr lang="en-US" sz="1800" baseline="-25000" dirty="0" smtClean="0"/>
              <a:t>j</a:t>
            </a:r>
            <a:r>
              <a:rPr lang="en-US" sz="1800" dirty="0" smtClean="0"/>
              <a:t>), j=1…n</a:t>
            </a:r>
          </a:p>
          <a:p>
            <a:pPr lvl="1" eaLnBrk="1" hangingPunct="1">
              <a:lnSpc>
                <a:spcPct val="90000"/>
              </a:lnSpc>
            </a:pPr>
            <a:r>
              <a:rPr lang="en-US" sz="1800" dirty="0" smtClean="0"/>
              <a:t>Projection matrix A = (a</a:t>
            </a:r>
            <a:r>
              <a:rPr lang="en-US" sz="1800" baseline="-25000" dirty="0" smtClean="0"/>
              <a:t>ij</a:t>
            </a:r>
            <a:r>
              <a:rPr lang="en-US" sz="1800" dirty="0" smtClean="0"/>
              <a:t>)</a:t>
            </a:r>
          </a:p>
          <a:p>
            <a:pPr eaLnBrk="1" hangingPunct="1">
              <a:lnSpc>
                <a:spcPct val="90000"/>
              </a:lnSpc>
            </a:pPr>
            <a:r>
              <a:rPr lang="en-US" sz="2000" dirty="0" smtClean="0"/>
              <a:t>Note: matrix A is </a:t>
            </a:r>
            <a:r>
              <a:rPr lang="en-US" sz="2000" dirty="0" smtClean="0">
                <a:solidFill>
                  <a:srgbClr val="0070C0"/>
                </a:solidFill>
              </a:rPr>
              <a:t>very large &amp; sparse</a:t>
            </a:r>
            <a:r>
              <a:rPr lang="en-US" sz="2000" dirty="0" smtClean="0"/>
              <a:t>, and the system is inconsistent</a:t>
            </a:r>
            <a:endParaRPr lang="en-US" sz="2000" baseline="-25000" dirty="0" smtClean="0"/>
          </a:p>
          <a:p>
            <a:pPr eaLnBrk="1" hangingPunct="1">
              <a:lnSpc>
                <a:spcPct val="90000"/>
              </a:lnSpc>
            </a:pPr>
            <a:r>
              <a:rPr lang="en-US" sz="2000" dirty="0" smtClean="0"/>
              <a:t>Find “adequate” solution of Ax=b using iterative projection method (projection onto hyperplanes H</a:t>
            </a:r>
            <a:r>
              <a:rPr lang="en-US" sz="2000" baseline="-25000" dirty="0" smtClean="0"/>
              <a:t>i</a:t>
            </a:r>
            <a:r>
              <a:rPr lang="en-US" sz="2000" dirty="0" smtClean="0"/>
              <a:t>)</a:t>
            </a:r>
          </a:p>
          <a:p>
            <a:pPr eaLnBrk="1" hangingPunct="1">
              <a:lnSpc>
                <a:spcPct val="90000"/>
              </a:lnSpc>
            </a:pPr>
            <a:r>
              <a:rPr lang="en-US" sz="2000" dirty="0" smtClean="0"/>
              <a:t>Parallel algorithms for pCT have been developed by </a:t>
            </a:r>
            <a:r>
              <a:rPr lang="en-US" sz="2000" b="1" dirty="0" smtClean="0"/>
              <a:t>Yair Censor</a:t>
            </a:r>
            <a:r>
              <a:rPr lang="en-US" sz="2000" dirty="0" smtClean="0"/>
              <a:t>, </a:t>
            </a:r>
            <a:r>
              <a:rPr lang="en-US" sz="2000" b="1" dirty="0" smtClean="0"/>
              <a:t>Ran Davidi </a:t>
            </a:r>
            <a:r>
              <a:rPr lang="en-US" sz="2000" dirty="0" smtClean="0"/>
              <a:t>and </a:t>
            </a:r>
            <a:r>
              <a:rPr lang="en-US" sz="2000" b="1" dirty="0" smtClean="0"/>
              <a:t>Scott Penfold</a:t>
            </a:r>
          </a:p>
        </p:txBody>
      </p:sp>
      <p:pic>
        <p:nvPicPr>
          <p:cNvPr id="21510" name="Picture 7" descr="measuremen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263775"/>
            <a:ext cx="4038600" cy="33194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11"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5486400"/>
            <a:ext cx="4598988"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0"/>
          </p:nvPr>
        </p:nvSpPr>
        <p:spPr/>
        <p:txBody>
          <a:bodyPr/>
          <a:lstStyle/>
          <a:p>
            <a:r>
              <a:rPr lang="en-US" dirty="0" smtClean="0"/>
              <a:t>NSS/MIC/RTSD Triple Joint Session - Update on Proton Imaging</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CT resolution MLP vs SLP vs CLP.jpg"/>
          <p:cNvPicPr>
            <a:picLocks noChangeAspect="1"/>
          </p:cNvPicPr>
          <p:nvPr/>
        </p:nvPicPr>
        <p:blipFill>
          <a:blip r:embed="rId2" cstate="print"/>
          <a:stretch>
            <a:fillRect/>
          </a:stretch>
        </p:blipFill>
        <p:spPr>
          <a:xfrm>
            <a:off x="5181600" y="1600200"/>
            <a:ext cx="3742944" cy="3694176"/>
          </a:xfrm>
          <a:prstGeom prst="rect">
            <a:avLst/>
          </a:prstGeom>
        </p:spPr>
      </p:pic>
      <p:sp>
        <p:nvSpPr>
          <p:cNvPr id="2" name="Title 1"/>
          <p:cNvSpPr>
            <a:spLocks noGrp="1"/>
          </p:cNvSpPr>
          <p:nvPr>
            <p:ph type="title"/>
          </p:nvPr>
        </p:nvSpPr>
        <p:spPr/>
        <p:txBody>
          <a:bodyPr>
            <a:normAutofit/>
          </a:bodyPr>
          <a:lstStyle/>
          <a:p>
            <a:r>
              <a:rPr lang="en-US" dirty="0"/>
              <a:t>Path Reconstruction </a:t>
            </a:r>
            <a:r>
              <a:rPr lang="en-US" dirty="0" smtClean="0"/>
              <a:t>Concepts</a:t>
            </a:r>
            <a:endParaRPr lang="en-US" dirty="0"/>
          </a:p>
        </p:txBody>
      </p:sp>
      <p:sp>
        <p:nvSpPr>
          <p:cNvPr id="3" name="Content Placeholder 2"/>
          <p:cNvSpPr>
            <a:spLocks noGrp="1"/>
          </p:cNvSpPr>
          <p:nvPr>
            <p:ph sz="half" idx="1"/>
          </p:nvPr>
        </p:nvSpPr>
        <p:spPr>
          <a:xfrm>
            <a:off x="457200" y="1600200"/>
            <a:ext cx="4114800" cy="4525963"/>
          </a:xfrm>
        </p:spPr>
        <p:txBody>
          <a:bodyPr>
            <a:normAutofit fontScale="70000" lnSpcReduction="20000"/>
          </a:bodyPr>
          <a:lstStyle/>
          <a:p>
            <a:r>
              <a:rPr lang="en-US" dirty="0" smtClean="0"/>
              <a:t>Different proton paths may be used in the reconstruction: MLP </a:t>
            </a:r>
            <a:r>
              <a:rPr lang="en-US" dirty="0"/>
              <a:t>= Most Likely </a:t>
            </a:r>
            <a:r>
              <a:rPr lang="en-US" dirty="0" smtClean="0"/>
              <a:t>Path, SLP = straight line path, CSP = cubic spline path </a:t>
            </a:r>
            <a:endParaRPr lang="en-US" dirty="0"/>
          </a:p>
          <a:p>
            <a:r>
              <a:rPr lang="en-US" dirty="0" smtClean="0"/>
              <a:t>The MLP is determined </a:t>
            </a:r>
            <a:r>
              <a:rPr lang="en-US" dirty="0"/>
              <a:t>by maximizing </a:t>
            </a:r>
            <a:r>
              <a:rPr lang="en-US" dirty="0" smtClean="0"/>
              <a:t>likelihood (chi square) of output parameters, </a:t>
            </a:r>
            <a:r>
              <a:rPr lang="en-US" dirty="0"/>
              <a:t>given entry parameters</a:t>
            </a:r>
          </a:p>
          <a:p>
            <a:r>
              <a:rPr lang="en-US" dirty="0" smtClean="0"/>
              <a:t>MLP significantly </a:t>
            </a:r>
            <a:r>
              <a:rPr lang="en-US" dirty="0"/>
              <a:t>improves spatial resolution compared to </a:t>
            </a:r>
            <a:r>
              <a:rPr lang="en-US" dirty="0" smtClean="0"/>
              <a:t>SLP,  CSP reconstruction is nearly as good as MLP reconstruction</a:t>
            </a:r>
          </a:p>
          <a:p>
            <a:r>
              <a:rPr lang="en-US" dirty="0" smtClean="0"/>
              <a:t>The MLP concept was formulated by </a:t>
            </a:r>
            <a:r>
              <a:rPr lang="en-US" b="1" dirty="0" smtClean="0"/>
              <a:t>David C Williams </a:t>
            </a:r>
            <a:r>
              <a:rPr lang="en-US" dirty="0" smtClean="0"/>
              <a:t>(PMB 2004), &amp; further refined by </a:t>
            </a:r>
            <a:r>
              <a:rPr lang="en-US" b="1" dirty="0" smtClean="0"/>
              <a:t>Scott Penfold</a:t>
            </a:r>
            <a:r>
              <a:rPr lang="en-US" dirty="0" smtClean="0"/>
              <a:t>, </a:t>
            </a:r>
            <a:r>
              <a:rPr lang="en-US" b="1" dirty="0" smtClean="0"/>
              <a:t>John Tafas </a:t>
            </a:r>
            <a:r>
              <a:rPr lang="en-US" dirty="0" smtClean="0"/>
              <a:t>and </a:t>
            </a:r>
            <a:r>
              <a:rPr lang="en-US" b="1" dirty="0" smtClean="0"/>
              <a:t>Keith Schubert </a:t>
            </a:r>
            <a:r>
              <a:rPr lang="en-US" dirty="0" smtClean="0"/>
              <a:t>(Med Phys 2008)</a:t>
            </a:r>
            <a:endParaRPr lang="en-US" dirty="0"/>
          </a:p>
          <a:p>
            <a:endParaRPr lang="en-US" dirty="0"/>
          </a:p>
        </p:txBody>
      </p:sp>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447979" y="1752600"/>
            <a:ext cx="4696021" cy="3429000"/>
          </a:xfrm>
        </p:spPr>
      </p:pic>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3271282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Lucy_scan4_TVS-DROP_FBP_cycle2 Jan 17 2011.jpg"/>
          <p:cNvPicPr>
            <a:picLocks noChangeAspect="1"/>
          </p:cNvPicPr>
          <p:nvPr/>
        </p:nvPicPr>
        <p:blipFill>
          <a:blip r:embed="rId2" cstate="print"/>
          <a:stretch>
            <a:fillRect/>
          </a:stretch>
        </p:blipFill>
        <p:spPr>
          <a:xfrm>
            <a:off x="5384800" y="2214561"/>
            <a:ext cx="3251200" cy="3657600"/>
          </a:xfrm>
          <a:prstGeom prst="rect">
            <a:avLst/>
          </a:prstGeom>
        </p:spPr>
      </p:pic>
      <p:pic>
        <p:nvPicPr>
          <p:cNvPr id="10" name="Picture 9" descr="pCT_FBP_LucyScan3.jpg"/>
          <p:cNvPicPr>
            <a:picLocks noChangeAspect="1"/>
          </p:cNvPicPr>
          <p:nvPr/>
        </p:nvPicPr>
        <p:blipFill>
          <a:blip r:embed="rId3" cstate="print"/>
          <a:stretch>
            <a:fillRect/>
          </a:stretch>
        </p:blipFill>
        <p:spPr>
          <a:xfrm>
            <a:off x="5372046" y="2133600"/>
            <a:ext cx="3263955" cy="3657600"/>
          </a:xfrm>
          <a:prstGeom prst="rect">
            <a:avLst/>
          </a:prstGeom>
        </p:spPr>
      </p:pic>
      <p:pic>
        <p:nvPicPr>
          <p:cNvPr id="8" name="Picture 7" descr="Lucy Nov 2010.jpg"/>
          <p:cNvPicPr>
            <a:picLocks noChangeAspect="1"/>
          </p:cNvPicPr>
          <p:nvPr/>
        </p:nvPicPr>
        <p:blipFill>
          <a:blip r:embed="rId4" cstate="print"/>
          <a:stretch>
            <a:fillRect/>
          </a:stretch>
        </p:blipFill>
        <p:spPr>
          <a:xfrm>
            <a:off x="5384800" y="2133599"/>
            <a:ext cx="3164501" cy="3657600"/>
          </a:xfrm>
          <a:prstGeom prst="rect">
            <a:avLst/>
          </a:prstGeom>
        </p:spPr>
      </p:pic>
      <p:pic>
        <p:nvPicPr>
          <p:cNvPr id="11" name="Content Placeholder 10"/>
          <p:cNvPicPr>
            <a:picLocks noGrp="1" noChangeAspect="1"/>
          </p:cNvPicPr>
          <p:nvPr>
            <p:ph sz="half" idx="2"/>
          </p:nvPr>
        </p:nvPicPr>
        <p:blipFill>
          <a:blip r:embed="rId5" cstate="print">
            <a:extLst>
              <a:ext uri="{28A0092B-C50C-407E-A947-70E740481C1C}">
                <a14:useLocalDpi xmlns:a14="http://schemas.microsoft.com/office/drawing/2010/main" val="0"/>
              </a:ext>
            </a:extLst>
          </a:blip>
          <a:stretch>
            <a:fillRect/>
          </a:stretch>
        </p:blipFill>
        <p:spPr>
          <a:xfrm>
            <a:off x="5113867" y="1503398"/>
            <a:ext cx="3774339" cy="4525962"/>
          </a:xfrm>
        </p:spPr>
      </p:pic>
      <p:sp>
        <p:nvSpPr>
          <p:cNvPr id="2" name="Title 1"/>
          <p:cNvSpPr>
            <a:spLocks noGrp="1"/>
          </p:cNvSpPr>
          <p:nvPr>
            <p:ph type="title"/>
          </p:nvPr>
        </p:nvSpPr>
        <p:spPr>
          <a:xfrm>
            <a:off x="457200" y="152400"/>
            <a:ext cx="8229600" cy="1143000"/>
          </a:xfrm>
        </p:spPr>
        <p:txBody>
          <a:bodyPr>
            <a:normAutofit fontScale="90000"/>
          </a:bodyPr>
          <a:lstStyle/>
          <a:p>
            <a:r>
              <a:rPr lang="en-US" dirty="0" smtClean="0"/>
              <a:t>First pCT Scanning Results with the LLU/UCSC/NIU pCT Scanner</a:t>
            </a:r>
            <a:endParaRPr lang="en-US" dirty="0"/>
          </a:p>
        </p:txBody>
      </p:sp>
      <p:sp>
        <p:nvSpPr>
          <p:cNvPr id="3" name="Content Placeholder 2"/>
          <p:cNvSpPr>
            <a:spLocks noGrp="1"/>
          </p:cNvSpPr>
          <p:nvPr>
            <p:ph sz="half" idx="1"/>
          </p:nvPr>
        </p:nvSpPr>
        <p:spPr>
          <a:xfrm>
            <a:off x="514352" y="1600204"/>
            <a:ext cx="3854449" cy="4525963"/>
          </a:xfrm>
        </p:spPr>
        <p:txBody>
          <a:bodyPr>
            <a:normAutofit fontScale="92500" lnSpcReduction="10000"/>
          </a:bodyPr>
          <a:lstStyle/>
          <a:p>
            <a:r>
              <a:rPr lang="en-US" dirty="0" smtClean="0"/>
              <a:t>A series of pCT scans of the Lucy radiosurgery phantom after completion and first calibration of the Phase I LLU-NIU-UCSC pCT scanner</a:t>
            </a:r>
          </a:p>
          <a:p>
            <a:r>
              <a:rPr lang="en-US" dirty="0" smtClean="0"/>
              <a:t>Reconstructions were done with code written by graduate student Scott Penfold</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8"/>
                                        </p:tgtEl>
                                      </p:cBhvr>
                                    </p:animEffect>
                                    <p:set>
                                      <p:cBhvr>
                                        <p:cTn id="15" dur="1" fill="hold">
                                          <p:stCondLst>
                                            <p:cond delay="1999"/>
                                          </p:stCondLst>
                                        </p:cTn>
                                        <p:tgtEl>
                                          <p:spTgt spid="8"/>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2000"/>
                                        <p:tgtEl>
                                          <p:spTgt spid="10"/>
                                        </p:tgtEl>
                                      </p:cBhvr>
                                    </p:animEffect>
                                    <p:set>
                                      <p:cBhvr>
                                        <p:cTn id="23" dur="1" fill="hold">
                                          <p:stCondLst>
                                            <p:cond delay="1999"/>
                                          </p:stCondLst>
                                        </p:cTn>
                                        <p:tgtEl>
                                          <p:spTgt spid="10"/>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828800"/>
            <a:ext cx="3732480" cy="373287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3"/>
          <p:cNvSpPr txBox="1">
            <a:spLocks noChangeArrowheads="1"/>
          </p:cNvSpPr>
          <p:nvPr/>
        </p:nvSpPr>
        <p:spPr bwMode="auto">
          <a:xfrm>
            <a:off x="4360560" y="5867400"/>
            <a:ext cx="1107360" cy="312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9" tIns="40820" rIns="81639" bIns="40820"/>
          <a:lstStyle>
            <a:lvl1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1pPr>
            <a:lvl2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2pPr>
            <a:lvl3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3pPr>
            <a:lvl4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4pPr>
            <a:lvl5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5pPr>
            <a:lvl6pPr marL="25146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6pPr>
            <a:lvl7pPr marL="29718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7pPr>
            <a:lvl8pPr marL="34290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8pPr>
            <a:lvl9pPr marL="38862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Microsoft YaHei" charset="-122"/>
              </a:defRPr>
            </a:lvl9pPr>
          </a:lstStyle>
          <a:p>
            <a:pPr eaLnBrk="1">
              <a:buClrTx/>
              <a:buFontTx/>
              <a:buNone/>
            </a:pPr>
            <a:r>
              <a:rPr lang="en-US" dirty="0">
                <a:solidFill>
                  <a:srgbClr val="000000"/>
                </a:solidFill>
              </a:rPr>
              <a:t>Nov. 2011</a:t>
            </a:r>
          </a:p>
        </p:txBody>
      </p:sp>
      <p:sp>
        <p:nvSpPr>
          <p:cNvPr id="2" name="Title 1"/>
          <p:cNvSpPr>
            <a:spLocks noGrp="1"/>
          </p:cNvSpPr>
          <p:nvPr>
            <p:ph type="title"/>
          </p:nvPr>
        </p:nvSpPr>
        <p:spPr>
          <a:xfrm>
            <a:off x="518947" y="533400"/>
            <a:ext cx="8229600" cy="1143000"/>
          </a:xfrm>
        </p:spPr>
        <p:txBody>
          <a:bodyPr/>
          <a:lstStyle/>
          <a:p>
            <a:r>
              <a:rPr lang="en-US" dirty="0" smtClean="0"/>
              <a:t>Complete Lucy Phantom Scan</a:t>
            </a:r>
            <a:endParaRPr lang="en-US" dirty="0"/>
          </a:p>
        </p:txBody>
      </p:sp>
      <p:sp>
        <p:nvSpPr>
          <p:cNvPr id="4" name="Footer Placeholder 3"/>
          <p:cNvSpPr>
            <a:spLocks noGrp="1"/>
          </p:cNvSpPr>
          <p:nvPr>
            <p:ph type="ftr" sz="quarter" idx="11"/>
          </p:nvPr>
        </p:nvSpPr>
        <p:spPr/>
        <p:txBody>
          <a:bodyPr/>
          <a:lstStyle/>
          <a:p>
            <a:r>
              <a:rPr lang="en-US" dirty="0" smtClean="0"/>
              <a:t>NSS/MIC/RTSD Triple Joint Session - Update on Proton Imaging</a:t>
            </a:r>
            <a:endParaRPr lang="en-US" dirty="0"/>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smtClean="0"/>
              <a:t>Proton Radiography</a:t>
            </a:r>
            <a:endParaRPr lang="en-US" dirty="0"/>
          </a:p>
        </p:txBody>
      </p:sp>
      <p:sp>
        <p:nvSpPr>
          <p:cNvPr id="13" name="Content Placeholder 12"/>
          <p:cNvSpPr>
            <a:spLocks noGrp="1"/>
          </p:cNvSpPr>
          <p:nvPr>
            <p:ph sz="half" idx="1"/>
          </p:nvPr>
        </p:nvSpPr>
        <p:spPr>
          <a:xfrm>
            <a:off x="457200" y="1600200"/>
            <a:ext cx="4038600" cy="4724400"/>
          </a:xfrm>
        </p:spPr>
        <p:txBody>
          <a:bodyPr>
            <a:normAutofit fontScale="92500" lnSpcReduction="20000"/>
          </a:bodyPr>
          <a:lstStyle/>
          <a:p>
            <a:r>
              <a:rPr lang="en-US" dirty="0" smtClean="0"/>
              <a:t>Cp radiographs give a much more faithful representation of relative bone and soft tissue electron densities</a:t>
            </a:r>
          </a:p>
          <a:p>
            <a:r>
              <a:rPr lang="en-US" dirty="0" smtClean="0"/>
              <a:t>Experimental radiographs have been obtained with LLU/UCSC/NIU pCT prototype</a:t>
            </a:r>
          </a:p>
          <a:p>
            <a:r>
              <a:rPr lang="en-US" dirty="0" smtClean="0"/>
              <a:t>pCT radiographs have proven useful in detecting flaws in current detector designs and data processing</a:t>
            </a:r>
          </a:p>
          <a:p>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pic>
        <p:nvPicPr>
          <p:cNvPr id="1229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410200" y="1828800"/>
            <a:ext cx="3060945" cy="3965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752600"/>
            <a:ext cx="3425825" cy="416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876800" y="5791200"/>
            <a:ext cx="3810000" cy="369332"/>
          </a:xfrm>
          <a:prstGeom prst="rect">
            <a:avLst/>
          </a:prstGeom>
          <a:noFill/>
        </p:spPr>
        <p:txBody>
          <a:bodyPr wrap="square" rtlCol="0">
            <a:spAutoFit/>
          </a:bodyPr>
          <a:lstStyle/>
          <a:p>
            <a:r>
              <a:rPr lang="en-US" dirty="0"/>
              <a:t>Poster </a:t>
            </a:r>
            <a:r>
              <a:rPr lang="en-US" dirty="0" smtClean="0"/>
              <a:t>R04-24 presented by Tia Plautz</a:t>
            </a:r>
            <a:endParaRPr lang="en-US" dirty="0"/>
          </a:p>
        </p:txBody>
      </p:sp>
    </p:spTree>
    <p:extLst>
      <p:ext uri="{BB962C8B-B14F-4D97-AF65-F5344CB8AC3E}">
        <p14:creationId xmlns:p14="http://schemas.microsoft.com/office/powerpoint/2010/main" val="3807046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2290"/>
                                        </p:tgtEl>
                                        <p:attrNameLst>
                                          <p:attrName>ppt_x</p:attrName>
                                        </p:attrNameLst>
                                      </p:cBhvr>
                                      <p:tavLst>
                                        <p:tav tm="0">
                                          <p:val>
                                            <p:strVal val="ppt_x"/>
                                          </p:val>
                                        </p:tav>
                                        <p:tav tm="100000">
                                          <p:val>
                                            <p:strVal val="ppt_x"/>
                                          </p:val>
                                        </p:tav>
                                      </p:tavLst>
                                    </p:anim>
                                    <p:anim calcmode="lin" valueType="num">
                                      <p:cBhvr additive="base">
                                        <p:cTn id="7" dur="500"/>
                                        <p:tgtEl>
                                          <p:spTgt spid="12290"/>
                                        </p:tgtEl>
                                        <p:attrNameLst>
                                          <p:attrName>ppt_y</p:attrName>
                                        </p:attrNameLst>
                                      </p:cBhvr>
                                      <p:tavLst>
                                        <p:tav tm="0">
                                          <p:val>
                                            <p:strVal val="ppt_y"/>
                                          </p:val>
                                        </p:tav>
                                        <p:tav tm="100000">
                                          <p:val>
                                            <p:strVal val="1+ppt_h/2"/>
                                          </p:val>
                                        </p:tav>
                                      </p:tavLst>
                                    </p:anim>
                                    <p:set>
                                      <p:cBhvr>
                                        <p:cTn id="8" dur="1" fill="hold">
                                          <p:stCondLst>
                                            <p:cond delay="499"/>
                                          </p:stCondLst>
                                        </p:cTn>
                                        <p:tgtEl>
                                          <p:spTgt spid="12290"/>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12291"/>
                                        </p:tgtEl>
                                        <p:attrNameLst>
                                          <p:attrName>style.visibility</p:attrName>
                                        </p:attrNameLst>
                                      </p:cBhvr>
                                      <p:to>
                                        <p:strVal val="visible"/>
                                      </p:to>
                                    </p:set>
                                    <p:anim calcmode="lin" valueType="num">
                                      <p:cBhvr additive="base">
                                        <p:cTn id="11" dur="500" fill="hold"/>
                                        <p:tgtEl>
                                          <p:spTgt spid="12291"/>
                                        </p:tgtEl>
                                        <p:attrNameLst>
                                          <p:attrName>ppt_x</p:attrName>
                                        </p:attrNameLst>
                                      </p:cBhvr>
                                      <p:tavLst>
                                        <p:tav tm="0">
                                          <p:val>
                                            <p:strVal val="#ppt_x"/>
                                          </p:val>
                                        </p:tav>
                                        <p:tav tm="100000">
                                          <p:val>
                                            <p:strVal val="#ppt_x"/>
                                          </p:val>
                                        </p:tav>
                                      </p:tavLst>
                                    </p:anim>
                                    <p:anim calcmode="lin" valueType="num">
                                      <p:cBhvr additive="base">
                                        <p:cTn id="12"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 Collaboration</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24600" y="1447800"/>
            <a:ext cx="2540557" cy="3544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533400" y="1371600"/>
            <a:ext cx="5559771"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85800" y="3962400"/>
            <a:ext cx="4572000" cy="646331"/>
          </a:xfrm>
          <a:prstGeom prst="rect">
            <a:avLst/>
          </a:prstGeom>
          <a:noFill/>
        </p:spPr>
        <p:txBody>
          <a:bodyPr wrap="square" rtlCol="0">
            <a:spAutoFit/>
          </a:bodyPr>
          <a:lstStyle/>
          <a:p>
            <a:r>
              <a:rPr lang="en-US" dirty="0" smtClean="0"/>
              <a:t>INFN pCT prototype, 4 layers of Si –trackers and YAG crystal calorimeter</a:t>
            </a:r>
            <a:endParaRPr lang="en-US" dirty="0"/>
          </a:p>
        </p:txBody>
      </p:sp>
      <p:sp>
        <p:nvSpPr>
          <p:cNvPr id="10" name="TextBox 9"/>
          <p:cNvSpPr txBox="1"/>
          <p:nvPr/>
        </p:nvSpPr>
        <p:spPr>
          <a:xfrm>
            <a:off x="6248400" y="5105400"/>
            <a:ext cx="2590800" cy="1200329"/>
          </a:xfrm>
          <a:prstGeom prst="rect">
            <a:avLst/>
          </a:prstGeom>
          <a:noFill/>
        </p:spPr>
        <p:txBody>
          <a:bodyPr wrap="square" rtlCol="0">
            <a:spAutoFit/>
          </a:bodyPr>
          <a:lstStyle/>
          <a:p>
            <a:r>
              <a:rPr lang="en-US" dirty="0" smtClean="0"/>
              <a:t>Reconstructed image of a 4 cm x 2 cm PMMA cylinder with FBP using a Butterworth filter</a:t>
            </a:r>
            <a:endParaRPr lang="en-US" dirty="0"/>
          </a:p>
        </p:txBody>
      </p:sp>
      <p:sp>
        <p:nvSpPr>
          <p:cNvPr id="11" name="TextBox 10"/>
          <p:cNvSpPr txBox="1"/>
          <p:nvPr/>
        </p:nvSpPr>
        <p:spPr>
          <a:xfrm>
            <a:off x="3962400" y="4953000"/>
            <a:ext cx="2286000" cy="369332"/>
          </a:xfrm>
          <a:prstGeom prst="rect">
            <a:avLst/>
          </a:prstGeom>
          <a:noFill/>
        </p:spPr>
        <p:txBody>
          <a:bodyPr wrap="square" rtlCol="0">
            <a:spAutoFit/>
          </a:bodyPr>
          <a:lstStyle/>
          <a:p>
            <a:r>
              <a:rPr lang="en-US" dirty="0" smtClean="0"/>
              <a:t>Courtesy E Vanzi, INFN</a:t>
            </a:r>
            <a:endParaRPr lang="en-US" dirty="0"/>
          </a:p>
        </p:txBody>
      </p:sp>
      <p:sp>
        <p:nvSpPr>
          <p:cNvPr id="12" name="TextBox 11"/>
          <p:cNvSpPr txBox="1"/>
          <p:nvPr/>
        </p:nvSpPr>
        <p:spPr>
          <a:xfrm>
            <a:off x="304800" y="5436992"/>
            <a:ext cx="4396409" cy="923330"/>
          </a:xfrm>
          <a:prstGeom prst="rect">
            <a:avLst/>
          </a:prstGeom>
          <a:noFill/>
        </p:spPr>
        <p:txBody>
          <a:bodyPr wrap="square" rtlCol="0">
            <a:spAutoFit/>
          </a:bodyPr>
          <a:lstStyle/>
          <a:p>
            <a:r>
              <a:rPr lang="en-US" dirty="0"/>
              <a:t>M06-6 </a:t>
            </a:r>
            <a:r>
              <a:rPr lang="en-US" dirty="0" smtClean="0"/>
              <a:t>PRIMA </a:t>
            </a:r>
            <a:r>
              <a:rPr lang="en-US" dirty="0"/>
              <a:t>Proton Imaging for Clinical </a:t>
            </a:r>
            <a:r>
              <a:rPr lang="en-US" dirty="0" smtClean="0"/>
              <a:t>Application. Presented by </a:t>
            </a:r>
            <a:endParaRPr lang="en-US" dirty="0"/>
          </a:p>
          <a:p>
            <a:r>
              <a:rPr lang="en-US" dirty="0" smtClean="0"/>
              <a:t>Cinzia Talamonti.</a:t>
            </a:r>
            <a:endParaRPr lang="en-US" dirty="0"/>
          </a:p>
        </p:txBody>
      </p:sp>
    </p:spTree>
    <p:extLst>
      <p:ext uri="{BB962C8B-B14F-4D97-AF65-F5344CB8AC3E}">
        <p14:creationId xmlns:p14="http://schemas.microsoft.com/office/powerpoint/2010/main" val="36887142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The quest of low-dose CT</a:t>
            </a:r>
            <a:r>
              <a:rPr lang="en-US" dirty="0"/>
              <a:t/>
            </a:r>
            <a:br>
              <a:rPr lang="en-US" dirty="0"/>
            </a:br>
            <a:endParaRPr lang="en-US" dirty="0"/>
          </a:p>
        </p:txBody>
      </p:sp>
      <p:sp>
        <p:nvSpPr>
          <p:cNvPr id="8" name="Text Placeholder 7"/>
          <p:cNvSpPr>
            <a:spLocks noGrp="1"/>
          </p:cNvSpPr>
          <p:nvPr>
            <p:ph type="body" idx="1"/>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407744732"/>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9" name="Rectangle 5"/>
          <p:cNvSpPr>
            <a:spLocks noGrp="1" noChangeArrowheads="1"/>
          </p:cNvSpPr>
          <p:nvPr>
            <p:ph type="body" idx="1"/>
          </p:nvPr>
        </p:nvSpPr>
        <p:spPr>
          <a:xfrm>
            <a:off x="381000" y="1600200"/>
            <a:ext cx="5867400" cy="3886200"/>
          </a:xfrm>
        </p:spPr>
        <p:txBody>
          <a:bodyPr>
            <a:normAutofit fontScale="92500" lnSpcReduction="20000"/>
          </a:bodyPr>
          <a:lstStyle/>
          <a:p>
            <a:r>
              <a:rPr lang="en-US" sz="2400" dirty="0" smtClean="0"/>
              <a:t>Dose per proton &amp; image slice (180 x 180 x 1 mm</a:t>
            </a:r>
            <a:r>
              <a:rPr lang="en-US" sz="2400" baseline="30000" dirty="0" smtClean="0"/>
              <a:t>3</a:t>
            </a:r>
            <a:r>
              <a:rPr lang="en-US" sz="2400" dirty="0" smtClean="0"/>
              <a:t>) of unit density:  0.67 x 0.5 nGy (&lt;</a:t>
            </a:r>
            <a:r>
              <a:rPr lang="en-US" sz="2400" dirty="0" smtClean="0">
                <a:latin typeface="Symbol" pitchFamily="18" charset="2"/>
              </a:rPr>
              <a:t>D</a:t>
            </a:r>
            <a:r>
              <a:rPr lang="en-US" sz="2400" dirty="0" smtClean="0"/>
              <a:t>E&gt; = 100 MeV) from electronic interactions + 0.33 x 1 nGy </a:t>
            </a:r>
            <a:r>
              <a:rPr lang="en-US" sz="2400" dirty="0"/>
              <a:t>(&lt;</a:t>
            </a:r>
            <a:r>
              <a:rPr lang="en-US" sz="2400" dirty="0">
                <a:latin typeface="Symbol" pitchFamily="18" charset="2"/>
              </a:rPr>
              <a:t>D</a:t>
            </a:r>
            <a:r>
              <a:rPr lang="en-US" sz="2400" dirty="0"/>
              <a:t>E&gt; = </a:t>
            </a:r>
            <a:r>
              <a:rPr lang="en-US" sz="2400" dirty="0" smtClean="0"/>
              <a:t>200 </a:t>
            </a:r>
            <a:r>
              <a:rPr lang="en-US" sz="2400" dirty="0"/>
              <a:t>MeV</a:t>
            </a:r>
            <a:r>
              <a:rPr lang="en-US" sz="2400" dirty="0" smtClean="0"/>
              <a:t>) from inelastic nuclear interactions</a:t>
            </a:r>
            <a:r>
              <a:rPr lang="en-US" sz="2400" baseline="30000" dirty="0" smtClean="0">
                <a:latin typeface="Calibri"/>
                <a:cs typeface="Calibri"/>
              </a:rPr>
              <a:t>†</a:t>
            </a:r>
            <a:r>
              <a:rPr lang="en-US" sz="2400" dirty="0" smtClean="0"/>
              <a:t>  = 0.67 nGy per proton history</a:t>
            </a:r>
          </a:p>
          <a:p>
            <a:pPr eaLnBrk="1" hangingPunct="1"/>
            <a:r>
              <a:rPr lang="en-US" sz="2400" dirty="0" smtClean="0"/>
              <a:t>Dimension of single slice head object vector: 180</a:t>
            </a:r>
            <a:r>
              <a:rPr lang="en-US" sz="2400" baseline="30000" dirty="0" smtClean="0"/>
              <a:t>2 </a:t>
            </a:r>
            <a:r>
              <a:rPr lang="en-US" sz="2400" dirty="0" smtClean="0"/>
              <a:t>= 3.6 x 10</a:t>
            </a:r>
            <a:r>
              <a:rPr lang="en-US" sz="2400" baseline="30000" dirty="0" smtClean="0"/>
              <a:t>4</a:t>
            </a:r>
            <a:r>
              <a:rPr lang="en-US" sz="2400" dirty="0" smtClean="0"/>
              <a:t> assuming 1 x 1 x 1 mm</a:t>
            </a:r>
            <a:r>
              <a:rPr lang="en-US" sz="2400" baseline="30000" dirty="0" smtClean="0"/>
              <a:t>3</a:t>
            </a:r>
            <a:r>
              <a:rPr lang="en-US" sz="2400" dirty="0" smtClean="0"/>
              <a:t> voxels</a:t>
            </a:r>
          </a:p>
          <a:p>
            <a:pPr eaLnBrk="1" hangingPunct="1"/>
            <a:r>
              <a:rPr lang="en-US" sz="2400" dirty="0" smtClean="0"/>
              <a:t>Number of protons per slice ~ number of unknowns x10-100 ~ 3.6 x 10</a:t>
            </a:r>
            <a:r>
              <a:rPr lang="en-US" sz="2400" baseline="30000" dirty="0" smtClean="0"/>
              <a:t>5</a:t>
            </a:r>
            <a:r>
              <a:rPr lang="en-US" sz="2400" dirty="0" smtClean="0"/>
              <a:t> – 3.6 x 10</a:t>
            </a:r>
            <a:r>
              <a:rPr lang="en-US" sz="2400" baseline="30000" dirty="0" smtClean="0"/>
              <a:t>6</a:t>
            </a:r>
            <a:endParaRPr lang="en-US" sz="2400" dirty="0" smtClean="0"/>
          </a:p>
          <a:p>
            <a:pPr eaLnBrk="1" hangingPunct="1"/>
            <a:r>
              <a:rPr lang="en-US" sz="2400" dirty="0" smtClean="0"/>
              <a:t>Average dose for a given slice: ~0.04-0.45 mSv (RBE = 1)</a:t>
            </a:r>
          </a:p>
          <a:p>
            <a:pPr eaLnBrk="1" hangingPunct="1"/>
            <a:r>
              <a:rPr lang="en-US" sz="2400" dirty="0" smtClean="0"/>
              <a:t>Comparable to 0.07 mSv  from single chest X-ray</a:t>
            </a:r>
            <a:endParaRPr lang="el-GR" sz="2400" dirty="0" smtClean="0"/>
          </a:p>
        </p:txBody>
      </p:sp>
      <p:sp>
        <p:nvSpPr>
          <p:cNvPr id="21509" name="Rectangle 4"/>
          <p:cNvSpPr>
            <a:spLocks noGrp="1" noChangeArrowheads="1"/>
          </p:cNvSpPr>
          <p:nvPr>
            <p:ph type="title"/>
          </p:nvPr>
        </p:nvSpPr>
        <p:spPr/>
        <p:txBody>
          <a:bodyPr/>
          <a:lstStyle/>
          <a:p>
            <a:pPr eaLnBrk="1" hangingPunct="1"/>
            <a:r>
              <a:rPr lang="en-US" sz="3200" dirty="0" smtClean="0"/>
              <a:t>pCT – A low-dose image modality?</a:t>
            </a:r>
          </a:p>
        </p:txBody>
      </p:sp>
      <p:sp>
        <p:nvSpPr>
          <p:cNvPr id="3" name="Footer Placeholder 2"/>
          <p:cNvSpPr>
            <a:spLocks noGrp="1"/>
          </p:cNvSpPr>
          <p:nvPr>
            <p:ph type="ftr" sz="quarter" idx="11"/>
          </p:nvPr>
        </p:nvSpPr>
        <p:spPr/>
        <p:txBody>
          <a:bodyPr/>
          <a:lstStyle/>
          <a:p>
            <a:r>
              <a:rPr lang="en-US" dirty="0" smtClean="0"/>
              <a:t>NSS/MIC/RTSD Triple Joint Session - Update on Proton Imaging</a:t>
            </a:r>
            <a:endParaRPr lang="en-US" dirty="0"/>
          </a:p>
        </p:txBody>
      </p:sp>
      <p:sp>
        <p:nvSpPr>
          <p:cNvPr id="4" name="TextBox 3"/>
          <p:cNvSpPr txBox="1"/>
          <p:nvPr/>
        </p:nvSpPr>
        <p:spPr>
          <a:xfrm>
            <a:off x="838200" y="5410200"/>
            <a:ext cx="5105400" cy="369332"/>
          </a:xfrm>
          <a:prstGeom prst="rect">
            <a:avLst/>
          </a:prstGeom>
          <a:noFill/>
        </p:spPr>
        <p:txBody>
          <a:bodyPr wrap="square" rtlCol="0">
            <a:spAutoFit/>
          </a:bodyPr>
          <a:lstStyle/>
          <a:p>
            <a:r>
              <a:rPr lang="en-US" baseline="30000" dirty="0" smtClean="0">
                <a:latin typeface="Calibri"/>
                <a:cs typeface="Calibri"/>
              </a:rPr>
              <a:t>†</a:t>
            </a:r>
            <a:r>
              <a:rPr lang="en-US" dirty="0" smtClean="0"/>
              <a:t>Poster N14-186 presented by David Steinberg</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0" y="1162050"/>
            <a:ext cx="2162175" cy="4857750"/>
          </a:xfrm>
          <a:prstGeom prst="rect">
            <a:avLst/>
          </a:prstGeom>
        </p:spPr>
      </p:pic>
      <p:sp>
        <p:nvSpPr>
          <p:cNvPr id="2" name="TextBox 1"/>
          <p:cNvSpPr txBox="1"/>
          <p:nvPr/>
        </p:nvSpPr>
        <p:spPr>
          <a:xfrm>
            <a:off x="6477000" y="5779532"/>
            <a:ext cx="2162175" cy="646331"/>
          </a:xfrm>
          <a:prstGeom prst="rect">
            <a:avLst/>
          </a:prstGeom>
          <a:noFill/>
        </p:spPr>
        <p:txBody>
          <a:bodyPr wrap="square" rtlCol="0">
            <a:spAutoFit/>
          </a:bodyPr>
          <a:lstStyle/>
          <a:p>
            <a:r>
              <a:rPr lang="en-US" dirty="0" smtClean="0"/>
              <a:t>R. Schulte, Med Phys. 2005</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5974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974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9749">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974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and Conclusions</a:t>
            </a:r>
            <a:endParaRPr lang="en-US" dirty="0"/>
          </a:p>
        </p:txBody>
      </p:sp>
      <p:sp>
        <p:nvSpPr>
          <p:cNvPr id="3" name="Content Placeholder 2"/>
          <p:cNvSpPr>
            <a:spLocks noGrp="1"/>
          </p:cNvSpPr>
          <p:nvPr>
            <p:ph idx="1"/>
          </p:nvPr>
        </p:nvSpPr>
        <p:spPr/>
        <p:txBody>
          <a:bodyPr>
            <a:normAutofit fontScale="92500"/>
          </a:bodyPr>
          <a:lstStyle/>
          <a:p>
            <a:r>
              <a:rPr lang="en-US" dirty="0" smtClean="0"/>
              <a:t>pCT and radiography are evolving technologies that are driven by applications in charged particle therapy</a:t>
            </a:r>
          </a:p>
          <a:p>
            <a:r>
              <a:rPr lang="en-US" dirty="0" smtClean="0"/>
              <a:t>Fastest progress is made by continued exchange of ideas and experience between medicine, high energy &amp; nuclear physics, applied mathematics, computer science and engineering</a:t>
            </a:r>
          </a:p>
          <a:p>
            <a:r>
              <a:rPr lang="en-US" dirty="0"/>
              <a:t>Wide-spread use can be expected within the next 10 years as </a:t>
            </a:r>
            <a:r>
              <a:rPr lang="en-US" dirty="0" smtClean="0"/>
              <a:t>proton/ion therapy expands its role</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1729631547"/>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Acknowledgments</a:t>
            </a:r>
            <a:endParaRPr lang="en-US" dirty="0"/>
          </a:p>
        </p:txBody>
      </p:sp>
      <p:sp>
        <p:nvSpPr>
          <p:cNvPr id="3" name="Content Placeholder 2"/>
          <p:cNvSpPr>
            <a:spLocks noGrp="1"/>
          </p:cNvSpPr>
          <p:nvPr>
            <p:ph idx="1"/>
          </p:nvPr>
        </p:nvSpPr>
        <p:spPr>
          <a:xfrm>
            <a:off x="457200" y="1524000"/>
            <a:ext cx="8229600" cy="4525963"/>
          </a:xfrm>
        </p:spPr>
        <p:txBody>
          <a:bodyPr>
            <a:normAutofit fontScale="77500" lnSpcReduction="20000"/>
          </a:bodyPr>
          <a:lstStyle/>
          <a:p>
            <a:r>
              <a:rPr lang="en-US" dirty="0" smtClean="0"/>
              <a:t>pCT research is funded by the </a:t>
            </a:r>
            <a:r>
              <a:rPr lang="en-US" b="1" dirty="0"/>
              <a:t>National Institute of Biomedical Imaging </a:t>
            </a:r>
            <a:r>
              <a:rPr lang="en-US" dirty="0"/>
              <a:t>and Bioengineering (NIBIB) and the </a:t>
            </a:r>
            <a:r>
              <a:rPr lang="en-US" b="1" dirty="0"/>
              <a:t>National Science Foundatio</a:t>
            </a:r>
            <a:r>
              <a:rPr lang="en-US" dirty="0"/>
              <a:t>n (NSF), award Number R01EB013118. The content of this paper is solely the responsibility of the authors and does not necessarily represent the official views of NIBIB and NIH. Work in pCT reconstruction is also supported by a grant from  the </a:t>
            </a:r>
            <a:r>
              <a:rPr lang="en-US" b="1" dirty="0"/>
              <a:t>United States - Israel Binational Science Foundation</a:t>
            </a:r>
            <a:r>
              <a:rPr lang="en-US" dirty="0"/>
              <a:t> (BSF</a:t>
            </a:r>
            <a:r>
              <a:rPr lang="en-US" dirty="0" smtClean="0"/>
              <a:t>)</a:t>
            </a:r>
            <a:endParaRPr lang="en-US" dirty="0"/>
          </a:p>
          <a:p>
            <a:endParaRPr lang="en-US" dirty="0"/>
          </a:p>
          <a:p>
            <a:r>
              <a:rPr lang="en-US" dirty="0" smtClean="0"/>
              <a:t>The </a:t>
            </a:r>
            <a:r>
              <a:rPr lang="en-US" dirty="0"/>
              <a:t>proton imaging detectors were built at UCSC and Northern Illinois University with support from the U.S. </a:t>
            </a:r>
            <a:r>
              <a:rPr lang="en-US" b="1" dirty="0" smtClean="0"/>
              <a:t>Department of Defense</a:t>
            </a:r>
            <a:r>
              <a:rPr lang="en-US" dirty="0" smtClean="0"/>
              <a:t> </a:t>
            </a:r>
            <a:r>
              <a:rPr lang="en-US" dirty="0"/>
              <a:t>Prostate Cancer Research Program, award No. W81XWH-12-1-0122and the</a:t>
            </a:r>
            <a:r>
              <a:rPr lang="en-US" b="1" dirty="0"/>
              <a:t> Department of Radiation Medicine</a:t>
            </a:r>
            <a:r>
              <a:rPr lang="en-US" dirty="0"/>
              <a:t> at </a:t>
            </a:r>
            <a:r>
              <a:rPr lang="en-US" dirty="0" smtClean="0"/>
              <a:t>LLUMC (</a:t>
            </a:r>
            <a:r>
              <a:rPr lang="en-US" b="1" dirty="0" smtClean="0"/>
              <a:t>Dr. James M. Slater</a:t>
            </a:r>
            <a:r>
              <a:rPr lang="en-US" dirty="0" smtClean="0"/>
              <a:t>) </a:t>
            </a:r>
            <a:endParaRPr lang="en-US" dirty="0"/>
          </a:p>
          <a:p>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167413352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role of CT Imaging in Charged Particle Therapy</a:t>
            </a:r>
            <a:endParaRPr lang="en-US" dirty="0"/>
          </a:p>
        </p:txBody>
      </p:sp>
      <p:sp>
        <p:nvSpPr>
          <p:cNvPr id="3" name="Content Placeholder 2"/>
          <p:cNvSpPr>
            <a:spLocks noGrp="1"/>
          </p:cNvSpPr>
          <p:nvPr>
            <p:ph idx="1"/>
          </p:nvPr>
        </p:nvSpPr>
        <p:spPr/>
        <p:txBody>
          <a:bodyPr/>
          <a:lstStyle/>
          <a:p>
            <a:r>
              <a:rPr lang="en-US" dirty="0" smtClean="0"/>
              <a:t>CT imaging is needed for </a:t>
            </a:r>
          </a:p>
          <a:p>
            <a:pPr lvl="1"/>
            <a:r>
              <a:rPr lang="en-US" dirty="0" smtClean="0"/>
              <a:t>Target volume definition (anatomical boundaries with additional information from fused MRI and PET studies</a:t>
            </a:r>
          </a:p>
          <a:p>
            <a:pPr lvl="1"/>
            <a:r>
              <a:rPr lang="en-US" dirty="0" smtClean="0"/>
              <a:t>Dose and range calculation</a:t>
            </a:r>
          </a:p>
          <a:p>
            <a:pPr lvl="1"/>
            <a:r>
              <a:rPr lang="en-US" dirty="0" smtClean="0"/>
              <a:t>Patient alignment verification (in-room cone beam CT, CBCT)</a:t>
            </a:r>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306185325"/>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457200" y="762000"/>
            <a:ext cx="1600200" cy="6096000"/>
          </a:xfrm>
        </p:spPr>
        <p:txBody>
          <a:bodyPr>
            <a:normAutofit fontScale="40000" lnSpcReduction="20000"/>
          </a:bodyPr>
          <a:lstStyle/>
          <a:p>
            <a:pPr marL="0" indent="0">
              <a:buNone/>
            </a:pPr>
            <a:r>
              <a:rPr lang="en-US" dirty="0" smtClean="0"/>
              <a:t>Vladimir </a:t>
            </a:r>
            <a:r>
              <a:rPr lang="en-US" dirty="0"/>
              <a:t>Bashkirov</a:t>
            </a:r>
          </a:p>
          <a:p>
            <a:pPr marL="0" indent="0">
              <a:buNone/>
            </a:pPr>
            <a:r>
              <a:rPr lang="en-US" dirty="0"/>
              <a:t>Ford Hurley</a:t>
            </a:r>
          </a:p>
          <a:p>
            <a:pPr marL="0" indent="0">
              <a:buNone/>
            </a:pPr>
            <a:r>
              <a:rPr lang="en-US" dirty="0"/>
              <a:t>Andrew Wroe</a:t>
            </a:r>
          </a:p>
          <a:p>
            <a:pPr marL="0" indent="0">
              <a:buNone/>
            </a:pPr>
            <a:r>
              <a:rPr lang="en-US" dirty="0"/>
              <a:t>Baron </a:t>
            </a:r>
            <a:r>
              <a:rPr lang="en-US" dirty="0" smtClean="0"/>
              <a:t>Black</a:t>
            </a:r>
          </a:p>
          <a:p>
            <a:pPr marL="0" indent="0">
              <a:buNone/>
            </a:pPr>
            <a:r>
              <a:rPr lang="en-US" dirty="0" smtClean="0"/>
              <a:t>Bob Jones</a:t>
            </a:r>
            <a:endParaRPr lang="en-US" dirty="0"/>
          </a:p>
          <a:p>
            <a:pPr marL="0" indent="0">
              <a:buNone/>
            </a:pPr>
            <a:r>
              <a:rPr lang="en-US" dirty="0"/>
              <a:t>Hartmut Sadrozinski</a:t>
            </a:r>
          </a:p>
          <a:p>
            <a:pPr marL="0" indent="0">
              <a:buNone/>
            </a:pPr>
            <a:r>
              <a:rPr lang="en-US" dirty="0"/>
              <a:t>Robert Johnson</a:t>
            </a:r>
          </a:p>
          <a:p>
            <a:pPr marL="0" indent="0">
              <a:buNone/>
            </a:pPr>
            <a:r>
              <a:rPr lang="en-US" dirty="0"/>
              <a:t>Andriy Zatserklyaniy</a:t>
            </a:r>
          </a:p>
          <a:p>
            <a:pPr marL="0" indent="0">
              <a:buNone/>
            </a:pPr>
            <a:r>
              <a:rPr lang="en-US" dirty="0"/>
              <a:t>Joel DeWitt</a:t>
            </a:r>
          </a:p>
          <a:p>
            <a:pPr marL="0" indent="0">
              <a:buNone/>
            </a:pPr>
            <a:r>
              <a:rPr lang="en-US" dirty="0"/>
              <a:t>Forest Martinez-McKinney</a:t>
            </a:r>
          </a:p>
          <a:p>
            <a:pPr marL="0" indent="0">
              <a:buNone/>
            </a:pPr>
            <a:r>
              <a:rPr lang="en-US" dirty="0"/>
              <a:t>Sergei Kashiguine</a:t>
            </a:r>
          </a:p>
          <a:p>
            <a:pPr marL="0" indent="0">
              <a:buNone/>
            </a:pPr>
            <a:r>
              <a:rPr lang="en-US" dirty="0"/>
              <a:t>Edwin Spencer</a:t>
            </a:r>
          </a:p>
          <a:p>
            <a:pPr marL="0" indent="0">
              <a:buNone/>
            </a:pPr>
            <a:r>
              <a:rPr lang="en-US" dirty="0"/>
              <a:t>Andrew Plumb</a:t>
            </a:r>
          </a:p>
          <a:p>
            <a:pPr marL="0" indent="0">
              <a:buNone/>
            </a:pPr>
            <a:r>
              <a:rPr lang="en-US" dirty="0"/>
              <a:t>Cole Holcomb</a:t>
            </a:r>
          </a:p>
          <a:p>
            <a:pPr marL="0" indent="0">
              <a:buNone/>
            </a:pPr>
            <a:r>
              <a:rPr lang="en-US" dirty="0"/>
              <a:t>David Steinberg</a:t>
            </a:r>
          </a:p>
          <a:p>
            <a:pPr marL="0" indent="0">
              <a:buNone/>
            </a:pPr>
            <a:r>
              <a:rPr lang="en-US" dirty="0"/>
              <a:t>Vanessa Feng</a:t>
            </a:r>
          </a:p>
          <a:p>
            <a:pPr marL="0" indent="0">
              <a:buNone/>
            </a:pPr>
            <a:r>
              <a:rPr lang="en-US" dirty="0"/>
              <a:t>Scott </a:t>
            </a:r>
            <a:r>
              <a:rPr lang="en-US" dirty="0" err="1" smtClean="0"/>
              <a:t>Macafee</a:t>
            </a:r>
            <a:endParaRPr lang="en-US" dirty="0" smtClean="0"/>
          </a:p>
          <a:p>
            <a:pPr marL="0" indent="0">
              <a:buNone/>
            </a:pPr>
            <a:r>
              <a:rPr lang="en-US" dirty="0" smtClean="0"/>
              <a:t>Jessica </a:t>
            </a:r>
            <a:r>
              <a:rPr lang="en-US" dirty="0" err="1"/>
              <a:t>Missaghian</a:t>
            </a:r>
            <a:endParaRPr lang="en-US" dirty="0"/>
          </a:p>
          <a:p>
            <a:pPr marL="0" indent="0">
              <a:buNone/>
            </a:pPr>
            <a:r>
              <a:rPr lang="en-US" dirty="0"/>
              <a:t>Tia </a:t>
            </a:r>
            <a:r>
              <a:rPr lang="en-US" dirty="0" err="1"/>
              <a:t>Plautz</a:t>
            </a:r>
            <a:endParaRPr lang="en-US" dirty="0"/>
          </a:p>
          <a:p>
            <a:pPr marL="0" indent="0">
              <a:buNone/>
            </a:pPr>
            <a:r>
              <a:rPr lang="en-US" dirty="0"/>
              <a:t>Keith Schubert</a:t>
            </a:r>
          </a:p>
          <a:p>
            <a:pPr marL="0" indent="0">
              <a:buNone/>
            </a:pPr>
            <a:r>
              <a:rPr lang="en-US" dirty="0"/>
              <a:t>Micah Witt</a:t>
            </a:r>
          </a:p>
          <a:p>
            <a:pPr marL="0" indent="0">
              <a:buNone/>
            </a:pPr>
            <a:r>
              <a:rPr lang="en-US" dirty="0"/>
              <a:t>Blake </a:t>
            </a:r>
            <a:r>
              <a:rPr lang="en-US" dirty="0" err="1" smtClean="0"/>
              <a:t>Schultze</a:t>
            </a:r>
            <a:endParaRPr lang="en-US" dirty="0" smtClean="0"/>
          </a:p>
          <a:p>
            <a:pPr marL="0" indent="0">
              <a:buNone/>
            </a:pPr>
            <a:r>
              <a:rPr lang="en-US" dirty="0" smtClean="0"/>
              <a:t>Reinhard Schulte</a:t>
            </a:r>
          </a:p>
          <a:p>
            <a:pPr marL="0" indent="0">
              <a:buNone/>
            </a:pPr>
            <a:r>
              <a:rPr lang="en-US" dirty="0" smtClean="0"/>
              <a:t>Scott McAllister</a:t>
            </a:r>
          </a:p>
          <a:p>
            <a:pPr marL="0" indent="0">
              <a:buNone/>
            </a:pPr>
            <a:r>
              <a:rPr lang="en-US" dirty="0" smtClean="0"/>
              <a:t>John Tafas</a:t>
            </a:r>
            <a:endParaRPr lang="en-US" dirty="0"/>
          </a:p>
          <a:p>
            <a:pPr marL="0" indent="0">
              <a:buNone/>
            </a:pPr>
            <a:r>
              <a:rPr lang="en-US" dirty="0"/>
              <a:t>Yair Censor</a:t>
            </a:r>
          </a:p>
          <a:p>
            <a:pPr marL="0" indent="0">
              <a:buNone/>
            </a:pPr>
            <a:r>
              <a:rPr lang="en-US" dirty="0"/>
              <a:t>Ran Davidi</a:t>
            </a:r>
          </a:p>
          <a:p>
            <a:pPr marL="0" indent="0">
              <a:buNone/>
            </a:pPr>
            <a:r>
              <a:rPr lang="en-US" dirty="0"/>
              <a:t>Anatoly </a:t>
            </a:r>
            <a:r>
              <a:rPr lang="en-US" dirty="0" err="1"/>
              <a:t>Rozenfeld</a:t>
            </a:r>
            <a:endParaRPr lang="en-US" dirty="0"/>
          </a:p>
          <a:p>
            <a:pPr marL="0" indent="0">
              <a:buNone/>
            </a:pPr>
            <a:r>
              <a:rPr lang="en-US" dirty="0"/>
              <a:t>Peter </a:t>
            </a:r>
            <a:r>
              <a:rPr lang="en-US" dirty="0" err="1"/>
              <a:t>Lazarakis</a:t>
            </a:r>
            <a:endParaRPr lang="en-US" dirty="0"/>
          </a:p>
          <a:p>
            <a:pPr marL="0" indent="0">
              <a:buNone/>
            </a:pPr>
            <a:r>
              <a:rPr lang="en-US" dirty="0" err="1"/>
              <a:t>Valentina</a:t>
            </a:r>
            <a:r>
              <a:rPr lang="en-US" dirty="0"/>
              <a:t> </a:t>
            </a:r>
            <a:r>
              <a:rPr lang="en-US" dirty="0" smtClean="0"/>
              <a:t>Giacometti</a:t>
            </a:r>
          </a:p>
          <a:p>
            <a:pPr marL="0" indent="0">
              <a:buNone/>
            </a:pPr>
            <a:r>
              <a:rPr lang="en-US" dirty="0" smtClean="0"/>
              <a:t>Carol Grande</a:t>
            </a:r>
          </a:p>
          <a:p>
            <a:pPr marL="0" indent="0">
              <a:buNone/>
            </a:pPr>
            <a:r>
              <a:rPr lang="en-US" dirty="0" smtClean="0"/>
              <a:t>Gerald Barnett</a:t>
            </a:r>
            <a:endParaRPr lang="en-US" dirty="0"/>
          </a:p>
        </p:txBody>
      </p:sp>
      <p:sp>
        <p:nvSpPr>
          <p:cNvPr id="2" name="Title 1"/>
          <p:cNvSpPr>
            <a:spLocks noGrp="1"/>
          </p:cNvSpPr>
          <p:nvPr>
            <p:ph type="title"/>
          </p:nvPr>
        </p:nvSpPr>
        <p:spPr/>
        <p:txBody>
          <a:bodyPr/>
          <a:lstStyle/>
          <a:p>
            <a:r>
              <a:rPr lang="en-US" dirty="0" err="1" smtClean="0"/>
              <a:t>pCTlers</a:t>
            </a:r>
            <a:endParaRPr lang="en-US" dirty="0"/>
          </a:p>
        </p:txBody>
      </p:sp>
      <p:sp>
        <p:nvSpPr>
          <p:cNvPr id="7" name="Content Placeholder 6"/>
          <p:cNvSpPr>
            <a:spLocks noGrp="1"/>
          </p:cNvSpPr>
          <p:nvPr>
            <p:ph sz="half" idx="2"/>
          </p:nvPr>
        </p:nvSpPr>
        <p:spPr>
          <a:xfrm>
            <a:off x="2362200" y="1143000"/>
            <a:ext cx="1752600" cy="5257800"/>
          </a:xfrm>
        </p:spPr>
        <p:txBody>
          <a:bodyPr>
            <a:normAutofit fontScale="40000" lnSpcReduction="20000"/>
          </a:bodyPr>
          <a:lstStyle/>
          <a:p>
            <a:pPr marL="0" indent="0">
              <a:buNone/>
            </a:pPr>
            <a:r>
              <a:rPr lang="en-US" dirty="0"/>
              <a:t>Gerald </a:t>
            </a:r>
            <a:r>
              <a:rPr lang="en-US" dirty="0" err="1"/>
              <a:t>Blazey</a:t>
            </a:r>
            <a:endParaRPr lang="en-US" dirty="0"/>
          </a:p>
          <a:p>
            <a:pPr marL="0" indent="0">
              <a:buNone/>
            </a:pPr>
            <a:r>
              <a:rPr lang="en-US" dirty="0"/>
              <a:t>George Coutrakon</a:t>
            </a:r>
          </a:p>
          <a:p>
            <a:pPr marL="0" indent="0">
              <a:buNone/>
            </a:pPr>
            <a:r>
              <a:rPr lang="en-US" dirty="0" err="1"/>
              <a:t>Bela</a:t>
            </a:r>
            <a:r>
              <a:rPr lang="en-US" dirty="0"/>
              <a:t> </a:t>
            </a:r>
            <a:r>
              <a:rPr lang="en-US" dirty="0" err="1"/>
              <a:t>Erdelyi</a:t>
            </a:r>
            <a:endParaRPr lang="en-US" dirty="0"/>
          </a:p>
          <a:p>
            <a:pPr marL="0" indent="0">
              <a:buNone/>
            </a:pPr>
            <a:r>
              <a:rPr lang="en-US" dirty="0" err="1"/>
              <a:t>Alexandre</a:t>
            </a:r>
            <a:r>
              <a:rPr lang="en-US" dirty="0"/>
              <a:t> </a:t>
            </a:r>
            <a:r>
              <a:rPr lang="en-US" dirty="0" err="1"/>
              <a:t>Dychkant</a:t>
            </a:r>
            <a:endParaRPr lang="en-US" dirty="0"/>
          </a:p>
          <a:p>
            <a:pPr marL="0" indent="0">
              <a:buNone/>
            </a:pPr>
            <a:r>
              <a:rPr lang="en-US" dirty="0"/>
              <a:t>Eric Johnson</a:t>
            </a:r>
          </a:p>
          <a:p>
            <a:pPr marL="0" indent="0">
              <a:buNone/>
            </a:pPr>
            <a:r>
              <a:rPr lang="en-US" dirty="0"/>
              <a:t>Sergey </a:t>
            </a:r>
            <a:r>
              <a:rPr lang="en-US" dirty="0" err="1"/>
              <a:t>Uzunyan</a:t>
            </a:r>
            <a:endParaRPr lang="en-US" dirty="0"/>
          </a:p>
          <a:p>
            <a:pPr marL="0" indent="0">
              <a:buNone/>
            </a:pPr>
            <a:r>
              <a:rPr lang="en-US" dirty="0"/>
              <a:t>Vishnu </a:t>
            </a:r>
            <a:r>
              <a:rPr lang="en-US" dirty="0" err="1"/>
              <a:t>Zutshi</a:t>
            </a:r>
            <a:endParaRPr lang="en-US" dirty="0"/>
          </a:p>
          <a:p>
            <a:pPr marL="0" indent="0">
              <a:buNone/>
            </a:pPr>
            <a:r>
              <a:rPr lang="en-US" dirty="0" err="1"/>
              <a:t>Karonis</a:t>
            </a:r>
            <a:r>
              <a:rPr lang="en-US" dirty="0"/>
              <a:t> Nicholas</a:t>
            </a:r>
          </a:p>
          <a:p>
            <a:pPr marL="0" indent="0">
              <a:buNone/>
            </a:pPr>
            <a:r>
              <a:rPr lang="en-US" dirty="0"/>
              <a:t>Kirk </a:t>
            </a:r>
            <a:r>
              <a:rPr lang="en-US" dirty="0" err="1"/>
              <a:t>Duffin</a:t>
            </a:r>
            <a:endParaRPr lang="en-US" dirty="0"/>
          </a:p>
          <a:p>
            <a:pPr marL="0" indent="0">
              <a:buNone/>
            </a:pPr>
            <a:r>
              <a:rPr lang="en-US" dirty="0"/>
              <a:t>Caesar Ordonez</a:t>
            </a:r>
          </a:p>
          <a:p>
            <a:pPr marL="0" indent="0">
              <a:buNone/>
            </a:pPr>
            <a:r>
              <a:rPr lang="en-US" dirty="0"/>
              <a:t>John </a:t>
            </a:r>
            <a:r>
              <a:rPr lang="en-US" dirty="0" err="1"/>
              <a:t>Winans</a:t>
            </a:r>
            <a:endParaRPr lang="en-US" dirty="0"/>
          </a:p>
          <a:p>
            <a:pPr marL="0" indent="0">
              <a:buNone/>
            </a:pPr>
            <a:r>
              <a:rPr lang="en-US" dirty="0"/>
              <a:t>Andrew Gearhart</a:t>
            </a:r>
          </a:p>
          <a:p>
            <a:pPr marL="0" indent="0">
              <a:buNone/>
            </a:pPr>
            <a:r>
              <a:rPr lang="en-US" dirty="0"/>
              <a:t>Mahmoud </a:t>
            </a:r>
            <a:r>
              <a:rPr lang="en-US" dirty="0" err="1"/>
              <a:t>Yaqoub</a:t>
            </a:r>
            <a:endParaRPr lang="en-US" dirty="0"/>
          </a:p>
          <a:p>
            <a:pPr marL="0" indent="0">
              <a:buNone/>
            </a:pPr>
            <a:r>
              <a:rPr lang="en-US" dirty="0"/>
              <a:t>Rick </a:t>
            </a:r>
            <a:r>
              <a:rPr lang="en-US" dirty="0" err="1"/>
              <a:t>Salcido</a:t>
            </a:r>
            <a:endParaRPr lang="en-US" dirty="0"/>
          </a:p>
          <a:p>
            <a:pPr marL="0" indent="0">
              <a:buNone/>
            </a:pPr>
            <a:r>
              <a:rPr lang="en-US" dirty="0" err="1"/>
              <a:t>Viktoriya</a:t>
            </a:r>
            <a:r>
              <a:rPr lang="en-US" dirty="0"/>
              <a:t> </a:t>
            </a:r>
            <a:r>
              <a:rPr lang="en-US" dirty="0" err="1"/>
              <a:t>Zvoda</a:t>
            </a:r>
            <a:endParaRPr lang="en-US" dirty="0"/>
          </a:p>
          <a:p>
            <a:pPr marL="0" indent="0">
              <a:buNone/>
            </a:pPr>
            <a:r>
              <a:rPr lang="en-US" dirty="0"/>
              <a:t>Tony Zhang</a:t>
            </a:r>
          </a:p>
          <a:p>
            <a:pPr marL="0" indent="0">
              <a:buNone/>
            </a:pPr>
            <a:r>
              <a:rPr lang="en-US" dirty="0"/>
              <a:t>Eric Olson</a:t>
            </a:r>
          </a:p>
          <a:p>
            <a:pPr marL="0" indent="0">
              <a:buNone/>
            </a:pPr>
            <a:r>
              <a:rPr lang="en-US" dirty="0"/>
              <a:t>Michael </a:t>
            </a:r>
            <a:r>
              <a:rPr lang="en-US" dirty="0" err="1"/>
              <a:t>Papka</a:t>
            </a:r>
            <a:endParaRPr lang="en-US" dirty="0"/>
          </a:p>
          <a:p>
            <a:pPr marL="0" indent="0">
              <a:buNone/>
            </a:pPr>
            <a:r>
              <a:rPr lang="en-US" dirty="0"/>
              <a:t>Tom </a:t>
            </a:r>
            <a:r>
              <a:rPr lang="en-US" dirty="0" err="1"/>
              <a:t>Uram</a:t>
            </a:r>
            <a:endParaRPr lang="en-US" dirty="0"/>
          </a:p>
          <a:p>
            <a:pPr marL="0" indent="0">
              <a:buNone/>
            </a:pPr>
            <a:r>
              <a:rPr lang="en-US" dirty="0"/>
              <a:t>Peter Wilson</a:t>
            </a:r>
          </a:p>
          <a:p>
            <a:pPr marL="0" indent="0">
              <a:buNone/>
            </a:pPr>
            <a:r>
              <a:rPr lang="en-US" dirty="0"/>
              <a:t>Greg </a:t>
            </a:r>
            <a:r>
              <a:rPr lang="en-US" dirty="0" err="1"/>
              <a:t>Sellberg</a:t>
            </a:r>
            <a:endParaRPr lang="en-US" dirty="0"/>
          </a:p>
          <a:p>
            <a:pPr marL="0" indent="0">
              <a:buNone/>
            </a:pPr>
            <a:r>
              <a:rPr lang="en-US" dirty="0"/>
              <a:t>John Rauch</a:t>
            </a:r>
          </a:p>
          <a:p>
            <a:pPr marL="0" indent="0">
              <a:buNone/>
            </a:pPr>
            <a:r>
              <a:rPr lang="en-US" dirty="0"/>
              <a:t>John </a:t>
            </a:r>
            <a:r>
              <a:rPr lang="en-US" dirty="0" err="1"/>
              <a:t>Krider</a:t>
            </a:r>
            <a:endParaRPr lang="en-US" dirty="0"/>
          </a:p>
          <a:p>
            <a:pPr marL="0" indent="0">
              <a:buNone/>
            </a:pPr>
            <a:r>
              <a:rPr lang="en-US" dirty="0"/>
              <a:t>Paul </a:t>
            </a:r>
            <a:r>
              <a:rPr lang="en-US" dirty="0" err="1"/>
              <a:t>Rubinov</a:t>
            </a:r>
            <a:endParaRPr lang="en-US" dirty="0"/>
          </a:p>
          <a:p>
            <a:pPr marL="0" indent="0">
              <a:buNone/>
            </a:pPr>
            <a:r>
              <a:rPr lang="en-US" dirty="0"/>
              <a:t>Tom Fitzpatrick</a:t>
            </a:r>
          </a:p>
          <a:p>
            <a:pPr marL="0" indent="0">
              <a:buNone/>
            </a:pPr>
            <a:r>
              <a:rPr lang="en-US" dirty="0"/>
              <a:t>Herman Cease</a:t>
            </a:r>
          </a:p>
          <a:p>
            <a:pPr marL="0" indent="0">
              <a:buNone/>
            </a:pPr>
            <a:r>
              <a:rPr lang="en-US" dirty="0"/>
              <a:t>Michael Roman</a:t>
            </a:r>
          </a:p>
          <a:p>
            <a:pPr marL="0" indent="0">
              <a:buNone/>
            </a:pPr>
            <a:r>
              <a:rPr lang="en-US" dirty="0"/>
              <a:t>Michael Utes</a:t>
            </a:r>
          </a:p>
          <a:p>
            <a:pPr marL="0" indent="0">
              <a:buNone/>
            </a:pPr>
            <a:r>
              <a:rPr lang="en-US" dirty="0" err="1"/>
              <a:t>Anindya</a:t>
            </a:r>
            <a:r>
              <a:rPr lang="en-US" dirty="0"/>
              <a:t> </a:t>
            </a:r>
            <a:r>
              <a:rPr lang="en-US" dirty="0" err="1"/>
              <a:t>Sen</a:t>
            </a:r>
            <a:endParaRPr lang="en-US" dirty="0"/>
          </a:p>
          <a:p>
            <a:pPr marL="0" indent="0">
              <a:buNone/>
            </a:pPr>
            <a:r>
              <a:rPr lang="en-US" dirty="0"/>
              <a:t>Gabor </a:t>
            </a:r>
            <a:r>
              <a:rPr lang="en-US" dirty="0" smtClean="0"/>
              <a:t>Herman </a:t>
            </a:r>
          </a:p>
          <a:p>
            <a:pPr marL="0" indent="0">
              <a:buNone/>
            </a:pPr>
            <a:r>
              <a:rPr lang="en-US" dirty="0" smtClean="0"/>
              <a:t>Scott Penfold</a:t>
            </a:r>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smtClean="0"/>
              <a:t>NSS/MIC/RTSD Triple Joint Session - Update on Proton Imaging</a:t>
            </a:r>
            <a:endParaRPr lang="en-US" dirty="0"/>
          </a:p>
        </p:txBody>
      </p:sp>
      <p:sp>
        <p:nvSpPr>
          <p:cNvPr id="9" name="Content Placeholder 6"/>
          <p:cNvSpPr txBox="1">
            <a:spLocks/>
          </p:cNvSpPr>
          <p:nvPr/>
        </p:nvSpPr>
        <p:spPr>
          <a:xfrm>
            <a:off x="4419600" y="1143000"/>
            <a:ext cx="1752600" cy="5257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en-US" sz="1050" dirty="0" err="1"/>
              <a:t>Márgio</a:t>
            </a:r>
            <a:r>
              <a:rPr lang="en-US" sz="1050" dirty="0"/>
              <a:t> C. Loss </a:t>
            </a:r>
            <a:r>
              <a:rPr lang="en-US" sz="1050" dirty="0" smtClean="0"/>
              <a:t>Klock</a:t>
            </a:r>
          </a:p>
          <a:p>
            <a:pPr marL="0" indent="0">
              <a:buNone/>
            </a:pPr>
            <a:r>
              <a:rPr lang="en-US" sz="1050" dirty="0" smtClean="0"/>
              <a:t>Tianfang </a:t>
            </a:r>
            <a:r>
              <a:rPr lang="en-US" sz="1050" dirty="0"/>
              <a:t>Li</a:t>
            </a:r>
          </a:p>
          <a:p>
            <a:pPr marL="0" indent="0">
              <a:buNone/>
            </a:pPr>
            <a:r>
              <a:rPr lang="en-US" sz="1050" dirty="0"/>
              <a:t>Jerome Z. Liang</a:t>
            </a:r>
          </a:p>
          <a:p>
            <a:pPr marL="0" indent="0">
              <a:buNone/>
            </a:pPr>
            <a:r>
              <a:rPr lang="en-US" sz="1050" dirty="0"/>
              <a:t>Ivan </a:t>
            </a:r>
            <a:r>
              <a:rPr lang="en-US" sz="1050" dirty="0" smtClean="0"/>
              <a:t>Evseev</a:t>
            </a:r>
          </a:p>
          <a:p>
            <a:pPr marL="0" indent="0">
              <a:buNone/>
            </a:pPr>
            <a:r>
              <a:rPr lang="en-US" sz="1050" dirty="0" smtClean="0"/>
              <a:t>Hugo </a:t>
            </a:r>
            <a:r>
              <a:rPr lang="en-US" sz="1050" dirty="0" err="1" smtClean="0"/>
              <a:t>Schelin</a:t>
            </a:r>
            <a:endParaRPr lang="en-US" sz="1050" dirty="0" smtClean="0"/>
          </a:p>
          <a:p>
            <a:pPr marL="0" indent="0">
              <a:buNone/>
            </a:pPr>
            <a:r>
              <a:rPr lang="en-US" sz="1050" dirty="0" smtClean="0"/>
              <a:t>Olga </a:t>
            </a:r>
            <a:r>
              <a:rPr lang="en-US" sz="1050" dirty="0" err="1" smtClean="0"/>
              <a:t>Yevseyeva</a:t>
            </a:r>
            <a:endParaRPr lang="en-US" sz="1050" dirty="0" smtClean="0"/>
          </a:p>
          <a:p>
            <a:pPr marL="0" indent="0">
              <a:buNone/>
            </a:pPr>
            <a:r>
              <a:rPr lang="en-US" sz="1050" dirty="0" smtClean="0"/>
              <a:t>Sergei </a:t>
            </a:r>
            <a:r>
              <a:rPr lang="en-US" sz="1050" dirty="0" err="1" smtClean="0"/>
              <a:t>Paschuk</a:t>
            </a:r>
            <a:endParaRPr lang="en-US" sz="1050" dirty="0" smtClean="0"/>
          </a:p>
          <a:p>
            <a:pPr marL="0" indent="0">
              <a:buNone/>
            </a:pPr>
            <a:r>
              <a:rPr lang="en-US" sz="1050" dirty="0" err="1" smtClean="0"/>
              <a:t>Edney</a:t>
            </a:r>
            <a:r>
              <a:rPr lang="en-US" sz="1050" dirty="0" smtClean="0"/>
              <a:t> </a:t>
            </a:r>
            <a:r>
              <a:rPr lang="en-US" sz="1050" dirty="0" err="1" smtClean="0"/>
              <a:t>Milhoretto</a:t>
            </a:r>
            <a:endParaRPr lang="en-US" sz="1050" dirty="0" smtClean="0"/>
          </a:p>
          <a:p>
            <a:pPr marL="0" indent="0">
              <a:buNone/>
            </a:pPr>
            <a:r>
              <a:rPr lang="en-US" sz="1050" dirty="0" err="1" smtClean="0"/>
              <a:t>Valeriy</a:t>
            </a:r>
            <a:r>
              <a:rPr lang="en-US" sz="1050" dirty="0" smtClean="0"/>
              <a:t> </a:t>
            </a:r>
            <a:r>
              <a:rPr lang="en-US" sz="1050" dirty="0" err="1" smtClean="0"/>
              <a:t>Denyak</a:t>
            </a:r>
            <a:endParaRPr lang="en-US" sz="1050" dirty="0"/>
          </a:p>
          <a:p>
            <a:pPr marL="0" indent="0">
              <a:buNone/>
            </a:pPr>
            <a:r>
              <a:rPr lang="en-US" sz="1050" dirty="0"/>
              <a:t>David C. Williams</a:t>
            </a:r>
          </a:p>
          <a:p>
            <a:pPr marL="0" indent="0">
              <a:buNone/>
            </a:pPr>
            <a:r>
              <a:rPr lang="en-US" sz="1050" dirty="0"/>
              <a:t>Todd </a:t>
            </a:r>
            <a:r>
              <a:rPr lang="en-US" sz="1050" dirty="0" err="1"/>
              <a:t>Satogata</a:t>
            </a:r>
            <a:endParaRPr lang="en-US" sz="1050" dirty="0"/>
          </a:p>
          <a:p>
            <a:pPr marL="0" indent="0">
              <a:buNone/>
            </a:pPr>
            <a:r>
              <a:rPr lang="en-US" sz="1050" dirty="0"/>
              <a:t>Steven </a:t>
            </a:r>
            <a:r>
              <a:rPr lang="en-US" sz="1050" dirty="0" err="1"/>
              <a:t>Peggs</a:t>
            </a:r>
            <a:endParaRPr lang="en-US" sz="1050" dirty="0"/>
          </a:p>
          <a:p>
            <a:pPr marL="0" indent="0">
              <a:buNone/>
            </a:pPr>
            <a:r>
              <a:rPr lang="en-US" sz="1050" dirty="0"/>
              <a:t>Klaus Mueller</a:t>
            </a:r>
          </a:p>
          <a:p>
            <a:pPr marL="0" indent="0">
              <a:buNone/>
            </a:pPr>
            <a:r>
              <a:rPr lang="en-US" sz="1050" dirty="0"/>
              <a:t>Jason </a:t>
            </a:r>
            <a:r>
              <a:rPr lang="en-US" sz="1050" dirty="0" err="1"/>
              <a:t>Heimann</a:t>
            </a:r>
            <a:endParaRPr lang="en-US" sz="1050" dirty="0"/>
          </a:p>
          <a:p>
            <a:pPr marL="0" indent="0">
              <a:buNone/>
            </a:pPr>
            <a:r>
              <a:rPr lang="en-US" sz="1050" dirty="0"/>
              <a:t>Leah R. Johnson</a:t>
            </a:r>
          </a:p>
          <a:p>
            <a:pPr marL="0" indent="0">
              <a:buNone/>
            </a:pPr>
            <a:r>
              <a:rPr lang="en-US" sz="1050" dirty="0"/>
              <a:t>Brian Keeney</a:t>
            </a:r>
          </a:p>
          <a:p>
            <a:pPr marL="0" indent="0">
              <a:buNone/>
            </a:pPr>
            <a:r>
              <a:rPr lang="en-US" sz="1050" dirty="0"/>
              <a:t>David C. Williams,</a:t>
            </a:r>
          </a:p>
          <a:p>
            <a:pPr marL="0" indent="0">
              <a:buNone/>
            </a:pPr>
            <a:r>
              <a:rPr lang="en-US" sz="1050" dirty="0" err="1"/>
              <a:t>Lan</a:t>
            </a:r>
            <a:r>
              <a:rPr lang="en-US" sz="1050" dirty="0"/>
              <a:t> Zhang</a:t>
            </a:r>
          </a:p>
          <a:p>
            <a:pPr marL="0" indent="0">
              <a:buNone/>
            </a:pPr>
            <a:r>
              <a:rPr lang="en-US" sz="1050" dirty="0" err="1"/>
              <a:t>Zheng</a:t>
            </a:r>
            <a:r>
              <a:rPr lang="en-US" sz="1050" dirty="0"/>
              <a:t> Li</a:t>
            </a:r>
          </a:p>
          <a:p>
            <a:pPr marL="0" indent="0">
              <a:buNone/>
            </a:pPr>
            <a:r>
              <a:rPr lang="en-US" sz="1050" dirty="0"/>
              <a:t>Craig Woody</a:t>
            </a:r>
          </a:p>
          <a:p>
            <a:pPr marL="0" indent="0">
              <a:buFont typeface="Arial" pitchFamily="34" charset="0"/>
              <a:buNone/>
            </a:pPr>
            <a:endParaRPr lang="en-US" sz="1050" dirty="0"/>
          </a:p>
        </p:txBody>
      </p:sp>
      <p:sp>
        <p:nvSpPr>
          <p:cNvPr id="10" name="Rectangle 9"/>
          <p:cNvSpPr/>
          <p:nvPr/>
        </p:nvSpPr>
        <p:spPr>
          <a:xfrm>
            <a:off x="6477000" y="1143000"/>
            <a:ext cx="1905000" cy="523220"/>
          </a:xfrm>
          <a:prstGeom prst="rect">
            <a:avLst/>
          </a:prstGeom>
        </p:spPr>
        <p:txBody>
          <a:bodyPr wrap="square">
            <a:spAutoFit/>
          </a:bodyPr>
          <a:lstStyle/>
          <a:p>
            <a:r>
              <a:rPr lang="en-US" sz="1400" dirty="0" smtClean="0"/>
              <a:t>Ron Martin</a:t>
            </a:r>
          </a:p>
          <a:p>
            <a:r>
              <a:rPr lang="en-US" sz="1400" dirty="0" smtClean="0"/>
              <a:t>Ken Hansen</a:t>
            </a:r>
            <a:endParaRPr lang="en-US" sz="1400" dirty="0"/>
          </a:p>
        </p:txBody>
      </p:sp>
      <p:sp>
        <p:nvSpPr>
          <p:cNvPr id="3" name="TextBox 2"/>
          <p:cNvSpPr txBox="1"/>
          <p:nvPr/>
        </p:nvSpPr>
        <p:spPr>
          <a:xfrm>
            <a:off x="6019800" y="2819400"/>
            <a:ext cx="1905000" cy="369332"/>
          </a:xfrm>
          <a:prstGeom prst="rect">
            <a:avLst/>
          </a:prstGeom>
          <a:noFill/>
        </p:spPr>
        <p:txBody>
          <a:bodyPr wrap="square" rtlCol="0">
            <a:spAutoFit/>
          </a:bodyPr>
          <a:lstStyle/>
          <a:p>
            <a:r>
              <a:rPr lang="en-US" b="1" dirty="0" smtClean="0"/>
              <a:t>Feel free to join!</a:t>
            </a:r>
            <a:endParaRPr lang="en-US"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3174" y="3390477"/>
            <a:ext cx="2292350" cy="762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013174" y="4495800"/>
            <a:ext cx="2902226" cy="369332"/>
          </a:xfrm>
          <a:prstGeom prst="rect">
            <a:avLst/>
          </a:prstGeom>
          <a:noFill/>
        </p:spPr>
        <p:txBody>
          <a:bodyPr wrap="square" rtlCol="0">
            <a:spAutoFit/>
          </a:bodyPr>
          <a:lstStyle/>
          <a:p>
            <a:r>
              <a:rPr lang="en-US" b="1" dirty="0">
                <a:solidFill>
                  <a:schemeClr val="tx2"/>
                </a:solidFill>
              </a:rPr>
              <a:t>http://scipp.ucsc.edu/pCT/</a:t>
            </a:r>
          </a:p>
        </p:txBody>
      </p:sp>
    </p:spTree>
    <p:extLst>
      <p:ext uri="{BB962C8B-B14F-4D97-AF65-F5344CB8AC3E}">
        <p14:creationId xmlns:p14="http://schemas.microsoft.com/office/powerpoint/2010/main" val="1870206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0">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9">
                                            <p:txEl>
                                              <p:pRg st="11" end="11"/>
                                            </p:txEl>
                                          </p:spTgt>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9">
                                            <p:txEl>
                                              <p:pRg st="2" end="2"/>
                                            </p:txEl>
                                          </p:spTgt>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7">
                                            <p:txEl>
                                              <p:pRg st="1" end="1"/>
                                            </p:txEl>
                                          </p:spTgt>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2000" fill="hold"/>
                                        <p:tgtEl>
                                          <p:spTgt spid="7">
                                            <p:txEl>
                                              <p:pRg st="30" end="30"/>
                                            </p:txEl>
                                          </p:spTgt>
                                        </p:tgtEl>
                                      </p:cBhvr>
                                      <p:by x="150000" y="150000"/>
                                    </p:animScale>
                                  </p:childTnLst>
                                </p:cTn>
                              </p:par>
                            </p:childTnLst>
                          </p:cTn>
                        </p:par>
                      </p:childTnLst>
                    </p:cTn>
                  </p:par>
                  <p:par>
                    <p:cTn id="23" fill="hold">
                      <p:stCondLst>
                        <p:cond delay="indefinite"/>
                      </p:stCondLst>
                      <p:childTnLst>
                        <p:par>
                          <p:cTn id="24" fill="hold">
                            <p:stCondLst>
                              <p:cond delay="0"/>
                            </p:stCondLst>
                            <p:childTnLst>
                              <p:par>
                                <p:cTn id="25" presetID="6" presetClass="emph" presetSubtype="0" fill="hold" nodeType="clickEffect">
                                  <p:stCondLst>
                                    <p:cond delay="0"/>
                                  </p:stCondLst>
                                  <p:childTnLst>
                                    <p:animScale>
                                      <p:cBhvr>
                                        <p:cTn id="26" dur="2000" fill="hold"/>
                                        <p:tgtEl>
                                          <p:spTgt spid="6">
                                            <p:txEl>
                                              <p:pRg st="25" end="25"/>
                                            </p:txEl>
                                          </p:spTgt>
                                        </p:tgtEl>
                                      </p:cBhvr>
                                      <p:by x="150000" y="150000"/>
                                    </p:animScale>
                                  </p:childTnLst>
                                </p:cTn>
                              </p:par>
                            </p:childTnLst>
                          </p:cTn>
                        </p:par>
                      </p:childTnLst>
                    </p:cTn>
                  </p:par>
                  <p:par>
                    <p:cTn id="27" fill="hold">
                      <p:stCondLst>
                        <p:cond delay="indefinite"/>
                      </p:stCondLst>
                      <p:childTnLst>
                        <p:par>
                          <p:cTn id="28" fill="hold">
                            <p:stCondLst>
                              <p:cond delay="0"/>
                            </p:stCondLst>
                            <p:childTnLst>
                              <p:par>
                                <p:cTn id="29" presetID="6" presetClass="emph" presetSubtype="0" fill="hold" nodeType="clickEffect">
                                  <p:stCondLst>
                                    <p:cond delay="0"/>
                                  </p:stCondLst>
                                  <p:childTnLst>
                                    <p:animScale>
                                      <p:cBhvr>
                                        <p:cTn id="30" dur="2000" fill="hold"/>
                                        <p:tgtEl>
                                          <p:spTgt spid="6">
                                            <p:txEl>
                                              <p:pRg st="19" end="19"/>
                                            </p:txEl>
                                          </p:spTgt>
                                        </p:tgtEl>
                                      </p:cBhvr>
                                      <p:by x="150000" y="150000"/>
                                    </p:animScale>
                                  </p:childTnLst>
                                </p:cTn>
                              </p:par>
                            </p:childTnLst>
                          </p:cTn>
                        </p:par>
                      </p:childTnLst>
                    </p:cTn>
                  </p:par>
                  <p:par>
                    <p:cTn id="31" fill="hold">
                      <p:stCondLst>
                        <p:cond delay="indefinite"/>
                      </p:stCondLst>
                      <p:childTnLst>
                        <p:par>
                          <p:cTn id="32" fill="hold">
                            <p:stCondLst>
                              <p:cond delay="0"/>
                            </p:stCondLst>
                            <p:childTnLst>
                              <p:par>
                                <p:cTn id="33" presetID="6" presetClass="emph" presetSubtype="0" fill="hold" nodeType="clickEffect">
                                  <p:stCondLst>
                                    <p:cond delay="0"/>
                                  </p:stCondLst>
                                  <p:childTnLst>
                                    <p:animScale>
                                      <p:cBhvr>
                                        <p:cTn id="34" dur="2000" fill="hold"/>
                                        <p:tgtEl>
                                          <p:spTgt spid="6">
                                            <p:txEl>
                                              <p:pRg st="1" end="1"/>
                                            </p:txEl>
                                          </p:spTgt>
                                        </p:tgtEl>
                                      </p:cBhvr>
                                      <p:by x="150000" y="150000"/>
                                    </p:animScale>
                                  </p:childTnLst>
                                </p:cTn>
                              </p:par>
                            </p:childTnLst>
                          </p:cTn>
                        </p:par>
                      </p:childTnLst>
                    </p:cTn>
                  </p:par>
                  <p:par>
                    <p:cTn id="35" fill="hold">
                      <p:stCondLst>
                        <p:cond delay="indefinite"/>
                      </p:stCondLst>
                      <p:childTnLst>
                        <p:par>
                          <p:cTn id="36" fill="hold">
                            <p:stCondLst>
                              <p:cond delay="0"/>
                            </p:stCondLst>
                            <p:childTnLst>
                              <p:par>
                                <p:cTn id="37" presetID="6" presetClass="emph" presetSubtype="0" fill="hold" nodeType="clickEffect">
                                  <p:stCondLst>
                                    <p:cond delay="0"/>
                                  </p:stCondLst>
                                  <p:childTnLst>
                                    <p:animScale>
                                      <p:cBhvr>
                                        <p:cTn id="38" dur="2000" fill="hold"/>
                                        <p:tgtEl>
                                          <p:spTgt spid="6">
                                            <p:txEl>
                                              <p:pRg st="0" end="0"/>
                                            </p:txEl>
                                          </p:spTgt>
                                        </p:tgtEl>
                                      </p:cBhvr>
                                      <p:by x="150000" y="150000"/>
                                    </p:animScale>
                                  </p:childTnLst>
                                </p:cTn>
                              </p:par>
                            </p:childTnLst>
                          </p:cTn>
                        </p:par>
                      </p:childTnLst>
                    </p:cTn>
                  </p:par>
                  <p:par>
                    <p:cTn id="39" fill="hold">
                      <p:stCondLst>
                        <p:cond delay="indefinite"/>
                      </p:stCondLst>
                      <p:childTnLst>
                        <p:par>
                          <p:cTn id="40" fill="hold">
                            <p:stCondLst>
                              <p:cond delay="0"/>
                            </p:stCondLst>
                            <p:childTnLst>
                              <p:par>
                                <p:cTn id="41" presetID="6" presetClass="emph" presetSubtype="0" fill="hold" nodeType="clickEffect">
                                  <p:stCondLst>
                                    <p:cond delay="0"/>
                                  </p:stCondLst>
                                  <p:childTnLst>
                                    <p:animScale>
                                      <p:cBhvr>
                                        <p:cTn id="42" dur="2000" fill="hold"/>
                                        <p:tgtEl>
                                          <p:spTgt spid="6">
                                            <p:txEl>
                                              <p:pRg st="5" end="5"/>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Thanks for listening!</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03120" y="1600200"/>
            <a:ext cx="4937760" cy="3703320"/>
          </a:xfrm>
        </p:spPr>
      </p:pic>
    </p:spTree>
    <p:extLst>
      <p:ext uri="{BB962C8B-B14F-4D97-AF65-F5344CB8AC3E}">
        <p14:creationId xmlns:p14="http://schemas.microsoft.com/office/powerpoint/2010/main" val="180088694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Pros and Cons of X-ray CT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Pros</a:t>
            </a:r>
          </a:p>
          <a:p>
            <a:pPr lvl="1"/>
            <a:r>
              <a:rPr lang="en-US" dirty="0" smtClean="0"/>
              <a:t>Widely available (diagnostic CT has firm industry support)</a:t>
            </a:r>
          </a:p>
          <a:p>
            <a:pPr lvl="1"/>
            <a:r>
              <a:rPr lang="en-US" dirty="0" smtClean="0"/>
              <a:t>Thoroughly investigated and established</a:t>
            </a:r>
          </a:p>
          <a:p>
            <a:pPr lvl="1"/>
            <a:r>
              <a:rPr lang="en-US" dirty="0" smtClean="0"/>
              <a:t>Excellent image quality (spatial and density resolution)</a:t>
            </a:r>
          </a:p>
          <a:p>
            <a:r>
              <a:rPr lang="en-US" dirty="0" smtClean="0"/>
              <a:t>Cons</a:t>
            </a:r>
          </a:p>
          <a:p>
            <a:pPr lvl="1"/>
            <a:r>
              <a:rPr lang="en-US" dirty="0" smtClean="0"/>
              <a:t>Issues with conversion of CT units to relative proton stopping power, leading to systematic range errors of the order of 3-5% for soft tissues and higher for tissues with very low or high density (lung, bone) or in the presence of metal artifacts</a:t>
            </a:r>
          </a:p>
          <a:p>
            <a:pPr lvl="1"/>
            <a:r>
              <a:rPr lang="en-US" dirty="0" smtClean="0"/>
              <a:t>Relatively high patient dose with CBCT when used as daily imaging modality for daily image verification</a:t>
            </a:r>
          </a:p>
          <a:p>
            <a:pPr lvl="1"/>
            <a:r>
              <a:rPr lang="en-US" dirty="0" smtClean="0"/>
              <a:t>Reconstruction artifacts with cone beam CT -&gt; not suitable for dose replanning</a:t>
            </a:r>
            <a:endParaRPr lang="en-US" dirty="0"/>
          </a:p>
        </p:txBody>
      </p:sp>
      <p:sp>
        <p:nvSpPr>
          <p:cNvPr id="5" name="Footer Placeholder 4"/>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280710117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r>
              <a:rPr lang="en-US" dirty="0" smtClean="0"/>
              <a:t>Range Accuracy of Proton/Ion Therapy when X-ray CT is used</a:t>
            </a:r>
            <a:endParaRPr lang="en-US" dirty="0"/>
          </a:p>
        </p:txBody>
      </p:sp>
      <p:sp>
        <p:nvSpPr>
          <p:cNvPr id="13" name="Content Placeholder 12"/>
          <p:cNvSpPr>
            <a:spLocks noGrp="1"/>
          </p:cNvSpPr>
          <p:nvPr>
            <p:ph sz="half" idx="1"/>
          </p:nvPr>
        </p:nvSpPr>
        <p:spPr/>
        <p:txBody>
          <a:bodyPr>
            <a:normAutofit fontScale="85000" lnSpcReduction="10000"/>
          </a:bodyPr>
          <a:lstStyle/>
          <a:p>
            <a:r>
              <a:rPr lang="en-US" dirty="0" smtClean="0"/>
              <a:t>X-ray attenuation in the 70-120kV range is determined by photo-electric and Compton scattering</a:t>
            </a:r>
          </a:p>
          <a:p>
            <a:r>
              <a:rPr lang="en-US" dirty="0" smtClean="0"/>
              <a:t>Conversion of Hounsfield units to relative stopping power (RSP) requires careful calibration</a:t>
            </a:r>
          </a:p>
          <a:p>
            <a:r>
              <a:rPr lang="en-US" dirty="0" smtClean="0"/>
              <a:t>There is no consistent one-to-one relationship between Hounsfield units and RSP for different tissues and materials</a:t>
            </a:r>
            <a:endParaRPr lang="en-US" dirty="0"/>
          </a:p>
        </p:txBody>
      </p:sp>
      <p:sp>
        <p:nvSpPr>
          <p:cNvPr id="17" name="Footer Placeholder 16"/>
          <p:cNvSpPr>
            <a:spLocks noGrp="1"/>
          </p:cNvSpPr>
          <p:nvPr>
            <p:ph type="ftr" sz="quarter" idx="11"/>
          </p:nvPr>
        </p:nvSpPr>
        <p:spPr/>
        <p:txBody>
          <a:bodyPr/>
          <a:lstStyle/>
          <a:p>
            <a:r>
              <a:rPr lang="en-US" dirty="0" smtClean="0"/>
              <a:t>NSS/MIC/RTSD Triple Joint Session - Update on Proton Imaging</a:t>
            </a:r>
            <a:endParaRPr lang="en-US" dirty="0"/>
          </a:p>
        </p:txBody>
      </p:sp>
      <p:pic>
        <p:nvPicPr>
          <p:cNvPr id="1027"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03739" y="1905000"/>
            <a:ext cx="4367035" cy="3279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608443" y="5181600"/>
            <a:ext cx="4572000" cy="923330"/>
          </a:xfrm>
          <a:prstGeom prst="rect">
            <a:avLst/>
          </a:prstGeom>
        </p:spPr>
        <p:txBody>
          <a:bodyPr>
            <a:spAutoFit/>
          </a:bodyPr>
          <a:lstStyle/>
          <a:p>
            <a:r>
              <a:rPr lang="en-US" dirty="0"/>
              <a:t>O. J</a:t>
            </a:r>
            <a:r>
              <a:rPr lang="en-US" dirty="0">
                <a:cs typeface="Calibri"/>
              </a:rPr>
              <a:t>äkel, Imaging and Tumor Localization in Ion Beam Therapy, in: Ute Linz (Ed.), Ion Beam Therapy, Springer 2012)</a:t>
            </a:r>
            <a:endParaRPr lang="en-US" dirty="0"/>
          </a:p>
        </p:txBody>
      </p:sp>
    </p:spTree>
    <p:extLst>
      <p:ext uri="{BB962C8B-B14F-4D97-AF65-F5344CB8AC3E}">
        <p14:creationId xmlns:p14="http://schemas.microsoft.com/office/powerpoint/2010/main" val="70958864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2"/>
          <p:cNvSpPr>
            <a:spLocks noGrp="1"/>
          </p:cNvSpPr>
          <p:nvPr>
            <p:ph type="ftr" sz="quarter" idx="10"/>
          </p:nvPr>
        </p:nvSpPr>
        <p:spPr>
          <a:xfrm>
            <a:off x="3314700" y="6293362"/>
            <a:ext cx="2133600" cy="365125"/>
          </a:xfrm>
        </p:spPr>
        <p:txBody>
          <a:bodyPr/>
          <a:lstStyle/>
          <a:p>
            <a:r>
              <a:rPr lang="en-US" dirty="0" smtClean="0"/>
              <a:t>NSS/MIC/RTSD Triple Joint Session - Update on Proton Imaging</a:t>
            </a:r>
            <a:endParaRPr lang="en-US" dirty="0"/>
          </a:p>
        </p:txBody>
      </p:sp>
      <p:sp>
        <p:nvSpPr>
          <p:cNvPr id="143362" name="Rectangle 2"/>
          <p:cNvSpPr>
            <a:spLocks noGrp="1" noChangeArrowheads="1"/>
          </p:cNvSpPr>
          <p:nvPr>
            <p:ph type="title"/>
          </p:nvPr>
        </p:nvSpPr>
        <p:spPr>
          <a:xfrm>
            <a:off x="228599" y="457200"/>
            <a:ext cx="8664125" cy="1143000"/>
          </a:xfrm>
        </p:spPr>
        <p:txBody>
          <a:bodyPr>
            <a:normAutofit fontScale="90000"/>
          </a:bodyPr>
          <a:lstStyle/>
          <a:p>
            <a:r>
              <a:rPr lang="en-US" sz="4000" dirty="0"/>
              <a:t>Process of </a:t>
            </a:r>
            <a:r>
              <a:rPr lang="en-US" sz="4000" dirty="0" smtClean="0"/>
              <a:t>X-ray CT to  Relative Stopping Power </a:t>
            </a:r>
            <a:r>
              <a:rPr lang="en-US" sz="4000" dirty="0"/>
              <a:t>Conversion</a:t>
            </a:r>
          </a:p>
        </p:txBody>
      </p:sp>
      <p:sp>
        <p:nvSpPr>
          <p:cNvPr id="143363" name="Line 3"/>
          <p:cNvSpPr>
            <a:spLocks noChangeShapeType="1"/>
          </p:cNvSpPr>
          <p:nvPr/>
        </p:nvSpPr>
        <p:spPr bwMode="auto">
          <a:xfrm>
            <a:off x="0" y="1600200"/>
            <a:ext cx="9144000" cy="0"/>
          </a:xfrm>
          <a:prstGeom prst="line">
            <a:avLst/>
          </a:prstGeom>
          <a:noFill/>
          <a:ln w="28575">
            <a:solidFill>
              <a:schemeClr val="folHlink"/>
            </a:solidFill>
            <a:round/>
            <a:headEnd/>
            <a:tailEnd/>
          </a:ln>
          <a:effectLst>
            <a:outerShdw dist="107763" dir="189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dirty="0"/>
          </a:p>
        </p:txBody>
      </p:sp>
      <p:sp>
        <p:nvSpPr>
          <p:cNvPr id="143368" name="Text Box 8"/>
          <p:cNvSpPr txBox="1">
            <a:spLocks noChangeArrowheads="1"/>
          </p:cNvSpPr>
          <p:nvPr/>
        </p:nvSpPr>
        <p:spPr bwMode="auto">
          <a:xfrm>
            <a:off x="4289425" y="67056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endParaRPr lang="en-US" sz="2400" dirty="0">
              <a:latin typeface="Times New Roman" pitchFamily="18" charset="0"/>
            </a:endParaRPr>
          </a:p>
        </p:txBody>
      </p:sp>
      <p:sp>
        <p:nvSpPr>
          <p:cNvPr id="143364" name="Text Box 4"/>
          <p:cNvSpPr txBox="1">
            <a:spLocks noChangeArrowheads="1"/>
          </p:cNvSpPr>
          <p:nvPr/>
        </p:nvSpPr>
        <p:spPr bwMode="auto">
          <a:xfrm>
            <a:off x="1371600" y="2378075"/>
            <a:ext cx="1828800" cy="1187450"/>
          </a:xfrm>
          <a:prstGeom prst="rect">
            <a:avLst/>
          </a:prstGeom>
          <a:noFill/>
          <a:ln>
            <a:noFill/>
          </a:ln>
          <a:effectLst/>
          <a:extLst>
            <a:ext uri="{909E8E84-426E-40dd-AFC4-6F175D3DCCD1}">
              <a14:hiddenFill xmlns:a14="http://schemas.microsoft.com/office/drawing/2010/main">
                <a:solidFill>
                  <a:srgbClr val="3333FF"/>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107763" dir="13500000" algn="ctr" rotWithShape="0">
                    <a:schemeClr val="bg2"/>
                  </a:outerShdw>
                </a:effectLst>
              </a14:hiddenEffects>
            </a:ext>
          </a:extLst>
        </p:spPr>
        <p:txBody>
          <a:bodyPr anchor="ctr">
            <a:spAutoFit/>
          </a:bodyPr>
          <a:lstStyle/>
          <a:p>
            <a:pPr algn="ctr" eaLnBrk="0" hangingPunct="0">
              <a:spcBef>
                <a:spcPct val="50000"/>
              </a:spcBef>
            </a:pPr>
            <a:r>
              <a:rPr lang="en-US" sz="2400" b="1" dirty="0">
                <a:latin typeface="Times New Roman" pitchFamily="18" charset="0"/>
              </a:rPr>
              <a:t>CT Hounsfield values (H)</a:t>
            </a:r>
          </a:p>
        </p:txBody>
      </p:sp>
      <p:sp>
        <p:nvSpPr>
          <p:cNvPr id="143365" name="Text Box 5"/>
          <p:cNvSpPr txBox="1">
            <a:spLocks noChangeArrowheads="1"/>
          </p:cNvSpPr>
          <p:nvPr/>
        </p:nvSpPr>
        <p:spPr bwMode="auto">
          <a:xfrm>
            <a:off x="5181600" y="5334000"/>
            <a:ext cx="1828800" cy="822325"/>
          </a:xfrm>
          <a:prstGeom prst="rect">
            <a:avLst/>
          </a:prstGeom>
          <a:noFill/>
          <a:ln>
            <a:noFill/>
          </a:ln>
          <a:effectLst/>
          <a:extLst>
            <a:ext uri="{909E8E84-426E-40dd-AFC4-6F175D3DCCD1}">
              <a14:hiddenFill xmlns:a14="http://schemas.microsoft.com/office/drawing/2010/main">
                <a:solidFill>
                  <a:srgbClr val="3333FF"/>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107763" dir="13500000" algn="ctr" rotWithShape="0">
                    <a:schemeClr val="bg2"/>
                  </a:outerShdw>
                </a:effectLst>
              </a14:hiddenEffects>
            </a:ext>
          </a:extLst>
        </p:spPr>
        <p:txBody>
          <a:bodyPr anchor="ctr">
            <a:spAutoFit/>
          </a:bodyPr>
          <a:lstStyle/>
          <a:p>
            <a:pPr algn="ctr" eaLnBrk="0" hangingPunct="0">
              <a:spcBef>
                <a:spcPct val="50000"/>
              </a:spcBef>
            </a:pPr>
            <a:r>
              <a:rPr lang="en-US" sz="2400" b="1" dirty="0">
                <a:latin typeface="Times New Roman" pitchFamily="18" charset="0"/>
              </a:rPr>
              <a:t>Isodose distribution</a:t>
            </a:r>
          </a:p>
        </p:txBody>
      </p:sp>
      <p:sp>
        <p:nvSpPr>
          <p:cNvPr id="143366" name="AutoShape 6"/>
          <p:cNvSpPr>
            <a:spLocks noChangeArrowheads="1"/>
          </p:cNvSpPr>
          <p:nvPr/>
        </p:nvSpPr>
        <p:spPr bwMode="auto">
          <a:xfrm rot="5400000">
            <a:off x="5676900" y="4381500"/>
            <a:ext cx="990600" cy="457200"/>
          </a:xfrm>
          <a:prstGeom prst="rightArrow">
            <a:avLst>
              <a:gd name="adj1" fmla="val 50000"/>
              <a:gd name="adj2" fmla="val 54167"/>
            </a:avLst>
          </a:prstGeom>
          <a:solidFill>
            <a:schemeClr val="accent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43367" name="Text Box 7"/>
          <p:cNvSpPr txBox="1">
            <a:spLocks noChangeArrowheads="1"/>
          </p:cNvSpPr>
          <p:nvPr/>
        </p:nvSpPr>
        <p:spPr bwMode="auto">
          <a:xfrm>
            <a:off x="3200400" y="3505200"/>
            <a:ext cx="1752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US" sz="2400" b="1" dirty="0">
                <a:latin typeface="Times New Roman" pitchFamily="18" charset="0"/>
              </a:rPr>
              <a:t>Calibration curve</a:t>
            </a:r>
          </a:p>
        </p:txBody>
      </p:sp>
      <p:sp>
        <p:nvSpPr>
          <p:cNvPr id="143369" name="Text Box 9"/>
          <p:cNvSpPr txBox="1">
            <a:spLocks noChangeArrowheads="1"/>
          </p:cNvSpPr>
          <p:nvPr/>
        </p:nvSpPr>
        <p:spPr bwMode="auto">
          <a:xfrm>
            <a:off x="609600" y="1752600"/>
            <a:ext cx="3124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spcBef>
                <a:spcPct val="50000"/>
              </a:spcBef>
            </a:pPr>
            <a:r>
              <a:rPr lang="en-US" sz="2400" b="1" dirty="0">
                <a:latin typeface="Times New Roman" pitchFamily="18" charset="0"/>
              </a:rPr>
              <a:t>H = 1000 </a:t>
            </a:r>
            <a:r>
              <a:rPr lang="en-US" sz="2400" b="1" dirty="0">
                <a:latin typeface="Symbol" pitchFamily="18" charset="2"/>
              </a:rPr>
              <a:t>m</a:t>
            </a:r>
            <a:r>
              <a:rPr lang="en-US" sz="2400" b="1" baseline="30000" dirty="0">
                <a:latin typeface="Times New Roman" pitchFamily="18" charset="0"/>
              </a:rPr>
              <a:t>tissue </a:t>
            </a:r>
            <a:r>
              <a:rPr lang="en-US" sz="2400" b="1" dirty="0">
                <a:latin typeface="Times New Roman" pitchFamily="18" charset="0"/>
              </a:rPr>
              <a:t>/</a:t>
            </a:r>
            <a:r>
              <a:rPr lang="en-US" sz="2400" b="1" dirty="0">
                <a:latin typeface="Symbol" pitchFamily="18" charset="2"/>
              </a:rPr>
              <a:t>m</a:t>
            </a:r>
            <a:r>
              <a:rPr lang="en-US" sz="2400" b="1" baseline="30000" dirty="0">
                <a:latin typeface="Times New Roman" pitchFamily="18" charset="0"/>
              </a:rPr>
              <a:t>water</a:t>
            </a:r>
          </a:p>
        </p:txBody>
      </p:sp>
      <p:sp>
        <p:nvSpPr>
          <p:cNvPr id="143370" name="AutoShape 10"/>
          <p:cNvSpPr>
            <a:spLocks noChangeArrowheads="1"/>
          </p:cNvSpPr>
          <p:nvPr/>
        </p:nvSpPr>
        <p:spPr bwMode="auto">
          <a:xfrm>
            <a:off x="3657600" y="2743200"/>
            <a:ext cx="990600" cy="457200"/>
          </a:xfrm>
          <a:prstGeom prst="rightArrow">
            <a:avLst>
              <a:gd name="adj1" fmla="val 50000"/>
              <a:gd name="adj2" fmla="val 54167"/>
            </a:avLst>
          </a:prstGeom>
          <a:solidFill>
            <a:schemeClr val="accent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43371" name="Text Box 11"/>
          <p:cNvSpPr txBox="1">
            <a:spLocks noChangeArrowheads="1"/>
          </p:cNvSpPr>
          <p:nvPr/>
        </p:nvSpPr>
        <p:spPr bwMode="auto">
          <a:xfrm>
            <a:off x="5181600" y="2092792"/>
            <a:ext cx="1828800" cy="1938992"/>
          </a:xfrm>
          <a:prstGeom prst="rect">
            <a:avLst/>
          </a:prstGeom>
          <a:noFill/>
          <a:ln>
            <a:noFill/>
          </a:ln>
          <a:effectLst/>
          <a:extLst>
            <a:ext uri="{909E8E84-426E-40dd-AFC4-6F175D3DCCD1}">
              <a14:hiddenFill xmlns:a14="http://schemas.microsoft.com/office/drawing/2010/main">
                <a:solidFill>
                  <a:srgbClr val="3333FF"/>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107763" dir="13500000" algn="ctr" rotWithShape="0">
                    <a:schemeClr val="bg2"/>
                  </a:outerShdw>
                </a:effectLst>
              </a14:hiddenEffects>
            </a:ext>
          </a:extLst>
        </p:spPr>
        <p:txBody>
          <a:bodyPr anchor="ctr">
            <a:spAutoFit/>
          </a:bodyPr>
          <a:lstStyle/>
          <a:p>
            <a:pPr algn="ctr" eaLnBrk="0" hangingPunct="0">
              <a:spcBef>
                <a:spcPct val="50000"/>
              </a:spcBef>
            </a:pPr>
            <a:r>
              <a:rPr lang="en-US" sz="2400" b="1" dirty="0">
                <a:latin typeface="Times New Roman" pitchFamily="18" charset="0"/>
              </a:rPr>
              <a:t>Relative proton stopping power </a:t>
            </a:r>
            <a:r>
              <a:rPr lang="en-US" sz="2400" b="1" dirty="0" smtClean="0">
                <a:latin typeface="Times New Roman" pitchFamily="18" charset="0"/>
              </a:rPr>
              <a:t>(RSP</a:t>
            </a:r>
            <a:r>
              <a:rPr lang="en-US" sz="2400" b="1" dirty="0">
                <a:latin typeface="Times New Roman" pitchFamily="18" charset="0"/>
              </a:rPr>
              <a:t>)</a:t>
            </a:r>
          </a:p>
        </p:txBody>
      </p:sp>
      <p:sp>
        <p:nvSpPr>
          <p:cNvPr id="143372" name="Text Box 12"/>
          <p:cNvSpPr txBox="1">
            <a:spLocks noChangeArrowheads="1"/>
          </p:cNvSpPr>
          <p:nvPr/>
        </p:nvSpPr>
        <p:spPr bwMode="auto">
          <a:xfrm>
            <a:off x="4495800" y="1676400"/>
            <a:ext cx="419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spcBef>
                <a:spcPct val="50000"/>
              </a:spcBef>
            </a:pPr>
            <a:r>
              <a:rPr lang="en-US" sz="2400" b="1" dirty="0" smtClean="0">
                <a:latin typeface="Times New Roman" pitchFamily="18" charset="0"/>
              </a:rPr>
              <a:t>RSP </a:t>
            </a:r>
            <a:r>
              <a:rPr lang="en-US" sz="2400" b="1" dirty="0">
                <a:latin typeface="Times New Roman" pitchFamily="18" charset="0"/>
              </a:rPr>
              <a:t>= dE/dx</a:t>
            </a:r>
            <a:r>
              <a:rPr lang="en-US" sz="2400" b="1" baseline="30000" dirty="0">
                <a:latin typeface="Times New Roman" pitchFamily="18" charset="0"/>
              </a:rPr>
              <a:t>tissue </a:t>
            </a:r>
            <a:r>
              <a:rPr lang="en-US" sz="2400" b="1" dirty="0">
                <a:latin typeface="Times New Roman" pitchFamily="18" charset="0"/>
              </a:rPr>
              <a:t>/dE/dx</a:t>
            </a:r>
            <a:r>
              <a:rPr lang="en-US" sz="2400" b="1" baseline="30000" dirty="0">
                <a:latin typeface="Times New Roman" pitchFamily="18" charset="0"/>
              </a:rPr>
              <a:t>water </a:t>
            </a:r>
          </a:p>
        </p:txBody>
      </p:sp>
      <p:sp>
        <p:nvSpPr>
          <p:cNvPr id="143380" name="Text Box 20"/>
          <p:cNvSpPr txBox="1">
            <a:spLocks noChangeArrowheads="1"/>
          </p:cNvSpPr>
          <p:nvPr/>
        </p:nvSpPr>
        <p:spPr bwMode="auto">
          <a:xfrm>
            <a:off x="6629400" y="3727360"/>
            <a:ext cx="17526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US" sz="2400" b="1" dirty="0" smtClean="0">
                <a:latin typeface="Times New Roman" pitchFamily="18" charset="0"/>
              </a:rPr>
              <a:t>Dose &amp; range </a:t>
            </a:r>
            <a:r>
              <a:rPr lang="en-US" sz="2400" b="1" dirty="0">
                <a:latin typeface="Times New Roman" pitchFamily="18" charset="0"/>
              </a:rPr>
              <a:t>calculation</a:t>
            </a:r>
          </a:p>
        </p:txBody>
      </p:sp>
      <p:sp>
        <p:nvSpPr>
          <p:cNvPr id="143381" name="Line 21"/>
          <p:cNvSpPr>
            <a:spLocks noChangeShapeType="1"/>
          </p:cNvSpPr>
          <p:nvPr/>
        </p:nvSpPr>
        <p:spPr bwMode="auto">
          <a:xfrm flipH="1">
            <a:off x="3124200" y="3886200"/>
            <a:ext cx="381000" cy="304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pic>
        <p:nvPicPr>
          <p:cNvPr id="143384"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267200"/>
            <a:ext cx="2971800" cy="206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4878387"/>
            <a:ext cx="188232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Proton Beam Delivery Technique</a:t>
            </a:r>
            <a:endParaRPr lang="en-US"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351440"/>
            <a:ext cx="8229600" cy="3023483"/>
          </a:xfrm>
        </p:spPr>
      </p:pic>
      <p:sp>
        <p:nvSpPr>
          <p:cNvPr id="11" name="Footer Placeholder 10"/>
          <p:cNvSpPr>
            <a:spLocks noGrp="1"/>
          </p:cNvSpPr>
          <p:nvPr>
            <p:ph type="ftr" sz="quarter" idx="11"/>
          </p:nvPr>
        </p:nvSpPr>
        <p:spPr/>
        <p:txBody>
          <a:bodyPr/>
          <a:lstStyle/>
          <a:p>
            <a:r>
              <a:rPr lang="en-US" dirty="0" smtClean="0"/>
              <a:t>NSS/MIC/RTSD Triple Joint Session - Update on Proton Imaging</a:t>
            </a:r>
            <a:endParaRPr lang="en-US" dirty="0"/>
          </a:p>
        </p:txBody>
      </p:sp>
    </p:spTree>
    <p:extLst>
      <p:ext uri="{BB962C8B-B14F-4D97-AF65-F5344CB8AC3E}">
        <p14:creationId xmlns:p14="http://schemas.microsoft.com/office/powerpoint/2010/main" val="118999366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5953</TotalTime>
  <Words>4080</Words>
  <Application>Microsoft Macintosh PowerPoint</Application>
  <PresentationFormat>Présentation à l'écran (4:3)</PresentationFormat>
  <Paragraphs>407</Paragraphs>
  <Slides>51</Slides>
  <Notes>3</Notes>
  <HiddenSlides>0</HiddenSlides>
  <MMClips>0</MMClips>
  <ScaleCrop>false</ScaleCrop>
  <HeadingPairs>
    <vt:vector size="4" baseType="variant">
      <vt:variant>
        <vt:lpstr>Thème</vt:lpstr>
      </vt:variant>
      <vt:variant>
        <vt:i4>1</vt:i4>
      </vt:variant>
      <vt:variant>
        <vt:lpstr>Titres des diapositives</vt:lpstr>
      </vt:variant>
      <vt:variant>
        <vt:i4>51</vt:i4>
      </vt:variant>
    </vt:vector>
  </HeadingPairs>
  <TitlesOfParts>
    <vt:vector size="52" baseType="lpstr">
      <vt:lpstr>Office Theme</vt:lpstr>
      <vt:lpstr> A Status Update on Proton Imaging for Applications in Medicine</vt:lpstr>
      <vt:lpstr>Outline</vt:lpstr>
      <vt:lpstr>Why should we image with protons?</vt:lpstr>
      <vt:lpstr>Tomographic Imaging Modalities for Proton Therapy: Primary &amp; Secondary Use</vt:lpstr>
      <vt:lpstr>The role of CT Imaging in Charged Particle Therapy</vt:lpstr>
      <vt:lpstr>Pros and Cons of X-ray CT</vt:lpstr>
      <vt:lpstr>Range Accuracy of Proton/Ion Therapy when X-ray CT is used</vt:lpstr>
      <vt:lpstr>Process of X-ray CT to  Relative Stopping Power Conversion</vt:lpstr>
      <vt:lpstr>Proton Beam Delivery Technique</vt:lpstr>
      <vt:lpstr>Charged Particle Treatment Planning: Proton Ray Tracing</vt:lpstr>
      <vt:lpstr>Proton Ray Tracing Example (LLUMC)</vt:lpstr>
      <vt:lpstr>Motivation for pCT Range Uncertainties in Proton Therapy</vt:lpstr>
      <vt:lpstr>Goal: Reduction of Range Errors in Particle Therapy</vt:lpstr>
      <vt:lpstr>A short history of Charged Particle radiography and CT</vt:lpstr>
      <vt:lpstr>History of Proton Radiography (pRad)</vt:lpstr>
      <vt:lpstr>Proton Radiography as a Tool to measure Range Uncertainties</vt:lpstr>
      <vt:lpstr>History of Proton CT (pCT)</vt:lpstr>
      <vt:lpstr>Particle CT in the 1970s</vt:lpstr>
      <vt:lpstr>Proton Computed Tomography (pCT): Alan Cormack (Harvard, 1963)</vt:lpstr>
      <vt:lpstr>Principles and Approaches</vt:lpstr>
      <vt:lpstr>Proton CT with Single Particle Detection – Evolution of Concepts</vt:lpstr>
      <vt:lpstr>Single Particle Concept: Advantages and Challenges</vt:lpstr>
      <vt:lpstr>Summary of pCT Principles</vt:lpstr>
      <vt:lpstr>Current Approaches to Particle Tracking &amp; Energy/Range Detection</vt:lpstr>
      <vt:lpstr>Why did we choose Silicon Strip Detectors?</vt:lpstr>
      <vt:lpstr>LLU/UCSC/NIU pCT Tracker</vt:lpstr>
      <vt:lpstr>Problems with Current Tracker Design</vt:lpstr>
      <vt:lpstr>Silicon Tracker Improvements</vt:lpstr>
      <vt:lpstr>Si Sensors with “Slim” Edges</vt:lpstr>
      <vt:lpstr>Next Generation pCT Tracker/ASIC</vt:lpstr>
      <vt:lpstr>Next Generation pCT Data Readout/Data Flow</vt:lpstr>
      <vt:lpstr>LLU/UCSC/NIU Crystal Calorimeter</vt:lpstr>
      <vt:lpstr>pCT Calorimeter Calibration</vt:lpstr>
      <vt:lpstr>Problems with Current Calorimeter</vt:lpstr>
      <vt:lpstr>Next Generation pCT Energy Detectors</vt:lpstr>
      <vt:lpstr>The Phase 2 LLU/UCSC/CSUSB pCT Scanner</vt:lpstr>
      <vt:lpstr>Phase 2 NIU/FNAL pCT Scanner</vt:lpstr>
      <vt:lpstr>Proton CT image Reconstruction</vt:lpstr>
      <vt:lpstr>pCT Reconstruction Problem</vt:lpstr>
      <vt:lpstr>Linear pCT System and Solution Concept</vt:lpstr>
      <vt:lpstr>Path Reconstruction Concepts</vt:lpstr>
      <vt:lpstr>First pCT Scanning Results with the LLU/UCSC/NIU pCT Scanner</vt:lpstr>
      <vt:lpstr>Complete Lucy Phantom Scan</vt:lpstr>
      <vt:lpstr>Proton Radiography</vt:lpstr>
      <vt:lpstr>PRIMA Collaboration</vt:lpstr>
      <vt:lpstr>The quest of low-dose CT </vt:lpstr>
      <vt:lpstr>pCT – A low-dose image modality?</vt:lpstr>
      <vt:lpstr>Summary and Conclusions</vt:lpstr>
      <vt:lpstr>Acknowledgments</vt:lpstr>
      <vt:lpstr>pCTlers</vt:lpstr>
      <vt:lpstr>Thanks for listening!</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pCT Overview</dc:title>
  <dc:creator>Reinhard</dc:creator>
  <cp:lastModifiedBy>franca</cp:lastModifiedBy>
  <cp:revision>128</cp:revision>
  <dcterms:created xsi:type="dcterms:W3CDTF">2012-06-23T01:30:51Z</dcterms:created>
  <dcterms:modified xsi:type="dcterms:W3CDTF">2012-11-22T11:27:49Z</dcterms:modified>
</cp:coreProperties>
</file>