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1"/>
  </p:sldMasterIdLst>
  <p:notesMasterIdLst>
    <p:notesMasterId r:id="rId87"/>
  </p:notesMasterIdLst>
  <p:handoutMasterIdLst>
    <p:handoutMasterId r:id="rId88"/>
  </p:handoutMasterIdLst>
  <p:sldIdLst>
    <p:sldId id="349" r:id="rId2"/>
    <p:sldId id="326" r:id="rId3"/>
    <p:sldId id="435" r:id="rId4"/>
    <p:sldId id="436" r:id="rId5"/>
    <p:sldId id="437" r:id="rId6"/>
    <p:sldId id="447" r:id="rId7"/>
    <p:sldId id="438" r:id="rId8"/>
    <p:sldId id="445" r:id="rId9"/>
    <p:sldId id="439" r:id="rId10"/>
    <p:sldId id="440" r:id="rId11"/>
    <p:sldId id="446" r:id="rId12"/>
    <p:sldId id="441" r:id="rId13"/>
    <p:sldId id="444" r:id="rId14"/>
    <p:sldId id="443" r:id="rId15"/>
    <p:sldId id="442" r:id="rId16"/>
    <p:sldId id="448" r:id="rId17"/>
    <p:sldId id="449" r:id="rId18"/>
    <p:sldId id="450" r:id="rId19"/>
    <p:sldId id="451" r:id="rId20"/>
    <p:sldId id="452" r:id="rId21"/>
    <p:sldId id="466" r:id="rId22"/>
    <p:sldId id="344" r:id="rId23"/>
    <p:sldId id="483" r:id="rId24"/>
    <p:sldId id="484" r:id="rId25"/>
    <p:sldId id="485" r:id="rId26"/>
    <p:sldId id="359" r:id="rId27"/>
    <p:sldId id="360" r:id="rId28"/>
    <p:sldId id="361" r:id="rId29"/>
    <p:sldId id="358" r:id="rId30"/>
    <p:sldId id="486" r:id="rId31"/>
    <p:sldId id="487" r:id="rId32"/>
    <p:sldId id="374" r:id="rId33"/>
    <p:sldId id="364" r:id="rId34"/>
    <p:sldId id="365" r:id="rId35"/>
    <p:sldId id="377" r:id="rId36"/>
    <p:sldId id="379" r:id="rId37"/>
    <p:sldId id="401" r:id="rId38"/>
    <p:sldId id="488" r:id="rId39"/>
    <p:sldId id="490" r:id="rId40"/>
    <p:sldId id="378" r:id="rId41"/>
    <p:sldId id="387" r:id="rId42"/>
    <p:sldId id="381" r:id="rId43"/>
    <p:sldId id="382" r:id="rId44"/>
    <p:sldId id="383" r:id="rId45"/>
    <p:sldId id="392" r:id="rId46"/>
    <p:sldId id="399" r:id="rId47"/>
    <p:sldId id="354" r:id="rId48"/>
    <p:sldId id="465" r:id="rId49"/>
    <p:sldId id="467" r:id="rId50"/>
    <p:sldId id="353" r:id="rId51"/>
    <p:sldId id="491" r:id="rId52"/>
    <p:sldId id="332" r:id="rId53"/>
    <p:sldId id="333" r:id="rId54"/>
    <p:sldId id="470" r:id="rId55"/>
    <p:sldId id="405" r:id="rId56"/>
    <p:sldId id="407" r:id="rId57"/>
    <p:sldId id="334" r:id="rId58"/>
    <p:sldId id="471" r:id="rId59"/>
    <p:sldId id="429" r:id="rId60"/>
    <p:sldId id="472" r:id="rId61"/>
    <p:sldId id="432" r:id="rId62"/>
    <p:sldId id="473" r:id="rId63"/>
    <p:sldId id="474" r:id="rId64"/>
    <p:sldId id="406" r:id="rId65"/>
    <p:sldId id="336" r:id="rId66"/>
    <p:sldId id="424" r:id="rId67"/>
    <p:sldId id="475" r:id="rId68"/>
    <p:sldId id="423" r:id="rId69"/>
    <p:sldId id="426" r:id="rId70"/>
    <p:sldId id="428" r:id="rId71"/>
    <p:sldId id="468" r:id="rId72"/>
    <p:sldId id="477" r:id="rId73"/>
    <p:sldId id="481" r:id="rId74"/>
    <p:sldId id="414" r:id="rId75"/>
    <p:sldId id="433" r:id="rId76"/>
    <p:sldId id="434" r:id="rId77"/>
    <p:sldId id="478" r:id="rId78"/>
    <p:sldId id="482" r:id="rId79"/>
    <p:sldId id="476" r:id="rId80"/>
    <p:sldId id="418" r:id="rId81"/>
    <p:sldId id="469" r:id="rId82"/>
    <p:sldId id="415" r:id="rId83"/>
    <p:sldId id="480" r:id="rId84"/>
    <p:sldId id="479" r:id="rId85"/>
    <p:sldId id="421" r:id="rId86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EDF3"/>
    <a:srgbClr val="FFFF00"/>
    <a:srgbClr val="99FFCC"/>
    <a:srgbClr val="FF0000"/>
    <a:srgbClr val="CCFF99"/>
    <a:srgbClr val="33CCFF"/>
    <a:srgbClr val="EF8C6A"/>
    <a:srgbClr val="D4A4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  <a:nwCell>
      <a:tcStyle>
        <a:tcBdr/>
      </a:tcStyle>
    </a:nw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  <a:nwCell>
      <a:tcStyle>
        <a:tcBdr/>
      </a:tcStyle>
    </a:nwCell>
  </a:tblStyle>
  <a:tblStyle styleId="{5C22544A-7EE6-4342-B048-85BDC9FD1C3A}" styleName="Medium Style 2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scrgbClr r="0" g="0" b="0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  <a:nwCell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19" autoAdjust="0"/>
    <p:restoredTop sz="86786" autoAdjust="0"/>
  </p:normalViewPr>
  <p:slideViewPr>
    <p:cSldViewPr>
      <p:cViewPr varScale="1">
        <p:scale>
          <a:sx n="54" d="100"/>
          <a:sy n="54" d="100"/>
        </p:scale>
        <p:origin x="-1157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57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BE9720F-67E3-4598-A232-84BEDF5AADEC}" type="datetimeFigureOut">
              <a:rPr lang="fr-FR"/>
              <a:pPr>
                <a:defRPr/>
              </a:pPr>
              <a:t>04/12/2012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0A907AF-51FA-4407-B5BB-26678C3B2C8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40309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lang="fr-FR" sz="120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lang="fr-FR" sz="120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681666CA-F126-4EDC-9A87-9CB13BFAC258}" type="datetimeFigureOut">
              <a:rPr/>
              <a:pPr>
                <a:defRPr/>
              </a:pPr>
              <a:t>03/12/2012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pPr lvl="0"/>
            <a:endParaRPr lang="fr-F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Niveau 2</a:t>
            </a:r>
          </a:p>
          <a:p>
            <a:pPr lvl="2"/>
            <a:r>
              <a:rPr lang="fr-FR" noProof="0" smtClean="0"/>
              <a:t>Niveau 3</a:t>
            </a:r>
          </a:p>
          <a:p>
            <a:pPr lvl="3"/>
            <a:r>
              <a:rPr lang="fr-FR" noProof="0" smtClean="0"/>
              <a:t>Niveau 4</a:t>
            </a:r>
          </a:p>
          <a:p>
            <a:pPr lvl="4"/>
            <a:r>
              <a:rPr lang="fr-FR" noProof="0" smtClean="0"/>
              <a:t>Niveau 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lang="fr-FR" sz="120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lang="fr-FR" sz="120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7C448A2-B88D-4890-A508-D50213CC5469}" type="slidenum">
              <a:rPr/>
              <a:pPr>
                <a:defRPr/>
              </a:pPr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47564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lang="fr-F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lang="fr-F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lang="fr-F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lang="fr-F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lang="fr-F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Thank you mr chairman</a:t>
            </a:r>
          </a:p>
          <a:p>
            <a:pPr eaLnBrk="1" hangingPunct="1"/>
            <a:r>
              <a:rPr lang="en-US" smtClean="0"/>
              <a:t>I will present here the work done in Lyon about the dose monitoring in ion therapy by means of prompt radiation</a:t>
            </a:r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CD3208-2D86-49F6-8771-77044E5040B1}" type="slidenum">
              <a:rPr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smtClean="0"/>
              <a:t>EBR augmente en fin de parcours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27B46C-B8A7-45B3-879B-D8BD95C3A0CC}" type="slidenum">
              <a:rPr smtClean="0"/>
              <a:pPr>
                <a:defRPr/>
              </a:pPr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smtClean="0"/>
              <a:t>EBR augmente en fin de parcours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27B46C-B8A7-45B3-879B-D8BD95C3A0CC}" type="slidenum">
              <a:rPr smtClean="0"/>
              <a:pPr>
                <a:defRPr/>
              </a:pPr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smtClean="0"/>
              <a:t>EBR augmente en fin de parcours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27B46C-B8A7-45B3-879B-D8BD95C3A0CC}" type="slidenum">
              <a:rPr smtClean="0"/>
              <a:pPr>
                <a:defRPr/>
              </a:pPr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smtClean="0"/>
              <a:t>EBR augmente en fin de parcours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27B46C-B8A7-45B3-879B-D8BD95C3A0CC}" type="slidenum">
              <a:rPr smtClean="0"/>
              <a:pPr>
                <a:defRPr/>
              </a:pPr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smtClean="0"/>
              <a:t>EBR augmente en fin de parcours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27B46C-B8A7-45B3-879B-D8BD95C3A0CC}" type="slidenum">
              <a:rPr smtClean="0"/>
              <a:pPr>
                <a:defRPr/>
              </a:pPr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smtClean="0"/>
              <a:t>EBR augmente en fin de parcours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27B46C-B8A7-45B3-879B-D8BD95C3A0CC}" type="slidenum">
              <a:rPr smtClean="0"/>
              <a:pPr>
                <a:defRPr/>
              </a:pPr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smtClean="0"/>
              <a:t>EBR augmente en fin de parcours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27B46C-B8A7-45B3-879B-D8BD95C3A0CC}" type="slidenum">
              <a:rPr smtClean="0"/>
              <a:pPr>
                <a:defRPr/>
              </a:pPr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smtClean="0"/>
              <a:t>EBR augmente en fin de parcours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27B46C-B8A7-45B3-879B-D8BD95C3A0CC}" type="slidenum">
              <a:rPr smtClean="0"/>
              <a:pPr>
                <a:defRPr/>
              </a:pPr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smtClean="0"/>
              <a:t>EBR augmente en fin de parcours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27B46C-B8A7-45B3-879B-D8BD95C3A0CC}" type="slidenum">
              <a:rPr smtClean="0"/>
              <a:pPr>
                <a:defRPr/>
              </a:pPr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smtClean="0"/>
              <a:t>EBR augmente en fin de parcours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27B46C-B8A7-45B3-879B-D8BD95C3A0CC}" type="slidenum">
              <a:rPr smtClean="0"/>
              <a:pPr>
                <a:defRPr/>
              </a:pPr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smtClean="0"/>
              <a:t>EBR augmente en fin de parcours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27B46C-B8A7-45B3-879B-D8BD95C3A0CC}" type="slidenum">
              <a:rPr smtClean="0"/>
              <a:pPr>
                <a:defRPr/>
              </a:pPr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smtClean="0"/>
              <a:t>EBR augmente en fin de parcours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27B46C-B8A7-45B3-879B-D8BD95C3A0CC}" type="slidenum">
              <a:rPr smtClean="0"/>
              <a:pPr>
                <a:defRPr/>
              </a:pPr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smtClean="0"/>
              <a:t>EBR augmente en fin de parcours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27B46C-B8A7-45B3-879B-D8BD95C3A0CC}" type="slidenum">
              <a:rPr smtClean="0"/>
              <a:pPr>
                <a:defRPr/>
              </a:pPr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smtClean="0"/>
              <a:t>EBR augmente en fin de parcours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27B46C-B8A7-45B3-879B-D8BD95C3A0CC}" type="slidenum">
              <a:rPr smtClean="0"/>
              <a:pPr>
                <a:defRPr/>
              </a:pPr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smtClean="0"/>
              <a:t>EBR augmente en fin de parcours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27B46C-B8A7-45B3-879B-D8BD95C3A0CC}" type="slidenum">
              <a:rPr smtClean="0"/>
              <a:pPr>
                <a:defRPr/>
              </a:pPr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smtClean="0"/>
              <a:t>EBR augmente en fin de parcours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27B46C-B8A7-45B3-879B-D8BD95C3A0CC}" type="slidenum">
              <a:rPr smtClean="0"/>
              <a:pPr>
                <a:defRPr/>
              </a:pPr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295525" y="455613"/>
            <a:ext cx="2287588" cy="17160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482600" y="2384425"/>
            <a:ext cx="6003925" cy="6076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57" tIns="46078" rIns="92157" bIns="46078" anchor="ctr"/>
          <a:lstStyle/>
          <a:p>
            <a:endParaRPr lang="fr-CH" smtClean="0"/>
          </a:p>
        </p:txBody>
      </p:sp>
      <p:sp>
        <p:nvSpPr>
          <p:cNvPr id="112644" name="Slide Number Placeholder 3"/>
          <p:cNvSpPr txBox="1">
            <a:spLocks noGrp="1"/>
          </p:cNvSpPr>
          <p:nvPr/>
        </p:nvSpPr>
        <p:spPr bwMode="auto">
          <a:xfrm>
            <a:off x="3884613" y="8688388"/>
            <a:ext cx="297338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57" tIns="46078" rIns="92157" bIns="46078" anchor="b"/>
          <a:lstStyle>
            <a:lvl1pPr defTabSz="9191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91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91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91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91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9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500F1FF0-EC9E-4E4D-8AB5-1385B8C895D6}" type="slidenum">
              <a:rPr lang="en-GB" sz="1300">
                <a:latin typeface="Arial Unicode MS" pitchFamily="34" charset="-128"/>
              </a:rPr>
              <a:pPr algn="r"/>
              <a:t>43</a:t>
            </a:fld>
            <a:endParaRPr lang="en-GB" sz="1300">
              <a:latin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1C4394-F95D-4256-91F7-2D0CE4542D6C}" type="slidenum">
              <a:rPr/>
              <a:pPr>
                <a:defRPr/>
              </a:pPr>
              <a:t>53</a:t>
            </a:fld>
            <a:endParaRPr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1C4394-F95D-4256-91F7-2D0CE4542D6C}" type="slidenum">
              <a:rPr/>
              <a:pPr>
                <a:defRPr/>
              </a:pPr>
              <a:t>54</a:t>
            </a:fld>
            <a:endParaRPr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smtClean="0"/>
              <a:t>EBR augmente en fin de parcours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27B46C-B8A7-45B3-879B-D8BD95C3A0CC}" type="slidenum">
              <a:rPr smtClean="0"/>
              <a:pPr>
                <a:defRPr/>
              </a:pPr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91" tIns="46796" rIns="89991" bIns="46796" anchor="b"/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buClr>
                <a:srgbClr val="000000"/>
              </a:buClr>
              <a:buSzPct val="100000"/>
              <a:buFont typeface="Calibri" pitchFamily="34" charset="0"/>
              <a:buNone/>
            </a:pPr>
            <a:fld id="{49AB04C7-CFD6-466B-8050-2B9707B9CEFC}" type="slidenum">
              <a:rPr lang="en-GB" sz="1200">
                <a:solidFill>
                  <a:srgbClr val="000000"/>
                </a:solidFill>
                <a:latin typeface="Calibri" pitchFamily="34" charset="0"/>
              </a:rPr>
              <a:pPr algn="r">
                <a:buClr>
                  <a:srgbClr val="000000"/>
                </a:buClr>
                <a:buSzPct val="100000"/>
                <a:buFont typeface="Calibri" pitchFamily="34" charset="0"/>
                <a:buNone/>
              </a:pPr>
              <a:t>55</a:t>
            </a:fld>
            <a:endParaRPr lang="en-GB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91" tIns="46796" rIns="89991" bIns="46796"/>
          <a:lstStyle/>
          <a:p>
            <a:endParaRPr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1C4394-F95D-4256-91F7-2D0CE4542D6C}" type="slidenum">
              <a:rPr/>
              <a:pPr>
                <a:defRPr/>
              </a:pPr>
              <a:t>58</a:t>
            </a:fld>
            <a:endParaRPr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07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07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07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91" tIns="46796" rIns="89991" bIns="46796" anchor="b"/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buClr>
                <a:srgbClr val="000000"/>
              </a:buClr>
              <a:buSzPct val="100000"/>
              <a:buFont typeface="Calibri" pitchFamily="34" charset="0"/>
              <a:buNone/>
            </a:pPr>
            <a:fld id="{3FA4A9EB-2FCB-46A6-9B81-EDBE60011549}" type="slidenum">
              <a:rPr lang="en-GB" sz="1200">
                <a:solidFill>
                  <a:srgbClr val="000000"/>
                </a:solidFill>
                <a:latin typeface="Calibri" pitchFamily="34" charset="0"/>
              </a:rPr>
              <a:pPr algn="r">
                <a:buClr>
                  <a:srgbClr val="000000"/>
                </a:buClr>
                <a:buSzPct val="100000"/>
                <a:buFont typeface="Calibri" pitchFamily="34" charset="0"/>
                <a:buNone/>
              </a:pPr>
              <a:t>64</a:t>
            </a:fld>
            <a:endParaRPr lang="en-GB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3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991" tIns="46796" rIns="89991" bIns="46796" anchor="ctr"/>
          <a:lstStyle/>
          <a:p>
            <a:endParaRPr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smtClean="0"/>
              <a:t>EBR augmente en fin de parcours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27B46C-B8A7-45B3-879B-D8BD95C3A0CC}" type="slidenum">
              <a:rPr smtClean="0"/>
              <a:pPr>
                <a:defRPr/>
              </a:pPr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12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12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92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53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944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smtClean="0"/>
              <a:t>EBR augmente en fin de parcours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27B46C-B8A7-45B3-879B-D8BD95C3A0CC}" type="slidenum">
              <a:rPr smtClean="0"/>
              <a:pPr>
                <a:defRPr/>
              </a:pPr>
              <a:t>6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275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smtClean="0"/>
              <a:t>EBR augmente en fin de parcours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27B46C-B8A7-45B3-879B-D8BD95C3A0CC}" type="slidenum">
              <a:rPr smtClean="0"/>
              <a:pPr>
                <a:defRPr/>
              </a:pPr>
              <a:t>7</a:t>
            </a:fld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51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smtClean="0"/>
              <a:t>EBR augmente en fin de parcours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27B46C-B8A7-45B3-879B-D8BD95C3A0CC}" type="slidenum">
              <a:rPr smtClean="0"/>
              <a:pPr>
                <a:defRPr/>
              </a:pPr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smtClean="0"/>
              <a:t>EBR augmente en fin de parcours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27B46C-B8A7-45B3-879B-D8BD95C3A0CC}" type="slidenum">
              <a:rPr smtClean="0"/>
              <a:pPr>
                <a:defRPr/>
              </a:pPr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Cliquez pour modifier le style du titre</a:t>
            </a:r>
            <a:endParaRPr lang="en-US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Cliquez pour modifier les styles du texte du masque</a:t>
            </a:r>
          </a:p>
          <a:p>
            <a:pPr lvl="1"/>
            <a:r>
              <a:rPr lang="en-US" noProof="0" smtClean="0"/>
              <a:t>Deuxième niveau</a:t>
            </a:r>
          </a:p>
          <a:p>
            <a:pPr lvl="2"/>
            <a:r>
              <a:rPr lang="en-US" noProof="0" smtClean="0"/>
              <a:t>Troisième niveau</a:t>
            </a:r>
          </a:p>
          <a:p>
            <a:pPr lvl="3"/>
            <a:r>
              <a:rPr lang="en-US" noProof="0" smtClean="0"/>
              <a:t>Quatrième niveau</a:t>
            </a:r>
          </a:p>
          <a:p>
            <a:pPr lvl="4"/>
            <a:r>
              <a:rPr lang="en-US" noProof="0" smtClean="0"/>
              <a:t>Cinquième niveau</a:t>
            </a:r>
            <a:endParaRPr lang="en-US" noProof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C4F2C-62D9-4DE7-ACF7-2B9F81A3CAA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7233291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Cliquez pour modifier le style du titre</a:t>
            </a:r>
            <a:endParaRPr lang="en-US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50825" y="836613"/>
            <a:ext cx="4279900" cy="5519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Cliquez pour modifier les styles du texte du masque</a:t>
            </a:r>
          </a:p>
          <a:p>
            <a:pPr lvl="1"/>
            <a:r>
              <a:rPr lang="en-US" noProof="0" smtClean="0"/>
              <a:t>Deuxième niveau</a:t>
            </a:r>
          </a:p>
          <a:p>
            <a:pPr lvl="2"/>
            <a:r>
              <a:rPr lang="en-US" noProof="0" smtClean="0"/>
              <a:t>Troisième niveau</a:t>
            </a:r>
          </a:p>
          <a:p>
            <a:pPr lvl="3"/>
            <a:r>
              <a:rPr lang="en-US" noProof="0" smtClean="0"/>
              <a:t>Quatrième niveau</a:t>
            </a:r>
          </a:p>
          <a:p>
            <a:pPr lvl="4"/>
            <a:r>
              <a:rPr lang="en-US" noProof="0" smtClean="0"/>
              <a:t>Cinquième niveau</a:t>
            </a:r>
            <a:endParaRPr lang="en-US" noProof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83125" y="836613"/>
            <a:ext cx="4281488" cy="5519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Cliquez pour modifier les styles du texte du masque</a:t>
            </a:r>
          </a:p>
          <a:p>
            <a:pPr lvl="1"/>
            <a:r>
              <a:rPr lang="en-US" noProof="0" smtClean="0"/>
              <a:t>Deuxième niveau</a:t>
            </a:r>
          </a:p>
          <a:p>
            <a:pPr lvl="2"/>
            <a:r>
              <a:rPr lang="en-US" noProof="0" smtClean="0"/>
              <a:t>Troisième niveau</a:t>
            </a:r>
          </a:p>
          <a:p>
            <a:pPr lvl="3"/>
            <a:r>
              <a:rPr lang="en-US" noProof="0" smtClean="0"/>
              <a:t>Quatrième niveau</a:t>
            </a:r>
          </a:p>
          <a:p>
            <a:pPr lvl="4"/>
            <a:r>
              <a:rPr lang="en-US" noProof="0" smtClean="0"/>
              <a:t>Cinquième niveau</a:t>
            </a:r>
            <a:endParaRPr lang="en-US" noProof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7AE2E-0A38-4D89-BF79-689F3AE489A8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0872550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Cliquez pour modifier le style du titre</a:t>
            </a:r>
            <a:endParaRPr lang="en-US" noProof="0"/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95CE9-04F6-4ACB-B95B-33AD01F40DD7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5022741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607745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re. Image de la bibliothèqu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2700" y="-11113"/>
            <a:ext cx="9150350" cy="776288"/>
          </a:xfrm>
        </p:spPr>
        <p:txBody>
          <a:bodyPr/>
          <a:lstStyle/>
          <a:p>
            <a:r>
              <a:rPr lang="en-US" noProof="0" smtClean="0"/>
              <a:t>Cliquez pour modifier le style du titre</a:t>
            </a:r>
            <a:endParaRPr lang="en-US" noProof="0"/>
          </a:p>
        </p:txBody>
      </p:sp>
      <p:sp>
        <p:nvSpPr>
          <p:cNvPr id="3" name="Espace réservé de l'image de la bibliothèque 2"/>
          <p:cNvSpPr>
            <a:spLocks noGrp="1"/>
          </p:cNvSpPr>
          <p:nvPr>
            <p:ph type="clipArt" sz="half" idx="1"/>
          </p:nvPr>
        </p:nvSpPr>
        <p:spPr>
          <a:xfrm>
            <a:off x="250825" y="836613"/>
            <a:ext cx="4279900" cy="5519737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683125" y="836613"/>
            <a:ext cx="4281488" cy="5519737"/>
          </a:xfrm>
        </p:spPr>
        <p:txBody>
          <a:bodyPr/>
          <a:lstStyle/>
          <a:p>
            <a:pPr lvl="0"/>
            <a:r>
              <a:rPr lang="en-US" noProof="0" smtClean="0"/>
              <a:t>Cliquez pour modifier les styles du texte du masque</a:t>
            </a:r>
          </a:p>
          <a:p>
            <a:pPr lvl="1"/>
            <a:r>
              <a:rPr lang="en-US" noProof="0" smtClean="0"/>
              <a:t>Deuxième niveau</a:t>
            </a:r>
          </a:p>
          <a:p>
            <a:pPr lvl="2"/>
            <a:r>
              <a:rPr lang="en-US" noProof="0" smtClean="0"/>
              <a:t>Troisième niveau</a:t>
            </a:r>
          </a:p>
          <a:p>
            <a:pPr lvl="3"/>
            <a:r>
              <a:rPr lang="en-US" noProof="0" smtClean="0"/>
              <a:t>Quatrième niveau</a:t>
            </a:r>
          </a:p>
          <a:p>
            <a:pPr lvl="4"/>
            <a:r>
              <a:rPr lang="en-US" noProof="0" smtClean="0"/>
              <a:t>Cinquième niveau</a:t>
            </a:r>
            <a:endParaRPr lang="en-US" noProof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5C8E74-10EC-4E6A-B114-E4B7E064E34D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40374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re. Texte et clip multimé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2700" y="-11113"/>
            <a:ext cx="9150350" cy="776288"/>
          </a:xfrm>
        </p:spPr>
        <p:txBody>
          <a:bodyPr/>
          <a:lstStyle/>
          <a:p>
            <a:r>
              <a:rPr lang="en-US" noProof="0" smtClean="0"/>
              <a:t>Cliquez pour modifier le style du titre</a:t>
            </a:r>
            <a:endParaRPr lang="en-US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50825" y="836613"/>
            <a:ext cx="4279900" cy="5519737"/>
          </a:xfrm>
        </p:spPr>
        <p:txBody>
          <a:bodyPr/>
          <a:lstStyle/>
          <a:p>
            <a:pPr lvl="0"/>
            <a:r>
              <a:rPr lang="en-US" noProof="0" smtClean="0"/>
              <a:t>Cliquez pour modifier les styles du texte du masque</a:t>
            </a:r>
          </a:p>
          <a:p>
            <a:pPr lvl="1"/>
            <a:r>
              <a:rPr lang="en-US" noProof="0" smtClean="0"/>
              <a:t>Deuxième niveau</a:t>
            </a:r>
          </a:p>
          <a:p>
            <a:pPr lvl="2"/>
            <a:r>
              <a:rPr lang="en-US" noProof="0" smtClean="0"/>
              <a:t>Troisième niveau</a:t>
            </a:r>
          </a:p>
          <a:p>
            <a:pPr lvl="3"/>
            <a:r>
              <a:rPr lang="en-US" noProof="0" smtClean="0"/>
              <a:t>Quatrième niveau</a:t>
            </a:r>
          </a:p>
          <a:p>
            <a:pPr lvl="4"/>
            <a:r>
              <a:rPr lang="en-US" noProof="0" smtClean="0"/>
              <a:t>Cinquième niveau</a:t>
            </a:r>
            <a:endParaRPr lang="en-US" noProof="0"/>
          </a:p>
        </p:txBody>
      </p:sp>
      <p:sp>
        <p:nvSpPr>
          <p:cNvPr id="4" name="Espace réservé de l'élément multimédia 3"/>
          <p:cNvSpPr>
            <a:spLocks noGrp="1"/>
          </p:cNvSpPr>
          <p:nvPr>
            <p:ph type="media" sz="half" idx="2"/>
          </p:nvPr>
        </p:nvSpPr>
        <p:spPr>
          <a:xfrm>
            <a:off x="4683125" y="836613"/>
            <a:ext cx="4281488" cy="5519737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A1596-C3C9-4050-910C-D2F5CEA5C031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32913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xfrm>
            <a:off x="8316913" y="6456363"/>
            <a:ext cx="8270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FED9E-5F60-435D-B006-54B80976D18E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6759962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-12700" y="-11113"/>
            <a:ext cx="9150350" cy="63674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8316913" y="6456363"/>
            <a:ext cx="8270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152BC-F68A-40BC-B625-651804E4EE9B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3949245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64999">
              <a:srgbClr val="000000"/>
            </a:gs>
            <a:gs pos="100000">
              <a:srgbClr val="8C808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 userDrawn="1"/>
        </p:nvSpPr>
        <p:spPr bwMode="auto">
          <a:xfrm>
            <a:off x="0" y="6416675"/>
            <a:ext cx="9144000" cy="441325"/>
          </a:xfrm>
          <a:prstGeom prst="rect">
            <a:avLst/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" name="Rectangle 19"/>
          <p:cNvSpPr>
            <a:spLocks noChangeArrowheads="1"/>
          </p:cNvSpPr>
          <p:nvPr/>
        </p:nvSpPr>
        <p:spPr bwMode="auto">
          <a:xfrm>
            <a:off x="0" y="6416675"/>
            <a:ext cx="9144000" cy="441325"/>
          </a:xfrm>
          <a:prstGeom prst="rect">
            <a:avLst/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032" name="Title Placeholder 21"/>
          <p:cNvSpPr>
            <a:spLocks noGrp="1"/>
          </p:cNvSpPr>
          <p:nvPr>
            <p:ph type="title"/>
          </p:nvPr>
        </p:nvSpPr>
        <p:spPr bwMode="auto">
          <a:xfrm>
            <a:off x="-12700" y="-11113"/>
            <a:ext cx="9150350" cy="77628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144000" rIns="9144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 style du titre</a:t>
            </a:r>
          </a:p>
        </p:txBody>
      </p:sp>
      <p:sp>
        <p:nvSpPr>
          <p:cNvPr id="1033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250825" y="836613"/>
            <a:ext cx="8713788" cy="55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316913" y="6456363"/>
            <a:ext cx="827087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E8E9ED8-F0BB-4FCB-9438-DB8970BA0C25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81" r:id="rId4"/>
    <p:sldLayoutId id="2147483682" r:id="rId5"/>
    <p:sldLayoutId id="2147483678" r:id="rId6"/>
    <p:sldLayoutId id="2147483679" r:id="rId7"/>
    <p:sldLayoutId id="2147483680" r:id="rId8"/>
  </p:sldLayoutIdLst>
  <p:transition>
    <p:fade thruBlk="1"/>
  </p:transition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EFCF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EFCFC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EFCFC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EFCFC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EFCFC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EFCFC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EFCFC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EFCFC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EFCFC"/>
          </a:solidFill>
          <a:latin typeface="Arial" charset="0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SzPct val="95000"/>
        <a:buFont typeface="Wingdings" pitchFamily="2" charset="2"/>
        <a:buChar char="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>
          <a:solidFill>
            <a:schemeClr val="tx1"/>
          </a:solidFill>
          <a:latin typeface="+mn-lt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>
          <a:solidFill>
            <a:schemeClr val="tx1"/>
          </a:solidFill>
          <a:latin typeface="+mn-lt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A28E6A"/>
        </a:buClr>
        <a:buFont typeface="Wingdings 3" pitchFamily="18" charset="2"/>
        <a:buChar char=""/>
        <a:defRPr sz="2200">
          <a:solidFill>
            <a:schemeClr val="tx1"/>
          </a:solidFill>
          <a:latin typeface="+mn-lt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A28E6A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5pPr>
      <a:lvl6pPr marL="1938338" indent="-209550" algn="l" rtl="0" eaLnBrk="0" fontAlgn="base" hangingPunct="0">
        <a:spcBef>
          <a:spcPct val="20000"/>
        </a:spcBef>
        <a:spcAft>
          <a:spcPct val="0"/>
        </a:spcAft>
        <a:buClr>
          <a:srgbClr val="A28E6A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6pPr>
      <a:lvl7pPr marL="2395538" indent="-209550" algn="l" rtl="0" eaLnBrk="0" fontAlgn="base" hangingPunct="0">
        <a:spcBef>
          <a:spcPct val="20000"/>
        </a:spcBef>
        <a:spcAft>
          <a:spcPct val="0"/>
        </a:spcAft>
        <a:buClr>
          <a:srgbClr val="A28E6A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7pPr>
      <a:lvl8pPr marL="2852738" indent="-209550" algn="l" rtl="0" eaLnBrk="0" fontAlgn="base" hangingPunct="0">
        <a:spcBef>
          <a:spcPct val="20000"/>
        </a:spcBef>
        <a:spcAft>
          <a:spcPct val="0"/>
        </a:spcAft>
        <a:buClr>
          <a:srgbClr val="A28E6A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8pPr>
      <a:lvl9pPr marL="3309938" indent="-209550" algn="l" rtl="0" eaLnBrk="0" fontAlgn="base" hangingPunct="0">
        <a:spcBef>
          <a:spcPct val="20000"/>
        </a:spcBef>
        <a:spcAft>
          <a:spcPct val="0"/>
        </a:spcAft>
        <a:buClr>
          <a:srgbClr val="A28E6A"/>
        </a:buClr>
        <a:buFont typeface="Wingdings 2" pitchFamily="18" charset="2"/>
        <a:buChar char="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27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png"/><Relationship Id="rId5" Type="http://schemas.openxmlformats.org/officeDocument/2006/relationships/image" Target="../media/image30.png"/><Relationship Id="rId4" Type="http://schemas.openxmlformats.org/officeDocument/2006/relationships/image" Target="../media/image27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46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3.png"/><Relationship Id="rId5" Type="http://schemas.openxmlformats.org/officeDocument/2006/relationships/image" Target="../media/image47.wmf"/><Relationship Id="rId4" Type="http://schemas.openxmlformats.org/officeDocument/2006/relationships/oleObject" Target="../embeddings/oleObject5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2.png"/><Relationship Id="rId5" Type="http://schemas.openxmlformats.org/officeDocument/2006/relationships/image" Target="../media/image23.png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6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6.jpeg"/><Relationship Id="rId5" Type="http://schemas.openxmlformats.org/officeDocument/2006/relationships/image" Target="../media/image63.emf"/><Relationship Id="rId4" Type="http://schemas.openxmlformats.org/officeDocument/2006/relationships/oleObject" Target="../embeddings/oleObject7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7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56.jpe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91.w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wmf"/><Relationship Id="rId4" Type="http://schemas.openxmlformats.org/officeDocument/2006/relationships/image" Target="../media/image88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wmf"/><Relationship Id="rId4" Type="http://schemas.openxmlformats.org/officeDocument/2006/relationships/image" Target="../media/image9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103.wmf"/><Relationship Id="rId4" Type="http://schemas.openxmlformats.org/officeDocument/2006/relationships/image" Target="../media/image10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wmf"/><Relationship Id="rId4" Type="http://schemas.openxmlformats.org/officeDocument/2006/relationships/image" Target="../media/image104.w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wmf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5" name="AutoShape 2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501062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Text Box 16"/>
          <p:cNvSpPr txBox="1">
            <a:spLocks noChangeArrowheads="1"/>
          </p:cNvSpPr>
          <p:nvPr/>
        </p:nvSpPr>
        <p:spPr bwMode="auto">
          <a:xfrm>
            <a:off x="-12645" y="2276872"/>
            <a:ext cx="91440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fr-FR" sz="2000" b="1" dirty="0" smtClean="0">
                <a:latin typeface="Tahoma" pitchFamily="34" charset="0"/>
              </a:rPr>
              <a:t>P. </a:t>
            </a:r>
            <a:r>
              <a:rPr lang="fr-FR" sz="2000" b="1" dirty="0" err="1" smtClean="0">
                <a:latin typeface="Tahoma" pitchFamily="34" charset="0"/>
              </a:rPr>
              <a:t>Force,L</a:t>
            </a:r>
            <a:r>
              <a:rPr lang="fr-FR" sz="2000" b="1" dirty="0" smtClean="0">
                <a:latin typeface="Tahoma" pitchFamily="34" charset="0"/>
              </a:rPr>
              <a:t>. </a:t>
            </a:r>
            <a:r>
              <a:rPr lang="fr-FR" sz="2000" b="1" dirty="0" err="1" smtClean="0">
                <a:latin typeface="Tahoma" pitchFamily="34" charset="0"/>
              </a:rPr>
              <a:t>Lestand</a:t>
            </a:r>
            <a:r>
              <a:rPr lang="fr-FR" sz="2000" b="1" dirty="0" smtClean="0">
                <a:latin typeface="Tahoma" pitchFamily="34" charset="0"/>
              </a:rPr>
              <a:t> (CR CDD), F. Martin, G. Montarou, N. </a:t>
            </a:r>
            <a:r>
              <a:rPr lang="fr-FR" sz="2000" b="1" dirty="0" err="1" smtClean="0">
                <a:latin typeface="Tahoma" pitchFamily="34" charset="0"/>
              </a:rPr>
              <a:t>Pauna</a:t>
            </a:r>
            <a:r>
              <a:rPr lang="fr-FR" sz="2000" b="1" dirty="0" smtClean="0">
                <a:latin typeface="Tahoma" pitchFamily="34" charset="0"/>
              </a:rPr>
              <a:t>, </a:t>
            </a:r>
            <a:r>
              <a:rPr lang="fr-FR" sz="2000" b="1" dirty="0" err="1" smtClean="0">
                <a:solidFill>
                  <a:srgbClr val="33CCFF"/>
                </a:solidFill>
                <a:latin typeface="Tahoma" pitchFamily="34" charset="0"/>
              </a:rPr>
              <a:t>M.Gautier</a:t>
            </a:r>
            <a:r>
              <a:rPr lang="fr-FR" sz="2000" b="1" dirty="0" smtClean="0">
                <a:solidFill>
                  <a:srgbClr val="33CCFF"/>
                </a:solidFill>
                <a:latin typeface="Tahoma" pitchFamily="34" charset="0"/>
              </a:rPr>
              <a:t> (</a:t>
            </a:r>
            <a:r>
              <a:rPr lang="fr-FR" sz="2000" b="1" dirty="0" err="1" smtClean="0">
                <a:solidFill>
                  <a:srgbClr val="33CCFF"/>
                </a:solidFill>
                <a:latin typeface="Tahoma" pitchFamily="34" charset="0"/>
              </a:rPr>
              <a:t>Doct</a:t>
            </a:r>
            <a:r>
              <a:rPr lang="fr-FR" sz="2000" b="1" dirty="0" smtClean="0">
                <a:solidFill>
                  <a:srgbClr val="33CCFF"/>
                </a:solidFill>
                <a:latin typeface="Tahoma" pitchFamily="34" charset="0"/>
              </a:rPr>
              <a:t> PAVIRMA/Région),</a:t>
            </a:r>
            <a:r>
              <a:rPr lang="fr-FR" sz="2000" b="1" dirty="0" smtClean="0">
                <a:latin typeface="Tahoma" pitchFamily="34" charset="0"/>
              </a:rPr>
              <a:t> </a:t>
            </a:r>
            <a:r>
              <a:rPr lang="fr-FR" sz="2000" b="1" dirty="0">
                <a:solidFill>
                  <a:srgbClr val="33CCFF"/>
                </a:solidFill>
                <a:latin typeface="Tahoma" pitchFamily="34" charset="0"/>
              </a:rPr>
              <a:t>O. </a:t>
            </a:r>
            <a:r>
              <a:rPr lang="fr-FR" sz="2000" b="1" dirty="0" err="1">
                <a:solidFill>
                  <a:srgbClr val="33CCFF"/>
                </a:solidFill>
                <a:latin typeface="Tahoma" pitchFamily="34" charset="0"/>
              </a:rPr>
              <a:t>Bouhadida</a:t>
            </a:r>
            <a:r>
              <a:rPr lang="fr-FR" sz="2000" b="1" dirty="0">
                <a:solidFill>
                  <a:srgbClr val="33CCFF"/>
                </a:solidFill>
                <a:latin typeface="Tahoma" pitchFamily="34" charset="0"/>
              </a:rPr>
              <a:t> (</a:t>
            </a:r>
            <a:r>
              <a:rPr lang="fr-FR" sz="2000" b="1" dirty="0" err="1">
                <a:solidFill>
                  <a:srgbClr val="33CCFF"/>
                </a:solidFill>
                <a:latin typeface="Tahoma" pitchFamily="34" charset="0"/>
              </a:rPr>
              <a:t>Doct</a:t>
            </a:r>
            <a:r>
              <a:rPr lang="fr-FR" sz="2000" b="1" dirty="0">
                <a:solidFill>
                  <a:srgbClr val="33CCFF"/>
                </a:solidFill>
                <a:latin typeface="Tahoma" pitchFamily="34" charset="0"/>
              </a:rPr>
              <a:t> GDR/Région</a:t>
            </a:r>
            <a:r>
              <a:rPr lang="fr-FR" sz="2000" b="1" dirty="0" smtClean="0">
                <a:solidFill>
                  <a:srgbClr val="33CCFF"/>
                </a:solidFill>
                <a:latin typeface="Tahoma" pitchFamily="34" charset="0"/>
              </a:rPr>
              <a:t>)</a:t>
            </a:r>
          </a:p>
          <a:p>
            <a:pPr algn="ctr"/>
            <a:endParaRPr lang="fr-FR" sz="2000" b="1" dirty="0" smtClean="0">
              <a:solidFill>
                <a:srgbClr val="FFFF00"/>
              </a:solidFill>
              <a:latin typeface="Tahoma" pitchFamily="34" charset="0"/>
            </a:endParaRPr>
          </a:p>
          <a:p>
            <a:pPr algn="ctr"/>
            <a:r>
              <a:rPr lang="fr-FR" sz="2000" b="1" dirty="0" smtClean="0">
                <a:solidFill>
                  <a:srgbClr val="FFFF00"/>
                </a:solidFill>
                <a:latin typeface="Tahoma" pitchFamily="34" charset="0"/>
              </a:rPr>
              <a:t>et l’aide des ST</a:t>
            </a:r>
          </a:p>
          <a:p>
            <a:pPr algn="ctr"/>
            <a:endParaRPr lang="fr-FR" sz="2000" b="1" dirty="0">
              <a:solidFill>
                <a:srgbClr val="FFFF00"/>
              </a:solidFill>
              <a:latin typeface="Tahoma" pitchFamily="34" charset="0"/>
            </a:endParaRPr>
          </a:p>
          <a:p>
            <a:pPr algn="ctr"/>
            <a:r>
              <a:rPr lang="fr-FR" sz="2000" b="1" dirty="0">
                <a:solidFill>
                  <a:srgbClr val="FFFF00"/>
                </a:solidFill>
                <a:latin typeface="Tahoma" pitchFamily="34" charset="0"/>
              </a:rPr>
              <a:t>B Boutin (PAVIRMA), F. </a:t>
            </a:r>
            <a:r>
              <a:rPr lang="fr-FR" sz="2000" b="1" dirty="0" err="1" smtClean="0">
                <a:solidFill>
                  <a:srgbClr val="FFFF00"/>
                </a:solidFill>
                <a:latin typeface="Tahoma" pitchFamily="34" charset="0"/>
              </a:rPr>
              <a:t>Chandez</a:t>
            </a:r>
            <a:r>
              <a:rPr lang="fr-FR" sz="2000" b="1" dirty="0" smtClean="0">
                <a:solidFill>
                  <a:srgbClr val="FFFF00"/>
                </a:solidFill>
                <a:latin typeface="Tahoma" pitchFamily="34" charset="0"/>
              </a:rPr>
              <a:t>, </a:t>
            </a:r>
            <a:r>
              <a:rPr lang="fr-FR" sz="2000" b="1" dirty="0">
                <a:solidFill>
                  <a:srgbClr val="FFFF00"/>
                </a:solidFill>
                <a:latin typeface="Tahoma" pitchFamily="34" charset="0"/>
              </a:rPr>
              <a:t>E. </a:t>
            </a:r>
            <a:r>
              <a:rPr lang="fr-FR" sz="2000" b="1" dirty="0" smtClean="0">
                <a:solidFill>
                  <a:srgbClr val="FFFF00"/>
                </a:solidFill>
                <a:latin typeface="Tahoma" pitchFamily="34" charset="0"/>
              </a:rPr>
              <a:t>Delage, C</a:t>
            </a:r>
            <a:r>
              <a:rPr lang="fr-FR" sz="2000" b="1" dirty="0">
                <a:solidFill>
                  <a:srgbClr val="FFFF00"/>
                </a:solidFill>
                <a:latin typeface="Tahoma" pitchFamily="34" charset="0"/>
              </a:rPr>
              <a:t>. </a:t>
            </a:r>
            <a:r>
              <a:rPr lang="fr-FR" sz="2000" b="1" dirty="0" err="1" smtClean="0">
                <a:solidFill>
                  <a:srgbClr val="FFFF00"/>
                </a:solidFill>
                <a:latin typeface="Tahoma" pitchFamily="34" charset="0"/>
              </a:rPr>
              <a:t>Insa,B</a:t>
            </a:r>
            <a:r>
              <a:rPr lang="fr-FR" sz="2000" b="1" dirty="0">
                <a:solidFill>
                  <a:srgbClr val="FFFF00"/>
                </a:solidFill>
                <a:latin typeface="Tahoma" pitchFamily="34" charset="0"/>
              </a:rPr>
              <a:t>. </a:t>
            </a:r>
            <a:r>
              <a:rPr lang="fr-FR" sz="2000" b="1" dirty="0" smtClean="0">
                <a:solidFill>
                  <a:srgbClr val="FFFF00"/>
                </a:solidFill>
                <a:latin typeface="Tahoma" pitchFamily="34" charset="0"/>
              </a:rPr>
              <a:t>Joly, </a:t>
            </a:r>
            <a:endParaRPr lang="fr-FR" sz="2000" b="1" dirty="0">
              <a:solidFill>
                <a:srgbClr val="FFFF00"/>
              </a:solidFill>
              <a:latin typeface="Tahoma" pitchFamily="34" charset="0"/>
            </a:endParaRPr>
          </a:p>
          <a:p>
            <a:pPr algn="ctr"/>
            <a:r>
              <a:rPr lang="fr-FR" sz="2000" b="1" dirty="0">
                <a:solidFill>
                  <a:srgbClr val="FFFF00"/>
                </a:solidFill>
                <a:latin typeface="Tahoma" pitchFamily="34" charset="0"/>
              </a:rPr>
              <a:t>D. </a:t>
            </a:r>
            <a:r>
              <a:rPr lang="fr-FR" sz="2000" b="1" dirty="0" smtClean="0">
                <a:solidFill>
                  <a:srgbClr val="FFFF00"/>
                </a:solidFill>
                <a:latin typeface="Tahoma" pitchFamily="34" charset="0"/>
              </a:rPr>
              <a:t>Lambert, M Magne, M Nivoix, M </a:t>
            </a:r>
            <a:r>
              <a:rPr lang="fr-FR" sz="2000" b="1" dirty="0" err="1" smtClean="0">
                <a:solidFill>
                  <a:srgbClr val="FFFF00"/>
                </a:solidFill>
                <a:latin typeface="Tahoma" pitchFamily="34" charset="0"/>
              </a:rPr>
              <a:t>Crouau</a:t>
            </a:r>
            <a:r>
              <a:rPr lang="fr-FR" sz="2000" b="1" dirty="0" smtClean="0">
                <a:solidFill>
                  <a:srgbClr val="FFFF00"/>
                </a:solidFill>
                <a:latin typeface="Tahoma" pitchFamily="34" charset="0"/>
              </a:rPr>
              <a:t>, C Fayard, </a:t>
            </a:r>
            <a:r>
              <a:rPr lang="fr-FR" sz="2000" b="1" dirty="0">
                <a:solidFill>
                  <a:srgbClr val="FFFF00"/>
                </a:solidFill>
                <a:latin typeface="Tahoma" pitchFamily="34" charset="0"/>
              </a:rPr>
              <a:t>L. </a:t>
            </a:r>
            <a:r>
              <a:rPr lang="fr-FR" sz="2000" b="1" dirty="0" smtClean="0">
                <a:solidFill>
                  <a:srgbClr val="FFFF00"/>
                </a:solidFill>
                <a:latin typeface="Tahoma" pitchFamily="34" charset="0"/>
              </a:rPr>
              <a:t>Royer, </a:t>
            </a:r>
            <a:r>
              <a:rPr lang="fr-FR" sz="2000" b="1" dirty="0">
                <a:solidFill>
                  <a:srgbClr val="FFFF00"/>
                </a:solidFill>
                <a:latin typeface="Tahoma" pitchFamily="34" charset="0"/>
              </a:rPr>
              <a:t>PE. </a:t>
            </a:r>
            <a:r>
              <a:rPr lang="fr-FR" sz="2000" b="1" dirty="0" smtClean="0">
                <a:solidFill>
                  <a:srgbClr val="FFFF00"/>
                </a:solidFill>
                <a:latin typeface="Tahoma" pitchFamily="34" charset="0"/>
              </a:rPr>
              <a:t>Vert, G </a:t>
            </a:r>
            <a:r>
              <a:rPr lang="fr-FR" sz="2000" b="1" dirty="0" err="1" smtClean="0">
                <a:solidFill>
                  <a:srgbClr val="FFFF00"/>
                </a:solidFill>
                <a:latin typeface="Tahoma" pitchFamily="34" charset="0"/>
              </a:rPr>
              <a:t>Magaud</a:t>
            </a:r>
            <a:r>
              <a:rPr lang="fr-FR" sz="2000" b="1" dirty="0" smtClean="0">
                <a:solidFill>
                  <a:srgbClr val="FFFF00"/>
                </a:solidFill>
                <a:latin typeface="Tahoma" pitchFamily="34" charset="0"/>
              </a:rPr>
              <a:t>, E </a:t>
            </a:r>
            <a:r>
              <a:rPr lang="fr-FR" sz="2000" b="1" dirty="0" err="1" smtClean="0">
                <a:solidFill>
                  <a:srgbClr val="FFFF00"/>
                </a:solidFill>
                <a:latin typeface="Tahoma" pitchFamily="34" charset="0"/>
              </a:rPr>
              <a:t>Sahuc</a:t>
            </a:r>
            <a:r>
              <a:rPr lang="fr-FR" sz="2000" b="1" dirty="0" smtClean="0">
                <a:solidFill>
                  <a:srgbClr val="FFFF00"/>
                </a:solidFill>
                <a:latin typeface="Tahoma" pitchFamily="34" charset="0"/>
              </a:rPr>
              <a:t>, M </a:t>
            </a:r>
            <a:r>
              <a:rPr lang="fr-FR" sz="2000" b="1" dirty="0" err="1" smtClean="0">
                <a:solidFill>
                  <a:srgbClr val="FFFF00"/>
                </a:solidFill>
                <a:latin typeface="Tahoma" pitchFamily="34" charset="0"/>
              </a:rPr>
              <a:t>Crouau</a:t>
            </a:r>
            <a:endParaRPr lang="fr-FR" sz="2000" b="1" i="1" dirty="0">
              <a:solidFill>
                <a:srgbClr val="FFFF00"/>
              </a:solidFill>
            </a:endParaRPr>
          </a:p>
        </p:txBody>
      </p:sp>
      <p:sp>
        <p:nvSpPr>
          <p:cNvPr id="10258" name="Text Box 18"/>
          <p:cNvSpPr txBox="1">
            <a:spLocks noChangeArrowheads="1"/>
          </p:cNvSpPr>
          <p:nvPr/>
        </p:nvSpPr>
        <p:spPr bwMode="auto">
          <a:xfrm>
            <a:off x="323528" y="188640"/>
            <a:ext cx="844731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3200" b="1" dirty="0">
                <a:effectLst>
                  <a:outerShdw blurRad="38100" dist="38100" dir="2700000" algn="tl">
                    <a:srgbClr val="696464"/>
                  </a:outerShdw>
                </a:effectLst>
              </a:rPr>
              <a:t>Les </a:t>
            </a:r>
            <a:r>
              <a:rPr lang="fr-FR" sz="3200" b="1" dirty="0" smtClean="0">
                <a:effectLst>
                  <a:outerShdw blurRad="38100" dist="38100" dir="2700000" algn="tl">
                    <a:srgbClr val="696464"/>
                  </a:outerShdw>
                </a:effectLst>
              </a:rPr>
              <a:t>Finalités des Activités Techniques</a:t>
            </a:r>
          </a:p>
          <a:p>
            <a:pPr algn="ctr"/>
            <a:r>
              <a:rPr lang="fr-FR" sz="3200" b="1" dirty="0" smtClean="0">
                <a:effectLst>
                  <a:outerShdw blurRad="38100" dist="38100" dir="2700000" algn="tl">
                    <a:srgbClr val="696464"/>
                  </a:outerShdw>
                </a:effectLst>
              </a:rPr>
              <a:t>du </a:t>
            </a:r>
            <a:r>
              <a:rPr lang="fr-FR" sz="3200" b="1" dirty="0">
                <a:effectLst>
                  <a:outerShdw blurRad="38100" dist="38100" dir="2700000" algn="tl">
                    <a:srgbClr val="696464"/>
                  </a:outerShdw>
                </a:effectLst>
              </a:rPr>
              <a:t>groupe </a:t>
            </a:r>
            <a:r>
              <a:rPr lang="fr-FR" sz="3200" b="1" dirty="0" smtClean="0">
                <a:effectLst>
                  <a:outerShdw blurRad="38100" dist="38100" dir="2700000" algn="tl">
                    <a:srgbClr val="696464"/>
                  </a:outerShdw>
                </a:effectLst>
              </a:rPr>
              <a:t>AVIRM dans le cadre de la lutte </a:t>
            </a:r>
          </a:p>
          <a:p>
            <a:pPr algn="ctr"/>
            <a:r>
              <a:rPr lang="fr-FR" sz="3200" b="1" dirty="0" smtClean="0">
                <a:effectLst>
                  <a:outerShdw blurRad="38100" dist="38100" dir="2700000" algn="tl">
                    <a:srgbClr val="696464"/>
                  </a:outerShdw>
                </a:effectLst>
              </a:rPr>
              <a:t>contre le cancer</a:t>
            </a:r>
            <a:endParaRPr lang="fr-FR" sz="3200" b="1" dirty="0">
              <a:effectLst>
                <a:outerShdw blurRad="38100" dist="38100" dir="2700000" algn="tl">
                  <a:srgbClr val="696464"/>
                </a:outerShdw>
              </a:effectLst>
            </a:endParaRPr>
          </a:p>
        </p:txBody>
      </p:sp>
      <p:pic>
        <p:nvPicPr>
          <p:cNvPr id="10259" name="Picture 19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24743"/>
            <a:ext cx="1223962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0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715549"/>
            <a:ext cx="140335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771800" y="6444386"/>
            <a:ext cx="4489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Seminaire</a:t>
            </a:r>
            <a:r>
              <a:rPr lang="fr-FR" b="1" dirty="0" smtClean="0"/>
              <a:t> Technique AVIRM 04 12 2012</a:t>
            </a:r>
            <a:endParaRPr lang="fr-FR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2411413" y="2924175"/>
            <a:ext cx="2128837" cy="687388"/>
            <a:chOff x="2459" y="1537"/>
            <a:chExt cx="1646" cy="532"/>
          </a:xfrm>
        </p:grpSpPr>
        <p:sp>
          <p:nvSpPr>
            <p:cNvPr id="28712" name="Text Box 45"/>
            <p:cNvSpPr txBox="1">
              <a:spLocks noChangeArrowheads="1"/>
            </p:cNvSpPr>
            <p:nvPr/>
          </p:nvSpPr>
          <p:spPr bwMode="auto">
            <a:xfrm>
              <a:off x="2459" y="1537"/>
              <a:ext cx="1055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fr-FR">
                  <a:solidFill>
                    <a:schemeClr val="bg1"/>
                  </a:solidFill>
                </a:rPr>
                <a:t>Bragg peak</a:t>
              </a:r>
            </a:p>
          </p:txBody>
        </p:sp>
        <p:sp>
          <p:nvSpPr>
            <p:cNvPr id="28713" name="Line 46"/>
            <p:cNvSpPr>
              <a:spLocks noChangeShapeType="1"/>
            </p:cNvSpPr>
            <p:nvPr/>
          </p:nvSpPr>
          <p:spPr bwMode="auto">
            <a:xfrm>
              <a:off x="3016" y="1797"/>
              <a:ext cx="1089" cy="27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8682" name="AutoShap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contexte</a:t>
            </a:r>
            <a:r>
              <a:rPr lang="en-US" dirty="0" smtClean="0"/>
              <a:t> de la </a:t>
            </a:r>
            <a:r>
              <a:rPr lang="en-US" dirty="0" err="1" smtClean="0"/>
              <a:t>lutte</a:t>
            </a:r>
            <a:r>
              <a:rPr lang="en-US" dirty="0" smtClean="0"/>
              <a:t> </a:t>
            </a:r>
            <a:r>
              <a:rPr lang="en-US" dirty="0" err="1" smtClean="0"/>
              <a:t>contre</a:t>
            </a:r>
            <a:r>
              <a:rPr lang="en-US" dirty="0" smtClean="0"/>
              <a:t> le Cancer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C8E74-10EC-4E6A-B114-E4B7E064E34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38" name="Text Box 55"/>
          <p:cNvSpPr txBox="1">
            <a:spLocks noChangeArrowheads="1"/>
          </p:cNvSpPr>
          <p:nvPr/>
        </p:nvSpPr>
        <p:spPr bwMode="auto">
          <a:xfrm>
            <a:off x="107504" y="6453336"/>
            <a:ext cx="48879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Le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contexte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générale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de la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lutte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contre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le Cancer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26404"/>
            <a:ext cx="903649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b="1" dirty="0" smtClean="0"/>
              <a:t>Le système de </a:t>
            </a:r>
            <a:r>
              <a:rPr lang="fr-FR" b="1" dirty="0" err="1" smtClean="0"/>
              <a:t>radiochirugie</a:t>
            </a:r>
            <a:r>
              <a:rPr lang="fr-FR" b="1" dirty="0" smtClean="0"/>
              <a:t> </a:t>
            </a:r>
            <a:r>
              <a:rPr lang="fr-FR" b="1" dirty="0" err="1" smtClean="0"/>
              <a:t>stéréotactique</a:t>
            </a:r>
            <a:r>
              <a:rPr lang="fr-FR" b="1" dirty="0" smtClean="0"/>
              <a:t> </a:t>
            </a:r>
            <a:r>
              <a:rPr lang="fr-FR" b="1" dirty="0" err="1" smtClean="0"/>
              <a:t>Cyberknife</a:t>
            </a:r>
            <a:r>
              <a:rPr lang="fr-FR" b="1" dirty="0" smtClean="0"/>
              <a:t>® utilise une </a:t>
            </a:r>
            <a:r>
              <a:rPr lang="fr-FR" b="1" dirty="0" smtClean="0">
                <a:solidFill>
                  <a:srgbClr val="FFFF00"/>
                </a:solidFill>
              </a:rPr>
              <a:t>technologie non-chirurgicale assistée par ordinateur qui propulse de petits faisceaux de radiations selon des angles différents directement sur la tumeur.</a:t>
            </a:r>
            <a:r>
              <a:rPr lang="fr-FR" b="1" dirty="0" smtClean="0"/>
              <a:t> Les tissus sains avoisinants sont donc protégés des radiations. </a:t>
            </a:r>
          </a:p>
          <a:p>
            <a:pPr algn="just"/>
            <a:endParaRPr lang="fr-FR" b="1" dirty="0"/>
          </a:p>
          <a:p>
            <a:pPr algn="just"/>
            <a:r>
              <a:rPr lang="fr-FR" b="1" dirty="0" smtClean="0"/>
              <a:t>Grâce aux données issues d'un scanner de la tumeur et au squelette qui permet d'obtenir une architecture précise de l'individu, </a:t>
            </a:r>
            <a:r>
              <a:rPr lang="fr-FR" b="1" dirty="0" smtClean="0">
                <a:solidFill>
                  <a:srgbClr val="FFFF00"/>
                </a:solidFill>
              </a:rPr>
              <a:t>un bras robotisé haute-vitesse assisté par ordinateur est utilisé pour cibler la tumeur sous tous ses angles au cours du traitement.</a:t>
            </a:r>
          </a:p>
          <a:p>
            <a:pPr algn="just"/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 smtClean="0"/>
              <a:t>Grâce au système </a:t>
            </a:r>
            <a:r>
              <a:rPr lang="fr-FR" b="1" dirty="0" err="1" smtClean="0"/>
              <a:t>Cyberknife</a:t>
            </a:r>
            <a:r>
              <a:rPr lang="fr-FR" b="1" dirty="0" smtClean="0"/>
              <a:t>, finies les lourdes doses de rayons. Ce bras intelligent </a:t>
            </a:r>
            <a:r>
              <a:rPr lang="fr-FR" b="1" dirty="0" smtClean="0">
                <a:solidFill>
                  <a:srgbClr val="FFFF00"/>
                </a:solidFill>
              </a:rPr>
              <a:t>permet d'émettre des faisceaux ciblés et uniques et de toucher une tumeur selon près de 1200 angles différents</a:t>
            </a:r>
            <a:r>
              <a:rPr lang="fr-FR" b="1" dirty="0" smtClean="0"/>
              <a:t>. L'objectif est d'obtenir une irradiation maximum de la tumeur grâce à une multitude de faisceaux contenant de faibles doses de radiation. L'intérêt de cette pratique est que les tissus avoisinants restent protégés des radiations, car les rayons qui les traversent à chaque émission de faisceau restent négligeables.</a:t>
            </a:r>
            <a:endParaRPr lang="fr-FR" b="1" dirty="0"/>
          </a:p>
        </p:txBody>
      </p:sp>
      <p:sp>
        <p:nvSpPr>
          <p:cNvPr id="6" name="Rectangle 5"/>
          <p:cNvSpPr/>
          <p:nvPr/>
        </p:nvSpPr>
        <p:spPr>
          <a:xfrm>
            <a:off x="1259632" y="980728"/>
            <a:ext cx="63401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S</a:t>
            </a:r>
            <a:r>
              <a:rPr lang="fr-FR" sz="2400" b="1" dirty="0" smtClean="0">
                <a:solidFill>
                  <a:srgbClr val="FF0000"/>
                </a:solidFill>
              </a:rPr>
              <a:t>ystème de </a:t>
            </a:r>
            <a:r>
              <a:rPr lang="fr-FR" sz="2400" b="1" dirty="0" err="1">
                <a:solidFill>
                  <a:srgbClr val="FF0000"/>
                </a:solidFill>
              </a:rPr>
              <a:t>R</a:t>
            </a:r>
            <a:r>
              <a:rPr lang="fr-FR" sz="2400" b="1" dirty="0" err="1" smtClean="0">
                <a:solidFill>
                  <a:srgbClr val="FF0000"/>
                </a:solidFill>
              </a:rPr>
              <a:t>adiochirugie</a:t>
            </a:r>
            <a:r>
              <a:rPr lang="fr-FR" sz="2400" b="1" dirty="0" smtClean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S</a:t>
            </a:r>
            <a:r>
              <a:rPr lang="fr-FR" sz="2400" b="1" dirty="0" err="1" smtClean="0">
                <a:solidFill>
                  <a:srgbClr val="FF0000"/>
                </a:solidFill>
              </a:rPr>
              <a:t>téréotactique</a:t>
            </a:r>
            <a:r>
              <a:rPr lang="fr-FR" sz="2400" b="1" dirty="0" smtClean="0">
                <a:solidFill>
                  <a:srgbClr val="FF0000"/>
                </a:solidFill>
              </a:rPr>
              <a:t> </a:t>
            </a:r>
            <a:endParaRPr lang="fr-F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2766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2411413" y="2924175"/>
            <a:ext cx="2128837" cy="687388"/>
            <a:chOff x="2459" y="1537"/>
            <a:chExt cx="1646" cy="532"/>
          </a:xfrm>
        </p:grpSpPr>
        <p:sp>
          <p:nvSpPr>
            <p:cNvPr id="28712" name="Text Box 45"/>
            <p:cNvSpPr txBox="1">
              <a:spLocks noChangeArrowheads="1"/>
            </p:cNvSpPr>
            <p:nvPr/>
          </p:nvSpPr>
          <p:spPr bwMode="auto">
            <a:xfrm>
              <a:off x="2459" y="1537"/>
              <a:ext cx="1055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fr-FR">
                  <a:solidFill>
                    <a:schemeClr val="bg1"/>
                  </a:solidFill>
                </a:rPr>
                <a:t>Bragg peak</a:t>
              </a:r>
            </a:p>
          </p:txBody>
        </p:sp>
        <p:sp>
          <p:nvSpPr>
            <p:cNvPr id="28713" name="Line 46"/>
            <p:cNvSpPr>
              <a:spLocks noChangeShapeType="1"/>
            </p:cNvSpPr>
            <p:nvPr/>
          </p:nvSpPr>
          <p:spPr bwMode="auto">
            <a:xfrm>
              <a:off x="3016" y="1797"/>
              <a:ext cx="1089" cy="27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8682" name="AutoShap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contexte</a:t>
            </a:r>
            <a:r>
              <a:rPr lang="en-US" dirty="0" smtClean="0"/>
              <a:t> de la </a:t>
            </a:r>
            <a:r>
              <a:rPr lang="en-US" dirty="0" err="1" smtClean="0"/>
              <a:t>lutte</a:t>
            </a:r>
            <a:r>
              <a:rPr lang="en-US" dirty="0" smtClean="0"/>
              <a:t> </a:t>
            </a:r>
            <a:r>
              <a:rPr lang="en-US" dirty="0" err="1" smtClean="0"/>
              <a:t>contre</a:t>
            </a:r>
            <a:r>
              <a:rPr lang="en-US" dirty="0" smtClean="0"/>
              <a:t> le Cancer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C8E74-10EC-4E6A-B114-E4B7E064E34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38" name="Text Box 55"/>
          <p:cNvSpPr txBox="1">
            <a:spLocks noChangeArrowheads="1"/>
          </p:cNvSpPr>
          <p:nvPr/>
        </p:nvSpPr>
        <p:spPr bwMode="auto">
          <a:xfrm>
            <a:off x="107504" y="6453336"/>
            <a:ext cx="48879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Le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contexte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générale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de la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lutte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contre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le Cancer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59632" y="980728"/>
            <a:ext cx="6460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S</a:t>
            </a:r>
            <a:r>
              <a:rPr lang="fr-FR" sz="2400" b="1" dirty="0" smtClean="0">
                <a:solidFill>
                  <a:srgbClr val="FF0000"/>
                </a:solidFill>
              </a:rPr>
              <a:t>ystème de </a:t>
            </a:r>
            <a:r>
              <a:rPr lang="fr-FR" sz="2400" b="1" dirty="0" err="1" smtClean="0">
                <a:solidFill>
                  <a:srgbClr val="FF0000"/>
                </a:solidFill>
              </a:rPr>
              <a:t>Radiochirurgie</a:t>
            </a:r>
            <a:r>
              <a:rPr lang="fr-FR" sz="2400" b="1" dirty="0" smtClean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S</a:t>
            </a:r>
            <a:r>
              <a:rPr lang="fr-FR" sz="2400" b="1" dirty="0" err="1" smtClean="0">
                <a:solidFill>
                  <a:srgbClr val="FF0000"/>
                </a:solidFill>
              </a:rPr>
              <a:t>téréotactique</a:t>
            </a:r>
            <a:r>
              <a:rPr lang="fr-FR" sz="2400" b="1" dirty="0" smtClean="0">
                <a:solidFill>
                  <a:srgbClr val="FF0000"/>
                </a:solidFill>
              </a:rPr>
              <a:t> 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47888" y="2847333"/>
            <a:ext cx="33847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/>
              <a:t>Voir </a:t>
            </a:r>
            <a:r>
              <a:rPr lang="fr-FR" sz="2800" b="1" dirty="0" err="1" smtClean="0"/>
              <a:t>Video</a:t>
            </a:r>
            <a:r>
              <a:rPr lang="fr-FR" sz="2800" b="1" dirty="0" smtClean="0"/>
              <a:t> #3</a:t>
            </a:r>
            <a:endParaRPr lang="fr-FR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35628613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2411413" y="2924175"/>
            <a:ext cx="2128837" cy="687388"/>
            <a:chOff x="2459" y="1537"/>
            <a:chExt cx="1646" cy="532"/>
          </a:xfrm>
        </p:grpSpPr>
        <p:sp>
          <p:nvSpPr>
            <p:cNvPr id="28712" name="Text Box 45"/>
            <p:cNvSpPr txBox="1">
              <a:spLocks noChangeArrowheads="1"/>
            </p:cNvSpPr>
            <p:nvPr/>
          </p:nvSpPr>
          <p:spPr bwMode="auto">
            <a:xfrm>
              <a:off x="2459" y="1537"/>
              <a:ext cx="1055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fr-FR">
                  <a:solidFill>
                    <a:schemeClr val="bg1"/>
                  </a:solidFill>
                </a:rPr>
                <a:t>Bragg peak</a:t>
              </a:r>
            </a:p>
          </p:txBody>
        </p:sp>
        <p:sp>
          <p:nvSpPr>
            <p:cNvPr id="28713" name="Line 46"/>
            <p:cNvSpPr>
              <a:spLocks noChangeShapeType="1"/>
            </p:cNvSpPr>
            <p:nvPr/>
          </p:nvSpPr>
          <p:spPr bwMode="auto">
            <a:xfrm>
              <a:off x="3016" y="1797"/>
              <a:ext cx="1089" cy="27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8682" name="AutoShap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contexte</a:t>
            </a:r>
            <a:r>
              <a:rPr lang="en-US" dirty="0" smtClean="0"/>
              <a:t> de la </a:t>
            </a:r>
            <a:r>
              <a:rPr lang="en-US" dirty="0" err="1" smtClean="0"/>
              <a:t>lutte</a:t>
            </a:r>
            <a:r>
              <a:rPr lang="en-US" dirty="0" smtClean="0"/>
              <a:t> </a:t>
            </a:r>
            <a:r>
              <a:rPr lang="en-US" dirty="0" err="1" smtClean="0"/>
              <a:t>contre</a:t>
            </a:r>
            <a:r>
              <a:rPr lang="en-US" dirty="0" smtClean="0"/>
              <a:t> le Cancer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C8E74-10EC-4E6A-B114-E4B7E064E34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38" name="Text Box 55"/>
          <p:cNvSpPr txBox="1">
            <a:spLocks noChangeArrowheads="1"/>
          </p:cNvSpPr>
          <p:nvPr/>
        </p:nvSpPr>
        <p:spPr bwMode="auto">
          <a:xfrm>
            <a:off x="107504" y="6453336"/>
            <a:ext cx="48879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Le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contexte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générale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de la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lutte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contre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le Cancer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504" y="1628800"/>
            <a:ext cx="9036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Méthode thérapeutique consistant à administrer </a:t>
            </a:r>
            <a:r>
              <a:rPr lang="fr-FR" b="1" dirty="0" smtClean="0">
                <a:solidFill>
                  <a:srgbClr val="FFFF00"/>
                </a:solidFill>
              </a:rPr>
              <a:t>un médicament qui contient un élément radioactif</a:t>
            </a:r>
            <a:r>
              <a:rPr lang="fr-FR" b="1" dirty="0" smtClean="0"/>
              <a:t> destiné à se fixer dans le tissu ou dans l'organe qu'il doit sélectivement irradier pour le soigner :</a:t>
            </a:r>
            <a:endParaRPr lang="fr-FR" b="1" dirty="0" smtClean="0">
              <a:solidFill>
                <a:srgbClr val="99FFC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07704" y="881872"/>
            <a:ext cx="5058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Radiothérapie Interne Vectorisée </a:t>
            </a:r>
            <a:endParaRPr lang="fr-FR" sz="2400" b="1" dirty="0">
              <a:solidFill>
                <a:srgbClr val="FF0000"/>
              </a:solidFill>
            </a:endParaRPr>
          </a:p>
        </p:txBody>
      </p:sp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701" y="2710379"/>
            <a:ext cx="4355007" cy="370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0"/>
            <a:ext cx="6350" cy="5330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7" y="2739047"/>
            <a:ext cx="4879934" cy="3678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64673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13" name="Line 46"/>
          <p:cNvSpPr>
            <a:spLocks noChangeShapeType="1"/>
          </p:cNvSpPr>
          <p:nvPr/>
        </p:nvSpPr>
        <p:spPr bwMode="auto">
          <a:xfrm>
            <a:off x="3131804" y="3260113"/>
            <a:ext cx="1408447" cy="3514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8682" name="AutoShap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contexte</a:t>
            </a:r>
            <a:r>
              <a:rPr lang="en-US" dirty="0" smtClean="0"/>
              <a:t> de la </a:t>
            </a:r>
            <a:r>
              <a:rPr lang="en-US" dirty="0" err="1" smtClean="0"/>
              <a:t>lutte</a:t>
            </a:r>
            <a:r>
              <a:rPr lang="en-US" dirty="0" smtClean="0"/>
              <a:t> </a:t>
            </a:r>
            <a:r>
              <a:rPr lang="en-US" dirty="0" err="1" smtClean="0"/>
              <a:t>contre</a:t>
            </a:r>
            <a:r>
              <a:rPr lang="en-US" dirty="0" smtClean="0"/>
              <a:t> le Cancer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C8E74-10EC-4E6A-B114-E4B7E064E34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38" name="Text Box 55"/>
          <p:cNvSpPr txBox="1">
            <a:spLocks noChangeArrowheads="1"/>
          </p:cNvSpPr>
          <p:nvPr/>
        </p:nvSpPr>
        <p:spPr bwMode="auto">
          <a:xfrm>
            <a:off x="107504" y="6453336"/>
            <a:ext cx="48879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Le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contexte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générale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de la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lutte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contre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le Cancer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120952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Du diagnostique à la guérison en passant par le traitement</a:t>
            </a:r>
          </a:p>
          <a:p>
            <a:endParaRPr lang="fr-FR" b="1" dirty="0" smtClean="0"/>
          </a:p>
          <a:p>
            <a:r>
              <a:rPr lang="fr-FR" b="1" dirty="0" smtClean="0">
                <a:solidFill>
                  <a:srgbClr val="FFFF00"/>
                </a:solidFill>
                <a:sym typeface="Wingdings" pitchFamily="2" charset="2"/>
              </a:rPr>
              <a:t> </a:t>
            </a:r>
            <a:r>
              <a:rPr lang="fr-FR" sz="2000" b="1" dirty="0" smtClean="0">
                <a:solidFill>
                  <a:srgbClr val="FFFF00"/>
                </a:solidFill>
                <a:sym typeface="Wingdings" pitchFamily="2" charset="2"/>
              </a:rPr>
              <a:t>Nécessité d’un arsenal de moyen performants (sensible) en imagerie</a:t>
            </a:r>
            <a:endParaRPr lang="fr-FR" sz="2000" b="1" dirty="0">
              <a:solidFill>
                <a:srgbClr val="FFFF00"/>
              </a:solidFill>
            </a:endParaRP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179512" y="2565673"/>
            <a:ext cx="1728192" cy="79131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4A4A2"/>
              </a:gs>
              <a:gs pos="100000">
                <a:srgbClr val="D4A4A2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b="1" dirty="0" smtClean="0"/>
              <a:t>Diagnostique</a:t>
            </a:r>
          </a:p>
          <a:p>
            <a:pPr algn="ctr"/>
            <a:r>
              <a:rPr lang="fr-FR" b="1" dirty="0" smtClean="0"/>
              <a:t>Initial</a:t>
            </a: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2483768" y="2565673"/>
            <a:ext cx="1728192" cy="79131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4A4A2"/>
              </a:gs>
              <a:gs pos="100000">
                <a:srgbClr val="D4A4A2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b="1" dirty="0" smtClean="0"/>
              <a:t>Choix du </a:t>
            </a:r>
          </a:p>
          <a:p>
            <a:pPr algn="ctr"/>
            <a:r>
              <a:rPr lang="fr-FR" b="1" dirty="0" smtClean="0"/>
              <a:t>traitement</a:t>
            </a:r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4716016" y="2565673"/>
            <a:ext cx="1728192" cy="79131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4A4A2"/>
              </a:gs>
              <a:gs pos="100000">
                <a:srgbClr val="D4A4A2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b="1" dirty="0" smtClean="0"/>
              <a:t>Validation du </a:t>
            </a:r>
          </a:p>
          <a:p>
            <a:pPr algn="ctr"/>
            <a:r>
              <a:rPr lang="fr-FR" b="1" dirty="0" smtClean="0"/>
              <a:t>traitement</a:t>
            </a:r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6970485" y="2565675"/>
            <a:ext cx="1994003" cy="79131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4A4A2"/>
              </a:gs>
              <a:gs pos="100000">
                <a:srgbClr val="D4A4A2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b="1" dirty="0" smtClean="0"/>
              <a:t>Suivi Rémission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65297" y="5434771"/>
            <a:ext cx="8928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FF00"/>
                </a:solidFill>
              </a:rPr>
              <a:t>Amélioration de la qualité de l’imagerie isotopique: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2000" b="1" dirty="0" smtClean="0"/>
              <a:t>Time Of Flight PET </a:t>
            </a:r>
            <a:r>
              <a:rPr lang="fr-FR" sz="2000" b="1" dirty="0" smtClean="0">
                <a:sym typeface="Wingdings" pitchFamily="2" charset="2"/>
              </a:rPr>
              <a:t> amélioration sensibilité (taille tumeur)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2000" b="1" dirty="0" smtClean="0">
                <a:sym typeface="Wingdings" pitchFamily="2" charset="2"/>
              </a:rPr>
              <a:t>Système multimodale image TEP/IMR (</a:t>
            </a:r>
            <a:r>
              <a:rPr lang="fr-FR" sz="2000" b="1" dirty="0" err="1" smtClean="0">
                <a:sym typeface="Wingdings" pitchFamily="2" charset="2"/>
              </a:rPr>
              <a:t>Fonctionelle+anatomique</a:t>
            </a:r>
            <a:r>
              <a:rPr lang="fr-FR" sz="2000" b="1" dirty="0" smtClean="0">
                <a:sym typeface="Wingdings" pitchFamily="2" charset="2"/>
              </a:rPr>
              <a:t>)</a:t>
            </a:r>
            <a:endParaRPr lang="fr-FR" sz="2000" b="1" dirty="0" smtClean="0"/>
          </a:p>
        </p:txBody>
      </p:sp>
      <p:sp>
        <p:nvSpPr>
          <p:cNvPr id="5" name="Flèche vers le haut 4"/>
          <p:cNvSpPr/>
          <p:nvPr/>
        </p:nvSpPr>
        <p:spPr bwMode="auto">
          <a:xfrm>
            <a:off x="913038" y="3611172"/>
            <a:ext cx="261140" cy="502621"/>
          </a:xfrm>
          <a:prstGeom prst="upArrow">
            <a:avLst/>
          </a:prstGeom>
          <a:solidFill>
            <a:srgbClr val="FFFF00"/>
          </a:solidFill>
          <a:ln w="28575" cap="flat" cmpd="sng" algn="ctr">
            <a:solidFill>
              <a:srgbClr val="B7EDF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" name="Flèche vers le haut 15"/>
          <p:cNvSpPr/>
          <p:nvPr/>
        </p:nvSpPr>
        <p:spPr bwMode="auto">
          <a:xfrm>
            <a:off x="3245183" y="3619492"/>
            <a:ext cx="261140" cy="502621"/>
          </a:xfrm>
          <a:prstGeom prst="upArrow">
            <a:avLst/>
          </a:prstGeom>
          <a:solidFill>
            <a:srgbClr val="FFFF00"/>
          </a:solidFill>
          <a:ln w="28575" cap="flat" cmpd="sng" algn="ctr">
            <a:solidFill>
              <a:srgbClr val="B7EDF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Flèche vers le haut 16"/>
          <p:cNvSpPr/>
          <p:nvPr/>
        </p:nvSpPr>
        <p:spPr bwMode="auto">
          <a:xfrm>
            <a:off x="5496951" y="3611171"/>
            <a:ext cx="261140" cy="502621"/>
          </a:xfrm>
          <a:prstGeom prst="upArrow">
            <a:avLst/>
          </a:prstGeom>
          <a:solidFill>
            <a:srgbClr val="FFFF00"/>
          </a:solidFill>
          <a:ln w="28575" cap="flat" cmpd="sng" algn="ctr">
            <a:solidFill>
              <a:srgbClr val="B7EDF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Double flèche horizontale 5"/>
          <p:cNvSpPr/>
          <p:nvPr/>
        </p:nvSpPr>
        <p:spPr bwMode="auto">
          <a:xfrm>
            <a:off x="1979712" y="2826644"/>
            <a:ext cx="504056" cy="242316"/>
          </a:xfrm>
          <a:prstGeom prst="leftRightArrow">
            <a:avLst/>
          </a:prstGeom>
          <a:solidFill>
            <a:srgbClr val="FFFF00"/>
          </a:solidFill>
          <a:ln w="28575" cap="flat" cmpd="sng" algn="ctr">
            <a:solidFill>
              <a:srgbClr val="B7EDF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Double flèche horizontale 19"/>
          <p:cNvSpPr/>
          <p:nvPr/>
        </p:nvSpPr>
        <p:spPr bwMode="auto">
          <a:xfrm>
            <a:off x="4188855" y="2852936"/>
            <a:ext cx="504056" cy="242316"/>
          </a:xfrm>
          <a:prstGeom prst="leftRightArrow">
            <a:avLst/>
          </a:prstGeom>
          <a:solidFill>
            <a:srgbClr val="FFFF00"/>
          </a:solidFill>
          <a:ln w="28575" cap="flat" cmpd="sng" algn="ctr">
            <a:solidFill>
              <a:srgbClr val="B7EDF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Double flèche horizontale 20"/>
          <p:cNvSpPr/>
          <p:nvPr/>
        </p:nvSpPr>
        <p:spPr bwMode="auto">
          <a:xfrm>
            <a:off x="6477551" y="2826644"/>
            <a:ext cx="504056" cy="242316"/>
          </a:xfrm>
          <a:prstGeom prst="leftRightArrow">
            <a:avLst/>
          </a:prstGeom>
          <a:solidFill>
            <a:srgbClr val="FFFF00"/>
          </a:solidFill>
          <a:ln w="28575" cap="flat" cmpd="sng" algn="ctr">
            <a:solidFill>
              <a:srgbClr val="B7EDF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" name="AutoShape 11"/>
          <p:cNvSpPr>
            <a:spLocks noChangeArrowheads="1"/>
          </p:cNvSpPr>
          <p:nvPr/>
        </p:nvSpPr>
        <p:spPr bwMode="auto">
          <a:xfrm>
            <a:off x="156702" y="4348231"/>
            <a:ext cx="1823010" cy="95297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4A4A2"/>
              </a:gs>
              <a:gs pos="100000">
                <a:srgbClr val="D4A4A2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b="1" dirty="0" smtClean="0"/>
              <a:t>Imagerie TEP</a:t>
            </a:r>
          </a:p>
          <a:p>
            <a:pPr algn="ctr"/>
            <a:r>
              <a:rPr lang="fr-FR" b="1" dirty="0" smtClean="0"/>
              <a:t>Éventuellement</a:t>
            </a:r>
          </a:p>
          <a:p>
            <a:pPr algn="ctr"/>
            <a:r>
              <a:rPr lang="fr-FR" b="1" dirty="0"/>
              <a:t>a</a:t>
            </a:r>
            <a:r>
              <a:rPr lang="fr-FR" b="1" dirty="0" smtClean="0"/>
              <a:t>vec RMI</a:t>
            </a:r>
          </a:p>
        </p:txBody>
      </p:sp>
      <p:sp>
        <p:nvSpPr>
          <p:cNvPr id="22" name="AutoShape 11"/>
          <p:cNvSpPr>
            <a:spLocks noChangeArrowheads="1"/>
          </p:cNvSpPr>
          <p:nvPr/>
        </p:nvSpPr>
        <p:spPr bwMode="auto">
          <a:xfrm>
            <a:off x="4765214" y="4293096"/>
            <a:ext cx="1823010" cy="95297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4A4A2"/>
              </a:gs>
              <a:gs pos="100000">
                <a:srgbClr val="D4A4A2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b="1" dirty="0" smtClean="0"/>
              <a:t>Imagerie et </a:t>
            </a:r>
          </a:p>
          <a:p>
            <a:pPr algn="ctr"/>
            <a:r>
              <a:rPr lang="fr-FR" b="1" dirty="0" smtClean="0"/>
              <a:t>quantification</a:t>
            </a:r>
          </a:p>
        </p:txBody>
      </p:sp>
      <p:sp>
        <p:nvSpPr>
          <p:cNvPr id="23" name="Line 46"/>
          <p:cNvSpPr>
            <a:spLocks noChangeShapeType="1"/>
          </p:cNvSpPr>
          <p:nvPr/>
        </p:nvSpPr>
        <p:spPr bwMode="auto">
          <a:xfrm>
            <a:off x="3284204" y="3412513"/>
            <a:ext cx="1408447" cy="3514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" name="AutoShape 11"/>
          <p:cNvSpPr>
            <a:spLocks noChangeArrowheads="1"/>
          </p:cNvSpPr>
          <p:nvPr/>
        </p:nvSpPr>
        <p:spPr bwMode="auto">
          <a:xfrm>
            <a:off x="2551460" y="4429627"/>
            <a:ext cx="1728192" cy="79131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4A4A2"/>
              </a:gs>
              <a:gs pos="100000">
                <a:srgbClr val="D4A4A2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b="1" dirty="0" smtClean="0"/>
              <a:t>Traitement</a:t>
            </a:r>
          </a:p>
          <a:p>
            <a:pPr algn="ctr"/>
            <a:r>
              <a:rPr lang="fr-FR" b="1" dirty="0" smtClean="0"/>
              <a:t>Efficace ?</a:t>
            </a:r>
          </a:p>
        </p:txBody>
      </p:sp>
      <p:sp>
        <p:nvSpPr>
          <p:cNvPr id="3" name="Flèche gauche 2"/>
          <p:cNvSpPr/>
          <p:nvPr/>
        </p:nvSpPr>
        <p:spPr bwMode="auto">
          <a:xfrm>
            <a:off x="4295649" y="4648426"/>
            <a:ext cx="489204" cy="242316"/>
          </a:xfrm>
          <a:prstGeom prst="leftArrow">
            <a:avLst/>
          </a:prstGeom>
          <a:solidFill>
            <a:srgbClr val="FFFF00"/>
          </a:solidFill>
          <a:ln w="28575" cap="flat" cmpd="sng" algn="ctr">
            <a:solidFill>
              <a:srgbClr val="B7EDF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7069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2411413" y="2924175"/>
            <a:ext cx="2128837" cy="687388"/>
            <a:chOff x="2459" y="1537"/>
            <a:chExt cx="1646" cy="532"/>
          </a:xfrm>
        </p:grpSpPr>
        <p:sp>
          <p:nvSpPr>
            <p:cNvPr id="28712" name="Text Box 45"/>
            <p:cNvSpPr txBox="1">
              <a:spLocks noChangeArrowheads="1"/>
            </p:cNvSpPr>
            <p:nvPr/>
          </p:nvSpPr>
          <p:spPr bwMode="auto">
            <a:xfrm>
              <a:off x="2459" y="1537"/>
              <a:ext cx="1055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fr-FR">
                  <a:solidFill>
                    <a:schemeClr val="bg1"/>
                  </a:solidFill>
                </a:rPr>
                <a:t>Bragg peak</a:t>
              </a:r>
            </a:p>
          </p:txBody>
        </p:sp>
        <p:sp>
          <p:nvSpPr>
            <p:cNvPr id="28713" name="Line 46"/>
            <p:cNvSpPr>
              <a:spLocks noChangeShapeType="1"/>
            </p:cNvSpPr>
            <p:nvPr/>
          </p:nvSpPr>
          <p:spPr bwMode="auto">
            <a:xfrm>
              <a:off x="3016" y="1797"/>
              <a:ext cx="1089" cy="27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8682" name="AutoShap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contexte</a:t>
            </a:r>
            <a:r>
              <a:rPr lang="en-US" dirty="0" smtClean="0"/>
              <a:t> de la </a:t>
            </a:r>
            <a:r>
              <a:rPr lang="en-US" dirty="0" err="1" smtClean="0"/>
              <a:t>lutte</a:t>
            </a:r>
            <a:r>
              <a:rPr lang="en-US" dirty="0" smtClean="0"/>
              <a:t> </a:t>
            </a:r>
            <a:r>
              <a:rPr lang="en-US" dirty="0" err="1" smtClean="0"/>
              <a:t>contre</a:t>
            </a:r>
            <a:r>
              <a:rPr lang="en-US" dirty="0" smtClean="0"/>
              <a:t> le Cancer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C8E74-10EC-4E6A-B114-E4B7E064E34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38" name="Text Box 55"/>
          <p:cNvSpPr txBox="1">
            <a:spLocks noChangeArrowheads="1"/>
          </p:cNvSpPr>
          <p:nvPr/>
        </p:nvSpPr>
        <p:spPr bwMode="auto">
          <a:xfrm>
            <a:off x="107504" y="6453336"/>
            <a:ext cx="48879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Le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contexte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générale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de la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lutte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contre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le Cancer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0" y="701694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FF00"/>
                </a:solidFill>
              </a:rPr>
              <a:t>La Tomographie à Emission de Positron (TEP) </a:t>
            </a:r>
          </a:p>
          <a:p>
            <a:r>
              <a:rPr lang="fr-FR" sz="2000" b="1" dirty="0">
                <a:solidFill>
                  <a:srgbClr val="FFFF00"/>
                </a:solidFill>
                <a:sym typeface="Wingdings" pitchFamily="2" charset="2"/>
              </a:rPr>
              <a:t>	</a:t>
            </a:r>
            <a:r>
              <a:rPr lang="fr-FR" sz="2000" b="1" dirty="0" smtClean="0">
                <a:solidFill>
                  <a:srgbClr val="FFFF00"/>
                </a:solidFill>
                <a:sym typeface="Wingdings" pitchFamily="2" charset="2"/>
              </a:rPr>
              <a:t>			 fleuron de l’imagerie diagnostique</a:t>
            </a:r>
            <a:endParaRPr lang="fr-FR" sz="2000" b="1" dirty="0" smtClean="0">
              <a:solidFill>
                <a:srgbClr val="FFFF00"/>
              </a:solidFill>
            </a:endParaRPr>
          </a:p>
          <a:p>
            <a:endParaRPr lang="fr-FR" sz="2000" b="1" dirty="0" smtClean="0">
              <a:solidFill>
                <a:srgbClr val="FFFF00"/>
              </a:solidFill>
            </a:endParaRPr>
          </a:p>
        </p:txBody>
      </p:sp>
      <p:pic>
        <p:nvPicPr>
          <p:cNvPr id="217090" name="Picture 2" descr="http://3.bp.blogspot.com/_JTjSvkVVze8/RzclKv97K3I/AAAAAAAAAAw/1I_b1TvLmxs/s400/300px-PET-schem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17357"/>
            <a:ext cx="4221816" cy="3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70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17357"/>
            <a:ext cx="3895377" cy="3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165297" y="5085184"/>
            <a:ext cx="8928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FF00"/>
                </a:solidFill>
              </a:rPr>
              <a:t>La ligne qui relie deux détecteurs touchés en même temps (LOR) ne permet pas d’avoir un information sur le lieu de l’annihilation du positron </a:t>
            </a:r>
            <a:r>
              <a:rPr lang="fr-FR" sz="2000" b="1" dirty="0" smtClean="0">
                <a:solidFill>
                  <a:srgbClr val="FFFF00"/>
                </a:solidFill>
                <a:sym typeface="Wingdings" pitchFamily="2" charset="2"/>
              </a:rPr>
              <a:t> </a:t>
            </a:r>
            <a:r>
              <a:rPr lang="fr-FR" sz="2000" b="1" dirty="0" smtClean="0">
                <a:solidFill>
                  <a:srgbClr val="B7EDF3"/>
                </a:solidFill>
                <a:sym typeface="Wingdings" pitchFamily="2" charset="2"/>
              </a:rPr>
              <a:t>mesure du temps de vol des deux gammas (Time of</a:t>
            </a:r>
            <a:r>
              <a:rPr lang="fr-FR" sz="2000" b="1" dirty="0" smtClean="0">
                <a:solidFill>
                  <a:srgbClr val="B7EDF3"/>
                </a:solidFill>
              </a:rPr>
              <a:t> Flight)</a:t>
            </a:r>
          </a:p>
        </p:txBody>
      </p:sp>
    </p:spTree>
    <p:extLst>
      <p:ext uri="{BB962C8B-B14F-4D97-AF65-F5344CB8AC3E}">
        <p14:creationId xmlns:p14="http://schemas.microsoft.com/office/powerpoint/2010/main" val="14968427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2411413" y="2924175"/>
            <a:ext cx="2128837" cy="687388"/>
            <a:chOff x="2459" y="1537"/>
            <a:chExt cx="1646" cy="532"/>
          </a:xfrm>
        </p:grpSpPr>
        <p:sp>
          <p:nvSpPr>
            <p:cNvPr id="28712" name="Text Box 45"/>
            <p:cNvSpPr txBox="1">
              <a:spLocks noChangeArrowheads="1"/>
            </p:cNvSpPr>
            <p:nvPr/>
          </p:nvSpPr>
          <p:spPr bwMode="auto">
            <a:xfrm>
              <a:off x="2459" y="1537"/>
              <a:ext cx="1055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fr-FR">
                  <a:solidFill>
                    <a:schemeClr val="bg1"/>
                  </a:solidFill>
                </a:rPr>
                <a:t>Bragg peak</a:t>
              </a:r>
            </a:p>
          </p:txBody>
        </p:sp>
        <p:sp>
          <p:nvSpPr>
            <p:cNvPr id="28713" name="Line 46"/>
            <p:cNvSpPr>
              <a:spLocks noChangeShapeType="1"/>
            </p:cNvSpPr>
            <p:nvPr/>
          </p:nvSpPr>
          <p:spPr bwMode="auto">
            <a:xfrm>
              <a:off x="3016" y="1797"/>
              <a:ext cx="1089" cy="27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8682" name="AutoShape 17"/>
          <p:cNvSpPr>
            <a:spLocks noGrp="1"/>
          </p:cNvSpPr>
          <p:nvPr>
            <p:ph type="title"/>
          </p:nvPr>
        </p:nvSpPr>
        <p:spPr>
          <a:xfrm>
            <a:off x="-10511" y="44624"/>
            <a:ext cx="9150350" cy="776288"/>
          </a:xfrm>
        </p:spPr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contexte</a:t>
            </a:r>
            <a:r>
              <a:rPr lang="en-US" dirty="0" smtClean="0"/>
              <a:t> de la </a:t>
            </a:r>
            <a:r>
              <a:rPr lang="en-US" dirty="0" err="1" smtClean="0"/>
              <a:t>lutte</a:t>
            </a:r>
            <a:r>
              <a:rPr lang="en-US" dirty="0" smtClean="0"/>
              <a:t> </a:t>
            </a:r>
            <a:r>
              <a:rPr lang="en-US" dirty="0" err="1" smtClean="0"/>
              <a:t>contre</a:t>
            </a:r>
            <a:r>
              <a:rPr lang="en-US" dirty="0" smtClean="0"/>
              <a:t> le Cancer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C8E74-10EC-4E6A-B114-E4B7E064E34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38" name="Text Box 55"/>
          <p:cNvSpPr txBox="1">
            <a:spLocks noChangeArrowheads="1"/>
          </p:cNvSpPr>
          <p:nvPr/>
        </p:nvSpPr>
        <p:spPr bwMode="auto">
          <a:xfrm>
            <a:off x="107504" y="6453336"/>
            <a:ext cx="48879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Le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contexte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générale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de la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lutte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contre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le Cancer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04325" y="908720"/>
            <a:ext cx="78835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buClr>
                <a:srgbClr val="FFFF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b="1" dirty="0">
                <a:solidFill>
                  <a:srgbClr val="FFFFFF"/>
                </a:solidFill>
                <a:ea typeface="Lucida Sans" charset="0"/>
                <a:cs typeface="Lucida Sans" charset="0"/>
              </a:rPr>
              <a:t>TEP temps de </a:t>
            </a:r>
            <a:r>
              <a:rPr lang="en-GB" sz="2800" b="1" dirty="0" err="1">
                <a:solidFill>
                  <a:srgbClr val="FFFFFF"/>
                </a:solidFill>
                <a:ea typeface="Lucida Sans" charset="0"/>
                <a:cs typeface="Lucida Sans" charset="0"/>
              </a:rPr>
              <a:t>vol</a:t>
            </a:r>
            <a:r>
              <a:rPr lang="en-GB" sz="2800" b="1" dirty="0">
                <a:solidFill>
                  <a:srgbClr val="FFFFFF"/>
                </a:solidFill>
                <a:ea typeface="Lucida Sans" charset="0"/>
                <a:cs typeface="Lucida Sans" charset="0"/>
              </a:rPr>
              <a:t> pour </a:t>
            </a:r>
            <a:r>
              <a:rPr lang="en-GB" sz="2800" b="1" dirty="0" smtClean="0">
                <a:solidFill>
                  <a:srgbClr val="FFFFFF"/>
                </a:solidFill>
                <a:ea typeface="Lucida Sans" charset="0"/>
                <a:cs typeface="Lucida Sans" charset="0"/>
              </a:rPr>
              <a:t>le </a:t>
            </a:r>
            <a:r>
              <a:rPr lang="en-GB" sz="2800" b="1" dirty="0" err="1" smtClean="0">
                <a:solidFill>
                  <a:srgbClr val="FFFFFF"/>
                </a:solidFill>
                <a:ea typeface="Lucida Sans" charset="0"/>
                <a:cs typeface="Lucida Sans" charset="0"/>
              </a:rPr>
              <a:t>diagnostique</a:t>
            </a:r>
            <a:endParaRPr lang="en-GB" sz="2800" b="1" dirty="0">
              <a:solidFill>
                <a:srgbClr val="FFFFFF"/>
              </a:solidFill>
              <a:ea typeface="Lucida Sans" charset="0"/>
              <a:cs typeface="Lucida Sans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83729"/>
            <a:ext cx="5246688" cy="31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07504" y="4621361"/>
            <a:ext cx="8929687" cy="1725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buClr>
                <a:srgbClr val="FFFF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dirty="0">
              <a:solidFill>
                <a:srgbClr val="FFFFFF"/>
              </a:solidFill>
              <a:ea typeface="Lucida Sans" charset="0"/>
              <a:cs typeface="Lucida Sans" charset="0"/>
            </a:endParaRPr>
          </a:p>
          <a:p>
            <a:pPr algn="ctr">
              <a:lnSpc>
                <a:spcPct val="100000"/>
              </a:lnSpc>
              <a:buClr>
                <a:srgbClr val="FFFF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dirty="0" err="1">
                <a:solidFill>
                  <a:srgbClr val="FFFFFF"/>
                </a:solidFill>
                <a:ea typeface="Lucida Sans" charset="0"/>
                <a:cs typeface="Lucida Sans" charset="0"/>
              </a:rPr>
              <a:t>Δx</a:t>
            </a:r>
            <a:r>
              <a:rPr lang="en-GB" sz="2400" b="1" dirty="0">
                <a:solidFill>
                  <a:srgbClr val="FFFFFF"/>
                </a:solidFill>
                <a:ea typeface="Lucida Sans" charset="0"/>
                <a:cs typeface="Lucida Sans" charset="0"/>
              </a:rPr>
              <a:t> = c*</a:t>
            </a:r>
            <a:r>
              <a:rPr lang="en-GB" sz="2400" b="1" dirty="0" err="1">
                <a:solidFill>
                  <a:srgbClr val="FFFFFF"/>
                </a:solidFill>
                <a:ea typeface="Lucida Sans" charset="0"/>
                <a:cs typeface="Lucida Sans" charset="0"/>
              </a:rPr>
              <a:t>Δt</a:t>
            </a:r>
            <a:r>
              <a:rPr lang="en-GB" sz="2400" b="1" dirty="0">
                <a:solidFill>
                  <a:srgbClr val="FFFFFF"/>
                </a:solidFill>
                <a:ea typeface="Lucida Sans" charset="0"/>
                <a:cs typeface="Lucida Sans" charset="0"/>
              </a:rPr>
              <a:t>/2       200 </a:t>
            </a:r>
            <a:r>
              <a:rPr lang="en-GB" sz="2400" b="1" dirty="0" err="1">
                <a:solidFill>
                  <a:srgbClr val="FFFFFF"/>
                </a:solidFill>
                <a:ea typeface="Lucida Sans" charset="0"/>
                <a:cs typeface="Lucida Sans" charset="0"/>
              </a:rPr>
              <a:t>ps</a:t>
            </a:r>
            <a:r>
              <a:rPr lang="en-GB" sz="2400" b="1" dirty="0">
                <a:solidFill>
                  <a:srgbClr val="FFFFFF"/>
                </a:solidFill>
                <a:ea typeface="Lucida Sans" charset="0"/>
                <a:cs typeface="Lucida Sans" charset="0"/>
              </a:rPr>
              <a:t> </a:t>
            </a:r>
            <a:r>
              <a:rPr lang="en-GB" sz="2400" b="1" dirty="0">
                <a:solidFill>
                  <a:srgbClr val="FFFFFF"/>
                </a:solidFill>
                <a:latin typeface="Wingdings" pitchFamily="2" charset="2"/>
                <a:ea typeface="Lucida Sans" charset="0"/>
                <a:cs typeface="Lucida Sans" charset="0"/>
              </a:rPr>
              <a:t></a:t>
            </a:r>
            <a:r>
              <a:rPr lang="en-GB" sz="2400" b="1" dirty="0">
                <a:solidFill>
                  <a:srgbClr val="FFFFFF"/>
                </a:solidFill>
                <a:ea typeface="Lucida Sans" charset="0"/>
                <a:cs typeface="Lucida Sans" charset="0"/>
              </a:rPr>
              <a:t>3 cm</a:t>
            </a:r>
          </a:p>
          <a:p>
            <a:pPr>
              <a:lnSpc>
                <a:spcPct val="100000"/>
              </a:lnSpc>
              <a:buClr>
                <a:srgbClr val="FFFF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dirty="0">
              <a:solidFill>
                <a:srgbClr val="FFFFFF"/>
              </a:solidFill>
              <a:ea typeface="Lucida Sans" charset="0"/>
              <a:cs typeface="Lucida Sans" charset="0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>
                <a:solidFill>
                  <a:srgbClr val="FFFFFF"/>
                </a:solidFill>
                <a:ea typeface="Lucida Sans" charset="0"/>
                <a:cs typeface="Lucida Sans" charset="0"/>
                <a:sym typeface="Wingdings" pitchFamily="2" charset="2"/>
              </a:rPr>
              <a:t>			</a:t>
            </a:r>
            <a:r>
              <a:rPr lang="en-GB" sz="2800" dirty="0" smtClean="0">
                <a:solidFill>
                  <a:srgbClr val="FFFF00"/>
                </a:solidFill>
                <a:ea typeface="Lucida Sans" charset="0"/>
                <a:cs typeface="Lucida Sans" charset="0"/>
                <a:sym typeface="Wingdings" pitchFamily="2" charset="2"/>
              </a:rPr>
              <a:t> </a:t>
            </a:r>
            <a:r>
              <a:rPr lang="en-GB" sz="2800" b="1" dirty="0" smtClean="0">
                <a:solidFill>
                  <a:srgbClr val="FFFF00"/>
                </a:solidFill>
                <a:ea typeface="Lucida Sans" charset="0"/>
                <a:cs typeface="Lucida Sans" charset="0"/>
              </a:rPr>
              <a:t>Amelioration </a:t>
            </a:r>
            <a:r>
              <a:rPr lang="en-GB" sz="2800" b="1" dirty="0">
                <a:solidFill>
                  <a:srgbClr val="FFFF00"/>
                </a:solidFill>
                <a:ea typeface="Lucida Sans" charset="0"/>
                <a:cs typeface="Lucida Sans" charset="0"/>
              </a:rPr>
              <a:t>du S/B</a:t>
            </a:r>
          </a:p>
          <a:p>
            <a:pPr>
              <a:lnSpc>
                <a:spcPct val="100000"/>
              </a:lnSpc>
              <a:buClr>
                <a:srgbClr val="FFFF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b="1" dirty="0">
              <a:solidFill>
                <a:srgbClr val="FFFFFF"/>
              </a:solidFill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2787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2411413" y="2924175"/>
            <a:ext cx="2128837" cy="687388"/>
            <a:chOff x="2459" y="1537"/>
            <a:chExt cx="1646" cy="532"/>
          </a:xfrm>
        </p:grpSpPr>
        <p:sp>
          <p:nvSpPr>
            <p:cNvPr id="28712" name="Text Box 45"/>
            <p:cNvSpPr txBox="1">
              <a:spLocks noChangeArrowheads="1"/>
            </p:cNvSpPr>
            <p:nvPr/>
          </p:nvSpPr>
          <p:spPr bwMode="auto">
            <a:xfrm>
              <a:off x="2459" y="1537"/>
              <a:ext cx="1055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fr-FR">
                  <a:solidFill>
                    <a:schemeClr val="bg1"/>
                  </a:solidFill>
                </a:rPr>
                <a:t>Bragg peak</a:t>
              </a:r>
            </a:p>
          </p:txBody>
        </p:sp>
        <p:sp>
          <p:nvSpPr>
            <p:cNvPr id="28713" name="Line 46"/>
            <p:cNvSpPr>
              <a:spLocks noChangeShapeType="1"/>
            </p:cNvSpPr>
            <p:nvPr/>
          </p:nvSpPr>
          <p:spPr bwMode="auto">
            <a:xfrm>
              <a:off x="3016" y="1797"/>
              <a:ext cx="1089" cy="27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8682" name="AutoShape 17"/>
          <p:cNvSpPr>
            <a:spLocks noGrp="1"/>
          </p:cNvSpPr>
          <p:nvPr>
            <p:ph type="title"/>
          </p:nvPr>
        </p:nvSpPr>
        <p:spPr>
          <a:xfrm>
            <a:off x="-10511" y="44624"/>
            <a:ext cx="9150350" cy="776288"/>
          </a:xfrm>
        </p:spPr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contexte</a:t>
            </a:r>
            <a:r>
              <a:rPr lang="en-US" dirty="0" smtClean="0"/>
              <a:t> de la </a:t>
            </a:r>
            <a:r>
              <a:rPr lang="en-US" dirty="0" err="1" smtClean="0"/>
              <a:t>lutte</a:t>
            </a:r>
            <a:r>
              <a:rPr lang="en-US" dirty="0" smtClean="0"/>
              <a:t> </a:t>
            </a:r>
            <a:r>
              <a:rPr lang="en-US" dirty="0" err="1" smtClean="0"/>
              <a:t>contre</a:t>
            </a:r>
            <a:r>
              <a:rPr lang="en-US" dirty="0" smtClean="0"/>
              <a:t> le Cancer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C8E74-10EC-4E6A-B114-E4B7E064E34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38" name="Text Box 55"/>
          <p:cNvSpPr txBox="1">
            <a:spLocks noChangeArrowheads="1"/>
          </p:cNvSpPr>
          <p:nvPr/>
        </p:nvSpPr>
        <p:spPr bwMode="auto">
          <a:xfrm>
            <a:off x="107504" y="6453336"/>
            <a:ext cx="48879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Le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contexte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générale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de la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lutte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contre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le Cancer</a:t>
            </a:r>
            <a:endParaRPr lang="en-US" sz="1600" b="1" dirty="0">
              <a:solidFill>
                <a:srgbClr val="FFFFFF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2" y="836712"/>
            <a:ext cx="9127478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27311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2411413" y="2924175"/>
            <a:ext cx="2128837" cy="687388"/>
            <a:chOff x="2459" y="1537"/>
            <a:chExt cx="1646" cy="532"/>
          </a:xfrm>
        </p:grpSpPr>
        <p:sp>
          <p:nvSpPr>
            <p:cNvPr id="28712" name="Text Box 45"/>
            <p:cNvSpPr txBox="1">
              <a:spLocks noChangeArrowheads="1"/>
            </p:cNvSpPr>
            <p:nvPr/>
          </p:nvSpPr>
          <p:spPr bwMode="auto">
            <a:xfrm>
              <a:off x="2459" y="1537"/>
              <a:ext cx="1055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fr-FR">
                  <a:solidFill>
                    <a:schemeClr val="bg1"/>
                  </a:solidFill>
                </a:rPr>
                <a:t>Bragg peak</a:t>
              </a:r>
            </a:p>
          </p:txBody>
        </p:sp>
        <p:sp>
          <p:nvSpPr>
            <p:cNvPr id="28713" name="Line 46"/>
            <p:cNvSpPr>
              <a:spLocks noChangeShapeType="1"/>
            </p:cNvSpPr>
            <p:nvPr/>
          </p:nvSpPr>
          <p:spPr bwMode="auto">
            <a:xfrm>
              <a:off x="3016" y="1797"/>
              <a:ext cx="1089" cy="27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8682" name="AutoShape 17"/>
          <p:cNvSpPr>
            <a:spLocks noGrp="1"/>
          </p:cNvSpPr>
          <p:nvPr>
            <p:ph type="title"/>
          </p:nvPr>
        </p:nvSpPr>
        <p:spPr>
          <a:xfrm>
            <a:off x="-10511" y="44624"/>
            <a:ext cx="9150350" cy="776288"/>
          </a:xfrm>
        </p:spPr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contexte</a:t>
            </a:r>
            <a:r>
              <a:rPr lang="en-US" dirty="0" smtClean="0"/>
              <a:t> de la </a:t>
            </a:r>
            <a:r>
              <a:rPr lang="en-US" dirty="0" err="1" smtClean="0"/>
              <a:t>lutte</a:t>
            </a:r>
            <a:r>
              <a:rPr lang="en-US" dirty="0" smtClean="0"/>
              <a:t> </a:t>
            </a:r>
            <a:r>
              <a:rPr lang="en-US" dirty="0" err="1" smtClean="0"/>
              <a:t>contre</a:t>
            </a:r>
            <a:r>
              <a:rPr lang="en-US" dirty="0" smtClean="0"/>
              <a:t> le Cancer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C8E74-10EC-4E6A-B114-E4B7E064E34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38" name="Text Box 55"/>
          <p:cNvSpPr txBox="1">
            <a:spLocks noChangeArrowheads="1"/>
          </p:cNvSpPr>
          <p:nvPr/>
        </p:nvSpPr>
        <p:spPr bwMode="auto">
          <a:xfrm>
            <a:off x="107504" y="6453336"/>
            <a:ext cx="48879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Le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contexte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générale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de la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lutte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contre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le Cancer</a:t>
            </a:r>
            <a:endParaRPr lang="en-US" sz="1600" b="1" dirty="0">
              <a:solidFill>
                <a:srgbClr val="FFFFFF"/>
              </a:solidFill>
            </a:endParaRPr>
          </a:p>
        </p:txBody>
      </p:sp>
      <p:pic>
        <p:nvPicPr>
          <p:cNvPr id="238594" name="Picture 2" descr="http://www.jennifermfitness.com/wp-content/uploads/2011/12/Picture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82" y="1591999"/>
            <a:ext cx="8042735" cy="252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92565" y="4149080"/>
            <a:ext cx="8929687" cy="2033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buClr>
                <a:srgbClr val="FFFF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dirty="0">
              <a:solidFill>
                <a:srgbClr val="FFFFFF"/>
              </a:solidFill>
              <a:ea typeface="Lucida Sans" charset="0"/>
              <a:cs typeface="Lucida Sans" charset="0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dirty="0">
              <a:solidFill>
                <a:srgbClr val="FFFFFF"/>
              </a:solidFill>
              <a:ea typeface="Lucida Sans" charset="0"/>
              <a:cs typeface="Lucida Sans" charset="0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>
                <a:solidFill>
                  <a:srgbClr val="FFFFFF"/>
                </a:solidFill>
                <a:ea typeface="Lucida Sans" charset="0"/>
                <a:cs typeface="Lucida Sans" charset="0"/>
                <a:sym typeface="Wingdings" pitchFamily="2" charset="2"/>
              </a:rPr>
              <a:t>	</a:t>
            </a:r>
            <a:r>
              <a:rPr lang="en-GB" sz="2400" dirty="0" smtClean="0">
                <a:solidFill>
                  <a:srgbClr val="FFFF00"/>
                </a:solidFill>
                <a:ea typeface="Lucida Sans" charset="0"/>
                <a:cs typeface="Lucida Sans" charset="0"/>
                <a:sym typeface="Wingdings" pitchFamily="2" charset="2"/>
              </a:rPr>
              <a:t> </a:t>
            </a:r>
            <a:r>
              <a:rPr lang="en-GB" sz="2400" b="1" dirty="0" smtClean="0">
                <a:solidFill>
                  <a:srgbClr val="FFFF00"/>
                </a:solidFill>
                <a:ea typeface="Lucida Sans" charset="0"/>
                <a:cs typeface="Lucida Sans" charset="0"/>
              </a:rPr>
              <a:t>Amelioration de la </a:t>
            </a:r>
            <a:r>
              <a:rPr lang="en-GB" sz="2400" b="1" dirty="0" err="1" smtClean="0">
                <a:solidFill>
                  <a:srgbClr val="FFFF00"/>
                </a:solidFill>
                <a:ea typeface="Lucida Sans" charset="0"/>
                <a:cs typeface="Lucida Sans" charset="0"/>
              </a:rPr>
              <a:t>détection</a:t>
            </a:r>
            <a:r>
              <a:rPr lang="en-GB" sz="2400" b="1" dirty="0" smtClean="0">
                <a:solidFill>
                  <a:srgbClr val="FFFF00"/>
                </a:solidFill>
                <a:ea typeface="Lucida Sans" charset="0"/>
                <a:cs typeface="Lucida Sans" charset="0"/>
              </a:rPr>
              <a:t> de petites </a:t>
            </a:r>
            <a:r>
              <a:rPr lang="en-GB" sz="2400" b="1" dirty="0" err="1" smtClean="0">
                <a:solidFill>
                  <a:srgbClr val="FFFF00"/>
                </a:solidFill>
                <a:ea typeface="Lucida Sans" charset="0"/>
                <a:cs typeface="Lucida Sans" charset="0"/>
              </a:rPr>
              <a:t>tumeurs</a:t>
            </a:r>
            <a:r>
              <a:rPr lang="en-GB" sz="2400" b="1" dirty="0" smtClean="0">
                <a:solidFill>
                  <a:srgbClr val="FFFF00"/>
                </a:solidFill>
                <a:ea typeface="Lucida Sans" charset="0"/>
                <a:cs typeface="Lucida Sans" charset="0"/>
              </a:rPr>
              <a:t> à un </a:t>
            </a:r>
            <a:r>
              <a:rPr lang="en-GB" sz="2400" b="1" dirty="0" err="1" smtClean="0">
                <a:solidFill>
                  <a:srgbClr val="FFFF00"/>
                </a:solidFill>
                <a:ea typeface="Lucida Sans" charset="0"/>
                <a:cs typeface="Lucida Sans" charset="0"/>
              </a:rPr>
              <a:t>stade</a:t>
            </a:r>
            <a:r>
              <a:rPr lang="en-GB" sz="2400" b="1" dirty="0" smtClean="0">
                <a:solidFill>
                  <a:srgbClr val="FFFF00"/>
                </a:solidFill>
                <a:ea typeface="Lucida Sans" charset="0"/>
                <a:cs typeface="Lucida Sans" charset="0"/>
              </a:rPr>
              <a:t> </a:t>
            </a:r>
            <a:r>
              <a:rPr lang="en-GB" sz="2400" b="1" dirty="0" err="1" smtClean="0">
                <a:solidFill>
                  <a:srgbClr val="FFFF00"/>
                </a:solidFill>
                <a:ea typeface="Lucida Sans" charset="0"/>
                <a:cs typeface="Lucida Sans" charset="0"/>
              </a:rPr>
              <a:t>précoce</a:t>
            </a:r>
            <a:endParaRPr lang="en-GB" sz="2400" b="1" dirty="0" smtClean="0">
              <a:solidFill>
                <a:srgbClr val="FFFF00"/>
              </a:solidFill>
              <a:ea typeface="Lucida Sans" charset="0"/>
              <a:cs typeface="Lucida Sans" charset="0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dirty="0" smtClean="0">
                <a:solidFill>
                  <a:srgbClr val="FFFF00"/>
                </a:solidFill>
                <a:ea typeface="Lucida Sans" charset="0"/>
                <a:cs typeface="Lucida Sans" charset="0"/>
                <a:sym typeface="Wingdings" pitchFamily="2" charset="2"/>
              </a:rPr>
              <a:t> </a:t>
            </a:r>
            <a:r>
              <a:rPr lang="en-GB" sz="2400" b="1" dirty="0" err="1" smtClean="0">
                <a:solidFill>
                  <a:srgbClr val="FFFF00"/>
                </a:solidFill>
                <a:ea typeface="Lucida Sans" charset="0"/>
                <a:cs typeface="Lucida Sans" charset="0"/>
                <a:sym typeface="Wingdings" pitchFamily="2" charset="2"/>
              </a:rPr>
              <a:t>Meilleure</a:t>
            </a:r>
            <a:r>
              <a:rPr lang="en-GB" sz="2400" b="1" dirty="0" smtClean="0">
                <a:solidFill>
                  <a:srgbClr val="FFFF00"/>
                </a:solidFill>
                <a:ea typeface="Lucida Sans" charset="0"/>
                <a:cs typeface="Lucida Sans" charset="0"/>
                <a:sym typeface="Wingdings" pitchFamily="2" charset="2"/>
              </a:rPr>
              <a:t> </a:t>
            </a:r>
            <a:r>
              <a:rPr lang="en-GB" sz="2400" b="1" dirty="0" err="1" smtClean="0">
                <a:solidFill>
                  <a:srgbClr val="FFFF00"/>
                </a:solidFill>
                <a:ea typeface="Lucida Sans" charset="0"/>
                <a:cs typeface="Lucida Sans" charset="0"/>
                <a:sym typeface="Wingdings" pitchFamily="2" charset="2"/>
              </a:rPr>
              <a:t>traitement</a:t>
            </a:r>
            <a:endParaRPr lang="en-GB" sz="2400" b="1" dirty="0">
              <a:solidFill>
                <a:srgbClr val="FFFF00"/>
              </a:solidFill>
              <a:ea typeface="Lucida Sans" charset="0"/>
              <a:cs typeface="Lucida Sans" charset="0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b="1" dirty="0">
              <a:solidFill>
                <a:srgbClr val="FFFFFF"/>
              </a:solidFill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8487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2411413" y="2924175"/>
            <a:ext cx="2128837" cy="687388"/>
            <a:chOff x="2459" y="1537"/>
            <a:chExt cx="1646" cy="532"/>
          </a:xfrm>
        </p:grpSpPr>
        <p:sp>
          <p:nvSpPr>
            <p:cNvPr id="28712" name="Text Box 45"/>
            <p:cNvSpPr txBox="1">
              <a:spLocks noChangeArrowheads="1"/>
            </p:cNvSpPr>
            <p:nvPr/>
          </p:nvSpPr>
          <p:spPr bwMode="auto">
            <a:xfrm>
              <a:off x="2459" y="1537"/>
              <a:ext cx="1055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fr-FR">
                  <a:solidFill>
                    <a:schemeClr val="bg1"/>
                  </a:solidFill>
                </a:rPr>
                <a:t>Bragg peak</a:t>
              </a:r>
            </a:p>
          </p:txBody>
        </p:sp>
        <p:sp>
          <p:nvSpPr>
            <p:cNvPr id="28713" name="Line 46"/>
            <p:cNvSpPr>
              <a:spLocks noChangeShapeType="1"/>
            </p:cNvSpPr>
            <p:nvPr/>
          </p:nvSpPr>
          <p:spPr bwMode="auto">
            <a:xfrm>
              <a:off x="3016" y="1797"/>
              <a:ext cx="1089" cy="27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8682" name="AutoShape 17"/>
          <p:cNvSpPr>
            <a:spLocks noGrp="1"/>
          </p:cNvSpPr>
          <p:nvPr>
            <p:ph type="title"/>
          </p:nvPr>
        </p:nvSpPr>
        <p:spPr>
          <a:xfrm>
            <a:off x="0" y="0"/>
            <a:ext cx="9150350" cy="776288"/>
          </a:xfrm>
        </p:spPr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contexte</a:t>
            </a:r>
            <a:r>
              <a:rPr lang="en-US" dirty="0" smtClean="0"/>
              <a:t> de la </a:t>
            </a:r>
            <a:r>
              <a:rPr lang="en-US" dirty="0" err="1" smtClean="0"/>
              <a:t>lutte</a:t>
            </a:r>
            <a:r>
              <a:rPr lang="en-US" dirty="0" smtClean="0"/>
              <a:t> </a:t>
            </a:r>
            <a:r>
              <a:rPr lang="en-US" dirty="0" err="1" smtClean="0"/>
              <a:t>contre</a:t>
            </a:r>
            <a:r>
              <a:rPr lang="en-US" dirty="0" smtClean="0"/>
              <a:t> le Cancer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C8E74-10EC-4E6A-B114-E4B7E064E34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38" name="Text Box 55"/>
          <p:cNvSpPr txBox="1">
            <a:spLocks noChangeArrowheads="1"/>
          </p:cNvSpPr>
          <p:nvPr/>
        </p:nvSpPr>
        <p:spPr bwMode="auto">
          <a:xfrm>
            <a:off x="107504" y="6453336"/>
            <a:ext cx="48879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Le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contexte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générale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de la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lutte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contre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le Cancer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92565" y="4404873"/>
            <a:ext cx="8929687" cy="2033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buClr>
                <a:srgbClr val="FFFF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dirty="0">
              <a:solidFill>
                <a:srgbClr val="FFFFFF"/>
              </a:solidFill>
              <a:ea typeface="Lucida Sans" charset="0"/>
              <a:cs typeface="Lucida Sans" charset="0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>
                <a:solidFill>
                  <a:srgbClr val="FFFFFF"/>
                </a:solidFill>
                <a:ea typeface="Lucida Sans" charset="0"/>
                <a:cs typeface="Lucida Sans" charset="0"/>
                <a:sym typeface="Wingdings" pitchFamily="2" charset="2"/>
              </a:rPr>
              <a:t>	</a:t>
            </a:r>
            <a:r>
              <a:rPr lang="en-GB" dirty="0" smtClean="0">
                <a:solidFill>
                  <a:srgbClr val="FFFF00"/>
                </a:solidFill>
                <a:ea typeface="Lucida Sans" charset="0"/>
                <a:cs typeface="Lucida Sans" charset="0"/>
                <a:sym typeface="Wingdings" pitchFamily="2" charset="2"/>
              </a:rPr>
              <a:t> </a:t>
            </a:r>
            <a:r>
              <a:rPr lang="en-GB" b="1" dirty="0" smtClean="0">
                <a:solidFill>
                  <a:srgbClr val="FFFF00"/>
                </a:solidFill>
                <a:ea typeface="Lucida Sans" charset="0"/>
                <a:cs typeface="Lucida Sans" charset="0"/>
              </a:rPr>
              <a:t>Amelioration par fusion de </a:t>
            </a:r>
            <a:r>
              <a:rPr lang="en-GB" b="1" dirty="0" err="1" smtClean="0">
                <a:solidFill>
                  <a:srgbClr val="FFFF00"/>
                </a:solidFill>
                <a:ea typeface="Lucida Sans" charset="0"/>
                <a:cs typeface="Lucida Sans" charset="0"/>
              </a:rPr>
              <a:t>modalité</a:t>
            </a:r>
            <a:r>
              <a:rPr lang="en-GB" b="1" dirty="0" smtClean="0">
                <a:solidFill>
                  <a:srgbClr val="FFFF00"/>
                </a:solidFill>
                <a:ea typeface="Lucida Sans" charset="0"/>
                <a:cs typeface="Lucida Sans" charset="0"/>
              </a:rPr>
              <a:t> </a:t>
            </a:r>
            <a:r>
              <a:rPr lang="en-GB" b="1" dirty="0" err="1" smtClean="0">
                <a:solidFill>
                  <a:srgbClr val="FFFF00"/>
                </a:solidFill>
                <a:ea typeface="Lucida Sans" charset="0"/>
                <a:cs typeface="Lucida Sans" charset="0"/>
              </a:rPr>
              <a:t>d’imagerie</a:t>
            </a:r>
            <a:endParaRPr lang="en-GB" b="1" dirty="0" smtClean="0">
              <a:solidFill>
                <a:srgbClr val="FFFF00"/>
              </a:solidFill>
              <a:ea typeface="Lucida Sans" charset="0"/>
              <a:cs typeface="Lucida Sans" charset="0"/>
            </a:endParaRPr>
          </a:p>
          <a:p>
            <a:pPr>
              <a:buClr>
                <a:srgbClr val="FFFF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dirty="0" smtClean="0"/>
              <a:t>Utilisation combinée de ces deux techniques d'imagerie permet aux chercheurs d'observer simultanément les modes de fonctionnement et de structure des organes, et sert également à confirmer les fonctions spécifiques d'un tissu à l'aide des deux observations complémentaires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b="1" dirty="0" smtClean="0">
                <a:solidFill>
                  <a:srgbClr val="FFFF00"/>
                </a:solidFill>
                <a:ea typeface="Lucida Sans" charset="0"/>
                <a:cs typeface="Lucida Sans" charset="0"/>
              </a:rPr>
              <a:t>TEP + IRM</a:t>
            </a:r>
            <a:endParaRPr lang="en-GB" b="1" dirty="0">
              <a:solidFill>
                <a:srgbClr val="FFFF00"/>
              </a:solidFill>
              <a:ea typeface="Lucida Sans" charset="0"/>
              <a:cs typeface="Lucida Sans" charset="0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b="1" dirty="0">
              <a:solidFill>
                <a:srgbClr val="FFFFFF"/>
              </a:solidFill>
              <a:ea typeface="Lucida Sans" charset="0"/>
              <a:cs typeface="Lucida Sans" charset="0"/>
            </a:endParaRPr>
          </a:p>
        </p:txBody>
      </p:sp>
      <p:pic>
        <p:nvPicPr>
          <p:cNvPr id="242690" name="Picture 2" descr="PET-MRI scann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75" y="1150486"/>
            <a:ext cx="3240359" cy="247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3674847"/>
            <a:ext cx="3563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/>
              <a:t>Wolfson</a:t>
            </a:r>
            <a:r>
              <a:rPr lang="en-US" b="1" dirty="0" smtClean="0"/>
              <a:t> Brain Imaging Centre at </a:t>
            </a:r>
            <a:r>
              <a:rPr lang="en-US" b="1" dirty="0" err="1" smtClean="0"/>
              <a:t>Addenbrookes</a:t>
            </a:r>
            <a:r>
              <a:rPr lang="en-US" b="1" dirty="0" smtClean="0"/>
              <a:t> Hospital</a:t>
            </a:r>
            <a:endParaRPr lang="fr-FR" b="1" dirty="0"/>
          </a:p>
        </p:txBody>
      </p:sp>
      <p:pic>
        <p:nvPicPr>
          <p:cNvPr id="2426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886" y="908720"/>
            <a:ext cx="1995918" cy="341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68144" y="1009759"/>
            <a:ext cx="31318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une patiente de 22 ans souffrant d'épilepsie réfractaire.. Images Coronales (C) et axiale (D) en PET / IRM ont démontré une zone hypo métabolisme dans l'hippocampe à gauche (flèches). Le patient a été soumis à une intervention chirurgicale et est actuellement sans crise.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4621603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2411413" y="2924175"/>
            <a:ext cx="2128837" cy="687388"/>
            <a:chOff x="2459" y="1537"/>
            <a:chExt cx="1646" cy="532"/>
          </a:xfrm>
        </p:grpSpPr>
        <p:sp>
          <p:nvSpPr>
            <p:cNvPr id="28712" name="Text Box 45"/>
            <p:cNvSpPr txBox="1">
              <a:spLocks noChangeArrowheads="1"/>
            </p:cNvSpPr>
            <p:nvPr/>
          </p:nvSpPr>
          <p:spPr bwMode="auto">
            <a:xfrm>
              <a:off x="2459" y="1537"/>
              <a:ext cx="1055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fr-FR">
                  <a:solidFill>
                    <a:schemeClr val="bg1"/>
                  </a:solidFill>
                </a:rPr>
                <a:t>Bragg peak</a:t>
              </a:r>
            </a:p>
          </p:txBody>
        </p:sp>
        <p:sp>
          <p:nvSpPr>
            <p:cNvPr id="28713" name="Line 46"/>
            <p:cNvSpPr>
              <a:spLocks noChangeShapeType="1"/>
            </p:cNvSpPr>
            <p:nvPr/>
          </p:nvSpPr>
          <p:spPr bwMode="auto">
            <a:xfrm>
              <a:off x="3016" y="1797"/>
              <a:ext cx="1089" cy="27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8682" name="AutoShape 17"/>
          <p:cNvSpPr>
            <a:spLocks noGrp="1"/>
          </p:cNvSpPr>
          <p:nvPr>
            <p:ph type="title"/>
          </p:nvPr>
        </p:nvSpPr>
        <p:spPr>
          <a:xfrm>
            <a:off x="0" y="0"/>
            <a:ext cx="9150350" cy="776288"/>
          </a:xfrm>
        </p:spPr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contexte</a:t>
            </a:r>
            <a:r>
              <a:rPr lang="en-US" dirty="0" smtClean="0"/>
              <a:t> de la </a:t>
            </a:r>
            <a:r>
              <a:rPr lang="en-US" dirty="0" err="1" smtClean="0"/>
              <a:t>lutte</a:t>
            </a:r>
            <a:r>
              <a:rPr lang="en-US" dirty="0" smtClean="0"/>
              <a:t> </a:t>
            </a:r>
            <a:r>
              <a:rPr lang="en-US" dirty="0" err="1" smtClean="0"/>
              <a:t>contre</a:t>
            </a:r>
            <a:r>
              <a:rPr lang="en-US" dirty="0" smtClean="0"/>
              <a:t> le Cancer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C8E74-10EC-4E6A-B114-E4B7E064E34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38" name="Text Box 55"/>
          <p:cNvSpPr txBox="1">
            <a:spLocks noChangeArrowheads="1"/>
          </p:cNvSpPr>
          <p:nvPr/>
        </p:nvSpPr>
        <p:spPr bwMode="auto">
          <a:xfrm>
            <a:off x="107504" y="6453336"/>
            <a:ext cx="48879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Le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contexte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générale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de la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lutte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contre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le Cancer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3690" y="933750"/>
            <a:ext cx="863313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Un autre élément de l’arsenal thérapeutique</a:t>
            </a:r>
          </a:p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L’</a:t>
            </a:r>
            <a:r>
              <a:rPr lang="fr-FR" sz="2400" b="1" dirty="0" err="1" smtClean="0">
                <a:solidFill>
                  <a:srgbClr val="FF0000"/>
                </a:solidFill>
              </a:rPr>
              <a:t>hadronthérapie</a:t>
            </a:r>
            <a:endParaRPr lang="fr-FR" sz="2400" b="1" dirty="0" smtClean="0">
              <a:solidFill>
                <a:srgbClr val="FF0000"/>
              </a:solidFill>
            </a:endParaRPr>
          </a:p>
          <a:p>
            <a:pPr algn="ctr"/>
            <a:endParaRPr lang="fr-FR" sz="2400" b="1" dirty="0">
              <a:solidFill>
                <a:srgbClr val="FF0000"/>
              </a:solidFill>
            </a:endParaRPr>
          </a:p>
          <a:p>
            <a:pPr marL="342900" indent="-342900" algn="ctr">
              <a:buFont typeface="Wingdings" pitchFamily="2" charset="2"/>
              <a:buChar char="è"/>
            </a:pPr>
            <a:r>
              <a:rPr lang="fr-FR" sz="2400" b="1" dirty="0" smtClean="0">
                <a:solidFill>
                  <a:srgbClr val="FFFF00"/>
                </a:solidFill>
                <a:sym typeface="Wingdings" pitchFamily="2" charset="2"/>
              </a:rPr>
              <a:t>Traitement balistique précis pour des tumeurs proches </a:t>
            </a:r>
          </a:p>
          <a:p>
            <a:pPr algn="ctr"/>
            <a:r>
              <a:rPr lang="fr-FR" sz="2400" b="1" dirty="0" smtClean="0">
                <a:solidFill>
                  <a:srgbClr val="FFFF00"/>
                </a:solidFill>
                <a:sym typeface="Wingdings" pitchFamily="2" charset="2"/>
              </a:rPr>
              <a:t>d’organe à risque</a:t>
            </a:r>
            <a:r>
              <a:rPr lang="fr-FR" sz="2400" b="1" dirty="0" smtClean="0">
                <a:solidFill>
                  <a:srgbClr val="FFFF00"/>
                </a:solidFill>
              </a:rPr>
              <a:t> </a:t>
            </a:r>
            <a:endParaRPr lang="fr-FR" sz="2400" b="1" dirty="0">
              <a:solidFill>
                <a:srgbClr val="FFFF00"/>
              </a:solidFill>
            </a:endParaRPr>
          </a:p>
        </p:txBody>
      </p:sp>
      <p:pic>
        <p:nvPicPr>
          <p:cNvPr id="2437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" y="2924175"/>
            <a:ext cx="2570485" cy="3237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2611467" y="3665785"/>
            <a:ext cx="63530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b="1" dirty="0" smtClean="0"/>
              <a:t>Utilisation des propriétés balistiques spécifiques de </a:t>
            </a:r>
          </a:p>
          <a:p>
            <a:r>
              <a:rPr lang="fr-FR" b="1" dirty="0" smtClean="0"/>
              <a:t>     l’interaction des protons et des carbones dans la </a:t>
            </a:r>
          </a:p>
          <a:p>
            <a:r>
              <a:rPr lang="fr-FR" b="1" dirty="0" smtClean="0"/>
              <a:t>     matière (pic de </a:t>
            </a:r>
            <a:r>
              <a:rPr lang="fr-FR" b="1" dirty="0" err="1" smtClean="0"/>
              <a:t>Brag</a:t>
            </a:r>
            <a:r>
              <a:rPr lang="fr-FR" b="1" dirty="0" smtClean="0"/>
              <a:t>)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b="1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fr-FR" b="1" dirty="0" smtClean="0"/>
              <a:t>Utilisation de l’efficacité biologique importante pour </a:t>
            </a:r>
          </a:p>
          <a:p>
            <a:r>
              <a:rPr lang="fr-FR" b="1" dirty="0" smtClean="0"/>
              <a:t>    tuer les cellules (carbone), mais pas pour les protons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06771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re 2"/>
          <p:cNvSpPr>
            <a:spLocks noGrp="1"/>
          </p:cNvSpPr>
          <p:nvPr>
            <p:ph type="title"/>
          </p:nvPr>
        </p:nvSpPr>
        <p:spPr>
          <a:xfrm>
            <a:off x="0" y="0"/>
            <a:ext cx="9150350" cy="776288"/>
          </a:xfrm>
          <a:gradFill>
            <a:lin ang="0" scaled="1"/>
          </a:gradFill>
        </p:spPr>
        <p:txBody>
          <a:bodyPr/>
          <a:lstStyle/>
          <a:p>
            <a:r>
              <a:rPr lang="fr-FR" smtClean="0"/>
              <a:t>Sommaire</a:t>
            </a:r>
          </a:p>
        </p:txBody>
      </p:sp>
      <p:sp>
        <p:nvSpPr>
          <p:cNvPr id="12291" name="Text Box 15"/>
          <p:cNvSpPr txBox="1">
            <a:spLocks noChangeArrowheads="1"/>
          </p:cNvSpPr>
          <p:nvPr/>
        </p:nvSpPr>
        <p:spPr bwMode="auto">
          <a:xfrm>
            <a:off x="179388" y="6508750"/>
            <a:ext cx="79200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1400" b="1" dirty="0"/>
              <a:t>Sommaire</a:t>
            </a:r>
          </a:p>
        </p:txBody>
      </p:sp>
      <p:sp>
        <p:nvSpPr>
          <p:cNvPr id="12299" name="AutoShape 11"/>
          <p:cNvSpPr>
            <a:spLocks noChangeArrowheads="1"/>
          </p:cNvSpPr>
          <p:nvPr/>
        </p:nvSpPr>
        <p:spPr bwMode="auto">
          <a:xfrm>
            <a:off x="1583778" y="1989336"/>
            <a:ext cx="5724525" cy="863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4A4A2"/>
              </a:gs>
              <a:gs pos="100000">
                <a:srgbClr val="D4A4A2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/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816" y="2132856"/>
            <a:ext cx="581050" cy="58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2" name="AutoShape 14"/>
          <p:cNvSpPr>
            <a:spLocks noChangeArrowheads="1"/>
          </p:cNvSpPr>
          <p:nvPr/>
        </p:nvSpPr>
        <p:spPr bwMode="auto">
          <a:xfrm>
            <a:off x="1582820" y="2997523"/>
            <a:ext cx="5725483" cy="8635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4A4A2"/>
              </a:gs>
              <a:gs pos="100000">
                <a:srgbClr val="D4A4A2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303" name="AutoShape 15"/>
          <p:cNvSpPr>
            <a:spLocks noChangeArrowheads="1"/>
          </p:cNvSpPr>
          <p:nvPr/>
        </p:nvSpPr>
        <p:spPr bwMode="auto">
          <a:xfrm>
            <a:off x="1582819" y="4034259"/>
            <a:ext cx="5797469" cy="10509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4A4A2"/>
              </a:gs>
              <a:gs pos="100000">
                <a:srgbClr val="D4A4A2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014" y="3175694"/>
            <a:ext cx="519722" cy="54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021" y="3153469"/>
            <a:ext cx="558787" cy="56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5" name="AutoShape 17"/>
          <p:cNvSpPr>
            <a:spLocks noChangeArrowheads="1"/>
          </p:cNvSpPr>
          <p:nvPr/>
        </p:nvSpPr>
        <p:spPr bwMode="auto">
          <a:xfrm>
            <a:off x="1582819" y="5229349"/>
            <a:ext cx="5797469" cy="10079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4A4A2"/>
              </a:gs>
              <a:gs pos="100000">
                <a:srgbClr val="D4A4A2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308" name="Text Box 20"/>
          <p:cNvSpPr txBox="1">
            <a:spLocks noChangeArrowheads="1"/>
          </p:cNvSpPr>
          <p:nvPr/>
        </p:nvSpPr>
        <p:spPr bwMode="auto">
          <a:xfrm>
            <a:off x="2390438" y="2179712"/>
            <a:ext cx="48458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>
                <a:latin typeface="Calibri" pitchFamily="34" charset="0"/>
              </a:rPr>
              <a:t>2</a:t>
            </a:r>
            <a:r>
              <a:rPr lang="fr-FR" sz="2400" b="1" dirty="0" smtClean="0">
                <a:latin typeface="Calibri" pitchFamily="34" charset="0"/>
              </a:rPr>
              <a:t>. Les bases de l’</a:t>
            </a:r>
            <a:r>
              <a:rPr lang="fr-FR" sz="2400" b="1" dirty="0" err="1" smtClean="0">
                <a:latin typeface="Calibri" pitchFamily="34" charset="0"/>
              </a:rPr>
              <a:t>hadronthérapie</a:t>
            </a:r>
            <a:endParaRPr lang="fr-FR" sz="2400" b="1" dirty="0">
              <a:latin typeface="Calibri" pitchFamily="34" charset="0"/>
            </a:endParaRPr>
          </a:p>
        </p:txBody>
      </p:sp>
      <p:sp>
        <p:nvSpPr>
          <p:cNvPr id="12309" name="Text Box 21"/>
          <p:cNvSpPr txBox="1">
            <a:spLocks noChangeArrowheads="1"/>
          </p:cNvSpPr>
          <p:nvPr/>
        </p:nvSpPr>
        <p:spPr bwMode="auto">
          <a:xfrm>
            <a:off x="3061171" y="3187824"/>
            <a:ext cx="4175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latin typeface="Calibri" pitchFamily="34" charset="0"/>
              </a:rPr>
              <a:t>3. </a:t>
            </a:r>
            <a:r>
              <a:rPr lang="fr-FR" sz="2400" b="1" dirty="0">
                <a:latin typeface="Calibri" pitchFamily="34" charset="0"/>
              </a:rPr>
              <a:t>Le Contrôle du traitement</a:t>
            </a:r>
          </a:p>
        </p:txBody>
      </p:sp>
      <p:sp>
        <p:nvSpPr>
          <p:cNvPr id="12310" name="Text Box 22"/>
          <p:cNvSpPr txBox="1">
            <a:spLocks noChangeArrowheads="1"/>
          </p:cNvSpPr>
          <p:nvPr/>
        </p:nvSpPr>
        <p:spPr bwMode="auto">
          <a:xfrm>
            <a:off x="3059832" y="4335487"/>
            <a:ext cx="35209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latin typeface="Calibri" pitchFamily="34" charset="0"/>
              </a:rPr>
              <a:t>4.  Radiobiologie associée</a:t>
            </a:r>
            <a:endParaRPr lang="fr-FR" sz="2400" b="1" dirty="0">
              <a:latin typeface="Calibri" pitchFamily="34" charset="0"/>
            </a:endParaRPr>
          </a:p>
        </p:txBody>
      </p:sp>
      <p:sp>
        <p:nvSpPr>
          <p:cNvPr id="12311" name="Text Box 23"/>
          <p:cNvSpPr txBox="1">
            <a:spLocks noChangeArrowheads="1"/>
          </p:cNvSpPr>
          <p:nvPr/>
        </p:nvSpPr>
        <p:spPr bwMode="auto">
          <a:xfrm>
            <a:off x="2999279" y="5487615"/>
            <a:ext cx="41052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latin typeface="Calibri" pitchFamily="34" charset="0"/>
              </a:rPr>
              <a:t>5. Etudes </a:t>
            </a:r>
            <a:r>
              <a:rPr lang="fr-FR" sz="2400" b="1" dirty="0">
                <a:latin typeface="Calibri" pitchFamily="34" charset="0"/>
              </a:rPr>
              <a:t>avec PAVIRMA</a:t>
            </a:r>
          </a:p>
        </p:txBody>
      </p:sp>
      <p:pic>
        <p:nvPicPr>
          <p:cNvPr id="12312" name="Picture 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440" y="5338315"/>
            <a:ext cx="721974" cy="826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3" name="Picture 25" descr="pH2AX Small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467" y="4306242"/>
            <a:ext cx="639971" cy="56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DC4F2C-62D9-4DE7-ACF7-2B9F81A3CAAF}" type="slidenum">
              <a:rPr lang="fr-FR" smtClean="0"/>
              <a:pPr>
                <a:defRPr/>
              </a:pPr>
              <a:t>2</a:t>
            </a:fld>
            <a:endParaRPr lang="fr-FR" dirty="0"/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auto">
          <a:xfrm>
            <a:off x="1582820" y="981224"/>
            <a:ext cx="5724525" cy="863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4A4A2"/>
              </a:gs>
              <a:gs pos="100000">
                <a:srgbClr val="D4A4A2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2538138" y="1196752"/>
            <a:ext cx="33480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rgbClr val="FFFF00"/>
                </a:solidFill>
                <a:latin typeface="Calibri" pitchFamily="34" charset="0"/>
              </a:rPr>
              <a:t>1. Le contexte: le Cancer</a:t>
            </a:r>
            <a:endParaRPr lang="fr-FR" sz="2400" b="1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2411413" y="2924175"/>
            <a:ext cx="2128837" cy="687388"/>
            <a:chOff x="2459" y="1537"/>
            <a:chExt cx="1646" cy="532"/>
          </a:xfrm>
        </p:grpSpPr>
        <p:sp>
          <p:nvSpPr>
            <p:cNvPr id="28712" name="Text Box 45"/>
            <p:cNvSpPr txBox="1">
              <a:spLocks noChangeArrowheads="1"/>
            </p:cNvSpPr>
            <p:nvPr/>
          </p:nvSpPr>
          <p:spPr bwMode="auto">
            <a:xfrm>
              <a:off x="2459" y="1537"/>
              <a:ext cx="1055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fr-FR">
                  <a:solidFill>
                    <a:schemeClr val="bg1"/>
                  </a:solidFill>
                </a:rPr>
                <a:t>Bragg peak</a:t>
              </a:r>
            </a:p>
          </p:txBody>
        </p:sp>
        <p:sp>
          <p:nvSpPr>
            <p:cNvPr id="28713" name="Line 46"/>
            <p:cNvSpPr>
              <a:spLocks noChangeShapeType="1"/>
            </p:cNvSpPr>
            <p:nvPr/>
          </p:nvSpPr>
          <p:spPr bwMode="auto">
            <a:xfrm>
              <a:off x="3016" y="1797"/>
              <a:ext cx="1089" cy="27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8682" name="AutoShape 17"/>
          <p:cNvSpPr>
            <a:spLocks noGrp="1"/>
          </p:cNvSpPr>
          <p:nvPr>
            <p:ph type="title"/>
          </p:nvPr>
        </p:nvSpPr>
        <p:spPr>
          <a:xfrm>
            <a:off x="0" y="0"/>
            <a:ext cx="9150350" cy="776288"/>
          </a:xfrm>
        </p:spPr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contexte</a:t>
            </a:r>
            <a:r>
              <a:rPr lang="en-US" dirty="0" smtClean="0"/>
              <a:t> de la </a:t>
            </a:r>
            <a:r>
              <a:rPr lang="en-US" dirty="0" err="1" smtClean="0"/>
              <a:t>lutte</a:t>
            </a:r>
            <a:r>
              <a:rPr lang="en-US" dirty="0" smtClean="0"/>
              <a:t> </a:t>
            </a:r>
            <a:r>
              <a:rPr lang="en-US" dirty="0" err="1" smtClean="0"/>
              <a:t>contre</a:t>
            </a:r>
            <a:r>
              <a:rPr lang="en-US" dirty="0" smtClean="0"/>
              <a:t> le Cancer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C8E74-10EC-4E6A-B114-E4B7E064E34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38" name="Text Box 55"/>
          <p:cNvSpPr txBox="1">
            <a:spLocks noChangeArrowheads="1"/>
          </p:cNvSpPr>
          <p:nvPr/>
        </p:nvSpPr>
        <p:spPr bwMode="auto">
          <a:xfrm>
            <a:off x="107504" y="6453336"/>
            <a:ext cx="48879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Le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contexte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générale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de la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lutte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contre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le Cancer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500" y="933750"/>
            <a:ext cx="891352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Un autre élément de l’arsenal thérapeutique</a:t>
            </a:r>
          </a:p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L’</a:t>
            </a:r>
            <a:r>
              <a:rPr lang="fr-FR" sz="2400" b="1" dirty="0" err="1" smtClean="0">
                <a:solidFill>
                  <a:srgbClr val="FF0000"/>
                </a:solidFill>
              </a:rPr>
              <a:t>hadronthérapie</a:t>
            </a:r>
            <a:endParaRPr lang="fr-FR" sz="2400" b="1" dirty="0">
              <a:solidFill>
                <a:srgbClr val="FF0000"/>
              </a:solidFill>
            </a:endParaRPr>
          </a:p>
          <a:p>
            <a:pPr marL="342900" indent="-342900" algn="ctr">
              <a:buFont typeface="Wingdings" pitchFamily="2" charset="2"/>
              <a:buChar char="è"/>
            </a:pPr>
            <a:r>
              <a:rPr lang="fr-FR" b="1" dirty="0" smtClean="0">
                <a:solidFill>
                  <a:srgbClr val="FFFF00"/>
                </a:solidFill>
                <a:sym typeface="Wingdings" pitchFamily="2" charset="2"/>
              </a:rPr>
              <a:t>Techniques très proches de la physique du fait de l’utilisation d’accélérateur</a:t>
            </a:r>
          </a:p>
          <a:p>
            <a:pPr algn="ctr"/>
            <a:r>
              <a:rPr lang="fr-FR" b="1" dirty="0" smtClean="0">
                <a:solidFill>
                  <a:srgbClr val="FFFF00"/>
                </a:solidFill>
                <a:sym typeface="Wingdings" pitchFamily="2" charset="2"/>
              </a:rPr>
              <a:t>Historiquement à pris jour au LBL de Berkeley et GSI Darmstadt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47888" y="2847333"/>
            <a:ext cx="33847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/>
              <a:t>Voir </a:t>
            </a:r>
            <a:r>
              <a:rPr lang="fr-FR" sz="2800" b="1" dirty="0" err="1" smtClean="0"/>
              <a:t>Video</a:t>
            </a:r>
            <a:r>
              <a:rPr lang="fr-FR" sz="2800" b="1" dirty="0" smtClean="0"/>
              <a:t> #4</a:t>
            </a:r>
            <a:endParaRPr lang="fr-FR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27045609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re 2"/>
          <p:cNvSpPr>
            <a:spLocks noGrp="1"/>
          </p:cNvSpPr>
          <p:nvPr>
            <p:ph type="title"/>
          </p:nvPr>
        </p:nvSpPr>
        <p:spPr>
          <a:xfrm>
            <a:off x="0" y="0"/>
            <a:ext cx="9150350" cy="776288"/>
          </a:xfrm>
          <a:gradFill>
            <a:lin ang="0" scaled="1"/>
          </a:gradFill>
        </p:spPr>
        <p:txBody>
          <a:bodyPr/>
          <a:lstStyle/>
          <a:p>
            <a:r>
              <a:rPr lang="fr-FR" smtClean="0"/>
              <a:t>Sommaire</a:t>
            </a:r>
          </a:p>
        </p:txBody>
      </p:sp>
      <p:sp>
        <p:nvSpPr>
          <p:cNvPr id="12291" name="Text Box 15"/>
          <p:cNvSpPr txBox="1">
            <a:spLocks noChangeArrowheads="1"/>
          </p:cNvSpPr>
          <p:nvPr/>
        </p:nvSpPr>
        <p:spPr bwMode="auto">
          <a:xfrm>
            <a:off x="179388" y="6508750"/>
            <a:ext cx="79200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1400" b="1" dirty="0"/>
              <a:t>Sommaire</a:t>
            </a:r>
          </a:p>
        </p:txBody>
      </p:sp>
      <p:sp>
        <p:nvSpPr>
          <p:cNvPr id="12299" name="AutoShape 11"/>
          <p:cNvSpPr>
            <a:spLocks noChangeArrowheads="1"/>
          </p:cNvSpPr>
          <p:nvPr/>
        </p:nvSpPr>
        <p:spPr bwMode="auto">
          <a:xfrm>
            <a:off x="1583778" y="1989336"/>
            <a:ext cx="5724525" cy="863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4A4A2"/>
              </a:gs>
              <a:gs pos="100000">
                <a:srgbClr val="D4A4A2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/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816" y="2132856"/>
            <a:ext cx="581050" cy="58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2" name="AutoShape 14"/>
          <p:cNvSpPr>
            <a:spLocks noChangeArrowheads="1"/>
          </p:cNvSpPr>
          <p:nvPr/>
        </p:nvSpPr>
        <p:spPr bwMode="auto">
          <a:xfrm>
            <a:off x="1582820" y="2997523"/>
            <a:ext cx="5725483" cy="8635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4A4A2"/>
              </a:gs>
              <a:gs pos="100000">
                <a:srgbClr val="D4A4A2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303" name="AutoShape 15"/>
          <p:cNvSpPr>
            <a:spLocks noChangeArrowheads="1"/>
          </p:cNvSpPr>
          <p:nvPr/>
        </p:nvSpPr>
        <p:spPr bwMode="auto">
          <a:xfrm>
            <a:off x="1582819" y="4034259"/>
            <a:ext cx="5797469" cy="10509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4A4A2"/>
              </a:gs>
              <a:gs pos="100000">
                <a:srgbClr val="D4A4A2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014" y="3175694"/>
            <a:ext cx="519722" cy="54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021" y="3153469"/>
            <a:ext cx="558787" cy="56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5" name="AutoShape 17"/>
          <p:cNvSpPr>
            <a:spLocks noChangeArrowheads="1"/>
          </p:cNvSpPr>
          <p:nvPr/>
        </p:nvSpPr>
        <p:spPr bwMode="auto">
          <a:xfrm>
            <a:off x="1582819" y="5229349"/>
            <a:ext cx="5797469" cy="10079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4A4A2"/>
              </a:gs>
              <a:gs pos="100000">
                <a:srgbClr val="D4A4A2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308" name="Text Box 20"/>
          <p:cNvSpPr txBox="1">
            <a:spLocks noChangeArrowheads="1"/>
          </p:cNvSpPr>
          <p:nvPr/>
        </p:nvSpPr>
        <p:spPr bwMode="auto">
          <a:xfrm>
            <a:off x="2285022" y="2179712"/>
            <a:ext cx="48195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>
                <a:solidFill>
                  <a:srgbClr val="FFFF00"/>
                </a:solidFill>
                <a:latin typeface="Calibri" pitchFamily="34" charset="0"/>
              </a:rPr>
              <a:t>2</a:t>
            </a:r>
            <a:r>
              <a:rPr lang="fr-FR" sz="2400" b="1" dirty="0" smtClean="0">
                <a:solidFill>
                  <a:srgbClr val="FFFF00"/>
                </a:solidFill>
                <a:latin typeface="Calibri" pitchFamily="34" charset="0"/>
              </a:rPr>
              <a:t>. Les bases de l’</a:t>
            </a:r>
            <a:r>
              <a:rPr lang="fr-FR" sz="2400" b="1" dirty="0" err="1" smtClean="0">
                <a:solidFill>
                  <a:srgbClr val="FFFF00"/>
                </a:solidFill>
                <a:latin typeface="Calibri" pitchFamily="34" charset="0"/>
              </a:rPr>
              <a:t>hadronthérapie</a:t>
            </a:r>
            <a:endParaRPr lang="fr-FR" sz="24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2309" name="Text Box 21"/>
          <p:cNvSpPr txBox="1">
            <a:spLocks noChangeArrowheads="1"/>
          </p:cNvSpPr>
          <p:nvPr/>
        </p:nvSpPr>
        <p:spPr bwMode="auto">
          <a:xfrm>
            <a:off x="3061171" y="3187824"/>
            <a:ext cx="4175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latin typeface="Calibri" pitchFamily="34" charset="0"/>
              </a:rPr>
              <a:t>3. </a:t>
            </a:r>
            <a:r>
              <a:rPr lang="fr-FR" sz="2400" b="1" dirty="0">
                <a:latin typeface="Calibri" pitchFamily="34" charset="0"/>
              </a:rPr>
              <a:t>Le Contrôle du traitement</a:t>
            </a:r>
          </a:p>
        </p:txBody>
      </p:sp>
      <p:sp>
        <p:nvSpPr>
          <p:cNvPr id="12310" name="Text Box 22"/>
          <p:cNvSpPr txBox="1">
            <a:spLocks noChangeArrowheads="1"/>
          </p:cNvSpPr>
          <p:nvPr/>
        </p:nvSpPr>
        <p:spPr bwMode="auto">
          <a:xfrm>
            <a:off x="2987824" y="4335487"/>
            <a:ext cx="35929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latin typeface="Calibri" pitchFamily="34" charset="0"/>
              </a:rPr>
              <a:t>4.  Radiobiologie associée</a:t>
            </a:r>
            <a:endParaRPr lang="fr-FR" sz="2400" b="1" dirty="0">
              <a:latin typeface="Calibri" pitchFamily="34" charset="0"/>
            </a:endParaRPr>
          </a:p>
        </p:txBody>
      </p:sp>
      <p:sp>
        <p:nvSpPr>
          <p:cNvPr id="12311" name="Text Box 23"/>
          <p:cNvSpPr txBox="1">
            <a:spLocks noChangeArrowheads="1"/>
          </p:cNvSpPr>
          <p:nvPr/>
        </p:nvSpPr>
        <p:spPr bwMode="auto">
          <a:xfrm>
            <a:off x="2999279" y="5487615"/>
            <a:ext cx="41052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latin typeface="Calibri" pitchFamily="34" charset="0"/>
              </a:rPr>
              <a:t>5. Etudes </a:t>
            </a:r>
            <a:r>
              <a:rPr lang="fr-FR" sz="2400" b="1" dirty="0">
                <a:latin typeface="Calibri" pitchFamily="34" charset="0"/>
              </a:rPr>
              <a:t>avec PAVIRMA</a:t>
            </a:r>
          </a:p>
        </p:txBody>
      </p:sp>
      <p:pic>
        <p:nvPicPr>
          <p:cNvPr id="12312" name="Picture 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440" y="5338315"/>
            <a:ext cx="721974" cy="826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3" name="Picture 25" descr="pH2AX Small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467" y="4306242"/>
            <a:ext cx="639971" cy="56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DC4F2C-62D9-4DE7-ACF7-2B9F81A3CAAF}" type="slidenum">
              <a:rPr lang="fr-FR" smtClean="0"/>
              <a:pPr>
                <a:defRPr/>
              </a:pPr>
              <a:t>21</a:t>
            </a:fld>
            <a:endParaRPr lang="fr-FR" dirty="0"/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auto">
          <a:xfrm>
            <a:off x="1582820" y="981224"/>
            <a:ext cx="5724525" cy="863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4A4A2"/>
              </a:gs>
              <a:gs pos="100000">
                <a:srgbClr val="D4A4A2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2538138" y="1196752"/>
            <a:ext cx="33480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latin typeface="Calibri" pitchFamily="34" charset="0"/>
              </a:rPr>
              <a:t>1. Le contexte: le Cancer</a:t>
            </a:r>
            <a:endParaRPr lang="fr-FR" sz="2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99578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5" name="Group 36"/>
          <p:cNvGrpSpPr>
            <a:grpSpLocks/>
          </p:cNvGrpSpPr>
          <p:nvPr/>
        </p:nvGrpSpPr>
        <p:grpSpPr bwMode="auto">
          <a:xfrm>
            <a:off x="903288" y="1428750"/>
            <a:ext cx="4752975" cy="4341813"/>
            <a:chOff x="883" y="663"/>
            <a:chExt cx="3675" cy="3357"/>
          </a:xfrm>
        </p:grpSpPr>
        <p:sp>
          <p:nvSpPr>
            <p:cNvPr id="28714" name="Rectangle 37"/>
            <p:cNvSpPr>
              <a:spLocks noChangeArrowheads="1"/>
            </p:cNvSpPr>
            <p:nvPr/>
          </p:nvSpPr>
          <p:spPr bwMode="auto">
            <a:xfrm>
              <a:off x="884" y="663"/>
              <a:ext cx="3674" cy="4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pic>
          <p:nvPicPr>
            <p:cNvPr id="28715" name="Picture 38" descr="Graph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" y="1048"/>
              <a:ext cx="3675" cy="2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676" name="Rectangle 40"/>
          <p:cNvSpPr>
            <a:spLocks noChangeArrowheads="1"/>
          </p:cNvSpPr>
          <p:nvPr/>
        </p:nvSpPr>
        <p:spPr bwMode="auto">
          <a:xfrm>
            <a:off x="1598613" y="1501775"/>
            <a:ext cx="3576637" cy="763588"/>
          </a:xfrm>
          <a:prstGeom prst="rect">
            <a:avLst/>
          </a:prstGeom>
          <a:solidFill>
            <a:srgbClr val="B7EDF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281" name="Rectangle 41"/>
          <p:cNvSpPr>
            <a:spLocks noChangeArrowheads="1"/>
          </p:cNvSpPr>
          <p:nvPr/>
        </p:nvSpPr>
        <p:spPr bwMode="auto">
          <a:xfrm>
            <a:off x="1870075" y="1717675"/>
            <a:ext cx="2816225" cy="409575"/>
          </a:xfrm>
          <a:prstGeom prst="rect">
            <a:avLst/>
          </a:prstGeom>
          <a:gradFill rotWithShape="0">
            <a:gsLst>
              <a:gs pos="0">
                <a:srgbClr val="B7EDF3"/>
              </a:gs>
              <a:gs pos="100000">
                <a:schemeClr val="hlink">
                  <a:alpha val="60001"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283" name="Oval 43"/>
          <p:cNvSpPr>
            <a:spLocks noChangeArrowheads="1"/>
          </p:cNvSpPr>
          <p:nvPr/>
        </p:nvSpPr>
        <p:spPr bwMode="auto">
          <a:xfrm>
            <a:off x="2323307" y="1838588"/>
            <a:ext cx="176212" cy="17621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282" name="Rectangle 42"/>
          <p:cNvSpPr>
            <a:spLocks noChangeArrowheads="1"/>
          </p:cNvSpPr>
          <p:nvPr/>
        </p:nvSpPr>
        <p:spPr bwMode="auto">
          <a:xfrm>
            <a:off x="4335463" y="1717675"/>
            <a:ext cx="352425" cy="411163"/>
          </a:xfrm>
          <a:prstGeom prst="rect">
            <a:avLst/>
          </a:prstGeom>
          <a:gradFill rotWithShape="1">
            <a:gsLst>
              <a:gs pos="0">
                <a:schemeClr val="hlink">
                  <a:gamma/>
                  <a:tint val="31765"/>
                  <a:invGamma/>
                  <a:alpha val="0"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0279" name="Picture 39" descr="Graph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184400"/>
            <a:ext cx="4059237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2411413" y="2924175"/>
            <a:ext cx="2128837" cy="687388"/>
            <a:chOff x="2459" y="1537"/>
            <a:chExt cx="1646" cy="532"/>
          </a:xfrm>
        </p:grpSpPr>
        <p:sp>
          <p:nvSpPr>
            <p:cNvPr id="28712" name="Text Box 45"/>
            <p:cNvSpPr txBox="1">
              <a:spLocks noChangeArrowheads="1"/>
            </p:cNvSpPr>
            <p:nvPr/>
          </p:nvSpPr>
          <p:spPr bwMode="auto">
            <a:xfrm>
              <a:off x="2459" y="1537"/>
              <a:ext cx="1055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fr-FR">
                  <a:solidFill>
                    <a:schemeClr val="bg1"/>
                  </a:solidFill>
                </a:rPr>
                <a:t>Bragg peak</a:t>
              </a:r>
            </a:p>
          </p:txBody>
        </p:sp>
        <p:sp>
          <p:nvSpPr>
            <p:cNvPr id="28713" name="Line 46"/>
            <p:cNvSpPr>
              <a:spLocks noChangeShapeType="1"/>
            </p:cNvSpPr>
            <p:nvPr/>
          </p:nvSpPr>
          <p:spPr bwMode="auto">
            <a:xfrm>
              <a:off x="3016" y="1797"/>
              <a:ext cx="1089" cy="27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8682" name="AutoShap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Bases de </a:t>
            </a:r>
            <a:r>
              <a:rPr lang="en-US" dirty="0" err="1" smtClean="0"/>
              <a:t>l’hadronthérapie</a:t>
            </a:r>
            <a:r>
              <a:rPr lang="en-US" dirty="0" smtClean="0"/>
              <a:t> </a:t>
            </a:r>
          </a:p>
        </p:txBody>
      </p:sp>
      <p:sp>
        <p:nvSpPr>
          <p:cNvPr id="28683" name="Rectangle 34"/>
          <p:cNvSpPr>
            <a:spLocks noGrp="1"/>
          </p:cNvSpPr>
          <p:nvPr>
            <p:ph type="body" sz="half" idx="2"/>
          </p:nvPr>
        </p:nvSpPr>
        <p:spPr>
          <a:xfrm>
            <a:off x="5651500" y="836613"/>
            <a:ext cx="3313113" cy="3487737"/>
          </a:xfrm>
        </p:spPr>
        <p:txBody>
          <a:bodyPr/>
          <a:lstStyle/>
          <a:p>
            <a:r>
              <a:rPr lang="en-US" sz="2000" b="1" dirty="0" err="1" smtClean="0"/>
              <a:t>Avantages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radiothérapie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conventionelle</a:t>
            </a:r>
            <a:endParaRPr lang="en-US" sz="2000" b="1" dirty="0" smtClean="0"/>
          </a:p>
          <a:p>
            <a:endParaRPr lang="en-US" sz="2000" dirty="0" smtClean="0"/>
          </a:p>
          <a:p>
            <a:pPr lvl="1"/>
            <a:r>
              <a:rPr lang="en-US" sz="1800" b="1" dirty="0" smtClean="0"/>
              <a:t>Dose Physique </a:t>
            </a:r>
            <a:r>
              <a:rPr lang="en-US" sz="1800" b="1" dirty="0" err="1" smtClean="0"/>
              <a:t>D</a:t>
            </a:r>
            <a:r>
              <a:rPr lang="en-US" sz="1800" b="1" baseline="-25000" dirty="0" err="1" smtClean="0"/>
              <a:t>phys</a:t>
            </a:r>
            <a:endParaRPr lang="en-US" sz="1800" b="1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r>
              <a:rPr lang="en-US" sz="1800" b="1" dirty="0" err="1" smtClean="0"/>
              <a:t>Efficacité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Biologique</a:t>
            </a:r>
            <a:r>
              <a:rPr lang="en-US" sz="1800" b="1" dirty="0" smtClean="0"/>
              <a:t> Relative</a:t>
            </a:r>
          </a:p>
        </p:txBody>
      </p:sp>
      <p:grpSp>
        <p:nvGrpSpPr>
          <p:cNvPr id="28684" name="Group 65"/>
          <p:cNvGrpSpPr>
            <a:grpSpLocks/>
          </p:cNvGrpSpPr>
          <p:nvPr/>
        </p:nvGrpSpPr>
        <p:grpSpPr bwMode="auto">
          <a:xfrm>
            <a:off x="6372225" y="2852738"/>
            <a:ext cx="2232025" cy="2316162"/>
            <a:chOff x="4014" y="1797"/>
            <a:chExt cx="1406" cy="1459"/>
          </a:xfrm>
        </p:grpSpPr>
        <p:graphicFrame>
          <p:nvGraphicFramePr>
            <p:cNvPr id="28674" name="Object 60"/>
            <p:cNvGraphicFramePr>
              <a:graphicFrameLocks noChangeAspect="1"/>
            </p:cNvGraphicFramePr>
            <p:nvPr/>
          </p:nvGraphicFramePr>
          <p:xfrm>
            <a:off x="4027" y="2704"/>
            <a:ext cx="1359" cy="5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765" name="Equation" r:id="rId6" imgW="1320480" imgH="545760" progId="Equation.3">
                    <p:embed/>
                  </p:oleObj>
                </mc:Choice>
                <mc:Fallback>
                  <p:oleObj name="Equation" r:id="rId6" imgW="1320480" imgH="545760" progId="Equation.3">
                    <p:embed/>
                    <p:pic>
                      <p:nvPicPr>
                        <p:cNvPr id="0" name="Object 6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27" y="2704"/>
                          <a:ext cx="1359" cy="552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 w="38100">
                          <a:solidFill>
                            <a:srgbClr val="D4A4A2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711" name="Text Box 61"/>
            <p:cNvSpPr txBox="1">
              <a:spLocks noChangeArrowheads="1"/>
            </p:cNvSpPr>
            <p:nvPr/>
          </p:nvSpPr>
          <p:spPr bwMode="auto">
            <a:xfrm>
              <a:off x="4014" y="1797"/>
              <a:ext cx="1406" cy="233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D4A4A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fr-FR">
                  <a:solidFill>
                    <a:schemeClr val="bg1"/>
                  </a:solidFill>
                </a:rPr>
                <a:t>Bragg peak</a:t>
              </a:r>
            </a:p>
          </p:txBody>
        </p:sp>
      </p:grpSp>
      <p:grpSp>
        <p:nvGrpSpPr>
          <p:cNvPr id="6" name="Group 42"/>
          <p:cNvGrpSpPr>
            <a:grpSpLocks/>
          </p:cNvGrpSpPr>
          <p:nvPr/>
        </p:nvGrpSpPr>
        <p:grpSpPr bwMode="auto">
          <a:xfrm>
            <a:off x="427186" y="902823"/>
            <a:ext cx="4959350" cy="4443413"/>
            <a:chOff x="431" y="718"/>
            <a:chExt cx="3124" cy="2799"/>
          </a:xfrm>
        </p:grpSpPr>
        <p:grpSp>
          <p:nvGrpSpPr>
            <p:cNvPr id="28705" name="Group 30"/>
            <p:cNvGrpSpPr>
              <a:grpSpLocks/>
            </p:cNvGrpSpPr>
            <p:nvPr/>
          </p:nvGrpSpPr>
          <p:grpSpPr bwMode="auto">
            <a:xfrm>
              <a:off x="431" y="766"/>
              <a:ext cx="3124" cy="2751"/>
              <a:chOff x="1111" y="914"/>
              <a:chExt cx="3124" cy="2714"/>
            </a:xfrm>
          </p:grpSpPr>
          <p:sp>
            <p:nvSpPr>
              <p:cNvPr id="28708" name="Text Box 23"/>
              <p:cNvSpPr txBox="1">
                <a:spLocks noChangeArrowheads="1"/>
              </p:cNvSpPr>
              <p:nvPr/>
            </p:nvSpPr>
            <p:spPr bwMode="auto">
              <a:xfrm>
                <a:off x="2149" y="3419"/>
                <a:ext cx="2086" cy="20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sz="1600">
                    <a:solidFill>
                      <a:schemeClr val="bg1"/>
                    </a:solidFill>
                  </a:rPr>
                  <a:t>Depth in water (mm)</a:t>
                </a:r>
              </a:p>
            </p:txBody>
          </p:sp>
          <p:sp>
            <p:nvSpPr>
              <p:cNvPr id="28709" name="Text Box 25"/>
              <p:cNvSpPr txBox="1">
                <a:spLocks noChangeArrowheads="1"/>
              </p:cNvSpPr>
              <p:nvPr/>
            </p:nvSpPr>
            <p:spPr bwMode="auto">
              <a:xfrm rot="-5400000">
                <a:off x="411" y="2089"/>
                <a:ext cx="1612" cy="21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fr-FR" sz="1600">
                    <a:solidFill>
                      <a:schemeClr val="bg1"/>
                    </a:solidFill>
                  </a:rPr>
                  <a:t>Relative dose</a:t>
                </a:r>
              </a:p>
            </p:txBody>
          </p:sp>
          <p:sp>
            <p:nvSpPr>
              <p:cNvPr id="28710" name="Rectangle 29"/>
              <p:cNvSpPr>
                <a:spLocks noChangeArrowheads="1"/>
              </p:cNvSpPr>
              <p:nvPr/>
            </p:nvSpPr>
            <p:spPr bwMode="auto">
              <a:xfrm>
                <a:off x="2336" y="914"/>
                <a:ext cx="1248" cy="13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706" name="Text Box 48"/>
            <p:cNvSpPr txBox="1">
              <a:spLocks noChangeArrowheads="1"/>
            </p:cNvSpPr>
            <p:nvPr/>
          </p:nvSpPr>
          <p:spPr bwMode="auto">
            <a:xfrm>
              <a:off x="1559" y="718"/>
              <a:ext cx="1543" cy="23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b="1" dirty="0" err="1">
                  <a:solidFill>
                    <a:srgbClr val="0000FF"/>
                  </a:solidFill>
                </a:rPr>
                <a:t>carbon</a:t>
              </a:r>
              <a:r>
                <a:rPr lang="fr-FR" b="1" dirty="0">
                  <a:solidFill>
                    <a:srgbClr val="0000FF"/>
                  </a:solidFill>
                </a:rPr>
                <a:t> (270 MeV/u)</a:t>
              </a:r>
            </a:p>
          </p:txBody>
        </p:sp>
      </p:grpSp>
      <p:sp>
        <p:nvSpPr>
          <p:cNvPr id="28694" name="Text Box 55"/>
          <p:cNvSpPr txBox="1">
            <a:spLocks noChangeArrowheads="1"/>
          </p:cNvSpPr>
          <p:nvPr/>
        </p:nvSpPr>
        <p:spPr bwMode="auto">
          <a:xfrm>
            <a:off x="683568" y="6494194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 err="1" smtClean="0">
                <a:solidFill>
                  <a:srgbClr val="FFFFFF"/>
                </a:solidFill>
                <a:latin typeface="Corbel" pitchFamily="34" charset="0"/>
              </a:rPr>
              <a:t>L’hadronthérapie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C8E74-10EC-4E6A-B114-E4B7E064E34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39" name="Rectangle à coins arrondis 38"/>
          <p:cNvSpPr/>
          <p:nvPr/>
        </p:nvSpPr>
        <p:spPr>
          <a:xfrm>
            <a:off x="214282" y="6469152"/>
            <a:ext cx="355561" cy="365535"/>
          </a:xfrm>
          <a:prstGeom prst="roundRect">
            <a:avLst>
              <a:gd name="adj" fmla="val 10000"/>
            </a:avLst>
          </a:prstGeom>
          <a:blipFill rotWithShape="0">
            <a:blip r:embed="rId8" cstate="print"/>
            <a:stretch>
              <a:fillRect/>
            </a:stretch>
          </a:blip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rgbClr val="9B2D1F">
                <a:tint val="50000"/>
                <a:hueOff val="0"/>
                <a:satOff val="0"/>
                <a:lumOff val="0"/>
                <a:alphaOff val="0"/>
              </a:srgbClr>
            </a:contourClr>
          </a:sp3d>
        </p:spPr>
        <p:style>
          <a:lnRef idx="0">
            <a:scrgbClr r="0" g="0" b="0"/>
          </a:lnRef>
          <a:fillRef idx="1">
            <a:scrgbClr r="0" g="0" b="0"/>
          </a:fillRef>
          <a:effectRef idx="3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11111E-6 7.40741E-7 L 0.46233 7.40741E-7 " pathEditMode="relative" rAng="0" ptsTypes="AA">
                                      <p:cBhvr>
                                        <p:cTn id="14" dur="1800" fill="hold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00"/>
                                        <p:tgtEl>
                                          <p:spTgt spid="10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10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1" grpId="0" animBg="1"/>
      <p:bldP spid="10283" grpId="0" animBg="1"/>
      <p:bldP spid="10282" grpId="0" animBg="1"/>
      <p:bldP spid="28682" grpId="0"/>
      <p:bldP spid="2868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2411413" y="2924175"/>
            <a:ext cx="2128837" cy="687388"/>
            <a:chOff x="2459" y="1537"/>
            <a:chExt cx="1646" cy="532"/>
          </a:xfrm>
        </p:grpSpPr>
        <p:sp>
          <p:nvSpPr>
            <p:cNvPr id="28712" name="Text Box 45"/>
            <p:cNvSpPr txBox="1">
              <a:spLocks noChangeArrowheads="1"/>
            </p:cNvSpPr>
            <p:nvPr/>
          </p:nvSpPr>
          <p:spPr bwMode="auto">
            <a:xfrm>
              <a:off x="2459" y="1537"/>
              <a:ext cx="1055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fr-FR">
                  <a:solidFill>
                    <a:schemeClr val="bg1"/>
                  </a:solidFill>
                </a:rPr>
                <a:t>Bragg peak</a:t>
              </a:r>
            </a:p>
          </p:txBody>
        </p:sp>
        <p:sp>
          <p:nvSpPr>
            <p:cNvPr id="28713" name="Line 46"/>
            <p:cNvSpPr>
              <a:spLocks noChangeShapeType="1"/>
            </p:cNvSpPr>
            <p:nvPr/>
          </p:nvSpPr>
          <p:spPr bwMode="auto">
            <a:xfrm>
              <a:off x="3016" y="1797"/>
              <a:ext cx="1089" cy="27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8682" name="AutoShap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Bases de </a:t>
            </a:r>
            <a:r>
              <a:rPr lang="en-US" dirty="0" err="1" smtClean="0"/>
              <a:t>l’hadronthérapie</a:t>
            </a:r>
            <a:r>
              <a:rPr lang="en-US" dirty="0" smtClean="0"/>
              <a:t> </a:t>
            </a:r>
          </a:p>
        </p:txBody>
      </p:sp>
      <p:grpSp>
        <p:nvGrpSpPr>
          <p:cNvPr id="6" name="Group 42"/>
          <p:cNvGrpSpPr>
            <a:grpSpLocks/>
          </p:cNvGrpSpPr>
          <p:nvPr/>
        </p:nvGrpSpPr>
        <p:grpSpPr bwMode="auto">
          <a:xfrm>
            <a:off x="758823" y="1211262"/>
            <a:ext cx="7085013" cy="4800601"/>
            <a:chOff x="431" y="1001"/>
            <a:chExt cx="4463" cy="3024"/>
          </a:xfrm>
        </p:grpSpPr>
        <p:grpSp>
          <p:nvGrpSpPr>
            <p:cNvPr id="28705" name="Group 30"/>
            <p:cNvGrpSpPr>
              <a:grpSpLocks/>
            </p:cNvGrpSpPr>
            <p:nvPr/>
          </p:nvGrpSpPr>
          <p:grpSpPr bwMode="auto">
            <a:xfrm>
              <a:off x="431" y="1248"/>
              <a:ext cx="4463" cy="2777"/>
              <a:chOff x="1111" y="1389"/>
              <a:chExt cx="4463" cy="2740"/>
            </a:xfrm>
          </p:grpSpPr>
          <p:pic>
            <p:nvPicPr>
              <p:cNvPr id="28707" name="Picture 1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36" y="1399"/>
                <a:ext cx="3538" cy="27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708" name="Text Box 23"/>
              <p:cNvSpPr txBox="1">
                <a:spLocks noChangeArrowheads="1"/>
              </p:cNvSpPr>
              <p:nvPr/>
            </p:nvSpPr>
            <p:spPr bwMode="auto">
              <a:xfrm>
                <a:off x="2149" y="3419"/>
                <a:ext cx="2086" cy="20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US" sz="1600">
                    <a:solidFill>
                      <a:schemeClr val="bg1"/>
                    </a:solidFill>
                  </a:rPr>
                  <a:t>Depth in water (mm)</a:t>
                </a:r>
              </a:p>
            </p:txBody>
          </p:sp>
          <p:sp>
            <p:nvSpPr>
              <p:cNvPr id="28709" name="Text Box 25"/>
              <p:cNvSpPr txBox="1">
                <a:spLocks noChangeArrowheads="1"/>
              </p:cNvSpPr>
              <p:nvPr/>
            </p:nvSpPr>
            <p:spPr bwMode="auto">
              <a:xfrm rot="-5400000">
                <a:off x="411" y="2089"/>
                <a:ext cx="1612" cy="21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fr-FR" sz="1600" dirty="0">
                    <a:solidFill>
                      <a:schemeClr val="bg1"/>
                    </a:solidFill>
                  </a:rPr>
                  <a:t>Relative dose</a:t>
                </a:r>
              </a:p>
            </p:txBody>
          </p:sp>
          <p:sp>
            <p:nvSpPr>
              <p:cNvPr id="28710" name="Rectangle 29"/>
              <p:cNvSpPr>
                <a:spLocks noChangeArrowheads="1"/>
              </p:cNvSpPr>
              <p:nvPr/>
            </p:nvSpPr>
            <p:spPr bwMode="auto">
              <a:xfrm>
                <a:off x="3401" y="1954"/>
                <a:ext cx="1248" cy="13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706" name="Text Box 48"/>
            <p:cNvSpPr txBox="1">
              <a:spLocks noChangeArrowheads="1"/>
            </p:cNvSpPr>
            <p:nvPr/>
          </p:nvSpPr>
          <p:spPr bwMode="auto">
            <a:xfrm>
              <a:off x="2290" y="1001"/>
              <a:ext cx="1543" cy="23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b="1" dirty="0" err="1">
                  <a:solidFill>
                    <a:srgbClr val="0000FF"/>
                  </a:solidFill>
                </a:rPr>
                <a:t>carbon</a:t>
              </a:r>
              <a:r>
                <a:rPr lang="fr-FR" b="1" dirty="0">
                  <a:solidFill>
                    <a:srgbClr val="0000FF"/>
                  </a:solidFill>
                </a:rPr>
                <a:t> (270 MeV/u)</a:t>
              </a:r>
            </a:p>
          </p:txBody>
        </p:sp>
      </p:grpSp>
      <p:sp>
        <p:nvSpPr>
          <p:cNvPr id="28694" name="Text Box 55"/>
          <p:cNvSpPr txBox="1">
            <a:spLocks noChangeArrowheads="1"/>
          </p:cNvSpPr>
          <p:nvPr/>
        </p:nvSpPr>
        <p:spPr bwMode="auto">
          <a:xfrm>
            <a:off x="683568" y="6494194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 err="1" smtClean="0">
                <a:solidFill>
                  <a:srgbClr val="FFFFFF"/>
                </a:solidFill>
                <a:latin typeface="Corbel" pitchFamily="34" charset="0"/>
              </a:rPr>
              <a:t>L’hadronthérapie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C8E74-10EC-4E6A-B114-E4B7E064E34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39" name="Rectangle à coins arrondis 38"/>
          <p:cNvSpPr/>
          <p:nvPr/>
        </p:nvSpPr>
        <p:spPr>
          <a:xfrm>
            <a:off x="214282" y="6469152"/>
            <a:ext cx="355561" cy="365535"/>
          </a:xfrm>
          <a:prstGeom prst="roundRect">
            <a:avLst>
              <a:gd name="adj" fmla="val 10000"/>
            </a:avLst>
          </a:prstGeom>
          <a:blipFill rotWithShape="0">
            <a:blip r:embed="rId4" cstate="print"/>
            <a:stretch>
              <a:fillRect/>
            </a:stretch>
          </a:blip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rgbClr val="9B2D1F">
                <a:tint val="50000"/>
                <a:hueOff val="0"/>
                <a:satOff val="0"/>
                <a:lumOff val="0"/>
                <a:alphaOff val="0"/>
              </a:srgbClr>
            </a:contourClr>
          </a:sp3d>
        </p:spPr>
        <p:style>
          <a:lnRef idx="0">
            <a:scrgbClr r="0" g="0" b="0"/>
          </a:lnRef>
          <a:fillRef idx="1">
            <a:scrgbClr r="0" g="0" b="0"/>
          </a:fillRef>
          <a:effectRef idx="3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40264606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0"/>
          <p:cNvSpPr>
            <a:spLocks noChangeArrowheads="1"/>
          </p:cNvSpPr>
          <p:nvPr/>
        </p:nvSpPr>
        <p:spPr bwMode="auto">
          <a:xfrm>
            <a:off x="1598613" y="1501775"/>
            <a:ext cx="3576637" cy="763588"/>
          </a:xfrm>
          <a:prstGeom prst="rect">
            <a:avLst/>
          </a:prstGeom>
          <a:solidFill>
            <a:srgbClr val="B7EDF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281" name="Rectangle 41"/>
          <p:cNvSpPr>
            <a:spLocks noChangeArrowheads="1"/>
          </p:cNvSpPr>
          <p:nvPr/>
        </p:nvSpPr>
        <p:spPr bwMode="auto">
          <a:xfrm>
            <a:off x="1870075" y="1717675"/>
            <a:ext cx="2816225" cy="409575"/>
          </a:xfrm>
          <a:prstGeom prst="rect">
            <a:avLst/>
          </a:prstGeom>
          <a:gradFill rotWithShape="0">
            <a:gsLst>
              <a:gs pos="0">
                <a:srgbClr val="B7EDF3"/>
              </a:gs>
              <a:gs pos="100000">
                <a:schemeClr val="hlink">
                  <a:alpha val="60001"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0282" name="Rectangle 42"/>
          <p:cNvSpPr>
            <a:spLocks noChangeArrowheads="1"/>
          </p:cNvSpPr>
          <p:nvPr/>
        </p:nvSpPr>
        <p:spPr bwMode="auto">
          <a:xfrm>
            <a:off x="4335463" y="1717675"/>
            <a:ext cx="352425" cy="411163"/>
          </a:xfrm>
          <a:prstGeom prst="rect">
            <a:avLst/>
          </a:prstGeom>
          <a:gradFill rotWithShape="1">
            <a:gsLst>
              <a:gs pos="0">
                <a:schemeClr val="hlink">
                  <a:gamma/>
                  <a:tint val="31765"/>
                  <a:invGamma/>
                  <a:alpha val="0"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0279" name="Picture 39" descr="Graph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184400"/>
            <a:ext cx="4059237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2411413" y="2924175"/>
            <a:ext cx="2128837" cy="687388"/>
            <a:chOff x="2459" y="1537"/>
            <a:chExt cx="1646" cy="532"/>
          </a:xfrm>
        </p:grpSpPr>
        <p:sp>
          <p:nvSpPr>
            <p:cNvPr id="28712" name="Text Box 45"/>
            <p:cNvSpPr txBox="1">
              <a:spLocks noChangeArrowheads="1"/>
            </p:cNvSpPr>
            <p:nvPr/>
          </p:nvSpPr>
          <p:spPr bwMode="auto">
            <a:xfrm>
              <a:off x="2459" y="1537"/>
              <a:ext cx="1055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fr-FR">
                  <a:solidFill>
                    <a:schemeClr val="bg1"/>
                  </a:solidFill>
                </a:rPr>
                <a:t>Bragg peak</a:t>
              </a:r>
            </a:p>
          </p:txBody>
        </p:sp>
        <p:sp>
          <p:nvSpPr>
            <p:cNvPr id="28713" name="Line 46"/>
            <p:cNvSpPr>
              <a:spLocks noChangeShapeType="1"/>
            </p:cNvSpPr>
            <p:nvPr/>
          </p:nvSpPr>
          <p:spPr bwMode="auto">
            <a:xfrm>
              <a:off x="3016" y="1797"/>
              <a:ext cx="1089" cy="27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8682" name="AutoShap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Bases de </a:t>
            </a:r>
            <a:r>
              <a:rPr lang="en-US" dirty="0" err="1" smtClean="0"/>
              <a:t>l’hadronthérapie</a:t>
            </a:r>
            <a:r>
              <a:rPr lang="en-US" dirty="0" smtClean="0"/>
              <a:t> </a:t>
            </a:r>
          </a:p>
        </p:txBody>
      </p:sp>
      <p:sp>
        <p:nvSpPr>
          <p:cNvPr id="28683" name="Rectangle 34"/>
          <p:cNvSpPr>
            <a:spLocks noGrp="1"/>
          </p:cNvSpPr>
          <p:nvPr>
            <p:ph type="body" sz="half" idx="2"/>
          </p:nvPr>
        </p:nvSpPr>
        <p:spPr>
          <a:xfrm>
            <a:off x="5651500" y="836613"/>
            <a:ext cx="3313113" cy="3487737"/>
          </a:xfrm>
        </p:spPr>
        <p:txBody>
          <a:bodyPr/>
          <a:lstStyle/>
          <a:p>
            <a:r>
              <a:rPr lang="en-US" sz="2000" b="1" dirty="0" err="1" smtClean="0"/>
              <a:t>Avantages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radiothérapie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conventionelle</a:t>
            </a:r>
            <a:endParaRPr lang="en-US" sz="2000" b="1" dirty="0" smtClean="0"/>
          </a:p>
          <a:p>
            <a:endParaRPr lang="en-US" sz="2000" dirty="0" smtClean="0"/>
          </a:p>
          <a:p>
            <a:pPr lvl="1"/>
            <a:r>
              <a:rPr lang="en-US" sz="1800" b="1" dirty="0" smtClean="0"/>
              <a:t>Dose Physique </a:t>
            </a:r>
            <a:r>
              <a:rPr lang="en-US" sz="1800" b="1" dirty="0" err="1" smtClean="0"/>
              <a:t>D</a:t>
            </a:r>
            <a:r>
              <a:rPr lang="en-US" sz="1800" b="1" baseline="-25000" dirty="0" err="1" smtClean="0"/>
              <a:t>phys</a:t>
            </a:r>
            <a:endParaRPr lang="en-US" sz="1800" b="1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r>
              <a:rPr lang="en-US" sz="1800" b="1" dirty="0" err="1" smtClean="0"/>
              <a:t>Efficacité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Biologique</a:t>
            </a:r>
            <a:r>
              <a:rPr lang="en-US" sz="1800" b="1" dirty="0" smtClean="0"/>
              <a:t> Relative</a:t>
            </a:r>
          </a:p>
        </p:txBody>
      </p:sp>
      <p:grpSp>
        <p:nvGrpSpPr>
          <p:cNvPr id="28684" name="Group 65"/>
          <p:cNvGrpSpPr>
            <a:grpSpLocks/>
          </p:cNvGrpSpPr>
          <p:nvPr/>
        </p:nvGrpSpPr>
        <p:grpSpPr bwMode="auto">
          <a:xfrm>
            <a:off x="6372225" y="2852738"/>
            <a:ext cx="2232025" cy="2316162"/>
            <a:chOff x="4014" y="1797"/>
            <a:chExt cx="1406" cy="1459"/>
          </a:xfrm>
        </p:grpSpPr>
        <p:graphicFrame>
          <p:nvGraphicFramePr>
            <p:cNvPr id="28674" name="Object 60"/>
            <p:cNvGraphicFramePr>
              <a:graphicFrameLocks noChangeAspect="1"/>
            </p:cNvGraphicFramePr>
            <p:nvPr/>
          </p:nvGraphicFramePr>
          <p:xfrm>
            <a:off x="4027" y="2704"/>
            <a:ext cx="1359" cy="5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411" name="Equation" r:id="rId5" imgW="1320480" imgH="545760" progId="Equation.3">
                    <p:embed/>
                  </p:oleObj>
                </mc:Choice>
                <mc:Fallback>
                  <p:oleObj name="Equation" r:id="rId5" imgW="1320480" imgH="5457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27" y="2704"/>
                          <a:ext cx="1359" cy="552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 w="38100">
                          <a:solidFill>
                            <a:srgbClr val="D4A4A2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711" name="Text Box 61"/>
            <p:cNvSpPr txBox="1">
              <a:spLocks noChangeArrowheads="1"/>
            </p:cNvSpPr>
            <p:nvPr/>
          </p:nvSpPr>
          <p:spPr bwMode="auto">
            <a:xfrm>
              <a:off x="4014" y="1797"/>
              <a:ext cx="1406" cy="233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D4A4A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fr-FR">
                  <a:solidFill>
                    <a:schemeClr val="bg1"/>
                  </a:solidFill>
                </a:rPr>
                <a:t>Bragg peak</a:t>
              </a:r>
            </a:p>
          </p:txBody>
        </p:sp>
      </p:grpSp>
      <p:grpSp>
        <p:nvGrpSpPr>
          <p:cNvPr id="8" name="Group 57"/>
          <p:cNvGrpSpPr>
            <a:grpSpLocks/>
          </p:cNvGrpSpPr>
          <p:nvPr/>
        </p:nvGrpSpPr>
        <p:grpSpPr bwMode="auto">
          <a:xfrm>
            <a:off x="174236" y="843452"/>
            <a:ext cx="5838825" cy="5184775"/>
            <a:chOff x="0" y="482"/>
            <a:chExt cx="3651" cy="3266"/>
          </a:xfrm>
        </p:grpSpPr>
        <p:sp>
          <p:nvSpPr>
            <p:cNvPr id="28701" name="Rectangle 54"/>
            <p:cNvSpPr>
              <a:spLocks noChangeArrowheads="1"/>
            </p:cNvSpPr>
            <p:nvPr/>
          </p:nvSpPr>
          <p:spPr bwMode="auto">
            <a:xfrm>
              <a:off x="0" y="482"/>
              <a:ext cx="3651" cy="32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8702" name="Text Box 48"/>
            <p:cNvSpPr txBox="1">
              <a:spLocks noChangeArrowheads="1"/>
            </p:cNvSpPr>
            <p:nvPr/>
          </p:nvSpPr>
          <p:spPr bwMode="auto">
            <a:xfrm>
              <a:off x="91" y="2444"/>
              <a:ext cx="2109" cy="330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D4A4A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800">
                  <a:solidFill>
                    <a:schemeClr val="bg1"/>
                  </a:solidFill>
                </a:rPr>
                <a:t>D</a:t>
              </a:r>
              <a:r>
                <a:rPr lang="en-US" sz="2800" baseline="-25000">
                  <a:solidFill>
                    <a:schemeClr val="bg1"/>
                  </a:solidFill>
                </a:rPr>
                <a:t>Biol</a:t>
              </a:r>
              <a:r>
                <a:rPr lang="en-US" sz="2800">
                  <a:solidFill>
                    <a:schemeClr val="bg1"/>
                  </a:solidFill>
                </a:rPr>
                <a:t> = D</a:t>
              </a:r>
              <a:r>
                <a:rPr lang="en-US" sz="2800" baseline="-25000">
                  <a:solidFill>
                    <a:schemeClr val="bg1"/>
                  </a:solidFill>
                </a:rPr>
                <a:t>Phys</a:t>
              </a:r>
              <a:r>
                <a:rPr lang="en-US" sz="2800">
                  <a:solidFill>
                    <a:schemeClr val="bg1"/>
                  </a:solidFill>
                </a:rPr>
                <a:t> x RBE</a:t>
              </a:r>
              <a:endParaRPr lang="de-DE" sz="2800">
                <a:solidFill>
                  <a:schemeClr val="bg1"/>
                </a:solidFill>
              </a:endParaRPr>
            </a:p>
          </p:txBody>
        </p:sp>
        <p:sp>
          <p:nvSpPr>
            <p:cNvPr id="28703" name="AutoShape 52"/>
            <p:cNvSpPr>
              <a:spLocks/>
            </p:cNvSpPr>
            <p:nvPr/>
          </p:nvSpPr>
          <p:spPr bwMode="auto">
            <a:xfrm>
              <a:off x="3198" y="1570"/>
              <a:ext cx="272" cy="1927"/>
            </a:xfrm>
            <a:prstGeom prst="leftBrace">
              <a:avLst>
                <a:gd name="adj1" fmla="val 59038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0295" name="AutoShape 55"/>
            <p:cNvSpPr>
              <a:spLocks noChangeArrowheads="1"/>
            </p:cNvSpPr>
            <p:nvPr/>
          </p:nvSpPr>
          <p:spPr bwMode="auto">
            <a:xfrm flipH="1">
              <a:off x="2290" y="2432"/>
              <a:ext cx="816" cy="335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tint val="79216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28694" name="Text Box 55"/>
          <p:cNvSpPr txBox="1">
            <a:spLocks noChangeArrowheads="1"/>
          </p:cNvSpPr>
          <p:nvPr/>
        </p:nvSpPr>
        <p:spPr bwMode="auto">
          <a:xfrm>
            <a:off x="683568" y="6494194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 err="1" smtClean="0">
                <a:solidFill>
                  <a:srgbClr val="FFFFFF"/>
                </a:solidFill>
                <a:latin typeface="Corbel" pitchFamily="34" charset="0"/>
              </a:rPr>
              <a:t>L’hadronthérapie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C8E74-10EC-4E6A-B114-E4B7E064E34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39" name="Rectangle à coins arrondis 38"/>
          <p:cNvSpPr/>
          <p:nvPr/>
        </p:nvSpPr>
        <p:spPr>
          <a:xfrm>
            <a:off x="214282" y="6469152"/>
            <a:ext cx="355561" cy="365535"/>
          </a:xfrm>
          <a:prstGeom prst="roundRect">
            <a:avLst>
              <a:gd name="adj" fmla="val 10000"/>
            </a:avLst>
          </a:prstGeom>
          <a:blipFill rotWithShape="0">
            <a:blip r:embed="rId7" cstate="print"/>
            <a:stretch>
              <a:fillRect/>
            </a:stretch>
          </a:blip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rgbClr val="9B2D1F">
                <a:tint val="50000"/>
                <a:hueOff val="0"/>
                <a:satOff val="0"/>
                <a:lumOff val="0"/>
                <a:alphaOff val="0"/>
              </a:srgbClr>
            </a:contourClr>
          </a:sp3d>
        </p:spPr>
        <p:style>
          <a:lnRef idx="0">
            <a:scrgbClr r="0" g="0" b="0"/>
          </a:lnRef>
          <a:fillRef idx="1">
            <a:scrgbClr r="0" g="0" b="0"/>
          </a:fillRef>
          <a:effectRef idx="3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1709445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00"/>
                                        <p:tgtEl>
                                          <p:spTgt spid="10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10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1" grpId="0" animBg="1"/>
      <p:bldP spid="10282" grpId="0" animBg="1"/>
      <p:bldP spid="28682" grpId="0"/>
      <p:bldP spid="2868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2411413" y="2924175"/>
            <a:ext cx="2128837" cy="687388"/>
            <a:chOff x="2459" y="1537"/>
            <a:chExt cx="1646" cy="532"/>
          </a:xfrm>
        </p:grpSpPr>
        <p:sp>
          <p:nvSpPr>
            <p:cNvPr id="28712" name="Text Box 45"/>
            <p:cNvSpPr txBox="1">
              <a:spLocks noChangeArrowheads="1"/>
            </p:cNvSpPr>
            <p:nvPr/>
          </p:nvSpPr>
          <p:spPr bwMode="auto">
            <a:xfrm>
              <a:off x="2459" y="1537"/>
              <a:ext cx="1055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fr-FR">
                  <a:solidFill>
                    <a:schemeClr val="bg1"/>
                  </a:solidFill>
                </a:rPr>
                <a:t>Bragg peak</a:t>
              </a:r>
            </a:p>
          </p:txBody>
        </p:sp>
        <p:sp>
          <p:nvSpPr>
            <p:cNvPr id="28713" name="Line 46"/>
            <p:cNvSpPr>
              <a:spLocks noChangeShapeType="1"/>
            </p:cNvSpPr>
            <p:nvPr/>
          </p:nvSpPr>
          <p:spPr bwMode="auto">
            <a:xfrm>
              <a:off x="3016" y="1797"/>
              <a:ext cx="1089" cy="27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8682" name="AutoShap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Bases de </a:t>
            </a:r>
            <a:r>
              <a:rPr lang="en-US" dirty="0" err="1" smtClean="0"/>
              <a:t>l’hadronthérapie</a:t>
            </a:r>
            <a:r>
              <a:rPr lang="en-US" dirty="0" smtClean="0"/>
              <a:t> </a:t>
            </a:r>
          </a:p>
        </p:txBody>
      </p:sp>
      <p:sp>
        <p:nvSpPr>
          <p:cNvPr id="28694" name="Text Box 55"/>
          <p:cNvSpPr txBox="1">
            <a:spLocks noChangeArrowheads="1"/>
          </p:cNvSpPr>
          <p:nvPr/>
        </p:nvSpPr>
        <p:spPr bwMode="auto">
          <a:xfrm>
            <a:off x="683568" y="6494194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 err="1" smtClean="0">
                <a:solidFill>
                  <a:srgbClr val="FFFFFF"/>
                </a:solidFill>
                <a:latin typeface="Corbel" pitchFamily="34" charset="0"/>
              </a:rPr>
              <a:t>L’hadronthérapie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28717" name="Picture 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9477"/>
            <a:ext cx="9144000" cy="529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C8E74-10EC-4E6A-B114-E4B7E064E34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39" name="Rectangle à coins arrondis 38"/>
          <p:cNvSpPr/>
          <p:nvPr/>
        </p:nvSpPr>
        <p:spPr>
          <a:xfrm>
            <a:off x="214282" y="6469152"/>
            <a:ext cx="355561" cy="365535"/>
          </a:xfrm>
          <a:prstGeom prst="roundRect">
            <a:avLst>
              <a:gd name="adj" fmla="val 10000"/>
            </a:avLst>
          </a:prstGeom>
          <a:blipFill rotWithShape="0">
            <a:blip r:embed="rId4" cstate="print"/>
            <a:stretch>
              <a:fillRect/>
            </a:stretch>
          </a:blip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rgbClr val="9B2D1F">
                <a:tint val="50000"/>
                <a:hueOff val="0"/>
                <a:satOff val="0"/>
                <a:lumOff val="0"/>
                <a:alphaOff val="0"/>
              </a:srgbClr>
            </a:contourClr>
          </a:sp3d>
        </p:spPr>
        <p:style>
          <a:lnRef idx="0">
            <a:scrgbClr r="0" g="0" b="0"/>
          </a:lnRef>
          <a:fillRef idx="1">
            <a:scrgbClr r="0" g="0" b="0"/>
          </a:fillRef>
          <a:effectRef idx="3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9240363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981075"/>
            <a:ext cx="4219575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0" y="1639888"/>
            <a:ext cx="4356100" cy="186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fr-FR" sz="2000" b="1" dirty="0"/>
              <a:t>En superposant une série de faisceaux d’énergie différente et avec une pondération adaptée, </a:t>
            </a:r>
          </a:p>
          <a:p>
            <a:pPr eaLnBrk="0" hangingPunct="0"/>
            <a:r>
              <a:rPr lang="fr-FR" sz="2000" b="1" dirty="0">
                <a:solidFill>
                  <a:srgbClr val="FFFF00"/>
                </a:solidFill>
              </a:rPr>
              <a:t>on génère un pic de Bragg étalé</a:t>
            </a:r>
            <a:r>
              <a:rPr lang="fr-FR" b="1" dirty="0">
                <a:solidFill>
                  <a:srgbClr val="FFFF00"/>
                </a:solidFill>
              </a:rPr>
              <a:t>  (SOBP) qui peut englober le volume de la tumeur à traiter</a:t>
            </a:r>
          </a:p>
        </p:txBody>
      </p:sp>
      <p:sp>
        <p:nvSpPr>
          <p:cNvPr id="62470" name="AutoShape 6"/>
          <p:cNvSpPr>
            <a:spLocks noChangeArrowheads="1"/>
          </p:cNvSpPr>
          <p:nvPr/>
        </p:nvSpPr>
        <p:spPr bwMode="auto">
          <a:xfrm>
            <a:off x="4140200" y="2420938"/>
            <a:ext cx="576263" cy="341312"/>
          </a:xfrm>
          <a:prstGeom prst="rightArrow">
            <a:avLst>
              <a:gd name="adj1" fmla="val 50000"/>
              <a:gd name="adj2" fmla="val 4220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0" y="3852863"/>
            <a:ext cx="4427538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fr-FR" sz="2000" b="1" dirty="0"/>
              <a:t>Le rapport entre la dose déposée au pic de Bragg et la dose déposée dans la zone d’entrée est </a:t>
            </a:r>
            <a:r>
              <a:rPr lang="fr-FR" sz="2000" b="1" dirty="0">
                <a:solidFill>
                  <a:srgbClr val="FFFF00"/>
                </a:solidFill>
              </a:rPr>
              <a:t>plus grand pour des ions que pour des protons</a:t>
            </a:r>
          </a:p>
        </p:txBody>
      </p:sp>
      <p:sp>
        <p:nvSpPr>
          <p:cNvPr id="62472" name="Oval 8"/>
          <p:cNvSpPr>
            <a:spLocks noChangeArrowheads="1"/>
          </p:cNvSpPr>
          <p:nvPr/>
        </p:nvSpPr>
        <p:spPr bwMode="auto">
          <a:xfrm>
            <a:off x="5148263" y="1484313"/>
            <a:ext cx="1871662" cy="20161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2473" name="AutoShape 9"/>
          <p:cNvSpPr>
            <a:spLocks noChangeArrowheads="1"/>
          </p:cNvSpPr>
          <p:nvPr/>
        </p:nvSpPr>
        <p:spPr bwMode="auto">
          <a:xfrm rot="7834635">
            <a:off x="4167187" y="3330576"/>
            <a:ext cx="576263" cy="341312"/>
          </a:xfrm>
          <a:prstGeom prst="rightArrow">
            <a:avLst>
              <a:gd name="adj1" fmla="val 50000"/>
              <a:gd name="adj2" fmla="val 4220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2474" name="Oval 10"/>
          <p:cNvSpPr>
            <a:spLocks noChangeArrowheads="1"/>
          </p:cNvSpPr>
          <p:nvPr/>
        </p:nvSpPr>
        <p:spPr bwMode="auto">
          <a:xfrm>
            <a:off x="7164388" y="2420938"/>
            <a:ext cx="1439862" cy="15843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2475" name="Rectangle 11"/>
          <p:cNvSpPr>
            <a:spLocks noChangeArrowheads="1"/>
          </p:cNvSpPr>
          <p:nvPr/>
        </p:nvSpPr>
        <p:spPr bwMode="auto">
          <a:xfrm>
            <a:off x="4535488" y="4797425"/>
            <a:ext cx="4608512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fr-FR" sz="2000" b="1" dirty="0"/>
              <a:t>Par contre du fait de la fragmentation des ions incidents, des fragments plus légers peuvent être produit lors de la l’irradiation</a:t>
            </a:r>
          </a:p>
          <a:p>
            <a:pPr eaLnBrk="0" hangingPunct="0"/>
            <a:r>
              <a:rPr lang="fr-FR" sz="2000" b="1" dirty="0">
                <a:solidFill>
                  <a:srgbClr val="FFFF00"/>
                </a:solidFill>
                <a:sym typeface="Wingdings" pitchFamily="2" charset="2"/>
              </a:rPr>
              <a:t></a:t>
            </a:r>
            <a:r>
              <a:rPr lang="fr-FR" sz="2000" b="1" dirty="0">
                <a:solidFill>
                  <a:srgbClr val="FFFF00"/>
                </a:solidFill>
              </a:rPr>
              <a:t> “fragmentation </a:t>
            </a:r>
            <a:r>
              <a:rPr lang="fr-FR" sz="2000" b="1" dirty="0" err="1">
                <a:solidFill>
                  <a:srgbClr val="FFFF00"/>
                </a:solidFill>
              </a:rPr>
              <a:t>tail</a:t>
            </a:r>
            <a:r>
              <a:rPr lang="fr-FR" sz="2000" b="1" dirty="0">
                <a:solidFill>
                  <a:srgbClr val="FFFF00"/>
                </a:solidFill>
              </a:rPr>
              <a:t>”</a:t>
            </a:r>
          </a:p>
        </p:txBody>
      </p:sp>
      <p:sp>
        <p:nvSpPr>
          <p:cNvPr id="62476" name="AutoShape 12"/>
          <p:cNvSpPr>
            <a:spLocks noChangeArrowheads="1"/>
          </p:cNvSpPr>
          <p:nvPr/>
        </p:nvSpPr>
        <p:spPr bwMode="auto">
          <a:xfrm rot="5400000">
            <a:off x="6686550" y="4267200"/>
            <a:ext cx="576263" cy="341313"/>
          </a:xfrm>
          <a:prstGeom prst="rightArrow">
            <a:avLst>
              <a:gd name="adj1" fmla="val 50000"/>
              <a:gd name="adj2" fmla="val 4220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2477" name="AutoShape 13"/>
          <p:cNvSpPr>
            <a:spLocks/>
          </p:cNvSpPr>
          <p:nvPr/>
        </p:nvSpPr>
        <p:spPr bwMode="auto">
          <a:xfrm>
            <a:off x="-12700" y="-11113"/>
            <a:ext cx="9150350" cy="77628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44000" bIns="36000"/>
          <a:lstStyle/>
          <a:p>
            <a:pPr algn="ctr" eaLnBrk="0" hangingPunct="0"/>
            <a:r>
              <a:rPr lang="en-US" sz="3600" b="1" dirty="0">
                <a:solidFill>
                  <a:srgbClr val="FEFCFC"/>
                </a:solidFill>
              </a:rPr>
              <a:t>Les Bases de </a:t>
            </a:r>
            <a:r>
              <a:rPr lang="en-US" sz="3600" b="1" dirty="0" err="1" smtClean="0">
                <a:solidFill>
                  <a:srgbClr val="FEFCFC"/>
                </a:solidFill>
              </a:rPr>
              <a:t>l’hadronthérapie</a:t>
            </a:r>
            <a:r>
              <a:rPr lang="en-US" sz="3200" b="1" dirty="0" smtClean="0">
                <a:solidFill>
                  <a:srgbClr val="FEFCFC"/>
                </a:solidFill>
              </a:rPr>
              <a:t> </a:t>
            </a:r>
            <a:endParaRPr lang="fr-FR" sz="3200" b="1" dirty="0">
              <a:solidFill>
                <a:srgbClr val="FEFCFC"/>
              </a:solidFill>
            </a:endParaRPr>
          </a:p>
        </p:txBody>
      </p:sp>
      <p:sp>
        <p:nvSpPr>
          <p:cNvPr id="46" name="Rectangle à coins arrondis 45"/>
          <p:cNvSpPr/>
          <p:nvPr/>
        </p:nvSpPr>
        <p:spPr>
          <a:xfrm>
            <a:off x="214282" y="6469152"/>
            <a:ext cx="355561" cy="365535"/>
          </a:xfrm>
          <a:prstGeom prst="roundRect">
            <a:avLst>
              <a:gd name="adj" fmla="val 10000"/>
            </a:avLst>
          </a:prstGeom>
          <a:blipFill rotWithShape="0">
            <a:blip r:embed="rId4" cstate="print"/>
            <a:stretch>
              <a:fillRect/>
            </a:stretch>
          </a:blip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rgbClr val="9B2D1F">
                <a:tint val="50000"/>
                <a:hueOff val="0"/>
                <a:satOff val="0"/>
                <a:lumOff val="0"/>
                <a:alphaOff val="0"/>
              </a:srgbClr>
            </a:contourClr>
          </a:sp3d>
        </p:spPr>
        <p:style>
          <a:lnRef idx="0">
            <a:scrgbClr r="0" g="0" b="0"/>
          </a:lnRef>
          <a:fillRef idx="1">
            <a:scrgbClr r="0" g="0" b="0"/>
          </a:fillRef>
          <a:effectRef idx="3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2481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 err="1" smtClean="0">
                <a:solidFill>
                  <a:srgbClr val="FFFFFF"/>
                </a:solidFill>
                <a:latin typeface="Corbel" pitchFamily="34" charset="0"/>
              </a:rPr>
              <a:t>L’hadronthérapie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C8E74-10EC-4E6A-B114-E4B7E064E34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0" y="836613"/>
            <a:ext cx="91440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 eaLnBrk="0" hangingPunct="0"/>
            <a:r>
              <a:rPr lang="fr-FR" sz="2400" b="1">
                <a:solidFill>
                  <a:srgbClr val="FF0000"/>
                </a:solidFill>
              </a:rPr>
              <a:t>Dépôt de dose=Transfert d’énergie par interaction électromagnétique</a:t>
            </a:r>
            <a:endParaRPr lang="fr-FR" sz="2400">
              <a:solidFill>
                <a:srgbClr val="FF0000"/>
              </a:solidFill>
            </a:endParaRP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23813" y="1466850"/>
            <a:ext cx="9120187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fr-FR" sz="2400" b="1">
                <a:solidFill>
                  <a:srgbClr val="FFFF00"/>
                </a:solidFill>
              </a:rPr>
              <a:t>Les effets biologiques des protons et des ions dépendent du nombre et de l’énergie des électrons secondaires produit par ionisation par l’ion incident</a:t>
            </a:r>
          </a:p>
        </p:txBody>
      </p:sp>
      <p:graphicFrame>
        <p:nvGraphicFramePr>
          <p:cNvPr id="87045" name="Object 5"/>
          <p:cNvGraphicFramePr>
            <a:graphicFrameLocks noChangeAspect="1"/>
          </p:cNvGraphicFramePr>
          <p:nvPr/>
        </p:nvGraphicFramePr>
        <p:xfrm>
          <a:off x="-1023938" y="2652713"/>
          <a:ext cx="352425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04" name="Equation" r:id="rId3" imgW="355446" imgH="190417" progId="Equation.DSMT4">
                  <p:embed/>
                </p:oleObj>
              </mc:Choice>
              <mc:Fallback>
                <p:oleObj name="Equation" r:id="rId3" imgW="355446" imgH="190417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23938" y="2652713"/>
                        <a:ext cx="352425" cy="19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46" name="Rectangle 6"/>
          <p:cNvSpPr>
            <a:spLocks noChangeArrowheads="1"/>
          </p:cNvSpPr>
          <p:nvPr/>
        </p:nvSpPr>
        <p:spPr bwMode="auto">
          <a:xfrm>
            <a:off x="0" y="3333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87048" name="Rectangle 8"/>
          <p:cNvSpPr>
            <a:spLocks noChangeArrowheads="1"/>
          </p:cNvSpPr>
          <p:nvPr/>
        </p:nvSpPr>
        <p:spPr bwMode="auto">
          <a:xfrm>
            <a:off x="0" y="31289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87050" name="Rectangle 10"/>
          <p:cNvSpPr>
            <a:spLocks noChangeArrowheads="1"/>
          </p:cNvSpPr>
          <p:nvPr/>
        </p:nvSpPr>
        <p:spPr bwMode="auto">
          <a:xfrm>
            <a:off x="0" y="27813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fr-FR" b="1" dirty="0"/>
              <a:t>L’énergie cinétique maximum             transférée à un électron secondaire par une particule lourde chargée est en première approximation</a:t>
            </a:r>
          </a:p>
        </p:txBody>
      </p:sp>
      <p:sp>
        <p:nvSpPr>
          <p:cNvPr id="87051" name="Rectangle 11"/>
          <p:cNvSpPr>
            <a:spLocks noChangeArrowheads="1"/>
          </p:cNvSpPr>
          <p:nvPr/>
        </p:nvSpPr>
        <p:spPr bwMode="auto">
          <a:xfrm>
            <a:off x="0" y="4149725"/>
            <a:ext cx="9144000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>
              <a:buFont typeface="Wingdings" pitchFamily="2" charset="2"/>
              <a:buChar char="è"/>
            </a:pPr>
            <a:r>
              <a:rPr lang="fr-FR" sz="2000" b="1" dirty="0">
                <a:solidFill>
                  <a:srgbClr val="FFFF00"/>
                </a:solidFill>
              </a:rPr>
              <a:t>Pour un faisceau de carbone, le nombre d’électrons secondaires est un ordre de grandeur plus grand que pour un faisceau de proton</a:t>
            </a:r>
          </a:p>
          <a:p>
            <a:pPr eaLnBrk="0" hangingPunct="0">
              <a:buFont typeface="Wingdings" pitchFamily="2" charset="2"/>
              <a:buChar char="è"/>
            </a:pPr>
            <a:endParaRPr lang="fr-FR" sz="2000" b="1" dirty="0">
              <a:solidFill>
                <a:srgbClr val="FFFF00"/>
              </a:solidFill>
            </a:endParaRPr>
          </a:p>
          <a:p>
            <a:pPr eaLnBrk="0" hangingPunct="0">
              <a:buFont typeface="Wingdings" pitchFamily="2" charset="2"/>
              <a:buChar char="è"/>
            </a:pPr>
            <a:r>
              <a:rPr lang="fr-FR" sz="2000" b="1" dirty="0">
                <a:solidFill>
                  <a:srgbClr val="FFFF00"/>
                </a:solidFill>
              </a:rPr>
              <a:t>L’énergie moyenne de ces électrons est de 1 </a:t>
            </a:r>
            <a:r>
              <a:rPr lang="fr-FR" sz="2000" b="1" dirty="0" err="1">
                <a:solidFill>
                  <a:srgbClr val="FFFF00"/>
                </a:solidFill>
              </a:rPr>
              <a:t>keV</a:t>
            </a:r>
            <a:r>
              <a:rPr lang="fr-FR" sz="2000" b="1" dirty="0">
                <a:solidFill>
                  <a:srgbClr val="FFFF00"/>
                </a:solidFill>
              </a:rPr>
              <a:t> (</a:t>
            </a:r>
            <a:r>
              <a:rPr lang="fr-FR" sz="2000" b="1" baseline="30000" dirty="0">
                <a:solidFill>
                  <a:srgbClr val="FFFF00"/>
                </a:solidFill>
              </a:rPr>
              <a:t>12</a:t>
            </a:r>
            <a:r>
              <a:rPr lang="fr-FR" sz="2000" b="1" dirty="0">
                <a:solidFill>
                  <a:srgbClr val="FFFF00"/>
                </a:solidFill>
              </a:rPr>
              <a:t>C à 350 MeV/u)</a:t>
            </a:r>
          </a:p>
          <a:p>
            <a:pPr eaLnBrk="0" hangingPunct="0">
              <a:buFont typeface="Wingdings" pitchFamily="2" charset="2"/>
              <a:buChar char="è"/>
            </a:pPr>
            <a:endParaRPr lang="fr-FR" sz="2000" b="1" dirty="0">
              <a:solidFill>
                <a:srgbClr val="FFFF00"/>
              </a:solidFill>
            </a:endParaRPr>
          </a:p>
          <a:p>
            <a:pPr eaLnBrk="0" hangingPunct="0"/>
            <a:r>
              <a:rPr lang="fr-FR" sz="2000" b="1" dirty="0">
                <a:solidFill>
                  <a:srgbClr val="FFFF00"/>
                </a:solidFill>
                <a:sym typeface="Wingdings" pitchFamily="2" charset="2"/>
              </a:rPr>
              <a:t> </a:t>
            </a:r>
            <a:r>
              <a:rPr lang="fr-FR" sz="2000" b="1" dirty="0">
                <a:solidFill>
                  <a:srgbClr val="FFFF00"/>
                </a:solidFill>
              </a:rPr>
              <a:t>Une grande quantité d’énergie est transférée à un petit volume autour de l’axe de l’ion incident</a:t>
            </a:r>
          </a:p>
        </p:txBody>
      </p:sp>
      <p:sp>
        <p:nvSpPr>
          <p:cNvPr id="87052" name="AutoShape 12"/>
          <p:cNvSpPr>
            <a:spLocks/>
          </p:cNvSpPr>
          <p:nvPr/>
        </p:nvSpPr>
        <p:spPr bwMode="auto">
          <a:xfrm>
            <a:off x="-12700" y="-11113"/>
            <a:ext cx="9150350" cy="77628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44000" bIns="36000"/>
          <a:lstStyle/>
          <a:p>
            <a:pPr algn="ctr" eaLnBrk="0" hangingPunct="0"/>
            <a:r>
              <a:rPr lang="en-US" sz="3600" b="1">
                <a:solidFill>
                  <a:srgbClr val="FEFCFC"/>
                </a:solidFill>
              </a:rPr>
              <a:t>Les Bases de l’hadrontérapie</a:t>
            </a:r>
            <a:r>
              <a:rPr lang="en-US" sz="3200" b="1">
                <a:solidFill>
                  <a:srgbClr val="FEFCFC"/>
                </a:solidFill>
              </a:rPr>
              <a:t> </a:t>
            </a:r>
            <a:endParaRPr lang="fr-FR" sz="3200" b="1">
              <a:solidFill>
                <a:srgbClr val="FEFCFC"/>
              </a:solidFill>
            </a:endParaRPr>
          </a:p>
        </p:txBody>
      </p:sp>
      <p:sp>
        <p:nvSpPr>
          <p:cNvPr id="46" name="Rectangle à coins arrondis 45"/>
          <p:cNvSpPr/>
          <p:nvPr/>
        </p:nvSpPr>
        <p:spPr>
          <a:xfrm>
            <a:off x="214282" y="6469152"/>
            <a:ext cx="355561" cy="365535"/>
          </a:xfrm>
          <a:prstGeom prst="roundRect">
            <a:avLst>
              <a:gd name="adj" fmla="val 10000"/>
            </a:avLst>
          </a:prstGeom>
          <a:blipFill rotWithShape="0">
            <a:blip r:embed="rId5" cstate="print"/>
            <a:stretch>
              <a:fillRect/>
            </a:stretch>
          </a:blip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rgbClr val="9B2D1F">
                <a:tint val="50000"/>
                <a:hueOff val="0"/>
                <a:satOff val="0"/>
                <a:lumOff val="0"/>
                <a:alphaOff val="0"/>
              </a:srgbClr>
            </a:contourClr>
          </a:sp3d>
        </p:spPr>
        <p:style>
          <a:lnRef idx="0">
            <a:scrgbClr r="0" g="0" b="0"/>
          </a:lnRef>
          <a:fillRef idx="1">
            <a:scrgbClr r="0" g="0" b="0"/>
          </a:fillRef>
          <a:effectRef idx="3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7056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 err="1" smtClean="0">
                <a:solidFill>
                  <a:srgbClr val="FFFFFF"/>
                </a:solidFill>
                <a:latin typeface="Corbel" pitchFamily="34" charset="0"/>
              </a:rPr>
              <a:t>L’hadronthérapie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87057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708275"/>
            <a:ext cx="733425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8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429000"/>
            <a:ext cx="2590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C8E74-10EC-4E6A-B114-E4B7E064E34D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068" name="Object 4"/>
          <p:cNvGraphicFramePr>
            <a:graphicFrameLocks noChangeAspect="1"/>
          </p:cNvGraphicFramePr>
          <p:nvPr/>
        </p:nvGraphicFramePr>
        <p:xfrm>
          <a:off x="-1023938" y="2652713"/>
          <a:ext cx="352425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26" name="Equation" r:id="rId3" imgW="355446" imgH="190417" progId="Equation.DSMT4">
                  <p:embed/>
                </p:oleObj>
              </mc:Choice>
              <mc:Fallback>
                <p:oleObj name="Equation" r:id="rId3" imgW="355446" imgH="190417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23938" y="2652713"/>
                        <a:ext cx="352425" cy="19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069" name="Rectangle 5"/>
          <p:cNvSpPr>
            <a:spLocks noChangeArrowheads="1"/>
          </p:cNvSpPr>
          <p:nvPr/>
        </p:nvSpPr>
        <p:spPr bwMode="auto">
          <a:xfrm>
            <a:off x="0" y="3333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88070" name="Rectangle 6"/>
          <p:cNvSpPr>
            <a:spLocks noChangeArrowheads="1"/>
          </p:cNvSpPr>
          <p:nvPr/>
        </p:nvSpPr>
        <p:spPr bwMode="auto">
          <a:xfrm>
            <a:off x="0" y="31289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fr-FR"/>
          </a:p>
        </p:txBody>
      </p:sp>
      <p:pic>
        <p:nvPicPr>
          <p:cNvPr id="8807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018" y="1484313"/>
            <a:ext cx="6551613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2" name="Rectangle 8"/>
          <p:cNvSpPr>
            <a:spLocks noChangeArrowheads="1"/>
          </p:cNvSpPr>
          <p:nvPr/>
        </p:nvSpPr>
        <p:spPr bwMode="auto">
          <a:xfrm>
            <a:off x="0" y="5229225"/>
            <a:ext cx="914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fr-FR" b="1" dirty="0"/>
              <a:t>Simulation de trace  de proton de 1 MeV (gauche) et d’un carbone de 1MeV/u. la trace initiale est orientée selon l’axe z à x=0.</a:t>
            </a:r>
          </a:p>
          <a:p>
            <a:pPr eaLnBrk="0" hangingPunct="0"/>
            <a:r>
              <a:rPr lang="fr-FR" b="1" dirty="0">
                <a:solidFill>
                  <a:srgbClr val="FFFF00"/>
                </a:solidFill>
              </a:rPr>
              <a:t>Les traces des électrons secondaires sont visualisées après projection dans le plan </a:t>
            </a:r>
            <a:r>
              <a:rPr lang="fr-FR" b="1" dirty="0" err="1">
                <a:solidFill>
                  <a:srgbClr val="FFFF00"/>
                </a:solidFill>
              </a:rPr>
              <a:t>xz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en-GB" sz="1600" b="1" dirty="0">
                <a:solidFill>
                  <a:srgbClr val="FFFF00"/>
                </a:solidFill>
              </a:rPr>
              <a:t>(</a:t>
            </a:r>
            <a:r>
              <a:rPr lang="en-GB" sz="1600" b="1" dirty="0" err="1">
                <a:solidFill>
                  <a:srgbClr val="FFFF00"/>
                </a:solidFill>
              </a:rPr>
              <a:t>U.Amaldi</a:t>
            </a:r>
            <a:r>
              <a:rPr lang="en-GB" sz="1600" b="1" dirty="0">
                <a:solidFill>
                  <a:srgbClr val="FFFF00"/>
                </a:solidFill>
              </a:rPr>
              <a:t> and G Kraft G.(2005)). </a:t>
            </a:r>
          </a:p>
        </p:txBody>
      </p:sp>
      <p:sp>
        <p:nvSpPr>
          <p:cNvPr id="88074" name="AutoShape 10"/>
          <p:cNvSpPr>
            <a:spLocks/>
          </p:cNvSpPr>
          <p:nvPr/>
        </p:nvSpPr>
        <p:spPr bwMode="auto">
          <a:xfrm>
            <a:off x="-6350" y="0"/>
            <a:ext cx="9150350" cy="77628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44000" bIns="36000"/>
          <a:lstStyle/>
          <a:p>
            <a:pPr algn="ctr" eaLnBrk="0" hangingPunct="0"/>
            <a:r>
              <a:rPr lang="en-US" sz="3600" b="1" dirty="0">
                <a:solidFill>
                  <a:srgbClr val="FEFCFC"/>
                </a:solidFill>
              </a:rPr>
              <a:t>Les Bases de </a:t>
            </a:r>
            <a:r>
              <a:rPr lang="en-US" sz="3600" b="1" dirty="0" err="1" smtClean="0">
                <a:solidFill>
                  <a:srgbClr val="FEFCFC"/>
                </a:solidFill>
              </a:rPr>
              <a:t>l’hadronthérapie</a:t>
            </a:r>
            <a:r>
              <a:rPr lang="en-US" sz="3200" b="1" dirty="0" smtClean="0">
                <a:solidFill>
                  <a:srgbClr val="FEFCFC"/>
                </a:solidFill>
              </a:rPr>
              <a:t> </a:t>
            </a:r>
            <a:endParaRPr lang="fr-FR" sz="3200" b="1" dirty="0">
              <a:solidFill>
                <a:srgbClr val="FEFCFC"/>
              </a:solidFill>
            </a:endParaRPr>
          </a:p>
        </p:txBody>
      </p:sp>
      <p:sp>
        <p:nvSpPr>
          <p:cNvPr id="46" name="Rectangle à coins arrondis 45"/>
          <p:cNvSpPr/>
          <p:nvPr/>
        </p:nvSpPr>
        <p:spPr>
          <a:xfrm>
            <a:off x="214282" y="6469152"/>
            <a:ext cx="355561" cy="365535"/>
          </a:xfrm>
          <a:prstGeom prst="roundRect">
            <a:avLst>
              <a:gd name="adj" fmla="val 10000"/>
            </a:avLst>
          </a:prstGeom>
          <a:blipFill rotWithShape="0">
            <a:blip r:embed="rId6" cstate="print"/>
            <a:stretch>
              <a:fillRect/>
            </a:stretch>
          </a:blip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rgbClr val="9B2D1F">
                <a:tint val="50000"/>
                <a:hueOff val="0"/>
                <a:satOff val="0"/>
                <a:lumOff val="0"/>
                <a:alphaOff val="0"/>
              </a:srgbClr>
            </a:contourClr>
          </a:sp3d>
        </p:spPr>
        <p:style>
          <a:lnRef idx="0">
            <a:scrgbClr r="0" g="0" b="0"/>
          </a:lnRef>
          <a:fillRef idx="1">
            <a:scrgbClr r="0" g="0" b="0"/>
          </a:fillRef>
          <a:effectRef idx="3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8078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400">
                <a:solidFill>
                  <a:srgbClr val="FFFFFF"/>
                </a:solidFill>
                <a:latin typeface="Corbel" pitchFamily="34" charset="0"/>
              </a:rPr>
              <a:t>L’hadrontérapie</a:t>
            </a:r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88079" name="Rectangle 15"/>
          <p:cNvSpPr>
            <a:spLocks noChangeArrowheads="1"/>
          </p:cNvSpPr>
          <p:nvPr/>
        </p:nvSpPr>
        <p:spPr bwMode="auto">
          <a:xfrm>
            <a:off x="0" y="765175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fr-FR" sz="2000" b="1" dirty="0">
                <a:solidFill>
                  <a:srgbClr val="FFFF00"/>
                </a:solidFill>
              </a:rPr>
              <a:t>Une grande densité locale d’énergie déposée peut provoquer des lésions </a:t>
            </a:r>
          </a:p>
          <a:p>
            <a:pPr eaLnBrk="0" hangingPunct="0"/>
            <a:r>
              <a:rPr lang="fr-FR" sz="2000" b="1" dirty="0">
                <a:solidFill>
                  <a:srgbClr val="FFFF00"/>
                </a:solidFill>
              </a:rPr>
              <a:t>plus complexes au matériel </a:t>
            </a:r>
            <a:r>
              <a:rPr lang="fr-FR" sz="2000" b="1" dirty="0">
                <a:solidFill>
                  <a:srgbClr val="FFFF00"/>
                </a:solidFill>
                <a:sym typeface="Wingdings" pitchFamily="2" charset="2"/>
              </a:rPr>
              <a:t>biologique dans une cellule (</a:t>
            </a:r>
            <a:r>
              <a:rPr lang="fr-FR" sz="2000" b="1" dirty="0" smtClean="0">
                <a:solidFill>
                  <a:srgbClr val="FFFF00"/>
                </a:solidFill>
                <a:sym typeface="Wingdings" pitchFamily="2" charset="2"/>
              </a:rPr>
              <a:t>ADN)</a:t>
            </a:r>
            <a:endParaRPr lang="fr-FR" sz="2000" b="1" dirty="0">
              <a:solidFill>
                <a:srgbClr val="FFFF00"/>
              </a:solidFill>
              <a:sym typeface="Wingdings" pitchFamily="2" charset="2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C8E74-10EC-4E6A-B114-E4B7E064E34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AutoShape 2"/>
          <p:cNvSpPr>
            <a:spLocks/>
          </p:cNvSpPr>
          <p:nvPr/>
        </p:nvSpPr>
        <p:spPr bwMode="auto">
          <a:xfrm>
            <a:off x="-12700" y="-11113"/>
            <a:ext cx="9150350" cy="77628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44000" bIns="36000"/>
          <a:lstStyle/>
          <a:p>
            <a:pPr algn="ctr" eaLnBrk="0" hangingPunct="0"/>
            <a:r>
              <a:rPr lang="en-US" sz="3600" b="1">
                <a:solidFill>
                  <a:srgbClr val="FEFCFC"/>
                </a:solidFill>
              </a:rPr>
              <a:t>Les Bases de l’hadrontérapie</a:t>
            </a:r>
            <a:r>
              <a:rPr lang="en-US" sz="3200" b="1">
                <a:solidFill>
                  <a:srgbClr val="FEFCFC"/>
                </a:solidFill>
              </a:rPr>
              <a:t> </a:t>
            </a:r>
            <a:endParaRPr lang="fr-FR" sz="3200" b="1">
              <a:solidFill>
                <a:srgbClr val="FEFCFC"/>
              </a:solidFill>
            </a:endParaRPr>
          </a:p>
        </p:txBody>
      </p:sp>
      <p:sp>
        <p:nvSpPr>
          <p:cNvPr id="46" name="Rectangle à coins arrondis 45"/>
          <p:cNvSpPr/>
          <p:nvPr/>
        </p:nvSpPr>
        <p:spPr>
          <a:xfrm>
            <a:off x="214282" y="6469152"/>
            <a:ext cx="355561" cy="365535"/>
          </a:xfrm>
          <a:prstGeom prst="roundRect">
            <a:avLst>
              <a:gd name="adj" fmla="val 10000"/>
            </a:avLst>
          </a:prstGeom>
          <a:blipFill rotWithShape="0">
            <a:blip r:embed="rId3" cstate="print"/>
            <a:stretch>
              <a:fillRect/>
            </a:stretch>
          </a:blip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rgbClr val="9B2D1F">
                <a:tint val="50000"/>
                <a:hueOff val="0"/>
                <a:satOff val="0"/>
                <a:lumOff val="0"/>
                <a:alphaOff val="0"/>
              </a:srgbClr>
            </a:contourClr>
          </a:sp3d>
        </p:spPr>
        <p:style>
          <a:lnRef idx="0">
            <a:scrgbClr r="0" g="0" b="0"/>
          </a:lnRef>
          <a:fillRef idx="1">
            <a:scrgbClr r="0" g="0" b="0"/>
          </a:fillRef>
          <a:effectRef idx="3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1446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 err="1" smtClean="0">
                <a:solidFill>
                  <a:srgbClr val="FFFFFF"/>
                </a:solidFill>
                <a:latin typeface="Corbel" pitchFamily="34" charset="0"/>
              </a:rPr>
              <a:t>L’hadronthérapie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539750" y="981075"/>
            <a:ext cx="8353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/>
              <a:t>Cependant il faut se rappeler à quelle échelle ont lieu les phénomènes induits par les radiations</a:t>
            </a:r>
          </a:p>
        </p:txBody>
      </p:sp>
      <p:pic>
        <p:nvPicPr>
          <p:cNvPr id="614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700213"/>
            <a:ext cx="4535488" cy="32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611188" y="4941888"/>
            <a:ext cx="83534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FFFF00"/>
                </a:solidFill>
              </a:rPr>
              <a:t>Une cellule = 10-100 micron  </a:t>
            </a:r>
          </a:p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FFFF00"/>
                </a:solidFill>
              </a:rPr>
              <a:t>un noyau cellulaire = 1-10 micron</a:t>
            </a:r>
          </a:p>
          <a:p>
            <a:pPr>
              <a:spcBef>
                <a:spcPct val="50000"/>
              </a:spcBef>
            </a:pPr>
            <a:r>
              <a:rPr lang="fr-FR" sz="2000" b="1" dirty="0">
                <a:solidFill>
                  <a:srgbClr val="FFFF00"/>
                </a:solidFill>
              </a:rPr>
              <a:t>une mitochondrie = </a:t>
            </a:r>
            <a:r>
              <a:rPr lang="fr-FR" sz="2000" b="1" dirty="0" err="1">
                <a:solidFill>
                  <a:srgbClr val="FFFF00"/>
                </a:solidFill>
              </a:rPr>
              <a:t>qq</a:t>
            </a:r>
            <a:r>
              <a:rPr lang="fr-FR" sz="2000" b="1" dirty="0">
                <a:solidFill>
                  <a:srgbClr val="FFFF00"/>
                </a:solidFill>
              </a:rPr>
              <a:t> centaine de nanomètre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C8E74-10EC-4E6A-B114-E4B7E064E34D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7" grpId="0"/>
      <p:bldP spid="614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2411413" y="2924175"/>
            <a:ext cx="2128837" cy="687388"/>
            <a:chOff x="2459" y="1537"/>
            <a:chExt cx="1646" cy="532"/>
          </a:xfrm>
        </p:grpSpPr>
        <p:sp>
          <p:nvSpPr>
            <p:cNvPr id="28712" name="Text Box 45"/>
            <p:cNvSpPr txBox="1">
              <a:spLocks noChangeArrowheads="1"/>
            </p:cNvSpPr>
            <p:nvPr/>
          </p:nvSpPr>
          <p:spPr bwMode="auto">
            <a:xfrm>
              <a:off x="2459" y="1537"/>
              <a:ext cx="1055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fr-FR">
                  <a:solidFill>
                    <a:schemeClr val="bg1"/>
                  </a:solidFill>
                </a:rPr>
                <a:t>Bragg peak</a:t>
              </a:r>
            </a:p>
          </p:txBody>
        </p:sp>
        <p:sp>
          <p:nvSpPr>
            <p:cNvPr id="28713" name="Line 46"/>
            <p:cNvSpPr>
              <a:spLocks noChangeShapeType="1"/>
            </p:cNvSpPr>
            <p:nvPr/>
          </p:nvSpPr>
          <p:spPr bwMode="auto">
            <a:xfrm>
              <a:off x="3016" y="1797"/>
              <a:ext cx="1089" cy="27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8682" name="AutoShap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contexte</a:t>
            </a:r>
            <a:r>
              <a:rPr lang="en-US" dirty="0" smtClean="0"/>
              <a:t> de la </a:t>
            </a:r>
            <a:r>
              <a:rPr lang="en-US" dirty="0" err="1" smtClean="0"/>
              <a:t>lutte</a:t>
            </a:r>
            <a:r>
              <a:rPr lang="en-US" dirty="0" smtClean="0"/>
              <a:t> </a:t>
            </a:r>
            <a:r>
              <a:rPr lang="en-US" dirty="0" err="1" smtClean="0"/>
              <a:t>contre</a:t>
            </a:r>
            <a:r>
              <a:rPr lang="en-US" dirty="0" smtClean="0"/>
              <a:t> le Cancer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C8E74-10EC-4E6A-B114-E4B7E064E34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38" name="Text Box 55"/>
          <p:cNvSpPr txBox="1">
            <a:spLocks noChangeArrowheads="1"/>
          </p:cNvSpPr>
          <p:nvPr/>
        </p:nvSpPr>
        <p:spPr bwMode="auto">
          <a:xfrm>
            <a:off x="107504" y="6453336"/>
            <a:ext cx="48879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Le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contexte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générale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de la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lutte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contre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le Cancer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04" y="980728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Le cancer, un problème de santé </a:t>
            </a:r>
            <a:r>
              <a:rPr lang="fr-FR" b="1" dirty="0" smtClean="0"/>
              <a:t>publique</a:t>
            </a:r>
          </a:p>
          <a:p>
            <a:r>
              <a:rPr lang="fr-FR" b="1" dirty="0" smtClean="0">
                <a:sym typeface="Wingdings" pitchFamily="2" charset="2"/>
              </a:rPr>
              <a:t> Réponse des autorités nationales de Santé Publique</a:t>
            </a:r>
            <a:r>
              <a:rPr lang="fr-FR" b="1" dirty="0" smtClean="0"/>
              <a:t> 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b="1" dirty="0" smtClean="0">
                <a:solidFill>
                  <a:srgbClr val="FFFF00"/>
                </a:solidFill>
              </a:rPr>
              <a:t>Premier plan Cancer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b="1" dirty="0" smtClean="0">
                <a:solidFill>
                  <a:srgbClr val="FFFF00"/>
                </a:solidFill>
              </a:rPr>
              <a:t>2003-2007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b="1" dirty="0" smtClean="0">
                <a:solidFill>
                  <a:srgbClr val="FFFF00"/>
                </a:solidFill>
              </a:rPr>
              <a:t>Second plan Cancer 2009-2013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348880"/>
            <a:ext cx="90393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En Europe, </a:t>
            </a:r>
            <a:r>
              <a:rPr lang="fr-FR" b="1" dirty="0" smtClean="0"/>
              <a:t>1.5 millions de nouveaux cas de cancers apparaissent chaque année</a:t>
            </a:r>
            <a:r>
              <a:rPr lang="fr-FR" dirty="0" smtClean="0"/>
              <a:t>.</a:t>
            </a:r>
          </a:p>
          <a:p>
            <a:r>
              <a:rPr lang="fr-FR" b="1" dirty="0" smtClean="0">
                <a:solidFill>
                  <a:srgbClr val="FFFF00"/>
                </a:solidFill>
                <a:sym typeface="Wingdings" pitchFamily="2" charset="2"/>
              </a:rPr>
              <a:t></a:t>
            </a:r>
            <a:r>
              <a:rPr lang="fr-FR" b="1" dirty="0" smtClean="0">
                <a:solidFill>
                  <a:srgbClr val="FFFF00"/>
                </a:solidFill>
              </a:rPr>
              <a:t> </a:t>
            </a:r>
            <a:r>
              <a:rPr lang="fr-FR" b="1" dirty="0">
                <a:solidFill>
                  <a:srgbClr val="FFFF00"/>
                </a:solidFill>
              </a:rPr>
              <a:t>principale cause de décès entre 45 et 65 ans au cours du 21</a:t>
            </a:r>
            <a:r>
              <a:rPr lang="fr-FR" b="1" baseline="30000" dirty="0">
                <a:solidFill>
                  <a:srgbClr val="FFFF00"/>
                </a:solidFill>
              </a:rPr>
              <a:t>é </a:t>
            </a:r>
            <a:r>
              <a:rPr lang="fr-FR" b="1" dirty="0">
                <a:solidFill>
                  <a:srgbClr val="FFFF00"/>
                </a:solidFill>
              </a:rPr>
              <a:t>siècle</a:t>
            </a:r>
            <a:r>
              <a:rPr lang="fr-FR" dirty="0"/>
              <a:t>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9570" y="3293711"/>
            <a:ext cx="916357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Dans deux cas sur trois, le décès est dû à la dissémination métastatique des cellules cancéreuses dans tout l’organisme. </a:t>
            </a:r>
            <a:endParaRPr lang="fr-FR" b="1" dirty="0" smtClean="0"/>
          </a:p>
          <a:p>
            <a:endParaRPr lang="fr-FR" b="1" dirty="0" smtClean="0"/>
          </a:p>
          <a:p>
            <a:pPr marL="285750" indent="-285750">
              <a:buFont typeface="Wingdings" pitchFamily="2" charset="2"/>
              <a:buChar char="è"/>
            </a:pPr>
            <a:r>
              <a:rPr lang="fr-FR" b="1" dirty="0" smtClean="0">
                <a:solidFill>
                  <a:srgbClr val="FFFF00"/>
                </a:solidFill>
                <a:sym typeface="Wingdings" pitchFamily="2" charset="2"/>
              </a:rPr>
              <a:t>Mis en œuvre de </a:t>
            </a:r>
            <a:r>
              <a:rPr lang="fr-FR" b="1" dirty="0" smtClean="0">
                <a:solidFill>
                  <a:srgbClr val="FFFF00"/>
                </a:solidFill>
              </a:rPr>
              <a:t> </a:t>
            </a:r>
            <a:r>
              <a:rPr lang="fr-FR" b="1" dirty="0">
                <a:solidFill>
                  <a:srgbClr val="FFFF00"/>
                </a:solidFill>
              </a:rPr>
              <a:t>traitements médicaux</a:t>
            </a:r>
            <a:r>
              <a:rPr lang="fr-FR" b="1" dirty="0"/>
              <a:t>, dont le but est de cibler de façon spécifique ces cellules cancéreuses, </a:t>
            </a:r>
            <a:r>
              <a:rPr lang="fr-FR" b="1" dirty="0">
                <a:solidFill>
                  <a:srgbClr val="FFFF00"/>
                </a:solidFill>
              </a:rPr>
              <a:t>seront capables d’éradiquer ces métastases</a:t>
            </a:r>
            <a:r>
              <a:rPr lang="fr-FR" dirty="0"/>
              <a:t>. </a:t>
            </a:r>
            <a:endParaRPr lang="fr-FR" dirty="0" smtClean="0"/>
          </a:p>
          <a:p>
            <a:pPr marL="285750" indent="-285750">
              <a:buFont typeface="Wingdings" pitchFamily="2" charset="2"/>
              <a:buChar char="è"/>
            </a:pPr>
            <a:endParaRPr lang="fr-FR" b="1" dirty="0" smtClean="0"/>
          </a:p>
          <a:p>
            <a:pPr marL="285750" indent="-285750">
              <a:buFont typeface="Wingdings" pitchFamily="2" charset="2"/>
              <a:buChar char="è"/>
            </a:pPr>
            <a:r>
              <a:rPr lang="fr-FR" b="1" dirty="0" smtClean="0"/>
              <a:t>D’autre </a:t>
            </a:r>
            <a:r>
              <a:rPr lang="fr-FR" b="1" dirty="0"/>
              <a:t>part, un tiers de ces décès (c'est-à-dire 300000 personnes en Europe) est dû à un </a:t>
            </a:r>
            <a:r>
              <a:rPr lang="fr-FR" b="1" dirty="0">
                <a:solidFill>
                  <a:srgbClr val="FFFF00"/>
                </a:solidFill>
              </a:rPr>
              <a:t>contrôle local insuffisant de la </a:t>
            </a:r>
            <a:r>
              <a:rPr lang="fr-FR" b="1" dirty="0" smtClean="0">
                <a:solidFill>
                  <a:srgbClr val="FFFF00"/>
                </a:solidFill>
              </a:rPr>
              <a:t>tumeur</a:t>
            </a:r>
            <a:r>
              <a:rPr lang="fr-FR" b="1" dirty="0" smtClean="0"/>
              <a:t>. 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1943573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AutoShape 2"/>
          <p:cNvSpPr>
            <a:spLocks/>
          </p:cNvSpPr>
          <p:nvPr/>
        </p:nvSpPr>
        <p:spPr bwMode="auto">
          <a:xfrm>
            <a:off x="-12700" y="-11113"/>
            <a:ext cx="9150350" cy="77628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44000" bIns="36000"/>
          <a:lstStyle/>
          <a:p>
            <a:pPr algn="ctr" eaLnBrk="0" hangingPunct="0"/>
            <a:r>
              <a:rPr lang="en-US" sz="3600" b="1">
                <a:solidFill>
                  <a:srgbClr val="FEFCFC"/>
                </a:solidFill>
              </a:rPr>
              <a:t>Les Bases de l’hadrontérapie</a:t>
            </a:r>
            <a:r>
              <a:rPr lang="en-US" sz="3200" b="1">
                <a:solidFill>
                  <a:srgbClr val="FEFCFC"/>
                </a:solidFill>
              </a:rPr>
              <a:t> </a:t>
            </a:r>
            <a:endParaRPr lang="fr-FR" sz="3200" b="1">
              <a:solidFill>
                <a:srgbClr val="FEFCFC"/>
              </a:solidFill>
            </a:endParaRPr>
          </a:p>
        </p:txBody>
      </p:sp>
      <p:sp>
        <p:nvSpPr>
          <p:cNvPr id="46" name="Rectangle à coins arrondis 45"/>
          <p:cNvSpPr/>
          <p:nvPr/>
        </p:nvSpPr>
        <p:spPr>
          <a:xfrm>
            <a:off x="214282" y="6469152"/>
            <a:ext cx="355561" cy="365535"/>
          </a:xfrm>
          <a:prstGeom prst="roundRect">
            <a:avLst>
              <a:gd name="adj" fmla="val 10000"/>
            </a:avLst>
          </a:prstGeom>
          <a:blipFill rotWithShape="0">
            <a:blip r:embed="rId3" cstate="print"/>
            <a:stretch>
              <a:fillRect/>
            </a:stretch>
          </a:blip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rgbClr val="9B2D1F">
                <a:tint val="50000"/>
                <a:hueOff val="0"/>
                <a:satOff val="0"/>
                <a:lumOff val="0"/>
                <a:alphaOff val="0"/>
              </a:srgbClr>
            </a:contourClr>
          </a:sp3d>
        </p:spPr>
        <p:style>
          <a:lnRef idx="0">
            <a:scrgbClr r="0" g="0" b="0"/>
          </a:lnRef>
          <a:fillRef idx="1">
            <a:scrgbClr r="0" g="0" b="0"/>
          </a:fillRef>
          <a:effectRef idx="3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1446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 err="1" smtClean="0">
                <a:solidFill>
                  <a:srgbClr val="FFFFFF"/>
                </a:solidFill>
                <a:latin typeface="Corbel" pitchFamily="34" charset="0"/>
              </a:rPr>
              <a:t>L’hadronthérapie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6145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244" y="1484784"/>
            <a:ext cx="6407150" cy="458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53" name="Text Box 13"/>
          <p:cNvSpPr txBox="1">
            <a:spLocks noChangeArrowheads="1"/>
          </p:cNvSpPr>
          <p:nvPr/>
        </p:nvSpPr>
        <p:spPr bwMode="auto">
          <a:xfrm>
            <a:off x="250825" y="981075"/>
            <a:ext cx="8281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dirty="0">
                <a:solidFill>
                  <a:srgbClr val="FFFF00"/>
                </a:solidFill>
              </a:rPr>
              <a:t>Détérioration de L’ADN par « effets directes et indirectes » </a:t>
            </a:r>
            <a:endParaRPr lang="fr-FR" sz="2000" b="1" i="1" dirty="0">
              <a:solidFill>
                <a:srgbClr val="FFFF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C8E74-10EC-4E6A-B114-E4B7E064E34D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3263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AutoShape 2"/>
          <p:cNvSpPr>
            <a:spLocks/>
          </p:cNvSpPr>
          <p:nvPr/>
        </p:nvSpPr>
        <p:spPr bwMode="auto">
          <a:xfrm>
            <a:off x="-12700" y="-11113"/>
            <a:ext cx="9150350" cy="77628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44000" bIns="36000"/>
          <a:lstStyle/>
          <a:p>
            <a:pPr algn="ctr" eaLnBrk="0" hangingPunct="0"/>
            <a:r>
              <a:rPr lang="en-US" sz="3600" b="1">
                <a:solidFill>
                  <a:srgbClr val="FEFCFC"/>
                </a:solidFill>
              </a:rPr>
              <a:t>Les Bases de l’hadrontérapie</a:t>
            </a:r>
            <a:r>
              <a:rPr lang="en-US" sz="3200" b="1">
                <a:solidFill>
                  <a:srgbClr val="FEFCFC"/>
                </a:solidFill>
              </a:rPr>
              <a:t> </a:t>
            </a:r>
            <a:endParaRPr lang="fr-FR" sz="3200" b="1">
              <a:solidFill>
                <a:srgbClr val="FEFCFC"/>
              </a:solidFill>
            </a:endParaRPr>
          </a:p>
        </p:txBody>
      </p:sp>
      <p:sp>
        <p:nvSpPr>
          <p:cNvPr id="46" name="Rectangle à coins arrondis 45"/>
          <p:cNvSpPr/>
          <p:nvPr/>
        </p:nvSpPr>
        <p:spPr>
          <a:xfrm>
            <a:off x="214282" y="6469152"/>
            <a:ext cx="355561" cy="365535"/>
          </a:xfrm>
          <a:prstGeom prst="roundRect">
            <a:avLst>
              <a:gd name="adj" fmla="val 10000"/>
            </a:avLst>
          </a:prstGeom>
          <a:blipFill rotWithShape="0">
            <a:blip r:embed="rId3" cstate="print"/>
            <a:stretch>
              <a:fillRect/>
            </a:stretch>
          </a:blip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rgbClr val="9B2D1F">
                <a:tint val="50000"/>
                <a:hueOff val="0"/>
                <a:satOff val="0"/>
                <a:lumOff val="0"/>
                <a:alphaOff val="0"/>
              </a:srgbClr>
            </a:contourClr>
          </a:sp3d>
        </p:spPr>
        <p:style>
          <a:lnRef idx="0">
            <a:scrgbClr r="0" g="0" b="0"/>
          </a:lnRef>
          <a:fillRef idx="1">
            <a:scrgbClr r="0" g="0" b="0"/>
          </a:fillRef>
          <a:effectRef idx="3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1446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 err="1" smtClean="0">
                <a:solidFill>
                  <a:srgbClr val="FFFFFF"/>
                </a:solidFill>
                <a:latin typeface="Corbel" pitchFamily="34" charset="0"/>
              </a:rPr>
              <a:t>L’hadronthérapie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6145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521" y="1148091"/>
            <a:ext cx="5616575" cy="486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53" name="Text Box 13"/>
          <p:cNvSpPr txBox="1">
            <a:spLocks noChangeArrowheads="1"/>
          </p:cNvSpPr>
          <p:nvPr/>
        </p:nvSpPr>
        <p:spPr bwMode="auto">
          <a:xfrm>
            <a:off x="421481" y="781199"/>
            <a:ext cx="8281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dirty="0">
                <a:solidFill>
                  <a:srgbClr val="FFFF00"/>
                </a:solidFill>
              </a:rPr>
              <a:t>Détérioration de L’ADN par « effets directes et indirectes » </a:t>
            </a:r>
            <a:endParaRPr lang="fr-FR" sz="2000" b="1" i="1" dirty="0">
              <a:solidFill>
                <a:srgbClr val="FFFF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C8E74-10EC-4E6A-B114-E4B7E064E34D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0269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ChangeArrowheads="1"/>
          </p:cNvSpPr>
          <p:nvPr/>
        </p:nvSpPr>
        <p:spPr bwMode="auto">
          <a:xfrm>
            <a:off x="0" y="48688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4625" indent="-174625" eaLnBrk="0" hangingPunct="0">
              <a:buSzPct val="95000"/>
              <a:buFont typeface="Wingdings" pitchFamily="2" charset="2"/>
              <a:buNone/>
            </a:pPr>
            <a:endParaRPr lang="fr-FR" b="1" i="1">
              <a:solidFill>
                <a:srgbClr val="B7EDF3"/>
              </a:solidFill>
            </a:endParaRP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0" y="765175"/>
            <a:ext cx="9144000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i="1">
                <a:solidFill>
                  <a:srgbClr val="FF0000"/>
                </a:solidFill>
                <a:sym typeface="Wingdings" pitchFamily="2" charset="2"/>
              </a:rPr>
              <a:t>Utilisation des concepts de la microdosimétrie</a:t>
            </a:r>
          </a:p>
          <a:p>
            <a:pPr algn="ctr">
              <a:spcBef>
                <a:spcPct val="50000"/>
              </a:spcBef>
            </a:pPr>
            <a:r>
              <a:rPr lang="fr-FR" sz="2400" b="1" i="1">
                <a:solidFill>
                  <a:srgbClr val="FF0000"/>
                </a:solidFill>
                <a:sym typeface="Wingdings" pitchFamily="2" charset="2"/>
              </a:rPr>
              <a:t> Calcul de dose à l’échelle macroscopique voir nanoscopique</a:t>
            </a:r>
            <a:endParaRPr lang="fr-FR" sz="2400" b="1" i="1">
              <a:solidFill>
                <a:srgbClr val="FF0000"/>
              </a:solidFill>
            </a:endParaRPr>
          </a:p>
        </p:txBody>
      </p:sp>
      <p:sp>
        <p:nvSpPr>
          <p:cNvPr id="102405" name="AutoShape 5"/>
          <p:cNvSpPr>
            <a:spLocks/>
          </p:cNvSpPr>
          <p:nvPr/>
        </p:nvSpPr>
        <p:spPr bwMode="auto">
          <a:xfrm>
            <a:off x="-12700" y="-11113"/>
            <a:ext cx="9150350" cy="77628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44000" bIns="36000"/>
          <a:lstStyle/>
          <a:p>
            <a:pPr algn="ctr" eaLnBrk="0" hangingPunct="0"/>
            <a:r>
              <a:rPr lang="en-US" sz="3600" b="1" dirty="0">
                <a:solidFill>
                  <a:srgbClr val="FEFCFC"/>
                </a:solidFill>
              </a:rPr>
              <a:t>Les Bases de </a:t>
            </a:r>
            <a:r>
              <a:rPr lang="en-US" sz="3600" b="1" dirty="0" err="1" smtClean="0">
                <a:solidFill>
                  <a:srgbClr val="FEFCFC"/>
                </a:solidFill>
              </a:rPr>
              <a:t>l’hadronthérapie</a:t>
            </a:r>
            <a:r>
              <a:rPr lang="en-US" sz="3200" b="1" dirty="0" smtClean="0">
                <a:solidFill>
                  <a:srgbClr val="FEFCFC"/>
                </a:solidFill>
              </a:rPr>
              <a:t> </a:t>
            </a:r>
            <a:endParaRPr lang="fr-FR" sz="3200" b="1" dirty="0">
              <a:solidFill>
                <a:srgbClr val="FEFCFC"/>
              </a:solidFill>
            </a:endParaRPr>
          </a:p>
        </p:txBody>
      </p:sp>
      <p:sp>
        <p:nvSpPr>
          <p:cNvPr id="102406" name="Rectangle 6"/>
          <p:cNvSpPr>
            <a:spLocks noChangeArrowheads="1"/>
          </p:cNvSpPr>
          <p:nvPr/>
        </p:nvSpPr>
        <p:spPr bwMode="auto">
          <a:xfrm>
            <a:off x="0" y="2422525"/>
            <a:ext cx="914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b="1" dirty="0">
                <a:sym typeface="Wingdings" pitchFamily="2" charset="2"/>
              </a:rPr>
              <a:t> </a:t>
            </a:r>
            <a:r>
              <a:rPr lang="fr-FR" b="1" dirty="0"/>
              <a:t>Définition d’une dose sur des critères totalement différents qu’au niveau macroscopique</a:t>
            </a:r>
          </a:p>
          <a:p>
            <a:r>
              <a:rPr lang="fr-FR" b="1" dirty="0">
                <a:sym typeface="Wingdings" pitchFamily="2" charset="2"/>
              </a:rPr>
              <a:t> </a:t>
            </a:r>
            <a:r>
              <a:rPr lang="fr-FR" b="1" dirty="0"/>
              <a:t>Tenir compte de  l’inhomogénéité et la nature stochastique des interactions.</a:t>
            </a:r>
          </a:p>
          <a:p>
            <a:r>
              <a:rPr lang="fr-FR" b="1" dirty="0">
                <a:sym typeface="Wingdings" pitchFamily="2" charset="2"/>
              </a:rPr>
              <a:t> </a:t>
            </a:r>
            <a:r>
              <a:rPr lang="fr-FR" b="1" dirty="0"/>
              <a:t>Introduction d’un formalisme spécifique (HH Rossi et al.)</a:t>
            </a:r>
          </a:p>
        </p:txBody>
      </p:sp>
      <p:pic>
        <p:nvPicPr>
          <p:cNvPr id="10240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716338"/>
            <a:ext cx="4086225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à coins arrondis 45"/>
          <p:cNvSpPr/>
          <p:nvPr/>
        </p:nvSpPr>
        <p:spPr>
          <a:xfrm>
            <a:off x="214282" y="6469152"/>
            <a:ext cx="355561" cy="365535"/>
          </a:xfrm>
          <a:prstGeom prst="roundRect">
            <a:avLst>
              <a:gd name="adj" fmla="val 10000"/>
            </a:avLst>
          </a:prstGeom>
          <a:blipFill rotWithShape="0">
            <a:blip r:embed="rId3" cstate="print"/>
            <a:stretch>
              <a:fillRect/>
            </a:stretch>
          </a:blip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rgbClr val="9B2D1F">
                <a:tint val="50000"/>
                <a:hueOff val="0"/>
                <a:satOff val="0"/>
                <a:lumOff val="0"/>
                <a:alphaOff val="0"/>
              </a:srgbClr>
            </a:contourClr>
          </a:sp3d>
        </p:spPr>
        <p:style>
          <a:lnRef idx="0">
            <a:scrgbClr r="0" g="0" b="0"/>
          </a:lnRef>
          <a:fillRef idx="1">
            <a:scrgbClr r="0" g="0" b="0"/>
          </a:fillRef>
          <a:effectRef idx="3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2411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 err="1">
                <a:solidFill>
                  <a:srgbClr val="FFFFFF"/>
                </a:solidFill>
                <a:latin typeface="Corbel" pitchFamily="34" charset="0"/>
              </a:rPr>
              <a:t>L’hadrontérapie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C8E74-10EC-4E6A-B114-E4B7E064E34D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2916238" y="333375"/>
            <a:ext cx="31686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eaLnBrk="0" hangingPunct="0"/>
            <a:r>
              <a:rPr lang="en-GB" sz="2400" b="1">
                <a:solidFill>
                  <a:srgbClr val="0033CC"/>
                </a:solidFill>
                <a:latin typeface="Tahoma" pitchFamily="34" charset="0"/>
              </a:rPr>
              <a:t>Nuclear interactions</a:t>
            </a:r>
            <a:endParaRPr lang="fr-FR" sz="2400">
              <a:solidFill>
                <a:srgbClr val="0033CC"/>
              </a:solidFill>
              <a:latin typeface="Tahoma" pitchFamily="34" charset="0"/>
            </a:endParaRPr>
          </a:p>
        </p:txBody>
      </p:sp>
      <p:sp>
        <p:nvSpPr>
          <p:cNvPr id="91142" name="Rectangle 6"/>
          <p:cNvSpPr>
            <a:spLocks noChangeArrowheads="1"/>
          </p:cNvSpPr>
          <p:nvPr/>
        </p:nvSpPr>
        <p:spPr bwMode="auto">
          <a:xfrm>
            <a:off x="-12700" y="2415100"/>
            <a:ext cx="9433993" cy="295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fr-FR" sz="2400" b="1" dirty="0">
                <a:solidFill>
                  <a:srgbClr val="FF0000"/>
                </a:solidFill>
              </a:rPr>
              <a:t>Pour des ions incidents </a:t>
            </a:r>
          </a:p>
          <a:p>
            <a:pPr eaLnBrk="0" hangingPunct="0">
              <a:buFont typeface="Wingdings" pitchFamily="2" charset="2"/>
              <a:buChar char="è"/>
            </a:pPr>
            <a:r>
              <a:rPr lang="fr-FR" b="1" dirty="0">
                <a:solidFill>
                  <a:srgbClr val="FFFF00"/>
                </a:solidFill>
              </a:rPr>
              <a:t>les ions projectiles et cibles peuvent se fragmenter par réaction </a:t>
            </a:r>
            <a:r>
              <a:rPr lang="fr-FR" b="1" dirty="0" smtClean="0">
                <a:solidFill>
                  <a:srgbClr val="FFFF00"/>
                </a:solidFill>
              </a:rPr>
              <a:t>nucléaires. </a:t>
            </a:r>
          </a:p>
          <a:p>
            <a:pPr eaLnBrk="0" hangingPunct="0">
              <a:buFont typeface="Wingdings" pitchFamily="2" charset="2"/>
              <a:buNone/>
            </a:pPr>
            <a:endParaRPr lang="fr-FR" b="1" dirty="0">
              <a:solidFill>
                <a:srgbClr val="FFFF00"/>
              </a:solidFill>
              <a:sym typeface="Wingdings" pitchFamily="2" charset="2"/>
            </a:endParaRPr>
          </a:p>
          <a:p>
            <a:pPr eaLnBrk="0" hangingPunct="0"/>
            <a:r>
              <a:rPr lang="fr-FR" b="1" dirty="0">
                <a:solidFill>
                  <a:srgbClr val="FFFF00"/>
                </a:solidFill>
                <a:sym typeface="Wingdings" pitchFamily="2" charset="2"/>
              </a:rPr>
              <a:t> Les fragments des noyaux ont une faible énergie cinétique et donc un parcours </a:t>
            </a:r>
          </a:p>
          <a:p>
            <a:pPr eaLnBrk="0" hangingPunct="0"/>
            <a:r>
              <a:rPr lang="fr-FR" b="1" dirty="0">
                <a:solidFill>
                  <a:srgbClr val="FFFF00"/>
                </a:solidFill>
                <a:sym typeface="Wingdings" pitchFamily="2" charset="2"/>
              </a:rPr>
              <a:t>très faible (&lt;1 mm). </a:t>
            </a:r>
            <a:endParaRPr lang="fr-FR" b="1" dirty="0" smtClean="0">
              <a:solidFill>
                <a:srgbClr val="FFFF00"/>
              </a:solidFill>
              <a:sym typeface="Wingdings" pitchFamily="2" charset="2"/>
            </a:endParaRPr>
          </a:p>
          <a:p>
            <a:pPr eaLnBrk="0" hangingPunct="0"/>
            <a:endParaRPr lang="fr-FR" b="1" dirty="0">
              <a:solidFill>
                <a:srgbClr val="FFFF00"/>
              </a:solidFill>
              <a:sym typeface="Wingdings" pitchFamily="2" charset="2"/>
            </a:endParaRPr>
          </a:p>
          <a:p>
            <a:pPr eaLnBrk="0" hangingPunct="0">
              <a:buFont typeface="Wingdings" pitchFamily="2" charset="2"/>
              <a:buChar char="è"/>
            </a:pPr>
            <a:r>
              <a:rPr lang="fr-FR" b="1" dirty="0">
                <a:solidFill>
                  <a:srgbClr val="FFFF00"/>
                </a:solidFill>
                <a:sym typeface="Wingdings" pitchFamily="2" charset="2"/>
              </a:rPr>
              <a:t>Les fragments du projectile ont un parcours plus grand que les ions incidents </a:t>
            </a:r>
          </a:p>
          <a:p>
            <a:pPr eaLnBrk="0" hangingPunct="0">
              <a:buFont typeface="Wingdings" pitchFamily="2" charset="2"/>
              <a:buNone/>
            </a:pPr>
            <a:r>
              <a:rPr lang="fr-FR" b="1" dirty="0">
                <a:solidFill>
                  <a:srgbClr val="FFFF00"/>
                </a:solidFill>
                <a:sym typeface="Wingdings" pitchFamily="2" charset="2"/>
              </a:rPr>
              <a:t>d’ou la création d’un dépôt de dose résiduel après le pic de Bragg, ainsi qu’un halo </a:t>
            </a:r>
          </a:p>
          <a:p>
            <a:pPr eaLnBrk="0" hangingPunct="0">
              <a:buFont typeface="Wingdings" pitchFamily="2" charset="2"/>
              <a:buNone/>
            </a:pPr>
            <a:r>
              <a:rPr lang="fr-FR" b="1" dirty="0">
                <a:solidFill>
                  <a:srgbClr val="FFFF00"/>
                </a:solidFill>
                <a:sym typeface="Wingdings" pitchFamily="2" charset="2"/>
              </a:rPr>
              <a:t>de fragments légers autour de l’axe du faisceau primaire.  </a:t>
            </a:r>
          </a:p>
          <a:p>
            <a:pPr eaLnBrk="0" hangingPunct="0"/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91143" name="Rectangle 7"/>
          <p:cNvSpPr>
            <a:spLocks noChangeArrowheads="1"/>
          </p:cNvSpPr>
          <p:nvPr/>
        </p:nvSpPr>
        <p:spPr bwMode="auto">
          <a:xfrm>
            <a:off x="865696" y="5351631"/>
            <a:ext cx="741260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fr-FR" sz="2000" b="1" dirty="0"/>
              <a:t>Il résulte de l’irradiation un spectre complexe de particules </a:t>
            </a:r>
          </a:p>
          <a:p>
            <a:pPr algn="ctr" eaLnBrk="0" hangingPunct="0"/>
            <a:r>
              <a:rPr lang="fr-FR" sz="2000" b="1" dirty="0"/>
              <a:t>et fragment dont il faut absolument  tenir compte pour </a:t>
            </a:r>
          </a:p>
          <a:p>
            <a:pPr algn="ctr" eaLnBrk="0" hangingPunct="0"/>
            <a:r>
              <a:rPr lang="fr-FR" sz="2000" b="1" dirty="0"/>
              <a:t>comprendre les effets biologiques du traitement</a:t>
            </a:r>
          </a:p>
        </p:txBody>
      </p:sp>
      <p:sp>
        <p:nvSpPr>
          <p:cNvPr id="91144" name="AutoShape 8"/>
          <p:cNvSpPr>
            <a:spLocks/>
          </p:cNvSpPr>
          <p:nvPr/>
        </p:nvSpPr>
        <p:spPr bwMode="auto">
          <a:xfrm>
            <a:off x="-12700" y="-11113"/>
            <a:ext cx="9150350" cy="77628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44000" bIns="36000"/>
          <a:lstStyle/>
          <a:p>
            <a:pPr algn="ctr" eaLnBrk="0" hangingPunct="0"/>
            <a:r>
              <a:rPr lang="en-US" sz="3600" b="1" dirty="0">
                <a:solidFill>
                  <a:srgbClr val="FEFCFC"/>
                </a:solidFill>
              </a:rPr>
              <a:t>Les Bases de </a:t>
            </a:r>
            <a:r>
              <a:rPr lang="en-US" sz="3600" b="1" dirty="0" err="1" smtClean="0">
                <a:solidFill>
                  <a:srgbClr val="FEFCFC"/>
                </a:solidFill>
              </a:rPr>
              <a:t>l’hadronthérapie</a:t>
            </a:r>
            <a:r>
              <a:rPr lang="en-US" sz="3200" b="1" dirty="0" smtClean="0">
                <a:solidFill>
                  <a:srgbClr val="FEFCFC"/>
                </a:solidFill>
              </a:rPr>
              <a:t> </a:t>
            </a:r>
            <a:endParaRPr lang="fr-FR" sz="3200" b="1" dirty="0">
              <a:solidFill>
                <a:srgbClr val="FEFCFC"/>
              </a:solidFill>
            </a:endParaRPr>
          </a:p>
        </p:txBody>
      </p:sp>
      <p:sp>
        <p:nvSpPr>
          <p:cNvPr id="46" name="Rectangle à coins arrondis 45"/>
          <p:cNvSpPr/>
          <p:nvPr/>
        </p:nvSpPr>
        <p:spPr>
          <a:xfrm>
            <a:off x="214282" y="6469152"/>
            <a:ext cx="355561" cy="365535"/>
          </a:xfrm>
          <a:prstGeom prst="roundRect">
            <a:avLst>
              <a:gd name="adj" fmla="val 10000"/>
            </a:avLst>
          </a:prstGeom>
          <a:blipFill rotWithShape="0">
            <a:blip r:embed="rId2" cstate="print"/>
            <a:stretch>
              <a:fillRect/>
            </a:stretch>
          </a:blip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rgbClr val="9B2D1F">
                <a:tint val="50000"/>
                <a:hueOff val="0"/>
                <a:satOff val="0"/>
                <a:lumOff val="0"/>
                <a:alphaOff val="0"/>
              </a:srgbClr>
            </a:contourClr>
          </a:sp3d>
        </p:spPr>
        <p:style>
          <a:lnRef idx="0">
            <a:scrgbClr r="0" g="0" b="0"/>
          </a:lnRef>
          <a:fillRef idx="1">
            <a:scrgbClr r="0" g="0" b="0"/>
          </a:fillRef>
          <a:effectRef idx="3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1148" name="Text Box 55"/>
          <p:cNvSpPr txBox="1">
            <a:spLocks noChangeArrowheads="1"/>
          </p:cNvSpPr>
          <p:nvPr/>
        </p:nvSpPr>
        <p:spPr bwMode="auto">
          <a:xfrm>
            <a:off x="769224" y="6499519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 err="1" smtClean="0">
                <a:solidFill>
                  <a:srgbClr val="FFFFFF"/>
                </a:solidFill>
                <a:latin typeface="Corbel" pitchFamily="34" charset="0"/>
              </a:rPr>
              <a:t>L’hadronthérapie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91149" name="Rectangle 13"/>
          <p:cNvSpPr>
            <a:spLocks noChangeArrowheads="1"/>
          </p:cNvSpPr>
          <p:nvPr/>
        </p:nvSpPr>
        <p:spPr bwMode="auto">
          <a:xfrm>
            <a:off x="0" y="976313"/>
            <a:ext cx="914400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Pour des protons incidents</a:t>
            </a:r>
            <a:r>
              <a:rPr lang="fr-FR" sz="2400" b="1" dirty="0"/>
              <a:t> </a:t>
            </a:r>
          </a:p>
          <a:p>
            <a:pPr marL="285750" indent="-285750">
              <a:buFont typeface="Wingdings" pitchFamily="2" charset="2"/>
              <a:buChar char="è"/>
            </a:pPr>
            <a:r>
              <a:rPr lang="fr-FR" b="1" dirty="0" smtClean="0">
                <a:solidFill>
                  <a:srgbClr val="FFFF00"/>
                </a:solidFill>
              </a:rPr>
              <a:t>production </a:t>
            </a:r>
            <a:r>
              <a:rPr lang="fr-FR" b="1" dirty="0">
                <a:solidFill>
                  <a:srgbClr val="FFFF00"/>
                </a:solidFill>
              </a:rPr>
              <a:t>de noyaux instables de la </a:t>
            </a:r>
            <a:r>
              <a:rPr lang="fr-FR" b="1" dirty="0" smtClean="0">
                <a:solidFill>
                  <a:srgbClr val="FFFF00"/>
                </a:solidFill>
              </a:rPr>
              <a:t>cible</a:t>
            </a:r>
          </a:p>
          <a:p>
            <a:pPr marL="285750" indent="-285750">
              <a:buFont typeface="Wingdings" pitchFamily="2" charset="2"/>
              <a:buChar char="è"/>
            </a:pPr>
            <a:endParaRPr lang="fr-FR" b="1" dirty="0">
              <a:solidFill>
                <a:srgbClr val="FFFF00"/>
              </a:solidFill>
              <a:sym typeface="Wingdings" pitchFamily="2" charset="2"/>
            </a:endParaRPr>
          </a:p>
          <a:p>
            <a:r>
              <a:rPr lang="fr-FR" b="1" dirty="0">
                <a:solidFill>
                  <a:srgbClr val="FFFF00"/>
                </a:solidFill>
                <a:sym typeface="Wingdings" pitchFamily="2" charset="2"/>
              </a:rPr>
              <a:t> Emission de protons ou neutron, gamma et quelques fragments. 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C8E74-10EC-4E6A-B114-E4B7E064E34D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2138363" y="304800"/>
            <a:ext cx="449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99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fr-FR" sz="3200"/>
          </a:p>
        </p:txBody>
      </p:sp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4468813" y="173038"/>
            <a:ext cx="1841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fr-FR" sz="2800" b="1">
              <a:solidFill>
                <a:schemeClr val="accent2"/>
              </a:solidFill>
            </a:endParaRPr>
          </a:p>
        </p:txBody>
      </p:sp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2138363" y="304800"/>
            <a:ext cx="449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99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fr-FR" sz="3200"/>
          </a:p>
        </p:txBody>
      </p:sp>
      <p:sp>
        <p:nvSpPr>
          <p:cNvPr id="92165" name="Rectangle 5"/>
          <p:cNvSpPr>
            <a:spLocks noChangeArrowheads="1"/>
          </p:cNvSpPr>
          <p:nvPr/>
        </p:nvSpPr>
        <p:spPr bwMode="auto">
          <a:xfrm>
            <a:off x="1619250" y="5300663"/>
            <a:ext cx="5619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999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b="1" i="1">
                <a:solidFill>
                  <a:srgbClr val="FFFF00"/>
                </a:solidFill>
              </a:rPr>
              <a:t>W. Enghardt et al.: Phys. Med. Biol. 37 (1992) 2127</a:t>
            </a:r>
          </a:p>
        </p:txBody>
      </p:sp>
      <p:sp>
        <p:nvSpPr>
          <p:cNvPr id="92167" name="Text Box 7"/>
          <p:cNvSpPr txBox="1">
            <a:spLocks noChangeArrowheads="1"/>
          </p:cNvSpPr>
          <p:nvPr/>
        </p:nvSpPr>
        <p:spPr bwMode="auto">
          <a:xfrm>
            <a:off x="3203575" y="1908175"/>
            <a:ext cx="2079625" cy="368300"/>
          </a:xfrm>
          <a:prstGeom prst="rect">
            <a:avLst/>
          </a:prstGeom>
          <a:noFill/>
          <a:ln w="28575" cap="sq">
            <a:solidFill>
              <a:srgbClr val="00FFFF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de-DE" b="1">
                <a:solidFill>
                  <a:srgbClr val="3399FF"/>
                </a:solidFill>
              </a:rPr>
              <a:t>Target fragments</a:t>
            </a:r>
          </a:p>
        </p:txBody>
      </p:sp>
      <p:grpSp>
        <p:nvGrpSpPr>
          <p:cNvPr id="92168" name="Group 8"/>
          <p:cNvGrpSpPr>
            <a:grpSpLocks/>
          </p:cNvGrpSpPr>
          <p:nvPr/>
        </p:nvGrpSpPr>
        <p:grpSpPr bwMode="auto">
          <a:xfrm>
            <a:off x="25400" y="2400300"/>
            <a:ext cx="4446588" cy="2828925"/>
            <a:chOff x="16" y="1303"/>
            <a:chExt cx="2801" cy="1868"/>
          </a:xfrm>
        </p:grpSpPr>
        <p:grpSp>
          <p:nvGrpSpPr>
            <p:cNvPr id="92169" name="Group 9"/>
            <p:cNvGrpSpPr>
              <a:grpSpLocks/>
            </p:cNvGrpSpPr>
            <p:nvPr/>
          </p:nvGrpSpPr>
          <p:grpSpPr bwMode="auto">
            <a:xfrm>
              <a:off x="16" y="1303"/>
              <a:ext cx="2801" cy="1868"/>
              <a:chOff x="16" y="1303"/>
              <a:chExt cx="2801" cy="1868"/>
            </a:xfrm>
          </p:grpSpPr>
          <p:grpSp>
            <p:nvGrpSpPr>
              <p:cNvPr id="92170" name="Group 10"/>
              <p:cNvGrpSpPr>
                <a:grpSpLocks/>
              </p:cNvGrpSpPr>
              <p:nvPr/>
            </p:nvGrpSpPr>
            <p:grpSpPr bwMode="auto">
              <a:xfrm>
                <a:off x="16" y="1303"/>
                <a:ext cx="2801" cy="1868"/>
                <a:chOff x="16" y="1303"/>
                <a:chExt cx="2801" cy="1868"/>
              </a:xfrm>
            </p:grpSpPr>
            <p:sp>
              <p:nvSpPr>
                <p:cNvPr id="92171" name="Text Box 1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982" y="1841"/>
                  <a:ext cx="160" cy="4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9999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endParaRPr lang="de-DE" sz="2000">
                    <a:solidFill>
                      <a:srgbClr val="010000"/>
                    </a:solidFill>
                  </a:endParaRPr>
                </a:p>
                <a:p>
                  <a:pPr algn="ctr" eaLnBrk="0" hangingPunct="0"/>
                  <a:r>
                    <a:rPr lang="de-DE" sz="2000">
                      <a:solidFill>
                        <a:srgbClr val="010000"/>
                      </a:solidFill>
                    </a:rPr>
                    <a:t> </a:t>
                  </a:r>
                  <a:endParaRPr lang="en-US" sz="2000">
                    <a:solidFill>
                      <a:srgbClr val="010000"/>
                    </a:solidFill>
                  </a:endParaRPr>
                </a:p>
              </p:txBody>
            </p:sp>
            <p:pic>
              <p:nvPicPr>
                <p:cNvPr id="92172" name="Picture 12" descr="dosact_C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" y="1303"/>
                  <a:ext cx="2801" cy="18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2173" name="Freeform 13"/>
                <p:cNvSpPr>
                  <a:spLocks noChangeAspect="1"/>
                </p:cNvSpPr>
                <p:nvPr/>
              </p:nvSpPr>
              <p:spPr bwMode="auto">
                <a:xfrm>
                  <a:off x="1782" y="2437"/>
                  <a:ext cx="721" cy="251"/>
                </a:xfrm>
                <a:custGeom>
                  <a:avLst/>
                  <a:gdLst>
                    <a:gd name="T0" fmla="*/ 0 w 851"/>
                    <a:gd name="T1" fmla="*/ 87 h 296"/>
                    <a:gd name="T2" fmla="*/ 175 w 851"/>
                    <a:gd name="T3" fmla="*/ 54 h 296"/>
                    <a:gd name="T4" fmla="*/ 334 w 851"/>
                    <a:gd name="T5" fmla="*/ 12 h 296"/>
                    <a:gd name="T6" fmla="*/ 417 w 851"/>
                    <a:gd name="T7" fmla="*/ 4 h 296"/>
                    <a:gd name="T8" fmla="*/ 476 w 851"/>
                    <a:gd name="T9" fmla="*/ 37 h 296"/>
                    <a:gd name="T10" fmla="*/ 501 w 851"/>
                    <a:gd name="T11" fmla="*/ 104 h 296"/>
                    <a:gd name="T12" fmla="*/ 526 w 851"/>
                    <a:gd name="T13" fmla="*/ 213 h 296"/>
                    <a:gd name="T14" fmla="*/ 584 w 851"/>
                    <a:gd name="T15" fmla="*/ 246 h 296"/>
                    <a:gd name="T16" fmla="*/ 734 w 851"/>
                    <a:gd name="T17" fmla="*/ 288 h 296"/>
                    <a:gd name="T18" fmla="*/ 851 w 851"/>
                    <a:gd name="T19" fmla="*/ 296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51" h="296">
                      <a:moveTo>
                        <a:pt x="0" y="87"/>
                      </a:moveTo>
                      <a:cubicBezTo>
                        <a:pt x="59" y="77"/>
                        <a:pt x="119" y="67"/>
                        <a:pt x="175" y="54"/>
                      </a:cubicBezTo>
                      <a:cubicBezTo>
                        <a:pt x="231" y="41"/>
                        <a:pt x="294" y="20"/>
                        <a:pt x="334" y="12"/>
                      </a:cubicBezTo>
                      <a:cubicBezTo>
                        <a:pt x="374" y="4"/>
                        <a:pt x="393" y="0"/>
                        <a:pt x="417" y="4"/>
                      </a:cubicBezTo>
                      <a:cubicBezTo>
                        <a:pt x="441" y="8"/>
                        <a:pt x="462" y="20"/>
                        <a:pt x="476" y="37"/>
                      </a:cubicBezTo>
                      <a:cubicBezTo>
                        <a:pt x="490" y="54"/>
                        <a:pt x="493" y="75"/>
                        <a:pt x="501" y="104"/>
                      </a:cubicBezTo>
                      <a:cubicBezTo>
                        <a:pt x="509" y="133"/>
                        <a:pt x="512" y="189"/>
                        <a:pt x="526" y="213"/>
                      </a:cubicBezTo>
                      <a:cubicBezTo>
                        <a:pt x="540" y="237"/>
                        <a:pt x="549" y="234"/>
                        <a:pt x="584" y="246"/>
                      </a:cubicBezTo>
                      <a:cubicBezTo>
                        <a:pt x="619" y="258"/>
                        <a:pt x="690" y="280"/>
                        <a:pt x="734" y="288"/>
                      </a:cubicBezTo>
                      <a:cubicBezTo>
                        <a:pt x="778" y="296"/>
                        <a:pt x="814" y="296"/>
                        <a:pt x="851" y="296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10000"/>
                  </a:solidFill>
                  <a:prstDash val="dash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EC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92174" name="Text Box 14"/>
              <p:cNvSpPr txBox="1">
                <a:spLocks noChangeArrowheads="1"/>
              </p:cNvSpPr>
              <p:nvPr/>
            </p:nvSpPr>
            <p:spPr bwMode="auto">
              <a:xfrm>
                <a:off x="545" y="1820"/>
                <a:ext cx="1338" cy="4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EC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9999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de-DE" baseline="30000">
                    <a:solidFill>
                      <a:srgbClr val="010000"/>
                    </a:solidFill>
                  </a:rPr>
                  <a:t>12</a:t>
                </a:r>
                <a:r>
                  <a:rPr lang="de-DE">
                    <a:solidFill>
                      <a:srgbClr val="010000"/>
                    </a:solidFill>
                  </a:rPr>
                  <a:t>C:</a:t>
                </a:r>
                <a:r>
                  <a:rPr lang="de-DE" i="1">
                    <a:solidFill>
                      <a:srgbClr val="010000"/>
                    </a:solidFill>
                  </a:rPr>
                  <a:t> E </a:t>
                </a:r>
                <a:r>
                  <a:rPr lang="de-DE">
                    <a:solidFill>
                      <a:srgbClr val="010000"/>
                    </a:solidFill>
                  </a:rPr>
                  <a:t>= 212 </a:t>
                </a:r>
                <a:r>
                  <a:rPr lang="de-DE" i="1">
                    <a:solidFill>
                      <a:srgbClr val="010000"/>
                    </a:solidFill>
                  </a:rPr>
                  <a:t>A</a:t>
                </a:r>
                <a:r>
                  <a:rPr lang="de-DE">
                    <a:solidFill>
                      <a:srgbClr val="010000"/>
                    </a:solidFill>
                  </a:rPr>
                  <a:t>MeV</a:t>
                </a:r>
              </a:p>
              <a:p>
                <a:pPr eaLnBrk="0" hangingPunct="0"/>
                <a:r>
                  <a:rPr lang="de-DE">
                    <a:solidFill>
                      <a:srgbClr val="010000"/>
                    </a:solidFill>
                  </a:rPr>
                  <a:t>Target: PMMA</a:t>
                </a:r>
                <a:endParaRPr lang="en-US" i="1">
                  <a:solidFill>
                    <a:srgbClr val="009999"/>
                  </a:solidFill>
                </a:endParaRPr>
              </a:p>
            </p:txBody>
          </p:sp>
        </p:grpSp>
        <p:sp>
          <p:nvSpPr>
            <p:cNvPr id="92175" name="Text Box 15"/>
            <p:cNvSpPr txBox="1">
              <a:spLocks noChangeArrowheads="1"/>
            </p:cNvSpPr>
            <p:nvPr/>
          </p:nvSpPr>
          <p:spPr bwMode="auto">
            <a:xfrm>
              <a:off x="1090" y="2576"/>
              <a:ext cx="1092" cy="243"/>
            </a:xfrm>
            <a:prstGeom prst="rect">
              <a:avLst/>
            </a:prstGeom>
            <a:noFill/>
            <a:ln w="28575" cap="sq">
              <a:solidFill>
                <a:srgbClr val="00FFFF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de-DE" baseline="30000">
                  <a:solidFill>
                    <a:srgbClr val="010000"/>
                  </a:solidFill>
                </a:rPr>
                <a:t>15</a:t>
              </a:r>
              <a:r>
                <a:rPr lang="de-DE">
                  <a:solidFill>
                    <a:srgbClr val="010000"/>
                  </a:solidFill>
                </a:rPr>
                <a:t>O, </a:t>
              </a:r>
              <a:r>
                <a:rPr lang="de-DE" baseline="30000">
                  <a:solidFill>
                    <a:srgbClr val="010000"/>
                  </a:solidFill>
                </a:rPr>
                <a:t>11</a:t>
              </a:r>
              <a:r>
                <a:rPr lang="de-DE">
                  <a:solidFill>
                    <a:srgbClr val="010000"/>
                  </a:solidFill>
                </a:rPr>
                <a:t>C, </a:t>
              </a:r>
              <a:r>
                <a:rPr lang="de-DE" baseline="30000">
                  <a:solidFill>
                    <a:srgbClr val="010000"/>
                  </a:solidFill>
                </a:rPr>
                <a:t>13</a:t>
              </a:r>
              <a:r>
                <a:rPr lang="de-DE">
                  <a:solidFill>
                    <a:srgbClr val="010000"/>
                  </a:solidFill>
                </a:rPr>
                <a:t>N ...</a:t>
              </a:r>
              <a:endParaRPr lang="de-DE">
                <a:solidFill>
                  <a:srgbClr val="009999"/>
                </a:solidFill>
              </a:endParaRPr>
            </a:p>
          </p:txBody>
        </p:sp>
        <p:sp>
          <p:nvSpPr>
            <p:cNvPr id="92176" name="Text Box 16"/>
            <p:cNvSpPr txBox="1">
              <a:spLocks noChangeArrowheads="1"/>
            </p:cNvSpPr>
            <p:nvPr/>
          </p:nvSpPr>
          <p:spPr bwMode="auto">
            <a:xfrm>
              <a:off x="2204" y="1751"/>
              <a:ext cx="410" cy="482"/>
            </a:xfrm>
            <a:prstGeom prst="rect">
              <a:avLst/>
            </a:prstGeom>
            <a:noFill/>
            <a:ln w="28575" cap="sq">
              <a:solidFill>
                <a:srgbClr val="FF0066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EC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sz="2000" baseline="30000">
                  <a:solidFill>
                    <a:srgbClr val="010000"/>
                  </a:solidFill>
                </a:rPr>
                <a:t>11</a:t>
              </a:r>
              <a:r>
                <a:rPr lang="de-DE" sz="2000">
                  <a:solidFill>
                    <a:srgbClr val="010000"/>
                  </a:solidFill>
                </a:rPr>
                <a:t>C,</a:t>
              </a:r>
            </a:p>
            <a:p>
              <a:pPr eaLnBrk="0" hangingPunct="0"/>
              <a:r>
                <a:rPr lang="de-DE" sz="2000" baseline="30000">
                  <a:solidFill>
                    <a:srgbClr val="010000"/>
                  </a:solidFill>
                </a:rPr>
                <a:t>10</a:t>
              </a:r>
              <a:r>
                <a:rPr lang="de-DE" sz="2000">
                  <a:solidFill>
                    <a:srgbClr val="010000"/>
                  </a:solidFill>
                </a:rPr>
                <a:t>C</a:t>
              </a:r>
              <a:endParaRPr lang="de-DE" sz="2000">
                <a:solidFill>
                  <a:srgbClr val="009999"/>
                </a:solidFill>
              </a:endParaRPr>
            </a:p>
          </p:txBody>
        </p:sp>
      </p:grpSp>
      <p:sp>
        <p:nvSpPr>
          <p:cNvPr id="92177" name="Text Box 17"/>
          <p:cNvSpPr txBox="1">
            <a:spLocks noChangeArrowheads="1"/>
          </p:cNvSpPr>
          <p:nvPr/>
        </p:nvSpPr>
        <p:spPr bwMode="auto">
          <a:xfrm>
            <a:off x="765175" y="1908175"/>
            <a:ext cx="2409825" cy="368300"/>
          </a:xfrm>
          <a:prstGeom prst="rect">
            <a:avLst/>
          </a:prstGeom>
          <a:noFill/>
          <a:ln w="28575" cap="sq">
            <a:solidFill>
              <a:srgbClr val="FF0066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de-DE" b="1">
                <a:solidFill>
                  <a:srgbClr val="FF0000"/>
                </a:solidFill>
              </a:rPr>
              <a:t>Projectile fragments</a:t>
            </a:r>
          </a:p>
        </p:txBody>
      </p:sp>
      <p:sp>
        <p:nvSpPr>
          <p:cNvPr id="92178" name="Text Box 18"/>
          <p:cNvSpPr txBox="1">
            <a:spLocks noChangeArrowheads="1"/>
          </p:cNvSpPr>
          <p:nvPr/>
        </p:nvSpPr>
        <p:spPr bwMode="auto">
          <a:xfrm>
            <a:off x="4468813" y="173038"/>
            <a:ext cx="1841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fr-FR" sz="2800" b="1">
              <a:solidFill>
                <a:schemeClr val="accent2"/>
              </a:solidFill>
            </a:endParaRPr>
          </a:p>
        </p:txBody>
      </p:sp>
      <p:sp>
        <p:nvSpPr>
          <p:cNvPr id="92179" name="Text Box 19"/>
          <p:cNvSpPr txBox="1">
            <a:spLocks noChangeArrowheads="1"/>
          </p:cNvSpPr>
          <p:nvPr/>
        </p:nvSpPr>
        <p:spPr bwMode="auto">
          <a:xfrm>
            <a:off x="2195513" y="692150"/>
            <a:ext cx="449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99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fr-FR" sz="3200"/>
          </a:p>
        </p:txBody>
      </p:sp>
      <p:sp>
        <p:nvSpPr>
          <p:cNvPr id="92187" name="Text Box 27"/>
          <p:cNvSpPr txBox="1">
            <a:spLocks noChangeArrowheads="1"/>
          </p:cNvSpPr>
          <p:nvPr/>
        </p:nvSpPr>
        <p:spPr bwMode="auto">
          <a:xfrm>
            <a:off x="23813" y="1879600"/>
            <a:ext cx="7604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sz="2000" b="1" i="1"/>
              <a:t>Z</a:t>
            </a:r>
            <a:r>
              <a:rPr lang="de-DE" sz="2000" b="1"/>
              <a:t> </a:t>
            </a:r>
            <a:r>
              <a:rPr lang="de-DE" sz="2000" b="1">
                <a:sym typeface="Symbol" pitchFamily="18" charset="2"/>
              </a:rPr>
              <a:t> 6</a:t>
            </a:r>
          </a:p>
        </p:txBody>
      </p:sp>
      <p:sp>
        <p:nvSpPr>
          <p:cNvPr id="92188" name="Text Box 28"/>
          <p:cNvSpPr txBox="1">
            <a:spLocks noChangeArrowheads="1"/>
          </p:cNvSpPr>
          <p:nvPr/>
        </p:nvSpPr>
        <p:spPr bwMode="auto">
          <a:xfrm>
            <a:off x="6813550" y="1908175"/>
            <a:ext cx="2079625" cy="368300"/>
          </a:xfrm>
          <a:prstGeom prst="rect">
            <a:avLst/>
          </a:prstGeom>
          <a:noFill/>
          <a:ln w="28575" cap="sq">
            <a:solidFill>
              <a:srgbClr val="00FFFF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de-DE" b="1">
                <a:solidFill>
                  <a:srgbClr val="3399FF"/>
                </a:solidFill>
              </a:rPr>
              <a:t>Target fragments</a:t>
            </a:r>
          </a:p>
        </p:txBody>
      </p:sp>
      <p:sp>
        <p:nvSpPr>
          <p:cNvPr id="92189" name="Text Box 29"/>
          <p:cNvSpPr txBox="1">
            <a:spLocks noChangeArrowheads="1"/>
          </p:cNvSpPr>
          <p:nvPr/>
        </p:nvSpPr>
        <p:spPr bwMode="auto">
          <a:xfrm>
            <a:off x="5891213" y="1879600"/>
            <a:ext cx="768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sz="2000" b="1" i="1"/>
              <a:t>Z</a:t>
            </a:r>
            <a:r>
              <a:rPr lang="de-DE" sz="2000" b="1"/>
              <a:t> </a:t>
            </a:r>
            <a:r>
              <a:rPr lang="de-DE" sz="2000" b="1">
                <a:sym typeface="Symbol" pitchFamily="18" charset="2"/>
              </a:rPr>
              <a:t>&lt; 6</a:t>
            </a:r>
          </a:p>
        </p:txBody>
      </p:sp>
      <p:grpSp>
        <p:nvGrpSpPr>
          <p:cNvPr id="92200" name="Group 40"/>
          <p:cNvGrpSpPr>
            <a:grpSpLocks/>
          </p:cNvGrpSpPr>
          <p:nvPr/>
        </p:nvGrpSpPr>
        <p:grpSpPr bwMode="auto">
          <a:xfrm>
            <a:off x="4575175" y="2420938"/>
            <a:ext cx="4568825" cy="2808287"/>
            <a:chOff x="4321" y="1187"/>
            <a:chExt cx="2878" cy="2052"/>
          </a:xfrm>
        </p:grpSpPr>
        <p:grpSp>
          <p:nvGrpSpPr>
            <p:cNvPr id="92201" name="Group 41"/>
            <p:cNvGrpSpPr>
              <a:grpSpLocks/>
            </p:cNvGrpSpPr>
            <p:nvPr/>
          </p:nvGrpSpPr>
          <p:grpSpPr bwMode="auto">
            <a:xfrm>
              <a:off x="4321" y="1187"/>
              <a:ext cx="2878" cy="2052"/>
              <a:chOff x="3540" y="1201"/>
              <a:chExt cx="2878" cy="2052"/>
            </a:xfrm>
          </p:grpSpPr>
          <p:pic>
            <p:nvPicPr>
              <p:cNvPr id="92202" name="Picture 42" descr="Li_activity_dose_pmma_129AMeV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72" t="5231" r="7224" b="5713"/>
              <a:stretch>
                <a:fillRect/>
              </a:stretch>
            </p:blipFill>
            <p:spPr bwMode="auto">
              <a:xfrm>
                <a:off x="3540" y="1201"/>
                <a:ext cx="2878" cy="20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2203" name="Text Box 43"/>
              <p:cNvSpPr txBox="1">
                <a:spLocks noChangeArrowheads="1"/>
              </p:cNvSpPr>
              <p:nvPr/>
            </p:nvSpPr>
            <p:spPr bwMode="auto">
              <a:xfrm>
                <a:off x="4410" y="1896"/>
                <a:ext cx="1084" cy="66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de-DE" b="1" baseline="30000">
                    <a:solidFill>
                      <a:schemeClr val="bg1"/>
                    </a:solidFill>
                  </a:rPr>
                  <a:t>7</a:t>
                </a:r>
                <a:r>
                  <a:rPr lang="de-DE" b="1">
                    <a:solidFill>
                      <a:schemeClr val="bg1"/>
                    </a:solidFill>
                  </a:rPr>
                  <a:t>Li: </a:t>
                </a:r>
              </a:p>
              <a:p>
                <a:r>
                  <a:rPr lang="de-DE" b="1" i="1">
                    <a:solidFill>
                      <a:schemeClr val="bg1"/>
                    </a:solidFill>
                  </a:rPr>
                  <a:t>E </a:t>
                </a:r>
                <a:r>
                  <a:rPr lang="de-DE" b="1">
                    <a:solidFill>
                      <a:schemeClr val="bg1"/>
                    </a:solidFill>
                  </a:rPr>
                  <a:t>= 129 </a:t>
                </a:r>
                <a:r>
                  <a:rPr lang="de-DE" b="1" i="1">
                    <a:solidFill>
                      <a:schemeClr val="bg1"/>
                    </a:solidFill>
                  </a:rPr>
                  <a:t>A</a:t>
                </a:r>
                <a:r>
                  <a:rPr lang="de-DE" b="1">
                    <a:solidFill>
                      <a:schemeClr val="bg1"/>
                    </a:solidFill>
                  </a:rPr>
                  <a:t>MeV</a:t>
                </a:r>
              </a:p>
              <a:p>
                <a:r>
                  <a:rPr lang="de-DE" b="1">
                    <a:solidFill>
                      <a:schemeClr val="bg1"/>
                    </a:solidFill>
                  </a:rPr>
                  <a:t>Target: PMMA</a:t>
                </a:r>
                <a:endParaRPr lang="de-DE" b="1" baseline="30000">
                  <a:solidFill>
                    <a:schemeClr val="bg1"/>
                  </a:solidFill>
                </a:endParaRPr>
              </a:p>
            </p:txBody>
          </p:sp>
          <p:sp>
            <p:nvSpPr>
              <p:cNvPr id="92204" name="Rectangle 44"/>
              <p:cNvSpPr>
                <a:spLocks noChangeArrowheads="1"/>
              </p:cNvSpPr>
              <p:nvPr/>
            </p:nvSpPr>
            <p:spPr bwMode="auto">
              <a:xfrm>
                <a:off x="5353" y="1502"/>
                <a:ext cx="198" cy="1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92205" name="Rectangle 45"/>
            <p:cNvSpPr>
              <a:spLocks noChangeArrowheads="1"/>
            </p:cNvSpPr>
            <p:nvPr/>
          </p:nvSpPr>
          <p:spPr bwMode="auto">
            <a:xfrm>
              <a:off x="6839" y="1479"/>
              <a:ext cx="170" cy="19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92206" name="Rectangle 46"/>
          <p:cNvSpPr>
            <a:spLocks noChangeArrowheads="1"/>
          </p:cNvSpPr>
          <p:nvPr/>
        </p:nvSpPr>
        <p:spPr bwMode="auto">
          <a:xfrm>
            <a:off x="0" y="5665788"/>
            <a:ext cx="9036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999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r-FR" b="1" dirty="0">
                <a:solidFill>
                  <a:srgbClr val="FFFF00"/>
                </a:solidFill>
              </a:rPr>
              <a:t>Cette corrélation entre la dose déposée et l‘activité induite peut être utilisée pour </a:t>
            </a:r>
          </a:p>
          <a:p>
            <a:pPr eaLnBrk="0" hangingPunct="0"/>
            <a:r>
              <a:rPr lang="fr-FR" b="1" dirty="0">
                <a:solidFill>
                  <a:srgbClr val="FFFF00"/>
                </a:solidFill>
              </a:rPr>
              <a:t>contrôler la position du pic de Bragg </a:t>
            </a:r>
          </a:p>
        </p:txBody>
      </p:sp>
      <p:sp>
        <p:nvSpPr>
          <p:cNvPr id="92208" name="Rectangle 48"/>
          <p:cNvSpPr>
            <a:spLocks noChangeArrowheads="1"/>
          </p:cNvSpPr>
          <p:nvPr/>
        </p:nvSpPr>
        <p:spPr bwMode="auto">
          <a:xfrm>
            <a:off x="2916238" y="333375"/>
            <a:ext cx="31686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eaLnBrk="0" hangingPunct="0"/>
            <a:r>
              <a:rPr lang="en-GB" sz="2400" b="1">
                <a:solidFill>
                  <a:srgbClr val="0033CC"/>
                </a:solidFill>
                <a:latin typeface="Tahoma" pitchFamily="34" charset="0"/>
              </a:rPr>
              <a:t>Nuclear interactions</a:t>
            </a:r>
            <a:endParaRPr lang="fr-FR" sz="2400">
              <a:solidFill>
                <a:srgbClr val="0033CC"/>
              </a:solidFill>
              <a:latin typeface="Tahoma" pitchFamily="34" charset="0"/>
            </a:endParaRPr>
          </a:p>
        </p:txBody>
      </p:sp>
      <p:sp>
        <p:nvSpPr>
          <p:cNvPr id="92209" name="AutoShape 49"/>
          <p:cNvSpPr>
            <a:spLocks/>
          </p:cNvSpPr>
          <p:nvPr/>
        </p:nvSpPr>
        <p:spPr bwMode="auto">
          <a:xfrm>
            <a:off x="-12700" y="-11113"/>
            <a:ext cx="9150350" cy="77628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44000" bIns="36000"/>
          <a:lstStyle/>
          <a:p>
            <a:pPr algn="ctr" eaLnBrk="0" hangingPunct="0"/>
            <a:r>
              <a:rPr lang="en-US" sz="3600" b="1" dirty="0">
                <a:solidFill>
                  <a:srgbClr val="FEFCFC"/>
                </a:solidFill>
              </a:rPr>
              <a:t>Les Bases de </a:t>
            </a:r>
            <a:r>
              <a:rPr lang="en-US" sz="3600" b="1" dirty="0" err="1" smtClean="0">
                <a:solidFill>
                  <a:srgbClr val="FEFCFC"/>
                </a:solidFill>
              </a:rPr>
              <a:t>l’hadronthérapie</a:t>
            </a:r>
            <a:r>
              <a:rPr lang="en-US" sz="3200" b="1" dirty="0" smtClean="0">
                <a:solidFill>
                  <a:srgbClr val="FEFCFC"/>
                </a:solidFill>
              </a:rPr>
              <a:t> </a:t>
            </a:r>
            <a:endParaRPr lang="fr-FR" sz="3200" b="1" dirty="0">
              <a:solidFill>
                <a:srgbClr val="FEFCFC"/>
              </a:solidFill>
            </a:endParaRPr>
          </a:p>
        </p:txBody>
      </p:sp>
      <p:sp>
        <p:nvSpPr>
          <p:cNvPr id="46" name="Rectangle à coins arrondis 45"/>
          <p:cNvSpPr/>
          <p:nvPr/>
        </p:nvSpPr>
        <p:spPr>
          <a:xfrm>
            <a:off x="214282" y="6469152"/>
            <a:ext cx="355561" cy="365535"/>
          </a:xfrm>
          <a:prstGeom prst="roundRect">
            <a:avLst>
              <a:gd name="adj" fmla="val 10000"/>
            </a:avLst>
          </a:prstGeom>
          <a:blipFill rotWithShape="0">
            <a:blip r:embed="rId5" cstate="print"/>
            <a:stretch>
              <a:fillRect/>
            </a:stretch>
          </a:blip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rgbClr val="9B2D1F">
                <a:tint val="50000"/>
                <a:hueOff val="0"/>
                <a:satOff val="0"/>
                <a:lumOff val="0"/>
                <a:alphaOff val="0"/>
              </a:srgbClr>
            </a:contourClr>
          </a:sp3d>
        </p:spPr>
        <p:style>
          <a:lnRef idx="0">
            <a:scrgbClr r="0" g="0" b="0"/>
          </a:lnRef>
          <a:fillRef idx="1">
            <a:scrgbClr r="0" g="0" b="0"/>
          </a:fillRef>
          <a:effectRef idx="3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2213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 err="1" smtClean="0">
                <a:solidFill>
                  <a:srgbClr val="FFFFFF"/>
                </a:solidFill>
                <a:latin typeface="Corbel" pitchFamily="34" charset="0"/>
              </a:rPr>
              <a:t>L’hadronthérapie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92214" name="Rectangle 54"/>
          <p:cNvSpPr>
            <a:spLocks noChangeArrowheads="1"/>
          </p:cNvSpPr>
          <p:nvPr/>
        </p:nvSpPr>
        <p:spPr bwMode="auto">
          <a:xfrm>
            <a:off x="179388" y="806450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2400" b="1">
                <a:solidFill>
                  <a:srgbClr val="FF0000"/>
                </a:solidFill>
              </a:rPr>
              <a:t>Corrélation entre la dose déposée et la production </a:t>
            </a:r>
          </a:p>
          <a:p>
            <a:pPr algn="ctr"/>
            <a:r>
              <a:rPr lang="fr-FR" sz="2400" b="1">
                <a:solidFill>
                  <a:srgbClr val="FF0000"/>
                </a:solidFill>
              </a:rPr>
              <a:t>induite de radioisotopes instables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C8E74-10EC-4E6A-B114-E4B7E064E34D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0" y="1863061"/>
            <a:ext cx="9281708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fr-FR" sz="2000" b="1" dirty="0"/>
              <a:t>L’énergie des ions nécessaire pour traiter des tumeurs profondes est </a:t>
            </a:r>
          </a:p>
          <a:p>
            <a:pPr eaLnBrk="0" hangingPunct="0"/>
            <a:r>
              <a:rPr lang="fr-FR" sz="2000" b="1" dirty="0"/>
              <a:t>beaucoup plus importante que pour des protons</a:t>
            </a:r>
          </a:p>
          <a:p>
            <a:pPr eaLnBrk="0" hangingPunct="0"/>
            <a:endParaRPr lang="fr-FR" sz="2000" b="1" dirty="0"/>
          </a:p>
          <a:p>
            <a:pPr eaLnBrk="0" hangingPunct="0"/>
            <a:r>
              <a:rPr lang="fr-FR" sz="2000" b="1" dirty="0"/>
              <a:t>Pour pénétrer sur une distance de 16 cm de matière équivalente à  de l’eau</a:t>
            </a:r>
          </a:p>
          <a:p>
            <a:pPr eaLnBrk="0" hangingPunct="0"/>
            <a:r>
              <a:rPr lang="fr-FR" sz="2000" b="1" dirty="0"/>
              <a:t>Il faut</a:t>
            </a:r>
          </a:p>
          <a:p>
            <a:pPr eaLnBrk="0" hangingPunct="0"/>
            <a:r>
              <a:rPr lang="fr-FR" sz="2400" b="1" dirty="0">
                <a:solidFill>
                  <a:srgbClr val="FFFF00"/>
                </a:solidFill>
                <a:sym typeface="Wingdings" pitchFamily="2" charset="2"/>
              </a:rPr>
              <a:t></a:t>
            </a:r>
            <a:r>
              <a:rPr lang="fr-FR" sz="2400" b="1" dirty="0">
                <a:solidFill>
                  <a:srgbClr val="FFFF00"/>
                </a:solidFill>
              </a:rPr>
              <a:t> des protons de 150 MeV </a:t>
            </a:r>
            <a:endParaRPr lang="fr-FR" sz="2400" b="1" dirty="0">
              <a:solidFill>
                <a:srgbClr val="FFFF00"/>
              </a:solidFill>
              <a:sym typeface="Wingdings" pitchFamily="2" charset="2"/>
            </a:endParaRPr>
          </a:p>
          <a:p>
            <a:pPr eaLnBrk="0" hangingPunct="0"/>
            <a:r>
              <a:rPr lang="fr-FR" sz="2400" b="1" dirty="0">
                <a:solidFill>
                  <a:srgbClr val="FFFF00"/>
                </a:solidFill>
                <a:sym typeface="Wingdings" pitchFamily="2" charset="2"/>
              </a:rPr>
              <a:t></a:t>
            </a:r>
            <a:r>
              <a:rPr lang="fr-FR" sz="2400" b="1" dirty="0">
                <a:solidFill>
                  <a:srgbClr val="FFFF00"/>
                </a:solidFill>
              </a:rPr>
              <a:t> des ions carbone de  3000 MeV ou 250 MeV/u</a:t>
            </a:r>
            <a:endParaRPr lang="fr-FR" sz="2400" b="1" dirty="0">
              <a:solidFill>
                <a:srgbClr val="FFFF00"/>
              </a:solidFill>
              <a:sym typeface="Wingdings" pitchFamily="2" charset="2"/>
            </a:endParaRPr>
          </a:p>
        </p:txBody>
      </p:sp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0" y="4430713"/>
            <a:ext cx="91440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fr-FR" b="1" dirty="0">
                <a:sym typeface="Wingdings" pitchFamily="2" charset="2"/>
              </a:rPr>
              <a:t> </a:t>
            </a:r>
            <a:r>
              <a:rPr lang="fr-FR" b="1" dirty="0"/>
              <a:t>Pour accélérer </a:t>
            </a:r>
            <a:r>
              <a:rPr lang="fr-FR" b="1" dirty="0">
                <a:solidFill>
                  <a:srgbClr val="B7EDF3"/>
                </a:solidFill>
              </a:rPr>
              <a:t>ces ions à de telle énergie, les  synchrotrons sont mieux adaptés que les cyclotrons</a:t>
            </a:r>
            <a:r>
              <a:rPr lang="fr-FR" b="1" dirty="0"/>
              <a:t>, qui sont communément utilisés pour des faisceaux de  </a:t>
            </a:r>
          </a:p>
          <a:p>
            <a:pPr eaLnBrk="0" hangingPunct="0"/>
            <a:r>
              <a:rPr lang="fr-FR" b="1" dirty="0"/>
              <a:t>protons. </a:t>
            </a:r>
          </a:p>
          <a:p>
            <a:pPr eaLnBrk="0" hangingPunct="0"/>
            <a:endParaRPr lang="fr-FR" b="1" dirty="0"/>
          </a:p>
          <a:p>
            <a:pPr eaLnBrk="0" hangingPunct="0"/>
            <a:r>
              <a:rPr lang="fr-FR" b="1" dirty="0">
                <a:sym typeface="Wingdings" pitchFamily="2" charset="2"/>
              </a:rPr>
              <a:t> </a:t>
            </a:r>
            <a:r>
              <a:rPr lang="fr-FR" b="1" dirty="0"/>
              <a:t>Par contre les </a:t>
            </a:r>
            <a:r>
              <a:rPr lang="fr-FR" b="1" dirty="0">
                <a:solidFill>
                  <a:srgbClr val="B7EDF3"/>
                </a:solidFill>
              </a:rPr>
              <a:t>synchrotrons sont beaucoup plus complexes et onéreux </a:t>
            </a:r>
          </a:p>
          <a:p>
            <a:pPr eaLnBrk="0" hangingPunct="0"/>
            <a:r>
              <a:rPr lang="fr-FR" b="1" dirty="0"/>
              <a:t>que les cyclotrons. </a:t>
            </a:r>
          </a:p>
        </p:txBody>
      </p:sp>
      <p:sp>
        <p:nvSpPr>
          <p:cNvPr id="106504" name="AutoShape 8"/>
          <p:cNvSpPr>
            <a:spLocks/>
          </p:cNvSpPr>
          <p:nvPr/>
        </p:nvSpPr>
        <p:spPr bwMode="auto">
          <a:xfrm>
            <a:off x="-12700" y="-11113"/>
            <a:ext cx="9150350" cy="77628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44000" bIns="36000"/>
          <a:lstStyle/>
          <a:p>
            <a:pPr algn="ctr" eaLnBrk="0" hangingPunct="0"/>
            <a:r>
              <a:rPr lang="en-US" sz="3600" b="1" dirty="0">
                <a:solidFill>
                  <a:srgbClr val="FEFCFC"/>
                </a:solidFill>
              </a:rPr>
              <a:t>Les </a:t>
            </a:r>
            <a:r>
              <a:rPr lang="en-US" sz="3600" b="1" dirty="0" err="1">
                <a:solidFill>
                  <a:srgbClr val="FEFCFC"/>
                </a:solidFill>
              </a:rPr>
              <a:t>centres</a:t>
            </a:r>
            <a:r>
              <a:rPr lang="en-US" sz="3600" b="1" dirty="0">
                <a:solidFill>
                  <a:srgbClr val="FEFCFC"/>
                </a:solidFill>
              </a:rPr>
              <a:t> </a:t>
            </a:r>
            <a:r>
              <a:rPr lang="en-US" sz="3600" b="1" dirty="0" err="1" smtClean="0">
                <a:solidFill>
                  <a:srgbClr val="FEFCFC"/>
                </a:solidFill>
              </a:rPr>
              <a:t>d’hadronthérapie</a:t>
            </a:r>
            <a:r>
              <a:rPr lang="en-US" sz="3200" b="1" dirty="0" smtClean="0">
                <a:solidFill>
                  <a:srgbClr val="FEFCFC"/>
                </a:solidFill>
              </a:rPr>
              <a:t> </a:t>
            </a:r>
            <a:endParaRPr lang="fr-FR" sz="3200" b="1" dirty="0">
              <a:solidFill>
                <a:srgbClr val="FEFCFC"/>
              </a:solidFill>
            </a:endParaRPr>
          </a:p>
        </p:txBody>
      </p:sp>
      <p:sp>
        <p:nvSpPr>
          <p:cNvPr id="106505" name="Text Box 9"/>
          <p:cNvSpPr txBox="1">
            <a:spLocks noChangeArrowheads="1"/>
          </p:cNvSpPr>
          <p:nvPr/>
        </p:nvSpPr>
        <p:spPr bwMode="auto">
          <a:xfrm>
            <a:off x="0" y="765175"/>
            <a:ext cx="91440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>
                <a:solidFill>
                  <a:srgbClr val="FF0000"/>
                </a:solidFill>
              </a:rPr>
              <a:t>Pour obtenir un faisceau de particule </a:t>
            </a:r>
            <a:r>
              <a:rPr lang="fr-FR" sz="2400" b="1">
                <a:solidFill>
                  <a:srgbClr val="FF0000"/>
                </a:solidFill>
                <a:sym typeface="Wingdings" pitchFamily="2" charset="2"/>
              </a:rPr>
              <a:t> un accélérateur</a:t>
            </a:r>
          </a:p>
          <a:p>
            <a:pPr algn="ctr">
              <a:spcBef>
                <a:spcPct val="50000"/>
              </a:spcBef>
            </a:pPr>
            <a:r>
              <a:rPr lang="fr-FR" sz="2400" b="1">
                <a:solidFill>
                  <a:srgbClr val="FF0000"/>
                </a:solidFill>
                <a:sym typeface="Wingdings" pitchFamily="2" charset="2"/>
              </a:rPr>
              <a:t>Cyclotron vs synchrotron ?</a:t>
            </a:r>
            <a:endParaRPr lang="fr-FR" sz="2400" b="1">
              <a:solidFill>
                <a:srgbClr val="FF0000"/>
              </a:solidFill>
            </a:endParaRPr>
          </a:p>
        </p:txBody>
      </p:sp>
      <p:sp>
        <p:nvSpPr>
          <p:cNvPr id="46" name="Rectangle à coins arrondis 45"/>
          <p:cNvSpPr/>
          <p:nvPr/>
        </p:nvSpPr>
        <p:spPr>
          <a:xfrm>
            <a:off x="214282" y="6469152"/>
            <a:ext cx="355561" cy="365535"/>
          </a:xfrm>
          <a:prstGeom prst="roundRect">
            <a:avLst>
              <a:gd name="adj" fmla="val 10000"/>
            </a:avLst>
          </a:prstGeom>
          <a:blipFill rotWithShape="0">
            <a:blip r:embed="rId2" cstate="print"/>
            <a:stretch>
              <a:fillRect/>
            </a:stretch>
          </a:blip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rgbClr val="9B2D1F">
                <a:tint val="50000"/>
                <a:hueOff val="0"/>
                <a:satOff val="0"/>
                <a:lumOff val="0"/>
                <a:alphaOff val="0"/>
              </a:srgbClr>
            </a:contourClr>
          </a:sp3d>
        </p:spPr>
        <p:style>
          <a:lnRef idx="0">
            <a:scrgbClr r="0" g="0" b="0"/>
          </a:lnRef>
          <a:fillRef idx="1">
            <a:scrgbClr r="0" g="0" b="0"/>
          </a:fillRef>
          <a:effectRef idx="3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6509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 err="1" smtClean="0">
                <a:solidFill>
                  <a:srgbClr val="FFFFFF"/>
                </a:solidFill>
                <a:latin typeface="Corbel" pitchFamily="34" charset="0"/>
              </a:rPr>
              <a:t>L’hadronthérapie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C8E74-10EC-4E6A-B114-E4B7E064E34D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TextBox 7"/>
          <p:cNvSpPr txBox="1">
            <a:spLocks noChangeArrowheads="1"/>
          </p:cNvSpPr>
          <p:nvPr/>
        </p:nvSpPr>
        <p:spPr bwMode="auto">
          <a:xfrm>
            <a:off x="76200" y="765175"/>
            <a:ext cx="9067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fr-FR" sz="2400" b="1">
                <a:solidFill>
                  <a:srgbClr val="FF0000"/>
                </a:solidFill>
                <a:sym typeface="Gill Sans" charset="0"/>
              </a:rPr>
              <a:t>Schéma d’un accélérateur (synchrotron) pour obtenir un faisceau d’ions lourds à usage thérapeutique</a:t>
            </a:r>
          </a:p>
        </p:txBody>
      </p:sp>
      <p:pic>
        <p:nvPicPr>
          <p:cNvPr id="1085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618797"/>
            <a:ext cx="7416055" cy="468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50" name="AutoShape 6"/>
          <p:cNvSpPr>
            <a:spLocks/>
          </p:cNvSpPr>
          <p:nvPr/>
        </p:nvSpPr>
        <p:spPr bwMode="auto">
          <a:xfrm>
            <a:off x="-12700" y="-11113"/>
            <a:ext cx="9150350" cy="77628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44000" bIns="36000"/>
          <a:lstStyle/>
          <a:p>
            <a:pPr algn="ctr" eaLnBrk="0" hangingPunct="0"/>
            <a:r>
              <a:rPr lang="en-US" sz="3600" b="1" dirty="0">
                <a:solidFill>
                  <a:srgbClr val="FEFCFC"/>
                </a:solidFill>
              </a:rPr>
              <a:t>Les </a:t>
            </a:r>
            <a:r>
              <a:rPr lang="en-US" sz="3600" b="1" dirty="0" err="1">
                <a:solidFill>
                  <a:srgbClr val="FEFCFC"/>
                </a:solidFill>
              </a:rPr>
              <a:t>centres</a:t>
            </a:r>
            <a:r>
              <a:rPr lang="en-US" sz="3600" b="1" dirty="0">
                <a:solidFill>
                  <a:srgbClr val="FEFCFC"/>
                </a:solidFill>
              </a:rPr>
              <a:t> </a:t>
            </a:r>
            <a:r>
              <a:rPr lang="en-US" sz="3600" b="1" dirty="0" err="1" smtClean="0">
                <a:solidFill>
                  <a:srgbClr val="FEFCFC"/>
                </a:solidFill>
              </a:rPr>
              <a:t>d’hadronthérapie</a:t>
            </a:r>
            <a:r>
              <a:rPr lang="en-US" sz="3200" b="1" dirty="0" smtClean="0">
                <a:solidFill>
                  <a:srgbClr val="FEFCFC"/>
                </a:solidFill>
              </a:rPr>
              <a:t> </a:t>
            </a:r>
            <a:endParaRPr lang="fr-FR" sz="3200" b="1" dirty="0">
              <a:solidFill>
                <a:srgbClr val="FEFCFC"/>
              </a:solidFill>
            </a:endParaRPr>
          </a:p>
        </p:txBody>
      </p:sp>
      <p:sp>
        <p:nvSpPr>
          <p:cNvPr id="46" name="Rectangle à coins arrondis 45"/>
          <p:cNvSpPr/>
          <p:nvPr/>
        </p:nvSpPr>
        <p:spPr>
          <a:xfrm>
            <a:off x="214282" y="6469152"/>
            <a:ext cx="355561" cy="365535"/>
          </a:xfrm>
          <a:prstGeom prst="roundRect">
            <a:avLst>
              <a:gd name="adj" fmla="val 10000"/>
            </a:avLst>
          </a:prstGeom>
          <a:blipFill rotWithShape="0">
            <a:blip r:embed="rId3" cstate="print"/>
            <a:stretch>
              <a:fillRect/>
            </a:stretch>
          </a:blip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rgbClr val="9B2D1F">
                <a:tint val="50000"/>
                <a:hueOff val="0"/>
                <a:satOff val="0"/>
                <a:lumOff val="0"/>
                <a:alphaOff val="0"/>
              </a:srgbClr>
            </a:contourClr>
          </a:sp3d>
        </p:spPr>
        <p:style>
          <a:lnRef idx="0">
            <a:scrgbClr r="0" g="0" b="0"/>
          </a:lnRef>
          <a:fillRef idx="1">
            <a:scrgbClr r="0" g="0" b="0"/>
          </a:fillRef>
          <a:effectRef idx="3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8554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 err="1" smtClean="0">
                <a:solidFill>
                  <a:srgbClr val="FFFFFF"/>
                </a:solidFill>
                <a:latin typeface="Corbel" pitchFamily="34" charset="0"/>
              </a:rPr>
              <a:t>L’hadronthérapie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C8E74-10EC-4E6A-B114-E4B7E064E34D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9" name="Rectangle 5"/>
          <p:cNvSpPr>
            <a:spLocks noChangeArrowheads="1"/>
          </p:cNvSpPr>
          <p:nvPr/>
        </p:nvSpPr>
        <p:spPr bwMode="auto">
          <a:xfrm>
            <a:off x="0" y="908050"/>
            <a:ext cx="9144000" cy="252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fr-FR" sz="2400" b="1">
                <a:solidFill>
                  <a:srgbClr val="FF0000"/>
                </a:solidFill>
              </a:rPr>
              <a:t>Le traitement des tumeurs en hadrontherapie est amélioré si le</a:t>
            </a:r>
            <a:r>
              <a:rPr lang="fr-FR" sz="2400">
                <a:solidFill>
                  <a:srgbClr val="FF0000"/>
                </a:solidFill>
              </a:rPr>
              <a:t> </a:t>
            </a:r>
            <a:r>
              <a:rPr lang="fr-FR" sz="2400" b="1">
                <a:solidFill>
                  <a:srgbClr val="FF0000"/>
                </a:solidFill>
              </a:rPr>
              <a:t>patient peut être irradié sous plusieurs directions grâce à une « gantry », c’est-à-dire une section de ligne de faisceau pouvant tourner autour du patient</a:t>
            </a:r>
            <a:r>
              <a:rPr lang="fr-FR" sz="2400">
                <a:solidFill>
                  <a:srgbClr val="FF0000"/>
                </a:solidFill>
              </a:rPr>
              <a:t>. </a:t>
            </a:r>
          </a:p>
          <a:p>
            <a:pPr eaLnBrk="0" hangingPunct="0"/>
            <a:endParaRPr lang="fr-FR" sz="2400">
              <a:solidFill>
                <a:srgbClr val="FF0000"/>
              </a:solidFill>
            </a:endParaRPr>
          </a:p>
          <a:p>
            <a:pPr eaLnBrk="0" hangingPunct="0"/>
            <a:r>
              <a:rPr lang="fr-FR" sz="2000" b="1"/>
              <a:t>L’optique de la « gantry » doit être défini de sorte que le faisceau sur la tumeur soit independant de l’angle de rotation</a:t>
            </a:r>
            <a:r>
              <a:rPr lang="fr-FR" sz="2000">
                <a:latin typeface="Tahoma" pitchFamily="34" charset="0"/>
              </a:rPr>
              <a:t>. </a:t>
            </a:r>
          </a:p>
        </p:txBody>
      </p:sp>
      <p:sp>
        <p:nvSpPr>
          <p:cNvPr id="134150" name="AutoShape 6"/>
          <p:cNvSpPr>
            <a:spLocks/>
          </p:cNvSpPr>
          <p:nvPr/>
        </p:nvSpPr>
        <p:spPr bwMode="auto">
          <a:xfrm>
            <a:off x="-12700" y="-11113"/>
            <a:ext cx="9150350" cy="77628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44000" bIns="36000"/>
          <a:lstStyle/>
          <a:p>
            <a:pPr algn="ctr" eaLnBrk="0" hangingPunct="0"/>
            <a:r>
              <a:rPr lang="en-US" sz="3600" b="1">
                <a:solidFill>
                  <a:srgbClr val="FEFCFC"/>
                </a:solidFill>
              </a:rPr>
              <a:t>Les centres d’hadrontérapie</a:t>
            </a:r>
            <a:r>
              <a:rPr lang="en-US" sz="3200" b="1">
                <a:solidFill>
                  <a:srgbClr val="FEFCFC"/>
                </a:solidFill>
              </a:rPr>
              <a:t> </a:t>
            </a:r>
            <a:endParaRPr lang="fr-FR" sz="3200" b="1">
              <a:solidFill>
                <a:srgbClr val="FEFCFC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C8E74-10EC-4E6A-B114-E4B7E064E34D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214282" y="6469152"/>
            <a:ext cx="355561" cy="365535"/>
          </a:xfrm>
          <a:prstGeom prst="roundRect">
            <a:avLst>
              <a:gd name="adj" fmla="val 10000"/>
            </a:avLst>
          </a:prstGeom>
          <a:blipFill rotWithShape="0">
            <a:blip r:embed="rId2" cstate="print"/>
            <a:stretch>
              <a:fillRect/>
            </a:stretch>
          </a:blip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rgbClr val="9B2D1F">
                <a:tint val="50000"/>
                <a:hueOff val="0"/>
                <a:satOff val="0"/>
                <a:lumOff val="0"/>
                <a:alphaOff val="0"/>
              </a:srgbClr>
            </a:contourClr>
          </a:sp3d>
        </p:spPr>
        <p:style>
          <a:lnRef idx="0">
            <a:scrgbClr r="0" g="0" b="0"/>
          </a:lnRef>
          <a:fillRef idx="1">
            <a:scrgbClr r="0" g="0" b="0"/>
          </a:fillRef>
          <a:effectRef idx="3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 err="1">
                <a:solidFill>
                  <a:srgbClr val="FFFFFF"/>
                </a:solidFill>
                <a:latin typeface="Corbel" pitchFamily="34" charset="0"/>
              </a:rPr>
              <a:t>L’hadrontérapie</a:t>
            </a:r>
            <a:endParaRPr 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50" name="AutoShape 6"/>
          <p:cNvSpPr>
            <a:spLocks/>
          </p:cNvSpPr>
          <p:nvPr/>
        </p:nvSpPr>
        <p:spPr bwMode="auto">
          <a:xfrm>
            <a:off x="-12700" y="-11113"/>
            <a:ext cx="9150350" cy="77628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44000" bIns="36000"/>
          <a:lstStyle/>
          <a:p>
            <a:pPr algn="ctr" eaLnBrk="0" hangingPunct="0"/>
            <a:r>
              <a:rPr lang="en-US" sz="3600" b="1">
                <a:solidFill>
                  <a:srgbClr val="FEFCFC"/>
                </a:solidFill>
              </a:rPr>
              <a:t>Les centres d’hadrontérapie</a:t>
            </a:r>
            <a:r>
              <a:rPr lang="en-US" sz="3200" b="1">
                <a:solidFill>
                  <a:srgbClr val="FEFCFC"/>
                </a:solidFill>
              </a:rPr>
              <a:t> </a:t>
            </a:r>
            <a:endParaRPr lang="fr-FR" sz="3200" b="1">
              <a:solidFill>
                <a:srgbClr val="FEFCFC"/>
              </a:solidFill>
            </a:endParaRPr>
          </a:p>
        </p:txBody>
      </p:sp>
      <p:pic>
        <p:nvPicPr>
          <p:cNvPr id="13415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05064"/>
            <a:ext cx="3850227" cy="2389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152" name="Rectangle 8"/>
          <p:cNvSpPr>
            <a:spLocks noChangeArrowheads="1"/>
          </p:cNvSpPr>
          <p:nvPr/>
        </p:nvSpPr>
        <p:spPr bwMode="auto">
          <a:xfrm>
            <a:off x="-24634" y="765175"/>
            <a:ext cx="9144000" cy="310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fr-LU" sz="2000" b="1" dirty="0">
                <a:solidFill>
                  <a:srgbClr val="FF0000"/>
                </a:solidFill>
              </a:rPr>
              <a:t>L’impulsion élevée des ions implique des rigidité magnétique élevée des faisceaux produits</a:t>
            </a:r>
          </a:p>
          <a:p>
            <a:pPr eaLnBrk="0" hangingPunct="0"/>
            <a:endParaRPr lang="fr-LU" sz="2000" b="1" dirty="0">
              <a:solidFill>
                <a:srgbClr val="FF0000"/>
              </a:solidFill>
            </a:endParaRPr>
          </a:p>
          <a:p>
            <a:pPr eaLnBrk="0" hangingPunct="0"/>
            <a:r>
              <a:rPr lang="fr-LU" sz="2000" b="1" dirty="0">
                <a:solidFill>
                  <a:srgbClr val="FF0000"/>
                </a:solidFill>
              </a:rPr>
              <a:t>Pour des ions carbone de 400 MeV/u, la rigidité magnétique du faisceau est de  6.3 Tm (2.2 Tm pour un faisceau de proton d’énergie équivalente).</a:t>
            </a:r>
            <a:r>
              <a:rPr lang="fr-LU" dirty="0">
                <a:latin typeface="Tahoma" pitchFamily="34" charset="0"/>
              </a:rPr>
              <a:t> </a:t>
            </a:r>
          </a:p>
          <a:p>
            <a:pPr eaLnBrk="0" hangingPunct="0"/>
            <a:endParaRPr lang="fr-LU" dirty="0">
              <a:latin typeface="Tahoma" pitchFamily="34" charset="0"/>
            </a:endParaRPr>
          </a:p>
          <a:p>
            <a:pPr eaLnBrk="0" hangingPunct="0"/>
            <a:r>
              <a:rPr lang="fr-LU" sz="2000" b="1" dirty="0">
                <a:latin typeface="Tahoma" pitchFamily="34" charset="0"/>
              </a:rPr>
              <a:t>Pour obtenir des rayons de courbure permettant de traiter le patient sous divers angles, il faut utiliser des champs magnétiques intenses et donc des amants “chauds” important ou passer à une technologie supraconducteur moins encombrant mais plus complexe.</a:t>
            </a:r>
            <a:r>
              <a:rPr lang="fr-LU" b="1" dirty="0">
                <a:solidFill>
                  <a:srgbClr val="33CCFF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C8E74-10EC-4E6A-B114-E4B7E064E34D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214282" y="6469152"/>
            <a:ext cx="355561" cy="365535"/>
          </a:xfrm>
          <a:prstGeom prst="roundRect">
            <a:avLst>
              <a:gd name="adj" fmla="val 10000"/>
            </a:avLst>
          </a:prstGeom>
          <a:blipFill rotWithShape="0">
            <a:blip r:embed="rId3" cstate="print"/>
            <a:stretch>
              <a:fillRect/>
            </a:stretch>
          </a:blip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rgbClr val="9B2D1F">
                <a:tint val="50000"/>
                <a:hueOff val="0"/>
                <a:satOff val="0"/>
                <a:lumOff val="0"/>
                <a:alphaOff val="0"/>
              </a:srgbClr>
            </a:contourClr>
          </a:sp3d>
        </p:spPr>
        <p:style>
          <a:lnRef idx="0">
            <a:scrgbClr r="0" g="0" b="0"/>
          </a:lnRef>
          <a:fillRef idx="1">
            <a:scrgbClr r="0" g="0" b="0"/>
          </a:fillRef>
          <a:effectRef idx="3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 err="1" smtClean="0">
                <a:solidFill>
                  <a:srgbClr val="FFFFFF"/>
                </a:solidFill>
                <a:latin typeface="Corbel" pitchFamily="34" charset="0"/>
              </a:rPr>
              <a:t>L’hadronthérapie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2108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6" name="Rectangle 4"/>
          <p:cNvSpPr>
            <a:spLocks noChangeArrowheads="1"/>
          </p:cNvSpPr>
          <p:nvPr/>
        </p:nvSpPr>
        <p:spPr bwMode="auto">
          <a:xfrm>
            <a:off x="0" y="76470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fr-FR" sz="2400" b="1" dirty="0" err="1">
                <a:solidFill>
                  <a:srgbClr val="FF0000"/>
                </a:solidFill>
              </a:rPr>
              <a:t>gantry</a:t>
            </a:r>
            <a:r>
              <a:rPr lang="fr-FR" sz="2400" b="1" dirty="0">
                <a:solidFill>
                  <a:srgbClr val="FF0000"/>
                </a:solidFill>
              </a:rPr>
              <a:t> proton de 100 tonnes (diamètre 10 m)</a:t>
            </a:r>
          </a:p>
        </p:txBody>
      </p:sp>
      <p:sp>
        <p:nvSpPr>
          <p:cNvPr id="136198" name="AutoShape 6"/>
          <p:cNvSpPr>
            <a:spLocks/>
          </p:cNvSpPr>
          <p:nvPr/>
        </p:nvSpPr>
        <p:spPr bwMode="auto">
          <a:xfrm>
            <a:off x="-12700" y="-11113"/>
            <a:ext cx="9150350" cy="77628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44000" bIns="36000"/>
          <a:lstStyle/>
          <a:p>
            <a:pPr algn="ctr" eaLnBrk="0" hangingPunct="0"/>
            <a:r>
              <a:rPr lang="en-US" sz="3600" b="1">
                <a:solidFill>
                  <a:srgbClr val="FEFCFC"/>
                </a:solidFill>
              </a:rPr>
              <a:t>Les centres d’hadrontérapie</a:t>
            </a:r>
            <a:r>
              <a:rPr lang="en-US" sz="3200" b="1">
                <a:solidFill>
                  <a:srgbClr val="FEFCFC"/>
                </a:solidFill>
              </a:rPr>
              <a:t> </a:t>
            </a:r>
            <a:endParaRPr lang="fr-FR" sz="3200" b="1">
              <a:solidFill>
                <a:srgbClr val="FEFCFC"/>
              </a:solidFill>
            </a:endParaRPr>
          </a:p>
        </p:txBody>
      </p:sp>
      <p:pic>
        <p:nvPicPr>
          <p:cNvPr id="13619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140" y="1256021"/>
            <a:ext cx="5832028" cy="4149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6200" name="Rectangle 8"/>
          <p:cNvSpPr>
            <a:spLocks noChangeArrowheads="1"/>
          </p:cNvSpPr>
          <p:nvPr/>
        </p:nvSpPr>
        <p:spPr bwMode="auto">
          <a:xfrm>
            <a:off x="1763688" y="5405338"/>
            <a:ext cx="53959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2400" b="1" dirty="0" err="1">
                <a:solidFill>
                  <a:srgbClr val="FF0000"/>
                </a:solidFill>
              </a:rPr>
              <a:t>gantry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isocentrique</a:t>
            </a:r>
            <a:r>
              <a:rPr lang="fr-FR" sz="2400" b="1" dirty="0">
                <a:solidFill>
                  <a:srgbClr val="FF0000"/>
                </a:solidFill>
              </a:rPr>
              <a:t> carbone du HIT </a:t>
            </a:r>
          </a:p>
          <a:p>
            <a:pPr algn="ctr"/>
            <a:r>
              <a:rPr lang="fr-FR" sz="2400" b="1" dirty="0">
                <a:solidFill>
                  <a:srgbClr val="FF0000"/>
                </a:solidFill>
              </a:rPr>
              <a:t>de 600 tonnes (diamètre de 13 m)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C8E74-10EC-4E6A-B114-E4B7E064E34D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8" name="Text Box 55"/>
          <p:cNvSpPr txBox="1">
            <a:spLocks noChangeArrowheads="1"/>
          </p:cNvSpPr>
          <p:nvPr/>
        </p:nvSpPr>
        <p:spPr bwMode="auto">
          <a:xfrm>
            <a:off x="543941" y="6444044"/>
            <a:ext cx="51801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 err="1" smtClean="0">
                <a:solidFill>
                  <a:srgbClr val="FFFFFF"/>
                </a:solidFill>
                <a:latin typeface="Corbel" pitchFamily="34" charset="0"/>
              </a:rPr>
              <a:t>L’hadronthérapie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35496" y="6469152"/>
            <a:ext cx="355561" cy="365535"/>
          </a:xfrm>
          <a:prstGeom prst="roundRect">
            <a:avLst>
              <a:gd name="adj" fmla="val 10000"/>
            </a:avLst>
          </a:prstGeom>
          <a:blipFill rotWithShape="0">
            <a:blip r:embed="rId3" cstate="print"/>
            <a:stretch>
              <a:fillRect/>
            </a:stretch>
          </a:blip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rgbClr val="9B2D1F">
                <a:tint val="50000"/>
                <a:hueOff val="0"/>
                <a:satOff val="0"/>
                <a:lumOff val="0"/>
                <a:alphaOff val="0"/>
              </a:srgbClr>
            </a:contourClr>
          </a:sp3d>
        </p:spPr>
        <p:style>
          <a:lnRef idx="0">
            <a:scrgbClr r="0" g="0" b="0"/>
          </a:lnRef>
          <a:fillRef idx="1">
            <a:scrgbClr r="0" g="0" b="0"/>
          </a:fillRef>
          <a:effectRef idx="3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38150977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6" grpId="0"/>
      <p:bldP spid="1362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13" name="Line 46"/>
          <p:cNvSpPr>
            <a:spLocks noChangeShapeType="1"/>
          </p:cNvSpPr>
          <p:nvPr/>
        </p:nvSpPr>
        <p:spPr bwMode="auto">
          <a:xfrm>
            <a:off x="3131804" y="3260113"/>
            <a:ext cx="1408447" cy="35144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8682" name="AutoShap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contexte</a:t>
            </a:r>
            <a:r>
              <a:rPr lang="en-US" dirty="0" smtClean="0"/>
              <a:t> de la </a:t>
            </a:r>
            <a:r>
              <a:rPr lang="en-US" dirty="0" err="1" smtClean="0"/>
              <a:t>lutte</a:t>
            </a:r>
            <a:r>
              <a:rPr lang="en-US" dirty="0" smtClean="0"/>
              <a:t> </a:t>
            </a:r>
            <a:r>
              <a:rPr lang="en-US" dirty="0" err="1" smtClean="0"/>
              <a:t>contre</a:t>
            </a:r>
            <a:r>
              <a:rPr lang="en-US" dirty="0" smtClean="0"/>
              <a:t> le Cancer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C8E74-10EC-4E6A-B114-E4B7E064E34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38" name="Text Box 55"/>
          <p:cNvSpPr txBox="1">
            <a:spLocks noChangeArrowheads="1"/>
          </p:cNvSpPr>
          <p:nvPr/>
        </p:nvSpPr>
        <p:spPr bwMode="auto">
          <a:xfrm>
            <a:off x="107504" y="6453336"/>
            <a:ext cx="48879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Le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contexte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générale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de la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lutte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contre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le Cancer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43577" y="1209526"/>
            <a:ext cx="80390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Globalement chaque cancer et chaque patient est différent</a:t>
            </a:r>
          </a:p>
          <a:p>
            <a:endParaRPr lang="fr-FR" b="1" dirty="0" smtClean="0"/>
          </a:p>
          <a:p>
            <a:r>
              <a:rPr lang="fr-FR" b="1" dirty="0" smtClean="0">
                <a:solidFill>
                  <a:srgbClr val="FFFF00"/>
                </a:solidFill>
                <a:sym typeface="Wingdings" pitchFamily="2" charset="2"/>
              </a:rPr>
              <a:t> Nécessité d’un arsenal thérapeutique et diagnostique très large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179512" y="2565673"/>
            <a:ext cx="1728192" cy="79131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4A4A2"/>
              </a:gs>
              <a:gs pos="100000">
                <a:srgbClr val="D4A4A2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b="1" dirty="0" smtClean="0"/>
              <a:t>Chirurgie</a:t>
            </a:r>
          </a:p>
          <a:p>
            <a:pPr algn="ctr"/>
            <a:r>
              <a:rPr lang="fr-FR" b="1" dirty="0" smtClean="0"/>
              <a:t>(contrôle local)</a:t>
            </a:r>
            <a:endParaRPr lang="fr-FR" b="1" dirty="0"/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2483768" y="2565673"/>
            <a:ext cx="1728192" cy="79131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4A4A2"/>
              </a:gs>
              <a:gs pos="100000">
                <a:srgbClr val="D4A4A2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b="1" dirty="0" smtClean="0"/>
              <a:t>Chimiothérapie</a:t>
            </a:r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4716016" y="2565673"/>
            <a:ext cx="1728192" cy="79131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4A4A2"/>
              </a:gs>
              <a:gs pos="100000">
                <a:srgbClr val="D4A4A2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b="1" dirty="0" smtClean="0"/>
              <a:t>Rayonnements</a:t>
            </a:r>
          </a:p>
          <a:p>
            <a:pPr algn="ctr"/>
            <a:r>
              <a:rPr lang="fr-FR" b="1" dirty="0" smtClean="0"/>
              <a:t>Ionisants</a:t>
            </a:r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6970485" y="2565675"/>
            <a:ext cx="1994003" cy="79131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4A4A2"/>
              </a:gs>
              <a:gs pos="100000">
                <a:srgbClr val="D4A4A2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b="1" dirty="0" smtClean="0"/>
              <a:t>Autres techniques</a:t>
            </a:r>
          </a:p>
          <a:p>
            <a:pPr algn="ctr"/>
            <a:r>
              <a:rPr lang="fr-FR" b="1" dirty="0" smtClean="0"/>
              <a:t>(ultrason, optique)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07504" y="4726885"/>
            <a:ext cx="8928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FF00"/>
                </a:solidFill>
              </a:rPr>
              <a:t>Traitement basé sur une de ces techniques mais de plus en combinant plusieurs modalités : Rayons + Chimio, Chirurgie + Rayons …</a:t>
            </a:r>
          </a:p>
        </p:txBody>
      </p:sp>
      <p:sp>
        <p:nvSpPr>
          <p:cNvPr id="5" name="Flèche vers le haut 4"/>
          <p:cNvSpPr/>
          <p:nvPr/>
        </p:nvSpPr>
        <p:spPr bwMode="auto">
          <a:xfrm>
            <a:off x="913038" y="3862483"/>
            <a:ext cx="261140" cy="502621"/>
          </a:xfrm>
          <a:prstGeom prst="upArrow">
            <a:avLst/>
          </a:prstGeom>
          <a:solidFill>
            <a:srgbClr val="FFFF00"/>
          </a:solidFill>
          <a:ln w="28575" cap="flat" cmpd="sng" algn="ctr">
            <a:solidFill>
              <a:srgbClr val="B7EDF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" name="Flèche vers le haut 15"/>
          <p:cNvSpPr/>
          <p:nvPr/>
        </p:nvSpPr>
        <p:spPr bwMode="auto">
          <a:xfrm>
            <a:off x="3217294" y="3862483"/>
            <a:ext cx="261140" cy="502621"/>
          </a:xfrm>
          <a:prstGeom prst="upArrow">
            <a:avLst/>
          </a:prstGeom>
          <a:solidFill>
            <a:srgbClr val="FFFF00"/>
          </a:solidFill>
          <a:ln w="28575" cap="flat" cmpd="sng" algn="ctr">
            <a:solidFill>
              <a:srgbClr val="B7EDF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Flèche vers le haut 16"/>
          <p:cNvSpPr/>
          <p:nvPr/>
        </p:nvSpPr>
        <p:spPr bwMode="auto">
          <a:xfrm>
            <a:off x="5449542" y="3862483"/>
            <a:ext cx="261140" cy="502621"/>
          </a:xfrm>
          <a:prstGeom prst="upArrow">
            <a:avLst/>
          </a:prstGeom>
          <a:solidFill>
            <a:srgbClr val="FFFF00"/>
          </a:solidFill>
          <a:ln w="28575" cap="flat" cmpd="sng" algn="ctr">
            <a:solidFill>
              <a:srgbClr val="B7EDF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" name="Flèche vers le haut 17"/>
          <p:cNvSpPr/>
          <p:nvPr/>
        </p:nvSpPr>
        <p:spPr bwMode="auto">
          <a:xfrm>
            <a:off x="7836916" y="3862483"/>
            <a:ext cx="261140" cy="502621"/>
          </a:xfrm>
          <a:prstGeom prst="upArrow">
            <a:avLst/>
          </a:prstGeom>
          <a:solidFill>
            <a:srgbClr val="FFFF00"/>
          </a:solidFill>
          <a:ln w="28575" cap="flat" cmpd="sng" algn="ctr">
            <a:solidFill>
              <a:srgbClr val="B7EDF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Double flèche horizontale 5"/>
          <p:cNvSpPr/>
          <p:nvPr/>
        </p:nvSpPr>
        <p:spPr bwMode="auto">
          <a:xfrm>
            <a:off x="1907704" y="2826644"/>
            <a:ext cx="504056" cy="242316"/>
          </a:xfrm>
          <a:prstGeom prst="leftRightArrow">
            <a:avLst/>
          </a:prstGeom>
          <a:solidFill>
            <a:srgbClr val="FFFF00"/>
          </a:solidFill>
          <a:ln w="28575" cap="flat" cmpd="sng" algn="ctr">
            <a:solidFill>
              <a:srgbClr val="B7EDF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Double flèche horizontale 19"/>
          <p:cNvSpPr/>
          <p:nvPr/>
        </p:nvSpPr>
        <p:spPr bwMode="auto">
          <a:xfrm>
            <a:off x="4188855" y="2852936"/>
            <a:ext cx="504056" cy="242316"/>
          </a:xfrm>
          <a:prstGeom prst="leftRightArrow">
            <a:avLst/>
          </a:prstGeom>
          <a:solidFill>
            <a:srgbClr val="FFFF00"/>
          </a:solidFill>
          <a:ln w="28575" cap="flat" cmpd="sng" algn="ctr">
            <a:solidFill>
              <a:srgbClr val="B7EDF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Double flèche horizontale 20"/>
          <p:cNvSpPr/>
          <p:nvPr/>
        </p:nvSpPr>
        <p:spPr bwMode="auto">
          <a:xfrm>
            <a:off x="6477551" y="2826644"/>
            <a:ext cx="504056" cy="242316"/>
          </a:xfrm>
          <a:prstGeom prst="leftRightArrow">
            <a:avLst/>
          </a:prstGeom>
          <a:solidFill>
            <a:srgbClr val="FFFF00"/>
          </a:solidFill>
          <a:ln w="28575" cap="flat" cmpd="sng" algn="ctr">
            <a:solidFill>
              <a:srgbClr val="B7EDF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4572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773238"/>
            <a:ext cx="9180513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5" name="TextBox 7"/>
          <p:cNvSpPr txBox="1">
            <a:spLocks noChangeArrowheads="1"/>
          </p:cNvSpPr>
          <p:nvPr/>
        </p:nvSpPr>
        <p:spPr bwMode="auto">
          <a:xfrm>
            <a:off x="76200" y="5559425"/>
            <a:ext cx="9067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CH" sz="2400" b="1" dirty="0"/>
              <a:t>Il y a actuellement deux centres cliniques en opération pour les traitements par carbone : Heidelberg </a:t>
            </a:r>
            <a:r>
              <a:rPr lang="fr-CH" sz="2400" b="1" dirty="0" smtClean="0"/>
              <a:t>et </a:t>
            </a:r>
            <a:r>
              <a:rPr lang="fr-CH" sz="2400" b="1" dirty="0" err="1"/>
              <a:t>Hyogo</a:t>
            </a:r>
            <a:r>
              <a:rPr lang="fr-CH" sz="2000" b="1" dirty="0">
                <a:latin typeface="Tahoma" pitchFamily="34" charset="0"/>
              </a:rPr>
              <a:t> </a:t>
            </a:r>
          </a:p>
        </p:txBody>
      </p:sp>
      <p:sp>
        <p:nvSpPr>
          <p:cNvPr id="107526" name="TextBox 7"/>
          <p:cNvSpPr txBox="1">
            <a:spLocks noChangeArrowheads="1"/>
          </p:cNvSpPr>
          <p:nvPr/>
        </p:nvSpPr>
        <p:spPr bwMode="auto">
          <a:xfrm>
            <a:off x="76200" y="620713"/>
            <a:ext cx="9067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LU" sz="2400" b="1" dirty="0"/>
              <a:t>Les accélérateurs pour des traitements en  </a:t>
            </a:r>
            <a:r>
              <a:rPr lang="fr-LU" sz="2400" b="1" dirty="0">
                <a:solidFill>
                  <a:srgbClr val="FFFF00"/>
                </a:solidFill>
              </a:rPr>
              <a:t>carbone sont des synchrotrons</a:t>
            </a:r>
            <a:r>
              <a:rPr lang="fr-LU" sz="2400" b="1" dirty="0"/>
              <a:t> et les accélérateurs pour des traitements en </a:t>
            </a:r>
            <a:r>
              <a:rPr lang="fr-LU" sz="2400" b="1" dirty="0">
                <a:solidFill>
                  <a:srgbClr val="99FFCC"/>
                </a:solidFill>
              </a:rPr>
              <a:t>proton sont des cyclotrons</a:t>
            </a:r>
          </a:p>
        </p:txBody>
      </p:sp>
      <p:sp>
        <p:nvSpPr>
          <p:cNvPr id="107527" name="AutoShape 7"/>
          <p:cNvSpPr>
            <a:spLocks/>
          </p:cNvSpPr>
          <p:nvPr/>
        </p:nvSpPr>
        <p:spPr bwMode="auto">
          <a:xfrm>
            <a:off x="-12700" y="-84138"/>
            <a:ext cx="9150350" cy="77628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44000" bIns="36000"/>
          <a:lstStyle/>
          <a:p>
            <a:pPr algn="ctr" eaLnBrk="0" hangingPunct="0"/>
            <a:r>
              <a:rPr lang="en-US" sz="3600" b="1" dirty="0">
                <a:solidFill>
                  <a:srgbClr val="FEFCFC"/>
                </a:solidFill>
              </a:rPr>
              <a:t>Les </a:t>
            </a:r>
            <a:r>
              <a:rPr lang="en-US" sz="3600" b="1" dirty="0" err="1">
                <a:solidFill>
                  <a:srgbClr val="FEFCFC"/>
                </a:solidFill>
              </a:rPr>
              <a:t>centres</a:t>
            </a:r>
            <a:r>
              <a:rPr lang="en-US" sz="3600" b="1" dirty="0">
                <a:solidFill>
                  <a:srgbClr val="FEFCFC"/>
                </a:solidFill>
              </a:rPr>
              <a:t> </a:t>
            </a:r>
            <a:r>
              <a:rPr lang="en-US" sz="3600" b="1" dirty="0" err="1" smtClean="0">
                <a:solidFill>
                  <a:srgbClr val="FEFCFC"/>
                </a:solidFill>
              </a:rPr>
              <a:t>d’hadronthérapie</a:t>
            </a:r>
            <a:r>
              <a:rPr lang="en-US" sz="3200" b="1" dirty="0" smtClean="0">
                <a:solidFill>
                  <a:srgbClr val="FEFCFC"/>
                </a:solidFill>
              </a:rPr>
              <a:t> </a:t>
            </a:r>
            <a:endParaRPr lang="fr-FR" sz="3200" b="1" dirty="0">
              <a:solidFill>
                <a:srgbClr val="FEFCFC"/>
              </a:solidFill>
            </a:endParaRPr>
          </a:p>
        </p:txBody>
      </p:sp>
      <p:sp>
        <p:nvSpPr>
          <p:cNvPr id="46" name="Rectangle à coins arrondis 45"/>
          <p:cNvSpPr/>
          <p:nvPr/>
        </p:nvSpPr>
        <p:spPr>
          <a:xfrm>
            <a:off x="214282" y="6469152"/>
            <a:ext cx="355561" cy="365535"/>
          </a:xfrm>
          <a:prstGeom prst="roundRect">
            <a:avLst>
              <a:gd name="adj" fmla="val 10000"/>
            </a:avLst>
          </a:prstGeom>
          <a:blipFill rotWithShape="0">
            <a:blip r:embed="rId3" cstate="print"/>
            <a:stretch>
              <a:fillRect/>
            </a:stretch>
          </a:blip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rgbClr val="9B2D1F">
                <a:tint val="50000"/>
                <a:hueOff val="0"/>
                <a:satOff val="0"/>
                <a:lumOff val="0"/>
                <a:alphaOff val="0"/>
              </a:srgbClr>
            </a:contourClr>
          </a:sp3d>
        </p:spPr>
        <p:style>
          <a:lnRef idx="0">
            <a:scrgbClr r="0" g="0" b="0"/>
          </a:lnRef>
          <a:fillRef idx="1">
            <a:scrgbClr r="0" g="0" b="0"/>
          </a:fillRef>
          <a:effectRef idx="3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7532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 err="1" smtClean="0">
                <a:solidFill>
                  <a:srgbClr val="FFFFFF"/>
                </a:solidFill>
                <a:latin typeface="Corbel" pitchFamily="34" charset="0"/>
              </a:rPr>
              <a:t>L’hadronthérapie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C8E74-10EC-4E6A-B114-E4B7E064E34D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3178175"/>
            <a:ext cx="2871787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6" name="AutoShape 6"/>
          <p:cNvSpPr>
            <a:spLocks/>
          </p:cNvSpPr>
          <p:nvPr/>
        </p:nvSpPr>
        <p:spPr bwMode="auto">
          <a:xfrm>
            <a:off x="-12700" y="-11113"/>
            <a:ext cx="9150350" cy="77628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44000" bIns="36000"/>
          <a:lstStyle/>
          <a:p>
            <a:pPr algn="ctr" eaLnBrk="0" hangingPunct="0"/>
            <a:r>
              <a:rPr lang="en-US" sz="3600" b="1" dirty="0">
                <a:solidFill>
                  <a:srgbClr val="FEFCFC"/>
                </a:solidFill>
              </a:rPr>
              <a:t>Les </a:t>
            </a:r>
            <a:r>
              <a:rPr lang="en-US" sz="3600" b="1" dirty="0" err="1">
                <a:solidFill>
                  <a:srgbClr val="FEFCFC"/>
                </a:solidFill>
              </a:rPr>
              <a:t>centres</a:t>
            </a:r>
            <a:r>
              <a:rPr lang="en-US" sz="3600" b="1" dirty="0">
                <a:solidFill>
                  <a:srgbClr val="FEFCFC"/>
                </a:solidFill>
              </a:rPr>
              <a:t> </a:t>
            </a:r>
            <a:r>
              <a:rPr lang="en-US" sz="3600" b="1" dirty="0" err="1" smtClean="0">
                <a:solidFill>
                  <a:srgbClr val="FEFCFC"/>
                </a:solidFill>
              </a:rPr>
              <a:t>d’hadronthérapie</a:t>
            </a:r>
            <a:r>
              <a:rPr lang="en-US" sz="3200" b="1" dirty="0" smtClean="0">
                <a:solidFill>
                  <a:srgbClr val="FEFCFC"/>
                </a:solidFill>
              </a:rPr>
              <a:t> </a:t>
            </a:r>
            <a:endParaRPr lang="fr-FR" sz="3200" b="1" dirty="0">
              <a:solidFill>
                <a:srgbClr val="FEFCFC"/>
              </a:solidFill>
            </a:endParaRPr>
          </a:p>
        </p:txBody>
      </p:sp>
      <p:sp>
        <p:nvSpPr>
          <p:cNvPr id="46" name="Rectangle à coins arrondis 45"/>
          <p:cNvSpPr/>
          <p:nvPr/>
        </p:nvSpPr>
        <p:spPr>
          <a:xfrm>
            <a:off x="214282" y="6469152"/>
            <a:ext cx="355561" cy="365535"/>
          </a:xfrm>
          <a:prstGeom prst="roundRect">
            <a:avLst>
              <a:gd name="adj" fmla="val 10000"/>
            </a:avLst>
          </a:prstGeom>
          <a:blipFill rotWithShape="0">
            <a:blip r:embed="rId4" cstate="print"/>
            <a:stretch>
              <a:fillRect/>
            </a:stretch>
          </a:blip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rgbClr val="9B2D1F">
                <a:tint val="50000"/>
                <a:hueOff val="0"/>
                <a:satOff val="0"/>
                <a:lumOff val="0"/>
                <a:alphaOff val="0"/>
              </a:srgbClr>
            </a:contourClr>
          </a:sp3d>
        </p:spPr>
        <p:style>
          <a:lnRef idx="0">
            <a:scrgbClr r="0" g="0" b="0"/>
          </a:lnRef>
          <a:fillRef idx="1">
            <a:scrgbClr r="0" g="0" b="0"/>
          </a:fillRef>
          <a:effectRef idx="3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7770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 err="1">
                <a:solidFill>
                  <a:srgbClr val="FFFFFF"/>
                </a:solidFill>
                <a:latin typeface="Corbel" pitchFamily="34" charset="0"/>
              </a:rPr>
              <a:t>L’hadrontérapie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C8E74-10EC-4E6A-B114-E4B7E064E34D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TextBox 7"/>
          <p:cNvSpPr txBox="1">
            <a:spLocks noChangeArrowheads="1"/>
          </p:cNvSpPr>
          <p:nvPr/>
        </p:nvSpPr>
        <p:spPr bwMode="auto">
          <a:xfrm>
            <a:off x="76200" y="1125538"/>
            <a:ext cx="906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sz="2400" b="1">
                <a:solidFill>
                  <a:srgbClr val="FF0000"/>
                </a:solidFill>
              </a:rPr>
              <a:t>Hyogo Ion Beam Medical Center</a:t>
            </a:r>
            <a:r>
              <a:rPr lang="fr-FR" sz="2400">
                <a:solidFill>
                  <a:srgbClr val="FF0000"/>
                </a:solidFill>
              </a:rPr>
              <a:t> </a:t>
            </a:r>
            <a:endParaRPr lang="fr-CH" sz="2400" b="1">
              <a:solidFill>
                <a:srgbClr val="FF0000"/>
              </a:solidFill>
            </a:endParaRPr>
          </a:p>
        </p:txBody>
      </p:sp>
      <p:pic>
        <p:nvPicPr>
          <p:cNvPr id="110597" name="Picture 5" descr="shou_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989138"/>
            <a:ext cx="4500562" cy="380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8" name="Text Box 6"/>
          <p:cNvSpPr txBox="1">
            <a:spLocks noChangeArrowheads="1"/>
          </p:cNvSpPr>
          <p:nvPr/>
        </p:nvSpPr>
        <p:spPr bwMode="auto">
          <a:xfrm>
            <a:off x="0" y="5783263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kumimoji="1" lang="en-US" altLang="ja-JP" b="1">
                <a:ea typeface="ＭＳ Ｐゴシック" pitchFamily="64" charset="-128"/>
              </a:rPr>
              <a:t>Treatment Room of isocentric rotating Gantry</a:t>
            </a:r>
          </a:p>
          <a:p>
            <a:pPr algn="ctr"/>
            <a:r>
              <a:rPr kumimoji="1" lang="en-US" altLang="ja-JP" b="1">
                <a:ea typeface="ＭＳ Ｐゴシック" pitchFamily="64" charset="-128"/>
              </a:rPr>
              <a:t>(Only for Protons)</a:t>
            </a:r>
          </a:p>
        </p:txBody>
      </p:sp>
      <p:pic>
        <p:nvPicPr>
          <p:cNvPr id="1105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9138"/>
            <a:ext cx="464343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0" name="AutoShape 8"/>
          <p:cNvSpPr>
            <a:spLocks/>
          </p:cNvSpPr>
          <p:nvPr/>
        </p:nvSpPr>
        <p:spPr bwMode="auto">
          <a:xfrm>
            <a:off x="-12700" y="-11113"/>
            <a:ext cx="9150350" cy="77628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44000" bIns="36000"/>
          <a:lstStyle/>
          <a:p>
            <a:pPr algn="ctr" eaLnBrk="0" hangingPunct="0"/>
            <a:r>
              <a:rPr lang="en-US" sz="3600" b="1" dirty="0">
                <a:solidFill>
                  <a:srgbClr val="FEFCFC"/>
                </a:solidFill>
              </a:rPr>
              <a:t>Les </a:t>
            </a:r>
            <a:r>
              <a:rPr lang="en-US" sz="3600" b="1" dirty="0" err="1">
                <a:solidFill>
                  <a:srgbClr val="FEFCFC"/>
                </a:solidFill>
              </a:rPr>
              <a:t>centres</a:t>
            </a:r>
            <a:r>
              <a:rPr lang="en-US" sz="3600" b="1" dirty="0">
                <a:solidFill>
                  <a:srgbClr val="FEFCFC"/>
                </a:solidFill>
              </a:rPr>
              <a:t> </a:t>
            </a:r>
            <a:r>
              <a:rPr lang="en-US" sz="3600" b="1" dirty="0" err="1" smtClean="0">
                <a:solidFill>
                  <a:srgbClr val="FEFCFC"/>
                </a:solidFill>
              </a:rPr>
              <a:t>d’hadronthérapie</a:t>
            </a:r>
            <a:r>
              <a:rPr lang="en-US" sz="3200" b="1" dirty="0" smtClean="0">
                <a:solidFill>
                  <a:srgbClr val="FEFCFC"/>
                </a:solidFill>
              </a:rPr>
              <a:t> </a:t>
            </a:r>
            <a:endParaRPr lang="fr-FR" sz="3200" b="1" dirty="0">
              <a:solidFill>
                <a:srgbClr val="FEFCFC"/>
              </a:solidFill>
            </a:endParaRPr>
          </a:p>
        </p:txBody>
      </p:sp>
      <p:sp>
        <p:nvSpPr>
          <p:cNvPr id="46" name="Rectangle à coins arrondis 45"/>
          <p:cNvSpPr/>
          <p:nvPr/>
        </p:nvSpPr>
        <p:spPr>
          <a:xfrm>
            <a:off x="214282" y="6469152"/>
            <a:ext cx="355561" cy="365535"/>
          </a:xfrm>
          <a:prstGeom prst="roundRect">
            <a:avLst>
              <a:gd name="adj" fmla="val 10000"/>
            </a:avLst>
          </a:prstGeom>
          <a:blipFill rotWithShape="0">
            <a:blip r:embed="rId4" cstate="print"/>
            <a:stretch>
              <a:fillRect/>
            </a:stretch>
          </a:blip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rgbClr val="9B2D1F">
                <a:tint val="50000"/>
                <a:hueOff val="0"/>
                <a:satOff val="0"/>
                <a:lumOff val="0"/>
                <a:alphaOff val="0"/>
              </a:srgbClr>
            </a:contourClr>
          </a:sp3d>
        </p:spPr>
        <p:style>
          <a:lnRef idx="0">
            <a:scrgbClr r="0" g="0" b="0"/>
          </a:lnRef>
          <a:fillRef idx="1">
            <a:scrgbClr r="0" g="0" b="0"/>
          </a:fillRef>
          <a:effectRef idx="3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0604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 err="1" smtClean="0">
                <a:solidFill>
                  <a:srgbClr val="FFFFFF"/>
                </a:solidFill>
                <a:latin typeface="Corbel" pitchFamily="34" charset="0"/>
              </a:rPr>
              <a:t>L’hadronthérapi</a:t>
            </a:r>
            <a:r>
              <a:rPr lang="en-US" sz="1400" dirty="0" err="1" smtClean="0">
                <a:solidFill>
                  <a:srgbClr val="FFFFFF"/>
                </a:solidFill>
                <a:latin typeface="Corbel" pitchFamily="34" charset="0"/>
              </a:rPr>
              <a:t>e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C8E74-10EC-4E6A-B114-E4B7E064E34D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41" name="Rectangle 25"/>
          <p:cNvSpPr>
            <a:spLocks noChangeArrowheads="1"/>
          </p:cNvSpPr>
          <p:nvPr/>
        </p:nvSpPr>
        <p:spPr bwMode="auto">
          <a:xfrm>
            <a:off x="0" y="695236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fr-FR" sz="2400" b="1" dirty="0">
                <a:solidFill>
                  <a:srgbClr val="FFFF00"/>
                </a:solidFill>
              </a:rPr>
              <a:t>Le centre de traitement à Heidelberg (HIT) fa commencé  à traiter des patients depuis fin 2009 a été construit par Siemens</a:t>
            </a:r>
          </a:p>
        </p:txBody>
      </p:sp>
      <p:sp>
        <p:nvSpPr>
          <p:cNvPr id="111643" name="AutoShape 27"/>
          <p:cNvSpPr>
            <a:spLocks/>
          </p:cNvSpPr>
          <p:nvPr/>
        </p:nvSpPr>
        <p:spPr bwMode="auto">
          <a:xfrm>
            <a:off x="-12700" y="-11113"/>
            <a:ext cx="9150350" cy="77628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44000" bIns="36000"/>
          <a:lstStyle/>
          <a:p>
            <a:pPr algn="ctr" eaLnBrk="0" hangingPunct="0"/>
            <a:r>
              <a:rPr lang="en-US" sz="3600" b="1">
                <a:solidFill>
                  <a:srgbClr val="FEFCFC"/>
                </a:solidFill>
              </a:rPr>
              <a:t>Les centres d’hadrontérapie</a:t>
            </a:r>
            <a:r>
              <a:rPr lang="en-US" sz="3200" b="1">
                <a:solidFill>
                  <a:srgbClr val="FEFCFC"/>
                </a:solidFill>
              </a:rPr>
              <a:t> </a:t>
            </a:r>
            <a:endParaRPr lang="fr-FR" sz="3200" b="1">
              <a:solidFill>
                <a:srgbClr val="FEFCFC"/>
              </a:solidFill>
            </a:endParaRPr>
          </a:p>
        </p:txBody>
      </p:sp>
      <p:grpSp>
        <p:nvGrpSpPr>
          <p:cNvPr id="111644" name="Group 28"/>
          <p:cNvGrpSpPr>
            <a:grpSpLocks/>
          </p:cNvGrpSpPr>
          <p:nvPr/>
        </p:nvGrpSpPr>
        <p:grpSpPr bwMode="auto">
          <a:xfrm>
            <a:off x="0" y="1700213"/>
            <a:ext cx="9144000" cy="4476750"/>
            <a:chOff x="1068453" y="2952750"/>
            <a:chExt cx="8667750" cy="3829050"/>
          </a:xfrm>
        </p:grpSpPr>
        <p:pic>
          <p:nvPicPr>
            <p:cNvPr id="111645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9014" y="3016250"/>
              <a:ext cx="4247885" cy="373697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646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108" y="3016250"/>
              <a:ext cx="4280561" cy="3765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647" name="Text Box 14"/>
            <p:cNvSpPr txBox="1">
              <a:spLocks noChangeArrowheads="1"/>
            </p:cNvSpPr>
            <p:nvPr/>
          </p:nvSpPr>
          <p:spPr bwMode="auto">
            <a:xfrm>
              <a:off x="1068453" y="3203575"/>
              <a:ext cx="939006" cy="5667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1600" b="1">
                  <a:solidFill>
                    <a:schemeClr val="bg1"/>
                  </a:solidFill>
                  <a:latin typeface="Tahoma" pitchFamily="34" charset="0"/>
                </a:rPr>
                <a:t>Ion-Source</a:t>
              </a:r>
            </a:p>
          </p:txBody>
        </p:sp>
        <p:sp>
          <p:nvSpPr>
            <p:cNvPr id="111648" name="Line 15"/>
            <p:cNvSpPr>
              <a:spLocks noChangeShapeType="1"/>
            </p:cNvSpPr>
            <p:nvPr/>
          </p:nvSpPr>
          <p:spPr bwMode="auto">
            <a:xfrm>
              <a:off x="1242152" y="3770313"/>
              <a:ext cx="0" cy="314325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1649" name="Text Box 16"/>
            <p:cNvSpPr txBox="1">
              <a:spLocks noChangeArrowheads="1"/>
            </p:cNvSpPr>
            <p:nvPr/>
          </p:nvSpPr>
          <p:spPr bwMode="auto">
            <a:xfrm>
              <a:off x="2633463" y="4210050"/>
              <a:ext cx="940726" cy="3143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1600" b="1">
                  <a:solidFill>
                    <a:schemeClr val="bg1"/>
                  </a:solidFill>
                  <a:latin typeface="Times New Roman" pitchFamily="18" charset="0"/>
                </a:rPr>
                <a:t>LINAC</a:t>
              </a:r>
              <a:endParaRPr lang="en-US" sz="16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11650" name="Line 17"/>
            <p:cNvSpPr>
              <a:spLocks noChangeShapeType="1"/>
            </p:cNvSpPr>
            <p:nvPr/>
          </p:nvSpPr>
          <p:spPr bwMode="auto">
            <a:xfrm flipH="1" flipV="1">
              <a:off x="2217274" y="4210050"/>
              <a:ext cx="416190" cy="18891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1651" name="Text Box 18"/>
            <p:cNvSpPr txBox="1">
              <a:spLocks noChangeArrowheads="1"/>
            </p:cNvSpPr>
            <p:nvPr/>
          </p:nvSpPr>
          <p:spPr bwMode="auto">
            <a:xfrm>
              <a:off x="2843278" y="3419475"/>
              <a:ext cx="1609725" cy="3143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1600" b="1">
                  <a:solidFill>
                    <a:schemeClr val="bg1"/>
                  </a:solidFill>
                  <a:latin typeface="Tahoma" pitchFamily="34" charset="0"/>
                </a:rPr>
                <a:t>Synchrotron</a:t>
              </a:r>
              <a:endParaRPr lang="en-US" sz="1600">
                <a:solidFill>
                  <a:schemeClr val="bg1"/>
                </a:solidFill>
                <a:latin typeface="Tahoma" pitchFamily="34" charset="0"/>
              </a:endParaRPr>
            </a:p>
          </p:txBody>
        </p:sp>
        <p:sp>
          <p:nvSpPr>
            <p:cNvPr id="111652" name="Text Box 19"/>
            <p:cNvSpPr txBox="1">
              <a:spLocks noChangeArrowheads="1"/>
            </p:cNvSpPr>
            <p:nvPr/>
          </p:nvSpPr>
          <p:spPr bwMode="auto">
            <a:xfrm>
              <a:off x="2982581" y="6157913"/>
              <a:ext cx="2228850" cy="56356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1600" b="1">
                  <a:solidFill>
                    <a:schemeClr val="bg1"/>
                  </a:solidFill>
                  <a:latin typeface="Tahoma" pitchFamily="34" charset="0"/>
                </a:rPr>
                <a:t>Treatment halls by Siemens Medical</a:t>
              </a:r>
            </a:p>
            <a:p>
              <a:pPr algn="ctr"/>
              <a:endParaRPr lang="en-US" sz="16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11653" name="Line 20"/>
            <p:cNvSpPr>
              <a:spLocks noChangeShapeType="1"/>
            </p:cNvSpPr>
            <p:nvPr/>
          </p:nvSpPr>
          <p:spPr bwMode="auto">
            <a:xfrm flipV="1">
              <a:off x="3679097" y="5089525"/>
              <a:ext cx="278606" cy="10683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1654" name="Line 21"/>
            <p:cNvSpPr>
              <a:spLocks noChangeShapeType="1"/>
            </p:cNvSpPr>
            <p:nvPr/>
          </p:nvSpPr>
          <p:spPr bwMode="auto">
            <a:xfrm flipV="1">
              <a:off x="4654219" y="5278438"/>
              <a:ext cx="276886" cy="8794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1655" name="Line 22"/>
            <p:cNvSpPr>
              <a:spLocks noChangeShapeType="1"/>
            </p:cNvSpPr>
            <p:nvPr/>
          </p:nvSpPr>
          <p:spPr bwMode="auto">
            <a:xfrm flipV="1">
              <a:off x="5211431" y="5970588"/>
              <a:ext cx="1740429" cy="31273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1656" name="Text Box 23"/>
            <p:cNvSpPr txBox="1">
              <a:spLocks noChangeArrowheads="1"/>
            </p:cNvSpPr>
            <p:nvPr/>
          </p:nvSpPr>
          <p:spPr bwMode="auto">
            <a:xfrm>
              <a:off x="5140920" y="2952750"/>
              <a:ext cx="3969279" cy="3143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1600" b="1">
                  <a:solidFill>
                    <a:schemeClr val="bg1"/>
                  </a:solidFill>
                  <a:latin typeface="Tahoma" pitchFamily="34" charset="0"/>
                </a:rPr>
                <a:t>High Energy Beam Transport Line</a:t>
              </a:r>
              <a:endParaRPr lang="en-US" sz="1600">
                <a:solidFill>
                  <a:schemeClr val="bg1"/>
                </a:solidFill>
                <a:latin typeface="Tahoma" pitchFamily="34" charset="0"/>
              </a:endParaRPr>
            </a:p>
          </p:txBody>
        </p:sp>
        <p:sp>
          <p:nvSpPr>
            <p:cNvPr id="111657" name="Line 24"/>
            <p:cNvSpPr>
              <a:spLocks noChangeShapeType="1"/>
            </p:cNvSpPr>
            <p:nvPr/>
          </p:nvSpPr>
          <p:spPr bwMode="auto">
            <a:xfrm>
              <a:off x="7438561" y="3267075"/>
              <a:ext cx="0" cy="43973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1658" name="Line 25"/>
            <p:cNvSpPr>
              <a:spLocks noChangeShapeType="1"/>
            </p:cNvSpPr>
            <p:nvPr/>
          </p:nvSpPr>
          <p:spPr bwMode="auto">
            <a:xfrm>
              <a:off x="5488318" y="3267075"/>
              <a:ext cx="0" cy="81756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1659" name="Line 26"/>
            <p:cNvSpPr>
              <a:spLocks noChangeShapeType="1"/>
            </p:cNvSpPr>
            <p:nvPr/>
          </p:nvSpPr>
          <p:spPr bwMode="auto">
            <a:xfrm>
              <a:off x="6394648" y="3267075"/>
              <a:ext cx="0" cy="94297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1660" name="Text Box 27"/>
            <p:cNvSpPr txBox="1">
              <a:spLocks noChangeArrowheads="1"/>
            </p:cNvSpPr>
            <p:nvPr/>
          </p:nvSpPr>
          <p:spPr bwMode="auto">
            <a:xfrm>
              <a:off x="8203869" y="3330575"/>
              <a:ext cx="1324240" cy="5651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1600" b="1">
                  <a:solidFill>
                    <a:schemeClr val="bg1"/>
                  </a:solidFill>
                  <a:latin typeface="Tahoma" pitchFamily="34" charset="0"/>
                </a:rPr>
                <a:t>Quality</a:t>
              </a:r>
            </a:p>
            <a:p>
              <a:pPr algn="ctr"/>
              <a:r>
                <a:rPr lang="en-US" sz="1600" b="1">
                  <a:solidFill>
                    <a:schemeClr val="bg1"/>
                  </a:solidFill>
                  <a:latin typeface="Tahoma" pitchFamily="34" charset="0"/>
                </a:rPr>
                <a:t>Assurance</a:t>
              </a:r>
              <a:endParaRPr lang="en-US" sz="1600">
                <a:solidFill>
                  <a:schemeClr val="bg1"/>
                </a:solidFill>
                <a:latin typeface="Tahoma" pitchFamily="34" charset="0"/>
              </a:endParaRPr>
            </a:p>
          </p:txBody>
        </p:sp>
        <p:sp>
          <p:nvSpPr>
            <p:cNvPr id="111661" name="Line 28"/>
            <p:cNvSpPr>
              <a:spLocks noChangeShapeType="1"/>
            </p:cNvSpPr>
            <p:nvPr/>
          </p:nvSpPr>
          <p:spPr bwMode="auto">
            <a:xfrm>
              <a:off x="9039687" y="3895725"/>
              <a:ext cx="696516" cy="123825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1662" name="Text Box 29"/>
            <p:cNvSpPr txBox="1">
              <a:spLocks noChangeArrowheads="1"/>
            </p:cNvSpPr>
            <p:nvPr/>
          </p:nvSpPr>
          <p:spPr bwMode="auto">
            <a:xfrm>
              <a:off x="8135077" y="4964113"/>
              <a:ext cx="939006" cy="3143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1600" b="1">
                  <a:solidFill>
                    <a:schemeClr val="bg1"/>
                  </a:solidFill>
                  <a:latin typeface="Tahoma" pitchFamily="34" charset="0"/>
                </a:rPr>
                <a:t>Gantry</a:t>
              </a:r>
            </a:p>
          </p:txBody>
        </p:sp>
      </p:grpSp>
      <p:sp>
        <p:nvSpPr>
          <p:cNvPr id="111642" name="Text Box 26"/>
          <p:cNvSpPr txBox="1">
            <a:spLocks noChangeArrowheads="1"/>
          </p:cNvSpPr>
          <p:nvPr/>
        </p:nvSpPr>
        <p:spPr bwMode="auto">
          <a:xfrm>
            <a:off x="323850" y="5589588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r-FR" sz="2400" b="1">
                <a:solidFill>
                  <a:srgbClr val="FF0000"/>
                </a:solidFill>
                <a:latin typeface="Tahoma" pitchFamily="34" charset="0"/>
              </a:rPr>
              <a:t>SIEMENS</a:t>
            </a:r>
          </a:p>
        </p:txBody>
      </p:sp>
      <p:sp>
        <p:nvSpPr>
          <p:cNvPr id="46" name="Rectangle à coins arrondis 45"/>
          <p:cNvSpPr/>
          <p:nvPr/>
        </p:nvSpPr>
        <p:spPr>
          <a:xfrm>
            <a:off x="214282" y="6469152"/>
            <a:ext cx="355561" cy="365535"/>
          </a:xfrm>
          <a:prstGeom prst="roundRect">
            <a:avLst>
              <a:gd name="adj" fmla="val 10000"/>
            </a:avLst>
          </a:prstGeom>
          <a:blipFill rotWithShape="0">
            <a:blip r:embed="rId5" cstate="print"/>
            <a:stretch>
              <a:fillRect/>
            </a:stretch>
          </a:blip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rgbClr val="9B2D1F">
                <a:tint val="50000"/>
                <a:hueOff val="0"/>
                <a:satOff val="0"/>
                <a:lumOff val="0"/>
                <a:alphaOff val="0"/>
              </a:srgbClr>
            </a:contourClr>
          </a:sp3d>
        </p:spPr>
        <p:style>
          <a:lnRef idx="0">
            <a:scrgbClr r="0" g="0" b="0"/>
          </a:lnRef>
          <a:fillRef idx="1">
            <a:scrgbClr r="0" g="0" b="0"/>
          </a:fillRef>
          <a:effectRef idx="3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1666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 err="1" smtClean="0">
                <a:solidFill>
                  <a:srgbClr val="FFFFFF"/>
                </a:solidFill>
                <a:latin typeface="Corbel" pitchFamily="34" charset="0"/>
              </a:rPr>
              <a:t>L’hadronthérapie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C8E74-10EC-4E6A-B114-E4B7E064E34D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8" name="TextBox 7"/>
          <p:cNvSpPr txBox="1">
            <a:spLocks noChangeArrowheads="1"/>
          </p:cNvSpPr>
          <p:nvPr/>
        </p:nvSpPr>
        <p:spPr bwMode="auto">
          <a:xfrm>
            <a:off x="76200" y="4941888"/>
            <a:ext cx="44243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/>
            <a:r>
              <a:rPr lang="fr-CH" sz="2000" b="1" dirty="0"/>
              <a:t>Accélérateur construit sur la base du design du GSI et du projet PIMMSA (</a:t>
            </a:r>
            <a:r>
              <a:rPr lang="fr-CH" sz="2000" b="1" dirty="0" smtClean="0"/>
              <a:t>CERN)</a:t>
            </a:r>
            <a:endParaRPr lang="fr-CH" sz="2000" b="1" dirty="0"/>
          </a:p>
        </p:txBody>
      </p:sp>
      <p:sp>
        <p:nvSpPr>
          <p:cNvPr id="113669" name="TextBox 7"/>
          <p:cNvSpPr txBox="1">
            <a:spLocks noChangeArrowheads="1"/>
          </p:cNvSpPr>
          <p:nvPr/>
        </p:nvSpPr>
        <p:spPr bwMode="auto">
          <a:xfrm>
            <a:off x="76200" y="908050"/>
            <a:ext cx="906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sz="2400" b="1" dirty="0">
                <a:solidFill>
                  <a:srgbClr val="FF0000"/>
                </a:solidFill>
              </a:rPr>
              <a:t>Centro </a:t>
            </a:r>
            <a:r>
              <a:rPr lang="fr-FR" sz="2400" b="1" dirty="0" err="1">
                <a:solidFill>
                  <a:srgbClr val="FF0000"/>
                </a:solidFill>
              </a:rPr>
              <a:t>Nazionale</a:t>
            </a:r>
            <a:r>
              <a:rPr lang="fr-FR" sz="2400" b="1" dirty="0">
                <a:solidFill>
                  <a:srgbClr val="FF0000"/>
                </a:solidFill>
              </a:rPr>
              <a:t> di </a:t>
            </a:r>
            <a:r>
              <a:rPr lang="fr-FR" sz="2400" b="1" dirty="0" err="1">
                <a:solidFill>
                  <a:srgbClr val="FF0000"/>
                </a:solidFill>
              </a:rPr>
              <a:t>Adroterapia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Oncologica</a:t>
            </a:r>
            <a:r>
              <a:rPr lang="fr-FR" sz="2400" b="1" dirty="0">
                <a:solidFill>
                  <a:srgbClr val="FF0000"/>
                </a:solidFill>
              </a:rPr>
              <a:t> à Pavie (Italie)</a:t>
            </a:r>
            <a:endParaRPr lang="fr-CH" sz="2000" b="1" dirty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fr-CH" sz="2000" b="1" dirty="0" smtClean="0">
                <a:solidFill>
                  <a:srgbClr val="FFFF00"/>
                </a:solidFill>
              </a:rPr>
              <a:t>Opérationnel en proton</a:t>
            </a:r>
            <a:endParaRPr lang="fr-CH" sz="2000" b="1" dirty="0">
              <a:solidFill>
                <a:srgbClr val="FFFF00"/>
              </a:solidFill>
            </a:endParaRPr>
          </a:p>
        </p:txBody>
      </p:sp>
      <p:pic>
        <p:nvPicPr>
          <p:cNvPr id="1136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428625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3671" name="Group 7"/>
          <p:cNvGrpSpPr>
            <a:grpSpLocks/>
          </p:cNvGrpSpPr>
          <p:nvPr/>
        </p:nvGrpSpPr>
        <p:grpSpPr bwMode="auto">
          <a:xfrm>
            <a:off x="4643438" y="1844675"/>
            <a:ext cx="4500562" cy="4464050"/>
            <a:chOff x="768" y="288"/>
            <a:chExt cx="4107" cy="4080"/>
          </a:xfrm>
        </p:grpSpPr>
        <p:graphicFrame>
          <p:nvGraphicFramePr>
            <p:cNvPr id="113672" name="Object 8"/>
            <p:cNvGraphicFramePr>
              <a:graphicFrameLocks noChangeAspect="1"/>
            </p:cNvGraphicFramePr>
            <p:nvPr/>
          </p:nvGraphicFramePr>
          <p:xfrm>
            <a:off x="816" y="288"/>
            <a:ext cx="4059" cy="40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728" r:id="rId4" imgW="8953500" imgH="5996940" progId="AutoCAD.Drawing.15">
                    <p:embed/>
                  </p:oleObj>
                </mc:Choice>
                <mc:Fallback>
                  <p:oleObj r:id="rId4" imgW="8953500" imgH="5996940" progId="AutoCAD.Drawing.15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4604" r="18791"/>
                        <a:stretch>
                          <a:fillRect/>
                        </a:stretch>
                      </p:blipFill>
                      <p:spPr bwMode="auto">
                        <a:xfrm>
                          <a:off x="816" y="288"/>
                          <a:ext cx="4059" cy="40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3673" name="Line 9"/>
            <p:cNvSpPr>
              <a:spLocks noChangeShapeType="1"/>
            </p:cNvSpPr>
            <p:nvPr/>
          </p:nvSpPr>
          <p:spPr bwMode="auto">
            <a:xfrm flipH="1">
              <a:off x="1152" y="2448"/>
              <a:ext cx="240" cy="28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fr-FR"/>
            </a:p>
          </p:txBody>
        </p:sp>
        <p:sp>
          <p:nvSpPr>
            <p:cNvPr id="113674" name="Text Box 10"/>
            <p:cNvSpPr txBox="1">
              <a:spLocks noChangeArrowheads="1"/>
            </p:cNvSpPr>
            <p:nvPr/>
          </p:nvSpPr>
          <p:spPr bwMode="auto">
            <a:xfrm>
              <a:off x="768" y="2737"/>
              <a:ext cx="1750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>
                  <a:solidFill>
                    <a:schemeClr val="bg2"/>
                  </a:solidFill>
                </a:rPr>
                <a:t>Compact lines</a:t>
              </a:r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13675" name="Line 11"/>
            <p:cNvSpPr>
              <a:spLocks noChangeShapeType="1"/>
            </p:cNvSpPr>
            <p:nvPr/>
          </p:nvSpPr>
          <p:spPr bwMode="auto">
            <a:xfrm flipH="1">
              <a:off x="2592" y="864"/>
              <a:ext cx="288" cy="384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fr-FR"/>
            </a:p>
          </p:txBody>
        </p:sp>
        <p:sp>
          <p:nvSpPr>
            <p:cNvPr id="113676" name="Text Box 12"/>
            <p:cNvSpPr txBox="1">
              <a:spLocks noChangeArrowheads="1"/>
            </p:cNvSpPr>
            <p:nvPr/>
          </p:nvSpPr>
          <p:spPr bwMode="auto">
            <a:xfrm>
              <a:off x="1536" y="1201"/>
              <a:ext cx="1750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>
                  <a:solidFill>
                    <a:schemeClr val="bg2"/>
                  </a:solidFill>
                </a:rPr>
                <a:t>GSI IH Linac</a:t>
              </a:r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113677" name="Line 13"/>
            <p:cNvSpPr>
              <a:spLocks noChangeShapeType="1"/>
            </p:cNvSpPr>
            <p:nvPr/>
          </p:nvSpPr>
          <p:spPr bwMode="auto">
            <a:xfrm flipH="1">
              <a:off x="1968" y="2928"/>
              <a:ext cx="240" cy="28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fr-FR"/>
            </a:p>
          </p:txBody>
        </p:sp>
        <p:sp>
          <p:nvSpPr>
            <p:cNvPr id="113678" name="Text Box 14"/>
            <p:cNvSpPr txBox="1">
              <a:spLocks noChangeArrowheads="1"/>
            </p:cNvSpPr>
            <p:nvPr/>
          </p:nvSpPr>
          <p:spPr bwMode="auto">
            <a:xfrm>
              <a:off x="1657" y="3177"/>
              <a:ext cx="1750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>
                  <a:solidFill>
                    <a:schemeClr val="bg2"/>
                  </a:solidFill>
                </a:rPr>
                <a:t>Splitter</a:t>
              </a:r>
              <a:endParaRPr lang="en-US">
                <a:solidFill>
                  <a:schemeClr val="bg2"/>
                </a:solidFill>
              </a:endParaRPr>
            </a:p>
          </p:txBody>
        </p:sp>
      </p:grpSp>
      <p:sp>
        <p:nvSpPr>
          <p:cNvPr id="113679" name="AutoShape 15"/>
          <p:cNvSpPr>
            <a:spLocks/>
          </p:cNvSpPr>
          <p:nvPr/>
        </p:nvSpPr>
        <p:spPr bwMode="auto">
          <a:xfrm>
            <a:off x="-12700" y="-11113"/>
            <a:ext cx="9150350" cy="77628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44000" bIns="36000"/>
          <a:lstStyle/>
          <a:p>
            <a:pPr algn="ctr" eaLnBrk="0" hangingPunct="0"/>
            <a:r>
              <a:rPr lang="en-US" sz="3600" b="1">
                <a:solidFill>
                  <a:srgbClr val="FEFCFC"/>
                </a:solidFill>
              </a:rPr>
              <a:t>Les centres d’hadrontérapie</a:t>
            </a:r>
            <a:r>
              <a:rPr lang="en-US" sz="3200" b="1">
                <a:solidFill>
                  <a:srgbClr val="FEFCFC"/>
                </a:solidFill>
              </a:rPr>
              <a:t> </a:t>
            </a:r>
            <a:endParaRPr lang="fr-FR" sz="3200" b="1">
              <a:solidFill>
                <a:srgbClr val="FEFCFC"/>
              </a:solidFill>
            </a:endParaRPr>
          </a:p>
        </p:txBody>
      </p:sp>
      <p:sp>
        <p:nvSpPr>
          <p:cNvPr id="46" name="Rectangle à coins arrondis 45"/>
          <p:cNvSpPr/>
          <p:nvPr/>
        </p:nvSpPr>
        <p:spPr>
          <a:xfrm>
            <a:off x="214282" y="6469152"/>
            <a:ext cx="355561" cy="365535"/>
          </a:xfrm>
          <a:prstGeom prst="roundRect">
            <a:avLst>
              <a:gd name="adj" fmla="val 10000"/>
            </a:avLst>
          </a:prstGeom>
          <a:blipFill rotWithShape="0">
            <a:blip r:embed="rId6" cstate="print"/>
            <a:stretch>
              <a:fillRect/>
            </a:stretch>
          </a:blip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rgbClr val="9B2D1F">
                <a:tint val="50000"/>
                <a:hueOff val="0"/>
                <a:satOff val="0"/>
                <a:lumOff val="0"/>
                <a:alphaOff val="0"/>
              </a:srgbClr>
            </a:contourClr>
          </a:sp3d>
        </p:spPr>
        <p:style>
          <a:lnRef idx="0">
            <a:scrgbClr r="0" g="0" b="0"/>
          </a:lnRef>
          <a:fillRef idx="1">
            <a:scrgbClr r="0" g="0" b="0"/>
          </a:fillRef>
          <a:effectRef idx="3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3683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400">
                <a:solidFill>
                  <a:srgbClr val="FFFFFF"/>
                </a:solidFill>
                <a:latin typeface="Corbel" pitchFamily="34" charset="0"/>
              </a:rPr>
              <a:t>L’hadrontérapie</a:t>
            </a:r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C8E74-10EC-4E6A-B114-E4B7E064E34D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0" y="3197225"/>
            <a:ext cx="91440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 eaLnBrk="0" hangingPunct="0"/>
            <a:r>
              <a:rPr lang="fr-FR" sz="2000" b="1" dirty="0">
                <a:solidFill>
                  <a:srgbClr val="B7EDF3"/>
                </a:solidFill>
                <a:sym typeface="Wingdings" pitchFamily="2" charset="2"/>
              </a:rPr>
              <a:t> </a:t>
            </a:r>
            <a:r>
              <a:rPr lang="fr-FR" sz="2000" b="1" dirty="0">
                <a:solidFill>
                  <a:srgbClr val="B7EDF3"/>
                </a:solidFill>
              </a:rPr>
              <a:t>Tumeurs à la base du crane:</a:t>
            </a:r>
            <a:r>
              <a:rPr lang="fr-FR" sz="2000" b="1" dirty="0"/>
              <a:t> </a:t>
            </a:r>
          </a:p>
          <a:p>
            <a:pPr marL="457200" indent="-457200" eaLnBrk="0" hangingPunct="0"/>
            <a:r>
              <a:rPr lang="fr-FR" sz="2000" b="1" dirty="0">
                <a:solidFill>
                  <a:srgbClr val="FF5050"/>
                </a:solidFill>
              </a:rPr>
              <a:t>	</a:t>
            </a:r>
            <a:r>
              <a:rPr lang="fr-FR" sz="2000" b="1" dirty="0"/>
              <a:t>-</a:t>
            </a:r>
            <a:r>
              <a:rPr lang="fr-FR" sz="2000" b="1" dirty="0" err="1"/>
              <a:t>Meningiomas</a:t>
            </a:r>
            <a:endParaRPr lang="fr-FR" sz="2000" b="1" dirty="0"/>
          </a:p>
          <a:p>
            <a:pPr marL="457200" indent="-457200" eaLnBrk="0" hangingPunct="0"/>
            <a:r>
              <a:rPr lang="fr-FR" sz="2000" b="1" dirty="0"/>
              <a:t>	-</a:t>
            </a:r>
            <a:r>
              <a:rPr lang="fr-FR" sz="2000" b="1" dirty="0" err="1"/>
              <a:t>Chordomas</a:t>
            </a:r>
            <a:r>
              <a:rPr lang="fr-FR" sz="2000" b="1" dirty="0"/>
              <a:t> and </a:t>
            </a:r>
            <a:r>
              <a:rPr lang="fr-FR" sz="2000" b="1" dirty="0" err="1"/>
              <a:t>chondrosarcomas</a:t>
            </a:r>
            <a:endParaRPr lang="fr-FR" sz="2000" b="1" dirty="0"/>
          </a:p>
          <a:p>
            <a:pPr marL="457200" indent="-457200" eaLnBrk="0" hangingPunct="0"/>
            <a:r>
              <a:rPr lang="fr-FR" sz="2000" b="1" dirty="0">
                <a:solidFill>
                  <a:srgbClr val="B7EDF3"/>
                </a:solidFill>
                <a:sym typeface="Wingdings" pitchFamily="2" charset="2"/>
              </a:rPr>
              <a:t> </a:t>
            </a:r>
            <a:r>
              <a:rPr lang="fr-FR" sz="2000" b="1" dirty="0">
                <a:solidFill>
                  <a:srgbClr val="B7EDF3"/>
                </a:solidFill>
              </a:rPr>
              <a:t>Mélanome de l’œil</a:t>
            </a:r>
          </a:p>
        </p:txBody>
      </p:sp>
      <p:sp>
        <p:nvSpPr>
          <p:cNvPr id="122885" name="Rectangle 5"/>
          <p:cNvSpPr>
            <a:spLocks noChangeArrowheads="1"/>
          </p:cNvSpPr>
          <p:nvPr/>
        </p:nvSpPr>
        <p:spPr bwMode="auto">
          <a:xfrm>
            <a:off x="0" y="836613"/>
            <a:ext cx="9144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fr-FR" sz="2400" b="1" dirty="0">
                <a:solidFill>
                  <a:srgbClr val="FF0000"/>
                </a:solidFill>
              </a:rPr>
              <a:t>Deux centres de </a:t>
            </a:r>
            <a:r>
              <a:rPr lang="fr-FR" sz="2400" b="1" dirty="0" err="1">
                <a:solidFill>
                  <a:srgbClr val="FF0000"/>
                </a:solidFill>
              </a:rPr>
              <a:t>Protonthérapie</a:t>
            </a:r>
            <a:r>
              <a:rPr lang="fr-FR" sz="2400" b="1" dirty="0">
                <a:solidFill>
                  <a:srgbClr val="FF0000"/>
                </a:solidFill>
              </a:rPr>
              <a:t> en opération en France</a:t>
            </a:r>
          </a:p>
          <a:p>
            <a:pPr eaLnBrk="0" hangingPunct="0">
              <a:buFont typeface="Wingdings" pitchFamily="2" charset="2"/>
              <a:buChar char="è"/>
            </a:pPr>
            <a:r>
              <a:rPr lang="fr-FR" sz="2400" b="1" dirty="0">
                <a:sym typeface="Wingdings" pitchFamily="2" charset="2"/>
              </a:rPr>
              <a:t>Le Centre de </a:t>
            </a:r>
            <a:r>
              <a:rPr lang="fr-FR" sz="2400" b="1" dirty="0" err="1">
                <a:sym typeface="Wingdings" pitchFamily="2" charset="2"/>
              </a:rPr>
              <a:t>Protonthérapie</a:t>
            </a:r>
            <a:r>
              <a:rPr lang="fr-FR" sz="2400" b="1" dirty="0">
                <a:sym typeface="Wingdings" pitchFamily="2" charset="2"/>
              </a:rPr>
              <a:t> à Orsay (Institut Curie)</a:t>
            </a:r>
          </a:p>
          <a:p>
            <a:pPr eaLnBrk="0" hangingPunct="0">
              <a:buFont typeface="Wingdings" pitchFamily="2" charset="2"/>
              <a:buChar char="è"/>
            </a:pPr>
            <a:r>
              <a:rPr lang="fr-FR" sz="2400" b="1" dirty="0"/>
              <a:t>Centre Lacassagne center à Nice </a:t>
            </a:r>
          </a:p>
          <a:p>
            <a:pPr eaLnBrk="0" hangingPunct="0">
              <a:buFont typeface="Wingdings" pitchFamily="2" charset="2"/>
              <a:buNone/>
            </a:pPr>
            <a:endParaRPr lang="fr-FR" sz="2400" dirty="0"/>
          </a:p>
          <a:p>
            <a:pPr eaLnBrk="0" hangingPunct="0">
              <a:buFont typeface="Wingdings" pitchFamily="2" charset="2"/>
              <a:buNone/>
            </a:pPr>
            <a:r>
              <a:rPr lang="fr-FR" sz="2400" b="1" dirty="0"/>
              <a:t>Project de </a:t>
            </a:r>
            <a:r>
              <a:rPr lang="fr-FR" sz="2400" b="1" dirty="0" err="1"/>
              <a:t>Protonthérapie</a:t>
            </a:r>
            <a:r>
              <a:rPr lang="fr-FR" sz="2400" b="1" dirty="0"/>
              <a:t> prévu à Toulouse</a:t>
            </a:r>
          </a:p>
        </p:txBody>
      </p:sp>
      <p:sp>
        <p:nvSpPr>
          <p:cNvPr id="122887" name="AutoShape 7"/>
          <p:cNvSpPr>
            <a:spLocks/>
          </p:cNvSpPr>
          <p:nvPr/>
        </p:nvSpPr>
        <p:spPr bwMode="auto">
          <a:xfrm>
            <a:off x="-12700" y="-11113"/>
            <a:ext cx="9150350" cy="77628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44000" bIns="36000"/>
          <a:lstStyle/>
          <a:p>
            <a:pPr algn="ctr" eaLnBrk="0" hangingPunct="0"/>
            <a:r>
              <a:rPr lang="en-US" sz="3600" b="1" dirty="0">
                <a:solidFill>
                  <a:srgbClr val="FEFCFC"/>
                </a:solidFill>
              </a:rPr>
              <a:t>Les </a:t>
            </a:r>
            <a:r>
              <a:rPr lang="en-US" sz="3600" b="1" dirty="0" err="1">
                <a:solidFill>
                  <a:srgbClr val="FEFCFC"/>
                </a:solidFill>
              </a:rPr>
              <a:t>centres</a:t>
            </a:r>
            <a:r>
              <a:rPr lang="en-US" sz="3600" b="1" dirty="0">
                <a:solidFill>
                  <a:srgbClr val="FEFCFC"/>
                </a:solidFill>
              </a:rPr>
              <a:t> </a:t>
            </a:r>
            <a:r>
              <a:rPr lang="en-US" sz="3600" b="1" dirty="0" err="1" smtClean="0">
                <a:solidFill>
                  <a:srgbClr val="FEFCFC"/>
                </a:solidFill>
              </a:rPr>
              <a:t>d’hadronthérapie</a:t>
            </a:r>
            <a:r>
              <a:rPr lang="en-US" sz="3200" b="1" dirty="0" smtClean="0">
                <a:solidFill>
                  <a:srgbClr val="FEFCFC"/>
                </a:solidFill>
              </a:rPr>
              <a:t> </a:t>
            </a:r>
            <a:endParaRPr lang="fr-FR" sz="3200" b="1" dirty="0">
              <a:solidFill>
                <a:srgbClr val="FEFCFC"/>
              </a:solidFill>
            </a:endParaRPr>
          </a:p>
        </p:txBody>
      </p:sp>
      <p:pic>
        <p:nvPicPr>
          <p:cNvPr id="12288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4572000" cy="332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9" name="Text Box 9"/>
          <p:cNvSpPr txBox="1">
            <a:spLocks noChangeArrowheads="1"/>
          </p:cNvSpPr>
          <p:nvPr/>
        </p:nvSpPr>
        <p:spPr bwMode="auto">
          <a:xfrm>
            <a:off x="1" y="5949950"/>
            <a:ext cx="88201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/>
              <a:t>Nouveau centre de </a:t>
            </a:r>
            <a:r>
              <a:rPr lang="fr-FR" sz="2400" b="1" dirty="0" err="1"/>
              <a:t>Protonthérapie</a:t>
            </a:r>
            <a:r>
              <a:rPr lang="fr-FR" sz="2400" b="1" dirty="0"/>
              <a:t> à Orsay (Cyclotron IBA)</a:t>
            </a:r>
          </a:p>
        </p:txBody>
      </p:sp>
      <p:sp>
        <p:nvSpPr>
          <p:cNvPr id="46" name="Rectangle à coins arrondis 45"/>
          <p:cNvSpPr/>
          <p:nvPr/>
        </p:nvSpPr>
        <p:spPr>
          <a:xfrm>
            <a:off x="214282" y="6469152"/>
            <a:ext cx="355561" cy="365535"/>
          </a:xfrm>
          <a:prstGeom prst="roundRect">
            <a:avLst>
              <a:gd name="adj" fmla="val 10000"/>
            </a:avLst>
          </a:prstGeom>
          <a:blipFill rotWithShape="0">
            <a:blip r:embed="rId3" cstate="print"/>
            <a:stretch>
              <a:fillRect/>
            </a:stretch>
          </a:blip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rgbClr val="9B2D1F">
                <a:tint val="50000"/>
                <a:hueOff val="0"/>
                <a:satOff val="0"/>
                <a:lumOff val="0"/>
                <a:alphaOff val="0"/>
              </a:srgbClr>
            </a:contourClr>
          </a:sp3d>
        </p:spPr>
        <p:style>
          <a:lnRef idx="0">
            <a:scrgbClr r="0" g="0" b="0"/>
          </a:lnRef>
          <a:fillRef idx="1">
            <a:scrgbClr r="0" g="0" b="0"/>
          </a:fillRef>
          <a:effectRef idx="3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2893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 err="1" smtClean="0">
                <a:solidFill>
                  <a:srgbClr val="FFFFFF"/>
                </a:solidFill>
                <a:latin typeface="Corbel" pitchFamily="34" charset="0"/>
              </a:rPr>
              <a:t>L’hadronthérapie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C8E74-10EC-4E6A-B114-E4B7E064E34D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469" y="2389510"/>
            <a:ext cx="4608513" cy="335870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2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4" grpId="0"/>
      <p:bldP spid="122885" grpId="0"/>
      <p:bldP spid="12288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210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7599292"/>
              </p:ext>
            </p:extLst>
          </p:nvPr>
        </p:nvGraphicFramePr>
        <p:xfrm>
          <a:off x="9525" y="867327"/>
          <a:ext cx="2762276" cy="1077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53" r:id="rId3" imgW="2381582" imgH="933580" progId="Paint.Picture">
                  <p:embed/>
                </p:oleObj>
              </mc:Choice>
              <mc:Fallback>
                <p:oleObj r:id="rId3" imgW="2381582" imgH="933580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" y="867327"/>
                        <a:ext cx="2762276" cy="10773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101" name="Rectangle 5"/>
          <p:cNvSpPr>
            <a:spLocks noChangeArrowheads="1"/>
          </p:cNvSpPr>
          <p:nvPr/>
        </p:nvSpPr>
        <p:spPr bwMode="auto">
          <a:xfrm>
            <a:off x="2771800" y="739873"/>
            <a:ext cx="388768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fr-FR" sz="2400" b="1" dirty="0">
                <a:solidFill>
                  <a:srgbClr val="FFFF00"/>
                </a:solidFill>
              </a:rPr>
              <a:t>Projet ARCHADE</a:t>
            </a:r>
          </a:p>
          <a:p>
            <a:pPr algn="ctr" eaLnBrk="0" hangingPunct="0"/>
            <a:r>
              <a:rPr lang="fr-FR" sz="2400" b="1" dirty="0">
                <a:solidFill>
                  <a:srgbClr val="FFFF00"/>
                </a:solidFill>
              </a:rPr>
              <a:t>Coopération IBA/région Normandie/CNRS/CEA</a:t>
            </a:r>
          </a:p>
        </p:txBody>
      </p:sp>
      <p:sp>
        <p:nvSpPr>
          <p:cNvPr id="132102" name="Rectangle 6"/>
          <p:cNvSpPr>
            <a:spLocks noChangeArrowheads="1"/>
          </p:cNvSpPr>
          <p:nvPr/>
        </p:nvSpPr>
        <p:spPr bwMode="auto">
          <a:xfrm>
            <a:off x="0" y="2348880"/>
            <a:ext cx="91440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fr-FR" sz="2000" b="1" dirty="0"/>
              <a:t>IBA va transformer un cyclotron pour la </a:t>
            </a:r>
            <a:r>
              <a:rPr lang="fr-FR" sz="2000" b="1" dirty="0" err="1"/>
              <a:t>protonthérapie</a:t>
            </a:r>
            <a:r>
              <a:rPr lang="fr-FR" sz="2000" b="1" dirty="0"/>
              <a:t> en cyclotron supraconducteur pour accélérer des ions carbone</a:t>
            </a:r>
          </a:p>
          <a:p>
            <a:pPr eaLnBrk="0" hangingPunct="0"/>
            <a:r>
              <a:rPr lang="fr-FR" sz="2000" b="1" dirty="0">
                <a:solidFill>
                  <a:srgbClr val="FF0000"/>
                </a:solidFill>
                <a:sym typeface="Wingdings" pitchFamily="2" charset="2"/>
              </a:rPr>
              <a:t> </a:t>
            </a:r>
            <a:r>
              <a:rPr lang="fr-FR" sz="2000" b="1" dirty="0">
                <a:solidFill>
                  <a:srgbClr val="FF0000"/>
                </a:solidFill>
              </a:rPr>
              <a:t>Prototype mis au point et installé à Caen à proximité du complexe du GANIL</a:t>
            </a:r>
            <a:r>
              <a:rPr lang="fr-FR" sz="2000" b="1" dirty="0" smtClean="0"/>
              <a:t>.</a:t>
            </a:r>
            <a:endParaRPr lang="fr-FR" sz="2000" dirty="0"/>
          </a:p>
        </p:txBody>
      </p:sp>
      <p:sp>
        <p:nvSpPr>
          <p:cNvPr id="132103" name="AutoShape 7"/>
          <p:cNvSpPr>
            <a:spLocks/>
          </p:cNvSpPr>
          <p:nvPr/>
        </p:nvSpPr>
        <p:spPr bwMode="auto">
          <a:xfrm>
            <a:off x="-12700" y="-11113"/>
            <a:ext cx="9150350" cy="77628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44000" bIns="36000"/>
          <a:lstStyle/>
          <a:p>
            <a:pPr algn="ctr" eaLnBrk="0" hangingPunct="0"/>
            <a:r>
              <a:rPr lang="en-US" sz="3600" b="1" dirty="0">
                <a:solidFill>
                  <a:srgbClr val="FEFCFC"/>
                </a:solidFill>
              </a:rPr>
              <a:t>Les </a:t>
            </a:r>
            <a:r>
              <a:rPr lang="en-US" sz="3600" b="1" dirty="0" err="1">
                <a:solidFill>
                  <a:srgbClr val="FEFCFC"/>
                </a:solidFill>
              </a:rPr>
              <a:t>centres</a:t>
            </a:r>
            <a:r>
              <a:rPr lang="en-US" sz="3600" b="1" dirty="0">
                <a:solidFill>
                  <a:srgbClr val="FEFCFC"/>
                </a:solidFill>
              </a:rPr>
              <a:t> </a:t>
            </a:r>
            <a:r>
              <a:rPr lang="en-US" sz="3600" b="1" dirty="0" err="1" smtClean="0">
                <a:solidFill>
                  <a:srgbClr val="FEFCFC"/>
                </a:solidFill>
              </a:rPr>
              <a:t>d’hadronthérapie</a:t>
            </a:r>
            <a:r>
              <a:rPr lang="en-US" sz="3200" b="1" dirty="0" smtClean="0">
                <a:solidFill>
                  <a:srgbClr val="FEFCFC"/>
                </a:solidFill>
              </a:rPr>
              <a:t> </a:t>
            </a:r>
            <a:endParaRPr lang="fr-FR" sz="3200" b="1" dirty="0">
              <a:solidFill>
                <a:srgbClr val="FEFCFC"/>
              </a:solidFill>
            </a:endParaRPr>
          </a:p>
        </p:txBody>
      </p:sp>
      <p:sp>
        <p:nvSpPr>
          <p:cNvPr id="46" name="Rectangle à coins arrondis 45"/>
          <p:cNvSpPr/>
          <p:nvPr/>
        </p:nvSpPr>
        <p:spPr>
          <a:xfrm>
            <a:off x="214282" y="6469152"/>
            <a:ext cx="355561" cy="365535"/>
          </a:xfrm>
          <a:prstGeom prst="roundRect">
            <a:avLst>
              <a:gd name="adj" fmla="val 10000"/>
            </a:avLst>
          </a:prstGeom>
          <a:blipFill rotWithShape="0">
            <a:blip r:embed="rId5" cstate="print"/>
            <a:stretch>
              <a:fillRect/>
            </a:stretch>
          </a:blip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rgbClr val="9B2D1F">
                <a:tint val="50000"/>
                <a:hueOff val="0"/>
                <a:satOff val="0"/>
                <a:lumOff val="0"/>
                <a:alphaOff val="0"/>
              </a:srgbClr>
            </a:contourClr>
          </a:sp3d>
        </p:spPr>
        <p:style>
          <a:lnRef idx="0">
            <a:scrgbClr r="0" g="0" b="0"/>
          </a:lnRef>
          <a:fillRef idx="1">
            <a:scrgbClr r="0" g="0" b="0"/>
          </a:fillRef>
          <a:effectRef idx="3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2107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 err="1" smtClean="0">
                <a:solidFill>
                  <a:srgbClr val="FFFFFF"/>
                </a:solidFill>
                <a:latin typeface="Corbel" pitchFamily="34" charset="0"/>
              </a:rPr>
              <a:t>L’hadronthérapie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C8E74-10EC-4E6A-B114-E4B7E064E34D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488" y="739873"/>
            <a:ext cx="1512168" cy="161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3861048"/>
            <a:ext cx="406717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067175" y="3861048"/>
            <a:ext cx="49657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r-FR" sz="2400" b="1" dirty="0">
                <a:solidFill>
                  <a:srgbClr val="FF0000"/>
                </a:solidFill>
              </a:rPr>
              <a:t>Projet ETOILE</a:t>
            </a:r>
            <a:r>
              <a:rPr lang="fr-FR" sz="2000" b="1" dirty="0"/>
              <a:t> </a:t>
            </a:r>
          </a:p>
          <a:p>
            <a:pPr eaLnBrk="0" hangingPunct="0"/>
            <a:r>
              <a:rPr lang="fr-FR" sz="2000" b="1" dirty="0">
                <a:solidFill>
                  <a:srgbClr val="FF0000"/>
                </a:solidFill>
              </a:rPr>
              <a:t>E</a:t>
            </a:r>
            <a:r>
              <a:rPr lang="fr-FR" sz="2000" b="1" dirty="0"/>
              <a:t>space de </a:t>
            </a:r>
            <a:r>
              <a:rPr lang="fr-FR" sz="2000" b="1" dirty="0">
                <a:solidFill>
                  <a:srgbClr val="FF0000"/>
                </a:solidFill>
              </a:rPr>
              <a:t>T</a:t>
            </a:r>
            <a:r>
              <a:rPr lang="fr-FR" sz="2000" b="1" dirty="0"/>
              <a:t>raitement </a:t>
            </a:r>
            <a:r>
              <a:rPr lang="fr-FR" sz="2000" b="1" dirty="0">
                <a:solidFill>
                  <a:srgbClr val="FF0000"/>
                </a:solidFill>
              </a:rPr>
              <a:t>O</a:t>
            </a:r>
            <a:r>
              <a:rPr lang="fr-FR" sz="2000" b="1" dirty="0"/>
              <a:t>ncologique par </a:t>
            </a:r>
          </a:p>
          <a:p>
            <a:pPr eaLnBrk="0" hangingPunct="0"/>
            <a:r>
              <a:rPr lang="fr-FR" sz="2000" b="1" dirty="0">
                <a:solidFill>
                  <a:srgbClr val="FF0000"/>
                </a:solidFill>
              </a:rPr>
              <a:t>I</a:t>
            </a:r>
            <a:r>
              <a:rPr lang="fr-FR" sz="2000" b="1" dirty="0"/>
              <a:t>ons </a:t>
            </a:r>
            <a:r>
              <a:rPr lang="fr-FR" sz="2000" b="1" dirty="0">
                <a:solidFill>
                  <a:srgbClr val="FF0000"/>
                </a:solidFill>
              </a:rPr>
              <a:t>L</a:t>
            </a:r>
            <a:r>
              <a:rPr lang="fr-FR" sz="2000" b="1" dirty="0"/>
              <a:t>égers dans le cadre </a:t>
            </a:r>
            <a:r>
              <a:rPr lang="fr-FR" sz="2000" b="1" dirty="0">
                <a:solidFill>
                  <a:srgbClr val="FF0000"/>
                </a:solidFill>
              </a:rPr>
              <a:t>E</a:t>
            </a:r>
            <a:r>
              <a:rPr lang="fr-FR" sz="2000" b="1" dirty="0"/>
              <a:t>uropéen</a:t>
            </a:r>
          </a:p>
        </p:txBody>
      </p:sp>
      <p:sp>
        <p:nvSpPr>
          <p:cNvPr id="3" name="Rectangle 2"/>
          <p:cNvSpPr/>
          <p:nvPr/>
        </p:nvSpPr>
        <p:spPr>
          <a:xfrm>
            <a:off x="-25043" y="5073908"/>
            <a:ext cx="90059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/>
              <a:t>Projet Mitsubishi, AREVA, </a:t>
            </a:r>
            <a:r>
              <a:rPr lang="fr-FR" sz="2000" b="1" dirty="0" err="1" smtClean="0"/>
              <a:t>Eiffage</a:t>
            </a:r>
            <a:r>
              <a:rPr lang="fr-FR" sz="2000" b="1" dirty="0" smtClean="0"/>
              <a:t> en cours de négociation avec GCS ETOILE</a:t>
            </a:r>
          </a:p>
          <a:p>
            <a:r>
              <a:rPr lang="fr-FR" sz="2000" b="1" dirty="0" smtClean="0">
                <a:solidFill>
                  <a:srgbClr val="FF0000"/>
                </a:solidFill>
                <a:sym typeface="Wingdings" pitchFamily="2" charset="2"/>
              </a:rPr>
              <a:t> </a:t>
            </a:r>
            <a:r>
              <a:rPr lang="fr-FR" sz="2000" b="1" dirty="0" smtClean="0">
                <a:solidFill>
                  <a:srgbClr val="FF0000"/>
                </a:solidFill>
              </a:rPr>
              <a:t>ETOILE sera également un centre de R&amp;D par la mise en place d’une salle dédiée recherche</a:t>
            </a:r>
            <a:endParaRPr lang="fr-FR" sz="20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à coins arrondis 45"/>
          <p:cNvSpPr/>
          <p:nvPr/>
        </p:nvSpPr>
        <p:spPr>
          <a:xfrm>
            <a:off x="214282" y="6469152"/>
            <a:ext cx="355561" cy="365535"/>
          </a:xfrm>
          <a:prstGeom prst="roundRect">
            <a:avLst>
              <a:gd name="adj" fmla="val 10000"/>
            </a:avLst>
          </a:prstGeom>
          <a:blipFill rotWithShape="0">
            <a:blip r:embed="rId3" cstate="print"/>
            <a:stretch>
              <a:fillRect/>
            </a:stretch>
          </a:blip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rgbClr val="9B2D1F">
                <a:tint val="50000"/>
                <a:hueOff val="0"/>
                <a:satOff val="0"/>
                <a:lumOff val="0"/>
                <a:alphaOff val="0"/>
              </a:srgbClr>
            </a:contourClr>
          </a:sp3d>
        </p:spPr>
        <p:style>
          <a:lnRef idx="0">
            <a:scrgbClr r="0" g="0" b="0"/>
          </a:lnRef>
          <a:fillRef idx="1">
            <a:scrgbClr r="0" g="0" b="0"/>
          </a:fillRef>
          <a:effectRef idx="3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7350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 err="1" smtClean="0">
                <a:solidFill>
                  <a:srgbClr val="FFFFFF"/>
                </a:solidFill>
                <a:latin typeface="Corbel" pitchFamily="34" charset="0"/>
              </a:rPr>
              <a:t>L’hadronthérapi</a:t>
            </a:r>
            <a:r>
              <a:rPr lang="en-US" sz="1400" dirty="0" err="1" smtClean="0">
                <a:solidFill>
                  <a:srgbClr val="FFFFFF"/>
                </a:solidFill>
                <a:latin typeface="Corbel" pitchFamily="34" charset="0"/>
              </a:rPr>
              <a:t>e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0" y="908050"/>
            <a:ext cx="91440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fr-FR" sz="2400" b="1" dirty="0" smtClean="0">
                <a:solidFill>
                  <a:srgbClr val="FFFF00"/>
                </a:solidFill>
              </a:rPr>
              <a:t>Réseau France Hadron financé dans </a:t>
            </a:r>
            <a:r>
              <a:rPr lang="fr-FR" sz="2400" b="1" dirty="0">
                <a:solidFill>
                  <a:srgbClr val="FFFF00"/>
                </a:solidFill>
              </a:rPr>
              <a:t>le cadre de l’appel à projets « infrastructures nationales en biologie et santé »</a:t>
            </a:r>
            <a:r>
              <a:rPr lang="fr-FR" sz="2400" dirty="0">
                <a:solidFill>
                  <a:srgbClr val="FFFF00"/>
                </a:solidFill>
              </a:rPr>
              <a:t> </a:t>
            </a:r>
            <a:r>
              <a:rPr lang="fr-FR" sz="2400" b="1" dirty="0">
                <a:solidFill>
                  <a:srgbClr val="FFFF00"/>
                </a:solidFill>
              </a:rPr>
              <a:t>du programme « Investissements d’avenir »</a:t>
            </a:r>
            <a:r>
              <a:rPr lang="fr-FR" dirty="0">
                <a:solidFill>
                  <a:srgbClr val="FFFF00"/>
                </a:solidFill>
              </a:rPr>
              <a:t> </a:t>
            </a:r>
          </a:p>
          <a:p>
            <a:pPr eaLnBrk="0" hangingPunct="0"/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57353" name="Rectangle 9"/>
          <p:cNvSpPr>
            <a:spLocks noChangeArrowheads="1"/>
          </p:cNvSpPr>
          <p:nvPr/>
        </p:nvSpPr>
        <p:spPr bwMode="auto">
          <a:xfrm>
            <a:off x="53633" y="5365665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fr-FR" sz="2000" b="1" dirty="0"/>
              <a:t>Le </a:t>
            </a:r>
            <a:r>
              <a:rPr lang="fr-FR" sz="2000" b="1" dirty="0" smtClean="0"/>
              <a:t>groupe AVIRM participe avec le groupe CAS PHABIO au nœud lyonnais et a été un des éléments moteur pour la constitution de ce réseau via le GDR MI2B</a:t>
            </a:r>
            <a:endParaRPr lang="fr-FR" sz="2000" b="1" dirty="0"/>
          </a:p>
        </p:txBody>
      </p:sp>
      <p:sp>
        <p:nvSpPr>
          <p:cNvPr id="57354" name="AutoShape 10"/>
          <p:cNvSpPr>
            <a:spLocks/>
          </p:cNvSpPr>
          <p:nvPr/>
        </p:nvSpPr>
        <p:spPr bwMode="auto">
          <a:xfrm>
            <a:off x="-12700" y="-11113"/>
            <a:ext cx="9150350" cy="77628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44000" bIns="36000"/>
          <a:lstStyle/>
          <a:p>
            <a:pPr algn="ctr" eaLnBrk="0" hangingPunct="0"/>
            <a:r>
              <a:rPr lang="en-US" sz="3600" b="1" dirty="0">
                <a:solidFill>
                  <a:srgbClr val="FEFCFC"/>
                </a:solidFill>
              </a:rPr>
              <a:t>Les </a:t>
            </a:r>
            <a:r>
              <a:rPr lang="en-US" sz="3600" b="1" dirty="0" err="1">
                <a:solidFill>
                  <a:srgbClr val="FEFCFC"/>
                </a:solidFill>
              </a:rPr>
              <a:t>centres</a:t>
            </a:r>
            <a:r>
              <a:rPr lang="en-US" sz="3600" b="1" dirty="0">
                <a:solidFill>
                  <a:srgbClr val="FEFCFC"/>
                </a:solidFill>
              </a:rPr>
              <a:t> </a:t>
            </a:r>
            <a:r>
              <a:rPr lang="en-US" sz="3600" b="1" dirty="0" err="1" smtClean="0">
                <a:solidFill>
                  <a:srgbClr val="FEFCFC"/>
                </a:solidFill>
              </a:rPr>
              <a:t>d’hadronthérapie</a:t>
            </a:r>
            <a:r>
              <a:rPr lang="en-US" sz="3200" b="1" dirty="0" smtClean="0">
                <a:solidFill>
                  <a:srgbClr val="FEFCFC"/>
                </a:solidFill>
              </a:rPr>
              <a:t> </a:t>
            </a:r>
            <a:endParaRPr lang="fr-FR" sz="3200" b="1" dirty="0">
              <a:solidFill>
                <a:srgbClr val="FEFCFC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C8E74-10EC-4E6A-B114-E4B7E064E34D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83984" y="2204864"/>
            <a:ext cx="9144000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fr-FR" sz="2000" b="1" dirty="0" smtClean="0"/>
              <a:t>Ce réseau regroupe les 5 pôles français ou seront effectués les développements nationaux en </a:t>
            </a:r>
            <a:r>
              <a:rPr lang="fr-FR" sz="2000" b="1" dirty="0" err="1" smtClean="0"/>
              <a:t>hadronthérapie</a:t>
            </a:r>
            <a:r>
              <a:rPr lang="fr-FR" sz="2000" b="1" dirty="0" smtClean="0"/>
              <a:t> (p et C) :</a:t>
            </a:r>
          </a:p>
          <a:p>
            <a:pPr marL="342900" indent="-342900" eaLnBrk="0" hangingPunct="0">
              <a:buFont typeface="Wingdings" pitchFamily="2" charset="2"/>
              <a:buChar char="Ø"/>
            </a:pPr>
            <a:r>
              <a:rPr lang="fr-FR" sz="2000" b="1" dirty="0" smtClean="0"/>
              <a:t>Caen : GANIL </a:t>
            </a:r>
            <a:r>
              <a:rPr lang="fr-FR" sz="2000" b="1" dirty="0" smtClean="0">
                <a:sym typeface="Wingdings" pitchFamily="2" charset="2"/>
              </a:rPr>
              <a:t> </a:t>
            </a:r>
            <a:r>
              <a:rPr lang="fr-FR" sz="2000" b="1" dirty="0" err="1" smtClean="0">
                <a:sym typeface="Wingdings" pitchFamily="2" charset="2"/>
              </a:rPr>
              <a:t>Archade</a:t>
            </a:r>
            <a:endParaRPr lang="fr-FR" sz="2000" b="1" dirty="0" smtClean="0">
              <a:sym typeface="Wingdings" pitchFamily="2" charset="2"/>
            </a:endParaRPr>
          </a:p>
          <a:p>
            <a:pPr marL="342900" indent="-342900" eaLnBrk="0" hangingPunct="0">
              <a:buFont typeface="Wingdings" pitchFamily="2" charset="2"/>
              <a:buChar char="Ø"/>
            </a:pPr>
            <a:r>
              <a:rPr lang="fr-FR" sz="2000" b="1" dirty="0" smtClean="0">
                <a:sym typeface="Wingdings" pitchFamily="2" charset="2"/>
              </a:rPr>
              <a:t>Lyon : ETOILE</a:t>
            </a:r>
          </a:p>
          <a:p>
            <a:pPr marL="342900" indent="-342900" eaLnBrk="0" hangingPunct="0">
              <a:buFont typeface="Wingdings" pitchFamily="2" charset="2"/>
              <a:buChar char="Ø"/>
            </a:pPr>
            <a:r>
              <a:rPr lang="fr-FR" sz="2000" b="1" dirty="0" smtClean="0">
                <a:sym typeface="Wingdings" pitchFamily="2" charset="2"/>
              </a:rPr>
              <a:t>Paris : ICPO Curie Orsay</a:t>
            </a:r>
          </a:p>
          <a:p>
            <a:pPr marL="342900" indent="-342900" eaLnBrk="0" hangingPunct="0">
              <a:buFont typeface="Wingdings" pitchFamily="2" charset="2"/>
              <a:buChar char="Ø"/>
            </a:pPr>
            <a:r>
              <a:rPr lang="fr-FR" sz="2000" b="1" dirty="0" smtClean="0">
                <a:sym typeface="Wingdings" pitchFamily="2" charset="2"/>
              </a:rPr>
              <a:t>Nice : Lacassagne </a:t>
            </a:r>
            <a:r>
              <a:rPr lang="fr-FR" sz="2000" b="1" dirty="0" err="1" smtClean="0">
                <a:sym typeface="Wingdings" pitchFamily="2" charset="2"/>
              </a:rPr>
              <a:t>Medycic</a:t>
            </a:r>
            <a:r>
              <a:rPr lang="fr-FR" sz="2000" b="1" dirty="0" smtClean="0">
                <a:sym typeface="Wingdings" pitchFamily="2" charset="2"/>
              </a:rPr>
              <a:t>  </a:t>
            </a:r>
            <a:r>
              <a:rPr lang="fr-FR" sz="2000" b="1" dirty="0" err="1" smtClean="0">
                <a:sym typeface="Wingdings" pitchFamily="2" charset="2"/>
              </a:rPr>
              <a:t>Proteus</a:t>
            </a:r>
            <a:endParaRPr lang="fr-FR" sz="2000" b="1" dirty="0" smtClean="0">
              <a:sym typeface="Wingdings" pitchFamily="2" charset="2"/>
            </a:endParaRPr>
          </a:p>
          <a:p>
            <a:pPr marL="342900" indent="-342900" eaLnBrk="0" hangingPunct="0">
              <a:buFont typeface="Wingdings" pitchFamily="2" charset="2"/>
              <a:buChar char="Ø"/>
            </a:pPr>
            <a:r>
              <a:rPr lang="fr-FR" sz="2000" b="1" dirty="0" smtClean="0">
                <a:sym typeface="Wingdings" pitchFamily="2" charset="2"/>
              </a:rPr>
              <a:t>Toulouse : </a:t>
            </a:r>
            <a:r>
              <a:rPr lang="fr-FR" sz="2000" b="1" dirty="0" err="1" smtClean="0">
                <a:sym typeface="Wingdings" pitchFamily="2" charset="2"/>
              </a:rPr>
              <a:t>Pericles</a:t>
            </a:r>
            <a:endParaRPr lang="fr-FR" sz="2000" b="1" dirty="0" smtClean="0">
              <a:sym typeface="Wingdings" pitchFamily="2" charset="2"/>
            </a:endParaRPr>
          </a:p>
          <a:p>
            <a:pPr marL="342900" indent="-342900" eaLnBrk="0" hangingPunct="0">
              <a:buFont typeface="Wingdings" pitchFamily="2" charset="2"/>
              <a:buChar char="Ø"/>
            </a:pPr>
            <a:endParaRPr lang="fr-FR" sz="2000" b="1" dirty="0"/>
          </a:p>
          <a:p>
            <a:pPr algn="ctr" eaLnBrk="0" hangingPunct="0"/>
            <a:r>
              <a:rPr lang="fr-FR" sz="2400" b="1" dirty="0">
                <a:solidFill>
                  <a:srgbClr val="33CCFF"/>
                </a:solidFill>
              </a:rPr>
              <a:t>Programme sur </a:t>
            </a:r>
            <a:r>
              <a:rPr lang="fr-FR" sz="2400" b="1" dirty="0" smtClean="0">
                <a:solidFill>
                  <a:srgbClr val="33CCFF"/>
                </a:solidFill>
              </a:rPr>
              <a:t>9 </a:t>
            </a:r>
            <a:r>
              <a:rPr lang="fr-FR" sz="2400" b="1" dirty="0">
                <a:solidFill>
                  <a:srgbClr val="33CCFF"/>
                </a:solidFill>
              </a:rPr>
              <a:t>ans </a:t>
            </a:r>
            <a:r>
              <a:rPr lang="fr-FR" sz="2400" b="1" dirty="0" smtClean="0">
                <a:solidFill>
                  <a:srgbClr val="33CCFF"/>
                </a:solidFill>
              </a:rPr>
              <a:t>2013 </a:t>
            </a:r>
            <a:r>
              <a:rPr lang="fr-FR" sz="2400" b="1" dirty="0">
                <a:solidFill>
                  <a:srgbClr val="33CCFF"/>
                </a:solidFill>
              </a:rPr>
              <a:t>- </a:t>
            </a:r>
            <a:r>
              <a:rPr lang="fr-FR" sz="2400" b="1" dirty="0" smtClean="0">
                <a:solidFill>
                  <a:srgbClr val="33CCFF"/>
                </a:solidFill>
              </a:rPr>
              <a:t>2022</a:t>
            </a:r>
            <a:endParaRPr lang="fr-FR" dirty="0">
              <a:solidFill>
                <a:srgbClr val="33CCFF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à coins arrondis 45"/>
          <p:cNvSpPr/>
          <p:nvPr/>
        </p:nvSpPr>
        <p:spPr>
          <a:xfrm>
            <a:off x="214282" y="6469152"/>
            <a:ext cx="355561" cy="365535"/>
          </a:xfrm>
          <a:prstGeom prst="roundRect">
            <a:avLst>
              <a:gd name="adj" fmla="val 10000"/>
            </a:avLst>
          </a:prstGeom>
          <a:blipFill rotWithShape="0">
            <a:blip r:embed="rId3" cstate="print"/>
            <a:stretch>
              <a:fillRect/>
            </a:stretch>
          </a:blip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rgbClr val="9B2D1F">
                <a:tint val="50000"/>
                <a:hueOff val="0"/>
                <a:satOff val="0"/>
                <a:lumOff val="0"/>
                <a:alphaOff val="0"/>
              </a:srgbClr>
            </a:contourClr>
          </a:sp3d>
        </p:spPr>
        <p:style>
          <a:lnRef idx="0">
            <a:scrgbClr r="0" g="0" b="0"/>
          </a:lnRef>
          <a:fillRef idx="1">
            <a:scrgbClr r="0" g="0" b="0"/>
          </a:fillRef>
          <a:effectRef idx="3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7350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 err="1" smtClean="0">
                <a:solidFill>
                  <a:srgbClr val="FFFFFF"/>
                </a:solidFill>
                <a:latin typeface="Corbel" pitchFamily="34" charset="0"/>
              </a:rPr>
              <a:t>L’hadronthérapi</a:t>
            </a:r>
            <a:r>
              <a:rPr lang="en-US" sz="1400" dirty="0" err="1" smtClean="0">
                <a:solidFill>
                  <a:srgbClr val="FFFFFF"/>
                </a:solidFill>
                <a:latin typeface="Corbel" pitchFamily="34" charset="0"/>
              </a:rPr>
              <a:t>e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0" y="908050"/>
            <a:ext cx="9144000" cy="227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fr-FR" sz="2000" b="1" dirty="0" smtClean="0"/>
              <a:t>Il est certain que le « frein » pour le développement de cette technique reste </a:t>
            </a:r>
            <a:r>
              <a:rPr lang="fr-FR" sz="2000" b="1" dirty="0" smtClean="0">
                <a:solidFill>
                  <a:srgbClr val="FFFF00"/>
                </a:solidFill>
              </a:rPr>
              <a:t>dans la taille et le coût des accélérateurs nécessaires actuellement.</a:t>
            </a:r>
          </a:p>
          <a:p>
            <a:pPr eaLnBrk="0" hangingPunct="0"/>
            <a:endParaRPr lang="fr-FR" sz="2400" b="1" dirty="0">
              <a:solidFill>
                <a:srgbClr val="FFFF00"/>
              </a:solidFill>
            </a:endParaRPr>
          </a:p>
          <a:p>
            <a:pPr eaLnBrk="0" hangingPunct="0"/>
            <a:r>
              <a:rPr lang="fr-FR" sz="2000" b="1" dirty="0" smtClean="0"/>
              <a:t>Mais le futur est proche ou </a:t>
            </a:r>
            <a:r>
              <a:rPr lang="fr-FR" sz="2000" b="1" dirty="0" err="1" smtClean="0"/>
              <a:t>ds</a:t>
            </a:r>
            <a:r>
              <a:rPr lang="fr-FR" sz="2000" b="1" dirty="0" smtClean="0"/>
              <a:t> machines compactes et moins chères, notamment en proton, vont être diffuser dans les hôpitaux en faisant appel à de nouvelles techniques</a:t>
            </a:r>
          </a:p>
          <a:p>
            <a:pPr eaLnBrk="0" hangingPunct="0"/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57354" name="AutoShape 10"/>
          <p:cNvSpPr>
            <a:spLocks/>
          </p:cNvSpPr>
          <p:nvPr/>
        </p:nvSpPr>
        <p:spPr bwMode="auto">
          <a:xfrm>
            <a:off x="-12700" y="-11113"/>
            <a:ext cx="9150350" cy="77628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44000" bIns="36000"/>
          <a:lstStyle/>
          <a:p>
            <a:pPr algn="ctr" eaLnBrk="0" hangingPunct="0"/>
            <a:r>
              <a:rPr lang="en-US" sz="3600" b="1" dirty="0">
                <a:solidFill>
                  <a:srgbClr val="FEFCFC"/>
                </a:solidFill>
              </a:rPr>
              <a:t>Les </a:t>
            </a:r>
            <a:r>
              <a:rPr lang="en-US" sz="3600" b="1" dirty="0" err="1">
                <a:solidFill>
                  <a:srgbClr val="FEFCFC"/>
                </a:solidFill>
              </a:rPr>
              <a:t>centres</a:t>
            </a:r>
            <a:r>
              <a:rPr lang="en-US" sz="3600" b="1" dirty="0">
                <a:solidFill>
                  <a:srgbClr val="FEFCFC"/>
                </a:solidFill>
              </a:rPr>
              <a:t> </a:t>
            </a:r>
            <a:r>
              <a:rPr lang="en-US" sz="3600" b="1" dirty="0" err="1" smtClean="0">
                <a:solidFill>
                  <a:srgbClr val="FEFCFC"/>
                </a:solidFill>
              </a:rPr>
              <a:t>d’hadronthérapie</a:t>
            </a:r>
            <a:r>
              <a:rPr lang="en-US" sz="3200" b="1" dirty="0" smtClean="0">
                <a:solidFill>
                  <a:srgbClr val="FEFCFC"/>
                </a:solidFill>
              </a:rPr>
              <a:t> </a:t>
            </a:r>
            <a:endParaRPr lang="fr-FR" sz="3200" b="1" dirty="0">
              <a:solidFill>
                <a:srgbClr val="FEFCFC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C8E74-10EC-4E6A-B114-E4B7E064E34D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pic>
        <p:nvPicPr>
          <p:cNvPr id="2467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14" y="2938212"/>
            <a:ext cx="2822917" cy="211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43" y="5145713"/>
            <a:ext cx="40608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P</a:t>
            </a:r>
            <a:r>
              <a:rPr lang="en-US" sz="1400" b="1" dirty="0" smtClean="0"/>
              <a:t>rototype </a:t>
            </a:r>
            <a:r>
              <a:rPr lang="en-US" sz="1400" b="1" dirty="0" err="1" smtClean="0"/>
              <a:t>d’accélérateur</a:t>
            </a:r>
            <a:r>
              <a:rPr lang="en-US" sz="1400" b="1" dirty="0" smtClean="0"/>
              <a:t> proton, </a:t>
            </a:r>
            <a:r>
              <a:rPr lang="en-US" sz="1400" b="1" dirty="0" err="1" smtClean="0"/>
              <a:t>basé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sur</a:t>
            </a:r>
            <a:r>
              <a:rPr lang="en-US" sz="1400" b="1" dirty="0" smtClean="0"/>
              <a:t> la technique DWA, </a:t>
            </a:r>
            <a:r>
              <a:rPr lang="en-US" sz="1400" b="1" dirty="0" err="1" smtClean="0"/>
              <a:t>construit</a:t>
            </a:r>
            <a:r>
              <a:rPr lang="en-US" sz="1400" b="1" dirty="0" smtClean="0"/>
              <a:t> par Compact </a:t>
            </a:r>
            <a:r>
              <a:rPr lang="en-US" sz="1400" b="1" dirty="0"/>
              <a:t>Particle Acceleration Corporation </a:t>
            </a:r>
            <a:r>
              <a:rPr lang="en-US" sz="1400" b="1" dirty="0" smtClean="0"/>
              <a:t>pour le Southwest Oncology Centers (Yuma Arizona)</a:t>
            </a:r>
          </a:p>
        </p:txBody>
      </p:sp>
      <p:pic>
        <p:nvPicPr>
          <p:cNvPr id="246788" name="Picture 4" descr="Proton therapy system, used for the treatment of cancerous tumors, powered by Tesla Engineering superconducting magnets, and made by Mevion Medical Systems, Inc in USA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06346"/>
            <a:ext cx="3758295" cy="234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67944" y="522920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b="1" dirty="0" err="1" smtClean="0"/>
              <a:t>Systéme</a:t>
            </a:r>
            <a:r>
              <a:rPr lang="en-US" sz="1400" b="1" dirty="0" smtClean="0"/>
              <a:t> proton, </a:t>
            </a:r>
            <a:r>
              <a:rPr lang="en-US" sz="1400" b="1" dirty="0" err="1" smtClean="0"/>
              <a:t>utilisant</a:t>
            </a:r>
            <a:r>
              <a:rPr lang="en-US" sz="1400" b="1" dirty="0" smtClean="0"/>
              <a:t> des </a:t>
            </a:r>
            <a:r>
              <a:rPr lang="en-US" sz="1400" b="1" dirty="0" err="1" smtClean="0"/>
              <a:t>aimants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supraconducteurs</a:t>
            </a:r>
            <a:r>
              <a:rPr lang="en-US" sz="1400" b="1" dirty="0" smtClean="0"/>
              <a:t> (Tesla Engineering), et </a:t>
            </a:r>
            <a:r>
              <a:rPr lang="en-US" sz="1400" b="1" dirty="0" err="1" smtClean="0"/>
              <a:t>construit</a:t>
            </a:r>
            <a:r>
              <a:rPr lang="en-US" sz="1400" b="1" dirty="0" smtClean="0"/>
              <a:t> par </a:t>
            </a:r>
            <a:r>
              <a:rPr lang="en-US" sz="1400" b="1" dirty="0" err="1" smtClean="0"/>
              <a:t>Mevion</a:t>
            </a:r>
            <a:r>
              <a:rPr lang="en-US" sz="1400" b="1" dirty="0" smtClean="0"/>
              <a:t> Medical Systems, </a:t>
            </a:r>
            <a:r>
              <a:rPr lang="en-US" sz="1400" b="1" dirty="0" err="1" smtClean="0"/>
              <a:t>Inc</a:t>
            </a:r>
            <a:r>
              <a:rPr lang="en-US" sz="1400" b="1" dirty="0" smtClean="0"/>
              <a:t> aux USA.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362064253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re 2"/>
          <p:cNvSpPr>
            <a:spLocks noGrp="1"/>
          </p:cNvSpPr>
          <p:nvPr>
            <p:ph type="title"/>
          </p:nvPr>
        </p:nvSpPr>
        <p:spPr>
          <a:xfrm>
            <a:off x="0" y="0"/>
            <a:ext cx="9150350" cy="776288"/>
          </a:xfrm>
          <a:gradFill>
            <a:lin ang="0" scaled="1"/>
          </a:gradFill>
        </p:spPr>
        <p:txBody>
          <a:bodyPr/>
          <a:lstStyle/>
          <a:p>
            <a:r>
              <a:rPr lang="fr-FR" smtClean="0"/>
              <a:t>Sommaire</a:t>
            </a:r>
          </a:p>
        </p:txBody>
      </p:sp>
      <p:sp>
        <p:nvSpPr>
          <p:cNvPr id="12291" name="Text Box 15"/>
          <p:cNvSpPr txBox="1">
            <a:spLocks noChangeArrowheads="1"/>
          </p:cNvSpPr>
          <p:nvPr/>
        </p:nvSpPr>
        <p:spPr bwMode="auto">
          <a:xfrm>
            <a:off x="179388" y="6508750"/>
            <a:ext cx="79200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1400" b="1" dirty="0"/>
              <a:t>Sommaire</a:t>
            </a:r>
          </a:p>
        </p:txBody>
      </p:sp>
      <p:sp>
        <p:nvSpPr>
          <p:cNvPr id="12299" name="AutoShape 11"/>
          <p:cNvSpPr>
            <a:spLocks noChangeArrowheads="1"/>
          </p:cNvSpPr>
          <p:nvPr/>
        </p:nvSpPr>
        <p:spPr bwMode="auto">
          <a:xfrm>
            <a:off x="1583778" y="1989336"/>
            <a:ext cx="5724525" cy="863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4A4A2"/>
              </a:gs>
              <a:gs pos="100000">
                <a:srgbClr val="D4A4A2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/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816" y="2132856"/>
            <a:ext cx="581050" cy="58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2" name="AutoShape 14"/>
          <p:cNvSpPr>
            <a:spLocks noChangeArrowheads="1"/>
          </p:cNvSpPr>
          <p:nvPr/>
        </p:nvSpPr>
        <p:spPr bwMode="auto">
          <a:xfrm>
            <a:off x="1582820" y="2997523"/>
            <a:ext cx="5725483" cy="8635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4A4A2"/>
              </a:gs>
              <a:gs pos="100000">
                <a:srgbClr val="D4A4A2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303" name="AutoShape 15"/>
          <p:cNvSpPr>
            <a:spLocks noChangeArrowheads="1"/>
          </p:cNvSpPr>
          <p:nvPr/>
        </p:nvSpPr>
        <p:spPr bwMode="auto">
          <a:xfrm>
            <a:off x="1582819" y="4034259"/>
            <a:ext cx="5797469" cy="10509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4A4A2"/>
              </a:gs>
              <a:gs pos="100000">
                <a:srgbClr val="D4A4A2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014" y="3175694"/>
            <a:ext cx="519722" cy="54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021" y="3153469"/>
            <a:ext cx="558787" cy="56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5" name="AutoShape 17"/>
          <p:cNvSpPr>
            <a:spLocks noChangeArrowheads="1"/>
          </p:cNvSpPr>
          <p:nvPr/>
        </p:nvSpPr>
        <p:spPr bwMode="auto">
          <a:xfrm>
            <a:off x="1582819" y="5229349"/>
            <a:ext cx="5797469" cy="10079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4A4A2"/>
              </a:gs>
              <a:gs pos="100000">
                <a:srgbClr val="D4A4A2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308" name="Text Box 20"/>
          <p:cNvSpPr txBox="1">
            <a:spLocks noChangeArrowheads="1"/>
          </p:cNvSpPr>
          <p:nvPr/>
        </p:nvSpPr>
        <p:spPr bwMode="auto">
          <a:xfrm>
            <a:off x="2285022" y="2179712"/>
            <a:ext cx="48195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>
                <a:latin typeface="Calibri" pitchFamily="34" charset="0"/>
              </a:rPr>
              <a:t>2</a:t>
            </a:r>
            <a:r>
              <a:rPr lang="fr-FR" sz="2400" b="1" dirty="0" smtClean="0">
                <a:latin typeface="Calibri" pitchFamily="34" charset="0"/>
              </a:rPr>
              <a:t>. Les bases de l’</a:t>
            </a:r>
            <a:r>
              <a:rPr lang="fr-FR" sz="2400" b="1" dirty="0" err="1" smtClean="0">
                <a:latin typeface="Calibri" pitchFamily="34" charset="0"/>
              </a:rPr>
              <a:t>hadronthérapie</a:t>
            </a:r>
            <a:endParaRPr lang="fr-FR" sz="2400" b="1" dirty="0">
              <a:latin typeface="Calibri" pitchFamily="34" charset="0"/>
            </a:endParaRPr>
          </a:p>
        </p:txBody>
      </p:sp>
      <p:sp>
        <p:nvSpPr>
          <p:cNvPr id="12309" name="Text Box 21"/>
          <p:cNvSpPr txBox="1">
            <a:spLocks noChangeArrowheads="1"/>
          </p:cNvSpPr>
          <p:nvPr/>
        </p:nvSpPr>
        <p:spPr bwMode="auto">
          <a:xfrm>
            <a:off x="3061171" y="3187824"/>
            <a:ext cx="4175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rgbClr val="FFFF00"/>
                </a:solidFill>
                <a:latin typeface="Calibri" pitchFamily="34" charset="0"/>
              </a:rPr>
              <a:t>3. </a:t>
            </a:r>
            <a:r>
              <a:rPr lang="fr-FR" sz="2400" b="1" dirty="0">
                <a:solidFill>
                  <a:srgbClr val="FFFF00"/>
                </a:solidFill>
                <a:latin typeface="Calibri" pitchFamily="34" charset="0"/>
              </a:rPr>
              <a:t>Le Contrôle du traitement</a:t>
            </a:r>
          </a:p>
        </p:txBody>
      </p:sp>
      <p:sp>
        <p:nvSpPr>
          <p:cNvPr id="12310" name="Text Box 22"/>
          <p:cNvSpPr txBox="1">
            <a:spLocks noChangeArrowheads="1"/>
          </p:cNvSpPr>
          <p:nvPr/>
        </p:nvSpPr>
        <p:spPr bwMode="auto">
          <a:xfrm>
            <a:off x="2987824" y="4335487"/>
            <a:ext cx="36649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latin typeface="Calibri" pitchFamily="34" charset="0"/>
              </a:rPr>
              <a:t>4.  Radiobiologie associée</a:t>
            </a:r>
            <a:endParaRPr lang="fr-FR" sz="2400" b="1" dirty="0">
              <a:latin typeface="Calibri" pitchFamily="34" charset="0"/>
            </a:endParaRPr>
          </a:p>
        </p:txBody>
      </p:sp>
      <p:sp>
        <p:nvSpPr>
          <p:cNvPr id="12311" name="Text Box 23"/>
          <p:cNvSpPr txBox="1">
            <a:spLocks noChangeArrowheads="1"/>
          </p:cNvSpPr>
          <p:nvPr/>
        </p:nvSpPr>
        <p:spPr bwMode="auto">
          <a:xfrm>
            <a:off x="2999279" y="5487615"/>
            <a:ext cx="41052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latin typeface="Calibri" pitchFamily="34" charset="0"/>
              </a:rPr>
              <a:t>5. Etudes </a:t>
            </a:r>
            <a:r>
              <a:rPr lang="fr-FR" sz="2400" b="1" dirty="0">
                <a:latin typeface="Calibri" pitchFamily="34" charset="0"/>
              </a:rPr>
              <a:t>avec PAVIRMA</a:t>
            </a:r>
          </a:p>
        </p:txBody>
      </p:sp>
      <p:pic>
        <p:nvPicPr>
          <p:cNvPr id="12312" name="Picture 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440" y="5338315"/>
            <a:ext cx="721974" cy="826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3" name="Picture 25" descr="pH2AX Small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467" y="4306242"/>
            <a:ext cx="639971" cy="56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DC4F2C-62D9-4DE7-ACF7-2B9F81A3CAAF}" type="slidenum">
              <a:rPr lang="fr-FR" smtClean="0"/>
              <a:pPr>
                <a:defRPr/>
              </a:pPr>
              <a:t>49</a:t>
            </a:fld>
            <a:endParaRPr lang="fr-FR" dirty="0"/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auto">
          <a:xfrm>
            <a:off x="1582820" y="981224"/>
            <a:ext cx="5724525" cy="863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4A4A2"/>
              </a:gs>
              <a:gs pos="100000">
                <a:srgbClr val="D4A4A2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2538138" y="1196752"/>
            <a:ext cx="33480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latin typeface="Calibri" pitchFamily="34" charset="0"/>
              </a:rPr>
              <a:t>1. Le contexte: le Cancer</a:t>
            </a:r>
            <a:endParaRPr lang="fr-FR" sz="2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05368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2411413" y="2924175"/>
            <a:ext cx="2128837" cy="687388"/>
            <a:chOff x="2459" y="1537"/>
            <a:chExt cx="1646" cy="532"/>
          </a:xfrm>
        </p:grpSpPr>
        <p:sp>
          <p:nvSpPr>
            <p:cNvPr id="28712" name="Text Box 45"/>
            <p:cNvSpPr txBox="1">
              <a:spLocks noChangeArrowheads="1"/>
            </p:cNvSpPr>
            <p:nvPr/>
          </p:nvSpPr>
          <p:spPr bwMode="auto">
            <a:xfrm>
              <a:off x="2459" y="1537"/>
              <a:ext cx="1055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fr-FR">
                  <a:solidFill>
                    <a:schemeClr val="bg1"/>
                  </a:solidFill>
                </a:rPr>
                <a:t>Bragg peak</a:t>
              </a:r>
            </a:p>
          </p:txBody>
        </p:sp>
        <p:sp>
          <p:nvSpPr>
            <p:cNvPr id="28713" name="Line 46"/>
            <p:cNvSpPr>
              <a:spLocks noChangeShapeType="1"/>
            </p:cNvSpPr>
            <p:nvPr/>
          </p:nvSpPr>
          <p:spPr bwMode="auto">
            <a:xfrm>
              <a:off x="3016" y="1797"/>
              <a:ext cx="1089" cy="27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8682" name="AutoShap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contexte</a:t>
            </a:r>
            <a:r>
              <a:rPr lang="en-US" dirty="0" smtClean="0"/>
              <a:t> de la </a:t>
            </a:r>
            <a:r>
              <a:rPr lang="en-US" dirty="0" err="1" smtClean="0"/>
              <a:t>lutte</a:t>
            </a:r>
            <a:r>
              <a:rPr lang="en-US" dirty="0" smtClean="0"/>
              <a:t> </a:t>
            </a:r>
            <a:r>
              <a:rPr lang="en-US" dirty="0" err="1" smtClean="0"/>
              <a:t>contre</a:t>
            </a:r>
            <a:r>
              <a:rPr lang="en-US" dirty="0" smtClean="0"/>
              <a:t> le Cancer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C8E74-10EC-4E6A-B114-E4B7E064E34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38" name="Text Box 55"/>
          <p:cNvSpPr txBox="1">
            <a:spLocks noChangeArrowheads="1"/>
          </p:cNvSpPr>
          <p:nvPr/>
        </p:nvSpPr>
        <p:spPr bwMode="auto">
          <a:xfrm>
            <a:off x="107504" y="6453336"/>
            <a:ext cx="48879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Le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contexte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générale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de la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lutte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contre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le Cancer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429" y="836712"/>
            <a:ext cx="33847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FF0000"/>
                </a:solidFill>
              </a:rPr>
              <a:t>Chimiothérapie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47888" y="2847333"/>
            <a:ext cx="33847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/>
              <a:t>Voir </a:t>
            </a:r>
            <a:r>
              <a:rPr lang="fr-FR" sz="2800" b="1" dirty="0" err="1" smtClean="0"/>
              <a:t>Video</a:t>
            </a:r>
            <a:r>
              <a:rPr lang="fr-FR" sz="2800" b="1" dirty="0" smtClean="0"/>
              <a:t> #1</a:t>
            </a:r>
            <a:endParaRPr lang="fr-FR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2681165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331787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6330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Corbel" pitchFamily="34" charset="0"/>
              </a:rPr>
              <a:t>Le </a:t>
            </a:r>
            <a:r>
              <a:rPr lang="en-US" b="1" dirty="0" err="1">
                <a:solidFill>
                  <a:srgbClr val="FFFFFF"/>
                </a:solidFill>
                <a:latin typeface="Corbel" pitchFamily="34" charset="0"/>
              </a:rPr>
              <a:t>contrôle</a:t>
            </a:r>
            <a:r>
              <a:rPr lang="en-US" b="1" dirty="0">
                <a:solidFill>
                  <a:srgbClr val="FFFFFF"/>
                </a:solidFill>
                <a:latin typeface="Corbel" pitchFamily="34" charset="0"/>
              </a:rPr>
              <a:t> du </a:t>
            </a:r>
            <a:r>
              <a:rPr lang="en-US" b="1" dirty="0" err="1">
                <a:solidFill>
                  <a:srgbClr val="FFFFFF"/>
                </a:solidFill>
                <a:latin typeface="Corbel" pitchFamily="34" charset="0"/>
              </a:rPr>
              <a:t>traitement</a:t>
            </a:r>
            <a:endParaRPr lang="en-US" b="1" dirty="0">
              <a:solidFill>
                <a:srgbClr val="FEFCFC"/>
              </a:solidFill>
            </a:endParaRPr>
          </a:p>
        </p:txBody>
      </p:sp>
      <p:sp>
        <p:nvSpPr>
          <p:cNvPr id="56331" name="Rectangle 2"/>
          <p:cNvSpPr>
            <a:spLocks noChangeArrowheads="1"/>
          </p:cNvSpPr>
          <p:nvPr/>
        </p:nvSpPr>
        <p:spPr bwMode="auto">
          <a:xfrm>
            <a:off x="-12700" y="-11113"/>
            <a:ext cx="9150350" cy="77628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44000" bIns="36000"/>
          <a:lstStyle/>
          <a:p>
            <a:pPr algn="ctr" eaLnBrk="0" hangingPunct="0"/>
            <a:r>
              <a:rPr lang="fr-FR" sz="3200" b="1"/>
              <a:t>Le Contrôle du traitement</a:t>
            </a:r>
            <a:endParaRPr lang="en-US" sz="3200" b="1"/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-72066" y="765175"/>
            <a:ext cx="9247188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fr-LU" altLang="ja-JP" sz="2400" b="1" dirty="0">
                <a:solidFill>
                  <a:srgbClr val="FF0000"/>
                </a:solidFill>
                <a:ea typeface="ＭＳ Ｐゴシック" pitchFamily="64" charset="-128"/>
              </a:rPr>
              <a:t>Principe du </a:t>
            </a:r>
            <a:r>
              <a:rPr lang="fr-LU" altLang="ja-JP" sz="2400" b="1" dirty="0" err="1">
                <a:solidFill>
                  <a:srgbClr val="FF0000"/>
                </a:solidFill>
                <a:ea typeface="ＭＳ Ｐゴシック" pitchFamily="64" charset="-128"/>
              </a:rPr>
              <a:t>controle</a:t>
            </a:r>
            <a:r>
              <a:rPr lang="fr-LU" altLang="ja-JP" sz="2400" b="1" dirty="0">
                <a:solidFill>
                  <a:srgbClr val="FF0000"/>
                </a:solidFill>
                <a:ea typeface="ＭＳ Ｐゴシック" pitchFamily="64" charset="-128"/>
              </a:rPr>
              <a:t> actif du traitement:</a:t>
            </a:r>
            <a:r>
              <a:rPr lang="fr-LU" altLang="ja-JP" sz="2000" b="1" dirty="0">
                <a:ea typeface="ＭＳ Ｐゴシック" pitchFamily="64" charset="-128"/>
              </a:rPr>
              <a:t> </a:t>
            </a:r>
          </a:p>
          <a:p>
            <a:pPr eaLnBrk="0" hangingPunct="0">
              <a:buFont typeface="Wingdings" pitchFamily="2" charset="2"/>
              <a:buChar char="è"/>
            </a:pPr>
            <a:r>
              <a:rPr lang="fr-LU" altLang="ja-JP" sz="2000" b="1" dirty="0">
                <a:ea typeface="ＭＳ Ｐゴシック" pitchFamily="64" charset="-128"/>
              </a:rPr>
              <a:t>un faisceau étroit </a:t>
            </a:r>
            <a:r>
              <a:rPr lang="fr-LU" altLang="ja-JP" sz="2000" b="1" dirty="0" err="1">
                <a:ea typeface="ＭＳ Ｐゴシック" pitchFamily="64" charset="-128"/>
              </a:rPr>
              <a:t>monoénergétique</a:t>
            </a:r>
            <a:r>
              <a:rPr lang="fr-LU" altLang="ja-JP" sz="2000" b="1" dirty="0">
                <a:ea typeface="ＭＳ Ｐゴシック" pitchFamily="64" charset="-128"/>
              </a:rPr>
              <a:t> est dirigé par l’intermédiaire d’un </a:t>
            </a:r>
          </a:p>
          <a:p>
            <a:pPr eaLnBrk="0" hangingPunct="0">
              <a:buFont typeface="Wingdings" pitchFamily="2" charset="2"/>
              <a:buNone/>
            </a:pPr>
            <a:r>
              <a:rPr lang="fr-LU" altLang="ja-JP" sz="2000" b="1" dirty="0">
                <a:ea typeface="ＭＳ Ｐゴシック" pitchFamily="64" charset="-128"/>
              </a:rPr>
              <a:t>dispositif magnétique sur le volume de la tumeur pour irradier une tranche </a:t>
            </a:r>
          </a:p>
          <a:p>
            <a:pPr eaLnBrk="0" hangingPunct="0">
              <a:buFont typeface="Wingdings" pitchFamily="2" charset="2"/>
              <a:buNone/>
            </a:pPr>
            <a:r>
              <a:rPr lang="fr-LU" altLang="ja-JP" sz="2000" b="1" dirty="0">
                <a:ea typeface="ＭＳ Ｐゴシック" pitchFamily="64" charset="-128"/>
              </a:rPr>
              <a:t>de </a:t>
            </a:r>
            <a:r>
              <a:rPr lang="fr-LU" altLang="ja-JP" sz="2000" b="1" dirty="0" err="1">
                <a:ea typeface="ＭＳ Ｐゴシック" pitchFamily="64" charset="-128"/>
              </a:rPr>
              <a:t>voxel</a:t>
            </a:r>
            <a:r>
              <a:rPr lang="fr-LU" altLang="ja-JP" sz="2000" b="1" dirty="0">
                <a:ea typeface="ＭＳ Ｐゴシック" pitchFamily="64" charset="-128"/>
              </a:rPr>
              <a:t>. Après qu’une tranche est irradié, l’énergie du  faisceau est </a:t>
            </a:r>
          </a:p>
          <a:p>
            <a:pPr eaLnBrk="0" hangingPunct="0">
              <a:buFont typeface="Wingdings" pitchFamily="2" charset="2"/>
              <a:buNone/>
            </a:pPr>
            <a:r>
              <a:rPr lang="fr-LU" altLang="ja-JP" sz="2000" b="1" dirty="0">
                <a:ea typeface="ＭＳ Ｐゴシック" pitchFamily="64" charset="-128"/>
              </a:rPr>
              <a:t>modifié pour irradier une autre tranche </a:t>
            </a:r>
            <a:r>
              <a:rPr lang="fr-LU" altLang="ja-JP" sz="2000" b="1" dirty="0">
                <a:solidFill>
                  <a:srgbClr val="FF0000"/>
                </a:solidFill>
                <a:ea typeface="ＭＳ Ｐゴシック" pitchFamily="64" charset="-128"/>
              </a:rPr>
              <a:t>du volume tumorale</a:t>
            </a:r>
            <a:r>
              <a:rPr lang="en-GB" altLang="ja-JP" sz="2000" i="1" dirty="0">
                <a:solidFill>
                  <a:srgbClr val="B7EDF3"/>
                </a:solidFill>
                <a:latin typeface="Tahoma" pitchFamily="34" charset="0"/>
                <a:ea typeface="ＭＳ Ｐゴシック" pitchFamily="64" charset="-128"/>
              </a:rPr>
              <a:t>.</a:t>
            </a:r>
          </a:p>
        </p:txBody>
      </p:sp>
      <p:pic>
        <p:nvPicPr>
          <p:cNvPr id="56334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636838"/>
            <a:ext cx="6823075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C8E74-10EC-4E6A-B114-E4B7E064E34D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6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6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6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6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3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331787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6330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Corbel" pitchFamily="34" charset="0"/>
              </a:rPr>
              <a:t>Le </a:t>
            </a:r>
            <a:r>
              <a:rPr lang="en-US" b="1" dirty="0" err="1">
                <a:solidFill>
                  <a:srgbClr val="FFFFFF"/>
                </a:solidFill>
                <a:latin typeface="Corbel" pitchFamily="34" charset="0"/>
              </a:rPr>
              <a:t>contrôle</a:t>
            </a:r>
            <a:r>
              <a:rPr lang="en-US" b="1" dirty="0">
                <a:solidFill>
                  <a:srgbClr val="FFFFFF"/>
                </a:solidFill>
                <a:latin typeface="Corbel" pitchFamily="34" charset="0"/>
              </a:rPr>
              <a:t> du </a:t>
            </a:r>
            <a:r>
              <a:rPr lang="en-US" b="1" dirty="0" err="1">
                <a:solidFill>
                  <a:srgbClr val="FFFFFF"/>
                </a:solidFill>
                <a:latin typeface="Corbel" pitchFamily="34" charset="0"/>
              </a:rPr>
              <a:t>traitement</a:t>
            </a:r>
            <a:endParaRPr lang="en-US" b="1" dirty="0">
              <a:solidFill>
                <a:srgbClr val="FEFCFC"/>
              </a:solidFill>
            </a:endParaRPr>
          </a:p>
        </p:txBody>
      </p:sp>
      <p:sp>
        <p:nvSpPr>
          <p:cNvPr id="56331" name="Rectangle 2"/>
          <p:cNvSpPr>
            <a:spLocks noChangeArrowheads="1"/>
          </p:cNvSpPr>
          <p:nvPr/>
        </p:nvSpPr>
        <p:spPr bwMode="auto">
          <a:xfrm>
            <a:off x="-12700" y="-11113"/>
            <a:ext cx="9150350" cy="77628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44000" bIns="36000"/>
          <a:lstStyle/>
          <a:p>
            <a:pPr algn="ctr" eaLnBrk="0" hangingPunct="0"/>
            <a:r>
              <a:rPr lang="fr-FR" sz="3200" b="1"/>
              <a:t>Le Contrôle du traitement</a:t>
            </a:r>
            <a:endParaRPr lang="en-US" sz="3200" b="1"/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-36512" y="765175"/>
            <a:ext cx="92392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fr-LU" sz="2000" b="1" dirty="0">
                <a:solidFill>
                  <a:srgbClr val="FFFF00"/>
                </a:solidFill>
              </a:rPr>
              <a:t>Au GSI, un faisceau de largeur à mi hauteur de 3–10 mm est ajusté </a:t>
            </a:r>
          </a:p>
          <a:p>
            <a:pPr eaLnBrk="0" hangingPunct="0"/>
            <a:r>
              <a:rPr lang="fr-LU" sz="2000" b="1" dirty="0">
                <a:solidFill>
                  <a:srgbClr val="FFFF00"/>
                </a:solidFill>
              </a:rPr>
              <a:t>sur un réseau de points espacés de 2–3 </a:t>
            </a:r>
            <a:r>
              <a:rPr lang="fr-LU" sz="2000" b="1" dirty="0" err="1">
                <a:solidFill>
                  <a:srgbClr val="FFFF00"/>
                </a:solidFill>
              </a:rPr>
              <a:t>mm.</a:t>
            </a:r>
            <a:r>
              <a:rPr lang="fr-LU" sz="2000" b="1" dirty="0">
                <a:solidFill>
                  <a:srgbClr val="FFFF00"/>
                </a:solidFill>
              </a:rPr>
              <a:t> </a:t>
            </a:r>
          </a:p>
          <a:p>
            <a:pPr eaLnBrk="0" hangingPunct="0"/>
            <a:endParaRPr lang="fr-LU" sz="2000" b="1" dirty="0">
              <a:solidFill>
                <a:srgbClr val="FFFF00"/>
              </a:solidFill>
            </a:endParaRPr>
          </a:p>
          <a:p>
            <a:pPr eaLnBrk="0" hangingPunct="0"/>
            <a:r>
              <a:rPr lang="fr-LU" sz="2000" b="1" dirty="0">
                <a:solidFill>
                  <a:srgbClr val="FFFF00"/>
                </a:solidFill>
              </a:rPr>
              <a:t>L’énergie de l’accélérateur peut être ajusté sur une gamme de 252 valeurs</a:t>
            </a:r>
            <a:r>
              <a:rPr lang="en-GB" sz="2000" b="1" dirty="0">
                <a:solidFill>
                  <a:srgbClr val="FF0000"/>
                </a:solidFill>
              </a:rPr>
              <a:t>.</a:t>
            </a:r>
            <a:r>
              <a:rPr lang="en-GB" sz="2000" b="1" dirty="0">
                <a:solidFill>
                  <a:srgbClr val="FF0000"/>
                </a:solidFill>
                <a:latin typeface="Tahoma" pitchFamily="34" charset="0"/>
              </a:rPr>
              <a:t> </a:t>
            </a:r>
            <a:endParaRPr lang="fr-FR" sz="2000" b="1" dirty="0">
              <a:solidFill>
                <a:srgbClr val="FF0000"/>
              </a:solidFill>
              <a:latin typeface="Tahoma" pitchFamily="34" charset="0"/>
            </a:endParaRPr>
          </a:p>
        </p:txBody>
      </p:sp>
      <p:pic>
        <p:nvPicPr>
          <p:cNvPr id="56336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601" y="2420888"/>
            <a:ext cx="5761037" cy="374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C8E74-10EC-4E6A-B114-E4B7E064E34D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08997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3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idx="1"/>
          </p:nvPr>
        </p:nvSpPr>
        <p:spPr>
          <a:xfrm>
            <a:off x="0" y="836613"/>
            <a:ext cx="9144000" cy="720179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fr-FR" sz="2000" b="1" dirty="0" smtClean="0">
                <a:solidFill>
                  <a:srgbClr val="FF0000"/>
                </a:solidFill>
              </a:rPr>
              <a:t>L’</a:t>
            </a:r>
            <a:r>
              <a:rPr lang="fr-FR" sz="2000" b="1" dirty="0" err="1" smtClean="0">
                <a:solidFill>
                  <a:srgbClr val="FF0000"/>
                </a:solidFill>
              </a:rPr>
              <a:t>Hadrontherapie</a:t>
            </a:r>
            <a:r>
              <a:rPr lang="fr-FR" sz="2000" b="1" dirty="0" smtClean="0">
                <a:solidFill>
                  <a:srgbClr val="FF0000"/>
                </a:solidFill>
              </a:rPr>
              <a:t> nécessite un positionnement très précis du pic de Bragg (parcours du faisceau incident)</a:t>
            </a:r>
          </a:p>
        </p:txBody>
      </p:sp>
      <p:pic>
        <p:nvPicPr>
          <p:cNvPr id="32771" name="Picture 4" descr="x_ray_hadron_hoffmann_PPARC2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831" y="1500188"/>
            <a:ext cx="428625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5"/>
          <p:cNvSpPr txBox="1">
            <a:spLocks noChangeArrowheads="1"/>
          </p:cNvSpPr>
          <p:nvPr/>
        </p:nvSpPr>
        <p:spPr bwMode="auto">
          <a:xfrm rot="5400000">
            <a:off x="5366544" y="2964657"/>
            <a:ext cx="2749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b="1"/>
              <a:t>Hoffmann, PPARC 2005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4374906"/>
            <a:ext cx="9144000" cy="13112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itchFamily="2" charset="2"/>
              <a:buNone/>
            </a:pPr>
            <a:r>
              <a:rPr lang="fr-FR" sz="2000" b="1" dirty="0">
                <a:solidFill>
                  <a:srgbClr val="FFFF00"/>
                </a:solidFill>
              </a:rPr>
              <a:t>Sources d’incertitude</a:t>
            </a:r>
          </a:p>
          <a:p>
            <a:pPr lvl="1"/>
            <a:r>
              <a:rPr lang="fr-FR" sz="2000" b="1" dirty="0">
                <a:solidFill>
                  <a:srgbClr val="FFFF00"/>
                </a:solidFill>
              </a:rPr>
              <a:t>- calibration Stœchiométrique</a:t>
            </a:r>
          </a:p>
          <a:p>
            <a:pPr lvl="1"/>
            <a:r>
              <a:rPr lang="fr-FR" sz="2000" b="1" dirty="0">
                <a:solidFill>
                  <a:srgbClr val="FFFF00"/>
                </a:solidFill>
              </a:rPr>
              <a:t>- Positionnement du patient</a:t>
            </a:r>
          </a:p>
          <a:p>
            <a:pPr lvl="1"/>
            <a:r>
              <a:rPr lang="fr-FR" sz="2000" b="1" dirty="0">
                <a:solidFill>
                  <a:srgbClr val="FFFF00"/>
                </a:solidFill>
              </a:rPr>
              <a:t>- Modification de l’anatomie du patient</a:t>
            </a:r>
          </a:p>
        </p:txBody>
      </p:sp>
      <p:sp>
        <p:nvSpPr>
          <p:cNvPr id="32784" name="Rectangle 2"/>
          <p:cNvSpPr>
            <a:spLocks noChangeArrowheads="1"/>
          </p:cNvSpPr>
          <p:nvPr/>
        </p:nvSpPr>
        <p:spPr bwMode="auto">
          <a:xfrm>
            <a:off x="-12700" y="-11113"/>
            <a:ext cx="9150350" cy="77628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44000" bIns="36000"/>
          <a:lstStyle/>
          <a:p>
            <a:pPr algn="ctr" eaLnBrk="0" hangingPunct="0"/>
            <a:r>
              <a:rPr lang="fr-FR" sz="3200" b="1"/>
              <a:t>Le Contrôle du traitement</a:t>
            </a:r>
            <a:endParaRPr lang="en-US" sz="3200" b="1"/>
          </a:p>
        </p:txBody>
      </p:sp>
      <p:sp>
        <p:nvSpPr>
          <p:cNvPr id="32785" name="Rectangle 17"/>
          <p:cNvSpPr>
            <a:spLocks noChangeArrowheads="1"/>
          </p:cNvSpPr>
          <p:nvPr/>
        </p:nvSpPr>
        <p:spPr bwMode="auto">
          <a:xfrm>
            <a:off x="-12700" y="5635039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b="1" dirty="0"/>
              <a:t>Pour définir le plan de traitement du patient (TPS), on doit être capable de contrôler en temps réel la dose et comment celle-ci est déposée </a:t>
            </a:r>
            <a:r>
              <a:rPr lang="fr-FR" b="1" dirty="0">
                <a:sym typeface="Wingdings" pitchFamily="2" charset="2"/>
              </a:rPr>
              <a:t>dans les  tissus</a:t>
            </a:r>
          </a:p>
        </p:txBody>
      </p:sp>
      <p:pic>
        <p:nvPicPr>
          <p:cNvPr id="3278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331787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2788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Corbel" pitchFamily="34" charset="0"/>
              </a:rPr>
              <a:t>Le </a:t>
            </a:r>
            <a:r>
              <a:rPr lang="en-US" b="1" dirty="0" err="1">
                <a:solidFill>
                  <a:srgbClr val="FFFFFF"/>
                </a:solidFill>
                <a:latin typeface="Corbel" pitchFamily="34" charset="0"/>
              </a:rPr>
              <a:t>contrôle</a:t>
            </a:r>
            <a:r>
              <a:rPr lang="en-US" b="1" dirty="0">
                <a:solidFill>
                  <a:srgbClr val="FFFFFF"/>
                </a:solidFill>
                <a:latin typeface="Corbel" pitchFamily="34" charset="0"/>
              </a:rPr>
              <a:t> du </a:t>
            </a:r>
            <a:r>
              <a:rPr lang="en-US" b="1" dirty="0" err="1">
                <a:solidFill>
                  <a:srgbClr val="FFFFFF"/>
                </a:solidFill>
                <a:latin typeface="Corbel" pitchFamily="34" charset="0"/>
              </a:rPr>
              <a:t>traitement</a:t>
            </a:r>
            <a:endParaRPr lang="en-US" b="1" dirty="0">
              <a:solidFill>
                <a:srgbClr val="FEFCFC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DC4F2C-62D9-4DE7-ACF7-2B9F81A3CAAF}" type="slidenum">
              <a:rPr lang="fr-FR" smtClean="0"/>
              <a:pPr>
                <a:defRPr/>
              </a:pPr>
              <a:t>52</a:t>
            </a:fld>
            <a:endParaRPr lang="fr-FR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>
                <a:solidFill>
                  <a:schemeClr val="tx1"/>
                </a:solidFill>
              </a:rPr>
              <a:t>Le Contrôle du traitement</a:t>
            </a:r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89807"/>
            <a:ext cx="5345563" cy="4641849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400" b="1" dirty="0" smtClean="0"/>
              <a:t>Fragmentation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</a:p>
          <a:p>
            <a:pPr>
              <a:buFont typeface="Wingdings" pitchFamily="2" charset="2"/>
              <a:buChar char="è"/>
            </a:pPr>
            <a:r>
              <a:rPr lang="fr-LU" sz="2400" b="1" dirty="0" smtClean="0">
                <a:solidFill>
                  <a:srgbClr val="FFFF00"/>
                </a:solidFill>
                <a:sym typeface="Wingdings" pitchFamily="2" charset="2"/>
              </a:rPr>
              <a:t>Production de particules secondaires</a:t>
            </a:r>
            <a:r>
              <a:rPr lang="fr-LU" altLang="ja-JP" sz="2400" b="1" dirty="0" smtClean="0">
                <a:solidFill>
                  <a:srgbClr val="FFFF00"/>
                </a:solidFill>
                <a:ea typeface="ＭＳ Ｐゴシック" pitchFamily="64" charset="-128"/>
              </a:rPr>
              <a:t> isotopes radioactif (</a:t>
            </a:r>
            <a:r>
              <a:rPr lang="fr-LU" altLang="ja-JP" sz="2400" b="1" dirty="0" smtClean="0">
                <a:solidFill>
                  <a:srgbClr val="FFFF00"/>
                </a:solidFill>
                <a:latin typeface="Symbol" pitchFamily="18" charset="2"/>
                <a:ea typeface="ＭＳ Ｐゴシック" pitchFamily="64" charset="-128"/>
              </a:rPr>
              <a:t>b</a:t>
            </a:r>
            <a:r>
              <a:rPr lang="fr-LU" altLang="ja-JP" sz="2400" b="1" baseline="30000" dirty="0" smtClean="0">
                <a:solidFill>
                  <a:srgbClr val="FFFF00"/>
                </a:solidFill>
                <a:ea typeface="ＭＳ Ｐゴシック" pitchFamily="64" charset="-128"/>
              </a:rPr>
              <a:t>+</a:t>
            </a:r>
            <a:r>
              <a:rPr lang="fr-LU" altLang="ja-JP" sz="2400" b="1" dirty="0" smtClean="0">
                <a:solidFill>
                  <a:srgbClr val="FFFF00"/>
                </a:solidFill>
                <a:ea typeface="ＭＳ Ｐゴシック" pitchFamily="64" charset="-128"/>
              </a:rPr>
              <a:t> émetteur)</a:t>
            </a:r>
            <a:r>
              <a:rPr lang="fr-LU" altLang="ja-JP" sz="2800" b="1" dirty="0" smtClean="0">
                <a:solidFill>
                  <a:srgbClr val="FFFF00"/>
                </a:solidFill>
                <a:latin typeface="Symbol" pitchFamily="18" charset="2"/>
                <a:ea typeface="ＭＳ Ｐゴシック" pitchFamily="64" charset="-128"/>
              </a:rPr>
              <a:t> </a:t>
            </a:r>
            <a:r>
              <a:rPr lang="fr-LU" altLang="ja-JP" sz="2400" b="1" dirty="0" smtClean="0">
                <a:solidFill>
                  <a:srgbClr val="FFFF00"/>
                </a:solidFill>
                <a:latin typeface="Symbol" pitchFamily="18" charset="2"/>
                <a:ea typeface="ＭＳ Ｐゴシック" pitchFamily="64" charset="-128"/>
                <a:sym typeface="Wingdings" pitchFamily="2" charset="2"/>
              </a:rPr>
              <a:t> </a:t>
            </a:r>
            <a:r>
              <a:rPr lang="fr-LU" altLang="ja-JP" sz="2400" b="1" dirty="0" smtClean="0">
                <a:solidFill>
                  <a:srgbClr val="FF0000"/>
                </a:solidFill>
                <a:latin typeface="+mj-lt"/>
                <a:ea typeface="ＭＳ Ｐゴシック" pitchFamily="64" charset="-128"/>
              </a:rPr>
              <a:t>activation et </a:t>
            </a:r>
            <a:r>
              <a:rPr lang="fr-LU" altLang="ja-JP" sz="2400" b="1" dirty="0" err="1" smtClean="0">
                <a:solidFill>
                  <a:srgbClr val="FF0000"/>
                </a:solidFill>
                <a:latin typeface="+mj-lt"/>
                <a:ea typeface="ＭＳ Ｐゴシック" pitchFamily="64" charset="-128"/>
              </a:rPr>
              <a:t>desintégration</a:t>
            </a:r>
            <a:r>
              <a:rPr lang="fr-LU" altLang="ja-JP" sz="2400" b="1" dirty="0" smtClean="0">
                <a:solidFill>
                  <a:srgbClr val="FF0000"/>
                </a:solidFill>
                <a:latin typeface="+mj-lt"/>
                <a:ea typeface="ＭＳ Ｐゴシック" pitchFamily="64" charset="-128"/>
              </a:rPr>
              <a:t> continu dans le temps</a:t>
            </a:r>
          </a:p>
          <a:p>
            <a:pPr>
              <a:buFont typeface="Wingdings" pitchFamily="2" charset="2"/>
              <a:buChar char="è"/>
            </a:pPr>
            <a:endParaRPr lang="fr-LU" altLang="ja-JP" sz="2800" b="1" dirty="0" smtClean="0">
              <a:solidFill>
                <a:srgbClr val="FFFF00"/>
              </a:solidFill>
              <a:latin typeface="Symbol" pitchFamily="18" charset="2"/>
              <a:ea typeface="ＭＳ Ｐゴシック" pitchFamily="64" charset="-128"/>
            </a:endParaRPr>
          </a:p>
          <a:p>
            <a:pPr>
              <a:buFont typeface="Wingdings" pitchFamily="2" charset="2"/>
              <a:buChar char="è"/>
            </a:pPr>
            <a:r>
              <a:rPr lang="fr-LU" altLang="ja-JP" sz="2400" b="1" dirty="0" smtClean="0">
                <a:solidFill>
                  <a:srgbClr val="FFFF00"/>
                </a:solidFill>
                <a:latin typeface="+mj-lt"/>
                <a:ea typeface="ＭＳ Ｐゴシック" pitchFamily="64" charset="-128"/>
              </a:rPr>
              <a:t>Production</a:t>
            </a:r>
            <a:r>
              <a:rPr lang="fr-LU" altLang="ja-JP" sz="2400" b="1" dirty="0" smtClean="0">
                <a:solidFill>
                  <a:srgbClr val="FFFF00"/>
                </a:solidFill>
                <a:latin typeface="Symbol" pitchFamily="18" charset="2"/>
                <a:ea typeface="ＭＳ Ｐゴシック" pitchFamily="64" charset="-128"/>
              </a:rPr>
              <a:t> </a:t>
            </a:r>
            <a:r>
              <a:rPr lang="fr-LU" altLang="ja-JP" sz="2400" b="1" dirty="0" smtClean="0">
                <a:solidFill>
                  <a:srgbClr val="FFFF00"/>
                </a:solidFill>
                <a:ea typeface="ＭＳ Ｐゴシック" pitchFamily="64" charset="-128"/>
              </a:rPr>
              <a:t>pratiquement </a:t>
            </a:r>
          </a:p>
          <a:p>
            <a:pPr marL="68263" indent="0">
              <a:buNone/>
            </a:pPr>
            <a:r>
              <a:rPr lang="fr-LU" altLang="ja-JP" sz="2400" b="1" dirty="0" smtClean="0">
                <a:solidFill>
                  <a:srgbClr val="FF0000"/>
                </a:solidFill>
                <a:ea typeface="ＭＳ Ｐゴシック" pitchFamily="64" charset="-128"/>
              </a:rPr>
              <a:t>simultanée</a:t>
            </a:r>
            <a:r>
              <a:rPr lang="fr-LU" altLang="ja-JP" sz="2400" b="1" dirty="0" smtClean="0">
                <a:solidFill>
                  <a:srgbClr val="FFFF00"/>
                </a:solidFill>
                <a:ea typeface="ＭＳ Ｐゴシック" pitchFamily="64" charset="-128"/>
              </a:rPr>
              <a:t> </a:t>
            </a:r>
            <a:r>
              <a:rPr lang="fr-LU" altLang="ja-JP" sz="2400" b="1" dirty="0" smtClean="0">
                <a:solidFill>
                  <a:srgbClr val="FFFF00"/>
                </a:solidFill>
                <a:latin typeface="+mj-lt"/>
                <a:ea typeface="ＭＳ Ｐゴシック" pitchFamily="64" charset="-128"/>
              </a:rPr>
              <a:t>avec le faisceau</a:t>
            </a:r>
          </a:p>
          <a:p>
            <a:pPr marL="68263" indent="0">
              <a:buNone/>
            </a:pPr>
            <a:r>
              <a:rPr lang="fr-LU" altLang="ja-JP" sz="2800" b="1" dirty="0" smtClean="0">
                <a:solidFill>
                  <a:srgbClr val="FFFF00"/>
                </a:solidFill>
                <a:latin typeface="Symbol" pitchFamily="18" charset="2"/>
                <a:ea typeface="ＭＳ Ｐゴシック" pitchFamily="64" charset="-128"/>
              </a:rPr>
              <a:t>g</a:t>
            </a:r>
            <a:r>
              <a:rPr lang="fr-LU" altLang="ja-JP" sz="2800" b="1" dirty="0" smtClean="0">
                <a:solidFill>
                  <a:srgbClr val="FFFF00"/>
                </a:solidFill>
                <a:ea typeface="ＭＳ Ｐゴシック" pitchFamily="64" charset="-128"/>
              </a:rPr>
              <a:t>, </a:t>
            </a:r>
            <a:r>
              <a:rPr lang="fr-LU" altLang="ja-JP" sz="2800" b="1" i="1" dirty="0" smtClean="0">
                <a:solidFill>
                  <a:srgbClr val="FFFF00"/>
                </a:solidFill>
                <a:ea typeface="ＭＳ Ｐゴシック" pitchFamily="64" charset="-128"/>
              </a:rPr>
              <a:t>n</a:t>
            </a:r>
            <a:r>
              <a:rPr lang="fr-LU" altLang="ja-JP" sz="2800" b="1" dirty="0" smtClean="0">
                <a:solidFill>
                  <a:srgbClr val="FFFF00"/>
                </a:solidFill>
                <a:ea typeface="ＭＳ Ｐゴシック" pitchFamily="64" charset="-128"/>
              </a:rPr>
              <a:t>, </a:t>
            </a:r>
            <a:r>
              <a:rPr lang="fr-LU" altLang="ja-JP" sz="2800" b="1" i="1" dirty="0" smtClean="0">
                <a:solidFill>
                  <a:srgbClr val="FFFF00"/>
                </a:solidFill>
                <a:ea typeface="ＭＳ Ｐゴシック" pitchFamily="64" charset="-128"/>
              </a:rPr>
              <a:t>p</a:t>
            </a:r>
            <a:r>
              <a:rPr lang="fr-LU" altLang="ja-JP" sz="2800" b="1" dirty="0" smtClean="0">
                <a:solidFill>
                  <a:srgbClr val="FFFF00"/>
                </a:solidFill>
                <a:ea typeface="ＭＳ Ｐゴシック" pitchFamily="64" charset="-128"/>
              </a:rPr>
              <a:t>,</a:t>
            </a:r>
            <a:r>
              <a:rPr lang="fr-LU" altLang="ja-JP" sz="2400" b="1" dirty="0" smtClean="0">
                <a:solidFill>
                  <a:srgbClr val="FFFF00"/>
                </a:solidFill>
                <a:ea typeface="ＭＳ Ｐゴシック" pitchFamily="64" charset="-128"/>
              </a:rPr>
              <a:t> fragments</a:t>
            </a:r>
          </a:p>
          <a:p>
            <a:pPr>
              <a:buFont typeface="Wingdings" pitchFamily="2" charset="2"/>
              <a:buChar char="è"/>
            </a:pPr>
            <a:endParaRPr lang="fr-LU" altLang="ja-JP" sz="2400" b="1" dirty="0" smtClean="0">
              <a:solidFill>
                <a:srgbClr val="FFFF00"/>
              </a:solidFill>
              <a:ea typeface="ＭＳ Ｐゴシック" pitchFamily="64" charset="-128"/>
            </a:endParaRPr>
          </a:p>
          <a:p>
            <a:pPr>
              <a:buFont typeface="Wingdings" pitchFamily="2" charset="2"/>
              <a:buChar char="è"/>
            </a:pPr>
            <a:endParaRPr lang="fr-LU" altLang="ja-JP" sz="2400" b="1" dirty="0" smtClean="0">
              <a:solidFill>
                <a:srgbClr val="FFFF00"/>
              </a:solidFill>
              <a:ea typeface="ＭＳ Ｐゴシック" pitchFamily="64" charset="-128"/>
            </a:endParaRPr>
          </a:p>
          <a:p>
            <a:pPr>
              <a:buFont typeface="Wingdings" pitchFamily="2" charset="2"/>
              <a:buNone/>
            </a:pPr>
            <a:r>
              <a:rPr lang="fr-LU" altLang="ja-JP" sz="2400" b="1" dirty="0" smtClean="0">
                <a:solidFill>
                  <a:srgbClr val="FFFF00"/>
                </a:solidFill>
                <a:ea typeface="ＭＳ Ｐゴシック" pitchFamily="64" charset="-128"/>
              </a:rPr>
              <a:t>	</a:t>
            </a:r>
          </a:p>
        </p:txBody>
      </p:sp>
      <p:sp>
        <p:nvSpPr>
          <p:cNvPr id="30727" name="Text Box 10"/>
          <p:cNvSpPr txBox="1">
            <a:spLocks noChangeArrowheads="1"/>
          </p:cNvSpPr>
          <p:nvPr/>
        </p:nvSpPr>
        <p:spPr bwMode="auto">
          <a:xfrm>
            <a:off x="7766050" y="5229225"/>
            <a:ext cx="13779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b="1" dirty="0" err="1"/>
              <a:t>Depth</a:t>
            </a:r>
            <a:r>
              <a:rPr lang="fr-FR" b="1" dirty="0"/>
              <a:t> (cm)</a:t>
            </a:r>
          </a:p>
        </p:txBody>
      </p:sp>
      <p:sp>
        <p:nvSpPr>
          <p:cNvPr id="30728" name="Text Box 11"/>
          <p:cNvSpPr txBox="1">
            <a:spLocks noChangeArrowheads="1"/>
          </p:cNvSpPr>
          <p:nvPr/>
        </p:nvSpPr>
        <p:spPr bwMode="auto">
          <a:xfrm>
            <a:off x="5795963" y="1341438"/>
            <a:ext cx="286385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fr-FR" b="1" dirty="0"/>
              <a:t>GEANT 4 simulation </a:t>
            </a:r>
          </a:p>
          <a:p>
            <a:pPr algn="ctr"/>
            <a:r>
              <a:rPr lang="fr-FR" b="1" baseline="30000" dirty="0"/>
              <a:t>12</a:t>
            </a:r>
            <a:r>
              <a:rPr lang="fr-FR" b="1" dirty="0"/>
              <a:t>C </a:t>
            </a:r>
            <a:r>
              <a:rPr lang="fr-FR" b="1" dirty="0" smtClean="0"/>
              <a:t>163 </a:t>
            </a:r>
            <a:r>
              <a:rPr lang="fr-FR" b="1" dirty="0"/>
              <a:t>MeV/u → H</a:t>
            </a:r>
            <a:r>
              <a:rPr lang="fr-FR" b="1" baseline="-25000" dirty="0"/>
              <a:t>2</a:t>
            </a:r>
            <a:r>
              <a:rPr lang="fr-FR" b="1" dirty="0"/>
              <a:t>O</a:t>
            </a: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5795963" y="4221163"/>
            <a:ext cx="71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b="1">
                <a:solidFill>
                  <a:schemeClr val="bg1"/>
                </a:solidFill>
              </a:rPr>
              <a:t>dose</a:t>
            </a:r>
          </a:p>
        </p:txBody>
      </p:sp>
      <p:sp>
        <p:nvSpPr>
          <p:cNvPr id="30731" name="Text Box 13"/>
          <p:cNvSpPr txBox="1">
            <a:spLocks noChangeArrowheads="1"/>
          </p:cNvSpPr>
          <p:nvPr/>
        </p:nvSpPr>
        <p:spPr bwMode="auto">
          <a:xfrm>
            <a:off x="7019925" y="23495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b="1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571625" y="5572125"/>
            <a:ext cx="7072313" cy="83099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sz="2400" b="1" dirty="0"/>
              <a:t>Utilisation du rayonnement secondaire pour contrôler le traitement en ligne</a:t>
            </a:r>
          </a:p>
        </p:txBody>
      </p:sp>
      <p:sp>
        <p:nvSpPr>
          <p:cNvPr id="24" name="Flèche droite à entaille 23"/>
          <p:cNvSpPr>
            <a:spLocks noChangeArrowheads="1"/>
          </p:cNvSpPr>
          <p:nvPr/>
        </p:nvSpPr>
        <p:spPr bwMode="auto">
          <a:xfrm>
            <a:off x="500063" y="5715000"/>
            <a:ext cx="1000125" cy="527050"/>
          </a:xfrm>
          <a:prstGeom prst="notchedRightArrow">
            <a:avLst>
              <a:gd name="adj1" fmla="val 50000"/>
              <a:gd name="adj2" fmla="val 49935"/>
            </a:avLst>
          </a:prstGeom>
          <a:solidFill>
            <a:srgbClr val="B7EDF3"/>
          </a:solidFill>
          <a:ln w="28575" algn="ctr">
            <a:solidFill>
              <a:srgbClr val="F0D0CD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fr-FR"/>
          </a:p>
        </p:txBody>
      </p:sp>
      <p:sp>
        <p:nvSpPr>
          <p:cNvPr id="30738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Corbel" pitchFamily="34" charset="0"/>
              </a:rPr>
              <a:t>Le </a:t>
            </a:r>
            <a:r>
              <a:rPr lang="en-US" b="1" dirty="0" err="1">
                <a:solidFill>
                  <a:srgbClr val="FFFFFF"/>
                </a:solidFill>
                <a:latin typeface="Corbel" pitchFamily="34" charset="0"/>
              </a:rPr>
              <a:t>contrôle</a:t>
            </a:r>
            <a:r>
              <a:rPr lang="en-US" b="1" dirty="0">
                <a:solidFill>
                  <a:srgbClr val="FFFFFF"/>
                </a:solidFill>
                <a:latin typeface="Corbel" pitchFamily="34" charset="0"/>
              </a:rPr>
              <a:t> du </a:t>
            </a:r>
            <a:r>
              <a:rPr lang="en-US" b="1" dirty="0" err="1">
                <a:solidFill>
                  <a:srgbClr val="FFFFFF"/>
                </a:solidFill>
                <a:latin typeface="Corbel" pitchFamily="34" charset="0"/>
              </a:rPr>
              <a:t>traitement</a:t>
            </a:r>
            <a:endParaRPr lang="en-US" b="1" dirty="0">
              <a:solidFill>
                <a:srgbClr val="FEFCFC"/>
              </a:solidFill>
            </a:endParaRPr>
          </a:p>
        </p:txBody>
      </p:sp>
      <p:pic>
        <p:nvPicPr>
          <p:cNvPr id="3074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331787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DC4F2C-62D9-4DE7-ACF7-2B9F81A3CAAF}" type="slidenum">
              <a:rPr lang="fr-FR" smtClean="0"/>
              <a:pPr>
                <a:defRPr/>
              </a:pPr>
              <a:t>53</a:t>
            </a:fld>
            <a:endParaRPr lang="fr-FR" dirty="0"/>
          </a:p>
        </p:txBody>
      </p:sp>
      <p:pic>
        <p:nvPicPr>
          <p:cNvPr id="2467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160799"/>
            <a:ext cx="4083050" cy="3097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920813" y="5258032"/>
            <a:ext cx="2950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L </a:t>
            </a:r>
            <a:r>
              <a:rPr lang="fr-FR" b="1" dirty="0" err="1" smtClean="0"/>
              <a:t>Lestand</a:t>
            </a:r>
            <a:r>
              <a:rPr lang="fr-FR" b="1" dirty="0" smtClean="0"/>
              <a:t> et al PMB 2012</a:t>
            </a:r>
            <a:endParaRPr lang="fr-FR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>
                <a:solidFill>
                  <a:schemeClr val="tx1"/>
                </a:solidFill>
              </a:rPr>
              <a:t>Le Contrôle du traitement</a:t>
            </a:r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89807"/>
            <a:ext cx="5345563" cy="4641849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400" b="1" dirty="0" smtClean="0"/>
              <a:t>Fragmentation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</a:p>
          <a:p>
            <a:pPr>
              <a:buFont typeface="Wingdings" pitchFamily="2" charset="2"/>
              <a:buChar char="è"/>
            </a:pPr>
            <a:r>
              <a:rPr lang="fr-LU" sz="2400" b="1" dirty="0" smtClean="0">
                <a:solidFill>
                  <a:srgbClr val="FFFF00"/>
                </a:solidFill>
                <a:sym typeface="Wingdings" pitchFamily="2" charset="2"/>
              </a:rPr>
              <a:t>Production de particules secondaires</a:t>
            </a:r>
            <a:r>
              <a:rPr lang="fr-LU" altLang="ja-JP" sz="2400" b="1" dirty="0" smtClean="0">
                <a:solidFill>
                  <a:srgbClr val="FFFF00"/>
                </a:solidFill>
                <a:ea typeface="ＭＳ Ｐゴシック" pitchFamily="64" charset="-128"/>
              </a:rPr>
              <a:t> isotopes radioactif (</a:t>
            </a:r>
            <a:r>
              <a:rPr lang="fr-LU" altLang="ja-JP" sz="2400" b="1" dirty="0" smtClean="0">
                <a:solidFill>
                  <a:srgbClr val="FFFF00"/>
                </a:solidFill>
                <a:latin typeface="Symbol" pitchFamily="18" charset="2"/>
                <a:ea typeface="ＭＳ Ｐゴシック" pitchFamily="64" charset="-128"/>
              </a:rPr>
              <a:t>b</a:t>
            </a:r>
            <a:r>
              <a:rPr lang="fr-LU" altLang="ja-JP" sz="2400" b="1" baseline="30000" dirty="0" smtClean="0">
                <a:solidFill>
                  <a:srgbClr val="FFFF00"/>
                </a:solidFill>
                <a:ea typeface="ＭＳ Ｐゴシック" pitchFamily="64" charset="-128"/>
              </a:rPr>
              <a:t>+</a:t>
            </a:r>
            <a:r>
              <a:rPr lang="fr-LU" altLang="ja-JP" sz="2400" b="1" dirty="0" smtClean="0">
                <a:solidFill>
                  <a:srgbClr val="FFFF00"/>
                </a:solidFill>
                <a:ea typeface="ＭＳ Ｐゴシック" pitchFamily="64" charset="-128"/>
              </a:rPr>
              <a:t> émetteur)</a:t>
            </a:r>
            <a:r>
              <a:rPr lang="fr-LU" altLang="ja-JP" sz="2800" b="1" dirty="0" smtClean="0">
                <a:solidFill>
                  <a:srgbClr val="FFFF00"/>
                </a:solidFill>
                <a:latin typeface="Symbol" pitchFamily="18" charset="2"/>
                <a:ea typeface="ＭＳ Ｐゴシック" pitchFamily="64" charset="-128"/>
              </a:rPr>
              <a:t> </a:t>
            </a:r>
            <a:r>
              <a:rPr lang="fr-LU" altLang="ja-JP" sz="2400" b="1" dirty="0" smtClean="0">
                <a:solidFill>
                  <a:srgbClr val="FFFF00"/>
                </a:solidFill>
                <a:latin typeface="Symbol" pitchFamily="18" charset="2"/>
                <a:ea typeface="ＭＳ Ｐゴシック" pitchFamily="64" charset="-128"/>
                <a:sym typeface="Wingdings" pitchFamily="2" charset="2"/>
              </a:rPr>
              <a:t> </a:t>
            </a:r>
            <a:r>
              <a:rPr lang="fr-LU" altLang="ja-JP" sz="2400" b="1" dirty="0" smtClean="0">
                <a:solidFill>
                  <a:srgbClr val="FF0000"/>
                </a:solidFill>
                <a:latin typeface="+mj-lt"/>
                <a:ea typeface="ＭＳ Ｐゴシック" pitchFamily="64" charset="-128"/>
              </a:rPr>
              <a:t>activation et </a:t>
            </a:r>
            <a:r>
              <a:rPr lang="fr-LU" altLang="ja-JP" sz="2400" b="1" dirty="0" err="1" smtClean="0">
                <a:solidFill>
                  <a:srgbClr val="FF0000"/>
                </a:solidFill>
                <a:latin typeface="+mj-lt"/>
                <a:ea typeface="ＭＳ Ｐゴシック" pitchFamily="64" charset="-128"/>
              </a:rPr>
              <a:t>desintégration</a:t>
            </a:r>
            <a:r>
              <a:rPr lang="fr-LU" altLang="ja-JP" sz="2400" b="1" dirty="0" smtClean="0">
                <a:solidFill>
                  <a:srgbClr val="FF0000"/>
                </a:solidFill>
                <a:latin typeface="+mj-lt"/>
                <a:ea typeface="ＭＳ Ｐゴシック" pitchFamily="64" charset="-128"/>
              </a:rPr>
              <a:t> continu dans le temps</a:t>
            </a:r>
          </a:p>
          <a:p>
            <a:pPr>
              <a:buFont typeface="Wingdings" pitchFamily="2" charset="2"/>
              <a:buChar char="è"/>
            </a:pPr>
            <a:endParaRPr lang="fr-LU" altLang="ja-JP" sz="2800" b="1" dirty="0" smtClean="0">
              <a:solidFill>
                <a:srgbClr val="FFFF00"/>
              </a:solidFill>
              <a:latin typeface="Symbol" pitchFamily="18" charset="2"/>
              <a:ea typeface="ＭＳ Ｐゴシック" pitchFamily="64" charset="-128"/>
            </a:endParaRPr>
          </a:p>
          <a:p>
            <a:pPr>
              <a:buFont typeface="Wingdings" pitchFamily="2" charset="2"/>
              <a:buChar char="è"/>
            </a:pPr>
            <a:r>
              <a:rPr lang="fr-LU" altLang="ja-JP" sz="2400" b="1" dirty="0" smtClean="0">
                <a:solidFill>
                  <a:srgbClr val="FFFF00"/>
                </a:solidFill>
                <a:latin typeface="+mj-lt"/>
                <a:ea typeface="ＭＳ Ｐゴシック" pitchFamily="64" charset="-128"/>
              </a:rPr>
              <a:t>Production</a:t>
            </a:r>
            <a:r>
              <a:rPr lang="fr-LU" altLang="ja-JP" sz="2400" b="1" dirty="0" smtClean="0">
                <a:solidFill>
                  <a:srgbClr val="FFFF00"/>
                </a:solidFill>
                <a:latin typeface="Symbol" pitchFamily="18" charset="2"/>
                <a:ea typeface="ＭＳ Ｐゴシック" pitchFamily="64" charset="-128"/>
              </a:rPr>
              <a:t> </a:t>
            </a:r>
            <a:r>
              <a:rPr lang="fr-LU" altLang="ja-JP" sz="2400" b="1" dirty="0" smtClean="0">
                <a:solidFill>
                  <a:srgbClr val="FFFF00"/>
                </a:solidFill>
                <a:ea typeface="ＭＳ Ｐゴシック" pitchFamily="64" charset="-128"/>
              </a:rPr>
              <a:t>pratiquement </a:t>
            </a:r>
          </a:p>
          <a:p>
            <a:pPr marL="68263" indent="0">
              <a:buNone/>
            </a:pPr>
            <a:r>
              <a:rPr lang="fr-LU" altLang="ja-JP" sz="2400" b="1" dirty="0" smtClean="0">
                <a:solidFill>
                  <a:srgbClr val="FF0000"/>
                </a:solidFill>
                <a:ea typeface="ＭＳ Ｐゴシック" pitchFamily="64" charset="-128"/>
              </a:rPr>
              <a:t>simultanée</a:t>
            </a:r>
            <a:r>
              <a:rPr lang="fr-LU" altLang="ja-JP" sz="2400" b="1" dirty="0" smtClean="0">
                <a:solidFill>
                  <a:srgbClr val="FFFF00"/>
                </a:solidFill>
                <a:ea typeface="ＭＳ Ｐゴシック" pitchFamily="64" charset="-128"/>
              </a:rPr>
              <a:t> </a:t>
            </a:r>
            <a:r>
              <a:rPr lang="fr-LU" altLang="ja-JP" sz="2400" b="1" dirty="0" smtClean="0">
                <a:solidFill>
                  <a:srgbClr val="FFFF00"/>
                </a:solidFill>
                <a:latin typeface="+mj-lt"/>
                <a:ea typeface="ＭＳ Ｐゴシック" pitchFamily="64" charset="-128"/>
              </a:rPr>
              <a:t>avec le faisceau</a:t>
            </a:r>
          </a:p>
          <a:p>
            <a:pPr marL="68263" indent="0">
              <a:buNone/>
            </a:pPr>
            <a:r>
              <a:rPr lang="fr-LU" altLang="ja-JP" sz="2800" b="1" dirty="0" smtClean="0">
                <a:solidFill>
                  <a:srgbClr val="FFFF00"/>
                </a:solidFill>
                <a:latin typeface="Symbol" pitchFamily="18" charset="2"/>
                <a:ea typeface="ＭＳ Ｐゴシック" pitchFamily="64" charset="-128"/>
              </a:rPr>
              <a:t>g</a:t>
            </a:r>
            <a:r>
              <a:rPr lang="fr-LU" altLang="ja-JP" sz="2800" b="1" dirty="0" smtClean="0">
                <a:solidFill>
                  <a:srgbClr val="FFFF00"/>
                </a:solidFill>
                <a:ea typeface="ＭＳ Ｐゴシック" pitchFamily="64" charset="-128"/>
              </a:rPr>
              <a:t>, </a:t>
            </a:r>
            <a:r>
              <a:rPr lang="fr-LU" altLang="ja-JP" sz="2800" b="1" i="1" dirty="0" smtClean="0">
                <a:solidFill>
                  <a:srgbClr val="FFFF00"/>
                </a:solidFill>
                <a:ea typeface="ＭＳ Ｐゴシック" pitchFamily="64" charset="-128"/>
              </a:rPr>
              <a:t>n</a:t>
            </a:r>
            <a:r>
              <a:rPr lang="fr-LU" altLang="ja-JP" sz="2800" b="1" dirty="0" smtClean="0">
                <a:solidFill>
                  <a:srgbClr val="FFFF00"/>
                </a:solidFill>
                <a:ea typeface="ＭＳ Ｐゴシック" pitchFamily="64" charset="-128"/>
              </a:rPr>
              <a:t>, </a:t>
            </a:r>
            <a:r>
              <a:rPr lang="fr-LU" altLang="ja-JP" sz="2800" b="1" i="1" dirty="0" smtClean="0">
                <a:solidFill>
                  <a:srgbClr val="FFFF00"/>
                </a:solidFill>
                <a:ea typeface="ＭＳ Ｐゴシック" pitchFamily="64" charset="-128"/>
              </a:rPr>
              <a:t>p</a:t>
            </a:r>
            <a:r>
              <a:rPr lang="fr-LU" altLang="ja-JP" sz="2800" b="1" dirty="0" smtClean="0">
                <a:solidFill>
                  <a:srgbClr val="FFFF00"/>
                </a:solidFill>
                <a:ea typeface="ＭＳ Ｐゴシック" pitchFamily="64" charset="-128"/>
              </a:rPr>
              <a:t>,</a:t>
            </a:r>
            <a:r>
              <a:rPr lang="fr-LU" altLang="ja-JP" sz="2400" b="1" dirty="0" smtClean="0">
                <a:solidFill>
                  <a:srgbClr val="FFFF00"/>
                </a:solidFill>
                <a:ea typeface="ＭＳ Ｐゴシック" pitchFamily="64" charset="-128"/>
              </a:rPr>
              <a:t> fragments</a:t>
            </a:r>
          </a:p>
          <a:p>
            <a:pPr>
              <a:buFont typeface="Wingdings" pitchFamily="2" charset="2"/>
              <a:buChar char="è"/>
            </a:pPr>
            <a:endParaRPr lang="fr-LU" altLang="ja-JP" sz="2400" b="1" dirty="0" smtClean="0">
              <a:solidFill>
                <a:srgbClr val="FFFF00"/>
              </a:solidFill>
              <a:ea typeface="ＭＳ Ｐゴシック" pitchFamily="64" charset="-128"/>
            </a:endParaRPr>
          </a:p>
          <a:p>
            <a:pPr>
              <a:buFont typeface="Wingdings" pitchFamily="2" charset="2"/>
              <a:buChar char="è"/>
            </a:pPr>
            <a:endParaRPr lang="fr-LU" altLang="ja-JP" sz="2400" b="1" dirty="0" smtClean="0">
              <a:solidFill>
                <a:srgbClr val="FFFF00"/>
              </a:solidFill>
              <a:ea typeface="ＭＳ Ｐゴシック" pitchFamily="64" charset="-128"/>
            </a:endParaRPr>
          </a:p>
          <a:p>
            <a:pPr>
              <a:buFont typeface="Wingdings" pitchFamily="2" charset="2"/>
              <a:buNone/>
            </a:pPr>
            <a:r>
              <a:rPr lang="fr-LU" altLang="ja-JP" sz="2400" b="1" dirty="0" smtClean="0">
                <a:solidFill>
                  <a:srgbClr val="FFFF00"/>
                </a:solidFill>
                <a:ea typeface="ＭＳ Ｐゴシック" pitchFamily="64" charset="-128"/>
              </a:rPr>
              <a:t>	</a:t>
            </a:r>
          </a:p>
        </p:txBody>
      </p:sp>
      <p:sp>
        <p:nvSpPr>
          <p:cNvPr id="30727" name="Text Box 10"/>
          <p:cNvSpPr txBox="1">
            <a:spLocks noChangeArrowheads="1"/>
          </p:cNvSpPr>
          <p:nvPr/>
        </p:nvSpPr>
        <p:spPr bwMode="auto">
          <a:xfrm>
            <a:off x="7766050" y="5229225"/>
            <a:ext cx="13779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b="1" dirty="0" err="1"/>
              <a:t>Depth</a:t>
            </a:r>
            <a:r>
              <a:rPr lang="fr-FR" b="1" dirty="0"/>
              <a:t> (cm)</a:t>
            </a:r>
          </a:p>
        </p:txBody>
      </p:sp>
      <p:sp>
        <p:nvSpPr>
          <p:cNvPr id="30728" name="Text Box 11"/>
          <p:cNvSpPr txBox="1">
            <a:spLocks noChangeArrowheads="1"/>
          </p:cNvSpPr>
          <p:nvPr/>
        </p:nvSpPr>
        <p:spPr bwMode="auto">
          <a:xfrm>
            <a:off x="5795963" y="1341438"/>
            <a:ext cx="286385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fr-FR" b="1" dirty="0"/>
              <a:t>GEANT 4 simulation </a:t>
            </a:r>
          </a:p>
          <a:p>
            <a:pPr algn="ctr"/>
            <a:r>
              <a:rPr lang="fr-FR" b="1" baseline="30000" dirty="0"/>
              <a:t>12</a:t>
            </a:r>
            <a:r>
              <a:rPr lang="fr-FR" b="1" dirty="0"/>
              <a:t>C </a:t>
            </a:r>
            <a:r>
              <a:rPr lang="fr-FR" b="1" dirty="0" smtClean="0"/>
              <a:t>163 </a:t>
            </a:r>
            <a:r>
              <a:rPr lang="fr-FR" b="1" dirty="0"/>
              <a:t>MeV/u → H</a:t>
            </a:r>
            <a:r>
              <a:rPr lang="fr-FR" b="1" baseline="-25000" dirty="0"/>
              <a:t>2</a:t>
            </a:r>
            <a:r>
              <a:rPr lang="fr-FR" b="1" dirty="0"/>
              <a:t>O</a:t>
            </a: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5795963" y="4221163"/>
            <a:ext cx="71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b="1">
                <a:solidFill>
                  <a:schemeClr val="bg1"/>
                </a:solidFill>
              </a:rPr>
              <a:t>dose</a:t>
            </a:r>
          </a:p>
        </p:txBody>
      </p:sp>
      <p:sp>
        <p:nvSpPr>
          <p:cNvPr id="30731" name="Text Box 13"/>
          <p:cNvSpPr txBox="1">
            <a:spLocks noChangeArrowheads="1"/>
          </p:cNvSpPr>
          <p:nvPr/>
        </p:nvSpPr>
        <p:spPr bwMode="auto">
          <a:xfrm>
            <a:off x="7019925" y="23495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b="1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571625" y="5572125"/>
            <a:ext cx="7072313" cy="83099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sz="2400" b="1" dirty="0"/>
              <a:t>Utilisation du rayonnement secondaire pour contrôler le traitement en ligne</a:t>
            </a:r>
          </a:p>
        </p:txBody>
      </p:sp>
      <p:sp>
        <p:nvSpPr>
          <p:cNvPr id="24" name="Flèche droite à entaille 23"/>
          <p:cNvSpPr>
            <a:spLocks noChangeArrowheads="1"/>
          </p:cNvSpPr>
          <p:nvPr/>
        </p:nvSpPr>
        <p:spPr bwMode="auto">
          <a:xfrm>
            <a:off x="500063" y="5715000"/>
            <a:ext cx="1000125" cy="527050"/>
          </a:xfrm>
          <a:prstGeom prst="notchedRightArrow">
            <a:avLst>
              <a:gd name="adj1" fmla="val 50000"/>
              <a:gd name="adj2" fmla="val 49935"/>
            </a:avLst>
          </a:prstGeom>
          <a:solidFill>
            <a:srgbClr val="B7EDF3"/>
          </a:solidFill>
          <a:ln w="28575" algn="ctr">
            <a:solidFill>
              <a:srgbClr val="F0D0CD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fr-FR"/>
          </a:p>
        </p:txBody>
      </p:sp>
      <p:sp>
        <p:nvSpPr>
          <p:cNvPr id="30738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Corbel" pitchFamily="34" charset="0"/>
              </a:rPr>
              <a:t>Le </a:t>
            </a:r>
            <a:r>
              <a:rPr lang="en-US" b="1" dirty="0" err="1">
                <a:solidFill>
                  <a:srgbClr val="FFFFFF"/>
                </a:solidFill>
                <a:latin typeface="Corbel" pitchFamily="34" charset="0"/>
              </a:rPr>
              <a:t>contrôle</a:t>
            </a:r>
            <a:r>
              <a:rPr lang="en-US" b="1" dirty="0">
                <a:solidFill>
                  <a:srgbClr val="FFFFFF"/>
                </a:solidFill>
                <a:latin typeface="Corbel" pitchFamily="34" charset="0"/>
              </a:rPr>
              <a:t> du </a:t>
            </a:r>
            <a:r>
              <a:rPr lang="en-US" b="1" dirty="0" err="1">
                <a:solidFill>
                  <a:srgbClr val="FFFFFF"/>
                </a:solidFill>
                <a:latin typeface="Corbel" pitchFamily="34" charset="0"/>
              </a:rPr>
              <a:t>traitement</a:t>
            </a:r>
            <a:endParaRPr lang="en-US" b="1" dirty="0">
              <a:solidFill>
                <a:srgbClr val="FEFCFC"/>
              </a:solidFill>
            </a:endParaRPr>
          </a:p>
        </p:txBody>
      </p:sp>
      <p:pic>
        <p:nvPicPr>
          <p:cNvPr id="3074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331787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DC4F2C-62D9-4DE7-ACF7-2B9F81A3CAAF}" type="slidenum">
              <a:rPr lang="fr-FR" smtClean="0"/>
              <a:pPr>
                <a:defRPr/>
              </a:pPr>
              <a:t>54</a:t>
            </a:fld>
            <a:endParaRPr lang="fr-FR" dirty="0"/>
          </a:p>
        </p:txBody>
      </p:sp>
      <p:pic>
        <p:nvPicPr>
          <p:cNvPr id="2467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160799"/>
            <a:ext cx="4083050" cy="3097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920813" y="5258032"/>
            <a:ext cx="2950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L </a:t>
            </a:r>
            <a:r>
              <a:rPr lang="fr-FR" b="1" dirty="0" err="1" smtClean="0"/>
              <a:t>Lestand</a:t>
            </a:r>
            <a:r>
              <a:rPr lang="fr-FR" b="1" dirty="0" smtClean="0"/>
              <a:t> et al PMB 2012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58816311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4098" y="765175"/>
            <a:ext cx="9144000" cy="792162"/>
          </a:xfrm>
        </p:spPr>
        <p:txBody>
          <a:bodyPr lIns="90000" tIns="46800" rIns="90000" bIns="46800"/>
          <a:lstStyle/>
          <a:p>
            <a:pPr marL="381000" indent="-381000" algn="ctr" defTabSz="457200">
              <a:buFont typeface="Wingdings" pitchFamily="2" charset="2"/>
              <a:buNone/>
            </a:pPr>
            <a:r>
              <a:rPr lang="fr-FR" sz="2400" b="1" dirty="0" smtClean="0">
                <a:latin typeface="Tahoma" pitchFamily="34" charset="0"/>
              </a:rPr>
              <a:t>On line in </a:t>
            </a:r>
            <a:r>
              <a:rPr lang="fr-FR" sz="2400" b="1" dirty="0" err="1" smtClean="0">
                <a:latin typeface="Tahoma" pitchFamily="34" charset="0"/>
              </a:rPr>
              <a:t>beam</a:t>
            </a:r>
            <a:r>
              <a:rPr lang="fr-FR" sz="2400" b="1" dirty="0" smtClean="0">
                <a:latin typeface="Tahoma" pitchFamily="34" charset="0"/>
              </a:rPr>
              <a:t> PET=acquisition des gammas de 511 </a:t>
            </a:r>
            <a:r>
              <a:rPr lang="fr-FR" sz="2400" b="1" dirty="0" err="1" smtClean="0">
                <a:latin typeface="Tahoma" pitchFamily="34" charset="0"/>
              </a:rPr>
              <a:t>KeV</a:t>
            </a:r>
            <a:r>
              <a:rPr lang="fr-FR" sz="2400" b="1" dirty="0" smtClean="0">
                <a:latin typeface="Tahoma" pitchFamily="34" charset="0"/>
              </a:rPr>
              <a:t> durant le traitement avec le patient en place</a:t>
            </a:r>
          </a:p>
        </p:txBody>
      </p:sp>
      <p:pic>
        <p:nvPicPr>
          <p:cNvPr id="140293" name="Picture 4" descr="PET-Baste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788209"/>
            <a:ext cx="3133725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0294" name="Group 5"/>
          <p:cNvGrpSpPr>
            <a:grpSpLocks/>
          </p:cNvGrpSpPr>
          <p:nvPr/>
        </p:nvGrpSpPr>
        <p:grpSpPr bwMode="auto">
          <a:xfrm>
            <a:off x="4518819" y="1811338"/>
            <a:ext cx="4500562" cy="3343275"/>
            <a:chOff x="-2" y="1187"/>
            <a:chExt cx="2835" cy="2106"/>
          </a:xfrm>
        </p:grpSpPr>
        <p:pic>
          <p:nvPicPr>
            <p:cNvPr id="140295" name="Picture 6" descr="o16_250AMeV_dose_act_we_20070316 Kopi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3" t="6624" r="4387" b="1805"/>
            <a:stretch>
              <a:fillRect/>
            </a:stretch>
          </p:blipFill>
          <p:spPr bwMode="auto">
            <a:xfrm>
              <a:off x="-2" y="1187"/>
              <a:ext cx="2835" cy="2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0296" name="Text Box 7"/>
            <p:cNvSpPr txBox="1">
              <a:spLocks noChangeArrowheads="1"/>
            </p:cNvSpPr>
            <p:nvPr/>
          </p:nvSpPr>
          <p:spPr bwMode="auto">
            <a:xfrm>
              <a:off x="736" y="3067"/>
              <a:ext cx="1746" cy="2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lnSpc>
                  <a:spcPct val="97000"/>
                </a:lnSpc>
                <a:buClr>
                  <a:srgbClr val="000000"/>
                </a:buClr>
                <a:buSzPct val="100000"/>
                <a:buFont typeface="Calibri" pitchFamily="34" charset="0"/>
                <a:buNone/>
              </a:pPr>
              <a:r>
                <a:rPr lang="de-DE" b="1">
                  <a:latin typeface="Calibri" pitchFamily="34" charset="0"/>
                </a:rPr>
                <a:t>Penetration depth / mm</a:t>
              </a:r>
            </a:p>
          </p:txBody>
        </p:sp>
        <p:sp>
          <p:nvSpPr>
            <p:cNvPr id="140297" name="Text Box 8"/>
            <p:cNvSpPr txBox="1">
              <a:spLocks noChangeArrowheads="1"/>
            </p:cNvSpPr>
            <p:nvPr/>
          </p:nvSpPr>
          <p:spPr bwMode="auto">
            <a:xfrm rot="-5400000">
              <a:off x="-407" y="1966"/>
              <a:ext cx="1055" cy="2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lnSpc>
                  <a:spcPct val="97000"/>
                </a:lnSpc>
                <a:buClr>
                  <a:srgbClr val="000000"/>
                </a:buClr>
                <a:buSzPct val="100000"/>
                <a:buFont typeface="Calibri" pitchFamily="34" charset="0"/>
                <a:buNone/>
              </a:pPr>
              <a:r>
                <a:rPr lang="de-DE" b="1">
                  <a:latin typeface="Calibri" pitchFamily="34" charset="0"/>
                </a:rPr>
                <a:t>Arbitrary units</a:t>
              </a:r>
            </a:p>
          </p:txBody>
        </p:sp>
        <p:sp>
          <p:nvSpPr>
            <p:cNvPr id="140298" name="Text Box 9"/>
            <p:cNvSpPr txBox="1">
              <a:spLocks noChangeArrowheads="1"/>
            </p:cNvSpPr>
            <p:nvPr/>
          </p:nvSpPr>
          <p:spPr bwMode="auto">
            <a:xfrm>
              <a:off x="532" y="1821"/>
              <a:ext cx="1214" cy="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97000"/>
                </a:lnSpc>
                <a:buClr>
                  <a:srgbClr val="000000"/>
                </a:buClr>
                <a:buSzPct val="100000"/>
                <a:buFont typeface="Calibri" pitchFamily="34" charset="0"/>
                <a:buNone/>
              </a:pPr>
              <a:r>
                <a:rPr lang="de-DE" b="1" baseline="30000">
                  <a:solidFill>
                    <a:schemeClr val="bg1"/>
                  </a:solidFill>
                  <a:latin typeface="Calibri" pitchFamily="34" charset="0"/>
                </a:rPr>
                <a:t>16</a:t>
              </a:r>
              <a:r>
                <a:rPr lang="de-DE" b="1">
                  <a:solidFill>
                    <a:schemeClr val="bg1"/>
                  </a:solidFill>
                  <a:latin typeface="Calibri" pitchFamily="34" charset="0"/>
                </a:rPr>
                <a:t>O: </a:t>
              </a:r>
              <a:r>
                <a:rPr lang="de-DE" b="1" i="1">
                  <a:solidFill>
                    <a:schemeClr val="bg1"/>
                  </a:solidFill>
                  <a:latin typeface="Calibri" pitchFamily="34" charset="0"/>
                </a:rPr>
                <a:t>E</a:t>
              </a:r>
              <a:r>
                <a:rPr lang="de-DE" b="1">
                  <a:solidFill>
                    <a:schemeClr val="bg1"/>
                  </a:solidFill>
                  <a:latin typeface="Calibri" pitchFamily="34" charset="0"/>
                </a:rPr>
                <a:t> = 250 </a:t>
              </a:r>
              <a:r>
                <a:rPr lang="de-DE" b="1" i="1">
                  <a:solidFill>
                    <a:schemeClr val="bg1"/>
                  </a:solidFill>
                  <a:latin typeface="Calibri" pitchFamily="34" charset="0"/>
                </a:rPr>
                <a:t>A</a:t>
              </a:r>
              <a:r>
                <a:rPr lang="de-DE" b="1">
                  <a:solidFill>
                    <a:schemeClr val="bg1"/>
                  </a:solidFill>
                  <a:latin typeface="Calibri" pitchFamily="34" charset="0"/>
                </a:rPr>
                <a:t>MeV</a:t>
              </a:r>
            </a:p>
            <a:p>
              <a:pPr>
                <a:lnSpc>
                  <a:spcPct val="97000"/>
                </a:lnSpc>
                <a:buClr>
                  <a:srgbClr val="000000"/>
                </a:buClr>
                <a:buSzPct val="100000"/>
                <a:buFont typeface="Calibri" pitchFamily="34" charset="0"/>
                <a:buNone/>
              </a:pPr>
              <a:r>
                <a:rPr lang="de-DE" b="1">
                  <a:solidFill>
                    <a:schemeClr val="bg1"/>
                  </a:solidFill>
                  <a:latin typeface="Calibri" pitchFamily="34" charset="0"/>
                </a:rPr>
                <a:t>Target: PMMA</a:t>
              </a:r>
              <a:endParaRPr lang="de-DE" b="1" baseline="300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0299" name="Text Box 10"/>
            <p:cNvSpPr txBox="1">
              <a:spLocks noChangeArrowheads="1"/>
            </p:cNvSpPr>
            <p:nvPr/>
          </p:nvSpPr>
          <p:spPr bwMode="auto">
            <a:xfrm>
              <a:off x="1016" y="2695"/>
              <a:ext cx="972" cy="214"/>
            </a:xfrm>
            <a:prstGeom prst="rect">
              <a:avLst/>
            </a:prstGeom>
            <a:noFill/>
            <a:ln w="28575" cap="sq">
              <a:solidFill>
                <a:srgbClr val="00FFFF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0" hangingPunct="0">
                <a:lnSpc>
                  <a:spcPct val="80000"/>
                </a:lnSpc>
                <a:buClr>
                  <a:srgbClr val="000000"/>
                </a:buClr>
                <a:buSzPct val="100000"/>
                <a:buFont typeface="Calibri" pitchFamily="34" charset="0"/>
                <a:buNone/>
              </a:pPr>
              <a:r>
                <a:rPr lang="de-DE" baseline="30000">
                  <a:solidFill>
                    <a:srgbClr val="010000"/>
                  </a:solidFill>
                  <a:latin typeface="Calibri" pitchFamily="34" charset="0"/>
                </a:rPr>
                <a:t>15</a:t>
              </a:r>
              <a:r>
                <a:rPr lang="de-DE">
                  <a:solidFill>
                    <a:srgbClr val="010000"/>
                  </a:solidFill>
                  <a:latin typeface="Calibri" pitchFamily="34" charset="0"/>
                </a:rPr>
                <a:t>O, </a:t>
              </a:r>
              <a:r>
                <a:rPr lang="de-DE" baseline="30000">
                  <a:solidFill>
                    <a:srgbClr val="010000"/>
                  </a:solidFill>
                  <a:latin typeface="Calibri" pitchFamily="34" charset="0"/>
                </a:rPr>
                <a:t>11</a:t>
              </a:r>
              <a:r>
                <a:rPr lang="de-DE">
                  <a:solidFill>
                    <a:srgbClr val="010000"/>
                  </a:solidFill>
                  <a:latin typeface="Calibri" pitchFamily="34" charset="0"/>
                </a:rPr>
                <a:t>C, </a:t>
              </a:r>
              <a:r>
                <a:rPr lang="de-DE" baseline="30000">
                  <a:solidFill>
                    <a:srgbClr val="010000"/>
                  </a:solidFill>
                  <a:latin typeface="Calibri" pitchFamily="34" charset="0"/>
                </a:rPr>
                <a:t>13</a:t>
              </a:r>
              <a:r>
                <a:rPr lang="de-DE">
                  <a:solidFill>
                    <a:srgbClr val="010000"/>
                  </a:solidFill>
                  <a:latin typeface="Calibri" pitchFamily="34" charset="0"/>
                </a:rPr>
                <a:t>N ...</a:t>
              </a:r>
              <a:endParaRPr lang="de-DE">
                <a:solidFill>
                  <a:srgbClr val="009999"/>
                </a:solidFill>
                <a:latin typeface="Calibri" pitchFamily="34" charset="0"/>
              </a:endParaRPr>
            </a:p>
          </p:txBody>
        </p:sp>
        <p:sp>
          <p:nvSpPr>
            <p:cNvPr id="140300" name="Text Box 11"/>
            <p:cNvSpPr txBox="1">
              <a:spLocks noChangeArrowheads="1"/>
            </p:cNvSpPr>
            <p:nvPr/>
          </p:nvSpPr>
          <p:spPr bwMode="auto">
            <a:xfrm>
              <a:off x="2181" y="1579"/>
              <a:ext cx="363" cy="817"/>
            </a:xfrm>
            <a:prstGeom prst="rect">
              <a:avLst/>
            </a:prstGeom>
            <a:noFill/>
            <a:ln w="28575" cap="sq">
              <a:solidFill>
                <a:srgbClr val="FF0066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0" hangingPunct="0">
                <a:lnSpc>
                  <a:spcPct val="97000"/>
                </a:lnSpc>
                <a:buClr>
                  <a:srgbClr val="000000"/>
                </a:buClr>
                <a:buSzPct val="100000"/>
                <a:buFont typeface="Calibri" pitchFamily="34" charset="0"/>
                <a:buNone/>
              </a:pPr>
              <a:r>
                <a:rPr lang="de-DE" baseline="30000">
                  <a:solidFill>
                    <a:srgbClr val="010000"/>
                  </a:solidFill>
                  <a:latin typeface="Calibri" pitchFamily="34" charset="0"/>
                </a:rPr>
                <a:t>15</a:t>
              </a:r>
              <a:r>
                <a:rPr lang="de-DE">
                  <a:solidFill>
                    <a:srgbClr val="010000"/>
                  </a:solidFill>
                  <a:latin typeface="Calibri" pitchFamily="34" charset="0"/>
                </a:rPr>
                <a:t>O,</a:t>
              </a:r>
            </a:p>
            <a:p>
              <a:pPr eaLnBrk="0" hangingPunct="0">
                <a:lnSpc>
                  <a:spcPct val="97000"/>
                </a:lnSpc>
                <a:buClr>
                  <a:srgbClr val="000000"/>
                </a:buClr>
                <a:buSzPct val="100000"/>
                <a:buFont typeface="Calibri" pitchFamily="34" charset="0"/>
                <a:buNone/>
              </a:pPr>
              <a:r>
                <a:rPr lang="de-DE" baseline="30000">
                  <a:solidFill>
                    <a:srgbClr val="010000"/>
                  </a:solidFill>
                  <a:latin typeface="Calibri" pitchFamily="34" charset="0"/>
                </a:rPr>
                <a:t>14</a:t>
              </a:r>
              <a:r>
                <a:rPr lang="de-DE">
                  <a:solidFill>
                    <a:srgbClr val="010000"/>
                  </a:solidFill>
                  <a:latin typeface="Calibri" pitchFamily="34" charset="0"/>
                </a:rPr>
                <a:t>O,</a:t>
              </a:r>
            </a:p>
            <a:p>
              <a:pPr eaLnBrk="0" hangingPunct="0">
                <a:lnSpc>
                  <a:spcPct val="97000"/>
                </a:lnSpc>
                <a:buClr>
                  <a:srgbClr val="000000"/>
                </a:buClr>
                <a:buSzPct val="100000"/>
                <a:buFont typeface="Calibri" pitchFamily="34" charset="0"/>
                <a:buNone/>
              </a:pPr>
              <a:r>
                <a:rPr lang="de-DE" baseline="30000">
                  <a:solidFill>
                    <a:srgbClr val="010000"/>
                  </a:solidFill>
                  <a:latin typeface="Calibri" pitchFamily="34" charset="0"/>
                </a:rPr>
                <a:t>13</a:t>
              </a:r>
              <a:r>
                <a:rPr lang="de-DE">
                  <a:solidFill>
                    <a:srgbClr val="010000"/>
                  </a:solidFill>
                  <a:latin typeface="Calibri" pitchFamily="34" charset="0"/>
                </a:rPr>
                <a:t>N,</a:t>
              </a:r>
            </a:p>
            <a:p>
              <a:pPr eaLnBrk="0" hangingPunct="0">
                <a:lnSpc>
                  <a:spcPct val="97000"/>
                </a:lnSpc>
                <a:buClr>
                  <a:srgbClr val="000000"/>
                </a:buClr>
                <a:buSzPct val="100000"/>
                <a:buFont typeface="Calibri" pitchFamily="34" charset="0"/>
                <a:buNone/>
              </a:pPr>
              <a:r>
                <a:rPr lang="de-DE" baseline="30000">
                  <a:solidFill>
                    <a:srgbClr val="010000"/>
                  </a:solidFill>
                  <a:latin typeface="Calibri" pitchFamily="34" charset="0"/>
                </a:rPr>
                <a:t>11</a:t>
              </a:r>
              <a:r>
                <a:rPr lang="de-DE">
                  <a:solidFill>
                    <a:srgbClr val="010000"/>
                  </a:solidFill>
                  <a:latin typeface="Calibri" pitchFamily="34" charset="0"/>
                </a:rPr>
                <a:t>C</a:t>
              </a:r>
            </a:p>
            <a:p>
              <a:pPr eaLnBrk="0" hangingPunct="0">
                <a:lnSpc>
                  <a:spcPct val="40000"/>
                </a:lnSpc>
                <a:buClr>
                  <a:srgbClr val="000000"/>
                </a:buClr>
                <a:buSzPct val="100000"/>
                <a:buFont typeface="Calibri" pitchFamily="34" charset="0"/>
                <a:buNone/>
              </a:pPr>
              <a:r>
                <a:rPr lang="de-DE">
                  <a:solidFill>
                    <a:srgbClr val="010000"/>
                  </a:solidFill>
                  <a:latin typeface="Calibri" pitchFamily="34" charset="0"/>
                </a:rPr>
                <a:t>…</a:t>
              </a:r>
            </a:p>
          </p:txBody>
        </p:sp>
      </p:grpSp>
      <p:sp>
        <p:nvSpPr>
          <p:cNvPr id="140301" name="AutoShape 13"/>
          <p:cNvSpPr>
            <a:spLocks noChangeArrowheads="1"/>
          </p:cNvSpPr>
          <p:nvPr/>
        </p:nvSpPr>
        <p:spPr bwMode="auto">
          <a:xfrm>
            <a:off x="3671888" y="3133725"/>
            <a:ext cx="539750" cy="635000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B7EDF3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457200">
              <a:lnSpc>
                <a:spcPct val="97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endParaRPr lang="fr-FR">
              <a:solidFill>
                <a:srgbClr val="B7EDF3"/>
              </a:solidFill>
              <a:latin typeface="Calibri" pitchFamily="34" charset="0"/>
            </a:endParaRPr>
          </a:p>
        </p:txBody>
      </p:sp>
      <p:sp>
        <p:nvSpPr>
          <p:cNvPr id="140304" name="Rectangle 2"/>
          <p:cNvSpPr>
            <a:spLocks noChangeArrowheads="1"/>
          </p:cNvSpPr>
          <p:nvPr/>
        </p:nvSpPr>
        <p:spPr bwMode="auto">
          <a:xfrm>
            <a:off x="-12700" y="-11113"/>
            <a:ext cx="9150350" cy="77628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44000" bIns="36000"/>
          <a:lstStyle/>
          <a:p>
            <a:pPr algn="ctr" eaLnBrk="0" hangingPunct="0"/>
            <a:r>
              <a:rPr lang="fr-FR" sz="3200" b="1"/>
              <a:t>Le Contrôle du traitement</a:t>
            </a:r>
            <a:endParaRPr lang="en-US" sz="3200" b="1"/>
          </a:p>
        </p:txBody>
      </p:sp>
      <p:pic>
        <p:nvPicPr>
          <p:cNvPr id="140305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331787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0306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Corbel" pitchFamily="34" charset="0"/>
              </a:rPr>
              <a:t>Le </a:t>
            </a:r>
            <a:r>
              <a:rPr lang="en-US" b="1" dirty="0" err="1">
                <a:solidFill>
                  <a:srgbClr val="FFFFFF"/>
                </a:solidFill>
                <a:latin typeface="Corbel" pitchFamily="34" charset="0"/>
              </a:rPr>
              <a:t>contrôle</a:t>
            </a:r>
            <a:r>
              <a:rPr lang="en-US" b="1" dirty="0">
                <a:solidFill>
                  <a:srgbClr val="FFFFFF"/>
                </a:solidFill>
                <a:latin typeface="Corbel" pitchFamily="34" charset="0"/>
              </a:rPr>
              <a:t> du </a:t>
            </a:r>
            <a:r>
              <a:rPr lang="en-US" b="1" dirty="0" err="1">
                <a:solidFill>
                  <a:srgbClr val="FFFFFF"/>
                </a:solidFill>
                <a:latin typeface="Corbel" pitchFamily="34" charset="0"/>
              </a:rPr>
              <a:t>traitement</a:t>
            </a:r>
            <a:endParaRPr lang="en-US" b="1" dirty="0">
              <a:solidFill>
                <a:srgbClr val="FEFCFC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FFED9E-5F60-435D-B006-54B80976D18E}" type="slidenum">
              <a:rPr lang="fr-FR" smtClean="0"/>
              <a:pPr>
                <a:defRPr/>
              </a:pPr>
              <a:t>55</a:t>
            </a:fld>
            <a:endParaRPr lang="fr-FR" dirty="0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483771" y="5806857"/>
            <a:ext cx="65925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nb-NO" b="1" dirty="0" smtClean="0">
                <a:solidFill>
                  <a:srgbClr val="FFFF00"/>
                </a:solidFill>
              </a:rPr>
              <a:t>Mis en oeuvre à partir d’u TEP clinique modifié au GSI par </a:t>
            </a:r>
          </a:p>
          <a:p>
            <a:r>
              <a:rPr lang="nb-NO" b="1" dirty="0" smtClean="0">
                <a:solidFill>
                  <a:srgbClr val="FFFF00"/>
                </a:solidFill>
              </a:rPr>
              <a:t>W</a:t>
            </a:r>
            <a:r>
              <a:rPr lang="nb-NO" b="1" dirty="0">
                <a:solidFill>
                  <a:srgbClr val="FFFF00"/>
                </a:solidFill>
              </a:rPr>
              <a:t>. Enghardt et al, </a:t>
            </a:r>
            <a:r>
              <a:rPr lang="nb-NO" b="1" dirty="0" smtClean="0">
                <a:solidFill>
                  <a:srgbClr val="FFFF00"/>
                </a:solidFill>
              </a:rPr>
              <a:t>(1999) </a:t>
            </a:r>
            <a:r>
              <a:rPr lang="nb-NO" b="1" dirty="0" smtClean="0">
                <a:solidFill>
                  <a:srgbClr val="FFFF00"/>
                </a:solidFill>
                <a:sym typeface="Wingdings" pitchFamily="2" charset="2"/>
              </a:rPr>
              <a:t> Projet Bastei</a:t>
            </a:r>
            <a:endParaRPr lang="nb-NO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2"/>
          <p:cNvSpPr txBox="1">
            <a:spLocks noChangeArrowheads="1"/>
          </p:cNvSpPr>
          <p:nvPr/>
        </p:nvSpPr>
        <p:spPr bwMode="auto">
          <a:xfrm>
            <a:off x="2138363" y="304800"/>
            <a:ext cx="449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fr-FR" sz="3200"/>
          </a:p>
        </p:txBody>
      </p:sp>
      <p:sp>
        <p:nvSpPr>
          <p:cNvPr id="144387" name="Rectangle 3"/>
          <p:cNvSpPr>
            <a:spLocks noChangeArrowheads="1"/>
          </p:cNvSpPr>
          <p:nvPr/>
        </p:nvSpPr>
        <p:spPr bwMode="auto">
          <a:xfrm>
            <a:off x="544513" y="817563"/>
            <a:ext cx="9144000" cy="494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1908175" y="6054725"/>
            <a:ext cx="5670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999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b="1" i="1">
                <a:solidFill>
                  <a:srgbClr val="FFFF00"/>
                </a:solidFill>
              </a:rPr>
              <a:t>W. Enghardt et al.: Radiother. Oncol. </a:t>
            </a:r>
            <a:r>
              <a:rPr lang="en-US" b="1" i="1">
                <a:solidFill>
                  <a:srgbClr val="FFFF00"/>
                </a:solidFill>
                <a:cs typeface="Times New Roman" pitchFamily="18" charset="0"/>
              </a:rPr>
              <a:t>73 (2004) S96</a:t>
            </a:r>
            <a:endParaRPr lang="de-DE" b="1" i="1">
              <a:solidFill>
                <a:srgbClr val="FFFF00"/>
              </a:solidFill>
              <a:cs typeface="Times New Roman" pitchFamily="18" charset="0"/>
            </a:endParaRPr>
          </a:p>
        </p:txBody>
      </p:sp>
      <p:graphicFrame>
        <p:nvGraphicFramePr>
          <p:cNvPr id="144389" name="Object 5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1897573967"/>
              </p:ext>
            </p:extLst>
          </p:nvPr>
        </p:nvGraphicFramePr>
        <p:xfrm>
          <a:off x="0" y="817563"/>
          <a:ext cx="8958262" cy="520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38" name="Diapositive" r:id="rId4" imgW="3776539" imgH="2831589" progId="PowerPoint.Slide.8">
                  <p:embed/>
                </p:oleObj>
              </mc:Choice>
              <mc:Fallback>
                <p:oleObj name="Diapositive" r:id="rId4" imgW="3776539" imgH="2831589" progId="PowerPoint.Slid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17563"/>
                        <a:ext cx="8958262" cy="520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4391" name="Rectangle 2"/>
          <p:cNvSpPr>
            <a:spLocks noChangeArrowheads="1"/>
          </p:cNvSpPr>
          <p:nvPr/>
        </p:nvSpPr>
        <p:spPr bwMode="auto">
          <a:xfrm>
            <a:off x="-12700" y="-11113"/>
            <a:ext cx="9150350" cy="77628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44000" bIns="36000"/>
          <a:lstStyle/>
          <a:p>
            <a:pPr algn="ctr" eaLnBrk="0" hangingPunct="0"/>
            <a:r>
              <a:rPr lang="fr-FR" sz="3200" b="1"/>
              <a:t>Le Contrôle du traitement</a:t>
            </a:r>
            <a:endParaRPr lang="en-US" sz="3200" b="1"/>
          </a:p>
        </p:txBody>
      </p:sp>
      <p:pic>
        <p:nvPicPr>
          <p:cNvPr id="14439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331787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4393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Corbel" pitchFamily="34" charset="0"/>
              </a:rPr>
              <a:t>Le </a:t>
            </a:r>
            <a:r>
              <a:rPr lang="en-US" b="1" dirty="0" err="1">
                <a:solidFill>
                  <a:srgbClr val="FFFFFF"/>
                </a:solidFill>
                <a:latin typeface="Corbel" pitchFamily="34" charset="0"/>
              </a:rPr>
              <a:t>contrôle</a:t>
            </a:r>
            <a:r>
              <a:rPr lang="en-US" b="1" dirty="0">
                <a:solidFill>
                  <a:srgbClr val="FFFFFF"/>
                </a:solidFill>
                <a:latin typeface="Corbel" pitchFamily="34" charset="0"/>
              </a:rPr>
              <a:t> du </a:t>
            </a:r>
            <a:r>
              <a:rPr lang="en-US" b="1" dirty="0" err="1">
                <a:solidFill>
                  <a:srgbClr val="FFFFFF"/>
                </a:solidFill>
                <a:latin typeface="Corbel" pitchFamily="34" charset="0"/>
              </a:rPr>
              <a:t>traitement</a:t>
            </a:r>
            <a:endParaRPr lang="en-US" b="1" dirty="0">
              <a:solidFill>
                <a:srgbClr val="FEFCFC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5152BC-F68A-40BC-B625-651804E4EE9B}" type="slidenum">
              <a:rPr lang="fr-FR" smtClean="0"/>
              <a:pPr>
                <a:defRPr/>
              </a:pPr>
              <a:t>56</a:t>
            </a:fld>
            <a:endParaRPr lang="fr-FR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7" name="Rectangle 3"/>
          <p:cNvSpPr>
            <a:spLocks noGrp="1" noChangeArrowheads="1"/>
          </p:cNvSpPr>
          <p:nvPr>
            <p:ph idx="1"/>
          </p:nvPr>
        </p:nvSpPr>
        <p:spPr>
          <a:xfrm>
            <a:off x="-12700" y="1740670"/>
            <a:ext cx="5508625" cy="446405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r-LU" sz="2400" b="1" dirty="0" smtClean="0">
                <a:solidFill>
                  <a:srgbClr val="FF0000"/>
                </a:solidFill>
              </a:rPr>
              <a:t>Noyaux </a:t>
            </a:r>
            <a:r>
              <a:rPr lang="fr-LU" sz="2400" b="1" dirty="0" smtClean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fr-LU" sz="2400" b="1" baseline="30000" dirty="0" smtClean="0">
                <a:solidFill>
                  <a:srgbClr val="FF0000"/>
                </a:solidFill>
              </a:rPr>
              <a:t>+  </a:t>
            </a:r>
            <a:r>
              <a:rPr lang="fr-LU" sz="2400" b="1" dirty="0" smtClean="0">
                <a:solidFill>
                  <a:srgbClr val="FF0000"/>
                </a:solidFill>
              </a:rPr>
              <a:t>émetteurs détectés</a:t>
            </a:r>
            <a:endParaRPr lang="fr-LU" sz="2400" b="1" baseline="30000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r-LU" sz="2000" b="1" baseline="30000" dirty="0" smtClean="0"/>
              <a:t>11</a:t>
            </a:r>
            <a:r>
              <a:rPr lang="fr-LU" sz="2000" b="1" dirty="0" smtClean="0"/>
              <a:t>C (</a:t>
            </a:r>
            <a:r>
              <a:rPr lang="fr-LU" sz="2000" b="1" dirty="0" smtClean="0">
                <a:solidFill>
                  <a:srgbClr val="FFFF00"/>
                </a:solidFill>
              </a:rPr>
              <a:t>20 min</a:t>
            </a:r>
            <a:r>
              <a:rPr lang="fr-LU" sz="2000" b="1" dirty="0" smtClean="0"/>
              <a:t>), </a:t>
            </a:r>
            <a:r>
              <a:rPr lang="fr-LU" sz="2000" b="1" baseline="30000" dirty="0" smtClean="0"/>
              <a:t>15</a:t>
            </a:r>
            <a:r>
              <a:rPr lang="fr-LU" sz="2000" b="1" dirty="0" smtClean="0"/>
              <a:t>O (</a:t>
            </a:r>
            <a:r>
              <a:rPr lang="fr-LU" sz="2000" b="1" dirty="0" smtClean="0">
                <a:solidFill>
                  <a:srgbClr val="FFFF00"/>
                </a:solidFill>
              </a:rPr>
              <a:t>2 min</a:t>
            </a:r>
            <a:r>
              <a:rPr lang="fr-LU" sz="2000" b="1" dirty="0" smtClean="0"/>
              <a:t>), </a:t>
            </a:r>
            <a:r>
              <a:rPr lang="fr-LU" sz="2000" b="1" baseline="30000" dirty="0" smtClean="0"/>
              <a:t>10</a:t>
            </a:r>
            <a:r>
              <a:rPr lang="fr-LU" sz="2000" b="1" dirty="0" smtClean="0"/>
              <a:t>C (</a:t>
            </a:r>
            <a:r>
              <a:rPr lang="fr-LU" sz="2000" b="1" dirty="0" smtClean="0">
                <a:solidFill>
                  <a:srgbClr val="FFFF00"/>
                </a:solidFill>
              </a:rPr>
              <a:t>20 s</a:t>
            </a:r>
            <a:r>
              <a:rPr lang="fr-LU" sz="2000" b="1" dirty="0" smtClean="0"/>
              <a:t>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fr-LU" sz="2000" b="1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r-LU" sz="2400" b="1" dirty="0" smtClean="0">
                <a:solidFill>
                  <a:srgbClr val="FF0000"/>
                </a:solidFill>
              </a:rPr>
              <a:t>Utilisation d’un PET Clinique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r-LU" sz="2000" b="1" dirty="0" smtClean="0"/>
              <a:t>-Faible  activité (~100 Bq/Gy/cm</a:t>
            </a:r>
            <a:r>
              <a:rPr lang="fr-LU" sz="2000" b="1" baseline="30000" dirty="0" smtClean="0"/>
              <a:t>3</a:t>
            </a:r>
            <a:r>
              <a:rPr lang="fr-LU" sz="2000" b="1" dirty="0" smtClean="0"/>
              <a:t>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r-LU" sz="2000" b="1" dirty="0" smtClean="0"/>
              <a:t>-Repositionnement du Patient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r-LU" sz="2000" b="1" dirty="0" smtClean="0">
                <a:solidFill>
                  <a:srgbClr val="FFFF00"/>
                </a:solidFill>
              </a:rPr>
              <a:t>-“</a:t>
            </a:r>
            <a:r>
              <a:rPr lang="fr-LU" sz="2000" b="1" dirty="0" err="1" smtClean="0">
                <a:solidFill>
                  <a:srgbClr val="FFFF00"/>
                </a:solidFill>
              </a:rPr>
              <a:t>Washout</a:t>
            </a:r>
            <a:r>
              <a:rPr lang="fr-LU" sz="2000" b="1" dirty="0" smtClean="0">
                <a:solidFill>
                  <a:srgbClr val="FFFF00"/>
                </a:solidFill>
              </a:rPr>
              <a:t>” de l’activité induite par le métabolisme du patient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fr-LU" sz="2000" b="1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r-LU" sz="2400" b="1" dirty="0" smtClean="0">
                <a:solidFill>
                  <a:srgbClr val="FF0000"/>
                </a:solidFill>
              </a:rPr>
              <a:t>Utilisation d’un PET en ligne et en temps réel (IBPET)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r-LU" sz="2000" b="1" dirty="0" smtClean="0"/>
              <a:t>-positionnement précis du patient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r-LU" sz="2000" b="1" dirty="0" smtClean="0"/>
              <a:t>-angle solide limité</a:t>
            </a:r>
            <a:r>
              <a:rPr lang="fr-LU" sz="2000" b="1" dirty="0" smtClean="0">
                <a:sym typeface="Wingdings" pitchFamily="2" charset="2"/>
              </a:rPr>
              <a:t> artefacts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fr-LU" sz="2000" b="1" dirty="0" smtClean="0">
                <a:sym typeface="Wingdings" pitchFamily="2" charset="2"/>
              </a:rPr>
              <a:t>-</a:t>
            </a:r>
            <a:r>
              <a:rPr lang="fr-LU" sz="2000" b="1" dirty="0" smtClean="0">
                <a:solidFill>
                  <a:srgbClr val="FFFF00"/>
                </a:solidFill>
              </a:rPr>
              <a:t>bruit important du fait de la  production de particules corrélées avec le déversement du faisceau</a:t>
            </a:r>
            <a:endParaRPr lang="fr-LU" sz="2400" b="1" dirty="0" smtClean="0">
              <a:solidFill>
                <a:srgbClr val="FFFF00"/>
              </a:solidFill>
            </a:endParaRPr>
          </a:p>
        </p:txBody>
      </p:sp>
      <p:sp>
        <p:nvSpPr>
          <p:cNvPr id="33796" name="Text Box 21"/>
          <p:cNvSpPr txBox="1">
            <a:spLocks noChangeArrowheads="1"/>
          </p:cNvSpPr>
          <p:nvPr/>
        </p:nvSpPr>
        <p:spPr bwMode="auto">
          <a:xfrm>
            <a:off x="6143625" y="4857750"/>
            <a:ext cx="2422525" cy="3079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sz="1400">
                <a:solidFill>
                  <a:schemeClr val="bg1"/>
                </a:solidFill>
              </a:rPr>
              <a:t>TEP en ligne installée à GSI</a:t>
            </a:r>
            <a:endParaRPr lang="fr-FR" sz="1400" b="1"/>
          </a:p>
        </p:txBody>
      </p:sp>
      <p:pic>
        <p:nvPicPr>
          <p:cNvPr id="33809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275" y="1772816"/>
            <a:ext cx="3635375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12" name="Rectangle 2"/>
          <p:cNvSpPr>
            <a:spLocks noChangeArrowheads="1"/>
          </p:cNvSpPr>
          <p:nvPr/>
        </p:nvSpPr>
        <p:spPr bwMode="auto">
          <a:xfrm>
            <a:off x="-12700" y="-11113"/>
            <a:ext cx="9150350" cy="77628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44000" bIns="36000"/>
          <a:lstStyle/>
          <a:p>
            <a:pPr algn="ctr" eaLnBrk="0" hangingPunct="0"/>
            <a:r>
              <a:rPr lang="fr-FR" sz="3200" b="1"/>
              <a:t>Le Contrôle du traitement</a:t>
            </a:r>
            <a:endParaRPr lang="en-US" sz="3200" b="1"/>
          </a:p>
        </p:txBody>
      </p:sp>
      <p:sp>
        <p:nvSpPr>
          <p:cNvPr id="33813" name="Rectangle 21"/>
          <p:cNvSpPr>
            <a:spLocks noChangeArrowheads="1"/>
          </p:cNvSpPr>
          <p:nvPr/>
        </p:nvSpPr>
        <p:spPr bwMode="auto">
          <a:xfrm>
            <a:off x="6577012" y="5877272"/>
            <a:ext cx="1555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b="1" i="1" dirty="0" err="1">
                <a:solidFill>
                  <a:srgbClr val="FFFF00"/>
                </a:solidFill>
              </a:rPr>
              <a:t>Crespo</a:t>
            </a:r>
            <a:r>
              <a:rPr lang="fr-FR" b="1" i="1" dirty="0">
                <a:solidFill>
                  <a:srgbClr val="FFFF00"/>
                </a:solidFill>
              </a:rPr>
              <a:t>, </a:t>
            </a:r>
            <a:r>
              <a:rPr lang="fr-FR" b="1" i="1" dirty="0" err="1">
                <a:solidFill>
                  <a:srgbClr val="FFFF00"/>
                </a:solidFill>
              </a:rPr>
              <a:t>PhD</a:t>
            </a:r>
            <a:endParaRPr lang="fr-FR" b="1" i="1" dirty="0">
              <a:solidFill>
                <a:srgbClr val="FFFF00"/>
              </a:solidFill>
            </a:endParaRPr>
          </a:p>
        </p:txBody>
      </p:sp>
      <p:pic>
        <p:nvPicPr>
          <p:cNvPr id="3381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331787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3815" name="Text Box 55"/>
          <p:cNvSpPr txBox="1">
            <a:spLocks noChangeArrowheads="1"/>
          </p:cNvSpPr>
          <p:nvPr/>
        </p:nvSpPr>
        <p:spPr bwMode="auto">
          <a:xfrm>
            <a:off x="654074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Corbel" pitchFamily="34" charset="0"/>
              </a:rPr>
              <a:t>Le </a:t>
            </a:r>
            <a:r>
              <a:rPr lang="en-US" b="1" dirty="0" err="1">
                <a:solidFill>
                  <a:srgbClr val="FFFFFF"/>
                </a:solidFill>
                <a:latin typeface="Corbel" pitchFamily="34" charset="0"/>
              </a:rPr>
              <a:t>contrôle</a:t>
            </a:r>
            <a:r>
              <a:rPr lang="en-US" b="1" dirty="0">
                <a:solidFill>
                  <a:srgbClr val="FFFFFF"/>
                </a:solidFill>
                <a:latin typeface="Corbel" pitchFamily="34" charset="0"/>
              </a:rPr>
              <a:t> du </a:t>
            </a:r>
            <a:r>
              <a:rPr lang="en-US" b="1" dirty="0" err="1">
                <a:solidFill>
                  <a:srgbClr val="FFFFFF"/>
                </a:solidFill>
                <a:latin typeface="Corbel" pitchFamily="34" charset="0"/>
              </a:rPr>
              <a:t>traitement</a:t>
            </a:r>
            <a:endParaRPr lang="en-US" b="1" dirty="0">
              <a:solidFill>
                <a:srgbClr val="FEFCFC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DC4F2C-62D9-4DE7-ACF7-2B9F81A3CAAF}" type="slidenum">
              <a:rPr lang="fr-FR" smtClean="0"/>
              <a:pPr>
                <a:defRPr/>
              </a:pPr>
              <a:t>57</a:t>
            </a:fld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907704" y="765175"/>
            <a:ext cx="50241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CCFF99"/>
                </a:solidFill>
              </a:rPr>
              <a:t>Première catégorie de difficultés </a:t>
            </a:r>
          </a:p>
          <a:p>
            <a:r>
              <a:rPr lang="fr-FR" sz="2400" b="1" dirty="0" smtClean="0">
                <a:solidFill>
                  <a:srgbClr val="CCFF99"/>
                </a:solidFill>
              </a:rPr>
              <a:t>inhérentes à la technique TEP</a:t>
            </a:r>
            <a:endParaRPr lang="fr-FR" sz="2400" b="1" dirty="0">
              <a:solidFill>
                <a:srgbClr val="CCFF99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50350" cy="776288"/>
          </a:xfrm>
        </p:spPr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Le Contrôle du traitement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0728" name="Text Box 11"/>
          <p:cNvSpPr txBox="1">
            <a:spLocks noChangeArrowheads="1"/>
          </p:cNvSpPr>
          <p:nvPr/>
        </p:nvSpPr>
        <p:spPr bwMode="auto">
          <a:xfrm>
            <a:off x="-7390" y="1483043"/>
            <a:ext cx="91440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fr-FR" b="1" dirty="0" smtClean="0">
                <a:solidFill>
                  <a:srgbClr val="FFFF00"/>
                </a:solidFill>
              </a:rPr>
              <a:t>Simulation  </a:t>
            </a:r>
            <a:r>
              <a:rPr lang="fr-FR" b="1" baseline="30000" dirty="0">
                <a:solidFill>
                  <a:srgbClr val="FFFF00"/>
                </a:solidFill>
              </a:rPr>
              <a:t>12</a:t>
            </a:r>
            <a:r>
              <a:rPr lang="fr-FR" b="1" dirty="0">
                <a:solidFill>
                  <a:srgbClr val="FFFF00"/>
                </a:solidFill>
              </a:rPr>
              <a:t>C 163 MeV/u </a:t>
            </a:r>
            <a:r>
              <a:rPr lang="fr-FR" b="1" dirty="0" smtClean="0">
                <a:solidFill>
                  <a:srgbClr val="FFFF00"/>
                </a:solidFill>
              </a:rPr>
              <a:t>GEANT4 2 Gray dans tumeur cylindrique</a:t>
            </a:r>
            <a:endParaRPr lang="fr-FR" b="1" dirty="0">
              <a:solidFill>
                <a:srgbClr val="FFFF00"/>
              </a:solidFill>
            </a:endParaRPr>
          </a:p>
          <a:p>
            <a:pPr algn="ctr"/>
            <a:r>
              <a:rPr lang="fr-FR" b="1" dirty="0" smtClean="0">
                <a:solidFill>
                  <a:srgbClr val="FFFF00"/>
                </a:solidFill>
              </a:rPr>
              <a:t>(r=2 cm, z=2,4 cm)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5795963" y="4221163"/>
            <a:ext cx="71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b="1">
                <a:solidFill>
                  <a:schemeClr val="bg1"/>
                </a:solidFill>
              </a:rPr>
              <a:t>dose</a:t>
            </a:r>
          </a:p>
        </p:txBody>
      </p:sp>
      <p:sp>
        <p:nvSpPr>
          <p:cNvPr id="30731" name="Text Box 13"/>
          <p:cNvSpPr txBox="1">
            <a:spLocks noChangeArrowheads="1"/>
          </p:cNvSpPr>
          <p:nvPr/>
        </p:nvSpPr>
        <p:spPr bwMode="auto">
          <a:xfrm>
            <a:off x="7019925" y="234950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b="1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331640" y="5756343"/>
            <a:ext cx="75723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sz="2000" b="1" dirty="0" smtClean="0">
                <a:solidFill>
                  <a:srgbClr val="FFFF00"/>
                </a:solidFill>
              </a:rPr>
              <a:t>Difficulté pour extraire les « bons » événements (511 </a:t>
            </a:r>
            <a:r>
              <a:rPr lang="fr-FR" sz="2000" b="1" dirty="0" err="1" smtClean="0">
                <a:solidFill>
                  <a:srgbClr val="FFFF00"/>
                </a:solidFill>
              </a:rPr>
              <a:t>KeV</a:t>
            </a:r>
            <a:r>
              <a:rPr lang="fr-FR" sz="2000" b="1" dirty="0" smtClean="0">
                <a:solidFill>
                  <a:srgbClr val="FFFF00"/>
                </a:solidFill>
              </a:rPr>
              <a:t>) du bruit de fond pour </a:t>
            </a:r>
            <a:r>
              <a:rPr lang="fr-FR" sz="2000" b="1" dirty="0">
                <a:solidFill>
                  <a:srgbClr val="FFFF00"/>
                </a:solidFill>
              </a:rPr>
              <a:t>contrôler le traitement en ligne</a:t>
            </a:r>
          </a:p>
        </p:txBody>
      </p:sp>
      <p:sp>
        <p:nvSpPr>
          <p:cNvPr id="24" name="Flèche droite à entaille 23"/>
          <p:cNvSpPr>
            <a:spLocks noChangeArrowheads="1"/>
          </p:cNvSpPr>
          <p:nvPr/>
        </p:nvSpPr>
        <p:spPr bwMode="auto">
          <a:xfrm>
            <a:off x="500063" y="5978524"/>
            <a:ext cx="615553" cy="263525"/>
          </a:xfrm>
          <a:prstGeom prst="notchedRightArrow">
            <a:avLst>
              <a:gd name="adj1" fmla="val 50000"/>
              <a:gd name="adj2" fmla="val 49935"/>
            </a:avLst>
          </a:prstGeom>
          <a:solidFill>
            <a:srgbClr val="FF0000"/>
          </a:solidFill>
          <a:ln w="28575" algn="ctr">
            <a:solidFill>
              <a:srgbClr val="F0D0CD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fr-FR"/>
          </a:p>
        </p:txBody>
      </p:sp>
      <p:sp>
        <p:nvSpPr>
          <p:cNvPr id="30738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Corbel" pitchFamily="34" charset="0"/>
              </a:rPr>
              <a:t>Le </a:t>
            </a:r>
            <a:r>
              <a:rPr lang="en-US" b="1" dirty="0" err="1">
                <a:solidFill>
                  <a:srgbClr val="FFFFFF"/>
                </a:solidFill>
                <a:latin typeface="Corbel" pitchFamily="34" charset="0"/>
              </a:rPr>
              <a:t>contrôle</a:t>
            </a:r>
            <a:r>
              <a:rPr lang="en-US" b="1" dirty="0">
                <a:solidFill>
                  <a:srgbClr val="FFFFFF"/>
                </a:solidFill>
                <a:latin typeface="Corbel" pitchFamily="34" charset="0"/>
              </a:rPr>
              <a:t> du </a:t>
            </a:r>
            <a:r>
              <a:rPr lang="en-US" b="1" dirty="0" err="1">
                <a:solidFill>
                  <a:srgbClr val="FFFFFF"/>
                </a:solidFill>
                <a:latin typeface="Corbel" pitchFamily="34" charset="0"/>
              </a:rPr>
              <a:t>traitement</a:t>
            </a:r>
            <a:endParaRPr lang="en-US" b="1" dirty="0">
              <a:solidFill>
                <a:srgbClr val="FEFCFC"/>
              </a:solidFill>
            </a:endParaRPr>
          </a:p>
        </p:txBody>
      </p:sp>
      <p:pic>
        <p:nvPicPr>
          <p:cNvPr id="3074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331787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DC4F2C-62D9-4DE7-ACF7-2B9F81A3CAAF}" type="slidenum">
              <a:rPr lang="fr-FR" smtClean="0"/>
              <a:pPr>
                <a:defRPr/>
              </a:pPr>
              <a:t>58</a:t>
            </a:fld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3000852" y="5445224"/>
            <a:ext cx="2642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Thèse L </a:t>
            </a:r>
            <a:r>
              <a:rPr lang="fr-FR" b="1" dirty="0" err="1" smtClean="0"/>
              <a:t>Lestand</a:t>
            </a:r>
            <a:r>
              <a:rPr lang="fr-FR" b="1" dirty="0" smtClean="0"/>
              <a:t>  2012</a:t>
            </a:r>
            <a:endParaRPr lang="fr-FR" b="1" dirty="0"/>
          </a:p>
        </p:txBody>
      </p:sp>
      <p:pic>
        <p:nvPicPr>
          <p:cNvPr id="2478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1" y="2191071"/>
            <a:ext cx="3362623" cy="3166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78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486" y="2191071"/>
            <a:ext cx="3372232" cy="317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1115616" y="996007"/>
            <a:ext cx="7212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CCFF99"/>
                </a:solidFill>
              </a:rPr>
              <a:t>D</a:t>
            </a:r>
            <a:r>
              <a:rPr lang="fr-FR" sz="2400" b="1" dirty="0" smtClean="0">
                <a:solidFill>
                  <a:srgbClr val="CCFF99"/>
                </a:solidFill>
              </a:rPr>
              <a:t>ifficultés inhérentes à la structure du faisceau</a:t>
            </a:r>
            <a:endParaRPr lang="fr-FR" sz="2400" b="1" dirty="0">
              <a:solidFill>
                <a:srgbClr val="CC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69018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ext Box 2"/>
          <p:cNvSpPr txBox="1">
            <a:spLocks noChangeArrowheads="1"/>
          </p:cNvSpPr>
          <p:nvPr/>
        </p:nvSpPr>
        <p:spPr bwMode="auto">
          <a:xfrm>
            <a:off x="2138363" y="304800"/>
            <a:ext cx="449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fr-FR" sz="3200"/>
          </a:p>
        </p:txBody>
      </p:sp>
      <p:sp>
        <p:nvSpPr>
          <p:cNvPr id="190467" name="Rectangle 3"/>
          <p:cNvSpPr>
            <a:spLocks noChangeArrowheads="1"/>
          </p:cNvSpPr>
          <p:nvPr/>
        </p:nvSpPr>
        <p:spPr bwMode="auto">
          <a:xfrm>
            <a:off x="544513" y="817563"/>
            <a:ext cx="9144000" cy="494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90468" name="Rectangle 2"/>
          <p:cNvSpPr>
            <a:spLocks noChangeArrowheads="1"/>
          </p:cNvSpPr>
          <p:nvPr/>
        </p:nvSpPr>
        <p:spPr bwMode="auto">
          <a:xfrm>
            <a:off x="-12700" y="-11113"/>
            <a:ext cx="9150350" cy="77628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44000" bIns="36000"/>
          <a:lstStyle/>
          <a:p>
            <a:pPr algn="ctr" eaLnBrk="0" hangingPunct="0"/>
            <a:r>
              <a:rPr lang="fr-FR" sz="3200" b="1"/>
              <a:t>Le Contrôle du traitement</a:t>
            </a:r>
            <a:endParaRPr lang="en-US" sz="3200" b="1"/>
          </a:p>
        </p:txBody>
      </p:sp>
      <p:pic>
        <p:nvPicPr>
          <p:cNvPr id="19046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331787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0470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Corbel" pitchFamily="34" charset="0"/>
              </a:rPr>
              <a:t>Le </a:t>
            </a:r>
            <a:r>
              <a:rPr lang="en-US" b="1" dirty="0" err="1">
                <a:solidFill>
                  <a:srgbClr val="FFFFFF"/>
                </a:solidFill>
                <a:latin typeface="Corbel" pitchFamily="34" charset="0"/>
              </a:rPr>
              <a:t>contrôle</a:t>
            </a:r>
            <a:r>
              <a:rPr lang="en-US" b="1" dirty="0">
                <a:solidFill>
                  <a:srgbClr val="FFFFFF"/>
                </a:solidFill>
                <a:latin typeface="Corbel" pitchFamily="34" charset="0"/>
              </a:rPr>
              <a:t> du </a:t>
            </a:r>
            <a:r>
              <a:rPr lang="en-US" b="1" dirty="0" err="1">
                <a:solidFill>
                  <a:srgbClr val="FFFFFF"/>
                </a:solidFill>
                <a:latin typeface="Corbel" pitchFamily="34" charset="0"/>
              </a:rPr>
              <a:t>traitement</a:t>
            </a:r>
            <a:endParaRPr lang="en-US" b="1" dirty="0">
              <a:solidFill>
                <a:srgbClr val="FEFCFC"/>
              </a:solidFill>
            </a:endParaRPr>
          </a:p>
        </p:txBody>
      </p:sp>
      <p:sp>
        <p:nvSpPr>
          <p:cNvPr id="190471" name="Text Box 7"/>
          <p:cNvSpPr txBox="1">
            <a:spLocks noChangeArrowheads="1"/>
          </p:cNvSpPr>
          <p:nvPr/>
        </p:nvSpPr>
        <p:spPr bwMode="auto">
          <a:xfrm>
            <a:off x="0" y="765175"/>
            <a:ext cx="88201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>
                <a:solidFill>
                  <a:srgbClr val="FFFF00"/>
                </a:solidFill>
              </a:rPr>
              <a:t>Mais </a:t>
            </a:r>
            <a:r>
              <a:rPr lang="fr-FR" sz="2400" b="1" dirty="0" smtClean="0">
                <a:solidFill>
                  <a:srgbClr val="FFFF00"/>
                </a:solidFill>
              </a:rPr>
              <a:t>le bruit de fond dépend de la structure du faisceau</a:t>
            </a:r>
            <a:endParaRPr lang="fr-FR" sz="2400" b="1" dirty="0">
              <a:solidFill>
                <a:srgbClr val="FFFF00"/>
              </a:solidFill>
            </a:endParaRPr>
          </a:p>
        </p:txBody>
      </p:sp>
      <p:pic>
        <p:nvPicPr>
          <p:cNvPr id="19047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6" y="1485106"/>
            <a:ext cx="4284663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5" name="Text Box 11"/>
          <p:cNvSpPr txBox="1">
            <a:spLocks noChangeArrowheads="1"/>
          </p:cNvSpPr>
          <p:nvPr/>
        </p:nvSpPr>
        <p:spPr bwMode="auto">
          <a:xfrm>
            <a:off x="4283992" y="1916832"/>
            <a:ext cx="49498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2000" b="1" dirty="0"/>
              <a:t>Au GSI acquisition entre les </a:t>
            </a:r>
          </a:p>
          <a:p>
            <a:pPr algn="ctr"/>
            <a:r>
              <a:rPr lang="fr-FR" sz="2000" b="1" dirty="0"/>
              <a:t>déversements faisceau pour minimiser </a:t>
            </a:r>
          </a:p>
          <a:p>
            <a:pPr algn="ctr"/>
            <a:r>
              <a:rPr lang="fr-FR" sz="2000" b="1" dirty="0"/>
              <a:t>les fausses coïncidences</a:t>
            </a:r>
          </a:p>
        </p:txBody>
      </p:sp>
      <p:sp>
        <p:nvSpPr>
          <p:cNvPr id="190476" name="AutoShape 12"/>
          <p:cNvSpPr>
            <a:spLocks noChangeArrowheads="1"/>
          </p:cNvSpPr>
          <p:nvPr/>
        </p:nvSpPr>
        <p:spPr bwMode="auto">
          <a:xfrm>
            <a:off x="6516016" y="3148109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90477" name="Text Box 13"/>
          <p:cNvSpPr txBox="1">
            <a:spLocks noChangeArrowheads="1"/>
          </p:cNvSpPr>
          <p:nvPr/>
        </p:nvSpPr>
        <p:spPr bwMode="auto">
          <a:xfrm>
            <a:off x="72230" y="4365104"/>
            <a:ext cx="906541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rgbClr val="92D050"/>
                </a:solidFill>
              </a:rPr>
              <a:t>Nécessite </a:t>
            </a:r>
            <a:r>
              <a:rPr lang="fr-FR" sz="2000" b="1" dirty="0">
                <a:solidFill>
                  <a:srgbClr val="92D050"/>
                </a:solidFill>
              </a:rPr>
              <a:t>de </a:t>
            </a:r>
            <a:endParaRPr lang="fr-FR" sz="2000" b="1" dirty="0" smtClean="0">
              <a:solidFill>
                <a:srgbClr val="92D050"/>
              </a:solidFill>
            </a:endParaRPr>
          </a:p>
          <a:p>
            <a:r>
              <a:rPr lang="fr-FR" sz="2000" b="1" dirty="0" smtClean="0">
                <a:solidFill>
                  <a:srgbClr val="92D050"/>
                </a:solidFill>
              </a:rPr>
              <a:t>1°) pouvoir </a:t>
            </a:r>
            <a:r>
              <a:rPr lang="fr-FR" sz="2000" b="1" dirty="0">
                <a:solidFill>
                  <a:srgbClr val="92D050"/>
                </a:solidFill>
              </a:rPr>
              <a:t>estimer les taux de gammas prompts pour la mise au point de </a:t>
            </a:r>
            <a:r>
              <a:rPr lang="fr-FR" sz="2000" b="1" dirty="0" smtClean="0">
                <a:solidFill>
                  <a:srgbClr val="92D050"/>
                </a:solidFill>
              </a:rPr>
              <a:t>l’appareillage</a:t>
            </a:r>
          </a:p>
          <a:p>
            <a:r>
              <a:rPr lang="fr-FR" sz="2000" b="1" dirty="0" smtClean="0">
                <a:solidFill>
                  <a:srgbClr val="92D050"/>
                </a:solidFill>
              </a:rPr>
              <a:t>2°) mettre en place des coupures « on line » pour nettoyer à l’acquisition les événement</a:t>
            </a:r>
            <a:endParaRPr lang="fr-FR" sz="2000" b="1" dirty="0">
              <a:solidFill>
                <a:srgbClr val="92D050"/>
              </a:solidFill>
            </a:endParaRPr>
          </a:p>
          <a:p>
            <a:pPr algn="ctr"/>
            <a:endParaRPr lang="fr-FR" sz="2000" b="1" dirty="0">
              <a:solidFill>
                <a:srgbClr val="B7EDF3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5152BC-F68A-40BC-B625-651804E4EE9B}" type="slidenum">
              <a:rPr lang="fr-FR" smtClean="0"/>
              <a:pPr>
                <a:defRPr/>
              </a:pPr>
              <a:t>59</a:t>
            </a:fld>
            <a:endParaRPr lang="fr-FR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2411413" y="2924175"/>
            <a:ext cx="2128837" cy="687388"/>
            <a:chOff x="2459" y="1537"/>
            <a:chExt cx="1646" cy="532"/>
          </a:xfrm>
        </p:grpSpPr>
        <p:sp>
          <p:nvSpPr>
            <p:cNvPr id="28712" name="Text Box 45"/>
            <p:cNvSpPr txBox="1">
              <a:spLocks noChangeArrowheads="1"/>
            </p:cNvSpPr>
            <p:nvPr/>
          </p:nvSpPr>
          <p:spPr bwMode="auto">
            <a:xfrm>
              <a:off x="2459" y="1537"/>
              <a:ext cx="1055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fr-FR">
                  <a:solidFill>
                    <a:schemeClr val="bg1"/>
                  </a:solidFill>
                </a:rPr>
                <a:t>Bragg peak</a:t>
              </a:r>
            </a:p>
          </p:txBody>
        </p:sp>
        <p:sp>
          <p:nvSpPr>
            <p:cNvPr id="28713" name="Line 46"/>
            <p:cNvSpPr>
              <a:spLocks noChangeShapeType="1"/>
            </p:cNvSpPr>
            <p:nvPr/>
          </p:nvSpPr>
          <p:spPr bwMode="auto">
            <a:xfrm>
              <a:off x="3016" y="1797"/>
              <a:ext cx="1089" cy="27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8682" name="AutoShap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contexte</a:t>
            </a:r>
            <a:r>
              <a:rPr lang="en-US" dirty="0" smtClean="0"/>
              <a:t> de la </a:t>
            </a:r>
            <a:r>
              <a:rPr lang="en-US" dirty="0" err="1" smtClean="0"/>
              <a:t>lutte</a:t>
            </a:r>
            <a:r>
              <a:rPr lang="en-US" dirty="0" smtClean="0"/>
              <a:t> </a:t>
            </a:r>
            <a:r>
              <a:rPr lang="en-US" dirty="0" err="1" smtClean="0"/>
              <a:t>contre</a:t>
            </a:r>
            <a:r>
              <a:rPr lang="en-US" dirty="0" smtClean="0"/>
              <a:t> le Cancer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C8E74-10EC-4E6A-B114-E4B7E064E34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38" name="Text Box 55"/>
          <p:cNvSpPr txBox="1">
            <a:spLocks noChangeArrowheads="1"/>
          </p:cNvSpPr>
          <p:nvPr/>
        </p:nvSpPr>
        <p:spPr bwMode="auto">
          <a:xfrm>
            <a:off x="107504" y="6453336"/>
            <a:ext cx="48879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Le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contexte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générale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de la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lutte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contre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le Cancer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062229"/>
            <a:ext cx="916357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/>
              <a:t>La </a:t>
            </a:r>
            <a:r>
              <a:rPr lang="fr-FR" sz="2000" b="1" dirty="0"/>
              <a:t>chirurgie reste le principal traitement pour </a:t>
            </a:r>
            <a:r>
              <a:rPr lang="fr-FR" sz="2000" b="1" dirty="0" smtClean="0"/>
              <a:t>contrôler localement les tumeurs</a:t>
            </a:r>
          </a:p>
          <a:p>
            <a:endParaRPr lang="fr-FR" sz="2000" b="1" dirty="0" smtClean="0"/>
          </a:p>
          <a:p>
            <a:pPr marL="285750" indent="-285750">
              <a:buFont typeface="Wingdings" pitchFamily="2" charset="2"/>
              <a:buChar char="è"/>
            </a:pPr>
            <a:r>
              <a:rPr lang="fr-FR" sz="2000" b="1" dirty="0" smtClean="0">
                <a:sym typeface="Wingdings" pitchFamily="2" charset="2"/>
              </a:rPr>
              <a:t>Malgré l’amélioration des techniques</a:t>
            </a:r>
            <a:r>
              <a:rPr lang="fr-FR" sz="2000" b="1" dirty="0">
                <a:sym typeface="Wingdings" pitchFamily="2" charset="2"/>
              </a:rPr>
              <a:t>,</a:t>
            </a:r>
            <a:r>
              <a:rPr lang="fr-FR" sz="2000" b="1" dirty="0" smtClean="0"/>
              <a:t> </a:t>
            </a:r>
            <a:r>
              <a:rPr lang="fr-FR" sz="2000" b="1" dirty="0">
                <a:solidFill>
                  <a:srgbClr val="FFFF00"/>
                </a:solidFill>
              </a:rPr>
              <a:t>jamais </a:t>
            </a:r>
            <a:r>
              <a:rPr lang="fr-FR" sz="2000" b="1" dirty="0" smtClean="0">
                <a:solidFill>
                  <a:srgbClr val="FFFF00"/>
                </a:solidFill>
              </a:rPr>
              <a:t>on assurera un </a:t>
            </a:r>
            <a:r>
              <a:rPr lang="fr-FR" sz="2000" b="1" dirty="0">
                <a:solidFill>
                  <a:srgbClr val="FFFF00"/>
                </a:solidFill>
              </a:rPr>
              <a:t>contrôle local de 100</a:t>
            </a:r>
            <a:r>
              <a:rPr lang="fr-FR" sz="2000" b="1" dirty="0" smtClean="0">
                <a:solidFill>
                  <a:srgbClr val="FFFF00"/>
                </a:solidFill>
              </a:rPr>
              <a:t>%.</a:t>
            </a:r>
          </a:p>
          <a:p>
            <a:pPr marL="285750" indent="-285750">
              <a:buFont typeface="Wingdings" pitchFamily="2" charset="2"/>
              <a:buChar char="è"/>
            </a:pPr>
            <a:endParaRPr lang="fr-FR" sz="2000" b="1" dirty="0"/>
          </a:p>
          <a:p>
            <a:pPr marL="285750" indent="-285750">
              <a:buFont typeface="Wingdings" pitchFamily="2" charset="2"/>
              <a:buChar char="è"/>
            </a:pPr>
            <a:r>
              <a:rPr lang="fr-FR" sz="2000" b="1" dirty="0" smtClean="0"/>
              <a:t> </a:t>
            </a:r>
            <a:r>
              <a:rPr lang="fr-FR" sz="2000" b="1" dirty="0" smtClean="0">
                <a:solidFill>
                  <a:srgbClr val="FFFF00"/>
                </a:solidFill>
              </a:rPr>
              <a:t>Les </a:t>
            </a:r>
            <a:r>
              <a:rPr lang="fr-FR" sz="2000" b="1" dirty="0">
                <a:solidFill>
                  <a:srgbClr val="FFFF00"/>
                </a:solidFill>
              </a:rPr>
              <a:t>rayonnements ionisants sont à ce jour un outil incontournable de l’arsenal thérapeutique en cancérologie</a:t>
            </a:r>
            <a:r>
              <a:rPr lang="fr-FR" sz="2000" b="1" dirty="0"/>
              <a:t>. </a:t>
            </a:r>
            <a:endParaRPr lang="fr-FR" sz="2000" b="1" dirty="0" smtClean="0"/>
          </a:p>
          <a:p>
            <a:pPr marL="285750" indent="-285750">
              <a:buFont typeface="Wingdings" pitchFamily="2" charset="2"/>
              <a:buChar char="è"/>
            </a:pPr>
            <a:endParaRPr lang="fr-FR" sz="2000" b="1" dirty="0"/>
          </a:p>
          <a:p>
            <a:pPr marL="285750" indent="-285750">
              <a:buFont typeface="Wingdings" pitchFamily="2" charset="2"/>
              <a:buChar char="è"/>
            </a:pPr>
            <a:r>
              <a:rPr lang="fr-FR" sz="2000" b="1" dirty="0" smtClean="0"/>
              <a:t>Soixante </a:t>
            </a:r>
            <a:r>
              <a:rPr lang="fr-FR" sz="2000" b="1" dirty="0"/>
              <a:t>pourcent des cancers sont traités par radiothérapie externe et </a:t>
            </a:r>
            <a:r>
              <a:rPr lang="fr-FR" sz="2000" b="1" dirty="0">
                <a:solidFill>
                  <a:srgbClr val="FFFF00"/>
                </a:solidFill>
              </a:rPr>
              <a:t>3,8 millions de séances </a:t>
            </a:r>
            <a:r>
              <a:rPr lang="fr-FR" sz="2000" b="1" dirty="0" smtClean="0">
                <a:solidFill>
                  <a:srgbClr val="FFFF00"/>
                </a:solidFill>
              </a:rPr>
              <a:t>de radiothérapie sont </a:t>
            </a:r>
            <a:r>
              <a:rPr lang="fr-FR" sz="2000" b="1" dirty="0">
                <a:solidFill>
                  <a:srgbClr val="FFFF00"/>
                </a:solidFill>
              </a:rPr>
              <a:t>réalisées en France chaque année</a:t>
            </a:r>
            <a:r>
              <a:rPr lang="fr-FR" sz="2000" b="1" dirty="0"/>
              <a:t>. </a:t>
            </a:r>
            <a:endParaRPr lang="fr-FR" sz="2000" b="1" dirty="0" smtClean="0"/>
          </a:p>
          <a:p>
            <a:pPr marL="285750" indent="-285750">
              <a:buFont typeface="Wingdings" pitchFamily="2" charset="2"/>
              <a:buChar char="è"/>
            </a:pPr>
            <a:endParaRPr lang="fr-FR" sz="2000" b="1" dirty="0"/>
          </a:p>
          <a:p>
            <a:pPr marL="285750" indent="-285750">
              <a:buFont typeface="Wingdings" pitchFamily="2" charset="2"/>
              <a:buChar char="è"/>
            </a:pPr>
            <a:r>
              <a:rPr lang="fr-FR" sz="2000" b="1" dirty="0" smtClean="0">
                <a:solidFill>
                  <a:srgbClr val="FFFF00"/>
                </a:solidFill>
              </a:rPr>
              <a:t>La </a:t>
            </a:r>
            <a:r>
              <a:rPr lang="fr-FR" sz="2000" b="1" dirty="0">
                <a:solidFill>
                  <a:srgbClr val="FFFF00"/>
                </a:solidFill>
              </a:rPr>
              <a:t>radiothérapie est à l’origine de 30 à 40% des guérisons - seule ou en association avec la chimiothérapie</a:t>
            </a:r>
            <a:r>
              <a:rPr lang="fr-FR" sz="2000" b="1" dirty="0" smtClean="0">
                <a:solidFill>
                  <a:srgbClr val="FFFF00"/>
                </a:solidFill>
              </a:rPr>
              <a:t>.</a:t>
            </a:r>
            <a:endParaRPr lang="fr-FR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6429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ext Box 2"/>
          <p:cNvSpPr txBox="1">
            <a:spLocks noChangeArrowheads="1"/>
          </p:cNvSpPr>
          <p:nvPr/>
        </p:nvSpPr>
        <p:spPr bwMode="auto">
          <a:xfrm>
            <a:off x="2138363" y="304800"/>
            <a:ext cx="449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fr-FR" sz="3200"/>
          </a:p>
        </p:txBody>
      </p:sp>
      <p:sp>
        <p:nvSpPr>
          <p:cNvPr id="190467" name="Rectangle 3"/>
          <p:cNvSpPr>
            <a:spLocks noChangeArrowheads="1"/>
          </p:cNvSpPr>
          <p:nvPr/>
        </p:nvSpPr>
        <p:spPr bwMode="auto">
          <a:xfrm>
            <a:off x="544513" y="817563"/>
            <a:ext cx="9144000" cy="494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90468" name="Rectangle 2"/>
          <p:cNvSpPr>
            <a:spLocks noChangeArrowheads="1"/>
          </p:cNvSpPr>
          <p:nvPr/>
        </p:nvSpPr>
        <p:spPr bwMode="auto">
          <a:xfrm>
            <a:off x="-12700" y="-11113"/>
            <a:ext cx="9150350" cy="77628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44000" bIns="36000"/>
          <a:lstStyle/>
          <a:p>
            <a:pPr algn="ctr" eaLnBrk="0" hangingPunct="0"/>
            <a:r>
              <a:rPr lang="fr-FR" sz="3200" b="1"/>
              <a:t>Le Contrôle du traitement</a:t>
            </a:r>
            <a:endParaRPr lang="en-US" sz="3200" b="1"/>
          </a:p>
        </p:txBody>
      </p:sp>
      <p:pic>
        <p:nvPicPr>
          <p:cNvPr id="19046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331787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0470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Corbel" pitchFamily="34" charset="0"/>
              </a:rPr>
              <a:t>Le </a:t>
            </a:r>
            <a:r>
              <a:rPr lang="en-US" b="1" dirty="0" err="1">
                <a:solidFill>
                  <a:srgbClr val="FFFFFF"/>
                </a:solidFill>
                <a:latin typeface="Corbel" pitchFamily="34" charset="0"/>
              </a:rPr>
              <a:t>contrôle</a:t>
            </a:r>
            <a:r>
              <a:rPr lang="en-US" b="1" dirty="0">
                <a:solidFill>
                  <a:srgbClr val="FFFFFF"/>
                </a:solidFill>
                <a:latin typeface="Corbel" pitchFamily="34" charset="0"/>
              </a:rPr>
              <a:t> du </a:t>
            </a:r>
            <a:r>
              <a:rPr lang="en-US" b="1" dirty="0" err="1">
                <a:solidFill>
                  <a:srgbClr val="FFFFFF"/>
                </a:solidFill>
                <a:latin typeface="Corbel" pitchFamily="34" charset="0"/>
              </a:rPr>
              <a:t>traitement</a:t>
            </a:r>
            <a:endParaRPr lang="en-US" b="1" dirty="0">
              <a:solidFill>
                <a:srgbClr val="FEFCFC"/>
              </a:solidFill>
            </a:endParaRPr>
          </a:p>
        </p:txBody>
      </p:sp>
      <p:sp>
        <p:nvSpPr>
          <p:cNvPr id="190471" name="Text Box 7"/>
          <p:cNvSpPr txBox="1">
            <a:spLocks noChangeArrowheads="1"/>
          </p:cNvSpPr>
          <p:nvPr/>
        </p:nvSpPr>
        <p:spPr bwMode="auto">
          <a:xfrm>
            <a:off x="-1" y="765175"/>
            <a:ext cx="913764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00"/>
                </a:solidFill>
              </a:rPr>
              <a:t>Tests sur deux types de faisceau avec un premier démonstrateur (DPPA)</a:t>
            </a:r>
            <a:endParaRPr lang="fr-FR" sz="2400" b="1" dirty="0">
              <a:solidFill>
                <a:srgbClr val="FFFF00"/>
              </a:solidFill>
            </a:endParaRPr>
          </a:p>
        </p:txBody>
      </p:sp>
      <p:sp>
        <p:nvSpPr>
          <p:cNvPr id="190477" name="Text Box 13"/>
          <p:cNvSpPr txBox="1">
            <a:spLocks noChangeArrowheads="1"/>
          </p:cNvSpPr>
          <p:nvPr/>
        </p:nvSpPr>
        <p:spPr bwMode="auto">
          <a:xfrm>
            <a:off x="179388" y="5157192"/>
            <a:ext cx="906541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rgbClr val="92D050"/>
                </a:solidFill>
              </a:rPr>
              <a:t>Mesure sur </a:t>
            </a:r>
          </a:p>
          <a:p>
            <a:r>
              <a:rPr lang="fr-FR" sz="2000" b="1" dirty="0" smtClean="0">
                <a:solidFill>
                  <a:srgbClr val="92D050"/>
                </a:solidFill>
              </a:rPr>
              <a:t>1°) un faisceau asynchrone au GANIL </a:t>
            </a:r>
            <a:r>
              <a:rPr lang="fr-FR" sz="2000" b="1" dirty="0" smtClean="0">
                <a:solidFill>
                  <a:srgbClr val="92D050"/>
                </a:solidFill>
                <a:sym typeface="Wingdings" pitchFamily="2" charset="2"/>
              </a:rPr>
              <a:t> un </a:t>
            </a:r>
            <a:r>
              <a:rPr lang="fr-FR" sz="2000" b="1" dirty="0" err="1" smtClean="0">
                <a:solidFill>
                  <a:srgbClr val="92D050"/>
                </a:solidFill>
                <a:sym typeface="Wingdings" pitchFamily="2" charset="2"/>
              </a:rPr>
              <a:t>burst</a:t>
            </a:r>
            <a:r>
              <a:rPr lang="fr-FR" sz="2000" b="1" dirty="0" smtClean="0">
                <a:solidFill>
                  <a:srgbClr val="92D050"/>
                </a:solidFill>
                <a:sym typeface="Wingdings" pitchFamily="2" charset="2"/>
              </a:rPr>
              <a:t> toute les 80 ns</a:t>
            </a:r>
            <a:endParaRPr lang="fr-FR" sz="2000" b="1" dirty="0" smtClean="0">
              <a:solidFill>
                <a:srgbClr val="92D050"/>
              </a:solidFill>
            </a:endParaRPr>
          </a:p>
          <a:p>
            <a:r>
              <a:rPr lang="fr-FR" sz="2000" b="1" dirty="0" smtClean="0">
                <a:solidFill>
                  <a:srgbClr val="92D050"/>
                </a:solidFill>
              </a:rPr>
              <a:t>2°) un faisceau continu au CPO </a:t>
            </a:r>
            <a:r>
              <a:rPr lang="fr-FR" sz="2000" b="1" dirty="0" smtClean="0">
                <a:solidFill>
                  <a:srgbClr val="92D050"/>
                </a:solidFill>
                <a:sym typeface="Wingdings" pitchFamily="2" charset="2"/>
              </a:rPr>
              <a:t> un </a:t>
            </a:r>
            <a:r>
              <a:rPr lang="fr-FR" sz="2000" b="1" dirty="0" err="1" smtClean="0">
                <a:solidFill>
                  <a:srgbClr val="92D050"/>
                </a:solidFill>
                <a:sym typeface="Wingdings" pitchFamily="2" charset="2"/>
              </a:rPr>
              <a:t>burst</a:t>
            </a:r>
            <a:r>
              <a:rPr lang="fr-FR" sz="2000" b="1" dirty="0" smtClean="0">
                <a:solidFill>
                  <a:srgbClr val="92D050"/>
                </a:solidFill>
                <a:sym typeface="Wingdings" pitchFamily="2" charset="2"/>
              </a:rPr>
              <a:t> toute les ~10 ns</a:t>
            </a:r>
            <a:endParaRPr lang="fr-FR" sz="2000" b="1" dirty="0">
              <a:solidFill>
                <a:srgbClr val="92D05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5152BC-F68A-40BC-B625-651804E4EE9B}" type="slidenum">
              <a:rPr lang="fr-FR" smtClean="0"/>
              <a:pPr>
                <a:defRPr/>
              </a:pPr>
              <a:t>60</a:t>
            </a:fld>
            <a:endParaRPr lang="fr-FR" dirty="0"/>
          </a:p>
        </p:txBody>
      </p:sp>
      <p:pic>
        <p:nvPicPr>
          <p:cNvPr id="2467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1" y="1596172"/>
            <a:ext cx="34956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67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959" y="1596172"/>
            <a:ext cx="2138807" cy="194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 descr="IMG_083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791" y="1596172"/>
            <a:ext cx="1873250" cy="191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513" y="1596172"/>
            <a:ext cx="4823300" cy="322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133637" y="4283420"/>
            <a:ext cx="425262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Bloc de détection (2x20 canaux)</a:t>
            </a:r>
          </a:p>
          <a:p>
            <a:pPr algn="ctr"/>
            <a:r>
              <a:rPr lang="fr-FR" b="1" dirty="0"/>
              <a:t>APD CMS + cristal LSO)</a:t>
            </a:r>
          </a:p>
        </p:txBody>
      </p:sp>
    </p:spTree>
    <p:extLst>
      <p:ext uri="{BB962C8B-B14F-4D97-AF65-F5344CB8AC3E}">
        <p14:creationId xmlns:p14="http://schemas.microsoft.com/office/powerpoint/2010/main" val="33068080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ext Box 2"/>
          <p:cNvSpPr txBox="1">
            <a:spLocks noChangeArrowheads="1"/>
          </p:cNvSpPr>
          <p:nvPr/>
        </p:nvSpPr>
        <p:spPr bwMode="auto">
          <a:xfrm>
            <a:off x="2138363" y="304800"/>
            <a:ext cx="449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fr-FR" sz="3200"/>
          </a:p>
        </p:txBody>
      </p:sp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544513" y="817563"/>
            <a:ext cx="9144000" cy="494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99684" name="Rectangle 2"/>
          <p:cNvSpPr>
            <a:spLocks noChangeArrowheads="1"/>
          </p:cNvSpPr>
          <p:nvPr/>
        </p:nvSpPr>
        <p:spPr bwMode="auto">
          <a:xfrm>
            <a:off x="-12700" y="-11113"/>
            <a:ext cx="9150350" cy="77628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44000" bIns="36000"/>
          <a:lstStyle/>
          <a:p>
            <a:pPr algn="ctr" eaLnBrk="0" hangingPunct="0"/>
            <a:r>
              <a:rPr lang="fr-FR" sz="3200" b="1"/>
              <a:t>Le Contrôle du traitement</a:t>
            </a:r>
            <a:endParaRPr lang="en-US" sz="3200" b="1"/>
          </a:p>
        </p:txBody>
      </p:sp>
      <p:pic>
        <p:nvPicPr>
          <p:cNvPr id="19968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331787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9686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Corbel" pitchFamily="34" charset="0"/>
              </a:rPr>
              <a:t>Le </a:t>
            </a:r>
            <a:r>
              <a:rPr lang="en-US" b="1" dirty="0" err="1">
                <a:solidFill>
                  <a:srgbClr val="FFFFFF"/>
                </a:solidFill>
                <a:latin typeface="Corbel" pitchFamily="34" charset="0"/>
              </a:rPr>
              <a:t>contrôle</a:t>
            </a:r>
            <a:r>
              <a:rPr lang="en-US" b="1" dirty="0">
                <a:solidFill>
                  <a:srgbClr val="FFFFFF"/>
                </a:solidFill>
                <a:latin typeface="Corbel" pitchFamily="34" charset="0"/>
              </a:rPr>
              <a:t> du </a:t>
            </a:r>
            <a:r>
              <a:rPr lang="en-US" b="1" dirty="0" err="1">
                <a:solidFill>
                  <a:srgbClr val="FFFFFF"/>
                </a:solidFill>
                <a:latin typeface="Corbel" pitchFamily="34" charset="0"/>
              </a:rPr>
              <a:t>traitement</a:t>
            </a:r>
            <a:endParaRPr lang="en-US" b="1" dirty="0">
              <a:solidFill>
                <a:srgbClr val="FEFCFC"/>
              </a:solidFill>
            </a:endParaRPr>
          </a:p>
        </p:txBody>
      </p:sp>
      <p:sp>
        <p:nvSpPr>
          <p:cNvPr id="199687" name="Text Box 7"/>
          <p:cNvSpPr txBox="1">
            <a:spLocks noChangeArrowheads="1"/>
          </p:cNvSpPr>
          <p:nvPr/>
        </p:nvSpPr>
        <p:spPr bwMode="auto">
          <a:xfrm>
            <a:off x="1116013" y="836613"/>
            <a:ext cx="63722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00"/>
                </a:solidFill>
              </a:rPr>
              <a:t>Mesures </a:t>
            </a:r>
            <a:r>
              <a:rPr lang="fr-FR" sz="2400" b="1" dirty="0" smtClean="0">
                <a:solidFill>
                  <a:srgbClr val="FFFF00"/>
                </a:solidFill>
                <a:sym typeface="Wingdings" pitchFamily="2" charset="2"/>
              </a:rPr>
              <a:t>au </a:t>
            </a:r>
            <a:r>
              <a:rPr lang="fr-FR" sz="2400" b="1" dirty="0">
                <a:solidFill>
                  <a:srgbClr val="FFFF00"/>
                </a:solidFill>
                <a:sym typeface="Wingdings" pitchFamily="2" charset="2"/>
              </a:rPr>
              <a:t>GANIL</a:t>
            </a:r>
            <a:endParaRPr lang="fr-FR" sz="2400" b="1" dirty="0">
              <a:solidFill>
                <a:srgbClr val="FFFF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5152BC-F68A-40BC-B625-651804E4EE9B}" type="slidenum">
              <a:rPr lang="fr-FR" smtClean="0"/>
              <a:pPr>
                <a:defRPr/>
              </a:pPr>
              <a:t>61</a:t>
            </a:fld>
            <a:endParaRPr lang="fr-FR" dirty="0"/>
          </a:p>
        </p:txBody>
      </p:sp>
      <p:pic>
        <p:nvPicPr>
          <p:cNvPr id="2478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1" y="1484784"/>
            <a:ext cx="8379246" cy="118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81" y="3590267"/>
            <a:ext cx="2995825" cy="1992438"/>
          </a:xfrm>
          <a:prstGeom prst="rect">
            <a:avLst/>
          </a:prstGeom>
        </p:spPr>
      </p:pic>
      <p:pic>
        <p:nvPicPr>
          <p:cNvPr id="2478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194" y="2852936"/>
            <a:ext cx="3524250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lèche droite 3"/>
          <p:cNvSpPr/>
          <p:nvPr/>
        </p:nvSpPr>
        <p:spPr bwMode="auto">
          <a:xfrm>
            <a:off x="3812921" y="4221088"/>
            <a:ext cx="978408" cy="484632"/>
          </a:xfrm>
          <a:prstGeom prst="rightArrow">
            <a:avLst/>
          </a:prstGeom>
          <a:solidFill>
            <a:srgbClr val="FF0000"/>
          </a:solidFill>
          <a:ln w="28575" cap="flat" cmpd="sng" algn="ctr">
            <a:solidFill>
              <a:srgbClr val="B7EDF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102871" y="6073815"/>
            <a:ext cx="1449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</a:rPr>
              <a:t>Thèse L </a:t>
            </a:r>
            <a:r>
              <a:rPr lang="fr-FR" sz="1000" dirty="0" err="1" smtClean="0">
                <a:solidFill>
                  <a:schemeClr val="bg1"/>
                </a:solidFill>
              </a:rPr>
              <a:t>Lestand</a:t>
            </a:r>
            <a:r>
              <a:rPr lang="fr-FR" sz="1000" dirty="0" smtClean="0">
                <a:solidFill>
                  <a:schemeClr val="bg1"/>
                </a:solidFill>
              </a:rPr>
              <a:t> 2012</a:t>
            </a:r>
            <a:endParaRPr lang="fr-FR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ext Box 2"/>
          <p:cNvSpPr txBox="1">
            <a:spLocks noChangeArrowheads="1"/>
          </p:cNvSpPr>
          <p:nvPr/>
        </p:nvSpPr>
        <p:spPr bwMode="auto">
          <a:xfrm>
            <a:off x="2138363" y="304800"/>
            <a:ext cx="449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fr-FR" sz="3200"/>
          </a:p>
        </p:txBody>
      </p:sp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544513" y="817563"/>
            <a:ext cx="9144000" cy="494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99684" name="Rectangle 2"/>
          <p:cNvSpPr>
            <a:spLocks noChangeArrowheads="1"/>
          </p:cNvSpPr>
          <p:nvPr/>
        </p:nvSpPr>
        <p:spPr bwMode="auto">
          <a:xfrm>
            <a:off x="-12700" y="-11113"/>
            <a:ext cx="9150350" cy="77628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44000" bIns="36000"/>
          <a:lstStyle/>
          <a:p>
            <a:pPr algn="ctr" eaLnBrk="0" hangingPunct="0"/>
            <a:r>
              <a:rPr lang="fr-FR" sz="3200" b="1"/>
              <a:t>Le Contrôle du traitement</a:t>
            </a:r>
            <a:endParaRPr lang="en-US" sz="3200" b="1"/>
          </a:p>
        </p:txBody>
      </p:sp>
      <p:pic>
        <p:nvPicPr>
          <p:cNvPr id="19968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331787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9686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Corbel" pitchFamily="34" charset="0"/>
              </a:rPr>
              <a:t>Le </a:t>
            </a:r>
            <a:r>
              <a:rPr lang="en-US" b="1" dirty="0" err="1">
                <a:solidFill>
                  <a:srgbClr val="FFFFFF"/>
                </a:solidFill>
                <a:latin typeface="Corbel" pitchFamily="34" charset="0"/>
              </a:rPr>
              <a:t>contrôle</a:t>
            </a:r>
            <a:r>
              <a:rPr lang="en-US" b="1" dirty="0">
                <a:solidFill>
                  <a:srgbClr val="FFFFFF"/>
                </a:solidFill>
                <a:latin typeface="Corbel" pitchFamily="34" charset="0"/>
              </a:rPr>
              <a:t> du </a:t>
            </a:r>
            <a:r>
              <a:rPr lang="en-US" b="1" dirty="0" err="1">
                <a:solidFill>
                  <a:srgbClr val="FFFFFF"/>
                </a:solidFill>
                <a:latin typeface="Corbel" pitchFamily="34" charset="0"/>
              </a:rPr>
              <a:t>traitement</a:t>
            </a:r>
            <a:endParaRPr lang="en-US" b="1" dirty="0">
              <a:solidFill>
                <a:srgbClr val="FEFCFC"/>
              </a:solidFill>
            </a:endParaRPr>
          </a:p>
        </p:txBody>
      </p:sp>
      <p:sp>
        <p:nvSpPr>
          <p:cNvPr id="199687" name="Text Box 7"/>
          <p:cNvSpPr txBox="1">
            <a:spLocks noChangeArrowheads="1"/>
          </p:cNvSpPr>
          <p:nvPr/>
        </p:nvSpPr>
        <p:spPr bwMode="auto">
          <a:xfrm>
            <a:off x="1116013" y="836613"/>
            <a:ext cx="63722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00"/>
                </a:solidFill>
              </a:rPr>
              <a:t>Mesures </a:t>
            </a:r>
            <a:r>
              <a:rPr lang="fr-FR" sz="2400" b="1" dirty="0" smtClean="0">
                <a:solidFill>
                  <a:srgbClr val="FFFF00"/>
                </a:solidFill>
                <a:sym typeface="Wingdings" pitchFamily="2" charset="2"/>
              </a:rPr>
              <a:t>au CPO</a:t>
            </a:r>
            <a:endParaRPr lang="fr-FR" sz="2400" b="1" dirty="0">
              <a:solidFill>
                <a:srgbClr val="FFFF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5152BC-F68A-40BC-B625-651804E4EE9B}" type="slidenum">
              <a:rPr lang="fr-FR" smtClean="0"/>
              <a:pPr>
                <a:defRPr/>
              </a:pPr>
              <a:t>62</a:t>
            </a:fld>
            <a:endParaRPr lang="fr-FR" dirty="0"/>
          </a:p>
        </p:txBody>
      </p:sp>
      <p:pic>
        <p:nvPicPr>
          <p:cNvPr id="2488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484784"/>
            <a:ext cx="7464319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21" y="3369212"/>
            <a:ext cx="3201339" cy="239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lèche droite 10"/>
          <p:cNvSpPr/>
          <p:nvPr/>
        </p:nvSpPr>
        <p:spPr bwMode="auto">
          <a:xfrm>
            <a:off x="4025640" y="4278636"/>
            <a:ext cx="978408" cy="484632"/>
          </a:xfrm>
          <a:prstGeom prst="rightArrow">
            <a:avLst/>
          </a:prstGeom>
          <a:solidFill>
            <a:srgbClr val="FF0000"/>
          </a:solidFill>
          <a:ln w="28575" cap="flat" cmpd="sng" algn="ctr">
            <a:solidFill>
              <a:srgbClr val="B7EDF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4883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3" y="2996952"/>
            <a:ext cx="320992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064785" y="5794575"/>
            <a:ext cx="1449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</a:rPr>
              <a:t>Thèse L </a:t>
            </a:r>
            <a:r>
              <a:rPr lang="fr-FR" sz="1000" dirty="0" err="1" smtClean="0">
                <a:solidFill>
                  <a:schemeClr val="bg1"/>
                </a:solidFill>
              </a:rPr>
              <a:t>Lestand</a:t>
            </a:r>
            <a:r>
              <a:rPr lang="fr-FR" sz="1000" dirty="0" smtClean="0">
                <a:solidFill>
                  <a:schemeClr val="bg1"/>
                </a:solidFill>
              </a:rPr>
              <a:t> 2012</a:t>
            </a:r>
            <a:endParaRPr lang="fr-F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28546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ext Box 2"/>
          <p:cNvSpPr txBox="1">
            <a:spLocks noChangeArrowheads="1"/>
          </p:cNvSpPr>
          <p:nvPr/>
        </p:nvSpPr>
        <p:spPr bwMode="auto">
          <a:xfrm>
            <a:off x="2138363" y="304800"/>
            <a:ext cx="449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fr-FR" sz="3200"/>
          </a:p>
        </p:txBody>
      </p:sp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544513" y="817563"/>
            <a:ext cx="9144000" cy="494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99684" name="Rectangle 2"/>
          <p:cNvSpPr>
            <a:spLocks noChangeArrowheads="1"/>
          </p:cNvSpPr>
          <p:nvPr/>
        </p:nvSpPr>
        <p:spPr bwMode="auto">
          <a:xfrm>
            <a:off x="-12700" y="-11113"/>
            <a:ext cx="9150350" cy="77628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44000" bIns="36000"/>
          <a:lstStyle/>
          <a:p>
            <a:pPr algn="ctr" eaLnBrk="0" hangingPunct="0"/>
            <a:r>
              <a:rPr lang="fr-FR" sz="3200" b="1"/>
              <a:t>Le Contrôle du traitement</a:t>
            </a:r>
            <a:endParaRPr lang="en-US" sz="3200" b="1"/>
          </a:p>
        </p:txBody>
      </p:sp>
      <p:pic>
        <p:nvPicPr>
          <p:cNvPr id="19968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331787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9686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Corbel" pitchFamily="34" charset="0"/>
              </a:rPr>
              <a:t>Le </a:t>
            </a:r>
            <a:r>
              <a:rPr lang="en-US" b="1" dirty="0" err="1">
                <a:solidFill>
                  <a:srgbClr val="FFFFFF"/>
                </a:solidFill>
                <a:latin typeface="Corbel" pitchFamily="34" charset="0"/>
              </a:rPr>
              <a:t>contrôle</a:t>
            </a:r>
            <a:r>
              <a:rPr lang="en-US" b="1" dirty="0">
                <a:solidFill>
                  <a:srgbClr val="FFFFFF"/>
                </a:solidFill>
                <a:latin typeface="Corbel" pitchFamily="34" charset="0"/>
              </a:rPr>
              <a:t> du </a:t>
            </a:r>
            <a:r>
              <a:rPr lang="en-US" b="1" dirty="0" err="1">
                <a:solidFill>
                  <a:srgbClr val="FFFFFF"/>
                </a:solidFill>
                <a:latin typeface="Corbel" pitchFamily="34" charset="0"/>
              </a:rPr>
              <a:t>traitement</a:t>
            </a:r>
            <a:endParaRPr lang="en-US" b="1" dirty="0">
              <a:solidFill>
                <a:srgbClr val="FEFCFC"/>
              </a:solidFill>
            </a:endParaRPr>
          </a:p>
        </p:txBody>
      </p:sp>
      <p:sp>
        <p:nvSpPr>
          <p:cNvPr id="199687" name="Text Box 7"/>
          <p:cNvSpPr txBox="1">
            <a:spLocks noChangeArrowheads="1"/>
          </p:cNvSpPr>
          <p:nvPr/>
        </p:nvSpPr>
        <p:spPr bwMode="auto">
          <a:xfrm>
            <a:off x="1" y="685145"/>
            <a:ext cx="896448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 smtClean="0">
                <a:solidFill>
                  <a:srgbClr val="FFFF00"/>
                </a:solidFill>
              </a:rPr>
              <a:t>Nouvelle Mesures prévue </a:t>
            </a:r>
            <a:r>
              <a:rPr lang="fr-FR" sz="2400" b="1" dirty="0" smtClean="0">
                <a:solidFill>
                  <a:srgbClr val="FFFF00"/>
                </a:solidFill>
                <a:sym typeface="Wingdings" pitchFamily="2" charset="2"/>
              </a:rPr>
              <a:t>sur Faisceau</a:t>
            </a:r>
          </a:p>
          <a:p>
            <a:pPr algn="ctr">
              <a:spcBef>
                <a:spcPct val="50000"/>
              </a:spcBef>
            </a:pPr>
            <a:r>
              <a:rPr lang="fr-FR" sz="2400" b="1" dirty="0">
                <a:solidFill>
                  <a:srgbClr val="FFFF00"/>
                </a:solidFill>
                <a:sym typeface="Wingdings" pitchFamily="2" charset="2"/>
              </a:rPr>
              <a:t>u</a:t>
            </a:r>
            <a:r>
              <a:rPr lang="fr-FR" sz="2400" b="1" dirty="0" smtClean="0">
                <a:solidFill>
                  <a:srgbClr val="FFFF00"/>
                </a:solidFill>
                <a:sym typeface="Wingdings" pitchFamily="2" charset="2"/>
              </a:rPr>
              <a:t>tilisant un détecteur de plus grande </a:t>
            </a:r>
            <a:r>
              <a:rPr lang="fr-FR" sz="2400" b="1" dirty="0" err="1" smtClean="0">
                <a:solidFill>
                  <a:srgbClr val="FFFF00"/>
                </a:solidFill>
                <a:sym typeface="Wingdings" pitchFamily="2" charset="2"/>
              </a:rPr>
              <a:t>acceptance</a:t>
            </a:r>
            <a:r>
              <a:rPr lang="fr-FR" sz="2400" b="1" dirty="0" smtClean="0">
                <a:solidFill>
                  <a:srgbClr val="FFFF00"/>
                </a:solidFill>
                <a:sym typeface="Wingdings" pitchFamily="2" charset="2"/>
              </a:rPr>
              <a:t> (DPGA)</a:t>
            </a:r>
            <a:endParaRPr lang="fr-FR" sz="2400" b="1" dirty="0">
              <a:solidFill>
                <a:srgbClr val="FFFF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5152BC-F68A-40BC-B625-651804E4EE9B}" type="slidenum">
              <a:rPr lang="fr-FR" smtClean="0"/>
              <a:pPr>
                <a:defRPr/>
              </a:pPr>
              <a:t>63</a:t>
            </a:fld>
            <a:endParaRPr lang="fr-FR" dirty="0"/>
          </a:p>
        </p:txBody>
      </p:sp>
      <p:pic>
        <p:nvPicPr>
          <p:cNvPr id="2498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77" y="1700809"/>
            <a:ext cx="2826930" cy="268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786" y="1772816"/>
            <a:ext cx="2774932" cy="155666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775785" y="3501008"/>
            <a:ext cx="3585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Bloc de TEP HR+ avec cristaux</a:t>
            </a:r>
          </a:p>
          <a:p>
            <a:r>
              <a:rPr lang="fr-FR" b="1" dirty="0" smtClean="0"/>
              <a:t> LSO 12x12x15 mm</a:t>
            </a:r>
            <a:endParaRPr lang="fr-FR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140207" y="4437112"/>
            <a:ext cx="45320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240 voies de détections formant</a:t>
            </a:r>
          </a:p>
          <a:p>
            <a:r>
              <a:rPr lang="fr-FR" b="1" dirty="0" smtClean="0"/>
              <a:t>un anneau non fermé avec un diamètre </a:t>
            </a:r>
          </a:p>
          <a:p>
            <a:r>
              <a:rPr lang="fr-FR" b="1" dirty="0" smtClean="0"/>
              <a:t>interne de 30 cm</a:t>
            </a:r>
          </a:p>
        </p:txBody>
      </p:sp>
      <p:sp>
        <p:nvSpPr>
          <p:cNvPr id="5" name="Flèche droite 4"/>
          <p:cNvSpPr/>
          <p:nvPr/>
        </p:nvSpPr>
        <p:spPr bwMode="auto">
          <a:xfrm>
            <a:off x="4644008" y="4581128"/>
            <a:ext cx="978408" cy="484632"/>
          </a:xfrm>
          <a:prstGeom prst="rightArrow">
            <a:avLst/>
          </a:prstGeom>
          <a:solidFill>
            <a:srgbClr val="FF0000"/>
          </a:solidFill>
          <a:ln w="28575" cap="flat" cmpd="sng" algn="ctr">
            <a:solidFill>
              <a:srgbClr val="B7EDF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868143" y="4509120"/>
            <a:ext cx="2967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Prochaine expérience au </a:t>
            </a:r>
          </a:p>
          <a:p>
            <a:r>
              <a:rPr lang="fr-FR" b="1" dirty="0" smtClean="0">
                <a:solidFill>
                  <a:srgbClr val="FFFF00"/>
                </a:solidFill>
              </a:rPr>
              <a:t>CPO début 2013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179388" y="5373216"/>
            <a:ext cx="89582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Mise au point d’un trigger plus sélectif et test sur faisceau continu</a:t>
            </a:r>
          </a:p>
          <a:p>
            <a:r>
              <a:rPr lang="fr-FR" sz="2000" b="1" dirty="0" smtClean="0">
                <a:solidFill>
                  <a:srgbClr val="FFFF00"/>
                </a:solidFill>
                <a:sym typeface="Wingdings" pitchFamily="2" charset="2"/>
              </a:rPr>
              <a:t> Mise au point de méthodes de reconstruction spécifiques pour sélectionner en ligne les bons événements</a:t>
            </a:r>
            <a:endParaRPr lang="fr-FR" sz="2000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70880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1" name="Rectangle 7"/>
          <p:cNvSpPr>
            <a:spLocks noChangeArrowheads="1"/>
          </p:cNvSpPr>
          <p:nvPr/>
        </p:nvSpPr>
        <p:spPr bwMode="auto">
          <a:xfrm>
            <a:off x="358775" y="836613"/>
            <a:ext cx="8785225" cy="80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>
              <a:lnSpc>
                <a:spcPct val="97000"/>
              </a:lnSpc>
              <a:buClr>
                <a:srgbClr val="000000"/>
              </a:buClr>
              <a:buSzPct val="100000"/>
              <a:buFont typeface="Wingdings" pitchFamily="2" charset="2"/>
              <a:buNone/>
            </a:pPr>
            <a:r>
              <a:rPr lang="fr-FR" sz="2400" b="1" dirty="0" smtClean="0">
                <a:solidFill>
                  <a:srgbClr val="92D050"/>
                </a:solidFill>
                <a:sym typeface="Wingdings" pitchFamily="2" charset="2"/>
              </a:rPr>
              <a:t>Autre piste d’</a:t>
            </a:r>
            <a:r>
              <a:rPr lang="fr-FR" sz="2400" b="1" dirty="0" err="1" smtClean="0">
                <a:solidFill>
                  <a:srgbClr val="92D050"/>
                </a:solidFill>
                <a:sym typeface="Wingdings" pitchFamily="2" charset="2"/>
              </a:rPr>
              <a:t>mmélioration</a:t>
            </a:r>
            <a:r>
              <a:rPr lang="fr-FR" sz="2400" b="1" dirty="0" smtClean="0">
                <a:solidFill>
                  <a:srgbClr val="92D050"/>
                </a:solidFill>
                <a:sym typeface="Wingdings" pitchFamily="2" charset="2"/>
              </a:rPr>
              <a:t> </a:t>
            </a:r>
            <a:r>
              <a:rPr lang="fr-FR" sz="2400" b="1" dirty="0">
                <a:solidFill>
                  <a:srgbClr val="92D050"/>
                </a:solidFill>
                <a:sym typeface="Wingdings" pitchFamily="2" charset="2"/>
              </a:rPr>
              <a:t>de la technique  utilisation du TOF avec une résolution inférieure à 200 </a:t>
            </a:r>
            <a:r>
              <a:rPr lang="fr-FR" sz="2400" b="1" dirty="0" err="1">
                <a:solidFill>
                  <a:srgbClr val="92D050"/>
                </a:solidFill>
                <a:sym typeface="Wingdings" pitchFamily="2" charset="2"/>
              </a:rPr>
              <a:t>ps</a:t>
            </a:r>
            <a:endParaRPr lang="fr-FR" sz="2400" b="1" dirty="0">
              <a:solidFill>
                <a:srgbClr val="92D050"/>
              </a:solidFill>
              <a:sym typeface="Wingdings" pitchFamily="2" charset="2"/>
            </a:endParaRPr>
          </a:p>
        </p:txBody>
      </p:sp>
      <p:sp>
        <p:nvSpPr>
          <p:cNvPr id="142344" name="Rectangle 2"/>
          <p:cNvSpPr>
            <a:spLocks noChangeArrowheads="1"/>
          </p:cNvSpPr>
          <p:nvPr/>
        </p:nvSpPr>
        <p:spPr bwMode="auto">
          <a:xfrm>
            <a:off x="-12700" y="-11113"/>
            <a:ext cx="9150350" cy="77628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44000" bIns="36000"/>
          <a:lstStyle/>
          <a:p>
            <a:pPr algn="ctr" eaLnBrk="0" hangingPunct="0"/>
            <a:r>
              <a:rPr lang="fr-FR" sz="3200" b="1"/>
              <a:t>Le Contrôle du traitement</a:t>
            </a:r>
            <a:endParaRPr lang="en-US" sz="3200" b="1"/>
          </a:p>
        </p:txBody>
      </p:sp>
      <p:pic>
        <p:nvPicPr>
          <p:cNvPr id="1423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628775"/>
            <a:ext cx="5649913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6" name="Rectangle 3"/>
          <p:cNvSpPr>
            <a:spLocks noChangeArrowheads="1"/>
          </p:cNvSpPr>
          <p:nvPr/>
        </p:nvSpPr>
        <p:spPr bwMode="auto">
          <a:xfrm>
            <a:off x="1258888" y="5013325"/>
            <a:ext cx="7488237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11163" indent="-342900" eaLnBrk="0" hangingPunct="0">
              <a:spcBef>
                <a:spcPts val="700"/>
              </a:spcBef>
              <a:buSzPct val="95000"/>
              <a:buFont typeface="Wingdings" pitchFamily="2" charset="2"/>
              <a:buChar char="ü"/>
            </a:pPr>
            <a:r>
              <a:rPr lang="fr-LU" sz="2000" b="1" dirty="0">
                <a:solidFill>
                  <a:srgbClr val="FFFF00"/>
                </a:solidFill>
              </a:rPr>
              <a:t>Amélioration du rapport Signal/Bruit</a:t>
            </a:r>
          </a:p>
          <a:p>
            <a:pPr marL="411163" indent="-342900" eaLnBrk="0" hangingPunct="0">
              <a:spcBef>
                <a:spcPts val="700"/>
              </a:spcBef>
              <a:buSzPct val="95000"/>
              <a:buFont typeface="Wingdings" pitchFamily="2" charset="2"/>
              <a:buChar char="ü"/>
            </a:pPr>
            <a:r>
              <a:rPr lang="fr-LU" sz="2000" b="1" dirty="0">
                <a:solidFill>
                  <a:srgbClr val="FFFF00"/>
                </a:solidFill>
              </a:rPr>
              <a:t>Réduction des artefacts lors de la reconstruction</a:t>
            </a:r>
          </a:p>
          <a:p>
            <a:pPr marL="411163" indent="-342900" eaLnBrk="0" hangingPunct="0">
              <a:spcBef>
                <a:spcPts val="700"/>
              </a:spcBef>
              <a:buSzPct val="95000"/>
              <a:buFont typeface="Wingdings" pitchFamily="2" charset="2"/>
              <a:buChar char="ü"/>
            </a:pPr>
            <a:r>
              <a:rPr lang="fr-LU" sz="2000" b="1" dirty="0">
                <a:solidFill>
                  <a:srgbClr val="FFFF00"/>
                </a:solidFill>
              </a:rPr>
              <a:t>algorithmes  de reconstruction plus rapi</a:t>
            </a:r>
            <a:r>
              <a:rPr lang="fr-LU" sz="2000" b="1" dirty="0"/>
              <a:t>de</a:t>
            </a:r>
          </a:p>
        </p:txBody>
      </p:sp>
      <p:pic>
        <p:nvPicPr>
          <p:cNvPr id="14234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331787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2348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Corbel" pitchFamily="34" charset="0"/>
              </a:rPr>
              <a:t>Le </a:t>
            </a:r>
            <a:r>
              <a:rPr lang="en-US" b="1" dirty="0" err="1">
                <a:solidFill>
                  <a:srgbClr val="FFFFFF"/>
                </a:solidFill>
                <a:latin typeface="Corbel" pitchFamily="34" charset="0"/>
              </a:rPr>
              <a:t>contrôle</a:t>
            </a:r>
            <a:r>
              <a:rPr lang="en-US" b="1" dirty="0">
                <a:solidFill>
                  <a:srgbClr val="FFFFFF"/>
                </a:solidFill>
                <a:latin typeface="Corbel" pitchFamily="34" charset="0"/>
              </a:rPr>
              <a:t> du </a:t>
            </a:r>
            <a:r>
              <a:rPr lang="en-US" b="1" dirty="0" err="1">
                <a:solidFill>
                  <a:srgbClr val="FFFFFF"/>
                </a:solidFill>
                <a:latin typeface="Corbel" pitchFamily="34" charset="0"/>
              </a:rPr>
              <a:t>traitement</a:t>
            </a:r>
            <a:endParaRPr lang="en-US" b="1" dirty="0">
              <a:solidFill>
                <a:srgbClr val="FEFCFC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FFED9E-5F60-435D-B006-54B80976D18E}" type="slidenum">
              <a:rPr lang="fr-FR" smtClean="0"/>
              <a:pPr>
                <a:defRPr/>
              </a:pPr>
              <a:t>64</a:t>
            </a:fld>
            <a:endParaRPr lang="fr-F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5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331787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5858" name="Text Box 55"/>
          <p:cNvSpPr txBox="1">
            <a:spLocks noChangeArrowheads="1"/>
          </p:cNvSpPr>
          <p:nvPr/>
        </p:nvSpPr>
        <p:spPr bwMode="auto">
          <a:xfrm>
            <a:off x="695374" y="6503194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Corbel" pitchFamily="34" charset="0"/>
              </a:rPr>
              <a:t>Le </a:t>
            </a:r>
            <a:r>
              <a:rPr lang="en-US" b="1" dirty="0" err="1">
                <a:solidFill>
                  <a:srgbClr val="FFFFFF"/>
                </a:solidFill>
                <a:latin typeface="Corbel" pitchFamily="34" charset="0"/>
              </a:rPr>
              <a:t>contrôle</a:t>
            </a:r>
            <a:r>
              <a:rPr lang="en-US" b="1" dirty="0">
                <a:solidFill>
                  <a:srgbClr val="FFFFFF"/>
                </a:solidFill>
                <a:latin typeface="Corbel" pitchFamily="34" charset="0"/>
              </a:rPr>
              <a:t> du </a:t>
            </a:r>
            <a:r>
              <a:rPr lang="en-US" b="1" dirty="0" err="1">
                <a:solidFill>
                  <a:srgbClr val="FFFFFF"/>
                </a:solidFill>
                <a:latin typeface="Corbel" pitchFamily="34" charset="0"/>
              </a:rPr>
              <a:t>traitement</a:t>
            </a:r>
            <a:endParaRPr lang="en-US" b="1" dirty="0">
              <a:solidFill>
                <a:srgbClr val="FEFCFC"/>
              </a:solidFill>
            </a:endParaRPr>
          </a:p>
        </p:txBody>
      </p:sp>
      <p:sp>
        <p:nvSpPr>
          <p:cNvPr id="35859" name="Rectangle 2"/>
          <p:cNvSpPr>
            <a:spLocks noChangeArrowheads="1"/>
          </p:cNvSpPr>
          <p:nvPr/>
        </p:nvSpPr>
        <p:spPr bwMode="auto">
          <a:xfrm>
            <a:off x="-12700" y="-11113"/>
            <a:ext cx="9150350" cy="77628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44000" bIns="36000"/>
          <a:lstStyle/>
          <a:p>
            <a:pPr algn="ctr" eaLnBrk="0" hangingPunct="0"/>
            <a:r>
              <a:rPr lang="fr-FR" sz="3200" b="1"/>
              <a:t>Le Contrôle du traitement</a:t>
            </a:r>
            <a:endParaRPr lang="en-US" sz="3200" b="1"/>
          </a:p>
        </p:txBody>
      </p:sp>
      <p:pic>
        <p:nvPicPr>
          <p:cNvPr id="35860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773238"/>
            <a:ext cx="4643437" cy="3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61" name="Rectangle 6"/>
          <p:cNvSpPr>
            <a:spLocks noChangeArrowheads="1"/>
          </p:cNvSpPr>
          <p:nvPr/>
        </p:nvSpPr>
        <p:spPr bwMode="auto">
          <a:xfrm>
            <a:off x="0" y="765175"/>
            <a:ext cx="9144000" cy="80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>
              <a:lnSpc>
                <a:spcPct val="97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fr-LU" sz="2400" b="1" dirty="0">
                <a:solidFill>
                  <a:srgbClr val="CCFF99"/>
                </a:solidFill>
              </a:rPr>
              <a:t>Comment obtenir une résolution en </a:t>
            </a:r>
            <a:r>
              <a:rPr lang="fr-LU" sz="2400" b="1" dirty="0" smtClean="0">
                <a:solidFill>
                  <a:srgbClr val="CCFF99"/>
                </a:solidFill>
              </a:rPr>
              <a:t>TOF de </a:t>
            </a:r>
            <a:r>
              <a:rPr lang="fr-LU" sz="2400" b="1" dirty="0">
                <a:solidFill>
                  <a:srgbClr val="CCFF99"/>
                </a:solidFill>
              </a:rPr>
              <a:t>l’ordre d’une 100 de </a:t>
            </a:r>
            <a:r>
              <a:rPr lang="fr-LU" sz="2400" b="1" dirty="0" err="1">
                <a:solidFill>
                  <a:srgbClr val="CCFF99"/>
                </a:solidFill>
              </a:rPr>
              <a:t>ps</a:t>
            </a:r>
            <a:r>
              <a:rPr lang="fr-LU" sz="2400" b="1" dirty="0">
                <a:solidFill>
                  <a:srgbClr val="CCFF99"/>
                </a:solidFill>
              </a:rPr>
              <a:t> sur un TEP ?</a:t>
            </a:r>
          </a:p>
        </p:txBody>
      </p:sp>
      <p:pic>
        <p:nvPicPr>
          <p:cNvPr id="3586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4033838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284538"/>
            <a:ext cx="2159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4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538"/>
            <a:ext cx="2195513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65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157788"/>
            <a:ext cx="3313113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6" name="AutoShape 26"/>
          <p:cNvSpPr>
            <a:spLocks noChangeArrowheads="1"/>
          </p:cNvSpPr>
          <p:nvPr/>
        </p:nvSpPr>
        <p:spPr bwMode="auto">
          <a:xfrm rot="11412482">
            <a:off x="3995738" y="2420938"/>
            <a:ext cx="660400" cy="342900"/>
          </a:xfrm>
          <a:prstGeom prst="rightArrow">
            <a:avLst>
              <a:gd name="adj1" fmla="val 50000"/>
              <a:gd name="adj2" fmla="val 48148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5867" name="AutoShape 27"/>
          <p:cNvSpPr>
            <a:spLocks noChangeArrowheads="1"/>
          </p:cNvSpPr>
          <p:nvPr/>
        </p:nvSpPr>
        <p:spPr bwMode="auto">
          <a:xfrm rot="8893250">
            <a:off x="3995738" y="3357563"/>
            <a:ext cx="660400" cy="342900"/>
          </a:xfrm>
          <a:prstGeom prst="rightArrow">
            <a:avLst>
              <a:gd name="adj1" fmla="val 50000"/>
              <a:gd name="adj2" fmla="val 48148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5868" name="Text Box 28"/>
          <p:cNvSpPr txBox="1">
            <a:spLocks noChangeArrowheads="1"/>
          </p:cNvSpPr>
          <p:nvPr/>
        </p:nvSpPr>
        <p:spPr bwMode="auto">
          <a:xfrm>
            <a:off x="4103688" y="5589588"/>
            <a:ext cx="50403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b="1" dirty="0">
                <a:solidFill>
                  <a:srgbClr val="FFFF00"/>
                </a:solidFill>
              </a:rPr>
              <a:t>Nous avons fait un certain nombre de choix </a:t>
            </a:r>
            <a:r>
              <a:rPr lang="fr-FR" sz="2400" b="1" dirty="0" smtClean="0">
                <a:solidFill>
                  <a:srgbClr val="FFFF00"/>
                </a:solidFill>
              </a:rPr>
              <a:t>techniques !</a:t>
            </a:r>
            <a:endParaRPr lang="fr-FR" sz="2400" b="1" dirty="0">
              <a:solidFill>
                <a:srgbClr val="FFFF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DC4F2C-62D9-4DE7-ACF7-2B9F81A3CAAF}" type="slidenum">
              <a:rPr lang="fr-FR" smtClean="0"/>
              <a:pPr>
                <a:defRPr/>
              </a:pPr>
              <a:t>65</a:t>
            </a:fld>
            <a:endParaRPr lang="fr-FR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3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331787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0238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Corbel" pitchFamily="34" charset="0"/>
              </a:rPr>
              <a:t>Le </a:t>
            </a:r>
            <a:r>
              <a:rPr lang="en-US" b="1" dirty="0" err="1">
                <a:solidFill>
                  <a:srgbClr val="FFFFFF"/>
                </a:solidFill>
                <a:latin typeface="Corbel" pitchFamily="34" charset="0"/>
              </a:rPr>
              <a:t>contrôle</a:t>
            </a:r>
            <a:r>
              <a:rPr lang="en-US" b="1" dirty="0">
                <a:solidFill>
                  <a:srgbClr val="FFFFFF"/>
                </a:solidFill>
                <a:latin typeface="Corbel" pitchFamily="34" charset="0"/>
              </a:rPr>
              <a:t> du </a:t>
            </a:r>
            <a:r>
              <a:rPr lang="en-US" b="1" dirty="0" err="1">
                <a:solidFill>
                  <a:srgbClr val="FFFFFF"/>
                </a:solidFill>
                <a:latin typeface="Corbel" pitchFamily="34" charset="0"/>
              </a:rPr>
              <a:t>traitement</a:t>
            </a:r>
            <a:endParaRPr lang="en-US" b="1" dirty="0">
              <a:solidFill>
                <a:srgbClr val="FEFCFC"/>
              </a:solidFill>
            </a:endParaRPr>
          </a:p>
        </p:txBody>
      </p:sp>
      <p:sp>
        <p:nvSpPr>
          <p:cNvPr id="180239" name="Rectangle 2"/>
          <p:cNvSpPr>
            <a:spLocks noChangeArrowheads="1"/>
          </p:cNvSpPr>
          <p:nvPr/>
        </p:nvSpPr>
        <p:spPr bwMode="auto">
          <a:xfrm>
            <a:off x="-12700" y="-11113"/>
            <a:ext cx="9150350" cy="77628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44000" bIns="36000"/>
          <a:lstStyle/>
          <a:p>
            <a:pPr algn="ctr" eaLnBrk="0" hangingPunct="0"/>
            <a:r>
              <a:rPr lang="fr-FR" sz="3200" b="1"/>
              <a:t>Le Contrôle du traitement</a:t>
            </a:r>
            <a:endParaRPr lang="en-US" sz="3200" b="1"/>
          </a:p>
        </p:txBody>
      </p:sp>
      <p:sp>
        <p:nvSpPr>
          <p:cNvPr id="180241" name="Text Box 17"/>
          <p:cNvSpPr txBox="1">
            <a:spLocks noChangeArrowheads="1"/>
          </p:cNvSpPr>
          <p:nvPr/>
        </p:nvSpPr>
        <p:spPr bwMode="auto">
          <a:xfrm>
            <a:off x="0" y="836613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>
                <a:solidFill>
                  <a:srgbClr val="FFFF00"/>
                </a:solidFill>
              </a:rPr>
              <a:t>Choix # 1 : </a:t>
            </a:r>
            <a:r>
              <a:rPr lang="fr-FR" sz="2000" b="1" dirty="0"/>
              <a:t>Solution cristaux + </a:t>
            </a:r>
            <a:r>
              <a:rPr lang="fr-FR" sz="2000" b="1" dirty="0" err="1"/>
              <a:t>photodétecteurs</a:t>
            </a:r>
            <a:r>
              <a:rPr lang="fr-FR" sz="2000" b="1" dirty="0">
                <a:sym typeface="Wingdings" pitchFamily="2" charset="2"/>
              </a:rPr>
              <a:t> optimum pour un système de taille normale</a:t>
            </a:r>
            <a:endParaRPr lang="fr-FR" sz="2000" b="1" dirty="0"/>
          </a:p>
        </p:txBody>
      </p:sp>
      <p:sp>
        <p:nvSpPr>
          <p:cNvPr id="180242" name="Text Box 18"/>
          <p:cNvSpPr txBox="1">
            <a:spLocks noChangeArrowheads="1"/>
          </p:cNvSpPr>
          <p:nvPr/>
        </p:nvSpPr>
        <p:spPr bwMode="auto">
          <a:xfrm>
            <a:off x="0" y="1773238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>
                <a:solidFill>
                  <a:srgbClr val="FFFF00"/>
                </a:solidFill>
              </a:rPr>
              <a:t>Choix # 2 </a:t>
            </a:r>
            <a:r>
              <a:rPr lang="fr-FR" sz="2400" b="1" dirty="0">
                <a:solidFill>
                  <a:srgbClr val="B7EDF3"/>
                </a:solidFill>
              </a:rPr>
              <a:t>: </a:t>
            </a:r>
            <a:r>
              <a:rPr lang="fr-FR" sz="2000" b="1" dirty="0"/>
              <a:t>Détermination du Temps de Vol par échantillonnage des signaux à haute fréquence</a:t>
            </a:r>
            <a:r>
              <a:rPr lang="fr-FR" sz="2000" dirty="0"/>
              <a:t> </a:t>
            </a:r>
            <a:endParaRPr lang="fr-FR" sz="2000" b="1" dirty="0">
              <a:sym typeface="Wingdings" pitchFamily="2" charset="2"/>
            </a:endParaRPr>
          </a:p>
        </p:txBody>
      </p:sp>
      <p:pic>
        <p:nvPicPr>
          <p:cNvPr id="180245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52" y="2546087"/>
            <a:ext cx="7600847" cy="268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0246" name="Text Box 22"/>
          <p:cNvSpPr txBox="1">
            <a:spLocks noChangeArrowheads="1"/>
          </p:cNvSpPr>
          <p:nvPr/>
        </p:nvSpPr>
        <p:spPr bwMode="auto">
          <a:xfrm>
            <a:off x="0" y="5373216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 dirty="0">
                <a:solidFill>
                  <a:srgbClr val="99FFCC"/>
                </a:solidFill>
              </a:rPr>
              <a:t>Résolution en fonction de la fréquence d’échantillonnage et du nombre de bit d’ADC = fonction signal du </a:t>
            </a:r>
            <a:r>
              <a:rPr lang="fr-FR" b="1" dirty="0" err="1">
                <a:solidFill>
                  <a:srgbClr val="99FFCC"/>
                </a:solidFill>
              </a:rPr>
              <a:t>photodétecteur</a:t>
            </a:r>
            <a:r>
              <a:rPr lang="fr-FR" b="1" dirty="0">
                <a:solidFill>
                  <a:srgbClr val="99FFCC"/>
                </a:solidFill>
              </a:rPr>
              <a:t> (</a:t>
            </a:r>
            <a:r>
              <a:rPr lang="fr-FR" b="1" dirty="0" err="1">
                <a:solidFill>
                  <a:srgbClr val="99FFCC"/>
                </a:solidFill>
              </a:rPr>
              <a:t>rise</a:t>
            </a:r>
            <a:r>
              <a:rPr lang="fr-FR" b="1" dirty="0">
                <a:solidFill>
                  <a:srgbClr val="99FFCC"/>
                </a:solidFill>
              </a:rPr>
              <a:t>-time + nombre de </a:t>
            </a:r>
            <a:r>
              <a:rPr lang="fr-FR" b="1" dirty="0" err="1">
                <a:solidFill>
                  <a:srgbClr val="99FFCC"/>
                </a:solidFill>
              </a:rPr>
              <a:t>photoelectrons</a:t>
            </a:r>
            <a:endParaRPr lang="fr-FR" b="1" dirty="0">
              <a:solidFill>
                <a:srgbClr val="99FFCC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FFED9E-5F60-435D-B006-54B80976D18E}" type="slidenum">
              <a:rPr lang="fr-FR" smtClean="0"/>
              <a:pPr>
                <a:defRPr/>
              </a:pPr>
              <a:t>66</a:t>
            </a:fld>
            <a:endParaRPr lang="fr-FR" dirty="0"/>
          </a:p>
        </p:txBody>
      </p:sp>
      <p:sp>
        <p:nvSpPr>
          <p:cNvPr id="180243" name="Rectangle 19"/>
          <p:cNvSpPr>
            <a:spLocks noChangeArrowheads="1"/>
          </p:cNvSpPr>
          <p:nvPr/>
        </p:nvSpPr>
        <p:spPr bwMode="auto">
          <a:xfrm>
            <a:off x="3995936" y="4982979"/>
            <a:ext cx="135959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altLang="ja-JP" sz="1000" b="1" dirty="0">
                <a:solidFill>
                  <a:schemeClr val="bg1"/>
                </a:solidFill>
                <a:ea typeface="ＭＳ Ｐゴシック" pitchFamily="64" charset="-128"/>
              </a:rPr>
              <a:t>Thèse B </a:t>
            </a:r>
            <a:r>
              <a:rPr lang="fr-FR" altLang="ja-JP" sz="1000" b="1" dirty="0" smtClean="0">
                <a:solidFill>
                  <a:schemeClr val="bg1"/>
                </a:solidFill>
                <a:ea typeface="ＭＳ Ｐゴシック" pitchFamily="64" charset="-128"/>
              </a:rPr>
              <a:t>Joly </a:t>
            </a:r>
            <a:r>
              <a:rPr lang="fr-FR" altLang="ja-JP" sz="1000" b="1" dirty="0">
                <a:solidFill>
                  <a:schemeClr val="bg1"/>
                </a:solidFill>
                <a:ea typeface="ＭＳ Ｐゴシック" pitchFamily="64" charset="-128"/>
              </a:rPr>
              <a:t>2010</a:t>
            </a:r>
            <a:endParaRPr lang="fr-FR" sz="1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3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331787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0238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Corbel" pitchFamily="34" charset="0"/>
              </a:rPr>
              <a:t>Le </a:t>
            </a:r>
            <a:r>
              <a:rPr lang="en-US" b="1" dirty="0" err="1">
                <a:solidFill>
                  <a:srgbClr val="FFFFFF"/>
                </a:solidFill>
                <a:latin typeface="Corbel" pitchFamily="34" charset="0"/>
              </a:rPr>
              <a:t>contrôle</a:t>
            </a:r>
            <a:r>
              <a:rPr lang="en-US" b="1" dirty="0">
                <a:solidFill>
                  <a:srgbClr val="FFFFFF"/>
                </a:solidFill>
                <a:latin typeface="Corbel" pitchFamily="34" charset="0"/>
              </a:rPr>
              <a:t> du </a:t>
            </a:r>
            <a:r>
              <a:rPr lang="en-US" b="1" dirty="0" err="1">
                <a:solidFill>
                  <a:srgbClr val="FFFFFF"/>
                </a:solidFill>
                <a:latin typeface="Corbel" pitchFamily="34" charset="0"/>
              </a:rPr>
              <a:t>traitement</a:t>
            </a:r>
            <a:endParaRPr lang="en-US" b="1" dirty="0">
              <a:solidFill>
                <a:srgbClr val="FEFCFC"/>
              </a:solidFill>
            </a:endParaRPr>
          </a:p>
        </p:txBody>
      </p:sp>
      <p:sp>
        <p:nvSpPr>
          <p:cNvPr id="180239" name="Rectangle 2"/>
          <p:cNvSpPr>
            <a:spLocks noChangeArrowheads="1"/>
          </p:cNvSpPr>
          <p:nvPr/>
        </p:nvSpPr>
        <p:spPr bwMode="auto">
          <a:xfrm>
            <a:off x="-12700" y="-11113"/>
            <a:ext cx="9150350" cy="77628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44000" bIns="36000"/>
          <a:lstStyle/>
          <a:p>
            <a:pPr algn="ctr" eaLnBrk="0" hangingPunct="0"/>
            <a:r>
              <a:rPr lang="fr-FR" sz="3200" b="1"/>
              <a:t>Le Contrôle du traitement</a:t>
            </a:r>
            <a:endParaRPr lang="en-US" sz="3200" b="1"/>
          </a:p>
        </p:txBody>
      </p:sp>
      <p:sp>
        <p:nvSpPr>
          <p:cNvPr id="180242" name="Text Box 18"/>
          <p:cNvSpPr txBox="1">
            <a:spLocks noChangeArrowheads="1"/>
          </p:cNvSpPr>
          <p:nvPr/>
        </p:nvSpPr>
        <p:spPr bwMode="auto">
          <a:xfrm>
            <a:off x="-48007" y="765175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>
                <a:solidFill>
                  <a:srgbClr val="FFFF00"/>
                </a:solidFill>
              </a:rPr>
              <a:t>Choix # 2 </a:t>
            </a:r>
            <a:r>
              <a:rPr lang="fr-FR" sz="2400" b="1" dirty="0">
                <a:solidFill>
                  <a:srgbClr val="B7EDF3"/>
                </a:solidFill>
              </a:rPr>
              <a:t>: </a:t>
            </a:r>
            <a:r>
              <a:rPr lang="fr-FR" sz="2000" b="1" dirty="0"/>
              <a:t>Détermination du Temps de Vol par échantillonnage des signaux à haute fréquence</a:t>
            </a:r>
            <a:r>
              <a:rPr lang="fr-FR" sz="2000" dirty="0"/>
              <a:t> </a:t>
            </a:r>
            <a:endParaRPr lang="fr-FR" sz="2000" b="1" dirty="0">
              <a:sym typeface="Wingdings" pitchFamily="2" charset="2"/>
            </a:endParaRPr>
          </a:p>
        </p:txBody>
      </p:sp>
      <p:sp>
        <p:nvSpPr>
          <p:cNvPr id="180246" name="Text Box 22"/>
          <p:cNvSpPr txBox="1">
            <a:spLocks noChangeArrowheads="1"/>
          </p:cNvSpPr>
          <p:nvPr/>
        </p:nvSpPr>
        <p:spPr bwMode="auto">
          <a:xfrm>
            <a:off x="-12700" y="1700808"/>
            <a:ext cx="9144000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>
              <a:spcBef>
                <a:spcPct val="50000"/>
              </a:spcBef>
              <a:buFont typeface="Wingdings"/>
              <a:buChar char="è"/>
            </a:pPr>
            <a:r>
              <a:rPr lang="fr-FR" b="1" dirty="0" smtClean="0">
                <a:solidFill>
                  <a:srgbClr val="99FFCC"/>
                </a:solidFill>
                <a:sym typeface="Wingdings" pitchFamily="2" charset="2"/>
              </a:rPr>
              <a:t>Utilisation d’un « full running ADC » (R&amp;D générique microélectronique)</a:t>
            </a:r>
          </a:p>
          <a:p>
            <a:pPr marL="285750" indent="-285750">
              <a:spcBef>
                <a:spcPct val="50000"/>
              </a:spcBef>
              <a:buFont typeface="Wingdings"/>
              <a:buChar char="è"/>
            </a:pPr>
            <a:r>
              <a:rPr lang="fr-FR" b="1" dirty="0" smtClean="0">
                <a:solidFill>
                  <a:srgbClr val="99FFCC"/>
                </a:solidFill>
                <a:sym typeface="Wingdings" pitchFamily="2" charset="2"/>
              </a:rPr>
              <a:t>Mise au point de carte d’échantillonnage rapide à partir de Switch </a:t>
            </a:r>
            <a:r>
              <a:rPr lang="fr-FR" b="1" dirty="0" err="1" smtClean="0">
                <a:solidFill>
                  <a:srgbClr val="99FFCC"/>
                </a:solidFill>
                <a:sym typeface="Wingdings" pitchFamily="2" charset="2"/>
              </a:rPr>
              <a:t>Capacitor</a:t>
            </a:r>
            <a:r>
              <a:rPr lang="fr-FR" b="1" dirty="0" smtClean="0">
                <a:solidFill>
                  <a:srgbClr val="99FFCC"/>
                </a:solidFill>
                <a:sym typeface="Wingdings" pitchFamily="2" charset="2"/>
              </a:rPr>
              <a:t> </a:t>
            </a:r>
            <a:r>
              <a:rPr lang="fr-FR" b="1" dirty="0" err="1" smtClean="0">
                <a:solidFill>
                  <a:srgbClr val="99FFCC"/>
                </a:solidFill>
                <a:sym typeface="Wingdings" pitchFamily="2" charset="2"/>
              </a:rPr>
              <a:t>Array</a:t>
            </a:r>
            <a:r>
              <a:rPr lang="fr-FR" b="1" dirty="0" smtClean="0">
                <a:solidFill>
                  <a:srgbClr val="99FFCC"/>
                </a:solidFill>
                <a:sym typeface="Wingdings" pitchFamily="2" charset="2"/>
              </a:rPr>
              <a:t> DRS4 chip (Carte ASM)</a:t>
            </a:r>
            <a:endParaRPr lang="fr-FR" b="1" dirty="0">
              <a:solidFill>
                <a:srgbClr val="99FFCC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FFED9E-5F60-435D-B006-54B80976D18E}" type="slidenum">
              <a:rPr lang="fr-FR" smtClean="0"/>
              <a:pPr>
                <a:defRPr/>
              </a:pPr>
              <a:t>67</a:t>
            </a:fld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970" y="2533470"/>
            <a:ext cx="2865420" cy="3789040"/>
          </a:xfrm>
          <a:prstGeom prst="rect">
            <a:avLst/>
          </a:prstGeom>
        </p:spPr>
      </p:pic>
      <p:sp>
        <p:nvSpPr>
          <p:cNvPr id="180243" name="Rectangle 19"/>
          <p:cNvSpPr>
            <a:spLocks noChangeArrowheads="1"/>
          </p:cNvSpPr>
          <p:nvPr/>
        </p:nvSpPr>
        <p:spPr bwMode="auto">
          <a:xfrm>
            <a:off x="5508104" y="6063099"/>
            <a:ext cx="135959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altLang="ja-JP" sz="1000" b="1" dirty="0">
                <a:solidFill>
                  <a:schemeClr val="bg1"/>
                </a:solidFill>
                <a:ea typeface="ＭＳ Ｐゴシック" pitchFamily="64" charset="-128"/>
              </a:rPr>
              <a:t>M</a:t>
            </a:r>
            <a:r>
              <a:rPr lang="fr-FR" altLang="ja-JP" sz="1000" b="1" dirty="0" smtClean="0">
                <a:solidFill>
                  <a:schemeClr val="bg1"/>
                </a:solidFill>
                <a:ea typeface="ＭＳ Ｐゴシック" pitchFamily="64" charset="-128"/>
              </a:rPr>
              <a:t> Magne 2012</a:t>
            </a:r>
            <a:endParaRPr lang="fr-FR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6404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8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331787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8190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Corbel" pitchFamily="34" charset="0"/>
              </a:rPr>
              <a:t>Le </a:t>
            </a:r>
            <a:r>
              <a:rPr lang="en-US" b="1" dirty="0" err="1">
                <a:solidFill>
                  <a:srgbClr val="FFFFFF"/>
                </a:solidFill>
                <a:latin typeface="Corbel" pitchFamily="34" charset="0"/>
              </a:rPr>
              <a:t>contrôle</a:t>
            </a:r>
            <a:r>
              <a:rPr lang="en-US" b="1" dirty="0">
                <a:solidFill>
                  <a:srgbClr val="FFFFFF"/>
                </a:solidFill>
                <a:latin typeface="Corbel" pitchFamily="34" charset="0"/>
              </a:rPr>
              <a:t> du </a:t>
            </a:r>
            <a:r>
              <a:rPr lang="en-US" b="1" dirty="0" err="1">
                <a:solidFill>
                  <a:srgbClr val="FFFFFF"/>
                </a:solidFill>
                <a:latin typeface="Corbel" pitchFamily="34" charset="0"/>
              </a:rPr>
              <a:t>traitement</a:t>
            </a:r>
            <a:endParaRPr lang="en-US" b="1" dirty="0">
              <a:solidFill>
                <a:srgbClr val="FEFCFC"/>
              </a:solidFill>
            </a:endParaRPr>
          </a:p>
        </p:txBody>
      </p:sp>
      <p:sp>
        <p:nvSpPr>
          <p:cNvPr id="178191" name="Rectangle 2"/>
          <p:cNvSpPr>
            <a:spLocks noChangeArrowheads="1"/>
          </p:cNvSpPr>
          <p:nvPr/>
        </p:nvSpPr>
        <p:spPr bwMode="auto">
          <a:xfrm>
            <a:off x="-12700" y="-11113"/>
            <a:ext cx="9150350" cy="77628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44000" bIns="36000"/>
          <a:lstStyle/>
          <a:p>
            <a:pPr algn="ctr" eaLnBrk="0" hangingPunct="0"/>
            <a:r>
              <a:rPr lang="fr-FR" sz="3200" b="1"/>
              <a:t>Le Contrôle du traitement</a:t>
            </a:r>
            <a:endParaRPr lang="en-US" sz="3200" b="1"/>
          </a:p>
        </p:txBody>
      </p:sp>
      <p:sp>
        <p:nvSpPr>
          <p:cNvPr id="178192" name="Text Box 16"/>
          <p:cNvSpPr txBox="1">
            <a:spLocks noChangeArrowheads="1"/>
          </p:cNvSpPr>
          <p:nvPr/>
        </p:nvSpPr>
        <p:spPr bwMode="auto">
          <a:xfrm>
            <a:off x="0" y="981075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>
                <a:solidFill>
                  <a:srgbClr val="FFFF00"/>
                </a:solidFill>
              </a:rPr>
              <a:t>Choix # 3 </a:t>
            </a:r>
            <a:r>
              <a:rPr lang="fr-FR" sz="2400" b="1" dirty="0">
                <a:solidFill>
                  <a:srgbClr val="B7EDF3"/>
                </a:solidFill>
              </a:rPr>
              <a:t>: </a:t>
            </a:r>
            <a:r>
              <a:rPr lang="fr-FR" sz="2000" b="1" dirty="0"/>
              <a:t>Choix des MCP PMT (PMT à galette de </a:t>
            </a:r>
            <a:r>
              <a:rPr lang="fr-FR" sz="2000" b="1" dirty="0" err="1"/>
              <a:t>microcanaux</a:t>
            </a:r>
            <a:r>
              <a:rPr lang="fr-FR" sz="2000" b="1" dirty="0"/>
              <a:t>) comme </a:t>
            </a:r>
            <a:r>
              <a:rPr lang="fr-FR" sz="2000" b="1" dirty="0" err="1"/>
              <a:t>photodétecteur</a:t>
            </a:r>
            <a:endParaRPr lang="fr-FR" sz="2000" b="1" dirty="0">
              <a:sym typeface="Wingdings" pitchFamily="2" charset="2"/>
            </a:endParaRPr>
          </a:p>
        </p:txBody>
      </p:sp>
      <p:pic>
        <p:nvPicPr>
          <p:cNvPr id="178195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844675"/>
            <a:ext cx="6073775" cy="419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196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5876925"/>
            <a:ext cx="5903913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193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549592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94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844675"/>
            <a:ext cx="3025775" cy="236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8197" name="Rectangle 21"/>
          <p:cNvSpPr>
            <a:spLocks noChangeArrowheads="1"/>
          </p:cNvSpPr>
          <p:nvPr/>
        </p:nvSpPr>
        <p:spPr bwMode="auto">
          <a:xfrm>
            <a:off x="0" y="4508500"/>
            <a:ext cx="40671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b="1">
                <a:latin typeface="Calibri" pitchFamily="34" charset="0"/>
              </a:rPr>
              <a:t>Aujourd’hui: </a:t>
            </a:r>
          </a:p>
          <a:p>
            <a:r>
              <a:rPr lang="en-US" sz="2400" b="1">
                <a:latin typeface="Calibri" pitchFamily="34" charset="0"/>
              </a:rPr>
              <a:t>PLANACON 2’’x2’’BURLE</a:t>
            </a:r>
          </a:p>
          <a:p>
            <a:r>
              <a:rPr lang="en-US" sz="2400" b="1">
                <a:latin typeface="Calibri" pitchFamily="34" charset="0"/>
              </a:rPr>
              <a:t>64 Channels</a:t>
            </a:r>
            <a:r>
              <a:rPr lang="en-US" sz="2400">
                <a:latin typeface="Calibri" pitchFamily="34" charset="0"/>
              </a:rPr>
              <a:t> (</a:t>
            </a:r>
            <a:r>
              <a:rPr lang="en-US" sz="2400" b="1">
                <a:latin typeface="Calibri" pitchFamily="34" charset="0"/>
              </a:rPr>
              <a:t>8500$) or </a:t>
            </a:r>
          </a:p>
          <a:p>
            <a:r>
              <a:rPr lang="en-US" sz="2400" b="1">
                <a:latin typeface="Calibri" pitchFamily="34" charset="0"/>
              </a:rPr>
              <a:t>1024 channels (10000$)</a:t>
            </a:r>
          </a:p>
        </p:txBody>
      </p:sp>
      <p:sp>
        <p:nvSpPr>
          <p:cNvPr id="178198" name="Rectangle 22"/>
          <p:cNvSpPr>
            <a:spLocks noChangeArrowheads="1"/>
          </p:cNvSpPr>
          <p:nvPr/>
        </p:nvSpPr>
        <p:spPr bwMode="auto">
          <a:xfrm>
            <a:off x="5148263" y="4397375"/>
            <a:ext cx="3995737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b="1">
                <a:latin typeface="Calibri" pitchFamily="34" charset="0"/>
              </a:rPr>
              <a:t>Demain (2 ans) : </a:t>
            </a:r>
          </a:p>
          <a:p>
            <a:r>
              <a:rPr lang="en-US" sz="2400" b="1">
                <a:latin typeface="Calibri" pitchFamily="34" charset="0"/>
              </a:rPr>
              <a:t>LAPPD 8’’x8’’ (few 100$)</a:t>
            </a:r>
          </a:p>
          <a:p>
            <a:r>
              <a:rPr lang="en-US" sz="2400" b="1">
                <a:latin typeface="Calibri" pitchFamily="34" charset="0"/>
                <a:sym typeface="Wingdings" pitchFamily="2" charset="2"/>
              </a:rPr>
              <a:t> LIA avec Univ et Hosp Chicago</a:t>
            </a:r>
            <a:endParaRPr lang="fr-FR" sz="2400" b="1">
              <a:latin typeface="Calibri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FFED9E-5F60-435D-B006-54B80976D18E}" type="slidenum">
              <a:rPr lang="fr-FR" smtClean="0"/>
              <a:pPr>
                <a:defRPr/>
              </a:pPr>
              <a:t>68</a:t>
            </a:fld>
            <a:endParaRPr lang="fr-FR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7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7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8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97" grpId="0"/>
      <p:bldP spid="17819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ext Box 2"/>
          <p:cNvSpPr txBox="1">
            <a:spLocks noChangeArrowheads="1"/>
          </p:cNvSpPr>
          <p:nvPr/>
        </p:nvSpPr>
        <p:spPr bwMode="auto">
          <a:xfrm>
            <a:off x="2138363" y="304800"/>
            <a:ext cx="449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fr-FR" sz="3200"/>
          </a:p>
        </p:txBody>
      </p:sp>
      <p:sp>
        <p:nvSpPr>
          <p:cNvPr id="184323" name="Rectangle 3"/>
          <p:cNvSpPr>
            <a:spLocks noChangeArrowheads="1"/>
          </p:cNvSpPr>
          <p:nvPr/>
        </p:nvSpPr>
        <p:spPr bwMode="auto">
          <a:xfrm>
            <a:off x="544513" y="817563"/>
            <a:ext cx="9144000" cy="494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84324" name="Rectangle 2"/>
          <p:cNvSpPr>
            <a:spLocks noChangeArrowheads="1"/>
          </p:cNvSpPr>
          <p:nvPr/>
        </p:nvSpPr>
        <p:spPr bwMode="auto">
          <a:xfrm>
            <a:off x="-12700" y="-11113"/>
            <a:ext cx="9150350" cy="77628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44000" bIns="36000"/>
          <a:lstStyle/>
          <a:p>
            <a:pPr algn="ctr" eaLnBrk="0" hangingPunct="0"/>
            <a:r>
              <a:rPr lang="fr-FR" sz="3200" b="1"/>
              <a:t>Le Contrôle du traitement</a:t>
            </a:r>
            <a:endParaRPr lang="en-US" sz="3200" b="1"/>
          </a:p>
        </p:txBody>
      </p:sp>
      <p:pic>
        <p:nvPicPr>
          <p:cNvPr id="18432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331787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4326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Corbel" pitchFamily="34" charset="0"/>
              </a:rPr>
              <a:t>Le </a:t>
            </a:r>
            <a:r>
              <a:rPr lang="en-US" b="1" dirty="0" err="1">
                <a:solidFill>
                  <a:srgbClr val="FFFFFF"/>
                </a:solidFill>
                <a:latin typeface="Corbel" pitchFamily="34" charset="0"/>
              </a:rPr>
              <a:t>contrôle</a:t>
            </a:r>
            <a:r>
              <a:rPr lang="en-US" b="1" dirty="0">
                <a:solidFill>
                  <a:srgbClr val="FFFFFF"/>
                </a:solidFill>
                <a:latin typeface="Corbel" pitchFamily="34" charset="0"/>
              </a:rPr>
              <a:t> du </a:t>
            </a:r>
            <a:r>
              <a:rPr lang="en-US" b="1" dirty="0" err="1">
                <a:solidFill>
                  <a:srgbClr val="FFFFFF"/>
                </a:solidFill>
                <a:latin typeface="Corbel" pitchFamily="34" charset="0"/>
              </a:rPr>
              <a:t>traitement</a:t>
            </a:r>
            <a:endParaRPr lang="en-US" b="1" dirty="0">
              <a:solidFill>
                <a:srgbClr val="FEFCFC"/>
              </a:solidFill>
            </a:endParaRPr>
          </a:p>
        </p:txBody>
      </p:sp>
      <p:sp>
        <p:nvSpPr>
          <p:cNvPr id="184327" name="Text Box 7"/>
          <p:cNvSpPr txBox="1">
            <a:spLocks noChangeArrowheads="1"/>
          </p:cNvSpPr>
          <p:nvPr/>
        </p:nvSpPr>
        <p:spPr bwMode="auto">
          <a:xfrm>
            <a:off x="0" y="692150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>
                <a:solidFill>
                  <a:srgbClr val="FFFF00"/>
                </a:solidFill>
              </a:rPr>
              <a:t>Choix # 6</a:t>
            </a:r>
            <a:r>
              <a:rPr lang="fr-FR" sz="2400" b="1" dirty="0">
                <a:solidFill>
                  <a:srgbClr val="B7EDF3"/>
                </a:solidFill>
              </a:rPr>
              <a:t>: </a:t>
            </a:r>
            <a:r>
              <a:rPr lang="fr-FR" sz="2000" b="1" dirty="0"/>
              <a:t>Utilisation d’une technologie de bus différente du VME (</a:t>
            </a:r>
            <a:r>
              <a:rPr lang="fr-FR" sz="2000" b="1" dirty="0" err="1"/>
              <a:t>microTCA</a:t>
            </a:r>
            <a:r>
              <a:rPr lang="fr-FR" sz="2000" b="1" dirty="0"/>
              <a:t>) </a:t>
            </a:r>
            <a:r>
              <a:rPr lang="fr-FR" sz="2000" b="1" dirty="0">
                <a:sym typeface="Wingdings" pitchFamily="2" charset="2"/>
              </a:rPr>
              <a:t> collaboration étroite avec CPPM</a:t>
            </a:r>
            <a:endParaRPr lang="fr-FR" sz="2000" b="1" dirty="0"/>
          </a:p>
        </p:txBody>
      </p:sp>
      <p:pic>
        <p:nvPicPr>
          <p:cNvPr id="18432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557338"/>
            <a:ext cx="6911975" cy="367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30" name="Rectangle 10"/>
          <p:cNvSpPr>
            <a:spLocks noChangeArrowheads="1"/>
          </p:cNvSpPr>
          <p:nvPr/>
        </p:nvSpPr>
        <p:spPr bwMode="auto">
          <a:xfrm>
            <a:off x="0" y="5262563"/>
            <a:ext cx="914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Configuration en cours d’étude</a:t>
            </a:r>
            <a:r>
              <a:rPr lang="fr-FR" b="1" dirty="0"/>
              <a:t>: </a:t>
            </a:r>
            <a:r>
              <a:rPr lang="fr-FR" altLang="ja-JP" b="1" dirty="0">
                <a:ea typeface="ＭＳ Ｐゴシック" pitchFamily="64" charset="-128"/>
              </a:rPr>
              <a:t>acquisition </a:t>
            </a:r>
            <a:r>
              <a:rPr lang="fr-FR" altLang="ja-JP" b="1" dirty="0" err="1">
                <a:ea typeface="ＭＳ Ｐゴシック" pitchFamily="64" charset="-128"/>
              </a:rPr>
              <a:t>boards</a:t>
            </a:r>
            <a:r>
              <a:rPr lang="fr-FR" altLang="ja-JP" b="1" dirty="0">
                <a:ea typeface="ＭＳ Ｐゴシック" pitchFamily="64" charset="-128"/>
              </a:rPr>
              <a:t> (AMC) sur lesquelles se </a:t>
            </a:r>
            <a:r>
              <a:rPr lang="fr-FR" altLang="ja-JP" b="1" dirty="0" err="1">
                <a:ea typeface="ＭＳ Ｐゴシック" pitchFamily="64" charset="-128"/>
              </a:rPr>
              <a:t>plugge</a:t>
            </a:r>
            <a:r>
              <a:rPr lang="fr-FR" altLang="ja-JP" b="1" dirty="0">
                <a:ea typeface="ＭＳ Ｐゴシック" pitchFamily="64" charset="-128"/>
              </a:rPr>
              <a:t> des mezzanine </a:t>
            </a:r>
            <a:r>
              <a:rPr lang="fr-FR" altLang="ja-JP" b="1" dirty="0" err="1">
                <a:ea typeface="ＭＳ Ｐゴシック" pitchFamily="64" charset="-128"/>
              </a:rPr>
              <a:t>boards</a:t>
            </a:r>
            <a:r>
              <a:rPr lang="fr-FR" altLang="ja-JP" b="1" dirty="0">
                <a:ea typeface="ＭＳ Ｐゴシック" pitchFamily="64" charset="-128"/>
              </a:rPr>
              <a:t> pour recevoir les récepteurs des canaux (fibres optiques). Les AMC </a:t>
            </a:r>
            <a:r>
              <a:rPr lang="fr-FR" altLang="ja-JP" b="1" dirty="0" err="1">
                <a:ea typeface="ＭＳ Ｐゴシック" pitchFamily="64" charset="-128"/>
              </a:rPr>
              <a:t>boards</a:t>
            </a:r>
            <a:r>
              <a:rPr lang="fr-FR" altLang="ja-JP" b="1" dirty="0">
                <a:ea typeface="ＭＳ Ｐゴシック" pitchFamily="64" charset="-128"/>
              </a:rPr>
              <a:t> sont insérées dans un </a:t>
            </a:r>
            <a:r>
              <a:rPr lang="fr-FR" altLang="ja-JP" b="1" dirty="0" err="1">
                <a:ea typeface="ＭＳ Ｐゴシック" pitchFamily="64" charset="-128"/>
              </a:rPr>
              <a:t>crate</a:t>
            </a:r>
            <a:r>
              <a:rPr lang="fr-FR" altLang="ja-JP" b="1" dirty="0">
                <a:ea typeface="ＭＳ Ｐゴシック" pitchFamily="64" charset="-128"/>
              </a:rPr>
              <a:t> </a:t>
            </a:r>
            <a:r>
              <a:rPr lang="fr-FR" altLang="ja-JP" b="1" dirty="0" err="1">
                <a:ea typeface="ＭＳ Ｐゴシック" pitchFamily="64" charset="-128"/>
              </a:rPr>
              <a:t>microTCA</a:t>
            </a:r>
            <a:r>
              <a:rPr lang="fr-FR" altLang="ja-JP" b="1" dirty="0">
                <a:ea typeface="ＭＳ Ｐゴシック" pitchFamily="64" charset="-128"/>
              </a:rPr>
              <a:t> </a:t>
            </a:r>
            <a:r>
              <a:rPr lang="fr-FR" altLang="ja-JP" b="1" dirty="0" err="1">
                <a:ea typeface="ＭＳ Ｐゴシック" pitchFamily="64" charset="-128"/>
              </a:rPr>
              <a:t>crate</a:t>
            </a:r>
            <a:r>
              <a:rPr lang="fr-FR" altLang="ja-JP" b="1" dirty="0">
                <a:ea typeface="ＭＳ Ｐゴシック" pitchFamily="64" charset="-128"/>
              </a:rPr>
              <a:t> (dual star) et contrôlées par une MCH </a:t>
            </a:r>
            <a:r>
              <a:rPr lang="fr-FR" altLang="ja-JP" b="1" dirty="0" err="1">
                <a:ea typeface="ＭＳ Ｐゴシック" pitchFamily="64" charset="-128"/>
              </a:rPr>
              <a:t>board</a:t>
            </a:r>
            <a:endParaRPr lang="fr-FR" b="1" dirty="0">
              <a:ea typeface="ＭＳ Ｐゴシック" pitchFamily="64" charset="-128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5152BC-F68A-40BC-B625-651804E4EE9B}" type="slidenum">
              <a:rPr lang="fr-FR" smtClean="0"/>
              <a:pPr>
                <a:defRPr/>
              </a:pPr>
              <a:t>69</a:t>
            </a:fld>
            <a:endParaRPr lang="fr-FR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2411413" y="2924175"/>
            <a:ext cx="2128837" cy="687388"/>
            <a:chOff x="2459" y="1537"/>
            <a:chExt cx="1646" cy="532"/>
          </a:xfrm>
        </p:grpSpPr>
        <p:sp>
          <p:nvSpPr>
            <p:cNvPr id="28712" name="Text Box 45"/>
            <p:cNvSpPr txBox="1">
              <a:spLocks noChangeArrowheads="1"/>
            </p:cNvSpPr>
            <p:nvPr/>
          </p:nvSpPr>
          <p:spPr bwMode="auto">
            <a:xfrm>
              <a:off x="2459" y="1537"/>
              <a:ext cx="1055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fr-FR">
                  <a:solidFill>
                    <a:schemeClr val="bg1"/>
                  </a:solidFill>
                </a:rPr>
                <a:t>Bragg peak</a:t>
              </a:r>
            </a:p>
          </p:txBody>
        </p:sp>
        <p:sp>
          <p:nvSpPr>
            <p:cNvPr id="28713" name="Line 46"/>
            <p:cNvSpPr>
              <a:spLocks noChangeShapeType="1"/>
            </p:cNvSpPr>
            <p:nvPr/>
          </p:nvSpPr>
          <p:spPr bwMode="auto">
            <a:xfrm>
              <a:off x="3016" y="1797"/>
              <a:ext cx="1089" cy="27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8682" name="AutoShap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contexte</a:t>
            </a:r>
            <a:r>
              <a:rPr lang="en-US" dirty="0" smtClean="0"/>
              <a:t> de la </a:t>
            </a:r>
            <a:r>
              <a:rPr lang="en-US" dirty="0" err="1" smtClean="0"/>
              <a:t>lutte</a:t>
            </a:r>
            <a:r>
              <a:rPr lang="en-US" dirty="0" smtClean="0"/>
              <a:t> </a:t>
            </a:r>
            <a:r>
              <a:rPr lang="en-US" dirty="0" err="1" smtClean="0"/>
              <a:t>contre</a:t>
            </a:r>
            <a:r>
              <a:rPr lang="en-US" dirty="0" smtClean="0"/>
              <a:t> le Cancer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C8E74-10EC-4E6A-B114-E4B7E064E34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38" name="Text Box 55"/>
          <p:cNvSpPr txBox="1">
            <a:spLocks noChangeArrowheads="1"/>
          </p:cNvSpPr>
          <p:nvPr/>
        </p:nvSpPr>
        <p:spPr bwMode="auto">
          <a:xfrm>
            <a:off x="107504" y="6453336"/>
            <a:ext cx="48879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Le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contexte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générale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de la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lutte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contre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le Cancer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882580"/>
            <a:ext cx="91440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b="1" dirty="0"/>
              <a:t>Le plateau technique de </a:t>
            </a:r>
            <a:r>
              <a:rPr lang="fr-FR" b="1" dirty="0" smtClean="0"/>
              <a:t>l’utilisation des rayonnements ionisants  s’est</a:t>
            </a:r>
          </a:p>
          <a:p>
            <a:pPr algn="just"/>
            <a:r>
              <a:rPr lang="fr-FR" b="1" dirty="0" smtClean="0"/>
              <a:t>profondément </a:t>
            </a:r>
            <a:r>
              <a:rPr lang="fr-FR" b="1" dirty="0"/>
              <a:t>complexifié ces dernières années avec l’apparition de </a:t>
            </a:r>
            <a:r>
              <a:rPr lang="fr-FR" b="1" dirty="0" smtClean="0"/>
              <a:t>nouvelles</a:t>
            </a:r>
          </a:p>
          <a:p>
            <a:pPr algn="just"/>
            <a:r>
              <a:rPr lang="fr-FR" b="1" dirty="0" smtClean="0"/>
              <a:t>technologies.</a:t>
            </a:r>
          </a:p>
          <a:p>
            <a:endParaRPr lang="fr-FR" b="1" dirty="0"/>
          </a:p>
          <a:p>
            <a:r>
              <a:rPr lang="fr-FR" b="1" dirty="0" smtClean="0">
                <a:solidFill>
                  <a:srgbClr val="99FFCC"/>
                </a:solidFill>
              </a:rPr>
              <a:t>Dans le domaine de la </a:t>
            </a:r>
            <a:r>
              <a:rPr lang="fr-FR" b="1" dirty="0" smtClean="0">
                <a:solidFill>
                  <a:srgbClr val="FFC000"/>
                </a:solidFill>
              </a:rPr>
              <a:t>radiothérapie</a:t>
            </a:r>
            <a:r>
              <a:rPr lang="fr-FR" b="1" dirty="0" smtClean="0">
                <a:solidFill>
                  <a:srgbClr val="99FFCC"/>
                </a:solidFill>
              </a:rPr>
              <a:t> </a:t>
            </a:r>
            <a:r>
              <a:rPr lang="fr-FR" b="1" dirty="0" smtClean="0">
                <a:solidFill>
                  <a:srgbClr val="FFC000"/>
                </a:solidFill>
              </a:rPr>
              <a:t>externe</a:t>
            </a:r>
            <a:r>
              <a:rPr lang="fr-FR" b="1" dirty="0" smtClean="0">
                <a:solidFill>
                  <a:srgbClr val="99FFCC"/>
                </a:solidFill>
              </a:rPr>
              <a:t>, on est  à </a:t>
            </a:r>
            <a:r>
              <a:rPr lang="fr-FR" b="1" dirty="0">
                <a:solidFill>
                  <a:srgbClr val="99FFCC"/>
                </a:solidFill>
              </a:rPr>
              <a:t>même de réaliser </a:t>
            </a:r>
            <a:r>
              <a:rPr lang="fr-FR" b="1" dirty="0" smtClean="0">
                <a:solidFill>
                  <a:srgbClr val="99FFCC"/>
                </a:solidFill>
              </a:rPr>
              <a:t>maintenant des </a:t>
            </a:r>
            <a:r>
              <a:rPr lang="fr-FR" b="1" dirty="0">
                <a:solidFill>
                  <a:srgbClr val="99FFCC"/>
                </a:solidFill>
              </a:rPr>
              <a:t>irradiations sophistiquées à partir de balistiques complexes ou de modulation de l’intensité des faisceaux</a:t>
            </a:r>
            <a:r>
              <a:rPr lang="fr-FR" b="1" dirty="0"/>
              <a:t>. </a:t>
            </a:r>
            <a:r>
              <a:rPr lang="fr-FR" b="1" dirty="0" smtClean="0"/>
              <a:t>:</a:t>
            </a:r>
          </a:p>
          <a:p>
            <a:endParaRPr lang="fr-FR" dirty="0"/>
          </a:p>
          <a:p>
            <a:pPr marL="285750" indent="-285750">
              <a:buFont typeface="Wingdings" pitchFamily="2" charset="2"/>
              <a:buChar char="è"/>
            </a:pPr>
            <a:r>
              <a:rPr lang="fr-FR" b="1" dirty="0" err="1" smtClean="0">
                <a:solidFill>
                  <a:srgbClr val="FFFF00"/>
                </a:solidFill>
                <a:sym typeface="Wingdings" pitchFamily="2" charset="2"/>
              </a:rPr>
              <a:t>Radiotherapie</a:t>
            </a:r>
            <a:r>
              <a:rPr lang="fr-FR" b="1" dirty="0" smtClean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fr-FR" b="1" dirty="0" err="1" smtClean="0">
                <a:solidFill>
                  <a:srgbClr val="FFFF00"/>
                </a:solidFill>
                <a:sym typeface="Wingdings" pitchFamily="2" charset="2"/>
              </a:rPr>
              <a:t>Conformationelle</a:t>
            </a:r>
            <a:r>
              <a:rPr lang="fr-FR" b="1" dirty="0" smtClean="0">
                <a:solidFill>
                  <a:srgbClr val="FFFF00"/>
                </a:solidFill>
                <a:sym typeface="Wingdings" pitchFamily="2" charset="2"/>
              </a:rPr>
              <a:t> avec Modulation d’intensité</a:t>
            </a:r>
          </a:p>
          <a:p>
            <a:pPr marL="285750" indent="-285750">
              <a:buFont typeface="Wingdings" pitchFamily="2" charset="2"/>
              <a:buChar char="è"/>
            </a:pPr>
            <a:r>
              <a:rPr lang="fr-FR" b="1" dirty="0" err="1" smtClean="0">
                <a:solidFill>
                  <a:srgbClr val="FFFF00"/>
                </a:solidFill>
                <a:sym typeface="Wingdings" pitchFamily="2" charset="2"/>
              </a:rPr>
              <a:t>Radiochirurgie</a:t>
            </a:r>
            <a:r>
              <a:rPr lang="fr-FR" b="1" dirty="0" smtClean="0">
                <a:solidFill>
                  <a:srgbClr val="FFFF00"/>
                </a:solidFill>
                <a:sym typeface="Wingdings" pitchFamily="2" charset="2"/>
              </a:rPr>
              <a:t> robotisée (par exemple </a:t>
            </a:r>
            <a:r>
              <a:rPr lang="fr-FR" b="1" dirty="0" err="1" smtClean="0">
                <a:solidFill>
                  <a:srgbClr val="FFFF00"/>
                </a:solidFill>
                <a:sym typeface="Wingdings" pitchFamily="2" charset="2"/>
              </a:rPr>
              <a:t>Cyberknife</a:t>
            </a:r>
            <a:r>
              <a:rPr lang="fr-FR" b="1" dirty="0">
                <a:solidFill>
                  <a:srgbClr val="FFFF00"/>
                </a:solidFill>
                <a:sym typeface="Wingdings" pitchFamily="2" charset="2"/>
              </a:rPr>
              <a:t>)</a:t>
            </a:r>
            <a:endParaRPr lang="fr-FR" b="1" dirty="0" smtClean="0">
              <a:solidFill>
                <a:srgbClr val="FFFF00"/>
              </a:solidFill>
            </a:endParaRPr>
          </a:p>
          <a:p>
            <a:endParaRPr lang="fr-FR" dirty="0" smtClean="0"/>
          </a:p>
          <a:p>
            <a:endParaRPr lang="fr-FR" dirty="0"/>
          </a:p>
          <a:p>
            <a:r>
              <a:rPr lang="fr-FR" b="1" dirty="0" smtClean="0">
                <a:solidFill>
                  <a:srgbClr val="99FFCC"/>
                </a:solidFill>
              </a:rPr>
              <a:t>Dans </a:t>
            </a:r>
            <a:r>
              <a:rPr lang="fr-FR" b="1" dirty="0">
                <a:solidFill>
                  <a:srgbClr val="99FFCC"/>
                </a:solidFill>
              </a:rPr>
              <a:t>le champ de la </a:t>
            </a:r>
            <a:r>
              <a:rPr lang="fr-FR" b="1" dirty="0">
                <a:solidFill>
                  <a:srgbClr val="FFC000"/>
                </a:solidFill>
              </a:rPr>
              <a:t>radiothérapie interne</a:t>
            </a:r>
            <a:r>
              <a:rPr lang="fr-FR" b="1" dirty="0">
                <a:solidFill>
                  <a:srgbClr val="99FFCC"/>
                </a:solidFill>
              </a:rPr>
              <a:t>, des approches thérapeutiques innovantes se font jour avec le développement de nouveaux vecteurs biologiques porteurs d’isotopes radioactifs exotiques pour améliorer le ciblage des cellules tumorales. </a:t>
            </a:r>
            <a:endParaRPr lang="fr-FR" b="1" dirty="0" smtClean="0">
              <a:solidFill>
                <a:srgbClr val="99FFCC"/>
              </a:solidFill>
            </a:endParaRPr>
          </a:p>
          <a:p>
            <a:endParaRPr lang="fr-FR" b="1" dirty="0" smtClean="0">
              <a:solidFill>
                <a:srgbClr val="99FFCC"/>
              </a:solidFill>
            </a:endParaRPr>
          </a:p>
          <a:p>
            <a:r>
              <a:rPr lang="fr-FR" b="1" dirty="0" smtClean="0">
                <a:solidFill>
                  <a:srgbClr val="FFFF00"/>
                </a:solidFill>
                <a:sym typeface="Wingdings" pitchFamily="2" charset="2"/>
              </a:rPr>
              <a:t> </a:t>
            </a:r>
            <a:r>
              <a:rPr lang="fr-FR" b="1" dirty="0" smtClean="0">
                <a:solidFill>
                  <a:srgbClr val="FFFF00"/>
                </a:solidFill>
              </a:rPr>
              <a:t>radiothérapie interne vectorisée</a:t>
            </a:r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05476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Text Box 2"/>
          <p:cNvSpPr txBox="1">
            <a:spLocks noChangeArrowheads="1"/>
          </p:cNvSpPr>
          <p:nvPr/>
        </p:nvSpPr>
        <p:spPr bwMode="auto">
          <a:xfrm>
            <a:off x="2138363" y="304800"/>
            <a:ext cx="449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fr-FR" sz="3200"/>
          </a:p>
        </p:txBody>
      </p:sp>
      <p:sp>
        <p:nvSpPr>
          <p:cNvPr id="188419" name="Rectangle 3"/>
          <p:cNvSpPr>
            <a:spLocks noChangeArrowheads="1"/>
          </p:cNvSpPr>
          <p:nvPr/>
        </p:nvSpPr>
        <p:spPr bwMode="auto">
          <a:xfrm>
            <a:off x="544513" y="817563"/>
            <a:ext cx="9144000" cy="494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88420" name="Rectangle 2"/>
          <p:cNvSpPr>
            <a:spLocks noChangeArrowheads="1"/>
          </p:cNvSpPr>
          <p:nvPr/>
        </p:nvSpPr>
        <p:spPr bwMode="auto">
          <a:xfrm>
            <a:off x="-12700" y="-11113"/>
            <a:ext cx="9150350" cy="77628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44000" bIns="36000"/>
          <a:lstStyle/>
          <a:p>
            <a:pPr algn="ctr" eaLnBrk="0" hangingPunct="0"/>
            <a:r>
              <a:rPr lang="fr-FR" sz="3200" b="1"/>
              <a:t>Le Contrôle du traitement</a:t>
            </a:r>
            <a:endParaRPr lang="en-US" sz="3200" b="1"/>
          </a:p>
        </p:txBody>
      </p:sp>
      <p:pic>
        <p:nvPicPr>
          <p:cNvPr id="18842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331787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8422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>
                <a:solidFill>
                  <a:srgbClr val="FFFFFF"/>
                </a:solidFill>
                <a:latin typeface="Corbel" pitchFamily="34" charset="0"/>
              </a:rPr>
              <a:t>Le </a:t>
            </a:r>
            <a:r>
              <a:rPr lang="en-US" b="1" dirty="0" err="1">
                <a:solidFill>
                  <a:srgbClr val="FFFFFF"/>
                </a:solidFill>
                <a:latin typeface="Corbel" pitchFamily="34" charset="0"/>
              </a:rPr>
              <a:t>contrôle</a:t>
            </a:r>
            <a:r>
              <a:rPr lang="en-US" b="1" dirty="0">
                <a:solidFill>
                  <a:srgbClr val="FFFFFF"/>
                </a:solidFill>
                <a:latin typeface="Corbel" pitchFamily="34" charset="0"/>
              </a:rPr>
              <a:t> du </a:t>
            </a:r>
            <a:r>
              <a:rPr lang="en-US" b="1" dirty="0" err="1">
                <a:solidFill>
                  <a:srgbClr val="FFFFFF"/>
                </a:solidFill>
                <a:latin typeface="Corbel" pitchFamily="34" charset="0"/>
              </a:rPr>
              <a:t>traitement</a:t>
            </a:r>
            <a:endParaRPr lang="en-US" b="1" dirty="0">
              <a:solidFill>
                <a:srgbClr val="FEFCFC"/>
              </a:solidFill>
            </a:endParaRPr>
          </a:p>
        </p:txBody>
      </p:sp>
      <p:sp>
        <p:nvSpPr>
          <p:cNvPr id="188427" name="Rectangle 11"/>
          <p:cNvSpPr>
            <a:spLocks noChangeArrowheads="1"/>
          </p:cNvSpPr>
          <p:nvPr/>
        </p:nvSpPr>
        <p:spPr bwMode="auto">
          <a:xfrm>
            <a:off x="0" y="657855"/>
            <a:ext cx="91440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tabLst>
                <a:tab pos="5486400" algn="l"/>
              </a:tabLst>
            </a:pPr>
            <a:r>
              <a:rPr lang="fr-FR" sz="2000" b="1" dirty="0"/>
              <a:t>Une </a:t>
            </a:r>
            <a:r>
              <a:rPr lang="fr-FR" sz="2000" b="1" dirty="0" smtClean="0"/>
              <a:t>jeu </a:t>
            </a:r>
            <a:r>
              <a:rPr lang="fr-FR" sz="2000" b="1" dirty="0"/>
              <a:t>de cartes prototypes </a:t>
            </a:r>
            <a:r>
              <a:rPr lang="fr-FR" sz="2000" b="1" dirty="0" err="1"/>
              <a:t>boards</a:t>
            </a:r>
            <a:r>
              <a:rPr lang="fr-FR" sz="2000" b="1" dirty="0"/>
              <a:t> AMC et MCH ont été construites et testées au CPPM pour le LPC </a:t>
            </a:r>
            <a:endParaRPr lang="fr-FR" sz="2000" b="1" dirty="0" smtClean="0"/>
          </a:p>
          <a:p>
            <a:pPr marL="342900" indent="-342900">
              <a:buFont typeface="Wingdings"/>
              <a:buChar char="è"/>
              <a:tabLst>
                <a:tab pos="5486400" algn="l"/>
              </a:tabLst>
            </a:pPr>
            <a:r>
              <a:rPr lang="fr-FR" sz="2000" b="1" dirty="0" smtClean="0">
                <a:sym typeface="Wingdings" pitchFamily="2" charset="2"/>
              </a:rPr>
              <a:t>À coupler avec les cartes ASM</a:t>
            </a:r>
          </a:p>
          <a:p>
            <a:pPr marL="342900" indent="-342900">
              <a:buFont typeface="Wingdings"/>
              <a:buChar char="è"/>
              <a:tabLst>
                <a:tab pos="5486400" algn="l"/>
              </a:tabLst>
            </a:pPr>
            <a:r>
              <a:rPr lang="fr-FR" sz="2000" b="1" dirty="0" smtClean="0">
                <a:sym typeface="Wingdings" pitchFamily="2" charset="2"/>
              </a:rPr>
              <a:t>Calcul des coïncidences finales dans </a:t>
            </a:r>
            <a:r>
              <a:rPr lang="fr-FR" sz="2000" b="1" dirty="0" err="1" smtClean="0">
                <a:sym typeface="Wingdings" pitchFamily="2" charset="2"/>
              </a:rPr>
              <a:t>microTCA</a:t>
            </a:r>
            <a:endParaRPr lang="fr-FR" sz="2000" b="1" dirty="0"/>
          </a:p>
        </p:txBody>
      </p:sp>
      <p:pic>
        <p:nvPicPr>
          <p:cNvPr id="188428" name="Image 0" descr="CIMG32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06" y="2145555"/>
            <a:ext cx="4067175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29" name="Image 1" descr="IMG_02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2145555"/>
            <a:ext cx="4032250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5152BC-F68A-40BC-B625-651804E4EE9B}" type="slidenum">
              <a:rPr lang="fr-FR" smtClean="0"/>
              <a:pPr>
                <a:defRPr/>
              </a:pPr>
              <a:t>70</a:t>
            </a:fld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151006" y="5398056"/>
            <a:ext cx="81910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Cartes </a:t>
            </a:r>
            <a:r>
              <a:rPr lang="fr-FR" b="1" dirty="0">
                <a:solidFill>
                  <a:srgbClr val="FFFF00"/>
                </a:solidFill>
              </a:rPr>
              <a:t>prototypes </a:t>
            </a:r>
            <a:r>
              <a:rPr lang="fr-FR" b="1" dirty="0" smtClean="0">
                <a:solidFill>
                  <a:srgbClr val="FFFF00"/>
                </a:solidFill>
              </a:rPr>
              <a:t>AMC </a:t>
            </a:r>
            <a:r>
              <a:rPr lang="fr-FR" b="1" dirty="0">
                <a:solidFill>
                  <a:srgbClr val="FFFF00"/>
                </a:solidFill>
              </a:rPr>
              <a:t>et </a:t>
            </a:r>
            <a:r>
              <a:rPr lang="fr-FR" b="1" dirty="0" smtClean="0">
                <a:solidFill>
                  <a:srgbClr val="FFFF00"/>
                </a:solidFill>
              </a:rPr>
              <a:t>MCH capable d’accepter la grande quantité de </a:t>
            </a:r>
          </a:p>
          <a:p>
            <a:r>
              <a:rPr lang="fr-FR" b="1" dirty="0" smtClean="0">
                <a:solidFill>
                  <a:srgbClr val="FFFF00"/>
                </a:solidFill>
              </a:rPr>
              <a:t>données issues des cartes ASM </a:t>
            </a:r>
          </a:p>
          <a:p>
            <a:r>
              <a:rPr lang="fr-FR" b="1" dirty="0" smtClean="0">
                <a:solidFill>
                  <a:srgbClr val="FFFF00"/>
                </a:solidFill>
                <a:sym typeface="Wingdings" pitchFamily="2" charset="2"/>
              </a:rPr>
              <a:t> </a:t>
            </a:r>
            <a:r>
              <a:rPr lang="fr-FR" b="1" dirty="0" err="1" smtClean="0">
                <a:solidFill>
                  <a:srgbClr val="FFFF00"/>
                </a:solidFill>
                <a:sym typeface="Wingdings" pitchFamily="2" charset="2"/>
              </a:rPr>
              <a:t>MicroTCA</a:t>
            </a:r>
            <a:r>
              <a:rPr lang="fr-FR" b="1" dirty="0" smtClean="0">
                <a:solidFill>
                  <a:srgbClr val="FFFF00"/>
                </a:solidFill>
                <a:sym typeface="Wingdings" pitchFamily="2" charset="2"/>
              </a:rPr>
              <a:t> va devenir la norme dans les labos de l’IN2P3</a:t>
            </a:r>
            <a:endParaRPr lang="fr-FR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re 2"/>
          <p:cNvSpPr>
            <a:spLocks noGrp="1"/>
          </p:cNvSpPr>
          <p:nvPr>
            <p:ph type="title"/>
          </p:nvPr>
        </p:nvSpPr>
        <p:spPr>
          <a:xfrm>
            <a:off x="0" y="0"/>
            <a:ext cx="9150350" cy="776288"/>
          </a:xfrm>
          <a:gradFill>
            <a:lin ang="0" scaled="1"/>
          </a:gradFill>
        </p:spPr>
        <p:txBody>
          <a:bodyPr/>
          <a:lstStyle/>
          <a:p>
            <a:r>
              <a:rPr lang="fr-FR" dirty="0" smtClean="0"/>
              <a:t>Sommaire</a:t>
            </a:r>
          </a:p>
        </p:txBody>
      </p:sp>
      <p:sp>
        <p:nvSpPr>
          <p:cNvPr id="12291" name="Text Box 15"/>
          <p:cNvSpPr txBox="1">
            <a:spLocks noChangeArrowheads="1"/>
          </p:cNvSpPr>
          <p:nvPr/>
        </p:nvSpPr>
        <p:spPr bwMode="auto">
          <a:xfrm>
            <a:off x="179388" y="6508750"/>
            <a:ext cx="79200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1400" b="1" dirty="0"/>
              <a:t>Sommaire</a:t>
            </a:r>
          </a:p>
        </p:txBody>
      </p:sp>
      <p:sp>
        <p:nvSpPr>
          <p:cNvPr id="12299" name="AutoShape 11"/>
          <p:cNvSpPr>
            <a:spLocks noChangeArrowheads="1"/>
          </p:cNvSpPr>
          <p:nvPr/>
        </p:nvSpPr>
        <p:spPr bwMode="auto">
          <a:xfrm>
            <a:off x="1583778" y="1989336"/>
            <a:ext cx="5724525" cy="863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4A4A2"/>
              </a:gs>
              <a:gs pos="100000">
                <a:srgbClr val="D4A4A2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/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816" y="2132856"/>
            <a:ext cx="581050" cy="58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2" name="AutoShape 14"/>
          <p:cNvSpPr>
            <a:spLocks noChangeArrowheads="1"/>
          </p:cNvSpPr>
          <p:nvPr/>
        </p:nvSpPr>
        <p:spPr bwMode="auto">
          <a:xfrm>
            <a:off x="1582820" y="2997523"/>
            <a:ext cx="5725483" cy="8635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4A4A2"/>
              </a:gs>
              <a:gs pos="100000">
                <a:srgbClr val="D4A4A2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303" name="AutoShape 15"/>
          <p:cNvSpPr>
            <a:spLocks noChangeArrowheads="1"/>
          </p:cNvSpPr>
          <p:nvPr/>
        </p:nvSpPr>
        <p:spPr bwMode="auto">
          <a:xfrm>
            <a:off x="1582819" y="4034259"/>
            <a:ext cx="5797469" cy="10509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4A4A2"/>
              </a:gs>
              <a:gs pos="100000">
                <a:srgbClr val="D4A4A2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014" y="3175694"/>
            <a:ext cx="519722" cy="54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021" y="3153469"/>
            <a:ext cx="558787" cy="56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5" name="AutoShape 17"/>
          <p:cNvSpPr>
            <a:spLocks noChangeArrowheads="1"/>
          </p:cNvSpPr>
          <p:nvPr/>
        </p:nvSpPr>
        <p:spPr bwMode="auto">
          <a:xfrm>
            <a:off x="1582819" y="5229349"/>
            <a:ext cx="5797469" cy="10079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4A4A2"/>
              </a:gs>
              <a:gs pos="100000">
                <a:srgbClr val="D4A4A2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308" name="Text Box 20"/>
          <p:cNvSpPr txBox="1">
            <a:spLocks noChangeArrowheads="1"/>
          </p:cNvSpPr>
          <p:nvPr/>
        </p:nvSpPr>
        <p:spPr bwMode="auto">
          <a:xfrm>
            <a:off x="2285022" y="2179712"/>
            <a:ext cx="48195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>
                <a:latin typeface="Calibri" pitchFamily="34" charset="0"/>
              </a:rPr>
              <a:t>2</a:t>
            </a:r>
            <a:r>
              <a:rPr lang="fr-FR" sz="2400" b="1" dirty="0" smtClean="0">
                <a:latin typeface="Calibri" pitchFamily="34" charset="0"/>
              </a:rPr>
              <a:t>. Les bases de l’</a:t>
            </a:r>
            <a:r>
              <a:rPr lang="fr-FR" sz="2400" b="1" dirty="0" err="1" smtClean="0">
                <a:latin typeface="Calibri" pitchFamily="34" charset="0"/>
              </a:rPr>
              <a:t>hadronthérapie</a:t>
            </a:r>
            <a:endParaRPr lang="fr-FR" sz="2400" b="1" dirty="0">
              <a:latin typeface="Calibri" pitchFamily="34" charset="0"/>
            </a:endParaRPr>
          </a:p>
        </p:txBody>
      </p:sp>
      <p:sp>
        <p:nvSpPr>
          <p:cNvPr id="12309" name="Text Box 21"/>
          <p:cNvSpPr txBox="1">
            <a:spLocks noChangeArrowheads="1"/>
          </p:cNvSpPr>
          <p:nvPr/>
        </p:nvSpPr>
        <p:spPr bwMode="auto">
          <a:xfrm>
            <a:off x="3061171" y="3187824"/>
            <a:ext cx="4175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latin typeface="Calibri" pitchFamily="34" charset="0"/>
              </a:rPr>
              <a:t>3. </a:t>
            </a:r>
            <a:r>
              <a:rPr lang="fr-FR" sz="2400" b="1" dirty="0">
                <a:latin typeface="Calibri" pitchFamily="34" charset="0"/>
              </a:rPr>
              <a:t>Le Contrôle du traitement</a:t>
            </a:r>
          </a:p>
        </p:txBody>
      </p:sp>
      <p:sp>
        <p:nvSpPr>
          <p:cNvPr id="12310" name="Text Box 22"/>
          <p:cNvSpPr txBox="1">
            <a:spLocks noChangeArrowheads="1"/>
          </p:cNvSpPr>
          <p:nvPr/>
        </p:nvSpPr>
        <p:spPr bwMode="auto">
          <a:xfrm>
            <a:off x="2984189" y="4335487"/>
            <a:ext cx="36760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rgbClr val="FFFF00"/>
                </a:solidFill>
                <a:latin typeface="Calibri" pitchFamily="34" charset="0"/>
              </a:rPr>
              <a:t>4.  Radiobiologie associée</a:t>
            </a:r>
            <a:endParaRPr lang="fr-FR" sz="24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2311" name="Text Box 23"/>
          <p:cNvSpPr txBox="1">
            <a:spLocks noChangeArrowheads="1"/>
          </p:cNvSpPr>
          <p:nvPr/>
        </p:nvSpPr>
        <p:spPr bwMode="auto">
          <a:xfrm>
            <a:off x="2999279" y="5487615"/>
            <a:ext cx="41052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latin typeface="Calibri" pitchFamily="34" charset="0"/>
              </a:rPr>
              <a:t>5. Etudes </a:t>
            </a:r>
            <a:r>
              <a:rPr lang="fr-FR" sz="2400" b="1" dirty="0">
                <a:latin typeface="Calibri" pitchFamily="34" charset="0"/>
              </a:rPr>
              <a:t>avec PAVIRMA</a:t>
            </a:r>
          </a:p>
        </p:txBody>
      </p:sp>
      <p:pic>
        <p:nvPicPr>
          <p:cNvPr id="12312" name="Picture 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440" y="5338315"/>
            <a:ext cx="721974" cy="826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3" name="Picture 25" descr="pH2AX Small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467" y="4306242"/>
            <a:ext cx="639971" cy="56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DC4F2C-62D9-4DE7-ACF7-2B9F81A3CAAF}" type="slidenum">
              <a:rPr lang="fr-FR" smtClean="0"/>
              <a:pPr>
                <a:defRPr/>
              </a:pPr>
              <a:t>71</a:t>
            </a:fld>
            <a:endParaRPr lang="fr-FR" dirty="0"/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auto">
          <a:xfrm>
            <a:off x="1582820" y="981224"/>
            <a:ext cx="5724525" cy="863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4A4A2"/>
              </a:gs>
              <a:gs pos="100000">
                <a:srgbClr val="D4A4A2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2538138" y="1196752"/>
            <a:ext cx="33480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latin typeface="Calibri" pitchFamily="34" charset="0"/>
              </a:rPr>
              <a:t>1. Le contexte: le Cancer</a:t>
            </a:r>
            <a:endParaRPr lang="fr-FR" sz="2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3503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50350" cy="776288"/>
          </a:xfrm>
        </p:spPr>
        <p:txBody>
          <a:bodyPr/>
          <a:lstStyle/>
          <a:p>
            <a:r>
              <a:rPr lang="fr-FR" sz="2800" dirty="0" smtClean="0">
                <a:solidFill>
                  <a:schemeClr val="tx1"/>
                </a:solidFill>
              </a:rPr>
              <a:t>Modèle physique pour la radiobiologie</a:t>
            </a:r>
            <a:br>
              <a:rPr lang="fr-FR" sz="2800" dirty="0" smtClean="0">
                <a:solidFill>
                  <a:schemeClr val="tx1"/>
                </a:solidFill>
              </a:rPr>
            </a:br>
            <a:endParaRPr lang="fr-FR" sz="2800" dirty="0" smtClean="0">
              <a:solidFill>
                <a:schemeClr val="tx1"/>
              </a:solidFill>
            </a:endParaRPr>
          </a:p>
        </p:txBody>
      </p:sp>
      <p:pic>
        <p:nvPicPr>
          <p:cNvPr id="159751" name="Picture 7" descr="pH2AX Small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453188"/>
            <a:ext cx="433388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753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LU" b="1" dirty="0" err="1">
                <a:solidFill>
                  <a:srgbClr val="FFFFFF"/>
                </a:solidFill>
                <a:latin typeface="Corbel" pitchFamily="34" charset="0"/>
              </a:rPr>
              <a:t>Modéle</a:t>
            </a:r>
            <a:r>
              <a:rPr lang="fr-LU" b="1" dirty="0">
                <a:solidFill>
                  <a:srgbClr val="FFFFFF"/>
                </a:solidFill>
                <a:latin typeface="Corbel" pitchFamily="34" charset="0"/>
              </a:rPr>
              <a:t> physique pour la radiobiologie</a:t>
            </a:r>
            <a:endParaRPr lang="fr-LU" b="1" dirty="0">
              <a:solidFill>
                <a:srgbClr val="FEFCFC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FFED9E-5F60-435D-B006-54B80976D18E}" type="slidenum">
              <a:rPr lang="fr-FR" smtClean="0"/>
              <a:pPr>
                <a:defRPr/>
              </a:pPr>
              <a:t>72</a:t>
            </a:fld>
            <a:endParaRPr lang="fr-FR" dirty="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67520" y="908720"/>
            <a:ext cx="7315278" cy="12239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250825" y="798821"/>
            <a:ext cx="82096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FF00"/>
                </a:solidFill>
              </a:rPr>
              <a:t>Effets des Irradiations </a:t>
            </a:r>
            <a:endParaRPr lang="fr-FR" sz="2400" b="1" dirty="0">
              <a:solidFill>
                <a:srgbClr val="FFFF00"/>
              </a:solidFill>
            </a:endParaRPr>
          </a:p>
        </p:txBody>
      </p:sp>
      <p:sp>
        <p:nvSpPr>
          <p:cNvPr id="6" name="Flèche vers le haut 5"/>
          <p:cNvSpPr/>
          <p:nvPr/>
        </p:nvSpPr>
        <p:spPr bwMode="auto">
          <a:xfrm>
            <a:off x="1185388" y="4477747"/>
            <a:ext cx="242316" cy="451320"/>
          </a:xfrm>
          <a:prstGeom prst="upArrow">
            <a:avLst/>
          </a:prstGeom>
          <a:solidFill>
            <a:srgbClr val="FF0000"/>
          </a:solidFill>
          <a:ln w="28575" cap="flat" cmpd="sng" algn="ctr">
            <a:solidFill>
              <a:srgbClr val="B7EDF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" name="Flèche vers le haut 15"/>
          <p:cNvSpPr/>
          <p:nvPr/>
        </p:nvSpPr>
        <p:spPr bwMode="auto">
          <a:xfrm>
            <a:off x="4900411" y="4174977"/>
            <a:ext cx="242316" cy="451320"/>
          </a:xfrm>
          <a:prstGeom prst="upArrow">
            <a:avLst/>
          </a:prstGeom>
          <a:solidFill>
            <a:srgbClr val="FF0000"/>
          </a:solidFill>
          <a:ln w="28575" cap="flat" cmpd="sng" algn="ctr">
            <a:solidFill>
              <a:srgbClr val="B7EDF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Flèche vers le haut 16"/>
          <p:cNvSpPr/>
          <p:nvPr/>
        </p:nvSpPr>
        <p:spPr bwMode="auto">
          <a:xfrm>
            <a:off x="3201037" y="4178827"/>
            <a:ext cx="242316" cy="451320"/>
          </a:xfrm>
          <a:prstGeom prst="upArrow">
            <a:avLst/>
          </a:prstGeom>
          <a:solidFill>
            <a:srgbClr val="FF0000"/>
          </a:solidFill>
          <a:ln w="28575" cap="flat" cmpd="sng" algn="ctr">
            <a:solidFill>
              <a:srgbClr val="B7EDF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" name="Flèche vers le haut 17"/>
          <p:cNvSpPr/>
          <p:nvPr/>
        </p:nvSpPr>
        <p:spPr bwMode="auto">
          <a:xfrm>
            <a:off x="7509405" y="4321905"/>
            <a:ext cx="242316" cy="451320"/>
          </a:xfrm>
          <a:prstGeom prst="upArrow">
            <a:avLst/>
          </a:prstGeom>
          <a:solidFill>
            <a:srgbClr val="FF0000"/>
          </a:solidFill>
          <a:ln w="28575" cap="flat" cmpd="sng" algn="ctr">
            <a:solidFill>
              <a:srgbClr val="B7EDF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0912"/>
            <a:ext cx="9171899" cy="492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5196039" y="1525920"/>
            <a:ext cx="3005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Modification de l’état des </a:t>
            </a:r>
          </a:p>
          <a:p>
            <a:pPr algn="ctr"/>
            <a:r>
              <a:rPr lang="fr-FR" b="1" dirty="0" smtClean="0">
                <a:solidFill>
                  <a:srgbClr val="FF0000"/>
                </a:solidFill>
              </a:rPr>
              <a:t>mitochondries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159739" y="2420888"/>
            <a:ext cx="1984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Mutation </a:t>
            </a:r>
            <a:r>
              <a:rPr lang="fr-FR" b="1" dirty="0" err="1" smtClean="0">
                <a:solidFill>
                  <a:srgbClr val="FF0000"/>
                </a:solidFill>
              </a:rPr>
              <a:t>ADNmt</a:t>
            </a:r>
            <a:endParaRPr lang="fr-FR" b="1" dirty="0" smtClean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692376" y="5313981"/>
            <a:ext cx="24503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Action indirecte</a:t>
            </a:r>
          </a:p>
          <a:p>
            <a:pPr algn="ctr"/>
            <a:r>
              <a:rPr lang="fr-FR" b="1" dirty="0" smtClean="0">
                <a:solidFill>
                  <a:srgbClr val="FF0000"/>
                </a:solidFill>
              </a:rPr>
              <a:t>Via la production de </a:t>
            </a:r>
          </a:p>
          <a:p>
            <a:pPr algn="ctr"/>
            <a:r>
              <a:rPr lang="fr-FR" b="1" dirty="0" smtClean="0">
                <a:solidFill>
                  <a:srgbClr val="FF0000"/>
                </a:solidFill>
              </a:rPr>
              <a:t>radicaux oxydant)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5323967"/>
            <a:ext cx="25442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Action directe </a:t>
            </a:r>
          </a:p>
          <a:p>
            <a:pPr algn="ctr"/>
            <a:r>
              <a:rPr lang="fr-FR" b="1" dirty="0" smtClean="0">
                <a:solidFill>
                  <a:srgbClr val="FF0000"/>
                </a:solidFill>
              </a:rPr>
              <a:t>par dépôt de </a:t>
            </a:r>
          </a:p>
          <a:p>
            <a:pPr algn="ctr"/>
            <a:r>
              <a:rPr lang="fr-FR" b="1" dirty="0" smtClean="0">
                <a:solidFill>
                  <a:srgbClr val="FF0000"/>
                </a:solidFill>
              </a:rPr>
              <a:t>dose local (</a:t>
            </a:r>
            <a:r>
              <a:rPr lang="fr-FR" b="1" dirty="0" err="1" smtClean="0">
                <a:solidFill>
                  <a:srgbClr val="FF0000"/>
                </a:solidFill>
              </a:rPr>
              <a:t>qq</a:t>
            </a:r>
            <a:r>
              <a:rPr lang="fr-FR" b="1" dirty="0" smtClean="0">
                <a:solidFill>
                  <a:srgbClr val="FF0000"/>
                </a:solidFill>
              </a:rPr>
              <a:t> 10 nm</a:t>
            </a:r>
            <a:r>
              <a:rPr lang="fr-FR" b="1" dirty="0" smtClean="0"/>
              <a:t>)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65696804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50350" cy="776288"/>
          </a:xfrm>
        </p:spPr>
        <p:txBody>
          <a:bodyPr/>
          <a:lstStyle/>
          <a:p>
            <a:r>
              <a:rPr lang="fr-FR" sz="2800" smtClean="0">
                <a:solidFill>
                  <a:schemeClr val="tx1"/>
                </a:solidFill>
              </a:rPr>
              <a:t>Modèle physique pour la radiobiologie</a:t>
            </a:r>
            <a:br>
              <a:rPr lang="fr-FR" sz="2800" smtClean="0">
                <a:solidFill>
                  <a:schemeClr val="tx1"/>
                </a:solidFill>
              </a:rPr>
            </a:br>
            <a:endParaRPr lang="fr-FR" sz="2800" smtClean="0">
              <a:solidFill>
                <a:schemeClr val="tx1"/>
              </a:solidFill>
            </a:endParaRPr>
          </a:p>
        </p:txBody>
      </p:sp>
      <p:pic>
        <p:nvPicPr>
          <p:cNvPr id="159751" name="Picture 7" descr="pH2AX Small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453188"/>
            <a:ext cx="433388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753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LU" b="1" dirty="0" err="1">
                <a:solidFill>
                  <a:srgbClr val="FFFFFF"/>
                </a:solidFill>
                <a:latin typeface="Corbel" pitchFamily="34" charset="0"/>
              </a:rPr>
              <a:t>Modéle</a:t>
            </a:r>
            <a:r>
              <a:rPr lang="fr-LU" b="1" dirty="0">
                <a:solidFill>
                  <a:srgbClr val="FFFFFF"/>
                </a:solidFill>
                <a:latin typeface="Corbel" pitchFamily="34" charset="0"/>
              </a:rPr>
              <a:t> physique pour la radiobiologie</a:t>
            </a:r>
            <a:endParaRPr lang="fr-LU" b="1" dirty="0">
              <a:solidFill>
                <a:srgbClr val="FEFCFC"/>
              </a:solidFill>
            </a:endParaRPr>
          </a:p>
        </p:txBody>
      </p:sp>
      <p:sp>
        <p:nvSpPr>
          <p:cNvPr id="159755" name="Rectangle 11"/>
          <p:cNvSpPr>
            <a:spLocks noChangeArrowheads="1"/>
          </p:cNvSpPr>
          <p:nvPr/>
        </p:nvSpPr>
        <p:spPr bwMode="auto">
          <a:xfrm>
            <a:off x="13110" y="5728087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2000" b="1" dirty="0">
                <a:solidFill>
                  <a:srgbClr val="FFFF00"/>
                </a:solidFill>
              </a:rPr>
              <a:t>Mise au point </a:t>
            </a:r>
            <a:r>
              <a:rPr lang="fr-FR" sz="2000" b="1" dirty="0" smtClean="0">
                <a:solidFill>
                  <a:srgbClr val="FFFF00"/>
                </a:solidFill>
              </a:rPr>
              <a:t>d’outils </a:t>
            </a:r>
            <a:r>
              <a:rPr lang="fr-FR" sz="2000" b="1" dirty="0">
                <a:solidFill>
                  <a:srgbClr val="FFFF00"/>
                </a:solidFill>
              </a:rPr>
              <a:t>de simulation adaptée au niveau microscopique (cellule</a:t>
            </a:r>
            <a:r>
              <a:rPr lang="fr-FR" sz="2000" b="1" dirty="0" smtClean="0">
                <a:solidFill>
                  <a:srgbClr val="FFFF00"/>
                </a:solidFill>
              </a:rPr>
              <a:t>)</a:t>
            </a:r>
            <a:endParaRPr lang="fr-FR" sz="2000" b="1" dirty="0">
              <a:solidFill>
                <a:srgbClr val="FFFF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FFED9E-5F60-435D-B006-54B80976D18E}" type="slidenum">
              <a:rPr lang="fr-FR" smtClean="0"/>
              <a:pPr>
                <a:defRPr/>
              </a:pPr>
              <a:t>73</a:t>
            </a:fld>
            <a:endParaRPr lang="fr-FR" dirty="0"/>
          </a:p>
        </p:txBody>
      </p:sp>
      <p:pic>
        <p:nvPicPr>
          <p:cNvPr id="2508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12103"/>
            <a:ext cx="8496943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67520" y="908720"/>
            <a:ext cx="7315278" cy="12239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250825" y="798821"/>
            <a:ext cx="82096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FF00"/>
                </a:solidFill>
              </a:rPr>
              <a:t>Irradiation de cellule pour comprendre les mécanismes fondamentaux</a:t>
            </a:r>
            <a:endParaRPr lang="fr-FR" sz="2400" b="1" dirty="0">
              <a:solidFill>
                <a:srgbClr val="FFFF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-36512" y="4949463"/>
            <a:ext cx="2518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Geant4DNA</a:t>
            </a:r>
          </a:p>
          <a:p>
            <a:pPr algn="ctr"/>
            <a:r>
              <a:rPr lang="fr-FR" b="1" dirty="0" smtClean="0"/>
              <a:t>Thèse Z Francis 2006</a:t>
            </a:r>
            <a:endParaRPr lang="fr-FR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2411760" y="4626297"/>
            <a:ext cx="21467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Geant4DNA</a:t>
            </a:r>
          </a:p>
          <a:p>
            <a:pPr algn="ctr"/>
            <a:r>
              <a:rPr lang="fr-FR" b="1" dirty="0" smtClean="0"/>
              <a:t>+ Chimie</a:t>
            </a:r>
          </a:p>
          <a:p>
            <a:pPr algn="ctr"/>
            <a:r>
              <a:rPr lang="fr-FR" b="1" dirty="0" smtClean="0"/>
              <a:t>(S </a:t>
            </a:r>
            <a:r>
              <a:rPr lang="fr-FR" b="1" dirty="0" err="1" smtClean="0"/>
              <a:t>Incerti</a:t>
            </a:r>
            <a:r>
              <a:rPr lang="fr-FR" b="1" dirty="0" smtClean="0"/>
              <a:t> CENBG)</a:t>
            </a:r>
            <a:endParaRPr lang="fr-FR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4900411" y="4857130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LQD+CHEM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433617" y="4929067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ou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965911" y="4929067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Observables </a:t>
            </a:r>
          </a:p>
          <a:p>
            <a:pPr algn="ctr"/>
            <a:r>
              <a:rPr lang="fr-FR" b="1" dirty="0" smtClean="0"/>
              <a:t>biologiques</a:t>
            </a:r>
          </a:p>
        </p:txBody>
      </p:sp>
      <p:sp>
        <p:nvSpPr>
          <p:cNvPr id="6" name="Flèche vers le haut 5"/>
          <p:cNvSpPr/>
          <p:nvPr/>
        </p:nvSpPr>
        <p:spPr bwMode="auto">
          <a:xfrm>
            <a:off x="1185388" y="4477747"/>
            <a:ext cx="242316" cy="451320"/>
          </a:xfrm>
          <a:prstGeom prst="upArrow">
            <a:avLst/>
          </a:prstGeom>
          <a:solidFill>
            <a:srgbClr val="FF0000"/>
          </a:solidFill>
          <a:ln w="28575" cap="flat" cmpd="sng" algn="ctr">
            <a:solidFill>
              <a:srgbClr val="B7EDF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" name="Flèche vers le haut 15"/>
          <p:cNvSpPr/>
          <p:nvPr/>
        </p:nvSpPr>
        <p:spPr bwMode="auto">
          <a:xfrm>
            <a:off x="4900411" y="4174977"/>
            <a:ext cx="242316" cy="451320"/>
          </a:xfrm>
          <a:prstGeom prst="upArrow">
            <a:avLst/>
          </a:prstGeom>
          <a:solidFill>
            <a:srgbClr val="FF0000"/>
          </a:solidFill>
          <a:ln w="28575" cap="flat" cmpd="sng" algn="ctr">
            <a:solidFill>
              <a:srgbClr val="B7EDF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Flèche vers le haut 16"/>
          <p:cNvSpPr/>
          <p:nvPr/>
        </p:nvSpPr>
        <p:spPr bwMode="auto">
          <a:xfrm>
            <a:off x="3201037" y="4178827"/>
            <a:ext cx="242316" cy="451320"/>
          </a:xfrm>
          <a:prstGeom prst="upArrow">
            <a:avLst/>
          </a:prstGeom>
          <a:solidFill>
            <a:srgbClr val="FF0000"/>
          </a:solidFill>
          <a:ln w="28575" cap="flat" cmpd="sng" algn="ctr">
            <a:solidFill>
              <a:srgbClr val="B7EDF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" name="Flèche vers le haut 17"/>
          <p:cNvSpPr/>
          <p:nvPr/>
        </p:nvSpPr>
        <p:spPr bwMode="auto">
          <a:xfrm>
            <a:off x="7509405" y="4321905"/>
            <a:ext cx="242316" cy="451320"/>
          </a:xfrm>
          <a:prstGeom prst="upArrow">
            <a:avLst/>
          </a:prstGeom>
          <a:solidFill>
            <a:srgbClr val="FF0000"/>
          </a:solidFill>
          <a:ln w="28575" cap="flat" cmpd="sng" algn="ctr">
            <a:solidFill>
              <a:srgbClr val="B7EDF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24927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50350" cy="776288"/>
          </a:xfrm>
        </p:spPr>
        <p:txBody>
          <a:bodyPr/>
          <a:lstStyle/>
          <a:p>
            <a:r>
              <a:rPr lang="fr-FR" sz="2800" smtClean="0">
                <a:solidFill>
                  <a:schemeClr val="tx1"/>
                </a:solidFill>
              </a:rPr>
              <a:t>Modèle physique pour la radiobiologie</a:t>
            </a:r>
            <a:br>
              <a:rPr lang="fr-FR" sz="2800" smtClean="0">
                <a:solidFill>
                  <a:schemeClr val="tx1"/>
                </a:solidFill>
              </a:rPr>
            </a:br>
            <a:endParaRPr lang="fr-FR" sz="2800" smtClean="0">
              <a:solidFill>
                <a:schemeClr val="tx1"/>
              </a:solidFill>
            </a:endParaRPr>
          </a:p>
        </p:txBody>
      </p:sp>
      <p:pic>
        <p:nvPicPr>
          <p:cNvPr id="159751" name="Picture 7" descr="pH2AX Small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453188"/>
            <a:ext cx="433388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753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LU" b="1" dirty="0" err="1">
                <a:solidFill>
                  <a:srgbClr val="FFFFFF"/>
                </a:solidFill>
                <a:latin typeface="Corbel" pitchFamily="34" charset="0"/>
              </a:rPr>
              <a:t>Modéle</a:t>
            </a:r>
            <a:r>
              <a:rPr lang="fr-LU" b="1" dirty="0">
                <a:solidFill>
                  <a:srgbClr val="FFFFFF"/>
                </a:solidFill>
                <a:latin typeface="Corbel" pitchFamily="34" charset="0"/>
              </a:rPr>
              <a:t> physique pour la radiobiologie</a:t>
            </a:r>
            <a:endParaRPr lang="fr-LU" b="1" dirty="0">
              <a:solidFill>
                <a:srgbClr val="FEFCFC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FFED9E-5F60-435D-B006-54B80976D18E}" type="slidenum">
              <a:rPr lang="fr-FR" smtClean="0"/>
              <a:pPr>
                <a:defRPr/>
              </a:pPr>
              <a:t>74</a:t>
            </a:fld>
            <a:endParaRPr lang="fr-FR" dirty="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67520" y="908720"/>
            <a:ext cx="7315278" cy="12239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692696"/>
            <a:ext cx="8964613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Travail complémentaire de celui des biologistes  coopération étroite</a:t>
            </a:r>
          </a:p>
          <a:p>
            <a:endParaRPr lang="fr-FR" b="1" dirty="0">
              <a:solidFill>
                <a:srgbClr val="FF0000"/>
              </a:solidFill>
              <a:latin typeface="Tahoma" pitchFamily="34" charset="0"/>
              <a:sym typeface="Wingdings" pitchFamily="2" charset="2"/>
            </a:endParaRPr>
          </a:p>
          <a:p>
            <a:r>
              <a:rPr lang="fr-FR" sz="2000" b="1" dirty="0">
                <a:solidFill>
                  <a:srgbClr val="99FFCC"/>
                </a:solidFill>
                <a:sym typeface="Wingdings" pitchFamily="2" charset="2"/>
              </a:rPr>
              <a:t>1</a:t>
            </a:r>
            <a:r>
              <a:rPr lang="fr-FR" sz="2000" b="1" dirty="0">
                <a:solidFill>
                  <a:srgbClr val="99FFCC"/>
                </a:solidFill>
                <a:latin typeface="+mn-lt"/>
                <a:sym typeface="Wingdings" pitchFamily="2" charset="2"/>
              </a:rPr>
              <a:t>°) Dosimétrie (mesure des doses délivrées lors des </a:t>
            </a:r>
            <a:r>
              <a:rPr lang="fr-FR" sz="2000" b="1" dirty="0" smtClean="0">
                <a:solidFill>
                  <a:srgbClr val="99FFCC"/>
                </a:solidFill>
                <a:latin typeface="+mn-lt"/>
                <a:sym typeface="Wingdings" pitchFamily="2" charset="2"/>
              </a:rPr>
              <a:t>irradiations au GANIL)</a:t>
            </a:r>
            <a:endParaRPr lang="fr-FR" sz="2000" b="1" dirty="0">
              <a:solidFill>
                <a:srgbClr val="99FFCC"/>
              </a:solidFill>
              <a:latin typeface="+mn-lt"/>
              <a:sym typeface="Wingdings" pitchFamily="2" charset="2"/>
            </a:endParaRPr>
          </a:p>
          <a:p>
            <a:endParaRPr lang="fr-FR" sz="2000" b="1" dirty="0">
              <a:solidFill>
                <a:schemeClr val="accent2"/>
              </a:solidFill>
              <a:latin typeface="Tahoma" pitchFamily="34" charset="0"/>
              <a:sym typeface="Wingdings" pitchFamily="2" charset="2"/>
            </a:endParaRPr>
          </a:p>
        </p:txBody>
      </p:sp>
      <p:pic>
        <p:nvPicPr>
          <p:cNvPr id="2508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057" y="3999908"/>
            <a:ext cx="3600401" cy="2392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" y="3573016"/>
            <a:ext cx="91440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99FFCC"/>
                </a:solidFill>
                <a:latin typeface="+mj-lt"/>
                <a:sym typeface="Wingdings" pitchFamily="2" charset="2"/>
              </a:rPr>
              <a:t>2°) Modification système d’irradiation </a:t>
            </a:r>
            <a:r>
              <a:rPr lang="fr-FR" sz="2000" b="1" dirty="0" smtClean="0">
                <a:solidFill>
                  <a:srgbClr val="99FFCC"/>
                </a:solidFill>
                <a:latin typeface="+mj-lt"/>
                <a:sym typeface="Wingdings" pitchFamily="2" charset="2"/>
              </a:rPr>
              <a:t>GANIL</a:t>
            </a:r>
            <a:endParaRPr lang="fr-FR" sz="2000" b="1" dirty="0">
              <a:solidFill>
                <a:srgbClr val="99FFCC"/>
              </a:solidFill>
              <a:latin typeface="+mj-lt"/>
              <a:sym typeface="Wingdings" pitchFamily="2" charset="2"/>
            </a:endParaRPr>
          </a:p>
        </p:txBody>
      </p:sp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825067"/>
            <a:ext cx="3699459" cy="182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657965" y="2382507"/>
            <a:ext cx="248978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sz="2000" b="1" dirty="0"/>
              <a:t>Ligne d’irradiation </a:t>
            </a:r>
            <a:endParaRPr lang="fr-FR" sz="2000" b="1" dirty="0" smtClean="0"/>
          </a:p>
          <a:p>
            <a:pPr algn="ctr"/>
            <a:r>
              <a:rPr lang="fr-FR" sz="2000" b="1" dirty="0" smtClean="0"/>
              <a:t>GANIL </a:t>
            </a:r>
            <a:r>
              <a:rPr lang="fr-FR" sz="2000" b="1" dirty="0"/>
              <a:t>D1</a:t>
            </a:r>
          </a:p>
        </p:txBody>
      </p:sp>
      <p:sp>
        <p:nvSpPr>
          <p:cNvPr id="5" name="Flèche droite 4"/>
          <p:cNvSpPr/>
          <p:nvPr/>
        </p:nvSpPr>
        <p:spPr bwMode="auto">
          <a:xfrm>
            <a:off x="3513451" y="2557049"/>
            <a:ext cx="611708" cy="358802"/>
          </a:xfrm>
          <a:prstGeom prst="rightArrow">
            <a:avLst/>
          </a:prstGeom>
          <a:solidFill>
            <a:schemeClr val="accent1"/>
          </a:solidFill>
          <a:ln w="28575" cap="flat" cmpd="sng" algn="ctr">
            <a:solidFill>
              <a:srgbClr val="B7EDF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4335" y="487318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/>
              <a:t>RBE fonction du LET </a:t>
            </a:r>
            <a:endParaRPr lang="fr-FR" b="1" dirty="0" smtClean="0"/>
          </a:p>
          <a:p>
            <a:pPr marL="285750" indent="-285750">
              <a:buFont typeface="Wingdings" pitchFamily="2" charset="2"/>
              <a:buChar char="è"/>
            </a:pPr>
            <a:r>
              <a:rPr lang="fr-FR" b="1" dirty="0" smtClean="0">
                <a:sym typeface="Wingdings" pitchFamily="2" charset="2"/>
              </a:rPr>
              <a:t>dégradeur </a:t>
            </a:r>
            <a:r>
              <a:rPr lang="fr-FR" b="1" dirty="0">
                <a:sym typeface="Wingdings" pitchFamily="2" charset="2"/>
              </a:rPr>
              <a:t>faisceau </a:t>
            </a:r>
            <a:r>
              <a:rPr lang="fr-FR" b="1" dirty="0" smtClean="0">
                <a:sym typeface="Wingdings" pitchFamily="2" charset="2"/>
              </a:rPr>
              <a:t>incident</a:t>
            </a:r>
          </a:p>
          <a:p>
            <a:r>
              <a:rPr lang="fr-FR" b="1" dirty="0" smtClean="0">
                <a:sym typeface="Wingdings" pitchFamily="2" charset="2"/>
              </a:rPr>
              <a:t> </a:t>
            </a:r>
            <a:r>
              <a:rPr lang="fr-FR" b="1" dirty="0">
                <a:sym typeface="Wingdings" pitchFamily="2" charset="2"/>
              </a:rPr>
              <a:t>pour gamme de LET</a:t>
            </a:r>
            <a:endParaRPr lang="fr-FR" b="1" dirty="0"/>
          </a:p>
        </p:txBody>
      </p:sp>
      <p:sp>
        <p:nvSpPr>
          <p:cNvPr id="21" name="Flèche droite 20"/>
          <p:cNvSpPr/>
          <p:nvPr/>
        </p:nvSpPr>
        <p:spPr bwMode="auto">
          <a:xfrm>
            <a:off x="3819305" y="5155447"/>
            <a:ext cx="611708" cy="358802"/>
          </a:xfrm>
          <a:prstGeom prst="rightArrow">
            <a:avLst/>
          </a:prstGeom>
          <a:solidFill>
            <a:schemeClr val="accent1"/>
          </a:solidFill>
          <a:ln w="28575" cap="flat" cmpd="sng" algn="ctr">
            <a:solidFill>
              <a:srgbClr val="B7EDF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1" name="Picture 3" descr="fibro_dapi_100x_HR_27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69" y="3749619"/>
            <a:ext cx="2388039" cy="182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3" name="Rectangle 5"/>
          <p:cNvSpPr>
            <a:spLocks noChangeArrowheads="1"/>
          </p:cNvSpPr>
          <p:nvPr/>
        </p:nvSpPr>
        <p:spPr bwMode="auto">
          <a:xfrm>
            <a:off x="0" y="765175"/>
            <a:ext cx="9323388" cy="400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lvl="1" indent="-342900">
              <a:buFont typeface="Wingdings" pitchFamily="2" charset="2"/>
              <a:buChar char="è"/>
            </a:pPr>
            <a:r>
              <a:rPr lang="fr-FR" sz="2000" b="1" dirty="0" smtClean="0">
                <a:solidFill>
                  <a:srgbClr val="FFFF00"/>
                </a:solidFill>
                <a:sym typeface="Wingdings" pitchFamily="2" charset="2"/>
              </a:rPr>
              <a:t>Utilisation de marqueurs fluorescents pour les observables biologiques</a:t>
            </a:r>
          </a:p>
          <a:p>
            <a:pPr marL="342900" lvl="1" indent="-342900">
              <a:buFont typeface="Wingdings" pitchFamily="2" charset="2"/>
              <a:buChar char="è"/>
            </a:pPr>
            <a:r>
              <a:rPr lang="fr-FR" sz="2000" b="1" dirty="0" err="1" smtClean="0">
                <a:solidFill>
                  <a:srgbClr val="FFFF00"/>
                </a:solidFill>
                <a:sym typeface="Wingdings" pitchFamily="2" charset="2"/>
              </a:rPr>
              <a:t>foci</a:t>
            </a:r>
            <a:r>
              <a:rPr lang="fr-FR" sz="2000" b="1" dirty="0" smtClean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fr-FR" sz="2000" b="1" dirty="0">
                <a:solidFill>
                  <a:srgbClr val="FFFF00"/>
                </a:solidFill>
                <a:sym typeface="Wingdings" pitchFamily="2" charset="2"/>
              </a:rPr>
              <a:t>histone H2AX marqueur des cassures double </a:t>
            </a:r>
            <a:r>
              <a:rPr lang="fr-FR" sz="2000" b="1" dirty="0" smtClean="0">
                <a:solidFill>
                  <a:srgbClr val="FFFF00"/>
                </a:solidFill>
                <a:sym typeface="Wingdings" pitchFamily="2" charset="2"/>
              </a:rPr>
              <a:t>brin de l’ADN nucléaire</a:t>
            </a:r>
            <a:endParaRPr lang="fr-FR" sz="2000" b="1" dirty="0">
              <a:solidFill>
                <a:srgbClr val="FFFF00"/>
              </a:solidFill>
              <a:sym typeface="Wingdings" pitchFamily="2" charset="2"/>
            </a:endParaRPr>
          </a:p>
          <a:p>
            <a:endParaRPr lang="fr-FR" sz="2000" b="1" i="1" dirty="0">
              <a:solidFill>
                <a:srgbClr val="B7EDF3"/>
              </a:solidFill>
            </a:endParaRPr>
          </a:p>
          <a:p>
            <a:pPr marL="179388" lvl="1">
              <a:buClr>
                <a:schemeClr val="accent2"/>
              </a:buClr>
              <a:buFont typeface="Wingdings" pitchFamily="2" charset="2"/>
              <a:buNone/>
            </a:pPr>
            <a:r>
              <a:rPr lang="fr-FR" dirty="0">
                <a:sym typeface="Wingdings" pitchFamily="2" charset="2"/>
              </a:rPr>
              <a:t>	</a:t>
            </a:r>
          </a:p>
          <a:p>
            <a:pPr marL="179388" lvl="1">
              <a:buClr>
                <a:schemeClr val="accent2"/>
              </a:buClr>
              <a:buFont typeface="Wingdings" pitchFamily="2" charset="2"/>
              <a:buNone/>
            </a:pPr>
            <a:endParaRPr lang="fr-FR" dirty="0">
              <a:sym typeface="Wingdings" pitchFamily="2" charset="2"/>
            </a:endParaRPr>
          </a:p>
          <a:p>
            <a:pPr marL="179388" lvl="1">
              <a:buClr>
                <a:schemeClr val="accent2"/>
              </a:buClr>
              <a:buFont typeface="Wingdings" pitchFamily="2" charset="2"/>
              <a:buNone/>
            </a:pPr>
            <a:endParaRPr lang="fr-FR" dirty="0">
              <a:sym typeface="Wingdings" pitchFamily="2" charset="2"/>
            </a:endParaRPr>
          </a:p>
          <a:p>
            <a:pPr marL="179388" lvl="1">
              <a:buClr>
                <a:schemeClr val="accent2"/>
              </a:buClr>
              <a:buFont typeface="Wingdings" pitchFamily="2" charset="2"/>
              <a:buNone/>
            </a:pPr>
            <a:endParaRPr lang="fr-FR" sz="2000" b="1" i="1" dirty="0">
              <a:sym typeface="Wingdings" pitchFamily="2" charset="2"/>
            </a:endParaRPr>
          </a:p>
          <a:p>
            <a:pPr marL="179388" lvl="1">
              <a:buClr>
                <a:schemeClr val="accent2"/>
              </a:buClr>
              <a:buFont typeface="Wingdings" pitchFamily="2" charset="2"/>
              <a:buNone/>
            </a:pPr>
            <a:endParaRPr lang="fr-FR" sz="2000" b="1" i="1" dirty="0">
              <a:sym typeface="Wingdings" pitchFamily="2" charset="2"/>
            </a:endParaRPr>
          </a:p>
          <a:p>
            <a:pPr marL="179388" lvl="1">
              <a:buClr>
                <a:schemeClr val="accent2"/>
              </a:buClr>
              <a:buFont typeface="Wingdings" pitchFamily="2" charset="2"/>
              <a:buNone/>
            </a:pPr>
            <a:endParaRPr lang="fr-FR" sz="2000" b="1" i="1" dirty="0">
              <a:sym typeface="Wingdings" pitchFamily="2" charset="2"/>
            </a:endParaRPr>
          </a:p>
          <a:p>
            <a:pPr marL="179388" lvl="1">
              <a:buClr>
                <a:schemeClr val="accent2"/>
              </a:buClr>
              <a:buFont typeface="Wingdings" pitchFamily="2" charset="2"/>
              <a:buNone/>
            </a:pPr>
            <a:endParaRPr lang="fr-FR" sz="2000" b="1" i="1" dirty="0">
              <a:sym typeface="Wingdings" pitchFamily="2" charset="2"/>
            </a:endParaRPr>
          </a:p>
          <a:p>
            <a:pPr marL="179388" lvl="1">
              <a:buClr>
                <a:schemeClr val="accent2"/>
              </a:buClr>
              <a:buFont typeface="Wingdings" pitchFamily="2" charset="2"/>
              <a:buNone/>
            </a:pPr>
            <a:endParaRPr lang="fr-FR" sz="2000" b="1" i="1" dirty="0">
              <a:sym typeface="Wingdings" pitchFamily="2" charset="2"/>
            </a:endParaRPr>
          </a:p>
          <a:p>
            <a:pPr marL="179388" lvl="1">
              <a:buClr>
                <a:schemeClr val="accent2"/>
              </a:buClr>
              <a:buFont typeface="Wingdings" pitchFamily="2" charset="2"/>
              <a:buNone/>
            </a:pPr>
            <a:endParaRPr lang="fr-FR" sz="2000" b="1" i="1" dirty="0">
              <a:sym typeface="Wingdings" pitchFamily="2" charset="2"/>
            </a:endParaRPr>
          </a:p>
        </p:txBody>
      </p:sp>
      <p:pic>
        <p:nvPicPr>
          <p:cNvPr id="20173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008" y="3422271"/>
            <a:ext cx="2678650" cy="216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46" name="Rectangle 2"/>
          <p:cNvSpPr>
            <a:spLocks noChangeArrowheads="1"/>
          </p:cNvSpPr>
          <p:nvPr/>
        </p:nvSpPr>
        <p:spPr bwMode="auto">
          <a:xfrm>
            <a:off x="0" y="0"/>
            <a:ext cx="9150350" cy="77628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44000" bIns="36000"/>
          <a:lstStyle/>
          <a:p>
            <a:pPr algn="ctr" eaLnBrk="0" hangingPunct="0"/>
            <a:r>
              <a:rPr lang="fr-FR" sz="2800" b="1" dirty="0"/>
              <a:t>Modèle physique pour la radiobiologie</a:t>
            </a:r>
            <a:br>
              <a:rPr lang="fr-FR" sz="2800" b="1" dirty="0"/>
            </a:br>
            <a:endParaRPr lang="fr-FR" sz="2800" b="1" dirty="0"/>
          </a:p>
        </p:txBody>
      </p:sp>
      <p:pic>
        <p:nvPicPr>
          <p:cNvPr id="201747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039" y="1484784"/>
            <a:ext cx="4051969" cy="293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1748" name="Rectangle 20"/>
          <p:cNvSpPr>
            <a:spLocks noChangeArrowheads="1"/>
          </p:cNvSpPr>
          <p:nvPr/>
        </p:nvSpPr>
        <p:spPr bwMode="auto">
          <a:xfrm>
            <a:off x="2388039" y="4674708"/>
            <a:ext cx="446405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chemeClr val="accent2"/>
              </a:buClr>
              <a:buFont typeface="Wingdings" pitchFamily="2" charset="2"/>
              <a:buNone/>
            </a:pPr>
            <a:r>
              <a:rPr lang="fr-FR" b="1" dirty="0" smtClean="0">
                <a:sym typeface="Wingdings" pitchFamily="2" charset="2"/>
              </a:rPr>
              <a:t>Cellules fibroblastes irradiées en </a:t>
            </a:r>
          </a:p>
          <a:p>
            <a:pPr>
              <a:buClr>
                <a:schemeClr val="accent2"/>
              </a:buClr>
              <a:buFont typeface="Wingdings" pitchFamily="2" charset="2"/>
              <a:buNone/>
            </a:pPr>
            <a:r>
              <a:rPr lang="fr-FR" b="1" dirty="0" smtClean="0">
                <a:sym typeface="Wingdings" pitchFamily="2" charset="2"/>
              </a:rPr>
              <a:t>X à l’ESRF (2 Gy) en imagerie par fluorescence </a:t>
            </a:r>
          </a:p>
          <a:p>
            <a:pPr>
              <a:buClr>
                <a:schemeClr val="accent2"/>
              </a:buClr>
              <a:buFont typeface="Wingdings" pitchFamily="2" charset="2"/>
              <a:buNone/>
            </a:pPr>
            <a:endParaRPr lang="fr-FR" b="1" i="1" dirty="0">
              <a:sym typeface="Wingdings" pitchFamily="2" charset="2"/>
            </a:endParaRPr>
          </a:p>
          <a:p>
            <a:pPr>
              <a:buClr>
                <a:schemeClr val="accent2"/>
              </a:buClr>
              <a:buFont typeface="Wingdings" pitchFamily="2" charset="2"/>
              <a:buNone/>
            </a:pPr>
            <a:r>
              <a:rPr lang="fr-FR" b="1" dirty="0" smtClean="0">
                <a:solidFill>
                  <a:srgbClr val="FFFF00"/>
                </a:solidFill>
                <a:sym typeface="Wingdings" pitchFamily="2" charset="2"/>
              </a:rPr>
              <a:t>Noyaux </a:t>
            </a:r>
            <a:r>
              <a:rPr lang="fr-FR" b="1" dirty="0">
                <a:solidFill>
                  <a:srgbClr val="FFFF00"/>
                </a:solidFill>
                <a:sym typeface="Wingdings" pitchFamily="2" charset="2"/>
              </a:rPr>
              <a:t>marqués au DAPI à gauche</a:t>
            </a:r>
          </a:p>
          <a:p>
            <a:pPr>
              <a:buClr>
                <a:schemeClr val="accent2"/>
              </a:buClr>
              <a:buFont typeface="Wingdings" pitchFamily="2" charset="2"/>
              <a:buNone/>
            </a:pPr>
            <a:r>
              <a:rPr lang="fr-FR" b="1" dirty="0" err="1" smtClean="0">
                <a:solidFill>
                  <a:srgbClr val="FFFF00"/>
                </a:solidFill>
                <a:sym typeface="Wingdings" pitchFamily="2" charset="2"/>
              </a:rPr>
              <a:t>Foci</a:t>
            </a:r>
            <a:r>
              <a:rPr lang="fr-FR" b="1" dirty="0" smtClean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fr-FR" b="1" dirty="0">
                <a:solidFill>
                  <a:srgbClr val="FFFF00"/>
                </a:solidFill>
                <a:sym typeface="Wingdings" pitchFamily="2" charset="2"/>
              </a:rPr>
              <a:t>H2AX marquant les DSB  à droite</a:t>
            </a:r>
          </a:p>
        </p:txBody>
      </p:sp>
      <p:pic>
        <p:nvPicPr>
          <p:cNvPr id="201749" name="Picture 21" descr="pH2AX Small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453188"/>
            <a:ext cx="433388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1750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LU" sz="1400">
                <a:solidFill>
                  <a:srgbClr val="FFFFFF"/>
                </a:solidFill>
                <a:latin typeface="Corbel" pitchFamily="34" charset="0"/>
              </a:rPr>
              <a:t>Modéle physique pour la radiobiologie</a:t>
            </a:r>
            <a:endParaRPr lang="fr-LU" b="1">
              <a:solidFill>
                <a:srgbClr val="FEFCFC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FFED9E-5F60-435D-B006-54B80976D18E}" type="slidenum">
              <a:rPr lang="fr-FR" smtClean="0"/>
              <a:pPr>
                <a:defRPr/>
              </a:pPr>
              <a:t>75</a:t>
            </a:fld>
            <a:endParaRPr lang="fr-FR" dirty="0"/>
          </a:p>
        </p:txBody>
      </p:sp>
      <p:sp>
        <p:nvSpPr>
          <p:cNvPr id="3" name="Flèche vers le haut 2"/>
          <p:cNvSpPr/>
          <p:nvPr/>
        </p:nvSpPr>
        <p:spPr bwMode="auto">
          <a:xfrm rot="18721172">
            <a:off x="1972091" y="5597034"/>
            <a:ext cx="242316" cy="489204"/>
          </a:xfrm>
          <a:prstGeom prst="upArrow">
            <a:avLst/>
          </a:prstGeom>
          <a:solidFill>
            <a:schemeClr val="accent1"/>
          </a:solidFill>
          <a:ln w="28575" cap="flat" cmpd="sng" algn="ctr">
            <a:solidFill>
              <a:srgbClr val="B7EDF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Flèche vers le haut 3"/>
          <p:cNvSpPr/>
          <p:nvPr/>
        </p:nvSpPr>
        <p:spPr bwMode="auto">
          <a:xfrm rot="2709605">
            <a:off x="6911767" y="5646793"/>
            <a:ext cx="286151" cy="633442"/>
          </a:xfrm>
          <a:prstGeom prst="upArrow">
            <a:avLst/>
          </a:prstGeom>
          <a:solidFill>
            <a:schemeClr val="accent1"/>
          </a:solidFill>
          <a:ln w="28575" cap="flat" cmpd="sng" algn="ctr">
            <a:solidFill>
              <a:srgbClr val="B7EDF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93" name="Rectangle 2"/>
          <p:cNvSpPr>
            <a:spLocks noChangeArrowheads="1"/>
          </p:cNvSpPr>
          <p:nvPr/>
        </p:nvSpPr>
        <p:spPr bwMode="auto">
          <a:xfrm>
            <a:off x="0" y="0"/>
            <a:ext cx="9150350" cy="77628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44000" bIns="36000"/>
          <a:lstStyle/>
          <a:p>
            <a:pPr algn="ctr" eaLnBrk="0" hangingPunct="0"/>
            <a:r>
              <a:rPr lang="fr-FR" sz="2800" b="1"/>
              <a:t>Modèle physique pour la radiobiologie</a:t>
            </a:r>
            <a:br>
              <a:rPr lang="fr-FR" sz="2800" b="1"/>
            </a:br>
            <a:endParaRPr lang="fr-FR" sz="2800" b="1"/>
          </a:p>
        </p:txBody>
      </p:sp>
      <p:pic>
        <p:nvPicPr>
          <p:cNvPr id="203798" name="Picture 22" descr="pH2AX Small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453188"/>
            <a:ext cx="433388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3799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LU" b="1" dirty="0" err="1">
                <a:solidFill>
                  <a:srgbClr val="FFFFFF"/>
                </a:solidFill>
                <a:latin typeface="Corbel" pitchFamily="34" charset="0"/>
              </a:rPr>
              <a:t>Modéle</a:t>
            </a:r>
            <a:r>
              <a:rPr lang="fr-LU" b="1" dirty="0">
                <a:solidFill>
                  <a:srgbClr val="FFFFFF"/>
                </a:solidFill>
                <a:latin typeface="Corbel" pitchFamily="34" charset="0"/>
              </a:rPr>
              <a:t> physique pour la radiobiologie</a:t>
            </a:r>
            <a:endParaRPr lang="fr-LU" b="1" dirty="0">
              <a:solidFill>
                <a:srgbClr val="FEFCFC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FFED9E-5F60-435D-B006-54B80976D18E}" type="slidenum">
              <a:rPr lang="fr-FR" smtClean="0"/>
              <a:pPr>
                <a:defRPr/>
              </a:pPr>
              <a:t>76</a:t>
            </a:fld>
            <a:endParaRPr lang="fr-FR" dirty="0"/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0235" y="1052736"/>
            <a:ext cx="903605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179388" lvl="1">
              <a:buClr>
                <a:schemeClr val="accent2"/>
              </a:buClr>
              <a:buFont typeface="Wingdings" pitchFamily="2" charset="2"/>
              <a:buNone/>
            </a:pPr>
            <a:r>
              <a:rPr lang="fr-FR" sz="2400" b="1" dirty="0" smtClean="0">
                <a:solidFill>
                  <a:srgbClr val="FF0000"/>
                </a:solidFill>
                <a:sym typeface="Wingdings" pitchFamily="2" charset="2"/>
              </a:rPr>
              <a:t> Mise en place d’un serveur d’image utilisant OMERO</a:t>
            </a:r>
          </a:p>
          <a:p>
            <a:pPr marL="179388" lvl="1">
              <a:buClr>
                <a:schemeClr val="accent2"/>
              </a:buClr>
            </a:pPr>
            <a:r>
              <a:rPr lang="fr-FR" sz="2400" b="1" dirty="0" smtClean="0">
                <a:solidFill>
                  <a:srgbClr val="FF0000"/>
                </a:solidFill>
                <a:sym typeface="Wingdings" pitchFamily="2" charset="2"/>
              </a:rPr>
              <a:t> Programme d’analyse automatique d’images de   </a:t>
            </a:r>
          </a:p>
          <a:p>
            <a:pPr marL="179388" lvl="1">
              <a:buClr>
                <a:schemeClr val="accent2"/>
              </a:buClr>
            </a:pPr>
            <a:r>
              <a:rPr lang="fr-FR" sz="2400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fr-FR" sz="2400" b="1" dirty="0" smtClean="0">
                <a:solidFill>
                  <a:srgbClr val="FF0000"/>
                </a:solidFill>
                <a:sym typeface="Wingdings" pitchFamily="2" charset="2"/>
              </a:rPr>
              <a:t>   microscope </a:t>
            </a:r>
            <a:r>
              <a:rPr lang="fr-FR" sz="2400" b="1" dirty="0" err="1" smtClean="0">
                <a:solidFill>
                  <a:srgbClr val="FF0000"/>
                </a:solidFill>
                <a:sym typeface="Wingdings" pitchFamily="2" charset="2"/>
              </a:rPr>
              <a:t>confocal</a:t>
            </a:r>
            <a:r>
              <a:rPr lang="fr-FR" sz="2400" b="1" dirty="0" smtClean="0">
                <a:solidFill>
                  <a:srgbClr val="FF0000"/>
                </a:solidFill>
                <a:sym typeface="Wingdings" pitchFamily="2" charset="2"/>
              </a:rPr>
              <a:t> :</a:t>
            </a:r>
            <a:endParaRPr lang="fr-FR" sz="2400" b="1" dirty="0">
              <a:solidFill>
                <a:srgbClr val="FF0000"/>
              </a:solidFill>
            </a:endParaRPr>
          </a:p>
          <a:p>
            <a:pPr marL="179388" lvl="1"/>
            <a:r>
              <a:rPr lang="fr-FR" sz="2000" b="1" dirty="0" smtClean="0"/>
              <a:t>		- Reconnaissance </a:t>
            </a:r>
            <a:r>
              <a:rPr lang="fr-FR" sz="2000" b="1" dirty="0"/>
              <a:t>de forme </a:t>
            </a:r>
          </a:p>
          <a:p>
            <a:pPr marL="179388" lvl="1"/>
            <a:r>
              <a:rPr lang="fr-FR" sz="2000" b="1" dirty="0">
                <a:sym typeface="Wingdings" pitchFamily="2" charset="2"/>
              </a:rPr>
              <a:t>	</a:t>
            </a:r>
            <a:r>
              <a:rPr lang="fr-FR" sz="2000" b="1" dirty="0" smtClean="0">
                <a:sym typeface="Wingdings" pitchFamily="2" charset="2"/>
              </a:rPr>
              <a:t>	- Détermination </a:t>
            </a:r>
            <a:r>
              <a:rPr lang="fr-FR" sz="2000" b="1" dirty="0">
                <a:sym typeface="Wingdings" pitchFamily="2" charset="2"/>
              </a:rPr>
              <a:t>des </a:t>
            </a:r>
            <a:r>
              <a:rPr lang="fr-FR" sz="2000" b="1" dirty="0" err="1">
                <a:sym typeface="Wingdings" pitchFamily="2" charset="2"/>
              </a:rPr>
              <a:t>foci</a:t>
            </a:r>
            <a:r>
              <a:rPr lang="fr-FR" sz="2000" b="1" dirty="0">
                <a:sym typeface="Wingdings" pitchFamily="2" charset="2"/>
              </a:rPr>
              <a:t> et de leur topologie</a:t>
            </a:r>
          </a:p>
          <a:p>
            <a:pPr marL="179388" lvl="1"/>
            <a:r>
              <a:rPr lang="fr-FR" sz="2000" b="1" dirty="0">
                <a:sym typeface="Wingdings" pitchFamily="2" charset="2"/>
              </a:rPr>
              <a:t>	</a:t>
            </a:r>
            <a:r>
              <a:rPr lang="fr-FR" sz="2000" b="1" dirty="0" smtClean="0">
                <a:sym typeface="Wingdings" pitchFamily="2" charset="2"/>
              </a:rPr>
              <a:t>	- Réparation </a:t>
            </a:r>
            <a:r>
              <a:rPr lang="fr-FR" sz="2000" b="1" dirty="0">
                <a:sym typeface="Wingdings" pitchFamily="2" charset="2"/>
              </a:rPr>
              <a:t>des DSB (évolution des </a:t>
            </a:r>
            <a:r>
              <a:rPr lang="fr-FR" sz="2000" b="1" dirty="0" err="1">
                <a:sym typeface="Wingdings" pitchFamily="2" charset="2"/>
              </a:rPr>
              <a:t>focis</a:t>
            </a:r>
            <a:r>
              <a:rPr lang="fr-FR" sz="2000" b="1" dirty="0">
                <a:sym typeface="Wingdings" pitchFamily="2" charset="2"/>
              </a:rPr>
              <a:t> dans le temps)</a:t>
            </a: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501008"/>
            <a:ext cx="1358900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lèche droite 4"/>
          <p:cNvSpPr/>
          <p:nvPr/>
        </p:nvSpPr>
        <p:spPr bwMode="auto">
          <a:xfrm>
            <a:off x="3059832" y="4247380"/>
            <a:ext cx="978408" cy="484632"/>
          </a:xfrm>
          <a:prstGeom prst="rightArrow">
            <a:avLst/>
          </a:prstGeom>
          <a:solidFill>
            <a:schemeClr val="accent1"/>
          </a:solidFill>
          <a:ln w="28575" cap="flat" cmpd="sng" algn="ctr">
            <a:solidFill>
              <a:srgbClr val="B7EDF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01008"/>
            <a:ext cx="1833562" cy="179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178428" y="5625013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Image brute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4539897" y="5486514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Image analysée avec </a:t>
            </a:r>
          </a:p>
          <a:p>
            <a:r>
              <a:rPr lang="fr-FR" dirty="0" smtClean="0"/>
              <a:t>identification des </a:t>
            </a:r>
            <a:r>
              <a:rPr lang="fr-FR" dirty="0" err="1" smtClean="0"/>
              <a:t>focis</a:t>
            </a:r>
            <a:endParaRPr lang="fr-FR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92" name="Text Box 16"/>
          <p:cNvSpPr txBox="1">
            <a:spLocks noChangeArrowheads="1"/>
          </p:cNvSpPr>
          <p:nvPr/>
        </p:nvSpPr>
        <p:spPr bwMode="auto">
          <a:xfrm>
            <a:off x="-89059" y="1375464"/>
            <a:ext cx="4572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b="1" dirty="0" smtClean="0"/>
              <a:t>Mesures de la dose à l’</a:t>
            </a:r>
            <a:r>
              <a:rPr lang="fr-FR" b="1" dirty="0" err="1" smtClean="0"/>
              <a:t>echelle</a:t>
            </a:r>
            <a:r>
              <a:rPr lang="fr-FR" b="1" dirty="0" smtClean="0"/>
              <a:t> </a:t>
            </a:r>
            <a:r>
              <a:rPr lang="fr-FR" b="1" dirty="0" err="1" smtClean="0"/>
              <a:t>microdosimétrique</a:t>
            </a:r>
            <a:r>
              <a:rPr lang="fr-FR" b="1" dirty="0"/>
              <a:t> </a:t>
            </a:r>
            <a:r>
              <a:rPr lang="fr-FR" b="1" dirty="0" smtClean="0"/>
              <a:t>voir </a:t>
            </a:r>
            <a:r>
              <a:rPr lang="fr-FR" b="1" dirty="0" err="1" smtClean="0"/>
              <a:t>nanoscopique</a:t>
            </a:r>
            <a:endParaRPr lang="fr-FR" b="1" dirty="0"/>
          </a:p>
        </p:txBody>
      </p:sp>
      <p:sp>
        <p:nvSpPr>
          <p:cNvPr id="203793" name="Rectangle 2"/>
          <p:cNvSpPr>
            <a:spLocks noChangeArrowheads="1"/>
          </p:cNvSpPr>
          <p:nvPr/>
        </p:nvSpPr>
        <p:spPr bwMode="auto">
          <a:xfrm>
            <a:off x="0" y="0"/>
            <a:ext cx="9150350" cy="77628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44000" bIns="36000"/>
          <a:lstStyle/>
          <a:p>
            <a:pPr algn="ctr" eaLnBrk="0" hangingPunct="0"/>
            <a:r>
              <a:rPr lang="fr-FR" sz="2800" b="1" dirty="0"/>
              <a:t>Modèle physique pour la radiobiologie</a:t>
            </a:r>
            <a:br>
              <a:rPr lang="fr-FR" sz="2800" b="1" dirty="0"/>
            </a:br>
            <a:endParaRPr lang="fr-FR" sz="2800" b="1" dirty="0"/>
          </a:p>
        </p:txBody>
      </p:sp>
      <p:sp>
        <p:nvSpPr>
          <p:cNvPr id="203795" name="AutoShape 19"/>
          <p:cNvSpPr>
            <a:spLocks noChangeArrowheads="1"/>
          </p:cNvSpPr>
          <p:nvPr/>
        </p:nvSpPr>
        <p:spPr bwMode="auto">
          <a:xfrm>
            <a:off x="4771134" y="1577185"/>
            <a:ext cx="576386" cy="242888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203798" name="Picture 22" descr="pH2AX Small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453188"/>
            <a:ext cx="433388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3799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LU" b="1" dirty="0" err="1">
                <a:solidFill>
                  <a:srgbClr val="FFFFFF"/>
                </a:solidFill>
                <a:latin typeface="Corbel" pitchFamily="34" charset="0"/>
              </a:rPr>
              <a:t>Modéle</a:t>
            </a:r>
            <a:r>
              <a:rPr lang="fr-LU" b="1" dirty="0">
                <a:solidFill>
                  <a:srgbClr val="FFFFFF"/>
                </a:solidFill>
                <a:latin typeface="Corbel" pitchFamily="34" charset="0"/>
              </a:rPr>
              <a:t> physique pour la radiobiologie</a:t>
            </a:r>
            <a:endParaRPr lang="fr-LU" b="1" dirty="0">
              <a:solidFill>
                <a:srgbClr val="FEFCFC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FFED9E-5F60-435D-B006-54B80976D18E}" type="slidenum">
              <a:rPr lang="fr-FR" smtClean="0"/>
              <a:pPr>
                <a:defRPr/>
              </a:pPr>
              <a:t>77</a:t>
            </a:fld>
            <a:endParaRPr lang="fr-FR" dirty="0"/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5261468" y="1178742"/>
            <a:ext cx="378028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b="1" dirty="0" smtClean="0"/>
              <a:t>Utilisation de détecteur particulier TEPC : Tissu Equivalent Proportionnel </a:t>
            </a:r>
            <a:r>
              <a:rPr lang="fr-FR" b="1" dirty="0" err="1" smtClean="0"/>
              <a:t>Chamber</a:t>
            </a:r>
            <a:endParaRPr lang="fr-FR" b="1" dirty="0"/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784" y="3296076"/>
            <a:ext cx="2533650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5261468" y="4915022"/>
            <a:ext cx="378028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On simule le dépôt d’énergie dans un volume microscopique de densité 1 par un volume plus grand de densité inférieure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464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016380"/>
            <a:ext cx="4710670" cy="2498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lèche gauche 2"/>
          <p:cNvSpPr/>
          <p:nvPr/>
        </p:nvSpPr>
        <p:spPr bwMode="auto">
          <a:xfrm>
            <a:off x="5030636" y="3934979"/>
            <a:ext cx="623316" cy="242316"/>
          </a:xfrm>
          <a:prstGeom prst="leftArrow">
            <a:avLst/>
          </a:prstGeom>
          <a:solidFill>
            <a:schemeClr val="accent1"/>
          </a:solidFill>
          <a:ln w="28575" cap="flat" cmpd="sng" algn="ctr">
            <a:solidFill>
              <a:srgbClr val="B7EDF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7728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93" name="Rectangle 2"/>
          <p:cNvSpPr>
            <a:spLocks noChangeArrowheads="1"/>
          </p:cNvSpPr>
          <p:nvPr/>
        </p:nvSpPr>
        <p:spPr bwMode="auto">
          <a:xfrm>
            <a:off x="0" y="0"/>
            <a:ext cx="9150350" cy="77628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D4A4A2"/>
              </a:gs>
              <a:gs pos="46001">
                <a:srgbClr val="C15F59"/>
              </a:gs>
              <a:gs pos="100000">
                <a:srgbClr val="7F0700"/>
              </a:gs>
            </a:gsLst>
            <a:path path="shape">
              <a:fillToRect l="50000" t="155000" r="50000" b="-55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44000" bIns="36000"/>
          <a:lstStyle/>
          <a:p>
            <a:pPr algn="ctr" eaLnBrk="0" hangingPunct="0"/>
            <a:r>
              <a:rPr lang="fr-FR" sz="2800" b="1" dirty="0"/>
              <a:t>Modèle physique pour la radiobiologie</a:t>
            </a:r>
            <a:br>
              <a:rPr lang="fr-FR" sz="2800" b="1" dirty="0"/>
            </a:br>
            <a:endParaRPr lang="fr-FR" sz="2800" b="1" dirty="0"/>
          </a:p>
        </p:txBody>
      </p:sp>
      <p:sp>
        <p:nvSpPr>
          <p:cNvPr id="203795" name="AutoShape 19"/>
          <p:cNvSpPr>
            <a:spLocks noChangeArrowheads="1"/>
          </p:cNvSpPr>
          <p:nvPr/>
        </p:nvSpPr>
        <p:spPr bwMode="auto">
          <a:xfrm>
            <a:off x="4194748" y="2611864"/>
            <a:ext cx="576386" cy="242888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203798" name="Picture 22" descr="pH2AX Small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453188"/>
            <a:ext cx="433388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3799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LU" b="1" dirty="0" err="1">
                <a:solidFill>
                  <a:srgbClr val="FFFFFF"/>
                </a:solidFill>
                <a:latin typeface="Corbel" pitchFamily="34" charset="0"/>
              </a:rPr>
              <a:t>Modéle</a:t>
            </a:r>
            <a:r>
              <a:rPr lang="fr-LU" b="1" dirty="0">
                <a:solidFill>
                  <a:srgbClr val="FFFFFF"/>
                </a:solidFill>
                <a:latin typeface="Corbel" pitchFamily="34" charset="0"/>
              </a:rPr>
              <a:t> physique pour la radiobiologie</a:t>
            </a:r>
            <a:endParaRPr lang="fr-LU" b="1" dirty="0">
              <a:solidFill>
                <a:srgbClr val="FEFCFC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FFED9E-5F60-435D-B006-54B80976D18E}" type="slidenum">
              <a:rPr lang="fr-FR" smtClean="0"/>
              <a:pPr>
                <a:defRPr/>
              </a:pPr>
              <a:t>78</a:t>
            </a:fld>
            <a:endParaRPr lang="fr-FR" dirty="0"/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474444" y="4653136"/>
            <a:ext cx="378028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Mesure de spectres d’énergie spécifique à l’IRSN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53169"/>
            <a:ext cx="3914775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025" y="1374941"/>
            <a:ext cx="4298325" cy="2959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5111045" y="4712245"/>
            <a:ext cx="37802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Modélisation par Geant4DNA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1350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50350" cy="776288"/>
          </a:xfrm>
        </p:spPr>
        <p:txBody>
          <a:bodyPr/>
          <a:lstStyle/>
          <a:p>
            <a:r>
              <a:rPr lang="fr-FR" sz="2800" smtClean="0">
                <a:solidFill>
                  <a:schemeClr val="tx1"/>
                </a:solidFill>
              </a:rPr>
              <a:t>Modèle physique pour la radiobiologie</a:t>
            </a:r>
            <a:br>
              <a:rPr lang="fr-FR" sz="2800" smtClean="0">
                <a:solidFill>
                  <a:schemeClr val="tx1"/>
                </a:solidFill>
              </a:rPr>
            </a:br>
            <a:endParaRPr lang="fr-FR" sz="2800" smtClean="0">
              <a:solidFill>
                <a:schemeClr val="tx1"/>
              </a:solidFill>
            </a:endParaRPr>
          </a:p>
        </p:txBody>
      </p:sp>
      <p:pic>
        <p:nvPicPr>
          <p:cNvPr id="159751" name="Picture 7" descr="pH2AX Small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453188"/>
            <a:ext cx="433388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753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LU" b="1" dirty="0" err="1">
                <a:solidFill>
                  <a:srgbClr val="FFFFFF"/>
                </a:solidFill>
                <a:latin typeface="Corbel" pitchFamily="34" charset="0"/>
              </a:rPr>
              <a:t>Modéle</a:t>
            </a:r>
            <a:r>
              <a:rPr lang="fr-LU" b="1" dirty="0">
                <a:solidFill>
                  <a:srgbClr val="FFFFFF"/>
                </a:solidFill>
                <a:latin typeface="Corbel" pitchFamily="34" charset="0"/>
              </a:rPr>
              <a:t> physique pour la radiobiologie</a:t>
            </a:r>
            <a:endParaRPr lang="fr-LU" b="1" dirty="0">
              <a:solidFill>
                <a:srgbClr val="FEFCFC"/>
              </a:solidFill>
            </a:endParaRPr>
          </a:p>
        </p:txBody>
      </p:sp>
      <p:sp>
        <p:nvSpPr>
          <p:cNvPr id="159755" name="Rectangle 11"/>
          <p:cNvSpPr>
            <a:spLocks noChangeArrowheads="1"/>
          </p:cNvSpPr>
          <p:nvPr/>
        </p:nvSpPr>
        <p:spPr bwMode="auto">
          <a:xfrm>
            <a:off x="0" y="836613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sz="2000" b="1" dirty="0">
                <a:solidFill>
                  <a:srgbClr val="FFFF00"/>
                </a:solidFill>
                <a:latin typeface="+mj-lt"/>
              </a:rPr>
              <a:t>Mise au point </a:t>
            </a:r>
            <a:r>
              <a:rPr lang="fr-FR" altLang="ja-JP" sz="2000" b="1" dirty="0" smtClean="0">
                <a:solidFill>
                  <a:srgbClr val="FFFF00"/>
                </a:solidFill>
                <a:latin typeface="+mj-lt"/>
                <a:ea typeface="ＭＳ Ｐゴシック" pitchFamily="64" charset="-128"/>
              </a:rPr>
              <a:t>d’un </a:t>
            </a:r>
            <a:r>
              <a:rPr lang="fr-FR" altLang="ja-JP" sz="2000" b="1" dirty="0">
                <a:solidFill>
                  <a:srgbClr val="FFFF00"/>
                </a:solidFill>
                <a:latin typeface="+mj-lt"/>
                <a:ea typeface="ＭＳ Ｐゴシック" pitchFamily="64" charset="-128"/>
              </a:rPr>
              <a:t>modèle </a:t>
            </a:r>
            <a:r>
              <a:rPr lang="fr-FR" altLang="ja-JP" sz="2000" b="1" dirty="0" err="1">
                <a:solidFill>
                  <a:srgbClr val="FFFF00"/>
                </a:solidFill>
                <a:latin typeface="+mj-lt"/>
                <a:ea typeface="ＭＳ Ｐゴシック" pitchFamily="64" charset="-128"/>
              </a:rPr>
              <a:t>microdosimétrique</a:t>
            </a:r>
            <a:r>
              <a:rPr lang="fr-FR" altLang="ja-JP" sz="2000" b="1" dirty="0">
                <a:solidFill>
                  <a:srgbClr val="FFFF00"/>
                </a:solidFill>
                <a:latin typeface="+mj-lt"/>
                <a:ea typeface="ＭＳ Ｐゴシック" pitchFamily="64" charset="-128"/>
              </a:rPr>
              <a:t> cinétique (MKM) pour l’interprétation  d’irradiations cellulaires dans le cadre de </a:t>
            </a:r>
            <a:r>
              <a:rPr lang="fr-FR" altLang="ja-JP" sz="2000" b="1" dirty="0" smtClean="0">
                <a:solidFill>
                  <a:srgbClr val="FFFF00"/>
                </a:solidFill>
                <a:latin typeface="+mj-lt"/>
                <a:ea typeface="ＭＳ Ｐゴシック" pitchFamily="64" charset="-128"/>
              </a:rPr>
              <a:t>l’</a:t>
            </a:r>
            <a:r>
              <a:rPr lang="fr-FR" altLang="ja-JP" sz="2000" b="1" dirty="0" err="1" smtClean="0">
                <a:solidFill>
                  <a:srgbClr val="FFFF00"/>
                </a:solidFill>
                <a:latin typeface="+mj-lt"/>
                <a:ea typeface="ＭＳ Ｐゴシック" pitchFamily="64" charset="-128"/>
              </a:rPr>
              <a:t>hadronthérapie</a:t>
            </a:r>
            <a:endParaRPr lang="fr-FR" altLang="ja-JP" sz="2000" b="1" dirty="0" smtClean="0">
              <a:solidFill>
                <a:srgbClr val="FFFF00"/>
              </a:solidFill>
              <a:latin typeface="+mj-lt"/>
              <a:ea typeface="ＭＳ Ｐゴシック" pitchFamily="64" charset="-128"/>
            </a:endParaRPr>
          </a:p>
          <a:p>
            <a:r>
              <a:rPr lang="fr-FR" sz="2000" b="1" dirty="0" smtClean="0"/>
              <a:t>Thèse </a:t>
            </a:r>
            <a:r>
              <a:rPr lang="fr-FR" sz="2000" b="1" dirty="0"/>
              <a:t>Djamel </a:t>
            </a:r>
            <a:r>
              <a:rPr lang="fr-FR" sz="2000" b="1" dirty="0" err="1"/>
              <a:t>Dabli</a:t>
            </a:r>
            <a:r>
              <a:rPr lang="fr-FR" sz="2000" b="1" dirty="0"/>
              <a:t> </a:t>
            </a:r>
            <a:r>
              <a:rPr lang="fr-FR" altLang="ja-JP" sz="2000" b="1" dirty="0" smtClean="0">
                <a:ea typeface="ＭＳ Ｐゴシック" pitchFamily="64" charset="-128"/>
              </a:rPr>
              <a:t>2010</a:t>
            </a:r>
            <a:endParaRPr lang="fr-FR" altLang="ja-JP" sz="2000" b="1" dirty="0">
              <a:ea typeface="ＭＳ Ｐゴシック" pitchFamily="64" charset="-128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FFED9E-5F60-435D-B006-54B80976D18E}" type="slidenum">
              <a:rPr lang="fr-FR" smtClean="0"/>
              <a:pPr>
                <a:defRPr/>
              </a:pPr>
              <a:t>79</a:t>
            </a:fld>
            <a:endParaRPr lang="fr-FR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31" y="2060848"/>
            <a:ext cx="7272338" cy="309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79388" y="5229225"/>
            <a:ext cx="8964612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b="1" dirty="0">
                <a:sym typeface="Wingdings" pitchFamily="2" charset="2"/>
              </a:rPr>
              <a:t> I</a:t>
            </a:r>
            <a:r>
              <a:rPr lang="fr-FR" b="1" dirty="0"/>
              <a:t>nterprétation courbe de survie cellules tumorales humaines de différentes radiosensibilités (SQ20B et SCC61) après irradiation au GANIL</a:t>
            </a:r>
            <a:endParaRPr lang="fr-FR" b="1" dirty="0">
              <a:sym typeface="Wingdings" pitchFamily="2" charset="2"/>
            </a:endParaRPr>
          </a:p>
          <a:p>
            <a:r>
              <a:rPr lang="fr-FR" b="1" dirty="0">
                <a:sym typeface="Wingdings" pitchFamily="2" charset="2"/>
              </a:rPr>
              <a:t> </a:t>
            </a:r>
            <a:r>
              <a:rPr lang="fr-FR" b="1" dirty="0"/>
              <a:t>Compréhension des différence de radiosensibilité de souche cellulaire humaine différente</a:t>
            </a:r>
          </a:p>
        </p:txBody>
      </p:sp>
    </p:spTree>
    <p:extLst>
      <p:ext uri="{BB962C8B-B14F-4D97-AF65-F5344CB8AC3E}">
        <p14:creationId xmlns:p14="http://schemas.microsoft.com/office/powerpoint/2010/main" val="19921004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2411413" y="2924175"/>
            <a:ext cx="2128837" cy="687388"/>
            <a:chOff x="2459" y="1537"/>
            <a:chExt cx="1646" cy="532"/>
          </a:xfrm>
        </p:grpSpPr>
        <p:sp>
          <p:nvSpPr>
            <p:cNvPr id="28712" name="Text Box 45"/>
            <p:cNvSpPr txBox="1">
              <a:spLocks noChangeArrowheads="1"/>
            </p:cNvSpPr>
            <p:nvPr/>
          </p:nvSpPr>
          <p:spPr bwMode="auto">
            <a:xfrm>
              <a:off x="2459" y="1537"/>
              <a:ext cx="1055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fr-FR">
                  <a:solidFill>
                    <a:schemeClr val="bg1"/>
                  </a:solidFill>
                </a:rPr>
                <a:t>Bragg peak</a:t>
              </a:r>
            </a:p>
          </p:txBody>
        </p:sp>
        <p:sp>
          <p:nvSpPr>
            <p:cNvPr id="28713" name="Line 46"/>
            <p:cNvSpPr>
              <a:spLocks noChangeShapeType="1"/>
            </p:cNvSpPr>
            <p:nvPr/>
          </p:nvSpPr>
          <p:spPr bwMode="auto">
            <a:xfrm>
              <a:off x="3016" y="1797"/>
              <a:ext cx="1089" cy="27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8682" name="AutoShape 17"/>
          <p:cNvSpPr>
            <a:spLocks noGrp="1"/>
          </p:cNvSpPr>
          <p:nvPr>
            <p:ph type="title"/>
          </p:nvPr>
        </p:nvSpPr>
        <p:spPr>
          <a:xfrm>
            <a:off x="-11962" y="44624"/>
            <a:ext cx="9150350" cy="776288"/>
          </a:xfrm>
        </p:spPr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contexte</a:t>
            </a:r>
            <a:r>
              <a:rPr lang="en-US" dirty="0" smtClean="0"/>
              <a:t> de la </a:t>
            </a:r>
            <a:r>
              <a:rPr lang="en-US" dirty="0" err="1" smtClean="0"/>
              <a:t>lutte</a:t>
            </a:r>
            <a:r>
              <a:rPr lang="en-US" dirty="0" smtClean="0"/>
              <a:t> </a:t>
            </a:r>
            <a:r>
              <a:rPr lang="en-US" dirty="0" err="1" smtClean="0"/>
              <a:t>contre</a:t>
            </a:r>
            <a:r>
              <a:rPr lang="en-US" dirty="0" smtClean="0"/>
              <a:t> le Cancer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C8E74-10EC-4E6A-B114-E4B7E064E34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38" name="Text Box 55"/>
          <p:cNvSpPr txBox="1">
            <a:spLocks noChangeArrowheads="1"/>
          </p:cNvSpPr>
          <p:nvPr/>
        </p:nvSpPr>
        <p:spPr bwMode="auto">
          <a:xfrm>
            <a:off x="107504" y="6453336"/>
            <a:ext cx="48879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Le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contexte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générale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de la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lutte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contre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le Cancer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31750" y="1268760"/>
            <a:ext cx="9144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b="1" dirty="0" smtClean="0"/>
              <a:t>La </a:t>
            </a:r>
            <a:r>
              <a:rPr lang="fr-FR" b="1" dirty="0" smtClean="0">
                <a:solidFill>
                  <a:srgbClr val="FFFF00"/>
                </a:solidFill>
              </a:rPr>
              <a:t>radiothérapie </a:t>
            </a:r>
            <a:r>
              <a:rPr lang="fr-FR" b="1" dirty="0" err="1" smtClean="0">
                <a:solidFill>
                  <a:srgbClr val="FFFF00"/>
                </a:solidFill>
              </a:rPr>
              <a:t>conformationnelle</a:t>
            </a:r>
            <a:r>
              <a:rPr lang="fr-FR" b="1" dirty="0" smtClean="0">
                <a:solidFill>
                  <a:srgbClr val="FFFF00"/>
                </a:solidFill>
              </a:rPr>
              <a:t> par modulation d'intensité ou RCMI </a:t>
            </a:r>
            <a:r>
              <a:rPr lang="fr-FR" b="1" dirty="0" smtClean="0"/>
              <a:t>est l'une des techniques de radiothérapies les plus modernes dont nous disposons aujourd'hui. La première étape consiste à </a:t>
            </a:r>
            <a:r>
              <a:rPr lang="fr-FR" b="1" dirty="0" smtClean="0">
                <a:solidFill>
                  <a:srgbClr val="99FFCC"/>
                </a:solidFill>
              </a:rPr>
              <a:t>scanner</a:t>
            </a:r>
            <a:r>
              <a:rPr lang="fr-FR" b="1" dirty="0" smtClean="0"/>
              <a:t> la région touchée afin de </a:t>
            </a:r>
            <a:r>
              <a:rPr lang="fr-FR" b="1" dirty="0" smtClean="0">
                <a:solidFill>
                  <a:srgbClr val="99FFCC"/>
                </a:solidFill>
              </a:rPr>
              <a:t>délimiter avec précision la tumeur des tissus sains qui l'entourent</a:t>
            </a:r>
            <a:r>
              <a:rPr lang="fr-FR" b="1" dirty="0" smtClean="0"/>
              <a:t>. On détermine alors la dose de rayons à administrer.</a:t>
            </a:r>
          </a:p>
          <a:p>
            <a:pPr algn="just"/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 smtClean="0"/>
              <a:t>Sur la base de ces données, </a:t>
            </a:r>
            <a:r>
              <a:rPr lang="fr-FR" b="1" dirty="0" smtClean="0">
                <a:solidFill>
                  <a:srgbClr val="FFFF00"/>
                </a:solidFill>
              </a:rPr>
              <a:t>on module le faisceau de radiation selon différentes intensités par l'intermédiaire d'un collimateur </a:t>
            </a:r>
            <a:r>
              <a:rPr lang="fr-FR" b="1" dirty="0" err="1" smtClean="0">
                <a:solidFill>
                  <a:srgbClr val="FFFF00"/>
                </a:solidFill>
              </a:rPr>
              <a:t>multilame</a:t>
            </a:r>
            <a:r>
              <a:rPr lang="fr-FR" b="1" dirty="0" smtClean="0">
                <a:solidFill>
                  <a:srgbClr val="FFFF00"/>
                </a:solidFill>
              </a:rPr>
              <a:t> contrôlé par ordinateur</a:t>
            </a:r>
            <a:r>
              <a:rPr lang="fr-FR" b="1" dirty="0" smtClean="0"/>
              <a:t>. Les « lames » de ce dispositif se déplacent d'avant en arrière afin d'adapter parfaitement le faisceau de radiation à la forme de la tumeur. Les faisceaux sont dirigés selon des angles différents afin de cibler la tumeur avec la meilleure dose possible.</a:t>
            </a:r>
          </a:p>
          <a:p>
            <a:pPr algn="just"/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 smtClean="0">
                <a:solidFill>
                  <a:srgbClr val="FFFF00"/>
                </a:solidFill>
              </a:rPr>
              <a:t>Cette technologie permet de protéger les tissus sains adjacents en ne les exposant qu'à des doses minimes de radiation, tandis que la tumeur est exposée à une dose plus importante de rayons pour plus d'efficacité</a:t>
            </a:r>
            <a:r>
              <a:rPr lang="fr-FR" b="1" dirty="0" smtClean="0"/>
              <a:t>. </a:t>
            </a:r>
            <a:endParaRPr lang="fr-FR" b="1" dirty="0"/>
          </a:p>
        </p:txBody>
      </p:sp>
      <p:sp>
        <p:nvSpPr>
          <p:cNvPr id="5" name="Rectangle 4"/>
          <p:cNvSpPr/>
          <p:nvPr/>
        </p:nvSpPr>
        <p:spPr>
          <a:xfrm>
            <a:off x="107504" y="83671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R</a:t>
            </a:r>
            <a:r>
              <a:rPr lang="fr-FR" sz="2400" b="1" dirty="0" smtClean="0">
                <a:solidFill>
                  <a:srgbClr val="FF0000"/>
                </a:solidFill>
              </a:rPr>
              <a:t>adiothérapie </a:t>
            </a:r>
            <a:r>
              <a:rPr lang="fr-FR" sz="2400" b="1" dirty="0" err="1">
                <a:solidFill>
                  <a:srgbClr val="FF0000"/>
                </a:solidFill>
              </a:rPr>
              <a:t>C</a:t>
            </a:r>
            <a:r>
              <a:rPr lang="fr-FR" sz="2400" b="1" dirty="0" err="1" smtClean="0">
                <a:solidFill>
                  <a:srgbClr val="FF0000"/>
                </a:solidFill>
              </a:rPr>
              <a:t>onformationnelle</a:t>
            </a:r>
            <a:r>
              <a:rPr lang="fr-FR" sz="2400" b="1" dirty="0" smtClean="0">
                <a:solidFill>
                  <a:srgbClr val="FF0000"/>
                </a:solidFill>
              </a:rPr>
              <a:t> par Modulation d‘Intensité </a:t>
            </a:r>
            <a:endParaRPr lang="fr-F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0941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50350" cy="776288"/>
          </a:xfrm>
        </p:spPr>
        <p:txBody>
          <a:bodyPr/>
          <a:lstStyle/>
          <a:p>
            <a:r>
              <a:rPr lang="fr-FR" sz="2800" smtClean="0">
                <a:solidFill>
                  <a:schemeClr val="tx1"/>
                </a:solidFill>
              </a:rPr>
              <a:t>Modèle physique pour la radiobiologie</a:t>
            </a:r>
            <a:br>
              <a:rPr lang="fr-FR" sz="2800" smtClean="0">
                <a:solidFill>
                  <a:schemeClr val="tx1"/>
                </a:solidFill>
              </a:rPr>
            </a:br>
            <a:endParaRPr lang="fr-FR" sz="2800" smtClean="0">
              <a:solidFill>
                <a:schemeClr val="tx1"/>
              </a:solidFill>
            </a:endParaRPr>
          </a:p>
        </p:txBody>
      </p:sp>
      <p:pic>
        <p:nvPicPr>
          <p:cNvPr id="167940" name="Picture 4" descr="pH2AX Small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453188"/>
            <a:ext cx="433388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941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LU" b="1" dirty="0" err="1">
                <a:solidFill>
                  <a:srgbClr val="FFFFFF"/>
                </a:solidFill>
                <a:latin typeface="Corbel" pitchFamily="34" charset="0"/>
              </a:rPr>
              <a:t>Modéle</a:t>
            </a:r>
            <a:r>
              <a:rPr lang="fr-LU" b="1" dirty="0">
                <a:solidFill>
                  <a:srgbClr val="FFFFFF"/>
                </a:solidFill>
                <a:latin typeface="Corbel" pitchFamily="34" charset="0"/>
              </a:rPr>
              <a:t> physique pour la radiobiologie</a:t>
            </a:r>
            <a:endParaRPr lang="fr-LU" b="1" dirty="0">
              <a:solidFill>
                <a:srgbClr val="FEFCFC"/>
              </a:solidFill>
            </a:endParaRPr>
          </a:p>
        </p:txBody>
      </p:sp>
      <p:pic>
        <p:nvPicPr>
          <p:cNvPr id="1679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052513"/>
            <a:ext cx="7254875" cy="511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94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794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FFED9E-5F60-435D-B006-54B80976D18E}" type="slidenum">
              <a:rPr lang="fr-FR" smtClean="0"/>
              <a:pPr>
                <a:defRPr/>
              </a:pPr>
              <a:t>80</a:t>
            </a:fld>
            <a:endParaRPr lang="fr-FR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re 2"/>
          <p:cNvSpPr>
            <a:spLocks noGrp="1"/>
          </p:cNvSpPr>
          <p:nvPr>
            <p:ph type="title"/>
          </p:nvPr>
        </p:nvSpPr>
        <p:spPr>
          <a:xfrm>
            <a:off x="0" y="0"/>
            <a:ext cx="9150350" cy="776288"/>
          </a:xfrm>
          <a:gradFill>
            <a:lin ang="0" scaled="1"/>
          </a:gradFill>
        </p:spPr>
        <p:txBody>
          <a:bodyPr/>
          <a:lstStyle/>
          <a:p>
            <a:r>
              <a:rPr lang="fr-FR" dirty="0" smtClean="0"/>
              <a:t>Sommaire</a:t>
            </a:r>
          </a:p>
        </p:txBody>
      </p:sp>
      <p:sp>
        <p:nvSpPr>
          <p:cNvPr id="12291" name="Text Box 15"/>
          <p:cNvSpPr txBox="1">
            <a:spLocks noChangeArrowheads="1"/>
          </p:cNvSpPr>
          <p:nvPr/>
        </p:nvSpPr>
        <p:spPr bwMode="auto">
          <a:xfrm>
            <a:off x="179388" y="6508750"/>
            <a:ext cx="79200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1400" b="1" dirty="0"/>
              <a:t>Sommaire</a:t>
            </a:r>
          </a:p>
        </p:txBody>
      </p:sp>
      <p:sp>
        <p:nvSpPr>
          <p:cNvPr id="12299" name="AutoShape 11"/>
          <p:cNvSpPr>
            <a:spLocks noChangeArrowheads="1"/>
          </p:cNvSpPr>
          <p:nvPr/>
        </p:nvSpPr>
        <p:spPr bwMode="auto">
          <a:xfrm>
            <a:off x="1583778" y="1989336"/>
            <a:ext cx="5724525" cy="863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4A4A2"/>
              </a:gs>
              <a:gs pos="100000">
                <a:srgbClr val="D4A4A2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/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816" y="2132856"/>
            <a:ext cx="581050" cy="58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2" name="AutoShape 14"/>
          <p:cNvSpPr>
            <a:spLocks noChangeArrowheads="1"/>
          </p:cNvSpPr>
          <p:nvPr/>
        </p:nvSpPr>
        <p:spPr bwMode="auto">
          <a:xfrm>
            <a:off x="1582820" y="2997523"/>
            <a:ext cx="5725483" cy="8635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4A4A2"/>
              </a:gs>
              <a:gs pos="100000">
                <a:srgbClr val="D4A4A2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303" name="AutoShape 15"/>
          <p:cNvSpPr>
            <a:spLocks noChangeArrowheads="1"/>
          </p:cNvSpPr>
          <p:nvPr/>
        </p:nvSpPr>
        <p:spPr bwMode="auto">
          <a:xfrm>
            <a:off x="1582819" y="4034259"/>
            <a:ext cx="5797469" cy="10509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4A4A2"/>
              </a:gs>
              <a:gs pos="100000">
                <a:srgbClr val="D4A4A2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014" y="3175694"/>
            <a:ext cx="519722" cy="54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021" y="3153469"/>
            <a:ext cx="558787" cy="56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5" name="AutoShape 17"/>
          <p:cNvSpPr>
            <a:spLocks noChangeArrowheads="1"/>
          </p:cNvSpPr>
          <p:nvPr/>
        </p:nvSpPr>
        <p:spPr bwMode="auto">
          <a:xfrm>
            <a:off x="1582819" y="5229349"/>
            <a:ext cx="5797469" cy="10079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4A4A2"/>
              </a:gs>
              <a:gs pos="100000">
                <a:srgbClr val="D4A4A2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308" name="Text Box 20"/>
          <p:cNvSpPr txBox="1">
            <a:spLocks noChangeArrowheads="1"/>
          </p:cNvSpPr>
          <p:nvPr/>
        </p:nvSpPr>
        <p:spPr bwMode="auto">
          <a:xfrm>
            <a:off x="2285022" y="2179712"/>
            <a:ext cx="48195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>
                <a:latin typeface="Calibri" pitchFamily="34" charset="0"/>
              </a:rPr>
              <a:t>2</a:t>
            </a:r>
            <a:r>
              <a:rPr lang="fr-FR" sz="2400" b="1" dirty="0" smtClean="0">
                <a:latin typeface="Calibri" pitchFamily="34" charset="0"/>
              </a:rPr>
              <a:t>. Les bases de l’</a:t>
            </a:r>
            <a:r>
              <a:rPr lang="fr-FR" sz="2400" b="1" dirty="0" err="1" smtClean="0">
                <a:latin typeface="Calibri" pitchFamily="34" charset="0"/>
              </a:rPr>
              <a:t>hadronthérapie</a:t>
            </a:r>
            <a:endParaRPr lang="fr-FR" sz="2400" b="1" dirty="0">
              <a:latin typeface="Calibri" pitchFamily="34" charset="0"/>
            </a:endParaRPr>
          </a:p>
        </p:txBody>
      </p:sp>
      <p:sp>
        <p:nvSpPr>
          <p:cNvPr id="12309" name="Text Box 21"/>
          <p:cNvSpPr txBox="1">
            <a:spLocks noChangeArrowheads="1"/>
          </p:cNvSpPr>
          <p:nvPr/>
        </p:nvSpPr>
        <p:spPr bwMode="auto">
          <a:xfrm>
            <a:off x="3061171" y="3187824"/>
            <a:ext cx="4175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latin typeface="Calibri" pitchFamily="34" charset="0"/>
              </a:rPr>
              <a:t>3. </a:t>
            </a:r>
            <a:r>
              <a:rPr lang="fr-FR" sz="2400" b="1" dirty="0">
                <a:latin typeface="Calibri" pitchFamily="34" charset="0"/>
              </a:rPr>
              <a:t>Le Contrôle du traitement</a:t>
            </a:r>
          </a:p>
        </p:txBody>
      </p:sp>
      <p:sp>
        <p:nvSpPr>
          <p:cNvPr id="12310" name="Text Box 22"/>
          <p:cNvSpPr txBox="1">
            <a:spLocks noChangeArrowheads="1"/>
          </p:cNvSpPr>
          <p:nvPr/>
        </p:nvSpPr>
        <p:spPr bwMode="auto">
          <a:xfrm>
            <a:off x="2984189" y="4335487"/>
            <a:ext cx="36760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latin typeface="Calibri" pitchFamily="34" charset="0"/>
              </a:rPr>
              <a:t>4.  Radiobiologie associée</a:t>
            </a:r>
            <a:endParaRPr lang="fr-FR" sz="2400" b="1" dirty="0">
              <a:latin typeface="Calibri" pitchFamily="34" charset="0"/>
            </a:endParaRPr>
          </a:p>
        </p:txBody>
      </p:sp>
      <p:sp>
        <p:nvSpPr>
          <p:cNvPr id="12311" name="Text Box 23"/>
          <p:cNvSpPr txBox="1">
            <a:spLocks noChangeArrowheads="1"/>
          </p:cNvSpPr>
          <p:nvPr/>
        </p:nvSpPr>
        <p:spPr bwMode="auto">
          <a:xfrm>
            <a:off x="2999279" y="5487615"/>
            <a:ext cx="41052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solidFill>
                  <a:srgbClr val="FFFF00"/>
                </a:solidFill>
                <a:latin typeface="Calibri" pitchFamily="34" charset="0"/>
              </a:rPr>
              <a:t>5. Etudes </a:t>
            </a:r>
            <a:r>
              <a:rPr lang="fr-FR" sz="2400" b="1" dirty="0">
                <a:solidFill>
                  <a:srgbClr val="FFFF00"/>
                </a:solidFill>
                <a:latin typeface="Calibri" pitchFamily="34" charset="0"/>
              </a:rPr>
              <a:t>avec PAVIRMA</a:t>
            </a:r>
          </a:p>
        </p:txBody>
      </p:sp>
      <p:pic>
        <p:nvPicPr>
          <p:cNvPr id="12312" name="Picture 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440" y="5338315"/>
            <a:ext cx="721974" cy="826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13" name="Picture 25" descr="pH2AX Small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467" y="4306242"/>
            <a:ext cx="639971" cy="56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DC4F2C-62D9-4DE7-ACF7-2B9F81A3CAAF}" type="slidenum">
              <a:rPr lang="fr-FR" smtClean="0"/>
              <a:pPr>
                <a:defRPr/>
              </a:pPr>
              <a:t>81</a:t>
            </a:fld>
            <a:endParaRPr lang="fr-FR" dirty="0"/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auto">
          <a:xfrm>
            <a:off x="1582820" y="981224"/>
            <a:ext cx="5724525" cy="863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4A4A2"/>
              </a:gs>
              <a:gs pos="100000">
                <a:srgbClr val="D4A4A2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2538138" y="1196752"/>
            <a:ext cx="33480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 smtClean="0">
                <a:latin typeface="Calibri" pitchFamily="34" charset="0"/>
              </a:rPr>
              <a:t>1. Le contexte: le Cancer</a:t>
            </a:r>
            <a:endParaRPr lang="fr-FR" sz="2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537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Etudes avec PAVIRMA</a:t>
            </a:r>
          </a:p>
        </p:txBody>
      </p:sp>
      <p:sp>
        <p:nvSpPr>
          <p:cNvPr id="161796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LU" b="1" dirty="0">
                <a:solidFill>
                  <a:srgbClr val="FFFFFF"/>
                </a:solidFill>
                <a:latin typeface="Corbel" pitchFamily="34" charset="0"/>
              </a:rPr>
              <a:t>Etude des faibles doses avec PAVIRMA</a:t>
            </a:r>
            <a:endParaRPr lang="fr-LU" b="1" dirty="0">
              <a:solidFill>
                <a:srgbClr val="FEFCFC"/>
              </a:solidFill>
            </a:endParaRPr>
          </a:p>
        </p:txBody>
      </p:sp>
      <p:pic>
        <p:nvPicPr>
          <p:cNvPr id="16179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453188"/>
            <a:ext cx="360363" cy="37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1798" name="Text Box 6"/>
          <p:cNvSpPr txBox="1">
            <a:spLocks noChangeArrowheads="1"/>
          </p:cNvSpPr>
          <p:nvPr/>
        </p:nvSpPr>
        <p:spPr bwMode="auto">
          <a:xfrm>
            <a:off x="0" y="764704"/>
            <a:ext cx="9144000" cy="215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>
                <a:solidFill>
                  <a:srgbClr val="FF0000"/>
                </a:solidFill>
              </a:rPr>
              <a:t>Statut actuel Plateforme:</a:t>
            </a:r>
          </a:p>
          <a:p>
            <a:pPr>
              <a:spcBef>
                <a:spcPct val="50000"/>
              </a:spcBef>
            </a:pPr>
            <a:r>
              <a:rPr lang="fr-FR" sz="2000" b="1" dirty="0">
                <a:sym typeface="Wingdings" pitchFamily="2" charset="2"/>
              </a:rPr>
              <a:t> </a:t>
            </a:r>
            <a:r>
              <a:rPr lang="fr-FR" sz="2000" b="1" dirty="0" smtClean="0">
                <a:sym typeface="Wingdings" pitchFamily="2" charset="2"/>
              </a:rPr>
              <a:t>Autorisation ASN</a:t>
            </a:r>
            <a:endParaRPr lang="fr-FR" sz="2000" b="1" dirty="0"/>
          </a:p>
          <a:p>
            <a:pPr>
              <a:spcBef>
                <a:spcPct val="50000"/>
              </a:spcBef>
            </a:pPr>
            <a:r>
              <a:rPr lang="fr-FR" sz="2000" b="1" dirty="0">
                <a:sym typeface="Wingdings" pitchFamily="2" charset="2"/>
              </a:rPr>
              <a:t> </a:t>
            </a:r>
            <a:r>
              <a:rPr lang="fr-FR" sz="2000" b="1" dirty="0" smtClean="0">
                <a:sym typeface="Wingdings" pitchFamily="2" charset="2"/>
              </a:rPr>
              <a:t>Mise en place protocole calibration finale</a:t>
            </a:r>
            <a:endParaRPr lang="fr-FR" sz="2000" b="1" dirty="0"/>
          </a:p>
          <a:p>
            <a:pPr>
              <a:spcBef>
                <a:spcPct val="50000"/>
              </a:spcBef>
            </a:pPr>
            <a:r>
              <a:rPr lang="fr-FR" sz="2000" b="1" dirty="0">
                <a:sym typeface="Wingdings" pitchFamily="2" charset="2"/>
              </a:rPr>
              <a:t> </a:t>
            </a:r>
            <a:r>
              <a:rPr lang="fr-FR" sz="2000" b="1" dirty="0" smtClean="0">
                <a:sym typeface="Wingdings" pitchFamily="2" charset="2"/>
              </a:rPr>
              <a:t>Mise en place d’un réseau avec Curie, Pasteur, Nantes, Caen et Lyon Sud</a:t>
            </a:r>
            <a:endParaRPr lang="fr-FR" sz="2000" b="1" dirty="0"/>
          </a:p>
        </p:txBody>
      </p:sp>
      <p:pic>
        <p:nvPicPr>
          <p:cNvPr id="161799" name="Picture 7" descr="Image1 gazet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068638"/>
            <a:ext cx="2328863" cy="280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800" name="Picture 8" descr="Image2 gazet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068638"/>
            <a:ext cx="2014537" cy="284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802" name="Text Box 10"/>
          <p:cNvSpPr txBox="1">
            <a:spLocks noChangeArrowheads="1"/>
          </p:cNvSpPr>
          <p:nvPr/>
        </p:nvSpPr>
        <p:spPr bwMode="auto">
          <a:xfrm>
            <a:off x="2124075" y="6021388"/>
            <a:ext cx="403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 dirty="0">
                <a:solidFill>
                  <a:srgbClr val="B7EDF3"/>
                </a:solidFill>
              </a:rPr>
              <a:t>Irradiateur X 320 KV </a:t>
            </a:r>
            <a:r>
              <a:rPr lang="fr-FR" b="1" dirty="0" err="1">
                <a:solidFill>
                  <a:srgbClr val="B7EDF3"/>
                </a:solidFill>
              </a:rPr>
              <a:t>Cegelec</a:t>
            </a:r>
            <a:r>
              <a:rPr lang="fr-FR" dirty="0"/>
              <a:t> 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FFED9E-5F60-435D-B006-54B80976D18E}" type="slidenum">
              <a:rPr lang="fr-FR" smtClean="0"/>
              <a:pPr>
                <a:defRPr/>
              </a:pPr>
              <a:t>82</a:t>
            </a:fld>
            <a:endParaRPr lang="fr-FR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Etudes avec PAVIRMA</a:t>
            </a:r>
          </a:p>
        </p:txBody>
      </p:sp>
      <p:sp>
        <p:nvSpPr>
          <p:cNvPr id="169988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LU" b="1" dirty="0">
                <a:solidFill>
                  <a:srgbClr val="FFFFFF"/>
                </a:solidFill>
                <a:latin typeface="Corbel" pitchFamily="34" charset="0"/>
              </a:rPr>
              <a:t>Etude des faibles doses avec PAVIRMA</a:t>
            </a:r>
            <a:endParaRPr lang="fr-LU" b="1" dirty="0">
              <a:solidFill>
                <a:srgbClr val="FEFCFC"/>
              </a:solidFill>
            </a:endParaRPr>
          </a:p>
        </p:txBody>
      </p:sp>
      <p:pic>
        <p:nvPicPr>
          <p:cNvPr id="16998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453188"/>
            <a:ext cx="360363" cy="37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9990" name="Rectangle 6"/>
          <p:cNvSpPr>
            <a:spLocks noChangeArrowheads="1"/>
          </p:cNvSpPr>
          <p:nvPr/>
        </p:nvSpPr>
        <p:spPr bwMode="auto">
          <a:xfrm>
            <a:off x="0" y="851069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fr-FR" sz="2000" b="1" dirty="0"/>
              <a:t>Irradiations gamma faibles doses et  mécanismes de </a:t>
            </a:r>
            <a:r>
              <a:rPr lang="fr-FR" sz="2000" b="1" dirty="0" smtClean="0"/>
              <a:t>réparation </a:t>
            </a:r>
            <a:r>
              <a:rPr lang="fr-FR" sz="2000" b="1" dirty="0"/>
              <a:t>des génomes nucléaires et mitochondriaux dans </a:t>
            </a:r>
            <a:r>
              <a:rPr lang="fr-FR" sz="2000" b="1" dirty="0" smtClean="0"/>
              <a:t>des </a:t>
            </a:r>
            <a:r>
              <a:rPr lang="fr-FR" sz="2000" b="1" dirty="0"/>
              <a:t>cellules humaines normales et cancéreuses </a:t>
            </a:r>
          </a:p>
        </p:txBody>
      </p:sp>
      <p:sp>
        <p:nvSpPr>
          <p:cNvPr id="169991" name="Rectangle 7"/>
          <p:cNvSpPr>
            <a:spLocks noChangeArrowheads="1"/>
          </p:cNvSpPr>
          <p:nvPr/>
        </p:nvSpPr>
        <p:spPr bwMode="auto">
          <a:xfrm>
            <a:off x="8566" y="2132367"/>
            <a:ext cx="9398000" cy="122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Les </a:t>
            </a:r>
            <a:r>
              <a:rPr lang="fr-FR" b="1" dirty="0">
                <a:solidFill>
                  <a:srgbClr val="FFFF00"/>
                </a:solidFill>
              </a:rPr>
              <a:t>mitochondries occupent une place très importante dans les cellules : outre </a:t>
            </a:r>
          </a:p>
          <a:p>
            <a:r>
              <a:rPr lang="fr-FR" b="1" dirty="0">
                <a:solidFill>
                  <a:srgbClr val="FFFF00"/>
                </a:solidFill>
              </a:rPr>
              <a:t>leur rôle majeur dans la synthèse de l'ATP, elles sont l'un des  grands « carrefours » </a:t>
            </a:r>
          </a:p>
          <a:p>
            <a:r>
              <a:rPr lang="fr-FR" b="1" dirty="0">
                <a:solidFill>
                  <a:srgbClr val="FFFF00"/>
                </a:solidFill>
              </a:rPr>
              <a:t>du métabolisme cellulaire et jouent un rôle primordial dans la voie intrinsèque de </a:t>
            </a:r>
          </a:p>
          <a:p>
            <a:r>
              <a:rPr lang="fr-FR" b="1" dirty="0">
                <a:solidFill>
                  <a:srgbClr val="FFFF00"/>
                </a:solidFill>
              </a:rPr>
              <a:t>l'apoptose. 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FFED9E-5F60-435D-B006-54B80976D18E}" type="slidenum">
              <a:rPr lang="fr-FR" smtClean="0"/>
              <a:pPr>
                <a:defRPr/>
              </a:pPr>
              <a:t>83</a:t>
            </a:fld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-828600" y="6319728"/>
            <a:ext cx="9130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  <a:latin typeface="Tahoma" pitchFamily="34" charset="0"/>
              </a:rPr>
              <a:t/>
            </a:r>
            <a:br>
              <a:rPr lang="fr-FR" b="1" dirty="0">
                <a:solidFill>
                  <a:schemeClr val="accent2"/>
                </a:solidFill>
                <a:latin typeface="Tahoma" pitchFamily="34" charset="0"/>
              </a:rPr>
            </a:b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41572" y="4229760"/>
            <a:ext cx="48406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Autre voie majeure </a:t>
            </a:r>
            <a:r>
              <a:rPr lang="fr-FR" b="1" dirty="0"/>
              <a:t>de l'apoptose</a:t>
            </a:r>
          </a:p>
          <a:p>
            <a:r>
              <a:rPr lang="fr-FR" b="1" dirty="0" smtClean="0">
                <a:sym typeface="Wingdings" pitchFamily="2" charset="2"/>
              </a:rPr>
              <a:t> </a:t>
            </a:r>
            <a:r>
              <a:rPr lang="fr-FR" b="1" dirty="0" err="1" smtClean="0"/>
              <a:t>Relachement</a:t>
            </a:r>
            <a:r>
              <a:rPr lang="fr-FR" b="1" dirty="0" smtClean="0"/>
              <a:t> </a:t>
            </a:r>
            <a:r>
              <a:rPr lang="fr-FR" b="1" dirty="0"/>
              <a:t>de cytochrome </a:t>
            </a:r>
            <a:r>
              <a:rPr lang="fr-FR" b="1" dirty="0" smtClean="0"/>
              <a:t>C</a:t>
            </a:r>
            <a:endParaRPr lang="fr-FR" b="1" dirty="0"/>
          </a:p>
          <a:p>
            <a:r>
              <a:rPr lang="fr-FR" b="1" dirty="0" smtClean="0">
                <a:sym typeface="Wingdings" pitchFamily="2" charset="2"/>
              </a:rPr>
              <a:t> </a:t>
            </a:r>
            <a:r>
              <a:rPr lang="fr-FR" b="1" dirty="0" err="1" smtClean="0"/>
              <a:t>Presence</a:t>
            </a:r>
            <a:r>
              <a:rPr lang="fr-FR" b="1" dirty="0" smtClean="0"/>
              <a:t> </a:t>
            </a:r>
            <a:r>
              <a:rPr lang="fr-FR" b="1" dirty="0"/>
              <a:t>d'</a:t>
            </a:r>
            <a:r>
              <a:rPr lang="fr-FR" b="1" dirty="0" err="1"/>
              <a:t>ADNmt</a:t>
            </a:r>
            <a:r>
              <a:rPr lang="fr-FR" b="1" dirty="0"/>
              <a:t> </a:t>
            </a:r>
            <a:r>
              <a:rPr lang="fr-FR" b="1" dirty="0" smtClean="0"/>
              <a:t>altéré </a:t>
            </a:r>
            <a:r>
              <a:rPr lang="fr-FR" b="1" dirty="0"/>
              <a:t>dans les cancers</a:t>
            </a:r>
          </a:p>
        </p:txBody>
      </p:sp>
      <p:pic>
        <p:nvPicPr>
          <p:cNvPr id="2529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065" y="3032537"/>
            <a:ext cx="2894704" cy="3317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lèche droite 4"/>
          <p:cNvSpPr/>
          <p:nvPr/>
        </p:nvSpPr>
        <p:spPr bwMode="auto">
          <a:xfrm>
            <a:off x="4361870" y="4345292"/>
            <a:ext cx="978408" cy="484632"/>
          </a:xfrm>
          <a:prstGeom prst="rightArrow">
            <a:avLst/>
          </a:prstGeom>
          <a:solidFill>
            <a:schemeClr val="accent1"/>
          </a:solidFill>
          <a:ln w="28575" cap="flat" cmpd="sng" algn="ctr">
            <a:solidFill>
              <a:srgbClr val="B7EDF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70658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Etudes avec PAVIRMA</a:t>
            </a:r>
          </a:p>
        </p:txBody>
      </p:sp>
      <p:sp>
        <p:nvSpPr>
          <p:cNvPr id="169988" name="Text Box 55"/>
          <p:cNvSpPr txBox="1">
            <a:spLocks noChangeArrowheads="1"/>
          </p:cNvSpPr>
          <p:nvPr/>
        </p:nvSpPr>
        <p:spPr bwMode="auto">
          <a:xfrm>
            <a:off x="755650" y="6489700"/>
            <a:ext cx="4887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LU" b="1" dirty="0">
                <a:solidFill>
                  <a:srgbClr val="FFFFFF"/>
                </a:solidFill>
                <a:latin typeface="Corbel" pitchFamily="34" charset="0"/>
              </a:rPr>
              <a:t>Etude des faibles doses avec PAVIRMA</a:t>
            </a:r>
            <a:endParaRPr lang="fr-LU" b="1" dirty="0">
              <a:solidFill>
                <a:srgbClr val="FEFCFC"/>
              </a:solidFill>
            </a:endParaRPr>
          </a:p>
        </p:txBody>
      </p:sp>
      <p:pic>
        <p:nvPicPr>
          <p:cNvPr id="16998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453188"/>
            <a:ext cx="360363" cy="37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9992" name="Rectangle 8"/>
          <p:cNvSpPr>
            <a:spLocks noChangeArrowheads="1"/>
          </p:cNvSpPr>
          <p:nvPr/>
        </p:nvSpPr>
        <p:spPr bwMode="auto">
          <a:xfrm>
            <a:off x="0" y="692696"/>
            <a:ext cx="9161160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buClr>
                <a:srgbClr val="000000"/>
              </a:buClr>
              <a:tabLst>
                <a:tab pos="200025" algn="l"/>
              </a:tabLst>
            </a:pPr>
            <a:r>
              <a:rPr lang="fr-FR" b="1" dirty="0" smtClean="0">
                <a:solidFill>
                  <a:srgbClr val="FFFF00"/>
                </a:solidFill>
              </a:rPr>
              <a:t>Les </a:t>
            </a:r>
            <a:r>
              <a:rPr lang="fr-FR" b="1" dirty="0">
                <a:solidFill>
                  <a:srgbClr val="FFFF00"/>
                </a:solidFill>
              </a:rPr>
              <a:t>activités des systèmes de réparation des bases nucléiques altérées seront </a:t>
            </a:r>
          </a:p>
          <a:p>
            <a:pPr>
              <a:buClr>
                <a:srgbClr val="000000"/>
              </a:buClr>
              <a:tabLst>
                <a:tab pos="200025" algn="l"/>
              </a:tabLst>
            </a:pPr>
            <a:r>
              <a:rPr lang="fr-FR" b="1" dirty="0">
                <a:solidFill>
                  <a:srgbClr val="FFFF00"/>
                </a:solidFill>
              </a:rPr>
              <a:t>mesurées dans la matrice mitochondriale hautement purifiée et dans le </a:t>
            </a:r>
          </a:p>
          <a:p>
            <a:pPr>
              <a:buClr>
                <a:srgbClr val="000000"/>
              </a:buClr>
              <a:tabLst>
                <a:tab pos="200025" algn="l"/>
              </a:tabLst>
            </a:pPr>
            <a:r>
              <a:rPr lang="fr-FR" b="1" dirty="0">
                <a:solidFill>
                  <a:srgbClr val="FFFF00"/>
                </a:solidFill>
              </a:rPr>
              <a:t>nucléoplasme de ces cellules par l'utilisation de puces porteuses d'ADN </a:t>
            </a:r>
          </a:p>
          <a:p>
            <a:pPr>
              <a:buClr>
                <a:srgbClr val="000000"/>
              </a:buClr>
              <a:tabLst>
                <a:tab pos="200025" algn="l"/>
              </a:tabLst>
            </a:pPr>
            <a:r>
              <a:rPr lang="fr-FR" b="1" dirty="0">
                <a:solidFill>
                  <a:srgbClr val="FFFF00"/>
                </a:solidFill>
              </a:rPr>
              <a:t>altéré, mises au point par le laboratoire de Lésions des Acides Nucléiques du </a:t>
            </a:r>
          </a:p>
          <a:p>
            <a:pPr>
              <a:buClr>
                <a:srgbClr val="000000"/>
              </a:buClr>
              <a:tabLst>
                <a:tab pos="200025" algn="l"/>
              </a:tabLst>
            </a:pPr>
            <a:r>
              <a:rPr lang="fr-FR" b="1" dirty="0">
                <a:solidFill>
                  <a:srgbClr val="FFFF00"/>
                </a:solidFill>
              </a:rPr>
              <a:t>CEA de Grenoble.</a:t>
            </a:r>
          </a:p>
        </p:txBody>
      </p:sp>
      <p:sp>
        <p:nvSpPr>
          <p:cNvPr id="169993" name="Rectangle 9"/>
          <p:cNvSpPr>
            <a:spLocks noChangeArrowheads="1"/>
          </p:cNvSpPr>
          <p:nvPr/>
        </p:nvSpPr>
        <p:spPr bwMode="auto">
          <a:xfrm>
            <a:off x="31446" y="2348880"/>
            <a:ext cx="914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Dans </a:t>
            </a:r>
            <a:r>
              <a:rPr lang="fr-FR" b="1" dirty="0">
                <a:solidFill>
                  <a:srgbClr val="FFFF00"/>
                </a:solidFill>
              </a:rPr>
              <a:t>une troisième phase, les mêmes protocoles seront appliqués à des cellules prostatiques normales et cancéreuses, afin de déterminer si des résultats identiques  sont retrouvés dans les cellules cancéreuses</a:t>
            </a:r>
            <a:r>
              <a:rPr lang="fr-FR" b="1" i="1" dirty="0">
                <a:solidFill>
                  <a:srgbClr val="B7EDF3"/>
                </a:solidFill>
              </a:rPr>
              <a:t>. 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FFED9E-5F60-435D-B006-54B80976D18E}" type="slidenum">
              <a:rPr lang="fr-FR" smtClean="0"/>
              <a:pPr>
                <a:defRPr/>
              </a:pPr>
              <a:t>84</a:t>
            </a:fld>
            <a:endParaRPr lang="fr-FR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274" y="3295030"/>
            <a:ext cx="4167884" cy="312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43869" y="4477762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Simulation M Gautier</a:t>
            </a:r>
            <a:endParaRPr lang="fr-FR" b="1" dirty="0"/>
          </a:p>
        </p:txBody>
      </p:sp>
      <p:sp>
        <p:nvSpPr>
          <p:cNvPr id="4" name="Flèche droite 3"/>
          <p:cNvSpPr/>
          <p:nvPr/>
        </p:nvSpPr>
        <p:spPr bwMode="auto">
          <a:xfrm>
            <a:off x="3399838" y="4520447"/>
            <a:ext cx="576064" cy="299966"/>
          </a:xfrm>
          <a:prstGeom prst="rightArrow">
            <a:avLst/>
          </a:prstGeom>
          <a:solidFill>
            <a:schemeClr val="accent1"/>
          </a:solidFill>
          <a:ln w="28575" cap="flat" cmpd="sng" algn="ctr">
            <a:solidFill>
              <a:srgbClr val="B7EDF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11028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565400"/>
            <a:ext cx="9150350" cy="776288"/>
          </a:xfrm>
        </p:spPr>
        <p:txBody>
          <a:bodyPr/>
          <a:lstStyle/>
          <a:p>
            <a:r>
              <a:rPr lang="fr-FR" smtClean="0">
                <a:solidFill>
                  <a:schemeClr val="tx1"/>
                </a:solidFill>
              </a:rPr>
              <a:t>Merci de votre attention !!!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FFED9E-5F60-435D-B006-54B80976D18E}" type="slidenum">
              <a:rPr lang="fr-FR" smtClean="0"/>
              <a:pPr>
                <a:defRPr/>
              </a:pPr>
              <a:t>85</a:t>
            </a:fld>
            <a:endParaRPr lang="fr-FR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2411413" y="2924175"/>
            <a:ext cx="2128837" cy="687388"/>
            <a:chOff x="2459" y="1537"/>
            <a:chExt cx="1646" cy="532"/>
          </a:xfrm>
        </p:grpSpPr>
        <p:sp>
          <p:nvSpPr>
            <p:cNvPr id="28712" name="Text Box 45"/>
            <p:cNvSpPr txBox="1">
              <a:spLocks noChangeArrowheads="1"/>
            </p:cNvSpPr>
            <p:nvPr/>
          </p:nvSpPr>
          <p:spPr bwMode="auto">
            <a:xfrm>
              <a:off x="2459" y="1537"/>
              <a:ext cx="1055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fr-FR">
                  <a:solidFill>
                    <a:schemeClr val="bg1"/>
                  </a:solidFill>
                </a:rPr>
                <a:t>Bragg peak</a:t>
              </a:r>
            </a:p>
          </p:txBody>
        </p:sp>
        <p:sp>
          <p:nvSpPr>
            <p:cNvPr id="28713" name="Line 46"/>
            <p:cNvSpPr>
              <a:spLocks noChangeShapeType="1"/>
            </p:cNvSpPr>
            <p:nvPr/>
          </p:nvSpPr>
          <p:spPr bwMode="auto">
            <a:xfrm>
              <a:off x="3016" y="1797"/>
              <a:ext cx="1089" cy="27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8682" name="AutoShape 17"/>
          <p:cNvSpPr>
            <a:spLocks noGrp="1"/>
          </p:cNvSpPr>
          <p:nvPr>
            <p:ph type="title"/>
          </p:nvPr>
        </p:nvSpPr>
        <p:spPr>
          <a:xfrm>
            <a:off x="-11962" y="44624"/>
            <a:ext cx="9150350" cy="776288"/>
          </a:xfrm>
        </p:spPr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contexte</a:t>
            </a:r>
            <a:r>
              <a:rPr lang="en-US" dirty="0" smtClean="0"/>
              <a:t> de la </a:t>
            </a:r>
            <a:r>
              <a:rPr lang="en-US" dirty="0" err="1" smtClean="0"/>
              <a:t>lutte</a:t>
            </a:r>
            <a:r>
              <a:rPr lang="en-US" dirty="0" smtClean="0"/>
              <a:t> </a:t>
            </a:r>
            <a:r>
              <a:rPr lang="en-US" dirty="0" err="1" smtClean="0"/>
              <a:t>contre</a:t>
            </a:r>
            <a:r>
              <a:rPr lang="en-US" dirty="0" smtClean="0"/>
              <a:t> le Cancer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5C8E74-10EC-4E6A-B114-E4B7E064E34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38" name="Text Box 55"/>
          <p:cNvSpPr txBox="1">
            <a:spLocks noChangeArrowheads="1"/>
          </p:cNvSpPr>
          <p:nvPr/>
        </p:nvSpPr>
        <p:spPr bwMode="auto">
          <a:xfrm>
            <a:off x="107504" y="6453336"/>
            <a:ext cx="48879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Le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contexte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générale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de la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lutte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</a:t>
            </a:r>
            <a:r>
              <a:rPr lang="en-US" sz="1600" b="1" dirty="0" err="1" smtClean="0">
                <a:solidFill>
                  <a:srgbClr val="FFFFFF"/>
                </a:solidFill>
                <a:latin typeface="Corbel" pitchFamily="34" charset="0"/>
              </a:rPr>
              <a:t>contre</a:t>
            </a:r>
            <a:r>
              <a:rPr lang="en-US" sz="1600" b="1" dirty="0" smtClean="0">
                <a:solidFill>
                  <a:srgbClr val="FFFFFF"/>
                </a:solidFill>
                <a:latin typeface="Corbel" pitchFamily="34" charset="0"/>
              </a:rPr>
              <a:t> le Cancer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04" y="83671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R</a:t>
            </a:r>
            <a:r>
              <a:rPr lang="fr-FR" sz="2400" b="1" dirty="0" smtClean="0">
                <a:solidFill>
                  <a:srgbClr val="FF0000"/>
                </a:solidFill>
              </a:rPr>
              <a:t>adiothérapie </a:t>
            </a:r>
            <a:r>
              <a:rPr lang="fr-FR" sz="2400" b="1" dirty="0" err="1">
                <a:solidFill>
                  <a:srgbClr val="FF0000"/>
                </a:solidFill>
              </a:rPr>
              <a:t>C</a:t>
            </a:r>
            <a:r>
              <a:rPr lang="fr-FR" sz="2400" b="1" dirty="0" err="1" smtClean="0">
                <a:solidFill>
                  <a:srgbClr val="FF0000"/>
                </a:solidFill>
              </a:rPr>
              <a:t>onformationnelle</a:t>
            </a:r>
            <a:r>
              <a:rPr lang="fr-FR" sz="2400" b="1" dirty="0" smtClean="0">
                <a:solidFill>
                  <a:srgbClr val="FF0000"/>
                </a:solidFill>
              </a:rPr>
              <a:t> par Modulation d‘Intensité 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47888" y="2847333"/>
            <a:ext cx="33847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/>
              <a:t>Voir </a:t>
            </a:r>
            <a:r>
              <a:rPr lang="fr-FR" sz="2800" b="1" dirty="0" err="1" smtClean="0"/>
              <a:t>Video</a:t>
            </a:r>
            <a:r>
              <a:rPr lang="fr-FR" sz="2800" b="1" dirty="0" smtClean="0"/>
              <a:t> #2</a:t>
            </a:r>
            <a:endParaRPr lang="fr-FR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24147975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8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2" grpId="0"/>
    </p:bldLst>
  </p:timing>
</p:sld>
</file>

<file path=ppt/theme/theme1.xml><?xml version="1.0" encoding="utf-8"?>
<a:theme xmlns:a="http://schemas.openxmlformats.org/drawingml/2006/main" name="6_Style maitre">
  <a:themeElements>
    <a:clrScheme name="6_Style maitre 1">
      <a:dk1>
        <a:srgbClr val="696464"/>
      </a:dk1>
      <a:lt1>
        <a:srgbClr val="FFFFFF"/>
      </a:lt1>
      <a:dk2>
        <a:srgbClr val="000000"/>
      </a:dk2>
      <a:lt2>
        <a:srgbClr val="E9E5DC"/>
      </a:lt2>
      <a:accent1>
        <a:srgbClr val="D34817"/>
      </a:accent1>
      <a:accent2>
        <a:srgbClr val="9B2D1F"/>
      </a:accent2>
      <a:accent3>
        <a:srgbClr val="AAAAAA"/>
      </a:accent3>
      <a:accent4>
        <a:srgbClr val="DADADA"/>
      </a:accent4>
      <a:accent5>
        <a:srgbClr val="E6B1AB"/>
      </a:accent5>
      <a:accent6>
        <a:srgbClr val="8C281B"/>
      </a:accent6>
      <a:hlink>
        <a:srgbClr val="CC9900"/>
      </a:hlink>
      <a:folHlink>
        <a:srgbClr val="96A9A9"/>
      </a:folHlink>
    </a:clrScheme>
    <a:fontScheme name="6_Style mait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rgbClr val="B7EDF3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rgbClr val="B7EDF3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6_Style maitre 1">
        <a:dk1>
          <a:srgbClr val="696464"/>
        </a:dk1>
        <a:lt1>
          <a:srgbClr val="FFFFFF"/>
        </a:lt1>
        <a:dk2>
          <a:srgbClr val="000000"/>
        </a:dk2>
        <a:lt2>
          <a:srgbClr val="E9E5DC"/>
        </a:lt2>
        <a:accent1>
          <a:srgbClr val="D34817"/>
        </a:accent1>
        <a:accent2>
          <a:srgbClr val="9B2D1F"/>
        </a:accent2>
        <a:accent3>
          <a:srgbClr val="AAAAAA"/>
        </a:accent3>
        <a:accent4>
          <a:srgbClr val="DADADA"/>
        </a:accent4>
        <a:accent5>
          <a:srgbClr val="E6B1AB"/>
        </a:accent5>
        <a:accent6>
          <a:srgbClr val="8C281B"/>
        </a:accent6>
        <a:hlink>
          <a:srgbClr val="CC9900"/>
        </a:hlink>
        <a:folHlink>
          <a:srgbClr val="96A9A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0</TotalTime>
  <Words>4933</Words>
  <Application>Microsoft Office PowerPoint</Application>
  <PresentationFormat>Affichage à l'écran (4:3)</PresentationFormat>
  <Paragraphs>871</Paragraphs>
  <Slides>85</Slides>
  <Notes>70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4</vt:i4>
      </vt:variant>
      <vt:variant>
        <vt:lpstr>Titres des diapositives</vt:lpstr>
      </vt:variant>
      <vt:variant>
        <vt:i4>85</vt:i4>
      </vt:variant>
    </vt:vector>
  </HeadingPairs>
  <TitlesOfParts>
    <vt:vector size="90" baseType="lpstr">
      <vt:lpstr>6_Style maitre</vt:lpstr>
      <vt:lpstr>Equation</vt:lpstr>
      <vt:lpstr>AutoCAD.Drawing.15</vt:lpstr>
      <vt:lpstr>Bitmap Image</vt:lpstr>
      <vt:lpstr>Diapositive</vt:lpstr>
      <vt:lpstr>Présentation PowerPoint</vt:lpstr>
      <vt:lpstr>Sommaire</vt:lpstr>
      <vt:lpstr>Le contexte de la lutte contre le Cancer</vt:lpstr>
      <vt:lpstr>Le contexte de la lutte contre le Cancer</vt:lpstr>
      <vt:lpstr>Le contexte de la lutte contre le Cancer</vt:lpstr>
      <vt:lpstr>Le contexte de la lutte contre le Cancer</vt:lpstr>
      <vt:lpstr>Le contexte de la lutte contre le Cancer</vt:lpstr>
      <vt:lpstr>Le contexte de la lutte contre le Cancer</vt:lpstr>
      <vt:lpstr>Le contexte de la lutte contre le Cancer</vt:lpstr>
      <vt:lpstr>Le contexte de la lutte contre le Cancer</vt:lpstr>
      <vt:lpstr>Le contexte de la lutte contre le Cancer</vt:lpstr>
      <vt:lpstr>Le contexte de la lutte contre le Cancer</vt:lpstr>
      <vt:lpstr>Le contexte de la lutte contre le Cancer</vt:lpstr>
      <vt:lpstr>Le contexte de la lutte contre le Cancer</vt:lpstr>
      <vt:lpstr>Le contexte de la lutte contre le Cancer</vt:lpstr>
      <vt:lpstr>Le contexte de la lutte contre le Cancer</vt:lpstr>
      <vt:lpstr>Le contexte de la lutte contre le Cancer</vt:lpstr>
      <vt:lpstr>Le contexte de la lutte contre le Cancer</vt:lpstr>
      <vt:lpstr>Le contexte de la lutte contre le Cancer</vt:lpstr>
      <vt:lpstr>Le contexte de la lutte contre le Cancer</vt:lpstr>
      <vt:lpstr>Sommaire</vt:lpstr>
      <vt:lpstr>Les Bases de l’hadronthérapie </vt:lpstr>
      <vt:lpstr>Les Bases de l’hadronthérapie </vt:lpstr>
      <vt:lpstr>Les Bases de l’hadronthérapie </vt:lpstr>
      <vt:lpstr>Les Bases de l’hadronthérapie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Sommaire</vt:lpstr>
      <vt:lpstr>Présentation PowerPoint</vt:lpstr>
      <vt:lpstr>Présentation PowerPoint</vt:lpstr>
      <vt:lpstr>Présentation PowerPoint</vt:lpstr>
      <vt:lpstr>Le Contrôle du traitement</vt:lpstr>
      <vt:lpstr>Le Contrôle du traitement</vt:lpstr>
      <vt:lpstr>Présentation PowerPoint</vt:lpstr>
      <vt:lpstr>Présentation PowerPoint</vt:lpstr>
      <vt:lpstr>Présentation PowerPoint</vt:lpstr>
      <vt:lpstr>Le Contrôle du traitement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Sommaire</vt:lpstr>
      <vt:lpstr>Modèle physique pour la radiobiologie </vt:lpstr>
      <vt:lpstr>Modèle physique pour la radiobiologie </vt:lpstr>
      <vt:lpstr>Modèle physique pour la radiobiologie </vt:lpstr>
      <vt:lpstr>Présentation PowerPoint</vt:lpstr>
      <vt:lpstr>Présentation PowerPoint</vt:lpstr>
      <vt:lpstr>Présentation PowerPoint</vt:lpstr>
      <vt:lpstr>Présentation PowerPoint</vt:lpstr>
      <vt:lpstr>Modèle physique pour la radiobiologie </vt:lpstr>
      <vt:lpstr>Modèle physique pour la radiobiologie </vt:lpstr>
      <vt:lpstr>Sommaire</vt:lpstr>
      <vt:lpstr>Etudes avec PAVIRMA</vt:lpstr>
      <vt:lpstr>Etudes avec PAVIRMA</vt:lpstr>
      <vt:lpstr>Etudes avec PAVIRMA</vt:lpstr>
      <vt:lpstr>Merci de votre attention 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/>
  <cp:lastModifiedBy/>
  <cp:revision>175</cp:revision>
  <dcterms:created xsi:type="dcterms:W3CDTF">2007-04-02T09:48:48Z</dcterms:created>
  <dcterms:modified xsi:type="dcterms:W3CDTF">2012-12-04T10:57:49Z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1036</vt:i4>
  </property>
  <property fmtid="{D5CDD505-2E9C-101B-9397-08002B2CF9AE}" pid="3" name="_Version">
    <vt:lpwstr>12.0.4518</vt:lpwstr>
  </property>
</Properties>
</file>