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279" r:id="rId4"/>
    <p:sldId id="280" r:id="rId5"/>
    <p:sldId id="284" r:id="rId6"/>
    <p:sldId id="285" r:id="rId7"/>
    <p:sldId id="281" r:id="rId8"/>
    <p:sldId id="258" r:id="rId9"/>
    <p:sldId id="278" r:id="rId10"/>
    <p:sldId id="288" r:id="rId11"/>
    <p:sldId id="289" r:id="rId12"/>
    <p:sldId id="290" r:id="rId13"/>
    <p:sldId id="293" r:id="rId14"/>
    <p:sldId id="291" r:id="rId15"/>
    <p:sldId id="294" r:id="rId1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27E"/>
    <a:srgbClr val="CC0000"/>
    <a:srgbClr val="008000"/>
    <a:srgbClr val="0304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0FBBB-8B48-4DE9-BCE7-BFA8E4AD77A2}" type="datetimeFigureOut">
              <a:rPr lang="fr-FR"/>
              <a:pPr>
                <a:defRPr/>
              </a:pPr>
              <a:t>03/10/2012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9C263F-D67C-4257-8D1E-EAE0F1BBB5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>
            <a:off x="0" y="0"/>
            <a:ext cx="9144000" cy="1089025"/>
          </a:xfrm>
          <a:prstGeom prst="roundRect">
            <a:avLst>
              <a:gd name="adj" fmla="val 144"/>
            </a:avLst>
          </a:prstGeom>
          <a:gradFill rotWithShape="0">
            <a:gsLst>
              <a:gs pos="0">
                <a:srgbClr val="FFFFFF"/>
              </a:gs>
              <a:gs pos="100000">
                <a:srgbClr val="CADAE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7812088" y="6453188"/>
            <a:ext cx="1154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9144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FCE1B7F-9FFD-4339-812E-FC0EBF0517FF}" type="slidenum">
              <a:rPr lang="en-GB" sz="1200">
                <a:latin typeface="Times New Roman" pitchFamily="18" charset="0"/>
              </a:rPr>
              <a:pPr algn="r" defTabSz="9144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‹N°›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041" name="AutoShape 17"/>
          <p:cNvSpPr>
            <a:spLocks noChangeArrowheads="1"/>
          </p:cNvSpPr>
          <p:nvPr userDrawn="1"/>
        </p:nvSpPr>
        <p:spPr bwMode="auto">
          <a:xfrm>
            <a:off x="0" y="1052513"/>
            <a:ext cx="1763713" cy="71437"/>
          </a:xfrm>
          <a:prstGeom prst="roundRect">
            <a:avLst>
              <a:gd name="adj" fmla="val 2269"/>
            </a:avLst>
          </a:prstGeom>
          <a:gradFill rotWithShape="0">
            <a:gsLst>
              <a:gs pos="0">
                <a:srgbClr val="9999FF"/>
              </a:gs>
              <a:gs pos="100000">
                <a:srgbClr val="B5CCE8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2" name="AutoShape 18"/>
          <p:cNvSpPr>
            <a:spLocks noChangeArrowheads="1"/>
          </p:cNvSpPr>
          <p:nvPr userDrawn="1"/>
        </p:nvSpPr>
        <p:spPr bwMode="auto">
          <a:xfrm rot="10800000">
            <a:off x="1763713" y="1052513"/>
            <a:ext cx="5616575" cy="71437"/>
          </a:xfrm>
          <a:prstGeom prst="roundRect">
            <a:avLst>
              <a:gd name="adj" fmla="val 2269"/>
            </a:avLst>
          </a:pr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3" name="AutoShape 19"/>
          <p:cNvSpPr>
            <a:spLocks noChangeArrowheads="1"/>
          </p:cNvSpPr>
          <p:nvPr userDrawn="1"/>
        </p:nvSpPr>
        <p:spPr bwMode="auto">
          <a:xfrm>
            <a:off x="7380288" y="1052513"/>
            <a:ext cx="1763712" cy="71437"/>
          </a:xfrm>
          <a:prstGeom prst="roundRect">
            <a:avLst>
              <a:gd name="adj" fmla="val 2269"/>
            </a:avLst>
          </a:prstGeom>
          <a:gradFill rotWithShape="0">
            <a:gsLst>
              <a:gs pos="0">
                <a:srgbClr val="B5CCE8"/>
              </a:gs>
              <a:gs pos="100000">
                <a:srgbClr val="9999F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4" name="AutoShape 20"/>
          <p:cNvSpPr>
            <a:spLocks noChangeArrowheads="1"/>
          </p:cNvSpPr>
          <p:nvPr userDrawn="1"/>
        </p:nvSpPr>
        <p:spPr bwMode="auto">
          <a:xfrm>
            <a:off x="0" y="0"/>
            <a:ext cx="9144000" cy="1042988"/>
          </a:xfrm>
          <a:prstGeom prst="roundRect">
            <a:avLst>
              <a:gd name="adj" fmla="val 1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225425"/>
            <a:ext cx="74580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the title text format</a:t>
            </a:r>
          </a:p>
        </p:txBody>
      </p:sp>
      <p:sp>
        <p:nvSpPr>
          <p:cNvPr id="103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48662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the outline text format</a:t>
            </a:r>
          </a:p>
          <a:p>
            <a:pPr lvl="1"/>
            <a:r>
              <a:rPr lang="fr-FR" smtClean="0"/>
              <a:t>Second Outline Level</a:t>
            </a:r>
          </a:p>
          <a:p>
            <a:pPr lvl="2"/>
            <a:r>
              <a:rPr lang="fr-FR" smtClean="0"/>
              <a:t>Third Outline Level</a:t>
            </a:r>
          </a:p>
          <a:p>
            <a:pPr lvl="3"/>
            <a:r>
              <a:rPr lang="fr-FR" smtClean="0"/>
              <a:t>Fourth Outline Level</a:t>
            </a:r>
          </a:p>
          <a:p>
            <a:pPr lvl="4"/>
            <a:r>
              <a:rPr lang="fr-FR" smtClean="0"/>
              <a:t>Fifth Outline Level</a:t>
            </a:r>
          </a:p>
          <a:p>
            <a:pPr lvl="4"/>
            <a:r>
              <a:rPr lang="fr-FR" smtClean="0"/>
              <a:t>Sixth Outline Level</a:t>
            </a:r>
          </a:p>
          <a:p>
            <a:pPr lvl="4"/>
            <a:r>
              <a:rPr lang="fr-FR" smtClean="0"/>
              <a:t>Seventh Outline Level</a:t>
            </a:r>
          </a:p>
          <a:p>
            <a:pPr lvl="4"/>
            <a:r>
              <a:rPr lang="fr-FR" smtClean="0"/>
              <a:t>Eighth Outline Level</a:t>
            </a:r>
          </a:p>
          <a:p>
            <a:pPr lvl="4"/>
            <a:r>
              <a:rPr lang="fr-FR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000"/>
          </a:solidFill>
          <a:latin typeface="Berlin Sans FB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Berlin Sans FB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bul-pho-2007-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922463"/>
            <a:ext cx="710406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 5" descr="image_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950" y="46038"/>
            <a:ext cx="3532188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re 1"/>
          <p:cNvSpPr>
            <a:spLocks noGrp="1"/>
          </p:cNvSpPr>
          <p:nvPr>
            <p:ph type="ctrTitle"/>
          </p:nvPr>
        </p:nvSpPr>
        <p:spPr>
          <a:xfrm>
            <a:off x="0" y="85725"/>
            <a:ext cx="5611813" cy="9271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3600" smtClean="0"/>
              <a:t>Groupe CMS @IPHC</a:t>
            </a:r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0" y="1263650"/>
            <a:ext cx="561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  <a:latin typeface="Calibri" pitchFamily="34" charset="0"/>
              </a:rPr>
              <a:t>Et sujets de stage et thèse proposés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url"/>
          <p:cNvPicPr>
            <a:picLocks noChangeAspect="1" noChangeArrowheads="1"/>
          </p:cNvPicPr>
          <p:nvPr/>
        </p:nvPicPr>
        <p:blipFill>
          <a:blip r:embed="rId2">
            <a:lum bright="76000"/>
          </a:blip>
          <a:srcRect/>
          <a:stretch>
            <a:fillRect/>
          </a:stretch>
        </p:blipFill>
        <p:spPr bwMode="auto">
          <a:xfrm>
            <a:off x="2790825" y="2867025"/>
            <a:ext cx="6353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5425"/>
            <a:ext cx="8526462" cy="660400"/>
          </a:xfrm>
        </p:spPr>
        <p:txBody>
          <a:bodyPr/>
          <a:lstStyle/>
          <a:p>
            <a:pPr eaLnBrk="1" hangingPunct="1"/>
            <a:r>
              <a:rPr lang="fr-FR" sz="3600" smtClean="0"/>
              <a:t>Activités du groupe : </a:t>
            </a:r>
            <a:br>
              <a:rPr lang="fr-FR" sz="3600" smtClean="0"/>
            </a:br>
            <a:r>
              <a:rPr lang="fr-FR" sz="3600" smtClean="0"/>
              <a:t>détecteur et calibration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2838"/>
            <a:ext cx="9144000" cy="5716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rgbClr val="008000"/>
                </a:solidFill>
              </a:rPr>
              <a:t>Eric Conte, Christophe Goetzmann</a:t>
            </a:r>
            <a:r>
              <a:rPr lang="fr-FR" sz="20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rgbClr val="008000"/>
                </a:solidFill>
              </a:rPr>
              <a:t>Alignement du trajectographe</a:t>
            </a:r>
            <a:r>
              <a:rPr lang="fr-FR" sz="1800" smtClean="0"/>
              <a:t> : détermination précise de la position des modules de détection, alignement. Permet d’améliorer la résolution de la trajectoire des particules chargées.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rgbClr val="008000"/>
                </a:solidFill>
              </a:rPr>
              <a:t>Jean-Laurent Agram, Jean-Charles Fontaine</a:t>
            </a:r>
            <a:r>
              <a:rPr lang="fr-FR" sz="20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rgbClr val="008000"/>
                </a:solidFill>
              </a:rPr>
              <a:t>Mesure de l’évolution des performances</a:t>
            </a:r>
            <a:r>
              <a:rPr lang="fr-FR" sz="1800" smtClean="0"/>
              <a:t> du trajectographe en fonction de la </a:t>
            </a:r>
            <a:r>
              <a:rPr lang="fr-FR" sz="1800" smtClean="0">
                <a:solidFill>
                  <a:srgbClr val="008000"/>
                </a:solidFill>
              </a:rPr>
              <a:t>dose de radiation reçue</a:t>
            </a:r>
            <a:r>
              <a:rPr lang="fr-FR" sz="1800" smtClean="0"/>
              <a:t>. Permet une optimisation des conditions de fonctionnement (température) pour diminuer les dommages dus aux radiations.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rgbClr val="008000"/>
                </a:solidFill>
              </a:rPr>
              <a:t>Marco Cardaci</a:t>
            </a:r>
            <a:r>
              <a:rPr lang="fr-FR" sz="20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Mesure en ligne des gains des pistes au silicium du trajectographe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rgbClr val="008000"/>
                </a:solidFill>
              </a:rPr>
              <a:t>Jean-Marie Brom</a:t>
            </a:r>
            <a:r>
              <a:rPr lang="fr-FR" sz="20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Développement d’un </a:t>
            </a:r>
            <a:r>
              <a:rPr lang="fr-FR" sz="1800" smtClean="0">
                <a:solidFill>
                  <a:srgbClr val="008000"/>
                </a:solidFill>
              </a:rPr>
              <a:t>détecteur au diamant</a:t>
            </a:r>
            <a:r>
              <a:rPr lang="fr-FR" sz="1800" smtClean="0"/>
              <a:t> pour la très haute luminosité (grande résistance aux radiations). 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rgbClr val="008000"/>
                </a:solidFill>
              </a:rPr>
              <a:t>Eric Chabert, Laurent Gross</a:t>
            </a:r>
            <a:r>
              <a:rPr lang="fr-FR" sz="20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rgbClr val="008000"/>
                </a:solidFill>
              </a:rPr>
              <a:t>Amélioration du détecteur CMS</a:t>
            </a:r>
            <a:r>
              <a:rPr lang="fr-FR" sz="1800" smtClean="0"/>
              <a:t> pour la (très) haute luminosité, upgrade. Design des cartes électroniques du système d’acquisition du détecteur à Pixel.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Activités du groupe : </a:t>
            </a:r>
            <a:br>
              <a:rPr lang="fr-FR" sz="3600" smtClean="0"/>
            </a:br>
            <a:r>
              <a:rPr lang="fr-FR" sz="3600" smtClean="0"/>
              <a:t>identification des objets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455738"/>
            <a:ext cx="5014912" cy="5062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smtClean="0"/>
              <a:t>Jeremy Andrea</a:t>
            </a:r>
            <a:r>
              <a:rPr lang="fr-FR" sz="2000" smtClean="0">
                <a:solidFill>
                  <a:srgbClr val="CC0000"/>
                </a:solidFill>
              </a:rPr>
              <a:t>, Daniel Bloch </a:t>
            </a:r>
            <a:r>
              <a:rPr lang="fr-FR" sz="1600" smtClean="0">
                <a:solidFill>
                  <a:srgbClr val="CC0000"/>
                </a:solidFill>
              </a:rPr>
              <a:t>(coordinateur « b-tagging » pour CMS international)</a:t>
            </a:r>
            <a:r>
              <a:rPr lang="fr-FR" sz="1600" smtClean="0"/>
              <a:t>,</a:t>
            </a:r>
            <a:r>
              <a:rPr lang="fr-FR" sz="2000" smtClean="0"/>
              <a:t> Camille Beluffi, Caroline Collard, Pierre Van Hove.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Algorithmes </a:t>
            </a:r>
            <a:r>
              <a:rPr lang="fr-FR" sz="1800" smtClean="0">
                <a:solidFill>
                  <a:schemeClr val="hlink"/>
                </a:solidFill>
              </a:rPr>
              <a:t>d’identification de jet b</a:t>
            </a:r>
            <a:r>
              <a:rPr lang="fr-FR" sz="1800" smtClean="0"/>
              <a:t>. Validation, calibration et mesure de performances.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Anne-Catherine Lebihan.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Identification des leptons tau</a:t>
            </a:r>
            <a:r>
              <a:rPr lang="fr-FR" sz="1800" smtClean="0"/>
              <a:t> (hadroniques).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Important pour la </a:t>
            </a:r>
            <a:r>
              <a:rPr lang="fr-FR" sz="2000" smtClean="0">
                <a:solidFill>
                  <a:schemeClr val="hlink"/>
                </a:solidFill>
              </a:rPr>
              <a:t>physique du top</a:t>
            </a:r>
            <a:r>
              <a:rPr lang="fr-FR" sz="2000" smtClean="0"/>
              <a:t>, la </a:t>
            </a:r>
            <a:r>
              <a:rPr lang="fr-FR" sz="2000" smtClean="0">
                <a:solidFill>
                  <a:schemeClr val="hlink"/>
                </a:solidFill>
              </a:rPr>
              <a:t>recherche du Higgs</a:t>
            </a:r>
            <a:r>
              <a:rPr lang="fr-FR" sz="2000" smtClean="0"/>
              <a:t> et pour la </a:t>
            </a:r>
            <a:r>
              <a:rPr lang="fr-FR" sz="2000" smtClean="0">
                <a:solidFill>
                  <a:schemeClr val="hlink"/>
                </a:solidFill>
              </a:rPr>
              <a:t>recherche de nouvelle physique</a:t>
            </a:r>
            <a:r>
              <a:rPr lang="fr-FR" sz="20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fr-FR" sz="18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3225" y="1182688"/>
            <a:ext cx="35639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Tau_dec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8" y="4414838"/>
            <a:ext cx="238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taujet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73538"/>
            <a:ext cx="38862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225425"/>
            <a:ext cx="8890000" cy="660400"/>
          </a:xfrm>
        </p:spPr>
        <p:txBody>
          <a:bodyPr/>
          <a:lstStyle/>
          <a:p>
            <a:pPr eaLnBrk="1" hangingPunct="1"/>
            <a:r>
              <a:rPr lang="fr-FR" sz="3200" smtClean="0"/>
              <a:t>Activités du groupe :  analyses de physique</a:t>
            </a:r>
          </a:p>
        </p:txBody>
      </p:sp>
      <p:pic>
        <p:nvPicPr>
          <p:cNvPr id="26627" name="Picture 7" descr="ttdilep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588" y="1130300"/>
            <a:ext cx="41290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8101013" y="1243013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400" b="1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8188325" y="1873250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8000"/>
                </a:solidFill>
              </a:rPr>
              <a:t>q’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5586413" y="30813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5707063" y="3644900"/>
            <a:ext cx="34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8000"/>
                </a:solidFill>
              </a:rPr>
              <a:t>q’</a:t>
            </a:r>
          </a:p>
        </p:txBody>
      </p:sp>
      <p:sp>
        <p:nvSpPr>
          <p:cNvPr id="266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370013"/>
            <a:ext cx="5300663" cy="5391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b="1" u="sng" smtClean="0">
                <a:solidFill>
                  <a:srgbClr val="CC0000"/>
                </a:solidFill>
              </a:rPr>
              <a:t>Physique du quark top</a:t>
            </a:r>
            <a:r>
              <a:rPr lang="fr-FR" sz="1800" smtClean="0"/>
              <a:t> : Jeremy Andrea, Daniel Bloch, Caroline Collard, Marco Cardaci, Eric Chabert, Denis Gelé, Anne-Catherine Lebihan, Pierre Juillot.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Quark top</a:t>
            </a:r>
            <a:r>
              <a:rPr lang="fr-FR" sz="1800" smtClean="0"/>
              <a:t> : un statut particulier dans le MS (</a:t>
            </a:r>
            <a:r>
              <a:rPr lang="fr-FR" sz="1800" smtClean="0">
                <a:solidFill>
                  <a:schemeClr val="hlink"/>
                </a:solidFill>
              </a:rPr>
              <a:t>se désintègre avant de s’hadroniser</a:t>
            </a:r>
            <a:r>
              <a:rPr lang="fr-FR" sz="1800" smtClean="0"/>
              <a:t>, </a:t>
            </a:r>
            <a:r>
              <a:rPr lang="fr-FR" sz="1800" smtClean="0">
                <a:solidFill>
                  <a:schemeClr val="hlink"/>
                </a:solidFill>
              </a:rPr>
              <a:t>couplage au Higgs</a:t>
            </a:r>
            <a:r>
              <a:rPr lang="fr-FR" sz="1800" smtClean="0"/>
              <a:t>, mode de production, recherche de nouvelle physique etc…)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Mesures dans le canal di-leptonique</a:t>
            </a:r>
            <a:r>
              <a:rPr lang="fr-FR" sz="1800" smtClean="0"/>
              <a:t> : section efficace ttbar (la + précise au LHC), masse du top, corrélation de spin et asymétrie de charge=&gt; grande expertise.</a:t>
            </a:r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Mesure dans la section efficace dans le canal tau+jets</a:t>
            </a:r>
            <a:r>
              <a:rPr lang="fr-FR" sz="1800" smtClean="0"/>
              <a:t> =&gt; exploit technique! Recherche de nouvelle physique=&gt; Higgs chargé.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25425"/>
            <a:ext cx="8720137" cy="660400"/>
          </a:xfrm>
        </p:spPr>
        <p:txBody>
          <a:bodyPr/>
          <a:lstStyle/>
          <a:p>
            <a:pPr eaLnBrk="1" hangingPunct="1"/>
            <a:r>
              <a:rPr lang="fr-FR" sz="3200" smtClean="0"/>
              <a:t>Activités du groupe :  analyses de physiques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5186363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Recherche de nouvelle physique</a:t>
            </a:r>
            <a:r>
              <a:rPr lang="fr-FR" sz="1800" smtClean="0"/>
              <a:t> : Jean-Laurent Agram, Jeremy Andrea, Alexandre Aubin, Caroline Collard, Eric Chabert, Eric Conte, Benjamin Fuks, Ulrich Goerlach, Christophe Goetzmann, Guillaume Serret.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Analyses phénoménologiques</a:t>
            </a:r>
            <a:r>
              <a:rPr lang="fr-FR" sz="1800" smtClean="0"/>
              <a:t> 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étude de Modèles « au délà du MS » et de leurs signatures. Détermination du leurs potentiels de découverte au LHC.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>
                <a:solidFill>
                  <a:schemeClr val="hlink"/>
                </a:solidFill>
              </a:rPr>
              <a:t>Développement d’outils théoriques</a:t>
            </a:r>
            <a:r>
              <a:rPr lang="fr-FR" sz="1600" smtClean="0"/>
              <a:t> et d’analyse Monte-Carlo (Feynrules, MadGraph, MadAnalysis), thèse Guillaume Serret.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Forte collaboration expérience-théorie.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Recherche dans les données du LHC</a:t>
            </a:r>
            <a:r>
              <a:rPr lang="fr-FR" sz="18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Dans le secteur du quark top, sujet de stage/thèse 2013, thèse Alexandre Aubin.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Production de particules supersymétriques, thèses Guillaume Serret, Christophe Goetzman.</a:t>
            </a:r>
          </a:p>
        </p:txBody>
      </p:sp>
      <p:pic>
        <p:nvPicPr>
          <p:cNvPr id="27651" name="Picture 5" descr="montopresodia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465263"/>
            <a:ext cx="33337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8134350" y="1614488"/>
            <a:ext cx="514350" cy="40481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7024688" y="1233488"/>
            <a:ext cx="205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400" b="1">
                <a:solidFill>
                  <a:srgbClr val="CC0000"/>
                </a:solidFill>
              </a:rPr>
              <a:t>Nlle particule invisible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6807200" y="2403475"/>
            <a:ext cx="514350" cy="4048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6002338" y="3476625"/>
            <a:ext cx="2300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hlink"/>
                </a:solidFill>
              </a:rPr>
              <a:t>Nlle particule résonnante</a:t>
            </a:r>
          </a:p>
        </p:txBody>
      </p:sp>
      <p:pic>
        <p:nvPicPr>
          <p:cNvPr id="27656" name="Picture 10" descr="st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4243388"/>
            <a:ext cx="3586163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Sujet de stage et thèse 2013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48662" cy="520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smtClean="0"/>
              <a:t>Avec la </a:t>
            </a:r>
            <a:r>
              <a:rPr lang="fr-FR" sz="2000" smtClean="0">
                <a:solidFill>
                  <a:schemeClr val="hlink"/>
                </a:solidFill>
              </a:rPr>
              <a:t>confirmation de découverte du Higgs</a:t>
            </a:r>
            <a:r>
              <a:rPr lang="fr-FR" sz="2000" smtClean="0"/>
              <a:t> à « basse masse », les recherches de nouvelles physiques dans le secteur du </a:t>
            </a:r>
            <a:r>
              <a:rPr lang="fr-FR" sz="2000" smtClean="0">
                <a:solidFill>
                  <a:schemeClr val="hlink"/>
                </a:solidFill>
              </a:rPr>
              <a:t>top deviennent primordiales</a:t>
            </a:r>
            <a:r>
              <a:rPr lang="fr-FR" sz="2000" smtClean="0"/>
              <a:t> =&gt; par exemple en Supersymétrie, </a:t>
            </a:r>
            <a:r>
              <a:rPr lang="fr-FR" sz="2000" smtClean="0">
                <a:solidFill>
                  <a:schemeClr val="hlink"/>
                </a:solidFill>
              </a:rPr>
              <a:t>existence de partenaires du quark top</a:t>
            </a:r>
            <a:r>
              <a:rPr lang="fr-FR" sz="2000" smtClean="0"/>
              <a:t> à des masses « proches » de la masse du top.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hlink"/>
                </a:solidFill>
              </a:rPr>
              <a:t>Recherche de nouvelles particules.</a:t>
            </a:r>
            <a:r>
              <a:rPr lang="fr-FR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produites en association avec un(des) quark top,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Contenant des quarks top dans leurs produits de désintégration.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Bénéficie de la </a:t>
            </a:r>
            <a:r>
              <a:rPr lang="fr-FR" sz="2000" smtClean="0">
                <a:solidFill>
                  <a:schemeClr val="hlink"/>
                </a:solidFill>
              </a:rPr>
              <a:t>forte expertise du groupe</a:t>
            </a:r>
            <a:r>
              <a:rPr lang="fr-FR" sz="2000" smtClean="0"/>
              <a:t> de Strasbourg </a:t>
            </a:r>
            <a:r>
              <a:rPr lang="fr-FR" sz="2000" smtClean="0">
                <a:solidFill>
                  <a:schemeClr val="hlink"/>
                </a:solidFill>
              </a:rPr>
              <a:t>sur la physique du top</a:t>
            </a:r>
            <a:r>
              <a:rPr lang="fr-FR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Thèse dans le cadre </a:t>
            </a:r>
            <a:r>
              <a:rPr lang="fr-FR" sz="2000" smtClean="0">
                <a:solidFill>
                  <a:schemeClr val="hlink"/>
                </a:solidFill>
              </a:rPr>
              <a:t>d’une ANR jeune chercheur</a:t>
            </a:r>
            <a:r>
              <a:rPr lang="fr-FR" sz="200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Sujet de stage et thèse 2013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498600"/>
            <a:ext cx="8537575" cy="494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Encadrants</a:t>
            </a:r>
            <a:r>
              <a:rPr lang="fr-FR" sz="18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Jean-Laurent Agram, Maître de Conférence UHA (jlagram@in2p3.fr),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Jeremy Andrea, Chargé de Recherche CNRS (jandrea@in2p3.fr).</a:t>
            </a:r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Titre</a:t>
            </a:r>
            <a:r>
              <a:rPr lang="fr-FR" sz="1800" smtClean="0"/>
              <a:t> : Production de quark Top solitaire en association avec de l'énergie transverse manquante dans le cadre de la Supersymétrie dans l'expérience CMS.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Production de particule résonnante</a:t>
            </a:r>
            <a:r>
              <a:rPr lang="fr-FR" sz="1800" smtClean="0"/>
              <a:t> (squark top) se </a:t>
            </a:r>
            <a:r>
              <a:rPr lang="fr-FR" sz="1800" smtClean="0">
                <a:solidFill>
                  <a:schemeClr val="hlink"/>
                </a:solidFill>
              </a:rPr>
              <a:t>désintégrant en un quark top et un neutralino</a:t>
            </a:r>
            <a:r>
              <a:rPr lang="fr-FR" sz="1800" smtClean="0"/>
              <a:t> (énergie transverse manquante,MET ) =&gt; Monotop.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Stage en trois étapes</a:t>
            </a:r>
            <a:r>
              <a:rPr lang="fr-FR" sz="1800" smtClean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Étude phénoménologique du processus top+MET,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Développement d’une sélection d’événement à l’aide de simulations Monte-Carlo,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Recherche dans les données de CMS.</a:t>
            </a:r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Poursuite en thèse</a:t>
            </a:r>
            <a:r>
              <a:rPr lang="fr-FR" sz="1800" smtClean="0"/>
              <a:t> : mêmes encadrants + Caroline Collard (directrice de thèse).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Introduction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82700"/>
            <a:ext cx="8526462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chemeClr val="hlink"/>
                </a:solidFill>
              </a:rPr>
              <a:t>Le groupe CMS</a:t>
            </a:r>
            <a:r>
              <a:rPr lang="fr-FR" sz="2400" smtClean="0"/>
              <a:t> : physique des hautes énergies auprès du collisionneur proton-proton LHC (Large Hadron Collider).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chemeClr val="hlink"/>
                </a:solidFill>
              </a:rPr>
              <a:t>Présentation du groupe CMS à Strasbourg </a:t>
            </a:r>
            <a:r>
              <a:rPr lang="fr-FR" sz="2400" smtClean="0"/>
              <a:t>et de ses</a:t>
            </a:r>
            <a:r>
              <a:rPr lang="fr-FR" sz="2400" smtClean="0">
                <a:solidFill>
                  <a:schemeClr val="hlink"/>
                </a:solidFill>
              </a:rPr>
              <a:t> activités </a:t>
            </a:r>
            <a:r>
              <a:rPr lang="fr-FR" sz="2400" smtClean="0"/>
              <a:t>: détecteur et sa calibration, algorithmes de reconstruction et analyses de physique.</a:t>
            </a:r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400" smtClean="0">
                <a:solidFill>
                  <a:schemeClr val="hlink"/>
                </a:solidFill>
              </a:rPr>
              <a:t>Sujet de stage</a:t>
            </a:r>
            <a:r>
              <a:rPr lang="fr-FR" sz="2400" smtClean="0"/>
              <a:t>, se </a:t>
            </a:r>
            <a:r>
              <a:rPr lang="fr-FR" sz="2400" smtClean="0">
                <a:solidFill>
                  <a:schemeClr val="hlink"/>
                </a:solidFill>
              </a:rPr>
              <a:t>prolongeant en thèse</a:t>
            </a:r>
            <a:r>
              <a:rPr lang="fr-FR" sz="2400" smtClean="0"/>
              <a:t> : recherche de nouvelle physique dans le secteur du quark top.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Le Modèle Standard </a:t>
            </a:r>
            <a:br>
              <a:rPr lang="fr-FR" sz="3200" smtClean="0"/>
            </a:br>
            <a:r>
              <a:rPr lang="fr-FR" sz="3200" smtClean="0"/>
              <a:t>de la physique des particules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40350" y="1844675"/>
            <a:ext cx="576263" cy="503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u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988050" y="1844675"/>
            <a:ext cx="576263" cy="503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c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773863" y="1628775"/>
            <a:ext cx="576262" cy="503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t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340350" y="2420938"/>
            <a:ext cx="576263" cy="5032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d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5988050" y="2420938"/>
            <a:ext cx="576263" cy="5032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6635750" y="2420938"/>
            <a:ext cx="576263" cy="5032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b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340350" y="3068638"/>
            <a:ext cx="576263" cy="50323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4000" b="1">
                <a:latin typeface="Times New Roman" pitchFamily="18" charset="0"/>
              </a:rPr>
              <a:t>e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340350" y="3644900"/>
            <a:ext cx="576263" cy="5032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5988050" y="3068638"/>
            <a:ext cx="576263" cy="5048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4000" b="1">
                <a:latin typeface="Times New Roman" pitchFamily="18" charset="0"/>
                <a:cs typeface="Times New Roman" pitchFamily="18" charset="0"/>
              </a:rPr>
              <a:t>μ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5988050" y="3644900"/>
            <a:ext cx="576263" cy="5032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6635750" y="3068638"/>
            <a:ext cx="576263" cy="50323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4000" b="1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6635750" y="3644900"/>
            <a:ext cx="576263" cy="5032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398" name="Text Box 16"/>
          <p:cNvSpPr txBox="1">
            <a:spLocks noChangeArrowheads="1"/>
          </p:cNvSpPr>
          <p:nvPr/>
        </p:nvSpPr>
        <p:spPr bwMode="auto">
          <a:xfrm>
            <a:off x="5340350" y="3502025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360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3600" baseline="-25000">
                <a:latin typeface="Times New Roman" pitchFamily="18" charset="0"/>
                <a:cs typeface="Times New Roman" pitchFamily="18" charset="0"/>
              </a:rPr>
              <a:t>e</a:t>
            </a:r>
            <a:endParaRPr lang="el-GR" sz="36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5980113" y="3498850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360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3600" baseline="-25000">
                <a:latin typeface="Times New Roman" pitchFamily="18" charset="0"/>
                <a:cs typeface="Times New Roman" pitchFamily="18" charset="0"/>
              </a:rPr>
              <a:t>μ</a:t>
            </a:r>
          </a:p>
        </p:txBody>
      </p: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6635750" y="3500438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360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3600" baseline="-2500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7277100" y="1557338"/>
            <a:ext cx="7207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880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7277100" y="2781300"/>
            <a:ext cx="7207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880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/>
        </p:nvSpPr>
        <p:spPr bwMode="auto">
          <a:xfrm>
            <a:off x="5260975" y="1125538"/>
            <a:ext cx="720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1</a:t>
            </a:r>
            <a:r>
              <a:rPr lang="fr-FR" sz="1400" baseline="30000">
                <a:latin typeface="Times New Roman" pitchFamily="18" charset="0"/>
              </a:rPr>
              <a:t>ière</a:t>
            </a:r>
            <a:r>
              <a:rPr lang="fr-FR" sz="1400">
                <a:latin typeface="Times New Roman" pitchFamily="18" charset="0"/>
              </a:rPr>
              <a:t> famille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/>
        </p:nvSpPr>
        <p:spPr bwMode="auto">
          <a:xfrm>
            <a:off x="5981700" y="1125538"/>
            <a:ext cx="720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2</a:t>
            </a:r>
            <a:r>
              <a:rPr lang="fr-FR" sz="1400" baseline="30000">
                <a:latin typeface="Times New Roman" pitchFamily="18" charset="0"/>
              </a:rPr>
              <a:t>ième</a:t>
            </a:r>
            <a:r>
              <a:rPr lang="fr-FR" sz="1400">
                <a:latin typeface="Times New Roman" pitchFamily="18" charset="0"/>
              </a:rPr>
              <a:t>  famille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6623050" y="1123950"/>
            <a:ext cx="720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>
                <a:latin typeface="Times New Roman" pitchFamily="18" charset="0"/>
              </a:rPr>
              <a:t>3</a:t>
            </a:r>
            <a:r>
              <a:rPr lang="fr-FR" sz="1400" baseline="30000">
                <a:latin typeface="Times New Roman" pitchFamily="18" charset="0"/>
              </a:rPr>
              <a:t>ième</a:t>
            </a:r>
            <a:r>
              <a:rPr lang="fr-FR" sz="1400">
                <a:latin typeface="Times New Roman" pitchFamily="18" charset="0"/>
              </a:rPr>
              <a:t> famille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/>
        </p:nvSpPr>
        <p:spPr bwMode="auto">
          <a:xfrm>
            <a:off x="7712075" y="2125663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800" b="1">
                <a:solidFill>
                  <a:schemeClr val="tx2"/>
                </a:solidFill>
                <a:latin typeface="Times New Roman" pitchFamily="18" charset="0"/>
              </a:rPr>
              <a:t>Quarks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/>
        </p:nvSpPr>
        <p:spPr bwMode="auto">
          <a:xfrm>
            <a:off x="7775575" y="3332163"/>
            <a:ext cx="140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800" b="1">
                <a:solidFill>
                  <a:schemeClr val="tx2"/>
                </a:solidFill>
                <a:latin typeface="Times New Roman" pitchFamily="18" charset="0"/>
              </a:rPr>
              <a:t>Leptons</a:t>
            </a:r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5260975" y="4797425"/>
            <a:ext cx="576263" cy="503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409" name="Text Box 27"/>
          <p:cNvSpPr txBox="1">
            <a:spLocks noChangeArrowheads="1"/>
          </p:cNvSpPr>
          <p:nvPr/>
        </p:nvSpPr>
        <p:spPr bwMode="auto">
          <a:xfrm>
            <a:off x="5360988" y="4665663"/>
            <a:ext cx="36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6053138" y="4797425"/>
            <a:ext cx="576262" cy="503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6845300" y="4797425"/>
            <a:ext cx="576263" cy="503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412" name="Rectangle 30"/>
          <p:cNvSpPr>
            <a:spLocks noChangeArrowheads="1"/>
          </p:cNvSpPr>
          <p:nvPr/>
        </p:nvSpPr>
        <p:spPr bwMode="auto">
          <a:xfrm>
            <a:off x="7566025" y="4797425"/>
            <a:ext cx="576263" cy="503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4000" b="1">
              <a:latin typeface="Times New Roman" pitchFamily="18" charset="0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/>
        </p:nvSpPr>
        <p:spPr bwMode="auto">
          <a:xfrm>
            <a:off x="6072188" y="4808538"/>
            <a:ext cx="58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400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±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/>
        </p:nvSpPr>
        <p:spPr bwMode="auto">
          <a:xfrm>
            <a:off x="6954838" y="48053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6415" name="Text Box 33"/>
          <p:cNvSpPr txBox="1">
            <a:spLocks noChangeArrowheads="1"/>
          </p:cNvSpPr>
          <p:nvPr/>
        </p:nvSpPr>
        <p:spPr bwMode="auto">
          <a:xfrm>
            <a:off x="7656513" y="4689475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6416" name="Text Box 34"/>
          <p:cNvSpPr txBox="1">
            <a:spLocks noChangeArrowheads="1"/>
          </p:cNvSpPr>
          <p:nvPr/>
        </p:nvSpPr>
        <p:spPr bwMode="auto">
          <a:xfrm>
            <a:off x="5549900" y="4316413"/>
            <a:ext cx="22510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tx2"/>
                </a:solidFill>
              </a:rPr>
              <a:t>Bosons d’interaction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/>
        </p:nvSpPr>
        <p:spPr bwMode="auto">
          <a:xfrm>
            <a:off x="5222875" y="6308725"/>
            <a:ext cx="15367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tx2"/>
                </a:solidFill>
                <a:latin typeface="Times New Roman" pitchFamily="18" charset="0"/>
              </a:rPr>
              <a:t>Électromagnétique</a:t>
            </a:r>
          </a:p>
        </p:txBody>
      </p:sp>
      <p:sp>
        <p:nvSpPr>
          <p:cNvPr id="16418" name="Text Box 36"/>
          <p:cNvSpPr txBox="1">
            <a:spLocks noChangeArrowheads="1"/>
          </p:cNvSpPr>
          <p:nvPr/>
        </p:nvSpPr>
        <p:spPr bwMode="auto">
          <a:xfrm>
            <a:off x="6342063" y="5680075"/>
            <a:ext cx="658812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tx2"/>
                </a:solidFill>
                <a:latin typeface="Times New Roman" pitchFamily="18" charset="0"/>
              </a:rPr>
              <a:t>faible</a:t>
            </a:r>
          </a:p>
        </p:txBody>
      </p:sp>
      <p:sp>
        <p:nvSpPr>
          <p:cNvPr id="16419" name="Text Box 37"/>
          <p:cNvSpPr txBox="1">
            <a:spLocks noChangeArrowheads="1"/>
          </p:cNvSpPr>
          <p:nvPr/>
        </p:nvSpPr>
        <p:spPr bwMode="auto">
          <a:xfrm>
            <a:off x="7997825" y="5680075"/>
            <a:ext cx="52863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tx2"/>
                </a:solidFill>
                <a:latin typeface="Times New Roman" pitchFamily="18" charset="0"/>
              </a:rPr>
              <a:t>forte</a:t>
            </a:r>
          </a:p>
        </p:txBody>
      </p:sp>
      <p:sp>
        <p:nvSpPr>
          <p:cNvPr id="16420" name="Line 38"/>
          <p:cNvSpPr>
            <a:spLocks noChangeShapeType="1"/>
          </p:cNvSpPr>
          <p:nvPr/>
        </p:nvSpPr>
        <p:spPr bwMode="auto">
          <a:xfrm>
            <a:off x="5549900" y="5300663"/>
            <a:ext cx="522288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21" name="Line 39"/>
          <p:cNvSpPr>
            <a:spLocks noChangeShapeType="1"/>
          </p:cNvSpPr>
          <p:nvPr/>
        </p:nvSpPr>
        <p:spPr bwMode="auto">
          <a:xfrm>
            <a:off x="6342063" y="5300663"/>
            <a:ext cx="287337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22" name="Line 40"/>
          <p:cNvSpPr>
            <a:spLocks noChangeShapeType="1"/>
          </p:cNvSpPr>
          <p:nvPr/>
        </p:nvSpPr>
        <p:spPr bwMode="auto">
          <a:xfrm flipH="1">
            <a:off x="6773863" y="5300663"/>
            <a:ext cx="36036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23" name="Line 41"/>
          <p:cNvSpPr>
            <a:spLocks noChangeShapeType="1"/>
          </p:cNvSpPr>
          <p:nvPr/>
        </p:nvSpPr>
        <p:spPr bwMode="auto">
          <a:xfrm>
            <a:off x="7853363" y="5300663"/>
            <a:ext cx="360362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24" name="Oval 42"/>
          <p:cNvSpPr>
            <a:spLocks noChangeArrowheads="1"/>
          </p:cNvSpPr>
          <p:nvPr/>
        </p:nvSpPr>
        <p:spPr bwMode="auto">
          <a:xfrm>
            <a:off x="6743700" y="1568450"/>
            <a:ext cx="649288" cy="647700"/>
          </a:xfrm>
          <a:prstGeom prst="ellipse">
            <a:avLst/>
          </a:prstGeom>
          <a:solidFill>
            <a:srgbClr val="00B8FF">
              <a:alpha val="0"/>
            </a:srgb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425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196850" y="1268413"/>
            <a:ext cx="5064125" cy="535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Le Modèle Standard</a:t>
            </a:r>
            <a:r>
              <a:rPr lang="fr-FR" sz="1800" smtClean="0"/>
              <a:t> de la physique des particules élémentaires : interactions entre fermions (spin 1/2) et bosons (spin 1).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Trois « familles » de fermions</a:t>
            </a:r>
            <a:r>
              <a:rPr lang="fr-FR" sz="1800" smtClean="0"/>
              <a:t>: deux quarks et deux leptons par famille. 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Interactions décrites par des bosons de jauge.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Masse des bosons d’interaction =&gt; mécanisme </a:t>
            </a:r>
            <a:r>
              <a:rPr lang="fr-FR" sz="1800" smtClean="0">
                <a:solidFill>
                  <a:schemeClr val="hlink"/>
                </a:solidFill>
              </a:rPr>
              <a:t>de brisure spontanée de symétrie en présence d’un champ scalaire complexe</a:t>
            </a:r>
            <a:r>
              <a:rPr lang="fr-FR" sz="1800" smtClean="0"/>
              <a:t> → boson de Higgs.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MS a de multiples problèmes</a:t>
            </a:r>
            <a:r>
              <a:rPr lang="fr-FR" sz="1800" smtClean="0"/>
              <a:t> : ajustement fin des paramètres du modèle (Higgs), expliquer la hiérarchie de masse, existence d’une 4</a:t>
            </a:r>
            <a:r>
              <a:rPr lang="fr-FR" sz="1800" baseline="30000" smtClean="0"/>
              <a:t>ième</a:t>
            </a:r>
            <a:r>
              <a:rPr lang="fr-FR" sz="1800" smtClean="0"/>
              <a:t> famille, masse des neutrinos, gravitation etc…etc…</a:t>
            </a:r>
          </a:p>
        </p:txBody>
      </p:sp>
      <p:sp>
        <p:nvSpPr>
          <p:cNvPr id="16426" name="Rectangle 43"/>
          <p:cNvSpPr>
            <a:spLocks noChangeArrowheads="1"/>
          </p:cNvSpPr>
          <p:nvPr/>
        </p:nvSpPr>
        <p:spPr bwMode="auto">
          <a:xfrm>
            <a:off x="107950" y="6321425"/>
            <a:ext cx="4848225" cy="31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fr-FR"/>
              <a:t>Le LHC devrait apporter quelques réponses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LHC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47879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Collisionneur proton-proton</a:t>
            </a:r>
            <a:r>
              <a:rPr lang="fr-FR" sz="1800" smtClean="0"/>
              <a:t> (ion-ion) situé au </a:t>
            </a:r>
            <a:r>
              <a:rPr lang="fr-FR" sz="1800" smtClean="0">
                <a:solidFill>
                  <a:schemeClr val="hlink"/>
                </a:solidFill>
              </a:rPr>
              <a:t>CERN près de Genève</a:t>
            </a:r>
            <a:r>
              <a:rPr lang="fr-FR" sz="1800" smtClean="0"/>
              <a:t> dans l’ancien tunnel du LEP </a:t>
            </a:r>
            <a:r>
              <a:rPr lang="fr-FR" sz="1800" smtClean="0">
                <a:solidFill>
                  <a:schemeClr val="hlink"/>
                </a:solidFill>
              </a:rPr>
              <a:t>(27 km de circonférence).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Dans son mode de </a:t>
            </a:r>
            <a:r>
              <a:rPr lang="fr-FR" sz="1800" smtClean="0">
                <a:solidFill>
                  <a:schemeClr val="hlink"/>
                </a:solidFill>
              </a:rPr>
              <a:t>fonctionnement nominal</a:t>
            </a:r>
            <a:r>
              <a:rPr lang="fr-FR" sz="1800" smtClean="0"/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Faisceaux de protons seront accélérés jusqu’à une énergie de </a:t>
            </a:r>
            <a:r>
              <a:rPr lang="fr-FR" sz="1600" smtClean="0">
                <a:solidFill>
                  <a:schemeClr val="hlink"/>
                </a:solidFill>
              </a:rPr>
              <a:t>7 TeV</a:t>
            </a:r>
            <a:r>
              <a:rPr lang="fr-FR" sz="1600" smtClean="0">
                <a:solidFill>
                  <a:srgbClr val="3399FF"/>
                </a:solidFill>
              </a:rPr>
              <a:t> </a:t>
            </a:r>
            <a:r>
              <a:rPr lang="fr-FR" sz="1600" smtClean="0">
                <a:solidFill>
                  <a:srgbClr val="333333"/>
                </a:solidFill>
              </a:rPr>
              <a:t>(14 TeV disponibles dans le centre de masse),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Croisement de faisceaux toutes les 25 ns,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Luminosité : 10</a:t>
            </a:r>
            <a:r>
              <a:rPr lang="fr-FR" sz="1600" baseline="30000" smtClean="0"/>
              <a:t>32</a:t>
            </a:r>
            <a:r>
              <a:rPr lang="fr-FR" sz="1600" smtClean="0"/>
              <a:t> puis 10</a:t>
            </a:r>
            <a:r>
              <a:rPr lang="fr-FR" sz="1600" baseline="30000" smtClean="0"/>
              <a:t>34</a:t>
            </a:r>
            <a:r>
              <a:rPr lang="fr-FR" sz="1600" smtClean="0"/>
              <a:t> cm</a:t>
            </a:r>
            <a:r>
              <a:rPr lang="fr-FR" sz="1600" baseline="30000" smtClean="0"/>
              <a:t>-2</a:t>
            </a:r>
            <a:r>
              <a:rPr lang="fr-FR" sz="1600" smtClean="0"/>
              <a:t>s</a:t>
            </a:r>
            <a:r>
              <a:rPr lang="fr-FR" sz="1600" baseline="30000" smtClean="0"/>
              <a:t>-1</a:t>
            </a:r>
            <a:r>
              <a:rPr lang="fr-FR" sz="16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/>
              <a:t>Démarrage le </a:t>
            </a:r>
            <a:r>
              <a:rPr lang="fr-FR" sz="1800" smtClean="0">
                <a:solidFill>
                  <a:schemeClr val="hlink"/>
                </a:solidFill>
              </a:rPr>
              <a:t>10 septembre 2008</a:t>
            </a:r>
            <a:r>
              <a:rPr lang="fr-FR" sz="18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Prise de données 2010-2012</a:t>
            </a:r>
            <a:r>
              <a:rPr lang="fr-FR" sz="1800" smtClean="0"/>
              <a:t> : collisions à </a:t>
            </a:r>
            <a:r>
              <a:rPr lang="fr-FR" sz="1800" smtClean="0">
                <a:solidFill>
                  <a:schemeClr val="hlink"/>
                </a:solidFill>
              </a:rPr>
              <a:t>7 et 8 TeV</a:t>
            </a:r>
            <a:r>
              <a:rPr lang="fr-FR" sz="1800" smtClean="0"/>
              <a:t> dans le centre de masse =&gt; découverte d’un nouveau boson qui ressemble au boson de Higgs ! Mais aussi beaucoup d’autres mesures!</a:t>
            </a:r>
          </a:p>
          <a:p>
            <a:pPr eaLnBrk="1" hangingPunct="1">
              <a:lnSpc>
                <a:spcPct val="80000"/>
              </a:lnSpc>
            </a:pPr>
            <a:endParaRPr lang="fr-FR" sz="1800" smtClean="0"/>
          </a:p>
          <a:p>
            <a:pPr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Plan pour 2013-14</a:t>
            </a:r>
            <a:r>
              <a:rPr lang="fr-FR" sz="1800" smtClean="0"/>
              <a:t> : arrêt technique d’1.5 an, préparation des collisions à 14 TeV, redémarrage prévu an 2014.</a:t>
            </a:r>
          </a:p>
        </p:txBody>
      </p:sp>
      <p:pic>
        <p:nvPicPr>
          <p:cNvPr id="17411" name="Picture 4" descr="9906026-A5-at-72-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63" y="1330325"/>
            <a:ext cx="44148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8674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127625" y="45069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>
            <a:off x="5867400" y="4148138"/>
            <a:ext cx="647700" cy="576262"/>
          </a:xfrm>
          <a:prstGeom prst="ellipse">
            <a:avLst/>
          </a:prstGeom>
          <a:solidFill>
            <a:srgbClr val="00B8FF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940300" y="4895850"/>
            <a:ext cx="41957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600">
                <a:solidFill>
                  <a:schemeClr val="hlink"/>
                </a:solidFill>
              </a:rPr>
              <a:t>4 expériences différentes</a:t>
            </a:r>
            <a:r>
              <a:rPr lang="fr-FR" sz="1600">
                <a:solidFill>
                  <a:srgbClr val="000000"/>
                </a:solidFill>
              </a:rPr>
              <a:t> analysent les collisions produites par le LHC: </a:t>
            </a:r>
          </a:p>
          <a:p>
            <a:pPr eaLnBrk="0" hangingPunct="0">
              <a:buFontTx/>
              <a:buChar char="•"/>
            </a:pPr>
            <a:r>
              <a:rPr lang="fr-FR" sz="1600">
                <a:solidFill>
                  <a:srgbClr val="000000"/>
                </a:solidFill>
              </a:rPr>
              <a:t> Alice, étude des états denses,</a:t>
            </a:r>
          </a:p>
          <a:p>
            <a:pPr eaLnBrk="0" hangingPunct="0">
              <a:buFontTx/>
              <a:buChar char="•"/>
            </a:pPr>
            <a:r>
              <a:rPr lang="fr-FR" sz="1600">
                <a:solidFill>
                  <a:srgbClr val="000000"/>
                </a:solidFill>
              </a:rPr>
              <a:t> LHCb différences entre matière et        anti-matière,</a:t>
            </a:r>
          </a:p>
          <a:p>
            <a:pPr eaLnBrk="0" hangingPunct="0">
              <a:buFontTx/>
              <a:buChar char="•"/>
            </a:pPr>
            <a:r>
              <a:rPr lang="fr-FR" sz="1600">
                <a:solidFill>
                  <a:srgbClr val="000000"/>
                </a:solidFill>
              </a:rPr>
              <a:t> ATLAS, </a:t>
            </a:r>
            <a:r>
              <a:rPr lang="fr-FR" sz="1600" u="sng">
                <a:solidFill>
                  <a:schemeClr val="hlink"/>
                </a:solidFill>
              </a:rPr>
              <a:t>CMS</a:t>
            </a:r>
            <a:r>
              <a:rPr lang="fr-FR" sz="1600">
                <a:solidFill>
                  <a:srgbClr val="000000"/>
                </a:solidFill>
              </a:rPr>
              <a:t>, : détecteurs généralistes.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détecteur CMS en 2 mots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1425" y="1289050"/>
            <a:ext cx="4016375" cy="523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600" smtClean="0">
                <a:solidFill>
                  <a:schemeClr val="hlink"/>
                </a:solidFill>
              </a:rPr>
              <a:t>De forme cylindrique centré sur l’axe du faisceau</a:t>
            </a:r>
            <a:r>
              <a:rPr lang="fr-FR" sz="1600" smtClean="0">
                <a:solidFill>
                  <a:srgbClr val="3399FF"/>
                </a:solidFill>
              </a:rPr>
              <a:t>. </a:t>
            </a:r>
            <a:r>
              <a:rPr lang="fr-FR" sz="1600" smtClean="0"/>
              <a:t>Dimensions : diamètre de 15 m, longueur de 22 mètres (12500 tonnes).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smtClean="0"/>
              <a:t>Composé d’une partie centrale et de deux bouchons.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b="1" i="1" smtClean="0">
                <a:solidFill>
                  <a:srgbClr val="333333"/>
                </a:solidFill>
              </a:rPr>
              <a:t>(1)</a:t>
            </a:r>
            <a:r>
              <a:rPr lang="fr-FR" sz="1600" smtClean="0"/>
              <a:t> </a:t>
            </a:r>
            <a:r>
              <a:rPr lang="fr-FR" sz="1600" smtClean="0">
                <a:solidFill>
                  <a:schemeClr val="hlink"/>
                </a:solidFill>
              </a:rPr>
              <a:t>Trajectographe</a:t>
            </a:r>
            <a:r>
              <a:rPr lang="fr-FR" sz="1600" smtClean="0"/>
              <a:t> au silicium.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b="1" i="1" smtClean="0">
                <a:solidFill>
                  <a:srgbClr val="008000"/>
                </a:solidFill>
              </a:rPr>
              <a:t>(2)</a:t>
            </a:r>
            <a:r>
              <a:rPr lang="fr-FR" sz="1600" smtClean="0"/>
              <a:t> </a:t>
            </a:r>
            <a:r>
              <a:rPr lang="fr-FR" sz="1600" smtClean="0">
                <a:solidFill>
                  <a:schemeClr val="hlink"/>
                </a:solidFill>
              </a:rPr>
              <a:t>Calorimètre électromagnétique</a:t>
            </a:r>
            <a:r>
              <a:rPr lang="fr-FR" sz="1600" smtClean="0"/>
              <a:t> (ECAL) au tungstate de plomb.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b="1" i="1" smtClean="0">
                <a:solidFill>
                  <a:srgbClr val="FF6600"/>
                </a:solidFill>
              </a:rPr>
              <a:t>(3)</a:t>
            </a:r>
            <a:r>
              <a:rPr lang="fr-FR" sz="1600" smtClean="0"/>
              <a:t> </a:t>
            </a:r>
            <a:r>
              <a:rPr lang="fr-FR" sz="1600" smtClean="0">
                <a:solidFill>
                  <a:schemeClr val="hlink"/>
                </a:solidFill>
              </a:rPr>
              <a:t>Calorimètre hadronique</a:t>
            </a:r>
            <a:r>
              <a:rPr lang="fr-FR" sz="1600" smtClean="0"/>
              <a:t> (HCAL) : plaques de cuivre et scintillateurs plastiques.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b="1" i="1" smtClean="0">
                <a:solidFill>
                  <a:srgbClr val="333333"/>
                </a:solidFill>
              </a:rPr>
              <a:t>(4)</a:t>
            </a:r>
            <a:r>
              <a:rPr lang="fr-FR" sz="1600" smtClean="0"/>
              <a:t> </a:t>
            </a:r>
            <a:r>
              <a:rPr lang="fr-FR" sz="1600" smtClean="0">
                <a:solidFill>
                  <a:schemeClr val="hlink"/>
                </a:solidFill>
              </a:rPr>
              <a:t>Solénoïde </a:t>
            </a:r>
            <a:r>
              <a:rPr lang="fr-FR" sz="1600" smtClean="0"/>
              <a:t>supraconducteur : 4 T.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b="1" i="1" smtClean="0">
                <a:solidFill>
                  <a:srgbClr val="008000"/>
                </a:solidFill>
              </a:rPr>
              <a:t>(5)</a:t>
            </a:r>
            <a:r>
              <a:rPr lang="fr-FR" sz="1600" smtClean="0"/>
              <a:t> </a:t>
            </a:r>
            <a:r>
              <a:rPr lang="fr-FR" sz="1600" smtClean="0">
                <a:solidFill>
                  <a:schemeClr val="hlink"/>
                </a:solidFill>
              </a:rPr>
              <a:t>Chambres à muons</a:t>
            </a:r>
            <a:r>
              <a:rPr lang="fr-FR" sz="16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1600" smtClean="0"/>
          </a:p>
          <a:p>
            <a:pPr eaLnBrk="1" hangingPunct="1">
              <a:lnSpc>
                <a:spcPct val="80000"/>
              </a:lnSpc>
            </a:pPr>
            <a:r>
              <a:rPr lang="fr-FR" sz="1600" b="1" i="1" smtClean="0">
                <a:solidFill>
                  <a:srgbClr val="FF0000"/>
                </a:solidFill>
              </a:rPr>
              <a:t>(6)</a:t>
            </a:r>
            <a:r>
              <a:rPr lang="fr-FR" sz="1600" smtClean="0"/>
              <a:t> Structure de soutien et de </a:t>
            </a:r>
            <a:r>
              <a:rPr lang="fr-FR" sz="1600" smtClean="0">
                <a:solidFill>
                  <a:schemeClr val="hlink"/>
                </a:solidFill>
              </a:rPr>
              <a:t>retour des boucles de champ</a:t>
            </a:r>
            <a:r>
              <a:rPr lang="fr-FR" sz="1600" smtClean="0"/>
              <a:t>.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0" y="1628775"/>
            <a:ext cx="5076825" cy="4084638"/>
            <a:chOff x="0" y="709"/>
            <a:chExt cx="3651" cy="2993"/>
          </a:xfrm>
        </p:grpSpPr>
        <p:pic>
          <p:nvPicPr>
            <p:cNvPr id="18436" name="Picture 5" descr="863_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6"/>
              <a:ext cx="3651" cy="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 flipH="1">
              <a:off x="1479" y="1026"/>
              <a:ext cx="358" cy="8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8" name="Line 7"/>
            <p:cNvSpPr>
              <a:spLocks noChangeShapeType="1"/>
            </p:cNvSpPr>
            <p:nvPr/>
          </p:nvSpPr>
          <p:spPr bwMode="auto">
            <a:xfrm flipH="1">
              <a:off x="1566" y="1207"/>
              <a:ext cx="951" cy="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 flipH="1">
              <a:off x="1655" y="1389"/>
              <a:ext cx="1406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0" name="Line 9"/>
            <p:cNvSpPr>
              <a:spLocks noChangeShapeType="1"/>
            </p:cNvSpPr>
            <p:nvPr/>
          </p:nvSpPr>
          <p:spPr bwMode="auto">
            <a:xfrm flipH="1" flipV="1">
              <a:off x="1791" y="2115"/>
              <a:ext cx="454" cy="1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V="1">
              <a:off x="975" y="2592"/>
              <a:ext cx="933" cy="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2" name="Line 11"/>
            <p:cNvSpPr>
              <a:spLocks noChangeShapeType="1"/>
            </p:cNvSpPr>
            <p:nvPr/>
          </p:nvSpPr>
          <p:spPr bwMode="auto">
            <a:xfrm flipV="1">
              <a:off x="476" y="2535"/>
              <a:ext cx="1195" cy="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1701" y="709"/>
              <a:ext cx="43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 b="1" i="1">
                  <a:solidFill>
                    <a:srgbClr val="333333"/>
                  </a:solidFill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18444" name="Text Box 13"/>
            <p:cNvSpPr txBox="1">
              <a:spLocks noChangeArrowheads="1"/>
            </p:cNvSpPr>
            <p:nvPr/>
          </p:nvSpPr>
          <p:spPr bwMode="auto">
            <a:xfrm>
              <a:off x="2426" y="845"/>
              <a:ext cx="43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 b="1" i="1">
                  <a:solidFill>
                    <a:srgbClr val="008000"/>
                  </a:solidFill>
                  <a:latin typeface="Times New Roman" pitchFamily="18" charset="0"/>
                </a:rPr>
                <a:t>(2)</a:t>
              </a:r>
            </a:p>
          </p:txBody>
        </p:sp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3061" y="1099"/>
              <a:ext cx="43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 b="1" i="1">
                  <a:solidFill>
                    <a:srgbClr val="FF6600"/>
                  </a:solidFill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18446" name="Text Box 15"/>
            <p:cNvSpPr txBox="1">
              <a:spLocks noChangeArrowheads="1"/>
            </p:cNvSpPr>
            <p:nvPr/>
          </p:nvSpPr>
          <p:spPr bwMode="auto">
            <a:xfrm>
              <a:off x="2109" y="3322"/>
              <a:ext cx="43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 b="1" i="1">
                  <a:solidFill>
                    <a:srgbClr val="333333"/>
                  </a:solidFill>
                  <a:latin typeface="Times New Roman" pitchFamily="18" charset="0"/>
                </a:rPr>
                <a:t>(4)</a:t>
              </a:r>
            </a:p>
          </p:txBody>
        </p:sp>
        <p:sp>
          <p:nvSpPr>
            <p:cNvPr id="18447" name="Text Box 16"/>
            <p:cNvSpPr txBox="1">
              <a:spLocks noChangeArrowheads="1"/>
            </p:cNvSpPr>
            <p:nvPr/>
          </p:nvSpPr>
          <p:spPr bwMode="auto">
            <a:xfrm>
              <a:off x="612" y="3275"/>
              <a:ext cx="43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 b="1" i="1">
                  <a:solidFill>
                    <a:srgbClr val="008000"/>
                  </a:solidFill>
                  <a:latin typeface="Times New Roman" pitchFamily="18" charset="0"/>
                </a:rPr>
                <a:t>(5)</a:t>
              </a:r>
            </a:p>
          </p:txBody>
        </p:sp>
        <p:sp>
          <p:nvSpPr>
            <p:cNvPr id="18448" name="Text Box 17"/>
            <p:cNvSpPr txBox="1">
              <a:spLocks noChangeArrowheads="1"/>
            </p:cNvSpPr>
            <p:nvPr/>
          </p:nvSpPr>
          <p:spPr bwMode="auto">
            <a:xfrm>
              <a:off x="113" y="2778"/>
              <a:ext cx="43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 b="1" i="1">
                  <a:solidFill>
                    <a:srgbClr val="FF0000"/>
                  </a:solidFill>
                  <a:latin typeface="Times New Roman" pitchFamily="18" charset="0"/>
                </a:rPr>
                <a:t>(6)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La reconstruction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785225" cy="209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000" smtClean="0">
                <a:solidFill>
                  <a:srgbClr val="3399FF"/>
                </a:solidFill>
              </a:rPr>
              <a:t>     </a:t>
            </a:r>
            <a:r>
              <a:rPr lang="fr-FR" sz="2000" smtClean="0">
                <a:solidFill>
                  <a:schemeClr val="hlink"/>
                </a:solidFill>
              </a:rPr>
              <a:t>Reconstruction de différents types d’objets</a:t>
            </a:r>
            <a:r>
              <a:rPr lang="fr-FR" sz="2000" smtClean="0">
                <a:solidFill>
                  <a:schemeClr val="tx2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Traces</a:t>
            </a:r>
            <a:r>
              <a:rPr lang="fr-FR" sz="1800" smtClean="0"/>
              <a:t> de particules chargées,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Les jets de particules</a:t>
            </a:r>
            <a:r>
              <a:rPr lang="fr-FR" sz="1800" smtClean="0"/>
              <a:t> à partir de l’information calorimétrique,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>
                <a:solidFill>
                  <a:schemeClr val="hlink"/>
                </a:solidFill>
              </a:rPr>
              <a:t>Les photons</a:t>
            </a:r>
            <a:r>
              <a:rPr lang="fr-FR" sz="1800" smtClean="0"/>
              <a:t> à partir de l’information calorimétrique (ECAL)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Leptons: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smtClean="0">
                <a:solidFill>
                  <a:schemeClr val="hlink"/>
                </a:solidFill>
              </a:rPr>
              <a:t>Muons</a:t>
            </a:r>
            <a:r>
              <a:rPr lang="fr-FR" sz="1600" smtClean="0"/>
              <a:t>, combinaison des informations du trajectographe et des chambres à muons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smtClean="0">
                <a:solidFill>
                  <a:schemeClr val="hlink"/>
                </a:solidFill>
              </a:rPr>
              <a:t>Electrons</a:t>
            </a:r>
            <a:r>
              <a:rPr lang="fr-FR" sz="1600" smtClean="0"/>
              <a:t>, combinaison des informations du trajectographe  et du calorimètre e.m.</a:t>
            </a:r>
          </a:p>
        </p:txBody>
      </p:sp>
      <p:pic>
        <p:nvPicPr>
          <p:cNvPr id="19459" name="Picture 4" descr="600px-Schema_transverse_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73463"/>
            <a:ext cx="52562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508625" y="3644900"/>
            <a:ext cx="36353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>
                <a:solidFill>
                  <a:srgbClr val="3399FF"/>
                </a:solidFill>
              </a:rPr>
              <a:t>     </a:t>
            </a:r>
            <a:r>
              <a:rPr lang="fr-FR">
                <a:solidFill>
                  <a:schemeClr val="hlink"/>
                </a:solidFill>
              </a:rPr>
              <a:t>Les objets physiques plus complexes</a:t>
            </a:r>
            <a:r>
              <a:rPr lang="fr-FR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1600"/>
              <a:t>Identification des jets issus de l’hadronisation de </a:t>
            </a:r>
            <a:r>
              <a:rPr lang="fr-FR" sz="1600">
                <a:solidFill>
                  <a:schemeClr val="hlink"/>
                </a:solidFill>
              </a:rPr>
              <a:t>quark b</a:t>
            </a:r>
            <a:r>
              <a:rPr lang="fr-FR" sz="1600"/>
              <a:t>,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1600">
                <a:solidFill>
                  <a:schemeClr val="hlink"/>
                </a:solidFill>
              </a:rPr>
              <a:t>L’énergie transverse manquante</a:t>
            </a:r>
            <a:r>
              <a:rPr lang="fr-FR" sz="1600"/>
              <a:t> (neutrinos, WIMP…),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1600"/>
              <a:t>Identification des </a:t>
            </a:r>
            <a:r>
              <a:rPr lang="fr-FR" sz="1600">
                <a:solidFill>
                  <a:schemeClr val="hlink"/>
                </a:solidFill>
              </a:rPr>
              <a:t>leptons </a:t>
            </a:r>
            <a:r>
              <a:rPr lang="fr-FR" sz="16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l-GR" sz="1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600"/>
              <a:t>,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fr-FR" sz="1600"/>
              <a:t>Flux de particules.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La physique de CMS</a:t>
            </a:r>
            <a:endParaRPr lang="fr-FR" sz="40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" y="1254125"/>
            <a:ext cx="5689600" cy="5273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hlink"/>
                </a:solidFill>
              </a:rPr>
              <a:t>Tester le Modèle Standard</a:t>
            </a:r>
            <a:r>
              <a:rPr lang="fr-FR" sz="2000" smtClean="0"/>
              <a:t> de la physique des particules à </a:t>
            </a:r>
            <a:r>
              <a:rPr lang="fr-FR" sz="2000" smtClean="0">
                <a:solidFill>
                  <a:schemeClr val="hlink"/>
                </a:solidFill>
              </a:rPr>
              <a:t>des énergies inégalées</a:t>
            </a:r>
            <a:r>
              <a:rPr lang="fr-FR" sz="20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Importance des mesures de </a:t>
            </a:r>
            <a:r>
              <a:rPr lang="fr-FR" sz="2000" smtClean="0">
                <a:solidFill>
                  <a:schemeClr val="hlink"/>
                </a:solidFill>
              </a:rPr>
              <a:t>précision</a:t>
            </a:r>
            <a:r>
              <a:rPr lang="fr-FR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hlink"/>
                </a:solidFill>
              </a:rPr>
              <a:t>Recherche</a:t>
            </a:r>
            <a:r>
              <a:rPr lang="fr-FR" sz="2000" smtClean="0"/>
              <a:t> (et découverte ?)  du boson de Higgs=&gt; importance du quark top et impact sur la recherche de nouvelle physique.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Rechercher l’existence de </a:t>
            </a:r>
            <a:r>
              <a:rPr lang="fr-FR" sz="2000" smtClean="0">
                <a:solidFill>
                  <a:schemeClr val="hlink"/>
                </a:solidFill>
              </a:rPr>
              <a:t>nouvelle physique: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Supersymétrie,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Dimensions supplémentaires,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smtClean="0"/>
              <a:t>Nouveaux bosons, 4ème famille de fermions, Leptoquarks, …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4188" y="1146175"/>
            <a:ext cx="32956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2439988"/>
            <a:ext cx="2589212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6" descr="388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8175" y="3146425"/>
            <a:ext cx="2600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3" y="4660900"/>
            <a:ext cx="2281237" cy="2197100"/>
          </a:xfrm>
          <a:prstGeom prst="rect">
            <a:avLst/>
          </a:prstGeom>
          <a:noFill/>
          <a:ln w="36068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3883025"/>
            <a:ext cx="4005263" cy="256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76225" y="1282700"/>
            <a:ext cx="3959225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La collaboration CMS :</a:t>
            </a:r>
            <a:r>
              <a:rPr lang="fr-FR" sz="2000">
                <a:solidFill>
                  <a:srgbClr val="000090"/>
                </a:solidFill>
                <a:latin typeface="Calibri" pitchFamily="34" charset="0"/>
              </a:rPr>
              <a:t>	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fr-FR" sz="2000">
                <a:solidFill>
                  <a:srgbClr val="008000"/>
                </a:solidFill>
                <a:latin typeface="Calibri" pitchFamily="34" charset="0"/>
              </a:rPr>
              <a:t>38 Pays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fr-FR" sz="2000">
                <a:solidFill>
                  <a:srgbClr val="50127E"/>
                </a:solidFill>
                <a:latin typeface="Calibri" pitchFamily="34" charset="0"/>
              </a:rPr>
              <a:t>183 Instituts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fr-FR" sz="2000">
                <a:solidFill>
                  <a:srgbClr val="CC0000"/>
                </a:solidFill>
                <a:latin typeface="Calibri" pitchFamily="34" charset="0"/>
              </a:rPr>
              <a:t>3000 scientifiques (permanents + étudiants) et ingénieurs.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>
                <a:solidFill>
                  <a:srgbClr val="000090"/>
                </a:solidFill>
                <a:latin typeface="Calibri" pitchFamily="34" charset="0"/>
              </a:rPr>
              <a:t>			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3859213"/>
            <a:ext cx="4035425" cy="262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9225" y="1196975"/>
            <a:ext cx="5184775" cy="256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Rectangle 23"/>
          <p:cNvSpPr>
            <a:spLocks noChangeArrowheads="1"/>
          </p:cNvSpPr>
          <p:nvPr/>
        </p:nvSpPr>
        <p:spPr bwMode="auto">
          <a:xfrm>
            <a:off x="339725" y="196850"/>
            <a:ext cx="8229600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1">
                <a:solidFill>
                  <a:srgbClr val="008000"/>
                </a:solidFill>
                <a:latin typeface="Berlin Sans FB" pitchFamily="34" charset="0"/>
                <a:ea typeface="ＭＳ Ｐゴシック"/>
                <a:cs typeface="ＭＳ Ｐゴシック"/>
              </a:rPr>
              <a:t>Collaboration internationale</a:t>
            </a:r>
            <a:endParaRPr lang="fr-FR" b="1">
              <a:solidFill>
                <a:srgbClr val="008000"/>
              </a:solidFill>
              <a:latin typeface="Berlin Sans FB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3554" name="Picture 4" descr="http://www.lalsace.fr/fr/images/B435CB72-A96A-4AE3-8832-D25044FEBDE8/ALS_03/daniel-bloch-directeur-de-recherche-au-cnrs-et-caroline-collard-chargee-de-recherche-cnrs-a-l-i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68400"/>
            <a:ext cx="34020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cms-testbeamh2.web.cern.ch/cms/Media/Publications/CMStimes/2008/08_11/images/SANY1206.JPG"/>
          <p:cNvPicPr>
            <a:picLocks noChangeAspect="1" noChangeArrowheads="1"/>
          </p:cNvPicPr>
          <p:nvPr/>
        </p:nvPicPr>
        <p:blipFill>
          <a:blip r:embed="rId3"/>
          <a:srcRect l="13145" r="28146"/>
          <a:stretch>
            <a:fillRect/>
          </a:stretch>
        </p:blipFill>
        <p:spPr bwMode="auto">
          <a:xfrm>
            <a:off x="5532438" y="3741738"/>
            <a:ext cx="13684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http://www.hep.brown.edu/~andrea/pircutre.jpg"/>
          <p:cNvPicPr>
            <a:picLocks noChangeAspect="1" noChangeArrowheads="1"/>
          </p:cNvPicPr>
          <p:nvPr/>
        </p:nvPicPr>
        <p:blipFill>
          <a:blip r:embed="rId4"/>
          <a:srcRect r="11154"/>
          <a:stretch>
            <a:fillRect/>
          </a:stretch>
        </p:blipFill>
        <p:spPr bwMode="auto">
          <a:xfrm>
            <a:off x="3586163" y="3756025"/>
            <a:ext cx="138112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http://www-d0.fnal.gov/collaboration/people/agram_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305425"/>
            <a:ext cx="1168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2003-07-08_anne-catherine_lebihan-01-medium"/>
          <p:cNvPicPr>
            <a:picLocks noChangeAspect="1" noChangeArrowheads="1"/>
          </p:cNvPicPr>
          <p:nvPr/>
        </p:nvPicPr>
        <p:blipFill>
          <a:blip r:embed="rId6"/>
          <a:srcRect l="29208" t="13190" r="37709" b="38649"/>
          <a:stretch>
            <a:fillRect/>
          </a:stretch>
        </p:blipFill>
        <p:spPr bwMode="auto">
          <a:xfrm>
            <a:off x="1577975" y="5486400"/>
            <a:ext cx="13160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5" descr="denis"/>
          <p:cNvPicPr>
            <a:picLocks noChangeAspect="1" noChangeArrowheads="1"/>
          </p:cNvPicPr>
          <p:nvPr/>
        </p:nvPicPr>
        <p:blipFill>
          <a:blip r:embed="rId7"/>
          <a:srcRect t="9198" r="33586" b="40944"/>
          <a:stretch>
            <a:fillRect/>
          </a:stretch>
        </p:blipFill>
        <p:spPr bwMode="auto">
          <a:xfrm>
            <a:off x="3913188" y="200342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http://olympiade.karate.free.fr/images/guillaume.jpg"/>
          <p:cNvPicPr>
            <a:picLocks noChangeAspect="1" noChangeArrowheads="1"/>
          </p:cNvPicPr>
          <p:nvPr/>
        </p:nvPicPr>
        <p:blipFill>
          <a:blip r:embed="rId8"/>
          <a:srcRect r="8273" b="15663"/>
          <a:stretch>
            <a:fillRect/>
          </a:stretch>
        </p:blipFill>
        <p:spPr bwMode="auto">
          <a:xfrm>
            <a:off x="3198813" y="5559425"/>
            <a:ext cx="1127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http://clubalpinstrasbourg.org/drupal/files/Ull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0075" y="215900"/>
            <a:ext cx="1547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http://cms-testbeamh2.web.cern.ch/cms/Resources/Website/Media/Images/Interviews/LaurentGross_Franc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5165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http://ireswww.in2p3.fr/ires/recherche/cms/Contacts/CMS_personel/P_vanhove.JPG"/>
          <p:cNvPicPr>
            <a:picLocks noChangeAspect="1" noChangeArrowheads="1"/>
          </p:cNvPicPr>
          <p:nvPr/>
        </p:nvPicPr>
        <p:blipFill>
          <a:blip r:embed="rId11"/>
          <a:srcRect t="16119" r="11301"/>
          <a:stretch>
            <a:fillRect/>
          </a:stretch>
        </p:blipFill>
        <p:spPr bwMode="auto">
          <a:xfrm>
            <a:off x="4002088" y="201613"/>
            <a:ext cx="12715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5" descr="http://www.dna.fr/fr/images/A1FAF8EC-9E12-4B53-A2E5-679FAE0D64C2/DNA_03/jean-marie-brom-photo-dn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1638" y="3533775"/>
            <a:ext cx="15001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08112" y="91232"/>
            <a:ext cx="28438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L’équipe CMS en septembre 2012</a:t>
            </a:r>
          </a:p>
        </p:txBody>
      </p:sp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13"/>
          <a:srcRect l="81999" t="10461" r="2991" b="74890"/>
          <a:stretch>
            <a:fillRect/>
          </a:stretch>
        </p:blipFill>
        <p:spPr bwMode="auto">
          <a:xfrm>
            <a:off x="7697788" y="3789363"/>
            <a:ext cx="1241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" descr="http://cms-testbeamh2.web.cern.ch/cms/Resources/Website/Media/Images/Collaborators/Belgium/UniAntwerp/MarcoCardaci_thumb.jpg"/>
          <p:cNvPicPr>
            <a:picLocks noChangeAspect="1" noChangeArrowheads="1"/>
          </p:cNvPicPr>
          <p:nvPr/>
        </p:nvPicPr>
        <p:blipFill>
          <a:blip r:embed="rId14"/>
          <a:srcRect t="9880" r="1015"/>
          <a:stretch>
            <a:fillRect/>
          </a:stretch>
        </p:blipFill>
        <p:spPr bwMode="auto">
          <a:xfrm>
            <a:off x="7524750" y="333375"/>
            <a:ext cx="13684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"/>
          <p:cNvPicPr>
            <a:picLocks noChangeAspect="1" noChangeArrowheads="1"/>
          </p:cNvPicPr>
          <p:nvPr/>
        </p:nvPicPr>
        <p:blipFill>
          <a:blip r:embed="rId15"/>
          <a:srcRect l="57314" t="15582" r="18060" b="13493"/>
          <a:stretch>
            <a:fillRect/>
          </a:stretch>
        </p:blipFill>
        <p:spPr bwMode="auto">
          <a:xfrm>
            <a:off x="336550" y="5330825"/>
            <a:ext cx="831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"/>
          <p:cNvPicPr>
            <a:picLocks noChangeAspect="1" noChangeArrowheads="1"/>
          </p:cNvPicPr>
          <p:nvPr/>
        </p:nvPicPr>
        <p:blipFill>
          <a:blip r:embed="rId16"/>
          <a:srcRect l="39371" t="7330" r="37193" b="49257"/>
          <a:stretch>
            <a:fillRect/>
          </a:stretch>
        </p:blipFill>
        <p:spPr bwMode="auto">
          <a:xfrm>
            <a:off x="5895975" y="2205038"/>
            <a:ext cx="1120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79388" y="908050"/>
            <a:ext cx="217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Caroline Collard-Daniel Bloch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3867150" y="-26988"/>
            <a:ext cx="1298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Pierre Van Hove</a:t>
            </a:r>
          </a:p>
        </p:txBody>
      </p:sp>
      <p:sp>
        <p:nvSpPr>
          <p:cNvPr id="23573" name="Text Box 23"/>
          <p:cNvSpPr txBox="1">
            <a:spLocks noChangeArrowheads="1"/>
          </p:cNvSpPr>
          <p:nvPr/>
        </p:nvSpPr>
        <p:spPr bwMode="auto">
          <a:xfrm>
            <a:off x="552450" y="3273425"/>
            <a:ext cx="1349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Jean-Marie Brom</a:t>
            </a:r>
          </a:p>
        </p:txBody>
      </p:sp>
      <p:sp>
        <p:nvSpPr>
          <p:cNvPr id="23574" name="Text Box 24"/>
          <p:cNvSpPr txBox="1">
            <a:spLocks noChangeArrowheads="1"/>
          </p:cNvSpPr>
          <p:nvPr/>
        </p:nvSpPr>
        <p:spPr bwMode="auto">
          <a:xfrm>
            <a:off x="179388" y="5089525"/>
            <a:ext cx="1189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Benjamin Fuks</a:t>
            </a:r>
          </a:p>
        </p:txBody>
      </p:sp>
      <p:sp>
        <p:nvSpPr>
          <p:cNvPr id="23575" name="Text Box 25"/>
          <p:cNvSpPr txBox="1">
            <a:spLocks noChangeArrowheads="1"/>
          </p:cNvSpPr>
          <p:nvPr/>
        </p:nvSpPr>
        <p:spPr bwMode="auto">
          <a:xfrm>
            <a:off x="1331913" y="5241925"/>
            <a:ext cx="1827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Anne-Catherine Lebihan</a:t>
            </a:r>
          </a:p>
        </p:txBody>
      </p:sp>
      <p:sp>
        <p:nvSpPr>
          <p:cNvPr id="23576" name="Text Box 26"/>
          <p:cNvSpPr txBox="1">
            <a:spLocks noChangeArrowheads="1"/>
          </p:cNvSpPr>
          <p:nvPr/>
        </p:nvSpPr>
        <p:spPr bwMode="auto">
          <a:xfrm>
            <a:off x="3154363" y="5300663"/>
            <a:ext cx="1273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Guillaume Seret</a:t>
            </a:r>
          </a:p>
        </p:txBody>
      </p:sp>
      <p:sp>
        <p:nvSpPr>
          <p:cNvPr id="23577" name="Text Box 27"/>
          <p:cNvSpPr txBox="1">
            <a:spLocks noChangeArrowheads="1"/>
          </p:cNvSpPr>
          <p:nvPr/>
        </p:nvSpPr>
        <p:spPr bwMode="auto">
          <a:xfrm>
            <a:off x="3819525" y="3521075"/>
            <a:ext cx="1214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Jeremy Andrea</a:t>
            </a:r>
          </a:p>
        </p:txBody>
      </p:sp>
      <p:sp>
        <p:nvSpPr>
          <p:cNvPr id="23578" name="Text Box 28"/>
          <p:cNvSpPr txBox="1">
            <a:spLocks noChangeArrowheads="1"/>
          </p:cNvSpPr>
          <p:nvPr/>
        </p:nvSpPr>
        <p:spPr bwMode="auto">
          <a:xfrm>
            <a:off x="3868738" y="1787525"/>
            <a:ext cx="935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Denis Gelé</a:t>
            </a:r>
          </a:p>
        </p:txBody>
      </p:sp>
      <p:sp>
        <p:nvSpPr>
          <p:cNvPr id="23579" name="Text Box 29"/>
          <p:cNvSpPr txBox="1">
            <a:spLocks noChangeArrowheads="1"/>
          </p:cNvSpPr>
          <p:nvPr/>
        </p:nvSpPr>
        <p:spPr bwMode="auto">
          <a:xfrm>
            <a:off x="5653088" y="0"/>
            <a:ext cx="1230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Ulrich Goerlach</a:t>
            </a:r>
          </a:p>
        </p:txBody>
      </p:sp>
      <p:sp>
        <p:nvSpPr>
          <p:cNvPr id="23580" name="Text Box 30"/>
          <p:cNvSpPr txBox="1">
            <a:spLocks noChangeArrowheads="1"/>
          </p:cNvSpPr>
          <p:nvPr/>
        </p:nvSpPr>
        <p:spPr bwMode="auto">
          <a:xfrm>
            <a:off x="7445375" y="58738"/>
            <a:ext cx="1171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Marco Cardaci</a:t>
            </a:r>
          </a:p>
        </p:txBody>
      </p:sp>
      <p:sp>
        <p:nvSpPr>
          <p:cNvPr id="23581" name="Text Box 31"/>
          <p:cNvSpPr txBox="1">
            <a:spLocks noChangeArrowheads="1"/>
          </p:cNvSpPr>
          <p:nvPr/>
        </p:nvSpPr>
        <p:spPr bwMode="auto">
          <a:xfrm>
            <a:off x="7308850" y="1858963"/>
            <a:ext cx="1719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Jean-Charles Fontaine</a:t>
            </a:r>
          </a:p>
        </p:txBody>
      </p:sp>
      <p:sp>
        <p:nvSpPr>
          <p:cNvPr id="23582" name="Text Box 32"/>
          <p:cNvSpPr txBox="1">
            <a:spLocks noChangeArrowheads="1"/>
          </p:cNvSpPr>
          <p:nvPr/>
        </p:nvSpPr>
        <p:spPr bwMode="auto">
          <a:xfrm>
            <a:off x="7667625" y="3659188"/>
            <a:ext cx="893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Eric Conte</a:t>
            </a:r>
          </a:p>
        </p:txBody>
      </p:sp>
      <p:sp>
        <p:nvSpPr>
          <p:cNvPr id="23583" name="Text Box 33"/>
          <p:cNvSpPr txBox="1">
            <a:spLocks noChangeArrowheads="1"/>
          </p:cNvSpPr>
          <p:nvPr/>
        </p:nvSpPr>
        <p:spPr bwMode="auto">
          <a:xfrm>
            <a:off x="7639050" y="5287963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Alexandre Aubin</a:t>
            </a:r>
          </a:p>
        </p:txBody>
      </p:sp>
      <p:sp>
        <p:nvSpPr>
          <p:cNvPr id="23584" name="Text Box 34"/>
          <p:cNvSpPr txBox="1">
            <a:spLocks noChangeArrowheads="1"/>
          </p:cNvSpPr>
          <p:nvPr/>
        </p:nvSpPr>
        <p:spPr bwMode="auto">
          <a:xfrm>
            <a:off x="5883275" y="5013325"/>
            <a:ext cx="156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Jean-Laurent Agram</a:t>
            </a:r>
          </a:p>
        </p:txBody>
      </p:sp>
      <p:sp>
        <p:nvSpPr>
          <p:cNvPr id="23585" name="Text Box 35"/>
          <p:cNvSpPr txBox="1">
            <a:spLocks noChangeArrowheads="1"/>
          </p:cNvSpPr>
          <p:nvPr/>
        </p:nvSpPr>
        <p:spPr bwMode="auto">
          <a:xfrm>
            <a:off x="5699125" y="3513138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Eric Chabert</a:t>
            </a:r>
          </a:p>
        </p:txBody>
      </p:sp>
      <p:sp>
        <p:nvSpPr>
          <p:cNvPr id="23586" name="Text Box 36"/>
          <p:cNvSpPr txBox="1">
            <a:spLocks noChangeArrowheads="1"/>
          </p:cNvSpPr>
          <p:nvPr/>
        </p:nvSpPr>
        <p:spPr bwMode="auto">
          <a:xfrm>
            <a:off x="5595938" y="1989138"/>
            <a:ext cx="174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Christophe Goetzmann</a:t>
            </a:r>
          </a:p>
        </p:txBody>
      </p:sp>
      <p:sp>
        <p:nvSpPr>
          <p:cNvPr id="23587" name="Text Box 37"/>
          <p:cNvSpPr txBox="1">
            <a:spLocks noChangeArrowheads="1"/>
          </p:cNvSpPr>
          <p:nvPr/>
        </p:nvSpPr>
        <p:spPr bwMode="auto">
          <a:xfrm>
            <a:off x="4576763" y="5229225"/>
            <a:ext cx="1147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Laurent Gross</a:t>
            </a:r>
          </a:p>
        </p:txBody>
      </p:sp>
      <p:pic>
        <p:nvPicPr>
          <p:cNvPr id="23588" name="Picture 39" descr="aubin_phot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58113" y="5516563"/>
            <a:ext cx="1149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41" descr="CamilleBeluff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05038" y="3702050"/>
            <a:ext cx="1041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0" name="Text Box 27"/>
          <p:cNvSpPr txBox="1">
            <a:spLocks noChangeArrowheads="1"/>
          </p:cNvSpPr>
          <p:nvPr/>
        </p:nvSpPr>
        <p:spPr bwMode="auto">
          <a:xfrm>
            <a:off x="2205038" y="3409950"/>
            <a:ext cx="1154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Camille Beluffi</a:t>
            </a:r>
          </a:p>
        </p:txBody>
      </p:sp>
      <p:pic>
        <p:nvPicPr>
          <p:cNvPr id="23592" name="Picture 40" descr="portrait-jc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4763" y="2105025"/>
            <a:ext cx="1114425" cy="159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9595</TotalTime>
  <Words>1147</Words>
  <Application>Microsoft Macintosh PowerPoint</Application>
  <PresentationFormat>Affichage à l'écran (4:3)</PresentationFormat>
  <Paragraphs>221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Times New Roman</vt:lpstr>
      <vt:lpstr>ＭＳ Ｐゴシック</vt:lpstr>
      <vt:lpstr>Thème Office</vt:lpstr>
      <vt:lpstr>Groupe CMS @IPHC</vt:lpstr>
      <vt:lpstr>Introduction</vt:lpstr>
      <vt:lpstr>Le Modèle Standard  de la physique des particules</vt:lpstr>
      <vt:lpstr>Le LHC</vt:lpstr>
      <vt:lpstr>Le détecteur CMS en 2 mots</vt:lpstr>
      <vt:lpstr>La reconstruction</vt:lpstr>
      <vt:lpstr>La physique de CMS</vt:lpstr>
      <vt:lpstr>Diapositive 8</vt:lpstr>
      <vt:lpstr>Diapositive 9</vt:lpstr>
      <vt:lpstr>Activités du groupe :  détecteur et calibration</vt:lpstr>
      <vt:lpstr>Activités du groupe :  identification des objets</vt:lpstr>
      <vt:lpstr>Activités du groupe :  analyses de physique</vt:lpstr>
      <vt:lpstr>Activités du groupe :  analyses de physiques</vt:lpstr>
      <vt:lpstr>Sujet de stage et thèse 2013</vt:lpstr>
      <vt:lpstr>Sujet de stage et thèse 2013</vt:lpstr>
    </vt:vector>
  </TitlesOfParts>
  <Manager/>
  <Company>IPHC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Expérience CMS à l’IPHC</dc:title>
  <dc:subject/>
  <dc:creator>Caroline Collard</dc:creator>
  <cp:keywords/>
  <dc:description/>
  <cp:lastModifiedBy>root</cp:lastModifiedBy>
  <cp:revision>179</cp:revision>
  <dcterms:created xsi:type="dcterms:W3CDTF">2011-10-18T11:29:58Z</dcterms:created>
  <dcterms:modified xsi:type="dcterms:W3CDTF">2012-10-03T06:27:17Z</dcterms:modified>
  <cp:category/>
</cp:coreProperties>
</file>