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71" r:id="rId9"/>
    <p:sldId id="272" r:id="rId10"/>
    <p:sldId id="303" r:id="rId11"/>
    <p:sldId id="304" r:id="rId12"/>
    <p:sldId id="273" r:id="rId13"/>
    <p:sldId id="265" r:id="rId14"/>
    <p:sldId id="287" r:id="rId15"/>
    <p:sldId id="286" r:id="rId16"/>
    <p:sldId id="288" r:id="rId17"/>
    <p:sldId id="266" r:id="rId18"/>
    <p:sldId id="298" r:id="rId19"/>
    <p:sldId id="267" r:id="rId20"/>
    <p:sldId id="290" r:id="rId21"/>
    <p:sldId id="291" r:id="rId22"/>
    <p:sldId id="268" r:id="rId23"/>
    <p:sldId id="292" r:id="rId24"/>
    <p:sldId id="262" r:id="rId25"/>
    <p:sldId id="279" r:id="rId26"/>
    <p:sldId id="263" r:id="rId27"/>
    <p:sldId id="293" r:id="rId28"/>
    <p:sldId id="301" r:id="rId29"/>
    <p:sldId id="302" r:id="rId30"/>
    <p:sldId id="294" r:id="rId31"/>
    <p:sldId id="295" r:id="rId32"/>
    <p:sldId id="296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0" autoAdjust="0"/>
    <p:restoredTop sz="94660"/>
  </p:normalViewPr>
  <p:slideViewPr>
    <p:cSldViewPr>
      <p:cViewPr varScale="1">
        <p:scale>
          <a:sx n="98" d="100"/>
          <a:sy n="98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21420-FF22-479A-BDCE-E6E0292A36AE}" type="datetimeFigureOut">
              <a:rPr lang="fr-FR" smtClean="0"/>
              <a:t>31/01/2013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536C2-03D7-4A52-81A4-0CA7289288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15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536C2-03D7-4A52-81A4-0CA72892881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49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536C2-03D7-4A52-81A4-0CA72892881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92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BE7F7A3-7C38-4915-906A-12638E7E35C2}" type="datetime1">
              <a:rPr lang="fr-FR" smtClean="0"/>
              <a:t>31/01/2013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5BC7B2-B290-4BF6-A117-870E5CC593F1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369F-2672-4620-8AC5-0F4FCDA6A7AB}" type="datetime1">
              <a:rPr lang="fr-FR" smtClean="0"/>
              <a:t>31/01/2013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C7B2-B290-4BF6-A117-870E5CC593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A5A7EF1-BDAE-46F6-AC73-727580748A1D}" type="datetime1">
              <a:rPr lang="fr-FR" smtClean="0"/>
              <a:t>31/01/2013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5BC7B2-B290-4BF6-A117-870E5CC593F1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33B3-B3D8-43A9-B118-CB46CD5A9C31}" type="datetime1">
              <a:rPr lang="fr-FR" smtClean="0"/>
              <a:t>31/01/2013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5BC7B2-B290-4BF6-A117-870E5CC593F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6F20-9447-4127-AEC0-B0BDD288BDEB}" type="datetime1">
              <a:rPr lang="fr-FR" smtClean="0"/>
              <a:t>31/01/2013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5BC7B2-B290-4BF6-A117-870E5CC593F1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5BB277-878D-4229-850E-51BB8088CED1}" type="datetime1">
              <a:rPr lang="fr-FR" smtClean="0"/>
              <a:t>31/01/2013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5BC7B2-B290-4BF6-A117-870E5CC593F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8B3946-61B1-42C1-8C27-3B979318954B}" type="datetime1">
              <a:rPr lang="fr-FR" smtClean="0"/>
              <a:t>31/01/2013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5BC7B2-B290-4BF6-A117-870E5CC593F1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9CE8-E133-4686-9129-90F633868E30}" type="datetime1">
              <a:rPr lang="fr-FR" smtClean="0"/>
              <a:t>31/01/2013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5BC7B2-B290-4BF6-A117-870E5CC593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0CCB-0AF0-438E-ABCF-7D3BCBDFF276}" type="datetime1">
              <a:rPr lang="fr-FR" smtClean="0"/>
              <a:t>31/01/2013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5BC7B2-B290-4BF6-A117-870E5CC593F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8571-6853-42FF-B242-9F2817767A90}" type="datetime1">
              <a:rPr lang="fr-FR" smtClean="0"/>
              <a:t>31/01/2013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5BC7B2-B290-4BF6-A117-870E5CC593F1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C795F96-1219-46F1-B5B3-88B1935042E0}" type="datetime1">
              <a:rPr lang="fr-FR" smtClean="0"/>
              <a:t>31/01/2013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5BC7B2-B290-4BF6-A117-870E5CC593F1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BAD08A-4B6B-42DF-8243-B7CF2F8CBBE0}" type="datetime1">
              <a:rPr lang="fr-FR" smtClean="0"/>
              <a:t>31/01/2013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5BC7B2-B290-4BF6-A117-870E5CC593F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452" y="169053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Tools for simulations</a:t>
            </a:r>
            <a:endParaRPr lang="fr-FR" sz="5400" dirty="0"/>
          </a:p>
        </p:txBody>
      </p:sp>
      <p:sp>
        <p:nvSpPr>
          <p:cNvPr id="6" name="ZoneTexte 5"/>
          <p:cNvSpPr txBox="1"/>
          <p:nvPr/>
        </p:nvSpPr>
        <p:spPr>
          <a:xfrm>
            <a:off x="7452" y="6036259"/>
            <a:ext cx="2260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Sarah </a:t>
            </a:r>
            <a:r>
              <a:rPr lang="en-US" sz="1400" dirty="0" err="1" smtClean="0"/>
              <a:t>Porteboeuf-Houssais</a:t>
            </a:r>
            <a:endParaRPr lang="en-US" sz="1400" dirty="0" smtClean="0"/>
          </a:p>
          <a:p>
            <a:pPr algn="ctr"/>
            <a:r>
              <a:rPr lang="en-US" sz="1400" dirty="0" smtClean="0"/>
              <a:t>LPC</a:t>
            </a:r>
          </a:p>
          <a:p>
            <a:pPr algn="ctr"/>
            <a:r>
              <a:rPr lang="en-US" sz="1400" dirty="0" smtClean="0"/>
              <a:t>Clermont-Ferrand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2339752" y="6097814"/>
            <a:ext cx="6804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Physics at A Fixed Target </a:t>
            </a:r>
            <a:r>
              <a:rPr lang="en-US" sz="1400" b="1" dirty="0" err="1" smtClean="0"/>
              <a:t>ExpeRiment</a:t>
            </a:r>
            <a:r>
              <a:rPr lang="en-US" sz="1400" b="1" dirty="0" smtClean="0"/>
              <a:t> (AFTER) using the LHC beams</a:t>
            </a:r>
            <a:endParaRPr lang="en-US" sz="1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339752" y="6313259"/>
            <a:ext cx="680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3-13 </a:t>
            </a:r>
            <a:r>
              <a:rPr lang="en-US" sz="1400" dirty="0" err="1" smtClean="0"/>
              <a:t>Febuary</a:t>
            </a:r>
            <a:r>
              <a:rPr lang="en-US" sz="1400" dirty="0" smtClean="0"/>
              <a:t> 2013 ECT Trento</a:t>
            </a:r>
          </a:p>
          <a:p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43456" y="4005064"/>
            <a:ext cx="910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Opening  the discussion …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30689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Event Generators at </a:t>
            </a:r>
            <a:r>
              <a:rPr lang="en-US" sz="4000" dirty="0" err="1" smtClean="0"/>
              <a:t>sqrt</a:t>
            </a:r>
            <a:r>
              <a:rPr lang="en-US" sz="4000" dirty="0" smtClean="0"/>
              <a:t>(s)=115 </a:t>
            </a:r>
            <a:r>
              <a:rPr lang="en-US" sz="4000" dirty="0" err="1" smtClean="0"/>
              <a:t>GeV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1787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1DE0904-CF09-4A8B-94DE-EA5466C5EE0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51525" y="1578406"/>
            <a:ext cx="8135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fr-FR" dirty="0"/>
              <a:t> </a:t>
            </a:r>
            <a:r>
              <a:rPr lang="en-US" dirty="0">
                <a:latin typeface="+mn-lt"/>
              </a:rPr>
              <a:t>In the 2-&gt;2 hard sub-process  : Hard production 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155432" y="4107294"/>
            <a:ext cx="6516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fr-FR" dirty="0">
                <a:latin typeface="+mn-lt"/>
              </a:rPr>
              <a:t> </a:t>
            </a:r>
            <a:r>
              <a:rPr lang="en-US" dirty="0">
                <a:latin typeface="+mn-lt"/>
              </a:rPr>
              <a:t>Gluon splitting (g-&gt;</a:t>
            </a:r>
            <a:r>
              <a:rPr lang="en-US" dirty="0" err="1">
                <a:latin typeface="+mn-lt"/>
              </a:rPr>
              <a:t>QQbar</a:t>
            </a:r>
            <a:r>
              <a:rPr lang="en-US" dirty="0">
                <a:latin typeface="+mn-lt"/>
              </a:rPr>
              <a:t>, gluon originated from ISR/FSR)</a:t>
            </a:r>
          </a:p>
        </p:txBody>
      </p:sp>
      <p:grpSp>
        <p:nvGrpSpPr>
          <p:cNvPr id="15384" name="Group 130"/>
          <p:cNvGrpSpPr>
            <a:grpSpLocks/>
          </p:cNvGrpSpPr>
          <p:nvPr/>
        </p:nvGrpSpPr>
        <p:grpSpPr bwMode="auto">
          <a:xfrm>
            <a:off x="357119" y="1938769"/>
            <a:ext cx="3852862" cy="2168525"/>
            <a:chOff x="5076056" y="1484784"/>
            <a:chExt cx="3853128" cy="2169532"/>
          </a:xfrm>
        </p:grpSpPr>
        <p:grpSp>
          <p:nvGrpSpPr>
            <p:cNvPr id="15438" name="Group 55"/>
            <p:cNvGrpSpPr>
              <a:grpSpLocks/>
            </p:cNvGrpSpPr>
            <p:nvPr/>
          </p:nvGrpSpPr>
          <p:grpSpPr bwMode="auto">
            <a:xfrm>
              <a:off x="5796136" y="1988840"/>
              <a:ext cx="1008112" cy="1440160"/>
              <a:chOff x="3275856" y="1772816"/>
              <a:chExt cx="1008112" cy="144016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3492466" y="1916761"/>
                <a:ext cx="288945" cy="5034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3276551" y="1772231"/>
                <a:ext cx="215915" cy="2874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276551" y="2925291"/>
                <a:ext cx="215915" cy="2874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V="1">
                <a:off x="3492466" y="2564761"/>
                <a:ext cx="279419" cy="5034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3708381" y="2348761"/>
                <a:ext cx="215915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V="1">
                <a:off x="3924296" y="2132761"/>
                <a:ext cx="360387" cy="28747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924296" y="2493290"/>
                <a:ext cx="360387" cy="28747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/>
            <p:cNvSpPr txBox="1"/>
            <p:nvPr/>
          </p:nvSpPr>
          <p:spPr>
            <a:xfrm>
              <a:off x="5076056" y="1484784"/>
              <a:ext cx="1924183" cy="32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500" dirty="0">
                  <a:latin typeface="+mn-lt"/>
                </a:rPr>
                <a:t>1) Open </a:t>
              </a:r>
              <a:r>
                <a:rPr lang="fr-FR" sz="1500" dirty="0" err="1">
                  <a:latin typeface="+mn-lt"/>
                </a:rPr>
                <a:t>heavy</a:t>
              </a:r>
              <a:r>
                <a:rPr lang="fr-FR" sz="1500" dirty="0">
                  <a:latin typeface="+mn-lt"/>
                </a:rPr>
                <a:t> </a:t>
              </a:r>
              <a:r>
                <a:rPr lang="fr-FR" sz="1500" dirty="0" err="1">
                  <a:latin typeface="+mn-lt"/>
                </a:rPr>
                <a:t>flavor</a:t>
              </a:r>
              <a:endParaRPr lang="fr-FR" sz="1500" dirty="0">
                <a:latin typeface="+mn-lt"/>
              </a:endParaRPr>
            </a:p>
          </p:txBody>
        </p:sp>
        <p:sp>
          <p:nvSpPr>
            <p:cNvPr id="15440" name="TextBox 65"/>
            <p:cNvSpPr txBox="1">
              <a:spLocks noChangeArrowheads="1"/>
            </p:cNvSpPr>
            <p:nvPr/>
          </p:nvSpPr>
          <p:spPr bwMode="auto">
            <a:xfrm>
              <a:off x="5580112" y="177281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/>
                <a:t>p</a:t>
              </a:r>
            </a:p>
          </p:txBody>
        </p:sp>
        <p:sp>
          <p:nvSpPr>
            <p:cNvPr id="15441" name="TextBox 66"/>
            <p:cNvSpPr txBox="1">
              <a:spLocks noChangeArrowheads="1"/>
            </p:cNvSpPr>
            <p:nvPr/>
          </p:nvSpPr>
          <p:spPr bwMode="auto">
            <a:xfrm>
              <a:off x="5580112" y="328498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/>
                <a:t>p</a:t>
              </a:r>
            </a:p>
          </p:txBody>
        </p:sp>
        <p:sp>
          <p:nvSpPr>
            <p:cNvPr id="15442" name="TextBox 68"/>
            <p:cNvSpPr txBox="1">
              <a:spLocks noChangeArrowheads="1"/>
            </p:cNvSpPr>
            <p:nvPr/>
          </p:nvSpPr>
          <p:spPr bwMode="auto">
            <a:xfrm>
              <a:off x="6444208" y="2204864"/>
              <a:ext cx="40748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300"/>
                <a:t>c/b</a:t>
              </a:r>
            </a:p>
          </p:txBody>
        </p:sp>
        <p:grpSp>
          <p:nvGrpSpPr>
            <p:cNvPr id="15443" name="Group 79"/>
            <p:cNvGrpSpPr>
              <a:grpSpLocks/>
            </p:cNvGrpSpPr>
            <p:nvPr/>
          </p:nvGrpSpPr>
          <p:grpSpPr bwMode="auto">
            <a:xfrm>
              <a:off x="6372200" y="2852936"/>
              <a:ext cx="407484" cy="292388"/>
              <a:chOff x="4067944" y="2060848"/>
              <a:chExt cx="407484" cy="292388"/>
            </a:xfrm>
          </p:grpSpPr>
          <p:sp>
            <p:nvSpPr>
              <p:cNvPr id="15449" name="TextBox 80"/>
              <p:cNvSpPr txBox="1">
                <a:spLocks noChangeArrowheads="1"/>
              </p:cNvSpPr>
              <p:nvPr/>
            </p:nvSpPr>
            <p:spPr bwMode="auto">
              <a:xfrm>
                <a:off x="4067944" y="2060848"/>
                <a:ext cx="407484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sz="1300"/>
                  <a:t>c/b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4138731" y="2133227"/>
                <a:ext cx="7303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356234" y="2133227"/>
                <a:ext cx="714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/>
            <p:cNvSpPr txBox="1"/>
            <p:nvPr/>
          </p:nvSpPr>
          <p:spPr>
            <a:xfrm>
              <a:off x="6444575" y="3141315"/>
              <a:ext cx="2484609" cy="30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err="1">
                  <a:latin typeface="+mn-lt"/>
                </a:rPr>
                <a:t>Partons</a:t>
              </a:r>
              <a:r>
                <a:rPr lang="en-US" sz="1400" dirty="0">
                  <a:latin typeface="+mn-lt"/>
                </a:rPr>
                <a:t>, connected to strings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084188" y="2204255"/>
              <a:ext cx="503273" cy="73059"/>
            </a:xfrm>
            <a:custGeom>
              <a:avLst/>
              <a:gdLst>
                <a:gd name="connsiteX0" fmla="*/ 0 w 666750"/>
                <a:gd name="connsiteY0" fmla="*/ 153987 h 155575"/>
                <a:gd name="connsiteX1" fmla="*/ 123825 w 666750"/>
                <a:gd name="connsiteY1" fmla="*/ 1587 h 155575"/>
                <a:gd name="connsiteX2" fmla="*/ 238125 w 666750"/>
                <a:gd name="connsiteY2" fmla="*/ 153987 h 155575"/>
                <a:gd name="connsiteX3" fmla="*/ 361950 w 666750"/>
                <a:gd name="connsiteY3" fmla="*/ 1587 h 155575"/>
                <a:gd name="connsiteX4" fmla="*/ 476250 w 666750"/>
                <a:gd name="connsiteY4" fmla="*/ 153987 h 155575"/>
                <a:gd name="connsiteX5" fmla="*/ 590550 w 666750"/>
                <a:gd name="connsiteY5" fmla="*/ 11112 h 155575"/>
                <a:gd name="connsiteX6" fmla="*/ 666750 w 666750"/>
                <a:gd name="connsiteY6" fmla="*/ 87312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55575">
                  <a:moveTo>
                    <a:pt x="0" y="153987"/>
                  </a:moveTo>
                  <a:cubicBezTo>
                    <a:pt x="42069" y="77787"/>
                    <a:pt x="84138" y="1587"/>
                    <a:pt x="123825" y="1587"/>
                  </a:cubicBezTo>
                  <a:cubicBezTo>
                    <a:pt x="163512" y="1587"/>
                    <a:pt x="198438" y="153987"/>
                    <a:pt x="238125" y="153987"/>
                  </a:cubicBezTo>
                  <a:cubicBezTo>
                    <a:pt x="277812" y="153987"/>
                    <a:pt x="322263" y="1587"/>
                    <a:pt x="361950" y="1587"/>
                  </a:cubicBezTo>
                  <a:cubicBezTo>
                    <a:pt x="401637" y="1587"/>
                    <a:pt x="438150" y="152399"/>
                    <a:pt x="476250" y="153987"/>
                  </a:cubicBezTo>
                  <a:cubicBezTo>
                    <a:pt x="514350" y="155575"/>
                    <a:pt x="558800" y="22224"/>
                    <a:pt x="590550" y="11112"/>
                  </a:cubicBezTo>
                  <a:cubicBezTo>
                    <a:pt x="622300" y="0"/>
                    <a:pt x="644525" y="43656"/>
                    <a:pt x="666750" y="87312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084188" y="3068256"/>
              <a:ext cx="503273" cy="73059"/>
            </a:xfrm>
            <a:custGeom>
              <a:avLst/>
              <a:gdLst>
                <a:gd name="connsiteX0" fmla="*/ 0 w 666750"/>
                <a:gd name="connsiteY0" fmla="*/ 153987 h 155575"/>
                <a:gd name="connsiteX1" fmla="*/ 123825 w 666750"/>
                <a:gd name="connsiteY1" fmla="*/ 1587 h 155575"/>
                <a:gd name="connsiteX2" fmla="*/ 238125 w 666750"/>
                <a:gd name="connsiteY2" fmla="*/ 153987 h 155575"/>
                <a:gd name="connsiteX3" fmla="*/ 361950 w 666750"/>
                <a:gd name="connsiteY3" fmla="*/ 1587 h 155575"/>
                <a:gd name="connsiteX4" fmla="*/ 476250 w 666750"/>
                <a:gd name="connsiteY4" fmla="*/ 153987 h 155575"/>
                <a:gd name="connsiteX5" fmla="*/ 590550 w 666750"/>
                <a:gd name="connsiteY5" fmla="*/ 11112 h 155575"/>
                <a:gd name="connsiteX6" fmla="*/ 666750 w 666750"/>
                <a:gd name="connsiteY6" fmla="*/ 87312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55575">
                  <a:moveTo>
                    <a:pt x="0" y="153987"/>
                  </a:moveTo>
                  <a:cubicBezTo>
                    <a:pt x="42069" y="77787"/>
                    <a:pt x="84138" y="1587"/>
                    <a:pt x="123825" y="1587"/>
                  </a:cubicBezTo>
                  <a:cubicBezTo>
                    <a:pt x="163512" y="1587"/>
                    <a:pt x="198438" y="153987"/>
                    <a:pt x="238125" y="153987"/>
                  </a:cubicBezTo>
                  <a:cubicBezTo>
                    <a:pt x="277812" y="153987"/>
                    <a:pt x="322263" y="1587"/>
                    <a:pt x="361950" y="1587"/>
                  </a:cubicBezTo>
                  <a:cubicBezTo>
                    <a:pt x="401637" y="1587"/>
                    <a:pt x="438150" y="152399"/>
                    <a:pt x="476250" y="153987"/>
                  </a:cubicBezTo>
                  <a:cubicBezTo>
                    <a:pt x="514350" y="155575"/>
                    <a:pt x="558800" y="22224"/>
                    <a:pt x="590550" y="11112"/>
                  </a:cubicBezTo>
                  <a:cubicBezTo>
                    <a:pt x="622300" y="0"/>
                    <a:pt x="644525" y="43656"/>
                    <a:pt x="666750" y="87312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587460" y="2493314"/>
              <a:ext cx="504860" cy="71471"/>
            </a:xfrm>
            <a:custGeom>
              <a:avLst/>
              <a:gdLst>
                <a:gd name="connsiteX0" fmla="*/ 0 w 666750"/>
                <a:gd name="connsiteY0" fmla="*/ 153987 h 155575"/>
                <a:gd name="connsiteX1" fmla="*/ 123825 w 666750"/>
                <a:gd name="connsiteY1" fmla="*/ 1587 h 155575"/>
                <a:gd name="connsiteX2" fmla="*/ 238125 w 666750"/>
                <a:gd name="connsiteY2" fmla="*/ 153987 h 155575"/>
                <a:gd name="connsiteX3" fmla="*/ 361950 w 666750"/>
                <a:gd name="connsiteY3" fmla="*/ 1587 h 155575"/>
                <a:gd name="connsiteX4" fmla="*/ 476250 w 666750"/>
                <a:gd name="connsiteY4" fmla="*/ 153987 h 155575"/>
                <a:gd name="connsiteX5" fmla="*/ 590550 w 666750"/>
                <a:gd name="connsiteY5" fmla="*/ 11112 h 155575"/>
                <a:gd name="connsiteX6" fmla="*/ 666750 w 666750"/>
                <a:gd name="connsiteY6" fmla="*/ 87312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55575">
                  <a:moveTo>
                    <a:pt x="0" y="153987"/>
                  </a:moveTo>
                  <a:cubicBezTo>
                    <a:pt x="42069" y="77787"/>
                    <a:pt x="84138" y="1587"/>
                    <a:pt x="123825" y="1587"/>
                  </a:cubicBezTo>
                  <a:cubicBezTo>
                    <a:pt x="163512" y="1587"/>
                    <a:pt x="198438" y="153987"/>
                    <a:pt x="238125" y="153987"/>
                  </a:cubicBezTo>
                  <a:cubicBezTo>
                    <a:pt x="277812" y="153987"/>
                    <a:pt x="322263" y="1587"/>
                    <a:pt x="361950" y="1587"/>
                  </a:cubicBezTo>
                  <a:cubicBezTo>
                    <a:pt x="401637" y="1587"/>
                    <a:pt x="438150" y="152399"/>
                    <a:pt x="476250" y="153987"/>
                  </a:cubicBezTo>
                  <a:cubicBezTo>
                    <a:pt x="514350" y="155575"/>
                    <a:pt x="558800" y="22224"/>
                    <a:pt x="590550" y="11112"/>
                  </a:cubicBezTo>
                  <a:cubicBezTo>
                    <a:pt x="622300" y="0"/>
                    <a:pt x="644525" y="43656"/>
                    <a:pt x="666750" y="87312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587460" y="2780786"/>
              <a:ext cx="504860" cy="71470"/>
            </a:xfrm>
            <a:custGeom>
              <a:avLst/>
              <a:gdLst>
                <a:gd name="connsiteX0" fmla="*/ 0 w 666750"/>
                <a:gd name="connsiteY0" fmla="*/ 153987 h 155575"/>
                <a:gd name="connsiteX1" fmla="*/ 123825 w 666750"/>
                <a:gd name="connsiteY1" fmla="*/ 1587 h 155575"/>
                <a:gd name="connsiteX2" fmla="*/ 238125 w 666750"/>
                <a:gd name="connsiteY2" fmla="*/ 153987 h 155575"/>
                <a:gd name="connsiteX3" fmla="*/ 361950 w 666750"/>
                <a:gd name="connsiteY3" fmla="*/ 1587 h 155575"/>
                <a:gd name="connsiteX4" fmla="*/ 476250 w 666750"/>
                <a:gd name="connsiteY4" fmla="*/ 153987 h 155575"/>
                <a:gd name="connsiteX5" fmla="*/ 590550 w 666750"/>
                <a:gd name="connsiteY5" fmla="*/ 11112 h 155575"/>
                <a:gd name="connsiteX6" fmla="*/ 666750 w 666750"/>
                <a:gd name="connsiteY6" fmla="*/ 87312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55575">
                  <a:moveTo>
                    <a:pt x="0" y="153987"/>
                  </a:moveTo>
                  <a:cubicBezTo>
                    <a:pt x="42069" y="77787"/>
                    <a:pt x="84138" y="1587"/>
                    <a:pt x="123825" y="1587"/>
                  </a:cubicBezTo>
                  <a:cubicBezTo>
                    <a:pt x="163512" y="1587"/>
                    <a:pt x="198438" y="153987"/>
                    <a:pt x="238125" y="153987"/>
                  </a:cubicBezTo>
                  <a:cubicBezTo>
                    <a:pt x="277812" y="153987"/>
                    <a:pt x="322263" y="1587"/>
                    <a:pt x="361950" y="1587"/>
                  </a:cubicBezTo>
                  <a:cubicBezTo>
                    <a:pt x="401637" y="1587"/>
                    <a:pt x="438150" y="152399"/>
                    <a:pt x="476250" y="153987"/>
                  </a:cubicBezTo>
                  <a:cubicBezTo>
                    <a:pt x="514350" y="155575"/>
                    <a:pt x="558800" y="22224"/>
                    <a:pt x="590550" y="11112"/>
                  </a:cubicBezTo>
                  <a:cubicBezTo>
                    <a:pt x="622300" y="0"/>
                    <a:pt x="644525" y="43656"/>
                    <a:pt x="666750" y="87312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5385" name="Group 146"/>
          <p:cNvGrpSpPr>
            <a:grpSpLocks/>
          </p:cNvGrpSpPr>
          <p:nvPr/>
        </p:nvGrpSpPr>
        <p:grpSpPr bwMode="auto">
          <a:xfrm>
            <a:off x="723037" y="4580610"/>
            <a:ext cx="3914775" cy="1881188"/>
            <a:chOff x="1763688" y="4365104"/>
            <a:chExt cx="3914550" cy="1881500"/>
          </a:xfrm>
        </p:grpSpPr>
        <p:grpSp>
          <p:nvGrpSpPr>
            <p:cNvPr id="15418" name="Group 106"/>
            <p:cNvGrpSpPr>
              <a:grpSpLocks/>
            </p:cNvGrpSpPr>
            <p:nvPr/>
          </p:nvGrpSpPr>
          <p:grpSpPr bwMode="auto">
            <a:xfrm>
              <a:off x="1979712" y="4581128"/>
              <a:ext cx="864096" cy="1440160"/>
              <a:chOff x="3275856" y="1772816"/>
              <a:chExt cx="864096" cy="1440160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3491608" y="1917215"/>
                <a:ext cx="287320" cy="50332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>
                <a:off x="3275720" y="1772728"/>
                <a:ext cx="215888" cy="2873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275720" y="2925444"/>
                <a:ext cx="215888" cy="2873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 flipV="1">
                <a:off x="3491608" y="2565022"/>
                <a:ext cx="279384" cy="50332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3707495" y="2349087"/>
                <a:ext cx="215888" cy="2159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113" name="Straight Connector 112"/>
              <p:cNvCxnSpPr/>
              <p:nvPr/>
            </p:nvCxnSpPr>
            <p:spPr>
              <a:xfrm flipV="1">
                <a:off x="3923383" y="2349087"/>
                <a:ext cx="215888" cy="71449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3923383" y="2493573"/>
                <a:ext cx="144454" cy="7145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19" name="TextBox 114"/>
            <p:cNvSpPr txBox="1">
              <a:spLocks noChangeArrowheads="1"/>
            </p:cNvSpPr>
            <p:nvPr/>
          </p:nvSpPr>
          <p:spPr bwMode="auto">
            <a:xfrm>
              <a:off x="1763688" y="436510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/>
                <a:t>p</a:t>
              </a:r>
            </a:p>
          </p:txBody>
        </p:sp>
        <p:sp>
          <p:nvSpPr>
            <p:cNvPr id="15420" name="TextBox 115"/>
            <p:cNvSpPr txBox="1">
              <a:spLocks noChangeArrowheads="1"/>
            </p:cNvSpPr>
            <p:nvPr/>
          </p:nvSpPr>
          <p:spPr bwMode="auto">
            <a:xfrm>
              <a:off x="1763688" y="587727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/>
                <a:t>p</a:t>
              </a: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268484" y="4796976"/>
              <a:ext cx="503208" cy="71450"/>
            </a:xfrm>
            <a:custGeom>
              <a:avLst/>
              <a:gdLst>
                <a:gd name="connsiteX0" fmla="*/ 0 w 666750"/>
                <a:gd name="connsiteY0" fmla="*/ 153987 h 155575"/>
                <a:gd name="connsiteX1" fmla="*/ 123825 w 666750"/>
                <a:gd name="connsiteY1" fmla="*/ 1587 h 155575"/>
                <a:gd name="connsiteX2" fmla="*/ 238125 w 666750"/>
                <a:gd name="connsiteY2" fmla="*/ 153987 h 155575"/>
                <a:gd name="connsiteX3" fmla="*/ 361950 w 666750"/>
                <a:gd name="connsiteY3" fmla="*/ 1587 h 155575"/>
                <a:gd name="connsiteX4" fmla="*/ 476250 w 666750"/>
                <a:gd name="connsiteY4" fmla="*/ 153987 h 155575"/>
                <a:gd name="connsiteX5" fmla="*/ 590550 w 666750"/>
                <a:gd name="connsiteY5" fmla="*/ 11112 h 155575"/>
                <a:gd name="connsiteX6" fmla="*/ 666750 w 666750"/>
                <a:gd name="connsiteY6" fmla="*/ 87312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55575">
                  <a:moveTo>
                    <a:pt x="0" y="153987"/>
                  </a:moveTo>
                  <a:cubicBezTo>
                    <a:pt x="42069" y="77787"/>
                    <a:pt x="84138" y="1587"/>
                    <a:pt x="123825" y="1587"/>
                  </a:cubicBezTo>
                  <a:cubicBezTo>
                    <a:pt x="163512" y="1587"/>
                    <a:pt x="198438" y="153987"/>
                    <a:pt x="238125" y="153987"/>
                  </a:cubicBezTo>
                  <a:cubicBezTo>
                    <a:pt x="277812" y="153987"/>
                    <a:pt x="322263" y="1587"/>
                    <a:pt x="361950" y="1587"/>
                  </a:cubicBezTo>
                  <a:cubicBezTo>
                    <a:pt x="401637" y="1587"/>
                    <a:pt x="438150" y="152399"/>
                    <a:pt x="476250" y="153987"/>
                  </a:cubicBezTo>
                  <a:cubicBezTo>
                    <a:pt x="514350" y="155575"/>
                    <a:pt x="558800" y="22224"/>
                    <a:pt x="590550" y="11112"/>
                  </a:cubicBezTo>
                  <a:cubicBezTo>
                    <a:pt x="622300" y="0"/>
                    <a:pt x="644525" y="43656"/>
                    <a:pt x="666750" y="87312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843126" y="5085949"/>
              <a:ext cx="2835112" cy="5223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</a:rPr>
                <a:t>Any hard 2-&gt;2 </a:t>
              </a:r>
            </a:p>
            <a:p>
              <a:pPr>
                <a:defRPr/>
              </a:pPr>
              <a:r>
                <a:rPr lang="en-US" sz="1400" dirty="0">
                  <a:latin typeface="+mn-lt"/>
                </a:rPr>
                <a:t>sub-process (</a:t>
              </a:r>
              <a:r>
                <a:rPr lang="en-US" sz="1400" dirty="0" err="1">
                  <a:latin typeface="+mn-lt"/>
                </a:rPr>
                <a:t>gg</a:t>
              </a:r>
              <a:r>
                <a:rPr lang="en-US" sz="1400" dirty="0">
                  <a:latin typeface="+mn-lt"/>
                </a:rPr>
                <a:t>-&gt;</a:t>
              </a:r>
              <a:r>
                <a:rPr lang="en-US" sz="1400" dirty="0" err="1">
                  <a:latin typeface="+mn-lt"/>
                </a:rPr>
                <a:t>gg</a:t>
              </a:r>
              <a:r>
                <a:rPr lang="en-US" sz="1400" dirty="0">
                  <a:latin typeface="+mn-lt"/>
                </a:rPr>
                <a:t> for example)</a:t>
              </a:r>
            </a:p>
          </p:txBody>
        </p:sp>
        <p:grpSp>
          <p:nvGrpSpPr>
            <p:cNvPr id="15423" name="Group 123"/>
            <p:cNvGrpSpPr>
              <a:grpSpLocks/>
            </p:cNvGrpSpPr>
            <p:nvPr/>
          </p:nvGrpSpPr>
          <p:grpSpPr bwMode="auto">
            <a:xfrm>
              <a:off x="2699792" y="4725144"/>
              <a:ext cx="144016" cy="135632"/>
              <a:chOff x="3635896" y="4653136"/>
              <a:chExt cx="216024" cy="279648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flipV="1">
                <a:off x="3636596" y="4653926"/>
                <a:ext cx="214301" cy="14404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3636596" y="4797967"/>
                <a:ext cx="207156" cy="1342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24" name="TextBox 124"/>
            <p:cNvSpPr txBox="1">
              <a:spLocks noChangeArrowheads="1"/>
            </p:cNvSpPr>
            <p:nvPr/>
          </p:nvSpPr>
          <p:spPr bwMode="auto">
            <a:xfrm>
              <a:off x="2771800" y="4509120"/>
              <a:ext cx="40748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300"/>
                <a:t>c/b</a:t>
              </a:r>
            </a:p>
          </p:txBody>
        </p:sp>
        <p:grpSp>
          <p:nvGrpSpPr>
            <p:cNvPr id="15425" name="Group 125"/>
            <p:cNvGrpSpPr>
              <a:grpSpLocks/>
            </p:cNvGrpSpPr>
            <p:nvPr/>
          </p:nvGrpSpPr>
          <p:grpSpPr bwMode="auto">
            <a:xfrm>
              <a:off x="2771800" y="4725144"/>
              <a:ext cx="407484" cy="292388"/>
              <a:chOff x="4067944" y="2060848"/>
              <a:chExt cx="407484" cy="292388"/>
            </a:xfrm>
          </p:grpSpPr>
          <p:sp>
            <p:nvSpPr>
              <p:cNvPr id="15426" name="TextBox 126"/>
              <p:cNvSpPr txBox="1">
                <a:spLocks noChangeArrowheads="1"/>
              </p:cNvSpPr>
              <p:nvPr/>
            </p:nvSpPr>
            <p:spPr bwMode="auto">
              <a:xfrm>
                <a:off x="4067944" y="2060848"/>
                <a:ext cx="407484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sz="1300"/>
                  <a:t>c/b</a:t>
                </a:r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>
                <a:off x="4139270" y="2132680"/>
                <a:ext cx="730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4356745" y="2132680"/>
                <a:ext cx="7143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8" name="TextBox 147"/>
          <p:cNvSpPr txBox="1"/>
          <p:nvPr/>
        </p:nvSpPr>
        <p:spPr>
          <a:xfrm>
            <a:off x="1658868" y="5867710"/>
            <a:ext cx="24844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latin typeface="+mn-lt"/>
              </a:rPr>
              <a:t>Partons</a:t>
            </a:r>
            <a:r>
              <a:rPr lang="en-US" sz="1400" dirty="0">
                <a:latin typeface="+mn-lt"/>
              </a:rPr>
              <a:t>, connected to strings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4902309" y="4476019"/>
            <a:ext cx="4241691" cy="2399945"/>
            <a:chOff x="4802913" y="4602594"/>
            <a:chExt cx="4241691" cy="2399945"/>
          </a:xfrm>
        </p:grpSpPr>
        <p:grpSp>
          <p:nvGrpSpPr>
            <p:cNvPr id="15387" name="Group 148"/>
            <p:cNvGrpSpPr>
              <a:grpSpLocks/>
            </p:cNvGrpSpPr>
            <p:nvPr/>
          </p:nvGrpSpPr>
          <p:grpSpPr bwMode="auto">
            <a:xfrm>
              <a:off x="4802913" y="4602594"/>
              <a:ext cx="3914775" cy="1881187"/>
              <a:chOff x="1763688" y="4365104"/>
              <a:chExt cx="3914550" cy="1881500"/>
            </a:xfrm>
          </p:grpSpPr>
          <p:grpSp>
            <p:nvGrpSpPr>
              <p:cNvPr id="15406" name="Group 106"/>
              <p:cNvGrpSpPr>
                <a:grpSpLocks/>
              </p:cNvGrpSpPr>
              <p:nvPr/>
            </p:nvGrpSpPr>
            <p:grpSpPr bwMode="auto">
              <a:xfrm>
                <a:off x="1979576" y="4581040"/>
                <a:ext cx="863551" cy="1440102"/>
                <a:chOff x="3275720" y="1772728"/>
                <a:chExt cx="863551" cy="1440102"/>
              </a:xfrm>
            </p:grpSpPr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3491608" y="1917214"/>
                  <a:ext cx="287320" cy="50332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Oval 163"/>
                <p:cNvSpPr/>
                <p:nvPr/>
              </p:nvSpPr>
              <p:spPr>
                <a:xfrm>
                  <a:off x="3275720" y="1772728"/>
                  <a:ext cx="215888" cy="28738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3275720" y="2925445"/>
                  <a:ext cx="215888" cy="28738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166" name="Straight Connector 165"/>
                <p:cNvCxnSpPr/>
                <p:nvPr/>
              </p:nvCxnSpPr>
              <p:spPr>
                <a:xfrm flipV="1">
                  <a:off x="3491608" y="2565022"/>
                  <a:ext cx="279384" cy="50332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Oval 166"/>
                <p:cNvSpPr/>
                <p:nvPr/>
              </p:nvSpPr>
              <p:spPr>
                <a:xfrm>
                  <a:off x="3707495" y="2349086"/>
                  <a:ext cx="215888" cy="21593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3923383" y="2349086"/>
                  <a:ext cx="215888" cy="7145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>
                  <a:endCxn id="154" idx="1"/>
                </p:cNvCxnSpPr>
                <p:nvPr/>
              </p:nvCxnSpPr>
              <p:spPr>
                <a:xfrm>
                  <a:off x="3923382" y="2493573"/>
                  <a:ext cx="215887" cy="44457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407" name="TextBox 150"/>
              <p:cNvSpPr txBox="1">
                <a:spLocks noChangeArrowheads="1"/>
              </p:cNvSpPr>
              <p:nvPr/>
            </p:nvSpPr>
            <p:spPr bwMode="auto">
              <a:xfrm>
                <a:off x="1763688" y="4365104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/>
                  <a:t>p</a:t>
                </a:r>
              </a:p>
            </p:txBody>
          </p:sp>
          <p:sp>
            <p:nvSpPr>
              <p:cNvPr id="15408" name="TextBox 151"/>
              <p:cNvSpPr txBox="1">
                <a:spLocks noChangeArrowheads="1"/>
              </p:cNvSpPr>
              <p:nvPr/>
            </p:nvSpPr>
            <p:spPr bwMode="auto">
              <a:xfrm>
                <a:off x="1763688" y="587727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/>
                  <a:t>p</a:t>
                </a:r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2268484" y="4796976"/>
                <a:ext cx="574642" cy="71449"/>
              </a:xfrm>
              <a:custGeom>
                <a:avLst/>
                <a:gdLst>
                  <a:gd name="connsiteX0" fmla="*/ 0 w 666750"/>
                  <a:gd name="connsiteY0" fmla="*/ 153987 h 155575"/>
                  <a:gd name="connsiteX1" fmla="*/ 123825 w 666750"/>
                  <a:gd name="connsiteY1" fmla="*/ 1587 h 155575"/>
                  <a:gd name="connsiteX2" fmla="*/ 238125 w 666750"/>
                  <a:gd name="connsiteY2" fmla="*/ 153987 h 155575"/>
                  <a:gd name="connsiteX3" fmla="*/ 361950 w 666750"/>
                  <a:gd name="connsiteY3" fmla="*/ 1587 h 155575"/>
                  <a:gd name="connsiteX4" fmla="*/ 476250 w 666750"/>
                  <a:gd name="connsiteY4" fmla="*/ 153987 h 155575"/>
                  <a:gd name="connsiteX5" fmla="*/ 590550 w 666750"/>
                  <a:gd name="connsiteY5" fmla="*/ 11112 h 155575"/>
                  <a:gd name="connsiteX6" fmla="*/ 666750 w 666750"/>
                  <a:gd name="connsiteY6" fmla="*/ 87312 h 15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0" h="155575">
                    <a:moveTo>
                      <a:pt x="0" y="153987"/>
                    </a:moveTo>
                    <a:cubicBezTo>
                      <a:pt x="42069" y="77787"/>
                      <a:pt x="84138" y="1587"/>
                      <a:pt x="123825" y="1587"/>
                    </a:cubicBezTo>
                    <a:cubicBezTo>
                      <a:pt x="163512" y="1587"/>
                      <a:pt x="198438" y="153987"/>
                      <a:pt x="238125" y="153987"/>
                    </a:cubicBezTo>
                    <a:cubicBezTo>
                      <a:pt x="277812" y="153987"/>
                      <a:pt x="322263" y="1587"/>
                      <a:pt x="361950" y="1587"/>
                    </a:cubicBezTo>
                    <a:cubicBezTo>
                      <a:pt x="401637" y="1587"/>
                      <a:pt x="438150" y="152399"/>
                      <a:pt x="476250" y="153987"/>
                    </a:cubicBezTo>
                    <a:cubicBezTo>
                      <a:pt x="514350" y="155575"/>
                      <a:pt x="558800" y="22224"/>
                      <a:pt x="590550" y="11112"/>
                    </a:cubicBezTo>
                    <a:cubicBezTo>
                      <a:pt x="622300" y="0"/>
                      <a:pt x="644525" y="43656"/>
                      <a:pt x="666750" y="87312"/>
                    </a:cubicBezTo>
                  </a:path>
                </a:pathLst>
              </a:cu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843126" y="5085949"/>
                <a:ext cx="2835112" cy="52237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n-lt"/>
                  </a:rPr>
                  <a:t>Any hard 2-&gt;2 </a:t>
                </a:r>
              </a:p>
              <a:p>
                <a:pPr>
                  <a:defRPr/>
                </a:pPr>
                <a:r>
                  <a:rPr lang="en-US" sz="1400" dirty="0">
                    <a:latin typeface="+mn-lt"/>
                  </a:rPr>
                  <a:t>sub-process (</a:t>
                </a:r>
                <a:r>
                  <a:rPr lang="en-US" sz="1400" dirty="0" err="1">
                    <a:latin typeface="+mn-lt"/>
                  </a:rPr>
                  <a:t>gg</a:t>
                </a:r>
                <a:r>
                  <a:rPr lang="en-US" sz="1400" dirty="0">
                    <a:latin typeface="+mn-lt"/>
                  </a:rPr>
                  <a:t>-&gt;</a:t>
                </a:r>
                <a:r>
                  <a:rPr lang="en-US" sz="1400" dirty="0" err="1">
                    <a:latin typeface="+mn-lt"/>
                  </a:rPr>
                  <a:t>gg</a:t>
                </a:r>
                <a:r>
                  <a:rPr lang="en-US" sz="1400" dirty="0">
                    <a:latin typeface="+mn-lt"/>
                  </a:rPr>
                  <a:t> for example)</a:t>
                </a:r>
              </a:p>
            </p:txBody>
          </p:sp>
        </p:grpSp>
        <p:grpSp>
          <p:nvGrpSpPr>
            <p:cNvPr id="15388" name="Group 172"/>
            <p:cNvGrpSpPr>
              <a:grpSpLocks/>
            </p:cNvGrpSpPr>
            <p:nvPr/>
          </p:nvGrpSpPr>
          <p:grpSpPr bwMode="auto">
            <a:xfrm>
              <a:off x="6028463" y="5034394"/>
              <a:ext cx="215900" cy="215900"/>
              <a:chOff x="6948264" y="4293096"/>
              <a:chExt cx="432048" cy="36004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6948264" y="4436053"/>
                <a:ext cx="289090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Oval 170"/>
              <p:cNvSpPr/>
              <p:nvPr/>
            </p:nvSpPr>
            <p:spPr>
              <a:xfrm>
                <a:off x="7237354" y="4293096"/>
                <a:ext cx="142958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172" name="Straight Connector 171"/>
              <p:cNvCxnSpPr/>
              <p:nvPr/>
            </p:nvCxnSpPr>
            <p:spPr>
              <a:xfrm>
                <a:off x="6948264" y="4510179"/>
                <a:ext cx="289090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5" name="Freeform 174"/>
            <p:cNvSpPr/>
            <p:nvPr/>
          </p:nvSpPr>
          <p:spPr>
            <a:xfrm>
              <a:off x="5379175" y="5178856"/>
              <a:ext cx="504825" cy="63500"/>
            </a:xfrm>
            <a:custGeom>
              <a:avLst/>
              <a:gdLst>
                <a:gd name="connsiteX0" fmla="*/ 0 w 666750"/>
                <a:gd name="connsiteY0" fmla="*/ 153987 h 155575"/>
                <a:gd name="connsiteX1" fmla="*/ 123825 w 666750"/>
                <a:gd name="connsiteY1" fmla="*/ 1587 h 155575"/>
                <a:gd name="connsiteX2" fmla="*/ 238125 w 666750"/>
                <a:gd name="connsiteY2" fmla="*/ 153987 h 155575"/>
                <a:gd name="connsiteX3" fmla="*/ 361950 w 666750"/>
                <a:gd name="connsiteY3" fmla="*/ 1587 h 155575"/>
                <a:gd name="connsiteX4" fmla="*/ 476250 w 666750"/>
                <a:gd name="connsiteY4" fmla="*/ 153987 h 155575"/>
                <a:gd name="connsiteX5" fmla="*/ 590550 w 666750"/>
                <a:gd name="connsiteY5" fmla="*/ 11112 h 155575"/>
                <a:gd name="connsiteX6" fmla="*/ 666750 w 666750"/>
                <a:gd name="connsiteY6" fmla="*/ 87312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55575">
                  <a:moveTo>
                    <a:pt x="0" y="153987"/>
                  </a:moveTo>
                  <a:cubicBezTo>
                    <a:pt x="42069" y="77787"/>
                    <a:pt x="84138" y="1587"/>
                    <a:pt x="123825" y="1587"/>
                  </a:cubicBezTo>
                  <a:cubicBezTo>
                    <a:pt x="163512" y="1587"/>
                    <a:pt x="198438" y="153987"/>
                    <a:pt x="238125" y="153987"/>
                  </a:cubicBezTo>
                  <a:cubicBezTo>
                    <a:pt x="277812" y="153987"/>
                    <a:pt x="322263" y="1587"/>
                    <a:pt x="361950" y="1587"/>
                  </a:cubicBezTo>
                  <a:cubicBezTo>
                    <a:pt x="401637" y="1587"/>
                    <a:pt x="438150" y="152399"/>
                    <a:pt x="476250" y="153987"/>
                  </a:cubicBezTo>
                  <a:cubicBezTo>
                    <a:pt x="514350" y="155575"/>
                    <a:pt x="558800" y="22224"/>
                    <a:pt x="590550" y="11112"/>
                  </a:cubicBezTo>
                  <a:cubicBezTo>
                    <a:pt x="622300" y="0"/>
                    <a:pt x="644525" y="43656"/>
                    <a:pt x="666750" y="87312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5390" name="Group 183"/>
            <p:cNvGrpSpPr>
              <a:grpSpLocks/>
            </p:cNvGrpSpPr>
            <p:nvPr/>
          </p:nvGrpSpPr>
          <p:grpSpPr bwMode="auto">
            <a:xfrm>
              <a:off x="5884000" y="5034394"/>
              <a:ext cx="144463" cy="71437"/>
              <a:chOff x="7020272" y="4509120"/>
              <a:chExt cx="288032" cy="288032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 flipV="1">
                <a:off x="7020272" y="4509120"/>
                <a:ext cx="288032" cy="14721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7020272" y="4656335"/>
                <a:ext cx="288032" cy="140817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91" name="Group 184"/>
            <p:cNvGrpSpPr>
              <a:grpSpLocks/>
            </p:cNvGrpSpPr>
            <p:nvPr/>
          </p:nvGrpSpPr>
          <p:grpSpPr bwMode="auto">
            <a:xfrm>
              <a:off x="5884000" y="5178856"/>
              <a:ext cx="144463" cy="71438"/>
              <a:chOff x="7020272" y="4509120"/>
              <a:chExt cx="288032" cy="288032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 flipV="1">
                <a:off x="7020272" y="4509120"/>
                <a:ext cx="288032" cy="147217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7020272" y="4656337"/>
                <a:ext cx="288032" cy="14081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8" name="TextBox 187"/>
            <p:cNvSpPr txBox="1"/>
            <p:nvPr/>
          </p:nvSpPr>
          <p:spPr>
            <a:xfrm>
              <a:off x="6315800" y="4962956"/>
              <a:ext cx="2157413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</a:rPr>
                <a:t>cc cluster decay into J/Ψ</a:t>
              </a:r>
            </a:p>
          </p:txBody>
        </p:sp>
        <p:cxnSp>
          <p:nvCxnSpPr>
            <p:cNvPr id="189" name="Straight Connector 188"/>
            <p:cNvCxnSpPr/>
            <p:nvPr/>
          </p:nvCxnSpPr>
          <p:spPr>
            <a:xfrm>
              <a:off x="6531700" y="5034394"/>
              <a:ext cx="714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5804728" y="5817031"/>
              <a:ext cx="2593975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</a:rPr>
                <a:t>Other c/b connected to strings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5498129" y="6046864"/>
              <a:ext cx="3546475" cy="9556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</a:rPr>
                <a:t>Color reconnection make this contribution available with only one g-&gt;</a:t>
              </a:r>
              <a:r>
                <a:rPr lang="en-US" sz="1400" dirty="0" err="1">
                  <a:latin typeface="+mn-lt"/>
                </a:rPr>
                <a:t>Qqbar</a:t>
              </a:r>
              <a:r>
                <a:rPr lang="en-US" sz="1400" dirty="0">
                  <a:latin typeface="+mn-lt"/>
                </a:rPr>
                <a:t> : artificial enhancement of this contribution in PYTHIA6.4</a:t>
              </a:r>
            </a:p>
          </p:txBody>
        </p:sp>
      </p:grpSp>
      <p:sp>
        <p:nvSpPr>
          <p:cNvPr id="195" name="TextBox 194"/>
          <p:cNvSpPr txBox="1"/>
          <p:nvPr/>
        </p:nvSpPr>
        <p:spPr>
          <a:xfrm>
            <a:off x="-863" y="6573342"/>
            <a:ext cx="4638675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( N.B : Cluster : small peace of string : decay directly into hadrons)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4038708" y="1967223"/>
            <a:ext cx="5184775" cy="2170113"/>
            <a:chOff x="4299675" y="2010206"/>
            <a:chExt cx="5184775" cy="217011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523638" y="2657906"/>
              <a:ext cx="287337" cy="5048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5307738" y="2513444"/>
              <a:ext cx="215900" cy="288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5" name="Oval 24"/>
            <p:cNvSpPr/>
            <p:nvPr/>
          </p:nvSpPr>
          <p:spPr>
            <a:xfrm>
              <a:off x="5307738" y="3665969"/>
              <a:ext cx="215900" cy="288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5523638" y="3305606"/>
              <a:ext cx="279400" cy="5048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5739538" y="3089706"/>
              <a:ext cx="215900" cy="215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955438" y="3162731"/>
              <a:ext cx="288925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955438" y="3234169"/>
              <a:ext cx="288925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244363" y="3018269"/>
              <a:ext cx="142875" cy="3603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375" name="TextBox 56"/>
            <p:cNvSpPr txBox="1">
              <a:spLocks noChangeArrowheads="1"/>
            </p:cNvSpPr>
            <p:nvPr/>
          </p:nvSpPr>
          <p:spPr bwMode="auto">
            <a:xfrm>
              <a:off x="5091838" y="2297544"/>
              <a:ext cx="3127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/>
                <a:t>p</a:t>
              </a:r>
            </a:p>
          </p:txBody>
        </p:sp>
        <p:sp>
          <p:nvSpPr>
            <p:cNvPr id="15376" name="TextBox 57"/>
            <p:cNvSpPr txBox="1">
              <a:spLocks noChangeArrowheads="1"/>
            </p:cNvSpPr>
            <p:nvPr/>
          </p:nvSpPr>
          <p:spPr bwMode="auto">
            <a:xfrm>
              <a:off x="5091838" y="3810431"/>
              <a:ext cx="3127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/>
                <a:t>p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28463" y="3450069"/>
              <a:ext cx="3455987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</a:rPr>
                <a:t>Pre-resonant state (NRQCD): </a:t>
              </a:r>
            </a:p>
            <a:p>
              <a:pPr>
                <a:defRPr/>
              </a:pPr>
              <a:r>
                <a:rPr lang="en-US" sz="1400" dirty="0">
                  <a:latin typeface="+mn-lt"/>
                </a:rPr>
                <a:t>decay into J/Psi or Upsilon</a:t>
              </a: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 flipV="1">
              <a:off x="6460263" y="3378631"/>
              <a:ext cx="287337" cy="1428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4299675" y="2010206"/>
              <a:ext cx="2430463" cy="3238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 dirty="0">
                  <a:latin typeface="+mn-lt"/>
                </a:rPr>
                <a:t>2) </a:t>
              </a:r>
              <a:r>
                <a:rPr lang="en-US" sz="1500" dirty="0" err="1">
                  <a:latin typeface="+mn-lt"/>
                </a:rPr>
                <a:t>Resonnance</a:t>
              </a:r>
              <a:r>
                <a:rPr lang="en-US" sz="1500" dirty="0">
                  <a:latin typeface="+mn-lt"/>
                </a:rPr>
                <a:t> production</a:t>
              </a:r>
            </a:p>
          </p:txBody>
        </p:sp>
        <p:sp>
          <p:nvSpPr>
            <p:cNvPr id="15380" name="TextBox 67"/>
            <p:cNvSpPr txBox="1">
              <a:spLocks noChangeArrowheads="1"/>
            </p:cNvSpPr>
            <p:nvPr/>
          </p:nvSpPr>
          <p:spPr bwMode="auto">
            <a:xfrm>
              <a:off x="5884000" y="2946831"/>
              <a:ext cx="407988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300"/>
                <a:t>c/b</a:t>
              </a:r>
            </a:p>
          </p:txBody>
        </p:sp>
        <p:grpSp>
          <p:nvGrpSpPr>
            <p:cNvPr id="15381" name="Group 78"/>
            <p:cNvGrpSpPr>
              <a:grpSpLocks/>
            </p:cNvGrpSpPr>
            <p:nvPr/>
          </p:nvGrpSpPr>
          <p:grpSpPr bwMode="auto">
            <a:xfrm>
              <a:off x="5884000" y="3234169"/>
              <a:ext cx="407988" cy="292100"/>
              <a:chOff x="4067944" y="2060848"/>
              <a:chExt cx="407484" cy="292388"/>
            </a:xfrm>
          </p:grpSpPr>
          <p:sp>
            <p:nvSpPr>
              <p:cNvPr id="15459" name="TextBox 70"/>
              <p:cNvSpPr txBox="1">
                <a:spLocks noChangeArrowheads="1"/>
              </p:cNvSpPr>
              <p:nvPr/>
            </p:nvSpPr>
            <p:spPr bwMode="auto">
              <a:xfrm>
                <a:off x="4067944" y="2060848"/>
                <a:ext cx="407484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sz="1300"/>
                  <a:t>c/b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4139294" y="2132355"/>
                <a:ext cx="7293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356512" y="2132355"/>
                <a:ext cx="713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Freeform 98"/>
            <p:cNvSpPr/>
            <p:nvPr/>
          </p:nvSpPr>
          <p:spPr>
            <a:xfrm>
              <a:off x="5595075" y="2730931"/>
              <a:ext cx="504825" cy="71438"/>
            </a:xfrm>
            <a:custGeom>
              <a:avLst/>
              <a:gdLst>
                <a:gd name="connsiteX0" fmla="*/ 0 w 666750"/>
                <a:gd name="connsiteY0" fmla="*/ 153987 h 155575"/>
                <a:gd name="connsiteX1" fmla="*/ 123825 w 666750"/>
                <a:gd name="connsiteY1" fmla="*/ 1587 h 155575"/>
                <a:gd name="connsiteX2" fmla="*/ 238125 w 666750"/>
                <a:gd name="connsiteY2" fmla="*/ 153987 h 155575"/>
                <a:gd name="connsiteX3" fmla="*/ 361950 w 666750"/>
                <a:gd name="connsiteY3" fmla="*/ 1587 h 155575"/>
                <a:gd name="connsiteX4" fmla="*/ 476250 w 666750"/>
                <a:gd name="connsiteY4" fmla="*/ 153987 h 155575"/>
                <a:gd name="connsiteX5" fmla="*/ 590550 w 666750"/>
                <a:gd name="connsiteY5" fmla="*/ 11112 h 155575"/>
                <a:gd name="connsiteX6" fmla="*/ 666750 w 666750"/>
                <a:gd name="connsiteY6" fmla="*/ 87312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55575">
                  <a:moveTo>
                    <a:pt x="0" y="153987"/>
                  </a:moveTo>
                  <a:cubicBezTo>
                    <a:pt x="42069" y="77787"/>
                    <a:pt x="84138" y="1587"/>
                    <a:pt x="123825" y="1587"/>
                  </a:cubicBezTo>
                  <a:cubicBezTo>
                    <a:pt x="163512" y="1587"/>
                    <a:pt x="198438" y="153987"/>
                    <a:pt x="238125" y="153987"/>
                  </a:cubicBezTo>
                  <a:cubicBezTo>
                    <a:pt x="277812" y="153987"/>
                    <a:pt x="322263" y="1587"/>
                    <a:pt x="361950" y="1587"/>
                  </a:cubicBezTo>
                  <a:cubicBezTo>
                    <a:pt x="401637" y="1587"/>
                    <a:pt x="438150" y="152399"/>
                    <a:pt x="476250" y="153987"/>
                  </a:cubicBezTo>
                  <a:cubicBezTo>
                    <a:pt x="514350" y="155575"/>
                    <a:pt x="558800" y="22224"/>
                    <a:pt x="590550" y="11112"/>
                  </a:cubicBezTo>
                  <a:cubicBezTo>
                    <a:pt x="622300" y="0"/>
                    <a:pt x="644525" y="43656"/>
                    <a:pt x="666750" y="87312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595075" y="3594531"/>
              <a:ext cx="504825" cy="71438"/>
            </a:xfrm>
            <a:custGeom>
              <a:avLst/>
              <a:gdLst>
                <a:gd name="connsiteX0" fmla="*/ 0 w 666750"/>
                <a:gd name="connsiteY0" fmla="*/ 153987 h 155575"/>
                <a:gd name="connsiteX1" fmla="*/ 123825 w 666750"/>
                <a:gd name="connsiteY1" fmla="*/ 1587 h 155575"/>
                <a:gd name="connsiteX2" fmla="*/ 238125 w 666750"/>
                <a:gd name="connsiteY2" fmla="*/ 153987 h 155575"/>
                <a:gd name="connsiteX3" fmla="*/ 361950 w 666750"/>
                <a:gd name="connsiteY3" fmla="*/ 1587 h 155575"/>
                <a:gd name="connsiteX4" fmla="*/ 476250 w 666750"/>
                <a:gd name="connsiteY4" fmla="*/ 153987 h 155575"/>
                <a:gd name="connsiteX5" fmla="*/ 590550 w 666750"/>
                <a:gd name="connsiteY5" fmla="*/ 11112 h 155575"/>
                <a:gd name="connsiteX6" fmla="*/ 666750 w 666750"/>
                <a:gd name="connsiteY6" fmla="*/ 87312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55575">
                  <a:moveTo>
                    <a:pt x="0" y="153987"/>
                  </a:moveTo>
                  <a:cubicBezTo>
                    <a:pt x="42069" y="77787"/>
                    <a:pt x="84138" y="1587"/>
                    <a:pt x="123825" y="1587"/>
                  </a:cubicBezTo>
                  <a:cubicBezTo>
                    <a:pt x="163512" y="1587"/>
                    <a:pt x="198438" y="153987"/>
                    <a:pt x="238125" y="153987"/>
                  </a:cubicBezTo>
                  <a:cubicBezTo>
                    <a:pt x="277812" y="153987"/>
                    <a:pt x="322263" y="1587"/>
                    <a:pt x="361950" y="1587"/>
                  </a:cubicBezTo>
                  <a:cubicBezTo>
                    <a:pt x="401637" y="1587"/>
                    <a:pt x="438150" y="152399"/>
                    <a:pt x="476250" y="153987"/>
                  </a:cubicBezTo>
                  <a:cubicBezTo>
                    <a:pt x="514350" y="155575"/>
                    <a:pt x="558800" y="22224"/>
                    <a:pt x="590550" y="11112"/>
                  </a:cubicBezTo>
                  <a:cubicBezTo>
                    <a:pt x="622300" y="0"/>
                    <a:pt x="644525" y="43656"/>
                    <a:pt x="666750" y="87312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730139" y="2442006"/>
              <a:ext cx="210661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000" dirty="0">
                  <a:latin typeface="+mn-lt"/>
                </a:rPr>
                <a:t>To </a:t>
              </a:r>
              <a:r>
                <a:rPr lang="fr-FR" sz="1000" dirty="0" err="1">
                  <a:latin typeface="+mn-lt"/>
                </a:rPr>
                <a:t>be</a:t>
              </a:r>
              <a:r>
                <a:rPr lang="fr-FR" sz="1000" dirty="0">
                  <a:latin typeface="+mn-lt"/>
                </a:rPr>
                <a:t> </a:t>
              </a:r>
              <a:r>
                <a:rPr lang="fr-FR" sz="1000" dirty="0" err="1">
                  <a:latin typeface="+mn-lt"/>
                </a:rPr>
                <a:t>checked</a:t>
              </a:r>
              <a:r>
                <a:rPr lang="fr-FR" sz="1000" dirty="0">
                  <a:latin typeface="+mn-lt"/>
                </a:rPr>
                <a:t> : </a:t>
              </a:r>
              <a:r>
                <a:rPr lang="fr-FR" sz="1000" dirty="0" err="1">
                  <a:latin typeface="+mn-lt"/>
                </a:rPr>
                <a:t>can</a:t>
              </a:r>
              <a:r>
                <a:rPr lang="fr-FR" sz="1000" dirty="0">
                  <a:latin typeface="+mn-lt"/>
                </a:rPr>
                <a:t> a </a:t>
              </a:r>
              <a:r>
                <a:rPr lang="fr-FR" sz="1000" dirty="0" err="1">
                  <a:latin typeface="+mn-lt"/>
                </a:rPr>
                <a:t>pre</a:t>
              </a:r>
              <a:r>
                <a:rPr lang="fr-FR" sz="1000" dirty="0">
                  <a:latin typeface="+mn-lt"/>
                </a:rPr>
                <a:t>-</a:t>
              </a:r>
              <a:r>
                <a:rPr lang="fr-FR" sz="1000" dirty="0" err="1">
                  <a:latin typeface="+mn-lt"/>
                </a:rPr>
                <a:t>resonnan</a:t>
              </a:r>
              <a:r>
                <a:rPr lang="fr-FR" sz="1000" dirty="0">
                  <a:latin typeface="+mn-lt"/>
                </a:rPr>
                <a:t> state </a:t>
              </a:r>
              <a:r>
                <a:rPr lang="fr-FR" sz="1000" dirty="0" err="1">
                  <a:latin typeface="+mn-lt"/>
                </a:rPr>
                <a:t>decay</a:t>
              </a:r>
              <a:r>
                <a:rPr lang="fr-FR" sz="1000" dirty="0">
                  <a:latin typeface="+mn-lt"/>
                </a:rPr>
                <a:t> </a:t>
              </a:r>
              <a:r>
                <a:rPr lang="fr-FR" sz="1000" dirty="0" err="1">
                  <a:latin typeface="+mn-lt"/>
                </a:rPr>
                <a:t>into</a:t>
              </a:r>
              <a:r>
                <a:rPr lang="fr-FR" sz="1000" dirty="0">
                  <a:latin typeface="+mn-lt"/>
                </a:rPr>
                <a:t> D </a:t>
              </a:r>
              <a:r>
                <a:rPr lang="fr-FR" sz="1000" dirty="0" err="1">
                  <a:latin typeface="+mn-lt"/>
                </a:rPr>
                <a:t>meson</a:t>
              </a:r>
              <a:r>
                <a:rPr lang="fr-FR" sz="1000" dirty="0">
                  <a:latin typeface="+mn-lt"/>
                </a:rPr>
                <a:t>?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 rot="18862484">
              <a:off x="5976869" y="2900000"/>
              <a:ext cx="504825" cy="71437"/>
            </a:xfrm>
            <a:custGeom>
              <a:avLst/>
              <a:gdLst>
                <a:gd name="connsiteX0" fmla="*/ 0 w 666750"/>
                <a:gd name="connsiteY0" fmla="*/ 153987 h 155575"/>
                <a:gd name="connsiteX1" fmla="*/ 123825 w 666750"/>
                <a:gd name="connsiteY1" fmla="*/ 1587 h 155575"/>
                <a:gd name="connsiteX2" fmla="*/ 238125 w 666750"/>
                <a:gd name="connsiteY2" fmla="*/ 153987 h 155575"/>
                <a:gd name="connsiteX3" fmla="*/ 361950 w 666750"/>
                <a:gd name="connsiteY3" fmla="*/ 1587 h 155575"/>
                <a:gd name="connsiteX4" fmla="*/ 476250 w 666750"/>
                <a:gd name="connsiteY4" fmla="*/ 153987 h 155575"/>
                <a:gd name="connsiteX5" fmla="*/ 590550 w 666750"/>
                <a:gd name="connsiteY5" fmla="*/ 11112 h 155575"/>
                <a:gd name="connsiteX6" fmla="*/ 666750 w 666750"/>
                <a:gd name="connsiteY6" fmla="*/ 87312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155575">
                  <a:moveTo>
                    <a:pt x="0" y="153987"/>
                  </a:moveTo>
                  <a:cubicBezTo>
                    <a:pt x="42069" y="77787"/>
                    <a:pt x="84138" y="1587"/>
                    <a:pt x="123825" y="1587"/>
                  </a:cubicBezTo>
                  <a:cubicBezTo>
                    <a:pt x="163512" y="1587"/>
                    <a:pt x="198438" y="153987"/>
                    <a:pt x="238125" y="153987"/>
                  </a:cubicBezTo>
                  <a:cubicBezTo>
                    <a:pt x="277812" y="153987"/>
                    <a:pt x="322263" y="1587"/>
                    <a:pt x="361950" y="1587"/>
                  </a:cubicBezTo>
                  <a:cubicBezTo>
                    <a:pt x="401637" y="1587"/>
                    <a:pt x="438150" y="152399"/>
                    <a:pt x="476250" y="153987"/>
                  </a:cubicBezTo>
                  <a:cubicBezTo>
                    <a:pt x="514350" y="155575"/>
                    <a:pt x="558800" y="22224"/>
                    <a:pt x="590550" y="11112"/>
                  </a:cubicBezTo>
                  <a:cubicBezTo>
                    <a:pt x="622300" y="0"/>
                    <a:pt x="644525" y="43656"/>
                    <a:pt x="666750" y="87312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07" name="TextBox 9"/>
          <p:cNvSpPr txBox="1"/>
          <p:nvPr/>
        </p:nvSpPr>
        <p:spPr>
          <a:xfrm>
            <a:off x="617186" y="332656"/>
            <a:ext cx="824789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atin typeface="+mj-lt"/>
              </a:rPr>
              <a:t>How to produce heavy </a:t>
            </a:r>
            <a:r>
              <a:rPr lang="en-US" sz="4000" dirty="0" smtClean="0">
                <a:latin typeface="+mj-lt"/>
              </a:rPr>
              <a:t>state in PYTHIA?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62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2C31044-F660-4975-9565-55E0C17A35F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4949" y="4183887"/>
            <a:ext cx="5207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How to tag the origin of heavy state?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79388" y="1745024"/>
            <a:ext cx="2589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fr-FR" dirty="0">
                <a:latin typeface="+mn-lt"/>
              </a:rPr>
              <a:t> </a:t>
            </a:r>
            <a:r>
              <a:rPr lang="en-US" dirty="0">
                <a:latin typeface="+mn-lt"/>
              </a:rPr>
              <a:t>String fragmentation</a:t>
            </a:r>
          </a:p>
        </p:txBody>
      </p:sp>
      <p:grpSp>
        <p:nvGrpSpPr>
          <p:cNvPr id="16392" name="Group 39"/>
          <p:cNvGrpSpPr>
            <a:grpSpLocks/>
          </p:cNvGrpSpPr>
          <p:nvPr/>
        </p:nvGrpSpPr>
        <p:grpSpPr bwMode="auto">
          <a:xfrm>
            <a:off x="539750" y="2464162"/>
            <a:ext cx="4286250" cy="1357312"/>
            <a:chOff x="539552" y="1916832"/>
            <a:chExt cx="4286250" cy="1357119"/>
          </a:xfrm>
        </p:grpSpPr>
        <p:grpSp>
          <p:nvGrpSpPr>
            <p:cNvPr id="16400" name="Groupe 28"/>
            <p:cNvGrpSpPr>
              <a:grpSpLocks/>
            </p:cNvGrpSpPr>
            <p:nvPr/>
          </p:nvGrpSpPr>
          <p:grpSpPr bwMode="auto">
            <a:xfrm>
              <a:off x="539552" y="1916832"/>
              <a:ext cx="4286250" cy="1071563"/>
              <a:chOff x="4643438" y="3000372"/>
              <a:chExt cx="4286280" cy="1071570"/>
            </a:xfrm>
          </p:grpSpPr>
          <p:grpSp>
            <p:nvGrpSpPr>
              <p:cNvPr id="16411" name="Groupe 10"/>
              <p:cNvGrpSpPr>
                <a:grpSpLocks/>
              </p:cNvGrpSpPr>
              <p:nvPr/>
            </p:nvGrpSpPr>
            <p:grpSpPr bwMode="auto">
              <a:xfrm>
                <a:off x="4643438" y="3000372"/>
                <a:ext cx="4286280" cy="1071570"/>
                <a:chOff x="642910" y="2143116"/>
                <a:chExt cx="4643470" cy="1214446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642910" y="2143116"/>
                  <a:ext cx="4643470" cy="12142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pic>
              <p:nvPicPr>
                <p:cNvPr id="16415" name="Picture 2" descr="E:\these\image\hadronisation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4348" y="2214554"/>
                  <a:ext cx="4457700" cy="1003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" name="Groupe 24"/>
              <p:cNvGrpSpPr/>
              <p:nvPr/>
            </p:nvGrpSpPr>
            <p:grpSpPr>
              <a:xfrm>
                <a:off x="7072330" y="3214686"/>
                <a:ext cx="284052" cy="307777"/>
                <a:chOff x="7572396" y="2285992"/>
                <a:chExt cx="284052" cy="307777"/>
              </a:xfrm>
              <a:solidFill>
                <a:schemeClr val="bg1"/>
              </a:solidFill>
            </p:grpSpPr>
            <p:sp>
              <p:nvSpPr>
                <p:cNvPr id="19" name="ZoneTexte 16"/>
                <p:cNvSpPr txBox="1"/>
                <p:nvPr/>
              </p:nvSpPr>
              <p:spPr>
                <a:xfrm>
                  <a:off x="7572396" y="2285992"/>
                  <a:ext cx="284052" cy="307777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fr-FR" sz="1400" dirty="0"/>
                    <a:t>u</a:t>
                  </a:r>
                </a:p>
              </p:txBody>
            </p:sp>
            <p:cxnSp>
              <p:nvCxnSpPr>
                <p:cNvPr id="20" name="Connecteur droit 18"/>
                <p:cNvCxnSpPr/>
                <p:nvPr/>
              </p:nvCxnSpPr>
              <p:spPr>
                <a:xfrm>
                  <a:off x="7643834" y="2357430"/>
                  <a:ext cx="142876" cy="158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e 25"/>
              <p:cNvGrpSpPr/>
              <p:nvPr/>
            </p:nvGrpSpPr>
            <p:grpSpPr>
              <a:xfrm>
                <a:off x="8072462" y="3714752"/>
                <a:ext cx="284052" cy="307777"/>
                <a:chOff x="7572396" y="2285992"/>
                <a:chExt cx="284052" cy="307777"/>
              </a:xfrm>
              <a:solidFill>
                <a:schemeClr val="bg1"/>
              </a:solidFill>
            </p:grpSpPr>
            <p:sp>
              <p:nvSpPr>
                <p:cNvPr id="17" name="ZoneTexte 26"/>
                <p:cNvSpPr txBox="1"/>
                <p:nvPr/>
              </p:nvSpPr>
              <p:spPr>
                <a:xfrm>
                  <a:off x="7572396" y="2285992"/>
                  <a:ext cx="284052" cy="307777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fr-FR" sz="1400" dirty="0"/>
                    <a:t>u</a:t>
                  </a:r>
                </a:p>
              </p:txBody>
            </p:sp>
            <p:cxnSp>
              <p:nvCxnSpPr>
                <p:cNvPr id="18" name="Connecteur droit 27"/>
                <p:cNvCxnSpPr/>
                <p:nvPr/>
              </p:nvCxnSpPr>
              <p:spPr>
                <a:xfrm>
                  <a:off x="7643834" y="2357430"/>
                  <a:ext cx="142876" cy="158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Rectangle 24"/>
            <p:cNvSpPr/>
            <p:nvPr/>
          </p:nvSpPr>
          <p:spPr>
            <a:xfrm>
              <a:off x="1834952" y="2708881"/>
              <a:ext cx="144463" cy="21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402" name="TextBox 23"/>
            <p:cNvSpPr txBox="1">
              <a:spLocks noChangeArrowheads="1"/>
            </p:cNvSpPr>
            <p:nvPr/>
          </p:nvSpPr>
          <p:spPr bwMode="auto">
            <a:xfrm flipH="1">
              <a:off x="1763688" y="2636912"/>
              <a:ext cx="2880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400"/>
                <a:t>c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76177" y="2708881"/>
              <a:ext cx="142875" cy="21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404" name="TextBox 26"/>
            <p:cNvSpPr txBox="1">
              <a:spLocks noChangeArrowheads="1"/>
            </p:cNvSpPr>
            <p:nvPr/>
          </p:nvSpPr>
          <p:spPr bwMode="auto">
            <a:xfrm flipH="1">
              <a:off x="1403648" y="2636912"/>
              <a:ext cx="2880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400"/>
                <a:t>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547615" y="2708881"/>
              <a:ext cx="7143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ight Brace 30"/>
            <p:cNvSpPr/>
            <p:nvPr/>
          </p:nvSpPr>
          <p:spPr>
            <a:xfrm rot="5400000">
              <a:off x="1367437" y="2673128"/>
              <a:ext cx="61904" cy="565150"/>
            </a:xfrm>
            <a:prstGeom prst="rightBrace">
              <a:avLst>
                <a:gd name="adj1" fmla="val 51977"/>
                <a:gd name="adj2" fmla="val 4895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407" name="TextBox 31"/>
            <p:cNvSpPr txBox="1">
              <a:spLocks noChangeArrowheads="1"/>
            </p:cNvSpPr>
            <p:nvPr/>
          </p:nvSpPr>
          <p:spPr bwMode="auto">
            <a:xfrm>
              <a:off x="1187624" y="2996952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/>
                <a:t>D0</a:t>
              </a:r>
            </a:p>
          </p:txBody>
        </p:sp>
        <p:sp>
          <p:nvSpPr>
            <p:cNvPr id="16408" name="TextBox 32"/>
            <p:cNvSpPr txBox="1">
              <a:spLocks noChangeArrowheads="1"/>
            </p:cNvSpPr>
            <p:nvPr/>
          </p:nvSpPr>
          <p:spPr bwMode="auto">
            <a:xfrm>
              <a:off x="1907704" y="2996952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/>
                <a:t>D0</a:t>
              </a:r>
            </a:p>
          </p:txBody>
        </p:sp>
        <p:sp>
          <p:nvSpPr>
            <p:cNvPr id="34" name="Right Brace 33"/>
            <p:cNvSpPr/>
            <p:nvPr/>
          </p:nvSpPr>
          <p:spPr>
            <a:xfrm rot="5400000">
              <a:off x="2015137" y="2673128"/>
              <a:ext cx="61904" cy="565150"/>
            </a:xfrm>
            <a:prstGeom prst="rightBrace">
              <a:avLst>
                <a:gd name="adj1" fmla="val 51977"/>
                <a:gd name="adj2" fmla="val 4895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260277" y="3069193"/>
              <a:ext cx="2159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5162255" y="2093730"/>
            <a:ext cx="35274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600" dirty="0" smtClean="0">
                <a:latin typeface="+mn-lt"/>
              </a:rPr>
              <a:t>An event can still produce J/Psi and D mesons via string fragmentation</a:t>
            </a:r>
            <a:endParaRPr lang="en-US" sz="16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1990" y="4784726"/>
            <a:ext cx="739616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</a:rPr>
              <a:t> easy for resonance : direct </a:t>
            </a:r>
            <a:r>
              <a:rPr lang="en-US" sz="1600" dirty="0"/>
              <a:t>information v</a:t>
            </a:r>
            <a:r>
              <a:rPr lang="en-US" sz="1600" dirty="0" smtClean="0"/>
              <a:t>ia the </a:t>
            </a:r>
            <a:r>
              <a:rPr lang="en-US" sz="1600" dirty="0"/>
              <a:t>mother! </a:t>
            </a:r>
            <a:endParaRPr lang="en-US" sz="1600" dirty="0">
              <a:latin typeface="+mn-lt"/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43" name="TextBox 42"/>
          <p:cNvSpPr txBox="1"/>
          <p:nvPr/>
        </p:nvSpPr>
        <p:spPr>
          <a:xfrm>
            <a:off x="608310" y="5268913"/>
            <a:ext cx="8247899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</a:rPr>
              <a:t> Due to final string procedure : difficult for open charm and open beauty : they all finally comes from strings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1990" y="5942826"/>
            <a:ext cx="76331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</a:rPr>
              <a:t> For open charm and open beauty is there really a physical sense for differentiation?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76363" y="2702487"/>
            <a:ext cx="357981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600" dirty="0">
                <a:latin typeface="+mn-lt"/>
              </a:rPr>
              <a:t>cc pair production suppressed as compare to </a:t>
            </a:r>
            <a:r>
              <a:rPr lang="en-US" sz="1600" dirty="0" smtClean="0">
                <a:latin typeface="+mn-lt"/>
              </a:rPr>
              <a:t>u, d, s</a:t>
            </a:r>
            <a:r>
              <a:rPr lang="en-US" sz="1600" dirty="0">
                <a:latin typeface="+mn-lt"/>
              </a:rPr>
              <a:t>, but available : limit at high energy?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82526" y="3614685"/>
            <a:ext cx="251301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Higher state not available</a:t>
            </a:r>
          </a:p>
        </p:txBody>
      </p:sp>
      <p:sp>
        <p:nvSpPr>
          <p:cNvPr id="36" name="TextBox 9"/>
          <p:cNvSpPr txBox="1"/>
          <p:nvPr/>
        </p:nvSpPr>
        <p:spPr>
          <a:xfrm>
            <a:off x="596513" y="371249"/>
            <a:ext cx="824789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atin typeface="+mj-lt"/>
              </a:rPr>
              <a:t>How to produce heavy </a:t>
            </a:r>
            <a:r>
              <a:rPr lang="en-US" sz="4000" dirty="0" smtClean="0">
                <a:latin typeface="+mj-lt"/>
              </a:rPr>
              <a:t>state in PYTHIA?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62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PYTHIA 8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12</a:t>
            </a:fld>
            <a:endParaRPr lang="fr-FR"/>
          </a:p>
        </p:txBody>
      </p:sp>
      <p:sp>
        <p:nvSpPr>
          <p:cNvPr id="5" name="TextBox 3"/>
          <p:cNvSpPr txBox="1"/>
          <p:nvPr/>
        </p:nvSpPr>
        <p:spPr>
          <a:xfrm>
            <a:off x="522080" y="1803567"/>
            <a:ext cx="84830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latin typeface="+mn-lt"/>
              </a:rPr>
              <a:t>In C++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2080" y="2163929"/>
            <a:ext cx="66852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The actual developed code (PYTHIA 6 maintained, but not developed) 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522080" y="2524292"/>
            <a:ext cx="69135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MPI scenario : possibility of charm and bottom in the hard process of second hard interaction : user can play with this!!!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29558" y="3501008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PYTHIA +</a:t>
            </a:r>
            <a:endParaRPr lang="fr-FR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564624" y="3883114"/>
            <a:ext cx="558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bit of everything, even if the physics model is not perfect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53980" y="4171146"/>
            <a:ext cx="578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Extensively used, tuned, debugged, interfaced to other codes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6503" y="4725144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PYTHIA -</a:t>
            </a:r>
            <a:endParaRPr lang="fr-FR" u="sng" dirty="0"/>
          </a:p>
        </p:txBody>
      </p:sp>
      <p:sp>
        <p:nvSpPr>
          <p:cNvPr id="13" name="ZoneTexte 12"/>
          <p:cNvSpPr txBox="1"/>
          <p:nvPr/>
        </p:nvSpPr>
        <p:spPr>
          <a:xfrm>
            <a:off x="598308" y="5111596"/>
            <a:ext cx="338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</a:t>
            </a:r>
            <a:r>
              <a:rPr lang="en-US" dirty="0" err="1" smtClean="0"/>
              <a:t>pp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06209" y="5462750"/>
            <a:ext cx="705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bit of everything, even if the physics model is not perfect (</a:t>
            </a:r>
            <a:r>
              <a:rPr lang="en-US" dirty="0" err="1" smtClean="0"/>
              <a:t>eg</a:t>
            </a:r>
            <a:r>
              <a:rPr lang="en-US" dirty="0" smtClean="0"/>
              <a:t>. quarkonia)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15445" y="5808309"/>
            <a:ext cx="649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PYTHIA, but PYTHIA</a:t>
            </a:r>
            <a:r>
              <a:rPr lang="en-US" u="sng" dirty="0" smtClean="0"/>
              <a:t>S</a:t>
            </a:r>
            <a:r>
              <a:rPr lang="en-US" dirty="0" smtClean="0"/>
              <a:t> : many </a:t>
            </a:r>
            <a:r>
              <a:rPr lang="en-US" dirty="0" err="1" smtClean="0"/>
              <a:t>many</a:t>
            </a:r>
            <a:r>
              <a:rPr lang="en-US" dirty="0" smtClean="0"/>
              <a:t> tunes, one single framework? </a:t>
            </a:r>
            <a:endParaRPr lang="fr-FR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65560" y="476672"/>
            <a:ext cx="3578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00" dirty="0"/>
              <a:t>http://arxiv.org/pdf/0710.3820.pdf</a:t>
            </a:r>
          </a:p>
          <a:p>
            <a:pPr eaLnBrk="1" hangingPunct="1"/>
            <a:r>
              <a:rPr lang="fr-FR" sz="1000" dirty="0"/>
              <a:t>http://home.thep.lu.se/~torbjorn/pythia8/worksheet8160.pdf 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27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EPOS for </a:t>
            </a:r>
            <a:r>
              <a:rPr lang="en-US" dirty="0" err="1" smtClean="0"/>
              <a:t>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13</a:t>
            </a:fld>
            <a:endParaRPr lang="fr-FR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4145627" y="1548707"/>
            <a:ext cx="4674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dirty="0" smtClean="0">
                <a:latin typeface="+mn-lt"/>
              </a:rPr>
              <a:t>Parton-</a:t>
            </a:r>
            <a:r>
              <a:rPr lang="fr-FR" sz="2000" dirty="0" err="1" smtClean="0">
                <a:latin typeface="+mn-lt"/>
              </a:rPr>
              <a:t>based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2000" dirty="0" err="1" smtClean="0">
                <a:latin typeface="+mn-lt"/>
              </a:rPr>
              <a:t>Gribov-Regge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2000" dirty="0" err="1" smtClean="0">
                <a:latin typeface="+mn-lt"/>
              </a:rPr>
              <a:t>Theory</a:t>
            </a:r>
            <a:endParaRPr lang="fr-FR" sz="2000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250987" y="4346645"/>
            <a:ext cx="24276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+mn-lt"/>
              </a:rPr>
              <a:t>EPOS </a:t>
            </a:r>
            <a:endParaRPr lang="en-US" sz="2000" dirty="0" smtClean="0">
              <a:latin typeface="+mn-lt"/>
            </a:endParaRPr>
          </a:p>
          <a:p>
            <a:pPr algn="ctr">
              <a:defRPr/>
            </a:pPr>
            <a:r>
              <a:rPr lang="en-US" sz="2000" dirty="0" smtClean="0">
                <a:latin typeface="+mn-lt"/>
              </a:rPr>
              <a:t>theoretical </a:t>
            </a:r>
            <a:r>
              <a:rPr lang="en-US" sz="2000" dirty="0">
                <a:latin typeface="+mn-lt"/>
              </a:rPr>
              <a:t>framework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145627" y="2060848"/>
            <a:ext cx="4896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Mixed approach between </a:t>
            </a:r>
            <a:r>
              <a:rPr lang="en-US" sz="2000" dirty="0" err="1">
                <a:latin typeface="+mn-lt"/>
              </a:rPr>
              <a:t>parton</a:t>
            </a:r>
            <a:r>
              <a:rPr lang="en-US" sz="2000" dirty="0">
                <a:latin typeface="+mn-lt"/>
              </a:rPr>
              <a:t> model and </a:t>
            </a:r>
            <a:r>
              <a:rPr lang="en-US" sz="2000" dirty="0" err="1">
                <a:latin typeface="+mn-lt"/>
              </a:rPr>
              <a:t>Gribov-Regge</a:t>
            </a:r>
            <a:endParaRPr lang="en-US" sz="2000" dirty="0">
              <a:latin typeface="+mn-lt"/>
            </a:endParaRPr>
          </a:p>
        </p:txBody>
      </p:sp>
      <p:grpSp>
        <p:nvGrpSpPr>
          <p:cNvPr id="8" name="Groupe 8"/>
          <p:cNvGrpSpPr>
            <a:grpSpLocks/>
          </p:cNvGrpSpPr>
          <p:nvPr/>
        </p:nvGrpSpPr>
        <p:grpSpPr bwMode="auto">
          <a:xfrm>
            <a:off x="461599" y="1639209"/>
            <a:ext cx="3500438" cy="2500313"/>
            <a:chOff x="571472" y="1214422"/>
            <a:chExt cx="5357850" cy="3857652"/>
          </a:xfrm>
        </p:grpSpPr>
        <p:sp>
          <p:nvSpPr>
            <p:cNvPr id="9" name="Rectangle 8"/>
            <p:cNvSpPr/>
            <p:nvPr/>
          </p:nvSpPr>
          <p:spPr>
            <a:xfrm>
              <a:off x="571472" y="1214422"/>
              <a:ext cx="5357850" cy="3857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0" name="Image 6" descr="contribution_elastiqu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8" y="1357298"/>
              <a:ext cx="5041900" cy="353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ZoneTexte 10"/>
          <p:cNvSpPr txBox="1"/>
          <p:nvPr/>
        </p:nvSpPr>
        <p:spPr>
          <a:xfrm>
            <a:off x="4145627" y="2768734"/>
            <a:ext cx="49291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Energy shared between all elementary interactions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145627" y="3454680"/>
            <a:ext cx="46434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Same formalism for cross section computation and particle production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88002" y="4500563"/>
            <a:ext cx="28130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Elementary interaction = </a:t>
            </a:r>
          </a:p>
        </p:txBody>
      </p:sp>
      <p:grpSp>
        <p:nvGrpSpPr>
          <p:cNvPr id="14" name="Groupe 20"/>
          <p:cNvGrpSpPr>
            <a:grpSpLocks/>
          </p:cNvGrpSpPr>
          <p:nvPr/>
        </p:nvGrpSpPr>
        <p:grpSpPr bwMode="auto">
          <a:xfrm>
            <a:off x="3002627" y="4500563"/>
            <a:ext cx="357188" cy="357187"/>
            <a:chOff x="5000628" y="4429132"/>
            <a:chExt cx="571504" cy="573092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5000628" y="4429132"/>
              <a:ext cx="571504" cy="25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H="1">
              <a:off x="5001503" y="4428257"/>
              <a:ext cx="285273" cy="2870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>
              <a:off x="5001503" y="4713530"/>
              <a:ext cx="285273" cy="2870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5000628" y="4999678"/>
              <a:ext cx="571504" cy="25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/>
          <p:cNvSpPr txBox="1"/>
          <p:nvPr/>
        </p:nvSpPr>
        <p:spPr>
          <a:xfrm>
            <a:off x="3431252" y="4500563"/>
            <a:ext cx="5857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latin typeface="+mn-lt"/>
              </a:rPr>
              <a:t>soft</a:t>
            </a:r>
          </a:p>
        </p:txBody>
      </p:sp>
      <p:grpSp>
        <p:nvGrpSpPr>
          <p:cNvPr id="20" name="Groupe 29"/>
          <p:cNvGrpSpPr>
            <a:grpSpLocks/>
          </p:cNvGrpSpPr>
          <p:nvPr/>
        </p:nvGrpSpPr>
        <p:grpSpPr bwMode="auto">
          <a:xfrm>
            <a:off x="4145627" y="4572000"/>
            <a:ext cx="214313" cy="214313"/>
            <a:chOff x="6072198" y="3786190"/>
            <a:chExt cx="285752" cy="285752"/>
          </a:xfrm>
        </p:grpSpPr>
        <p:cxnSp>
          <p:nvCxnSpPr>
            <p:cNvPr id="21" name="Connecteur droit 20"/>
            <p:cNvCxnSpPr/>
            <p:nvPr/>
          </p:nvCxnSpPr>
          <p:spPr>
            <a:xfrm rot="5400000">
              <a:off x="6073255" y="3929067"/>
              <a:ext cx="2857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6072198" y="3930124"/>
              <a:ext cx="2857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ZoneTexte 22"/>
          <p:cNvSpPr txBox="1"/>
          <p:nvPr/>
        </p:nvSpPr>
        <p:spPr>
          <a:xfrm>
            <a:off x="4431377" y="4500563"/>
            <a:ext cx="12541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latin typeface="+mn-lt"/>
              </a:rPr>
              <a:t>Semi-hard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83373" y="4900613"/>
            <a:ext cx="22288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soft: parameterized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00835" y="5301208"/>
            <a:ext cx="22113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latin typeface="+mn-lt"/>
              </a:rPr>
              <a:t>hard: parton model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84167" y="5641943"/>
            <a:ext cx="5786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semi-hard: soft pre-evolution before the hard part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-2377" y="6272213"/>
            <a:ext cx="5715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i="1" dirty="0">
                <a:latin typeface="+mn-lt"/>
              </a:rPr>
              <a:t>S. </a:t>
            </a:r>
            <a:r>
              <a:rPr lang="fr-FR" sz="1600" i="1" dirty="0" err="1">
                <a:latin typeface="+mn-lt"/>
              </a:rPr>
              <a:t>Ostapchenko</a:t>
            </a:r>
            <a:r>
              <a:rPr lang="fr-FR" sz="1600" i="1" dirty="0">
                <a:latin typeface="+mn-lt"/>
              </a:rPr>
              <a:t>, T. </a:t>
            </a:r>
            <a:r>
              <a:rPr lang="fr-FR" sz="1600" i="1" dirty="0" err="1">
                <a:latin typeface="+mn-lt"/>
              </a:rPr>
              <a:t>Pierog</a:t>
            </a:r>
            <a:r>
              <a:rPr lang="fr-FR" sz="1600" i="1" dirty="0">
                <a:latin typeface="+mn-lt"/>
              </a:rPr>
              <a:t>, K. Werner, H.J. </a:t>
            </a:r>
            <a:r>
              <a:rPr lang="fr-FR" sz="1600" i="1" dirty="0" err="1">
                <a:latin typeface="+mn-lt"/>
              </a:rPr>
              <a:t>Drescher</a:t>
            </a:r>
            <a:r>
              <a:rPr lang="fr-FR" sz="1600" i="1" dirty="0">
                <a:latin typeface="+mn-lt"/>
              </a:rPr>
              <a:t>, M. </a:t>
            </a:r>
            <a:r>
              <a:rPr lang="fr-FR" sz="1600" i="1" dirty="0" err="1">
                <a:latin typeface="+mn-lt"/>
              </a:rPr>
              <a:t>Haldik</a:t>
            </a:r>
            <a:r>
              <a:rPr lang="fr-FR" sz="1600" i="1" dirty="0">
                <a:latin typeface="+mn-lt"/>
              </a:rPr>
              <a:t> Phys. </a:t>
            </a:r>
            <a:r>
              <a:rPr lang="fr-FR" sz="1600" i="1" dirty="0" err="1">
                <a:latin typeface="+mn-lt"/>
              </a:rPr>
              <a:t>Rep</a:t>
            </a:r>
            <a:r>
              <a:rPr lang="fr-FR" sz="1600" i="1" dirty="0">
                <a:latin typeface="+mn-lt"/>
              </a:rPr>
              <a:t>. 350 (2001)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6349604" y="5177552"/>
            <a:ext cx="25637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u="sng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sz="1100" u="sng" dirty="0">
                <a:latin typeface="+mn-lt"/>
              </a:rPr>
              <a:t>nergy</a:t>
            </a:r>
            <a:r>
              <a:rPr lang="en-US" sz="1100" dirty="0">
                <a:latin typeface="+mn-lt"/>
              </a:rPr>
              <a:t> conserving quantum mechanical multiple </a:t>
            </a:r>
            <a:r>
              <a:rPr lang="en-US" sz="1100" dirty="0" smtClean="0">
                <a:latin typeface="+mn-lt"/>
              </a:rPr>
              <a:t>scattering approach based on : </a:t>
            </a:r>
            <a:endParaRPr lang="fr-FR" sz="1100" dirty="0">
              <a:latin typeface="+mn-lt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6627288" y="5568329"/>
            <a:ext cx="21018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buFont typeface="Wingdings" pitchFamily="2" charset="2"/>
              <a:buChar char="Ø"/>
            </a:pPr>
            <a:r>
              <a:rPr lang="en-US" sz="1100" u="sng" dirty="0" err="1">
                <a:solidFill>
                  <a:srgbClr val="FF0000"/>
                </a:solidFill>
                <a:latin typeface="+mn-lt"/>
              </a:rPr>
              <a:t>P</a:t>
            </a:r>
            <a:r>
              <a:rPr lang="en-US" sz="1100" u="sng" dirty="0" err="1">
                <a:latin typeface="+mn-lt"/>
              </a:rPr>
              <a:t>artons</a:t>
            </a:r>
            <a:r>
              <a:rPr lang="en-US" sz="1100" dirty="0">
                <a:latin typeface="+mn-lt"/>
              </a:rPr>
              <a:t>, </a:t>
            </a:r>
            <a:r>
              <a:rPr lang="en-US" sz="1100" dirty="0" err="1">
                <a:latin typeface="+mn-lt"/>
              </a:rPr>
              <a:t>parton</a:t>
            </a:r>
            <a:r>
              <a:rPr lang="en-US" sz="1100" dirty="0">
                <a:latin typeface="+mn-lt"/>
              </a:rPr>
              <a:t> ladders, strings</a:t>
            </a:r>
            <a:endParaRPr lang="fr-FR" sz="1100" dirty="0">
              <a:latin typeface="+mn-lt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6619778" y="5796090"/>
            <a:ext cx="13853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buFont typeface="Wingdings" pitchFamily="2" charset="2"/>
              <a:buChar char="Ø"/>
            </a:pPr>
            <a:r>
              <a:rPr lang="en-US" sz="1100" u="sng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sz="1100" u="sng" dirty="0">
                <a:latin typeface="+mn-lt"/>
              </a:rPr>
              <a:t>ff-shell</a:t>
            </a:r>
            <a:r>
              <a:rPr lang="en-US" sz="1100" dirty="0">
                <a:latin typeface="+mn-lt"/>
              </a:rPr>
              <a:t> remnants</a:t>
            </a:r>
            <a:endParaRPr lang="fr-FR" sz="1100" dirty="0">
              <a:latin typeface="+mn-lt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6642121" y="6057700"/>
            <a:ext cx="18069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buFont typeface="Wingdings" pitchFamily="2" charset="2"/>
              <a:buChar char="Ø"/>
            </a:pPr>
            <a:r>
              <a:rPr lang="en-US" sz="1100" u="sng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1100" u="sng" dirty="0">
                <a:latin typeface="+mn-lt"/>
              </a:rPr>
              <a:t>plitting</a:t>
            </a:r>
            <a:r>
              <a:rPr lang="en-US" sz="1100" dirty="0">
                <a:latin typeface="+mn-lt"/>
              </a:rPr>
              <a:t> of </a:t>
            </a:r>
            <a:r>
              <a:rPr lang="en-US" sz="1100" dirty="0" err="1">
                <a:latin typeface="+mn-lt"/>
              </a:rPr>
              <a:t>parton</a:t>
            </a:r>
            <a:r>
              <a:rPr lang="en-US" sz="1100" dirty="0">
                <a:latin typeface="+mn-lt"/>
              </a:rPr>
              <a:t> ladder</a:t>
            </a:r>
            <a:endParaRPr lang="fr-FR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06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14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7" y="1628800"/>
            <a:ext cx="8028384" cy="4878304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EPOS for </a:t>
            </a:r>
            <a:r>
              <a:rPr lang="en-US" dirty="0" err="1" smtClean="0"/>
              <a:t>pp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6550727"/>
            <a:ext cx="40238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MPI@LHC 2011, DESY, </a:t>
            </a:r>
            <a:r>
              <a:rPr lang="fr-FR" sz="1100" dirty="0" err="1"/>
              <a:t>Hamburg</a:t>
            </a:r>
            <a:r>
              <a:rPr lang="fr-FR" sz="1100" dirty="0"/>
              <a:t>, Klaus WERNER, </a:t>
            </a:r>
            <a:r>
              <a:rPr lang="fr-FR" sz="1100" dirty="0" err="1"/>
              <a:t>Subatech</a:t>
            </a:r>
            <a:r>
              <a:rPr lang="fr-FR" sz="1100" dirty="0"/>
              <a:t>, Nantes</a:t>
            </a:r>
          </a:p>
        </p:txBody>
      </p:sp>
    </p:spTree>
    <p:extLst>
      <p:ext uri="{BB962C8B-B14F-4D97-AF65-F5344CB8AC3E}">
        <p14:creationId xmlns:p14="http://schemas.microsoft.com/office/powerpoint/2010/main" val="30482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15</a:t>
            </a:fld>
            <a:endParaRPr lang="fr-FR"/>
          </a:p>
        </p:txBody>
      </p:sp>
      <p:grpSp>
        <p:nvGrpSpPr>
          <p:cNvPr id="5" name="Groupe 36"/>
          <p:cNvGrpSpPr>
            <a:grpSpLocks/>
          </p:cNvGrpSpPr>
          <p:nvPr/>
        </p:nvGrpSpPr>
        <p:grpSpPr bwMode="auto">
          <a:xfrm>
            <a:off x="5606304" y="2412804"/>
            <a:ext cx="3286125" cy="3214687"/>
            <a:chOff x="5715008" y="3357562"/>
            <a:chExt cx="3286148" cy="3214710"/>
          </a:xfrm>
        </p:grpSpPr>
        <p:sp>
          <p:nvSpPr>
            <p:cNvPr id="6" name="Rectangle 5"/>
            <p:cNvSpPr/>
            <p:nvPr/>
          </p:nvSpPr>
          <p:spPr>
            <a:xfrm>
              <a:off x="5715008" y="3357562"/>
              <a:ext cx="3286148" cy="3214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7" name="Image 34" descr="nucle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446" y="3429000"/>
              <a:ext cx="3111500" cy="302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53400" cy="990600"/>
          </a:xfrm>
        </p:spPr>
        <p:txBody>
          <a:bodyPr/>
          <a:lstStyle/>
          <a:p>
            <a:r>
              <a:rPr lang="en-US" dirty="0" smtClean="0"/>
              <a:t>EPOS for heavy ion</a:t>
            </a:r>
            <a:endParaRPr lang="fr-FR" dirty="0"/>
          </a:p>
        </p:txBody>
      </p:sp>
      <p:grpSp>
        <p:nvGrpSpPr>
          <p:cNvPr id="9" name="Groupe 8"/>
          <p:cNvGrpSpPr>
            <a:grpSpLocks/>
          </p:cNvGrpSpPr>
          <p:nvPr/>
        </p:nvGrpSpPr>
        <p:grpSpPr bwMode="auto">
          <a:xfrm>
            <a:off x="461599" y="2769992"/>
            <a:ext cx="3500438" cy="2500313"/>
            <a:chOff x="571472" y="1214422"/>
            <a:chExt cx="5357850" cy="3857652"/>
          </a:xfrm>
        </p:grpSpPr>
        <p:sp>
          <p:nvSpPr>
            <p:cNvPr id="10" name="Rectangle 9"/>
            <p:cNvSpPr/>
            <p:nvPr/>
          </p:nvSpPr>
          <p:spPr>
            <a:xfrm>
              <a:off x="571472" y="1214422"/>
              <a:ext cx="5357850" cy="3857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1" name="Image 6" descr="contribution_elastiqu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8" y="1357298"/>
              <a:ext cx="5041900" cy="353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ZoneTexte 11"/>
          <p:cNvSpPr txBox="1"/>
          <p:nvPr/>
        </p:nvSpPr>
        <p:spPr>
          <a:xfrm>
            <a:off x="3347864" y="1709239"/>
            <a:ext cx="268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framework extended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4402860" y="3817939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629993" y="591327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pp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246187" y="591327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</a:t>
            </a:r>
            <a:endParaRPr lang="fr-FR" dirty="0"/>
          </a:p>
        </p:txBody>
      </p:sp>
      <p:sp>
        <p:nvSpPr>
          <p:cNvPr id="16" name="Flèche droite 15"/>
          <p:cNvSpPr/>
          <p:nvPr/>
        </p:nvSpPr>
        <p:spPr>
          <a:xfrm>
            <a:off x="4402860" y="598993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4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16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53400" cy="990600"/>
          </a:xfrm>
        </p:spPr>
        <p:txBody>
          <a:bodyPr/>
          <a:lstStyle/>
          <a:p>
            <a:r>
              <a:rPr lang="en-US" dirty="0" smtClean="0"/>
              <a:t>EPOS for heavy 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00665" y="4540478"/>
            <a:ext cx="29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 by event hydro-evolution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05470" y="2313255"/>
            <a:ext cx="5869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heavy ion collision / or very high energy </a:t>
            </a:r>
            <a:r>
              <a:rPr lang="en-US" sz="2000" dirty="0" err="1" smtClean="0"/>
              <a:t>pp</a:t>
            </a:r>
            <a:r>
              <a:rPr lang="en-US" sz="2000" dirty="0" smtClean="0"/>
              <a:t> collision :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1512333" y="2836647"/>
            <a:ext cx="617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usual procedure has to be modified, since the </a:t>
            </a:r>
            <a:r>
              <a:rPr lang="en-US" dirty="0" smtClean="0"/>
              <a:t>density of </a:t>
            </a:r>
            <a:r>
              <a:rPr lang="en-US" dirty="0"/>
              <a:t>strings will be so high that they cannot possibly </a:t>
            </a:r>
            <a:r>
              <a:rPr lang="en-US" dirty="0" smtClean="0"/>
              <a:t>decay independently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1512332" y="3865759"/>
            <a:ext cx="6172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/>
              <a:t>Some string pieces will constitute bulk </a:t>
            </a:r>
            <a:r>
              <a:rPr lang="en-US" dirty="0" smtClean="0"/>
              <a:t>matter, which </a:t>
            </a:r>
            <a:r>
              <a:rPr lang="en-US" dirty="0"/>
              <a:t>expands as a </a:t>
            </a:r>
            <a:r>
              <a:rPr lang="en-US" dirty="0" smtClean="0"/>
              <a:t>fluid, others </a:t>
            </a:r>
            <a:r>
              <a:rPr lang="en-US" dirty="0"/>
              <a:t>show up as jets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06754" y="4941168"/>
            <a:ext cx="397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condition given by flux tube picture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51520" y="5734803"/>
            <a:ext cx="7164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“Event-by-Event </a:t>
            </a:r>
            <a:r>
              <a:rPr lang="en-US" sz="1100" dirty="0"/>
              <a:t>Simulation of the Three-Dimensional Hydrodynamic Evolution from Flux </a:t>
            </a:r>
            <a:r>
              <a:rPr lang="en-US" sz="1100" dirty="0" smtClean="0"/>
              <a:t>Tube Initial </a:t>
            </a:r>
            <a:r>
              <a:rPr lang="en-US" sz="1100" dirty="0"/>
              <a:t>Conditions in </a:t>
            </a:r>
            <a:r>
              <a:rPr lang="en-US" sz="1100" dirty="0" err="1"/>
              <a:t>Ultrarelativistic</a:t>
            </a:r>
            <a:r>
              <a:rPr lang="en-US" sz="1100" dirty="0"/>
              <a:t> Heavy Ion </a:t>
            </a:r>
            <a:r>
              <a:rPr lang="en-US" sz="1100" dirty="0" smtClean="0"/>
              <a:t>Collisions” </a:t>
            </a:r>
            <a:r>
              <a:rPr lang="en-US" sz="1100" dirty="0" err="1" smtClean="0"/>
              <a:t>arXiv</a:t>
            </a:r>
            <a:r>
              <a:rPr lang="en-US" sz="1100" dirty="0" smtClean="0"/>
              <a:t>: 1004.0805</a:t>
            </a:r>
            <a:endParaRPr lang="fr-FR" sz="1100" dirty="0"/>
          </a:p>
        </p:txBody>
      </p:sp>
      <p:sp>
        <p:nvSpPr>
          <p:cNvPr id="13" name="Rectangle 12"/>
          <p:cNvSpPr/>
          <p:nvPr/>
        </p:nvSpPr>
        <p:spPr>
          <a:xfrm>
            <a:off x="216190" y="6270294"/>
            <a:ext cx="78488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“Jets</a:t>
            </a:r>
            <a:r>
              <a:rPr lang="en-US" sz="1100" dirty="0"/>
              <a:t>, Bulk Matter, and their Interaction in Heavy Ion Collisions at Several </a:t>
            </a:r>
            <a:r>
              <a:rPr lang="en-US" sz="1100" dirty="0" err="1"/>
              <a:t>TeV</a:t>
            </a:r>
            <a:r>
              <a:rPr lang="en-US" sz="1100" dirty="0" smtClean="0"/>
              <a:t>.” </a:t>
            </a:r>
            <a:r>
              <a:rPr lang="en-US" sz="1100" dirty="0" err="1" smtClean="0"/>
              <a:t>arXiv</a:t>
            </a:r>
            <a:r>
              <a:rPr lang="en-US" sz="1100" dirty="0" smtClean="0"/>
              <a:t> :</a:t>
            </a:r>
            <a:r>
              <a:rPr lang="fr-FR" sz="1100" dirty="0">
                <a:cs typeface="Arial" charset="0"/>
              </a:rPr>
              <a:t> 1203.5704</a:t>
            </a:r>
            <a:endParaRPr lang="en-US" sz="11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152736" y="4741112"/>
            <a:ext cx="530352" cy="400111"/>
            <a:chOff x="7399989" y="420162"/>
            <a:chExt cx="1060704" cy="966088"/>
          </a:xfrm>
        </p:grpSpPr>
        <p:sp>
          <p:nvSpPr>
            <p:cNvPr id="15" name="Triangle isocèle 14"/>
            <p:cNvSpPr/>
            <p:nvPr/>
          </p:nvSpPr>
          <p:spPr>
            <a:xfrm>
              <a:off x="7399989" y="420162"/>
              <a:ext cx="1060704" cy="914400"/>
            </a:xfrm>
            <a:prstGeom prst="triangle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692775" y="420164"/>
              <a:ext cx="475132" cy="966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!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6804248" y="4538139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EPOS 2, not yet public, should be available by 2013!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3397" y="1772816"/>
            <a:ext cx="24239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smtClean="0"/>
              <a:t>EPOS 2 : with hydro</a:t>
            </a:r>
            <a:endParaRPr lang="fr-FR" sz="2200" u="sng" dirty="0"/>
          </a:p>
        </p:txBody>
      </p:sp>
    </p:spTree>
    <p:extLst>
      <p:ext uri="{BB962C8B-B14F-4D97-AF65-F5344CB8AC3E}">
        <p14:creationId xmlns:p14="http://schemas.microsoft.com/office/powerpoint/2010/main" val="312161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046" y="0"/>
            <a:ext cx="8153400" cy="990600"/>
          </a:xfrm>
        </p:spPr>
        <p:txBody>
          <a:bodyPr/>
          <a:lstStyle/>
          <a:p>
            <a:r>
              <a:rPr lang="en-US" dirty="0" smtClean="0"/>
              <a:t>EPOS for heavy 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17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9746" y="653939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“Event-by-Event </a:t>
            </a:r>
            <a:r>
              <a:rPr lang="en-US" sz="1000" dirty="0"/>
              <a:t>Simulation of the Three-Dimensional Hydrodynamic Evolution from Flux </a:t>
            </a:r>
            <a:r>
              <a:rPr lang="en-US" sz="1000" dirty="0" smtClean="0"/>
              <a:t>Tube Initial </a:t>
            </a:r>
            <a:r>
              <a:rPr lang="en-US" sz="1000" dirty="0"/>
              <a:t>Conditions in </a:t>
            </a:r>
            <a:r>
              <a:rPr lang="en-US" sz="1000" dirty="0" err="1"/>
              <a:t>Ultrarelativistic</a:t>
            </a:r>
            <a:r>
              <a:rPr lang="en-US" sz="1000" dirty="0"/>
              <a:t> Heavy Ion </a:t>
            </a:r>
            <a:r>
              <a:rPr lang="en-US" sz="1000" dirty="0" smtClean="0"/>
              <a:t>Collisions” </a:t>
            </a:r>
            <a:r>
              <a:rPr lang="en-US" sz="1000" dirty="0" err="1" smtClean="0"/>
              <a:t>arXiv</a:t>
            </a:r>
            <a:r>
              <a:rPr lang="en-US" sz="1000" dirty="0" smtClean="0"/>
              <a:t>: 1004.0805</a:t>
            </a:r>
            <a:endParaRPr lang="fr-FR" sz="1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07" y="1782974"/>
            <a:ext cx="4587760" cy="42553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74" y="1916832"/>
            <a:ext cx="4688637" cy="437730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21306" y="8367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Pions</a:t>
            </a:r>
            <a:r>
              <a:rPr lang="en-US" dirty="0" smtClean="0"/>
              <a:t> at RHIC : </a:t>
            </a:r>
            <a:r>
              <a:rPr lang="en-US" dirty="0" err="1" smtClean="0"/>
              <a:t>AuAu</a:t>
            </a:r>
            <a:r>
              <a:rPr lang="en-US" dirty="0" smtClean="0"/>
              <a:t>, </a:t>
            </a:r>
            <a:r>
              <a:rPr lang="en-US" dirty="0" err="1" smtClean="0"/>
              <a:t>sqrt</a:t>
            </a:r>
            <a:r>
              <a:rPr lang="en-US" dirty="0" smtClean="0"/>
              <a:t>(s)=200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23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plots for </a:t>
            </a:r>
            <a:r>
              <a:rPr lang="en-US" dirty="0" err="1" smtClean="0"/>
              <a:t>pp</a:t>
            </a:r>
            <a:r>
              <a:rPr lang="en-US" dirty="0" smtClean="0"/>
              <a:t> data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18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0237" y="1484784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http://mcplots-dev.cern.ch/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0237" y="188489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“repository of MC plots comparing High Energy Physics </a:t>
            </a:r>
            <a:r>
              <a:rPr lang="en-US" dirty="0"/>
              <a:t>event </a:t>
            </a:r>
            <a:r>
              <a:rPr lang="en-US" dirty="0" smtClean="0"/>
              <a:t>generators to </a:t>
            </a:r>
            <a:r>
              <a:rPr lang="en-US" dirty="0"/>
              <a:t>a wide variety of available experimental data, for tuning and reference purposes</a:t>
            </a:r>
            <a:r>
              <a:rPr lang="en-US" dirty="0" smtClean="0"/>
              <a:t>.”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6563"/>
            <a:ext cx="3025797" cy="425022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17" y="2563870"/>
            <a:ext cx="3025797" cy="425022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33" y="2583019"/>
            <a:ext cx="3034884" cy="426299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444208" y="1548629"/>
            <a:ext cx="280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MC versions and tuned used!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5913856" y="1520054"/>
            <a:ext cx="530352" cy="400111"/>
            <a:chOff x="7399989" y="420162"/>
            <a:chExt cx="1060704" cy="966088"/>
          </a:xfrm>
        </p:grpSpPr>
        <p:sp>
          <p:nvSpPr>
            <p:cNvPr id="13" name="Triangle isocèle 12"/>
            <p:cNvSpPr/>
            <p:nvPr/>
          </p:nvSpPr>
          <p:spPr>
            <a:xfrm>
              <a:off x="7399989" y="420162"/>
              <a:ext cx="1060704" cy="914400"/>
            </a:xfrm>
            <a:prstGeom prst="triangle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7692775" y="420164"/>
              <a:ext cx="475132" cy="966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!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8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HIJING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19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283968" y="670024"/>
            <a:ext cx="4787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« Hadron production </a:t>
            </a:r>
            <a:r>
              <a:rPr lang="fr-FR" sz="1000" dirty="0"/>
              <a:t>in </a:t>
            </a:r>
            <a:r>
              <a:rPr lang="fr-FR" sz="1000" dirty="0" err="1"/>
              <a:t>p+p</a:t>
            </a:r>
            <a:r>
              <a:rPr lang="fr-FR" sz="1000" dirty="0"/>
              <a:t>, </a:t>
            </a:r>
            <a:r>
              <a:rPr lang="fr-FR" sz="1000" dirty="0" err="1"/>
              <a:t>p+Pb</a:t>
            </a:r>
            <a:r>
              <a:rPr lang="fr-FR" sz="1000" dirty="0"/>
              <a:t>, and </a:t>
            </a:r>
            <a:r>
              <a:rPr lang="fr-FR" sz="1000" dirty="0" err="1"/>
              <a:t>Pb+Pb</a:t>
            </a:r>
            <a:r>
              <a:rPr lang="fr-FR" sz="1000" dirty="0"/>
              <a:t> collisions </a:t>
            </a:r>
            <a:r>
              <a:rPr lang="fr-FR" sz="1000" dirty="0" err="1"/>
              <a:t>with</a:t>
            </a:r>
            <a:r>
              <a:rPr lang="fr-FR" sz="1000" dirty="0"/>
              <a:t> the HIJING 2.0 model </a:t>
            </a:r>
            <a:r>
              <a:rPr lang="fr-FR" sz="1000" dirty="0" err="1"/>
              <a:t>at</a:t>
            </a:r>
            <a:r>
              <a:rPr lang="fr-FR" sz="1000" dirty="0"/>
              <a:t> </a:t>
            </a:r>
            <a:r>
              <a:rPr lang="fr-FR" sz="1000" dirty="0" err="1"/>
              <a:t>energies</a:t>
            </a:r>
            <a:r>
              <a:rPr lang="fr-FR" sz="1000" dirty="0"/>
              <a:t> </a:t>
            </a:r>
            <a:r>
              <a:rPr lang="fr-FR" sz="1000" dirty="0" err="1"/>
              <a:t>available</a:t>
            </a:r>
            <a:r>
              <a:rPr lang="fr-FR" sz="1000" dirty="0"/>
              <a:t> </a:t>
            </a:r>
            <a:r>
              <a:rPr lang="fr-FR" sz="1000" dirty="0" err="1"/>
              <a:t>at</a:t>
            </a:r>
            <a:r>
              <a:rPr lang="fr-FR" sz="1000" dirty="0"/>
              <a:t> the CERN Large Hadron </a:t>
            </a:r>
            <a:r>
              <a:rPr lang="fr-FR" sz="1000" dirty="0" err="1" smtClean="0"/>
              <a:t>Collider</a:t>
            </a:r>
            <a:r>
              <a:rPr lang="fr-FR" sz="1000" dirty="0" smtClean="0"/>
              <a:t> »</a:t>
            </a:r>
            <a:r>
              <a:rPr lang="fr-FR" sz="1000" dirty="0"/>
              <a:t/>
            </a:r>
            <a:br>
              <a:rPr lang="fr-FR" sz="1000" dirty="0"/>
            </a:br>
            <a:r>
              <a:rPr lang="fr-FR" sz="1000" dirty="0" err="1" smtClean="0"/>
              <a:t>Published</a:t>
            </a:r>
            <a:r>
              <a:rPr lang="fr-FR" sz="1000" dirty="0" smtClean="0"/>
              <a:t> </a:t>
            </a:r>
            <a:r>
              <a:rPr lang="fr-FR" sz="1000" dirty="0"/>
              <a:t>in </a:t>
            </a:r>
            <a:r>
              <a:rPr lang="fr-FR" sz="1000" dirty="0" err="1"/>
              <a:t>Phys.Rev</a:t>
            </a:r>
            <a:r>
              <a:rPr lang="fr-FR" sz="1000" dirty="0"/>
              <a:t>. C83 (2011) 014915 </a:t>
            </a:r>
            <a:r>
              <a:rPr lang="fr-FR" sz="1000" dirty="0" smtClean="0"/>
              <a:t> e-</a:t>
            </a:r>
            <a:r>
              <a:rPr lang="fr-FR" sz="1000" dirty="0" err="1" smtClean="0"/>
              <a:t>Print</a:t>
            </a:r>
            <a:r>
              <a:rPr lang="fr-FR" sz="1000" dirty="0"/>
              <a:t>: arXiv:1008.1841 [hep-ph]</a:t>
            </a:r>
          </a:p>
          <a:p>
            <a:endParaRPr lang="fr-FR" sz="1000" dirty="0"/>
          </a:p>
        </p:txBody>
      </p:sp>
      <p:sp>
        <p:nvSpPr>
          <p:cNvPr id="7" name="ZoneTexte 6"/>
          <p:cNvSpPr txBox="1"/>
          <p:nvPr/>
        </p:nvSpPr>
        <p:spPr>
          <a:xfrm>
            <a:off x="4283968" y="10441"/>
            <a:ext cx="48062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« HIJING 1.0: A Monte Carlo program for parton and </a:t>
            </a:r>
            <a:r>
              <a:rPr lang="fr-FR" sz="1000" dirty="0" err="1"/>
              <a:t>particle</a:t>
            </a:r>
            <a:r>
              <a:rPr lang="fr-FR" sz="1000" dirty="0"/>
              <a:t> production in high-</a:t>
            </a:r>
            <a:r>
              <a:rPr lang="fr-FR" sz="1000" dirty="0" err="1"/>
              <a:t>energy</a:t>
            </a:r>
            <a:r>
              <a:rPr lang="fr-FR" sz="1000" dirty="0"/>
              <a:t> </a:t>
            </a:r>
            <a:r>
              <a:rPr lang="fr-FR" sz="1000" dirty="0" err="1"/>
              <a:t>hadronic</a:t>
            </a:r>
            <a:r>
              <a:rPr lang="fr-FR" sz="1000" dirty="0"/>
              <a:t> and </a:t>
            </a:r>
            <a:r>
              <a:rPr lang="fr-FR" sz="1000" dirty="0" err="1"/>
              <a:t>nuclear</a:t>
            </a:r>
            <a:r>
              <a:rPr lang="fr-FR" sz="1000" dirty="0"/>
              <a:t> collisions. »</a:t>
            </a:r>
            <a:br>
              <a:rPr lang="fr-FR" sz="1000" dirty="0"/>
            </a:br>
            <a:r>
              <a:rPr lang="fr-FR" sz="1000" dirty="0" err="1"/>
              <a:t>nucl</a:t>
            </a:r>
            <a:r>
              <a:rPr lang="fr-FR" sz="1000" dirty="0"/>
              <a:t>-th/9502021,LBL-34246.  </a:t>
            </a:r>
            <a:r>
              <a:rPr lang="fr-FR" sz="1000" dirty="0" err="1"/>
              <a:t>Comput.Phys.Commun</a:t>
            </a:r>
            <a:r>
              <a:rPr lang="fr-FR" sz="1000" dirty="0"/>
              <a:t>. 83 (1994) 307  e-</a:t>
            </a:r>
            <a:r>
              <a:rPr lang="fr-FR" sz="1000" dirty="0" err="1"/>
              <a:t>Print</a:t>
            </a:r>
            <a:r>
              <a:rPr lang="fr-FR" sz="1000" dirty="0"/>
              <a:t>: </a:t>
            </a:r>
            <a:r>
              <a:rPr lang="fr-FR" sz="1000" dirty="0" err="1"/>
              <a:t>nucl</a:t>
            </a:r>
            <a:r>
              <a:rPr lang="fr-FR" sz="1000" dirty="0"/>
              <a:t>-th/9502021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1739328"/>
            <a:ext cx="281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Main features of HIJING :</a:t>
            </a:r>
            <a:endParaRPr lang="fr-FR" sz="2000" u="sng" dirty="0"/>
          </a:p>
        </p:txBody>
      </p:sp>
      <p:sp>
        <p:nvSpPr>
          <p:cNvPr id="9" name="ZoneTexte 8"/>
          <p:cNvSpPr txBox="1"/>
          <p:nvPr/>
        </p:nvSpPr>
        <p:spPr>
          <a:xfrm flipH="1">
            <a:off x="908544" y="2420888"/>
            <a:ext cx="7875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/>
              <a:t>Multiple mini-jet production according to an </a:t>
            </a:r>
            <a:r>
              <a:rPr lang="en-US" sz="1600" dirty="0" err="1" smtClean="0"/>
              <a:t>eikonal</a:t>
            </a:r>
            <a:r>
              <a:rPr lang="en-US" sz="1600" dirty="0" smtClean="0"/>
              <a:t> formalism  for each nucleon-nucleon collision at given impact parameter b.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Kinematic of each pair of jets + their ISR/FSR  done by PYTHIA model 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 flipH="1">
            <a:off x="895985" y="3573016"/>
            <a:ext cx="7875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/>
              <a:t>Events without jet production (with </a:t>
            </a:r>
            <a:r>
              <a:rPr lang="en-US" sz="1600" dirty="0" err="1" smtClean="0"/>
              <a:t>pT</a:t>
            </a:r>
            <a:r>
              <a:rPr lang="en-US" sz="1600" dirty="0" smtClean="0"/>
              <a:t>&gt;p0) and underlying soft </a:t>
            </a:r>
            <a:r>
              <a:rPr lang="en-US" sz="1600" dirty="0" err="1" smtClean="0"/>
              <a:t>parton</a:t>
            </a:r>
            <a:r>
              <a:rPr lang="en-US" sz="1600" dirty="0" smtClean="0"/>
              <a:t> interaction in event with jet production are modeled by excitation of quark-</a:t>
            </a:r>
            <a:r>
              <a:rPr lang="en-US" sz="1600" dirty="0" err="1" smtClean="0"/>
              <a:t>diquark</a:t>
            </a:r>
            <a:r>
              <a:rPr lang="en-US" sz="1600" dirty="0" smtClean="0"/>
              <a:t> strings with gluon kinks (FRITIOF and DPM model) + multiple low-</a:t>
            </a:r>
            <a:r>
              <a:rPr lang="en-US" sz="1600" dirty="0" err="1" smtClean="0"/>
              <a:t>pT</a:t>
            </a:r>
            <a:r>
              <a:rPr lang="en-US" sz="1600" dirty="0" smtClean="0"/>
              <a:t> exchange 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908545" y="4725144"/>
            <a:ext cx="8171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/>
              <a:t>N</a:t>
            </a:r>
            <a:r>
              <a:rPr lang="en-US" sz="1600" dirty="0" smtClean="0"/>
              <a:t>uclear </a:t>
            </a:r>
            <a:r>
              <a:rPr lang="en-US" sz="1600" dirty="0"/>
              <a:t>modification of the PDF inside the </a:t>
            </a:r>
            <a:r>
              <a:rPr lang="en-US" sz="1600" dirty="0" smtClean="0"/>
              <a:t>nuclei</a:t>
            </a:r>
            <a:r>
              <a:rPr lang="fr-FR" sz="1600" dirty="0" smtClean="0"/>
              <a:t> </a:t>
            </a:r>
            <a:r>
              <a:rPr lang="en-US" sz="1600" dirty="0" smtClean="0"/>
              <a:t>with </a:t>
            </a:r>
            <a:r>
              <a:rPr lang="fr-FR" sz="1600" dirty="0" smtClean="0"/>
              <a:t>a </a:t>
            </a:r>
            <a:r>
              <a:rPr lang="en-US" sz="1600" dirty="0" smtClean="0"/>
              <a:t>set of impact-parameter dependent </a:t>
            </a:r>
            <a:r>
              <a:rPr lang="en-US" sz="1600" dirty="0" err="1" smtClean="0"/>
              <a:t>parton</a:t>
            </a:r>
            <a:r>
              <a:rPr lang="en-US" sz="1600" dirty="0" smtClean="0"/>
              <a:t> distribution functions, Version2 with more modern parameterized PDF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912609" y="5552170"/>
            <a:ext cx="5532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/>
              <a:t>Simple model for jet-quenching  (jet-medium interaction in AA)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541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179168"/>
          </a:xfrm>
        </p:spPr>
        <p:txBody>
          <a:bodyPr/>
          <a:lstStyle/>
          <a:p>
            <a:r>
              <a:rPr lang="en-US" dirty="0" smtClean="0"/>
              <a:t>Event generators physics</a:t>
            </a:r>
          </a:p>
          <a:p>
            <a:r>
              <a:rPr lang="en-US" dirty="0" smtClean="0"/>
              <a:t>Why to use them</a:t>
            </a:r>
            <a:r>
              <a:rPr lang="fr-FR" dirty="0" smtClean="0"/>
              <a:t>?</a:t>
            </a:r>
          </a:p>
          <a:p>
            <a:r>
              <a:rPr lang="en-US" dirty="0" smtClean="0"/>
              <a:t>Questions raised by AFTER</a:t>
            </a:r>
          </a:p>
          <a:p>
            <a:r>
              <a:rPr lang="en-US" dirty="0" smtClean="0"/>
              <a:t>Non-exhaustive overview of event generators on the market</a:t>
            </a:r>
          </a:p>
          <a:p>
            <a:r>
              <a:rPr lang="en-US" dirty="0" smtClean="0"/>
              <a:t>Which one to do what?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2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20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1606631"/>
            <a:ext cx="5007748" cy="39928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69" y="1556792"/>
            <a:ext cx="3781014" cy="51571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86519" y="5805264"/>
            <a:ext cx="4787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« Hadron production </a:t>
            </a:r>
            <a:r>
              <a:rPr lang="fr-FR" sz="1000" dirty="0"/>
              <a:t>in </a:t>
            </a:r>
            <a:r>
              <a:rPr lang="fr-FR" sz="1000" dirty="0" err="1"/>
              <a:t>p+p</a:t>
            </a:r>
            <a:r>
              <a:rPr lang="fr-FR" sz="1000" dirty="0"/>
              <a:t>, </a:t>
            </a:r>
            <a:r>
              <a:rPr lang="fr-FR" sz="1000" dirty="0" err="1"/>
              <a:t>p+Pb</a:t>
            </a:r>
            <a:r>
              <a:rPr lang="fr-FR" sz="1000" dirty="0"/>
              <a:t>, and </a:t>
            </a:r>
            <a:r>
              <a:rPr lang="fr-FR" sz="1000" dirty="0" err="1"/>
              <a:t>Pb+Pb</a:t>
            </a:r>
            <a:r>
              <a:rPr lang="fr-FR" sz="1000" dirty="0"/>
              <a:t> collisions </a:t>
            </a:r>
            <a:r>
              <a:rPr lang="fr-FR" sz="1000" dirty="0" err="1"/>
              <a:t>with</a:t>
            </a:r>
            <a:r>
              <a:rPr lang="fr-FR" sz="1000" dirty="0"/>
              <a:t> the HIJING 2.0 model </a:t>
            </a:r>
            <a:r>
              <a:rPr lang="fr-FR" sz="1000" dirty="0" err="1"/>
              <a:t>at</a:t>
            </a:r>
            <a:r>
              <a:rPr lang="fr-FR" sz="1000" dirty="0"/>
              <a:t> </a:t>
            </a:r>
            <a:r>
              <a:rPr lang="fr-FR" sz="1000" dirty="0" err="1"/>
              <a:t>energies</a:t>
            </a:r>
            <a:r>
              <a:rPr lang="fr-FR" sz="1000" dirty="0"/>
              <a:t> </a:t>
            </a:r>
            <a:r>
              <a:rPr lang="fr-FR" sz="1000" dirty="0" err="1"/>
              <a:t>available</a:t>
            </a:r>
            <a:r>
              <a:rPr lang="fr-FR" sz="1000" dirty="0"/>
              <a:t> </a:t>
            </a:r>
            <a:r>
              <a:rPr lang="fr-FR" sz="1000" dirty="0" err="1"/>
              <a:t>at</a:t>
            </a:r>
            <a:r>
              <a:rPr lang="fr-FR" sz="1000" dirty="0"/>
              <a:t> the CERN Large Hadron </a:t>
            </a:r>
            <a:r>
              <a:rPr lang="fr-FR" sz="1000" dirty="0" err="1" smtClean="0"/>
              <a:t>Collider</a:t>
            </a:r>
            <a:r>
              <a:rPr lang="fr-FR" sz="1000" dirty="0" smtClean="0"/>
              <a:t> »</a:t>
            </a:r>
            <a:r>
              <a:rPr lang="fr-FR" sz="1000" dirty="0"/>
              <a:t/>
            </a:r>
            <a:br>
              <a:rPr lang="fr-FR" sz="1000" dirty="0"/>
            </a:br>
            <a:r>
              <a:rPr lang="fr-FR" sz="1000" dirty="0" err="1" smtClean="0"/>
              <a:t>Published</a:t>
            </a:r>
            <a:r>
              <a:rPr lang="fr-FR" sz="1000" dirty="0" smtClean="0"/>
              <a:t> </a:t>
            </a:r>
            <a:r>
              <a:rPr lang="fr-FR" sz="1000" dirty="0"/>
              <a:t>in </a:t>
            </a:r>
            <a:r>
              <a:rPr lang="fr-FR" sz="1000" dirty="0" err="1"/>
              <a:t>Phys.Rev</a:t>
            </a:r>
            <a:r>
              <a:rPr lang="fr-FR" sz="1000" dirty="0"/>
              <a:t>. C83 (2011) 014915 </a:t>
            </a:r>
            <a:r>
              <a:rPr lang="fr-FR" sz="1000" dirty="0" smtClean="0"/>
              <a:t> e-</a:t>
            </a:r>
            <a:r>
              <a:rPr lang="fr-FR" sz="1000" dirty="0" err="1" smtClean="0"/>
              <a:t>Print</a:t>
            </a:r>
            <a:r>
              <a:rPr lang="fr-FR" sz="1000" dirty="0"/>
              <a:t>: arXiv:1008.1841 [hep-ph]</a:t>
            </a:r>
          </a:p>
          <a:p>
            <a:endParaRPr lang="fr-FR" sz="10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HIJING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68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21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7504" y="5276871"/>
            <a:ext cx="1837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« Hadron production </a:t>
            </a:r>
            <a:r>
              <a:rPr lang="fr-FR" sz="1000" dirty="0"/>
              <a:t>in </a:t>
            </a:r>
            <a:r>
              <a:rPr lang="fr-FR" sz="1000" dirty="0" err="1"/>
              <a:t>p+p</a:t>
            </a:r>
            <a:r>
              <a:rPr lang="fr-FR" sz="1000" dirty="0"/>
              <a:t>, </a:t>
            </a:r>
            <a:r>
              <a:rPr lang="fr-FR" sz="1000" dirty="0" err="1"/>
              <a:t>p+Pb</a:t>
            </a:r>
            <a:r>
              <a:rPr lang="fr-FR" sz="1000" dirty="0"/>
              <a:t>, and </a:t>
            </a:r>
            <a:r>
              <a:rPr lang="fr-FR" sz="1000" dirty="0" err="1"/>
              <a:t>Pb+Pb</a:t>
            </a:r>
            <a:r>
              <a:rPr lang="fr-FR" sz="1000" dirty="0"/>
              <a:t> collisions </a:t>
            </a:r>
            <a:r>
              <a:rPr lang="fr-FR" sz="1000" dirty="0" err="1"/>
              <a:t>with</a:t>
            </a:r>
            <a:r>
              <a:rPr lang="fr-FR" sz="1000" dirty="0"/>
              <a:t> the HIJING 2.0 model </a:t>
            </a:r>
            <a:r>
              <a:rPr lang="fr-FR" sz="1000" dirty="0" err="1"/>
              <a:t>at</a:t>
            </a:r>
            <a:r>
              <a:rPr lang="fr-FR" sz="1000" dirty="0"/>
              <a:t> </a:t>
            </a:r>
            <a:r>
              <a:rPr lang="fr-FR" sz="1000" dirty="0" err="1"/>
              <a:t>energies</a:t>
            </a:r>
            <a:r>
              <a:rPr lang="fr-FR" sz="1000" dirty="0"/>
              <a:t> </a:t>
            </a:r>
            <a:r>
              <a:rPr lang="fr-FR" sz="1000" dirty="0" err="1"/>
              <a:t>available</a:t>
            </a:r>
            <a:r>
              <a:rPr lang="fr-FR" sz="1000" dirty="0"/>
              <a:t> </a:t>
            </a:r>
            <a:r>
              <a:rPr lang="fr-FR" sz="1000" dirty="0" err="1"/>
              <a:t>at</a:t>
            </a:r>
            <a:r>
              <a:rPr lang="fr-FR" sz="1000" dirty="0"/>
              <a:t> the CERN Large Hadron </a:t>
            </a:r>
            <a:r>
              <a:rPr lang="fr-FR" sz="1000" dirty="0" err="1" smtClean="0"/>
              <a:t>Collider</a:t>
            </a:r>
            <a:r>
              <a:rPr lang="fr-FR" sz="1000" dirty="0" smtClean="0"/>
              <a:t> »</a:t>
            </a:r>
            <a:r>
              <a:rPr lang="fr-FR" sz="1000" dirty="0"/>
              <a:t/>
            </a:r>
            <a:br>
              <a:rPr lang="fr-FR" sz="1000" dirty="0"/>
            </a:br>
            <a:r>
              <a:rPr lang="fr-FR" sz="1000" dirty="0" err="1" smtClean="0"/>
              <a:t>Published</a:t>
            </a:r>
            <a:r>
              <a:rPr lang="fr-FR" sz="1000" dirty="0" smtClean="0"/>
              <a:t> </a:t>
            </a:r>
            <a:r>
              <a:rPr lang="fr-FR" sz="1000" dirty="0"/>
              <a:t>in </a:t>
            </a:r>
            <a:r>
              <a:rPr lang="fr-FR" sz="1000" dirty="0" err="1"/>
              <a:t>Phys.Rev</a:t>
            </a:r>
            <a:r>
              <a:rPr lang="fr-FR" sz="1000" dirty="0"/>
              <a:t>. C83 (2011) 014915 </a:t>
            </a:r>
            <a:r>
              <a:rPr lang="fr-FR" sz="1000" dirty="0" smtClean="0"/>
              <a:t> e-</a:t>
            </a:r>
            <a:r>
              <a:rPr lang="fr-FR" sz="1000" dirty="0" err="1" smtClean="0"/>
              <a:t>Print</a:t>
            </a:r>
            <a:r>
              <a:rPr lang="fr-FR" sz="1000" dirty="0"/>
              <a:t>: arXiv:1008.1841 [hep-ph]</a:t>
            </a:r>
          </a:p>
          <a:p>
            <a:endParaRPr lang="fr-FR" sz="1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2383"/>
            <a:ext cx="4031760" cy="520181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HIJING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7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22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70136" y="1628800"/>
            <a:ext cx="32944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An hybrid model, 2 versions</a:t>
            </a:r>
            <a:endParaRPr lang="fr-FR" sz="2200" dirty="0"/>
          </a:p>
        </p:txBody>
      </p:sp>
      <p:sp>
        <p:nvSpPr>
          <p:cNvPr id="9" name="ZoneTexte 8"/>
          <p:cNvSpPr txBox="1"/>
          <p:nvPr/>
        </p:nvSpPr>
        <p:spPr>
          <a:xfrm>
            <a:off x="4506367" y="116632"/>
            <a:ext cx="4458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« Pb-Pb </a:t>
            </a:r>
            <a:r>
              <a:rPr lang="fr-FR" sz="1200" dirty="0"/>
              <a:t>collisions </a:t>
            </a:r>
            <a:r>
              <a:rPr lang="fr-FR" sz="1200" dirty="0" err="1"/>
              <a:t>at</a:t>
            </a:r>
            <a:r>
              <a:rPr lang="fr-FR" sz="1200" dirty="0"/>
              <a:t> $\</a:t>
            </a:r>
            <a:r>
              <a:rPr lang="fr-FR" sz="1200" dirty="0" err="1"/>
              <a:t>sqrt</a:t>
            </a:r>
            <a:r>
              <a:rPr lang="fr-FR" sz="1200" dirty="0"/>
              <a:t>{s_{NN}}=2.76$ </a:t>
            </a:r>
            <a:r>
              <a:rPr lang="fr-FR" sz="1200" dirty="0" err="1"/>
              <a:t>TeV</a:t>
            </a:r>
            <a:r>
              <a:rPr lang="fr-FR" sz="1200" dirty="0"/>
              <a:t> in a </a:t>
            </a:r>
            <a:r>
              <a:rPr lang="fr-FR" sz="1200" dirty="0" err="1"/>
              <a:t>multiphase</a:t>
            </a:r>
            <a:r>
              <a:rPr lang="fr-FR" sz="1200" dirty="0"/>
              <a:t> transport </a:t>
            </a:r>
            <a:r>
              <a:rPr lang="fr-FR" sz="1200" dirty="0" smtClean="0"/>
              <a:t>model » </a:t>
            </a:r>
            <a:r>
              <a:rPr lang="fr-FR" sz="1200" dirty="0" err="1" smtClean="0"/>
              <a:t>arXiv</a:t>
            </a:r>
            <a:r>
              <a:rPr lang="fr-FR" sz="1200" dirty="0" smtClean="0"/>
              <a:t> 1101.2231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506367" y="692696"/>
            <a:ext cx="4427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« A </a:t>
            </a:r>
            <a:r>
              <a:rPr lang="fr-FR" sz="1200" dirty="0"/>
              <a:t>Multi-phase transport model for </a:t>
            </a:r>
            <a:r>
              <a:rPr lang="fr-FR" sz="1200" dirty="0" err="1"/>
              <a:t>relativistic</a:t>
            </a:r>
            <a:r>
              <a:rPr lang="fr-FR" sz="1200" dirty="0"/>
              <a:t> </a:t>
            </a:r>
            <a:r>
              <a:rPr lang="fr-FR" sz="1200" dirty="0" err="1"/>
              <a:t>heavy</a:t>
            </a:r>
            <a:r>
              <a:rPr lang="fr-FR" sz="1200" dirty="0"/>
              <a:t> ion </a:t>
            </a:r>
            <a:r>
              <a:rPr lang="fr-FR" sz="1200" dirty="0" smtClean="0"/>
              <a:t>collisions. » </a:t>
            </a:r>
          </a:p>
          <a:p>
            <a:r>
              <a:rPr lang="fr-FR" sz="1200" dirty="0" err="1" smtClean="0"/>
              <a:t>Published</a:t>
            </a:r>
            <a:r>
              <a:rPr lang="fr-FR" sz="1200" dirty="0" smtClean="0"/>
              <a:t> </a:t>
            </a:r>
            <a:r>
              <a:rPr lang="fr-FR" sz="1200" dirty="0"/>
              <a:t>in </a:t>
            </a:r>
            <a:r>
              <a:rPr lang="fr-FR" sz="1200" dirty="0" err="1"/>
              <a:t>Phys.Rev</a:t>
            </a:r>
            <a:r>
              <a:rPr lang="fr-FR" sz="1200" dirty="0"/>
              <a:t>. C72 (2005) 064901 </a:t>
            </a:r>
            <a:r>
              <a:rPr lang="fr-FR" sz="1200" dirty="0" smtClean="0"/>
              <a:t> e-</a:t>
            </a:r>
            <a:r>
              <a:rPr lang="fr-FR" sz="1200" dirty="0" err="1" smtClean="0"/>
              <a:t>Print</a:t>
            </a:r>
            <a:r>
              <a:rPr lang="fr-FR" sz="1200" dirty="0"/>
              <a:t>: </a:t>
            </a:r>
            <a:r>
              <a:rPr lang="fr-FR" sz="1200" dirty="0" err="1" smtClean="0"/>
              <a:t>nucl</a:t>
            </a:r>
            <a:r>
              <a:rPr lang="fr-FR" sz="1200" dirty="0" smtClean="0"/>
              <a:t>-th/0411110</a:t>
            </a:r>
            <a:endParaRPr lang="fr-FR" sz="12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4235665" cy="386104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78" y="2348880"/>
            <a:ext cx="4020678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23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AMPT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5" y="2127992"/>
            <a:ext cx="4239722" cy="36003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09" y="1990070"/>
            <a:ext cx="5046291" cy="387624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99681" y="609329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« Pb-Pb </a:t>
            </a:r>
            <a:r>
              <a:rPr lang="fr-FR" sz="1200" dirty="0"/>
              <a:t>collisions </a:t>
            </a:r>
            <a:r>
              <a:rPr lang="fr-FR" sz="1200" dirty="0" err="1"/>
              <a:t>at</a:t>
            </a:r>
            <a:r>
              <a:rPr lang="fr-FR" sz="1200" dirty="0"/>
              <a:t> $\</a:t>
            </a:r>
            <a:r>
              <a:rPr lang="fr-FR" sz="1200" dirty="0" err="1"/>
              <a:t>sqrt</a:t>
            </a:r>
            <a:r>
              <a:rPr lang="fr-FR" sz="1200" dirty="0"/>
              <a:t>{s_{NN}}=2.76$ </a:t>
            </a:r>
            <a:r>
              <a:rPr lang="fr-FR" sz="1200" dirty="0" err="1"/>
              <a:t>TeV</a:t>
            </a:r>
            <a:r>
              <a:rPr lang="fr-FR" sz="1200" dirty="0"/>
              <a:t> in a </a:t>
            </a:r>
            <a:r>
              <a:rPr lang="fr-FR" sz="1200" dirty="0" err="1"/>
              <a:t>multiphase</a:t>
            </a:r>
            <a:r>
              <a:rPr lang="fr-FR" sz="1200" dirty="0"/>
              <a:t> transport </a:t>
            </a:r>
            <a:r>
              <a:rPr lang="fr-FR" sz="1200" dirty="0" smtClean="0"/>
              <a:t>model » </a:t>
            </a:r>
            <a:r>
              <a:rPr lang="fr-FR" sz="1200" dirty="0" err="1" smtClean="0"/>
              <a:t>arXiv</a:t>
            </a:r>
            <a:r>
              <a:rPr lang="fr-FR" sz="1200" dirty="0" smtClean="0"/>
              <a:t> 1101.2231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9714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to do what?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24</a:t>
            </a:fld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11890" y="1916832"/>
            <a:ext cx="91321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020188" y="1513518"/>
            <a:ext cx="0" cy="53444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915745" y="1496587"/>
            <a:ext cx="0" cy="5361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032488" y="1513518"/>
            <a:ext cx="1883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EPOS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58132" y="1481256"/>
            <a:ext cx="2045916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atin typeface="+mn-lt"/>
              </a:rPr>
              <a:t>PYTHIA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36813" y="1513518"/>
            <a:ext cx="995675" cy="403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 rot="1396760">
            <a:off x="369246" y="1512004"/>
            <a:ext cx="84613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model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9940" y="2564904"/>
            <a:ext cx="77136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Baseline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32488" y="2564904"/>
            <a:ext cx="19082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n-lt"/>
              </a:rPr>
              <a:t>Multiple Interaction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915746" y="2562758"/>
            <a:ext cx="2088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n-lt"/>
              </a:rPr>
              <a:t>Hard process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0" y="33890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758" y="4658247"/>
            <a:ext cx="780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Hard process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38322" y="3441467"/>
            <a:ext cx="1791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Parton-based </a:t>
            </a:r>
            <a:r>
              <a:rPr lang="en-US" sz="1400" dirty="0" err="1">
                <a:latin typeface="+mn-lt"/>
              </a:rPr>
              <a:t>Gribov-Regge</a:t>
            </a:r>
            <a:r>
              <a:rPr lang="en-US" sz="1400" dirty="0">
                <a:latin typeface="+mn-lt"/>
              </a:rPr>
              <a:t> Theory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31633" y="3483405"/>
            <a:ext cx="6279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+mn-lt"/>
              </a:rPr>
              <a:t>MPI</a:t>
            </a:r>
            <a:endParaRPr lang="en-US" sz="1400" dirty="0">
              <a:latin typeface="+mn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879081" y="3427529"/>
            <a:ext cx="22214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Reconstructed after the hard </a:t>
            </a:r>
            <a:r>
              <a:rPr lang="en-US" sz="1400" dirty="0" smtClean="0">
                <a:latin typeface="+mn-lt"/>
              </a:rPr>
              <a:t>process. Interaction </a:t>
            </a:r>
            <a:r>
              <a:rPr lang="en-US" sz="1400" dirty="0">
                <a:latin typeface="+mn-lt"/>
              </a:rPr>
              <a:t>ordered in </a:t>
            </a:r>
            <a:r>
              <a:rPr lang="en-US" sz="1400" dirty="0" smtClean="0">
                <a:latin typeface="+mn-lt"/>
              </a:rPr>
              <a:t>hardness. In </a:t>
            </a:r>
            <a:r>
              <a:rPr lang="en-US" sz="1400" dirty="0">
                <a:latin typeface="+mn-lt"/>
              </a:rPr>
              <a:t>the new model : color reconnection</a:t>
            </a:r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20155" y="4429827"/>
            <a:ext cx="9111958" cy="132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045211" y="4429827"/>
            <a:ext cx="18705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Hard and semi-hard ladder with soft pre-evolution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990406" y="5129629"/>
            <a:ext cx="18390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u, d, s, g, gamma, c in progress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915744" y="4452496"/>
            <a:ext cx="2034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Based on inclusive cross section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915746" y="4930766"/>
            <a:ext cx="21557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Almost everything, if not in the code, can couple with extra code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40708" y="5652849"/>
            <a:ext cx="9103292" cy="191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03745" y="1975254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systems</a:t>
            </a:r>
            <a:endParaRPr lang="fr-FR" sz="1400" dirty="0"/>
          </a:p>
        </p:txBody>
      </p:sp>
      <p:sp>
        <p:nvSpPr>
          <p:cNvPr id="45" name="ZoneTexte 44"/>
          <p:cNvSpPr txBox="1"/>
          <p:nvPr/>
        </p:nvSpPr>
        <p:spPr>
          <a:xfrm>
            <a:off x="1353432" y="2011509"/>
            <a:ext cx="982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</a:t>
            </a:r>
            <a:r>
              <a:rPr lang="en-US" sz="1400" dirty="0" err="1" smtClean="0"/>
              <a:t>p</a:t>
            </a:r>
            <a:r>
              <a:rPr lang="en-US" sz="1400" dirty="0" smtClean="0"/>
              <a:t>, </a:t>
            </a:r>
            <a:r>
              <a:rPr lang="en-US" sz="1400" dirty="0" err="1" smtClean="0"/>
              <a:t>pA</a:t>
            </a:r>
            <a:r>
              <a:rPr lang="en-US" sz="1400" dirty="0" smtClean="0"/>
              <a:t>, AA</a:t>
            </a:r>
            <a:endParaRPr lang="fr-FR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5004048" y="1514908"/>
            <a:ext cx="202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Hijing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7029448" y="1496615"/>
            <a:ext cx="211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AMPT</a:t>
            </a:r>
            <a:endParaRPr lang="fr-FR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7029449" y="1513518"/>
            <a:ext cx="0" cy="5361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5004048" y="1513518"/>
            <a:ext cx="0" cy="5361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5161267" y="2555200"/>
            <a:ext cx="1735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PYTHIA 5,3? + </a:t>
            </a:r>
            <a:r>
              <a:rPr lang="en-US" sz="1400" dirty="0" err="1" smtClean="0"/>
              <a:t>minijet</a:t>
            </a:r>
            <a:r>
              <a:rPr lang="en-US" sz="1400" dirty="0" smtClean="0"/>
              <a:t> + nuclear structure</a:t>
            </a:r>
            <a:endParaRPr lang="fr-FR" sz="1400" dirty="0"/>
          </a:p>
        </p:txBody>
      </p:sp>
      <p:sp>
        <p:nvSpPr>
          <p:cNvPr id="59" name="ZoneTexte 58"/>
          <p:cNvSpPr txBox="1"/>
          <p:nvPr/>
        </p:nvSpPr>
        <p:spPr>
          <a:xfrm>
            <a:off x="7079692" y="2555200"/>
            <a:ext cx="205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HIJING + transport model</a:t>
            </a:r>
          </a:p>
          <a:p>
            <a:r>
              <a:rPr lang="en-US" sz="1400" dirty="0" smtClean="0"/>
              <a:t>(ZPC </a:t>
            </a:r>
            <a:r>
              <a:rPr lang="en-US" sz="1400" dirty="0" err="1" smtClean="0"/>
              <a:t>parton</a:t>
            </a:r>
            <a:r>
              <a:rPr lang="en-US" sz="1400" dirty="0" smtClean="0"/>
              <a:t> cascade)</a:t>
            </a:r>
            <a:endParaRPr lang="fr-FR" sz="1400" dirty="0"/>
          </a:p>
        </p:txBody>
      </p:sp>
      <p:sp>
        <p:nvSpPr>
          <p:cNvPr id="60" name="ZoneTexte 59"/>
          <p:cNvSpPr txBox="1"/>
          <p:nvPr/>
        </p:nvSpPr>
        <p:spPr>
          <a:xfrm>
            <a:off x="3579820" y="20011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pp</a:t>
            </a:r>
            <a:endParaRPr lang="fr-FR" sz="1400" dirty="0"/>
          </a:p>
        </p:txBody>
      </p:sp>
      <p:sp>
        <p:nvSpPr>
          <p:cNvPr id="62" name="ZoneTexte 61"/>
          <p:cNvSpPr txBox="1"/>
          <p:nvPr/>
        </p:nvSpPr>
        <p:spPr>
          <a:xfrm>
            <a:off x="5459660" y="2001101"/>
            <a:ext cx="982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</a:t>
            </a:r>
            <a:r>
              <a:rPr lang="en-US" sz="1400" dirty="0" err="1" smtClean="0"/>
              <a:t>p</a:t>
            </a:r>
            <a:r>
              <a:rPr lang="en-US" sz="1400" dirty="0" smtClean="0"/>
              <a:t>, </a:t>
            </a:r>
            <a:r>
              <a:rPr lang="en-US" sz="1400" dirty="0" err="1" smtClean="0"/>
              <a:t>pA</a:t>
            </a:r>
            <a:r>
              <a:rPr lang="en-US" sz="1400" dirty="0" smtClean="0"/>
              <a:t>, AA</a:t>
            </a:r>
            <a:endParaRPr lang="fr-FR" sz="1400" dirty="0"/>
          </a:p>
        </p:txBody>
      </p:sp>
      <p:sp>
        <p:nvSpPr>
          <p:cNvPr id="63" name="ZoneTexte 62"/>
          <p:cNvSpPr txBox="1"/>
          <p:nvPr/>
        </p:nvSpPr>
        <p:spPr>
          <a:xfrm>
            <a:off x="7529834" y="2003980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</a:t>
            </a:r>
            <a:r>
              <a:rPr lang="en-US" sz="1400" dirty="0" err="1" smtClean="0"/>
              <a:t>p</a:t>
            </a:r>
            <a:r>
              <a:rPr lang="en-US" sz="1400" dirty="0" smtClean="0"/>
              <a:t>?, </a:t>
            </a:r>
            <a:r>
              <a:rPr lang="en-US" sz="1400" dirty="0" err="1" smtClean="0"/>
              <a:t>pA</a:t>
            </a:r>
            <a:r>
              <a:rPr lang="en-US" sz="1400" dirty="0" smtClean="0"/>
              <a:t>, AA</a:t>
            </a:r>
            <a:endParaRPr lang="fr-FR" sz="1400" dirty="0"/>
          </a:p>
        </p:txBody>
      </p:sp>
      <p:cxnSp>
        <p:nvCxnSpPr>
          <p:cNvPr id="64" name="Connecteur droit 63"/>
          <p:cNvCxnSpPr/>
          <p:nvPr/>
        </p:nvCxnSpPr>
        <p:spPr>
          <a:xfrm>
            <a:off x="0" y="2420888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30787" y="5977790"/>
            <a:ext cx="947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Quarkonia</a:t>
            </a:r>
            <a:endParaRPr lang="fr-FR" sz="1400" dirty="0"/>
          </a:p>
        </p:txBody>
      </p:sp>
      <p:sp>
        <p:nvSpPr>
          <p:cNvPr id="66" name="ZoneTexte 65"/>
          <p:cNvSpPr txBox="1"/>
          <p:nvPr/>
        </p:nvSpPr>
        <p:spPr>
          <a:xfrm>
            <a:off x="1451402" y="6056918"/>
            <a:ext cx="964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 progress</a:t>
            </a:r>
            <a:endParaRPr lang="fr-FR" sz="1400" dirty="0"/>
          </a:p>
        </p:txBody>
      </p:sp>
      <p:sp>
        <p:nvSpPr>
          <p:cNvPr id="67" name="ZoneTexte 66"/>
          <p:cNvSpPr txBox="1"/>
          <p:nvPr/>
        </p:nvSpPr>
        <p:spPr>
          <a:xfrm>
            <a:off x="2980447" y="5977790"/>
            <a:ext cx="195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Yes : model to be taken with caution. </a:t>
            </a:r>
            <a:endParaRPr lang="fr-FR" sz="1400" dirty="0"/>
          </a:p>
        </p:txBody>
      </p:sp>
      <p:sp>
        <p:nvSpPr>
          <p:cNvPr id="4" name="Flèche droite 3"/>
          <p:cNvSpPr/>
          <p:nvPr/>
        </p:nvSpPr>
        <p:spPr>
          <a:xfrm>
            <a:off x="4759446" y="4687648"/>
            <a:ext cx="489204" cy="223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droite 40"/>
          <p:cNvSpPr/>
          <p:nvPr/>
        </p:nvSpPr>
        <p:spPr>
          <a:xfrm>
            <a:off x="6835090" y="4707744"/>
            <a:ext cx="489204" cy="223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814340" y="6014719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7934462" y="5995363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5027415" y="3441467"/>
            <a:ext cx="2002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modeled by </a:t>
            </a:r>
            <a:r>
              <a:rPr lang="en-US" sz="1400" dirty="0" err="1"/>
              <a:t>exitation</a:t>
            </a:r>
            <a:r>
              <a:rPr lang="en-US" sz="1400" dirty="0"/>
              <a:t> of quark-</a:t>
            </a:r>
            <a:r>
              <a:rPr lang="en-US" sz="1400" dirty="0" err="1"/>
              <a:t>diquark</a:t>
            </a:r>
            <a:r>
              <a:rPr lang="en-US" sz="1400" dirty="0"/>
              <a:t> strings with gluon links </a:t>
            </a:r>
            <a:r>
              <a:rPr lang="en-US" sz="1400" dirty="0" smtClean="0"/>
              <a:t>+ </a:t>
            </a:r>
            <a:r>
              <a:rPr lang="en-US" sz="1400" dirty="0"/>
              <a:t>multiple low-</a:t>
            </a:r>
            <a:r>
              <a:rPr lang="en-US" sz="1400" dirty="0" err="1"/>
              <a:t>pT</a:t>
            </a:r>
            <a:r>
              <a:rPr lang="en-US" sz="1400" dirty="0"/>
              <a:t> exchange </a:t>
            </a:r>
            <a:endParaRPr lang="fr-FR" sz="1400" dirty="0"/>
          </a:p>
        </p:txBody>
      </p:sp>
      <p:sp>
        <p:nvSpPr>
          <p:cNvPr id="53" name="Flèche droite 52"/>
          <p:cNvSpPr/>
          <p:nvPr/>
        </p:nvSpPr>
        <p:spPr>
          <a:xfrm>
            <a:off x="6798002" y="3741665"/>
            <a:ext cx="489204" cy="223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5491325" y="4687648"/>
            <a:ext cx="998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PYTHIA 5,3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4836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25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4777" y="3290197"/>
            <a:ext cx="96693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Collectivity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06596" y="2996952"/>
            <a:ext cx="199814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Yes, </a:t>
            </a:r>
            <a:r>
              <a:rPr lang="en-US" sz="1400" dirty="0" smtClean="0">
                <a:latin typeface="+mn-lt"/>
              </a:rPr>
              <a:t>available with string density, </a:t>
            </a:r>
            <a:r>
              <a:rPr lang="en-US" sz="1400" dirty="0" err="1" smtClean="0">
                <a:latin typeface="+mn-lt"/>
              </a:rPr>
              <a:t>eg</a:t>
            </a:r>
            <a:r>
              <a:rPr lang="en-US" sz="1400" dirty="0" smtClean="0">
                <a:latin typeface="+mn-lt"/>
              </a:rPr>
              <a:t>. for all systems if energy density high enough. </a:t>
            </a:r>
            <a:r>
              <a:rPr lang="en-US" sz="1400" dirty="0"/>
              <a:t>E</a:t>
            </a:r>
            <a:r>
              <a:rPr lang="en-US" sz="1400" dirty="0" smtClean="0">
                <a:latin typeface="+mn-lt"/>
              </a:rPr>
              <a:t>vent by event hydro </a:t>
            </a:r>
            <a:r>
              <a:rPr lang="en-US" sz="1400" dirty="0" smtClean="0"/>
              <a:t>in </a:t>
            </a:r>
            <a:r>
              <a:rPr lang="en-US" sz="1400" dirty="0" smtClean="0">
                <a:latin typeface="+mn-lt"/>
              </a:rPr>
              <a:t>EPOS2</a:t>
            </a:r>
            <a:endParaRPr lang="en-US" sz="1400" dirty="0">
              <a:latin typeface="+mn-lt"/>
            </a:endParaRPr>
          </a:p>
        </p:txBody>
      </p:sp>
      <p:sp>
        <p:nvSpPr>
          <p:cNvPr id="7" name="ZoneTexte 60"/>
          <p:cNvSpPr txBox="1">
            <a:spLocks noChangeArrowheads="1"/>
          </p:cNvSpPr>
          <p:nvPr/>
        </p:nvSpPr>
        <p:spPr bwMode="auto">
          <a:xfrm>
            <a:off x="3619575" y="3359704"/>
            <a:ext cx="3946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+mn-lt"/>
              </a:rPr>
              <a:t>No</a:t>
            </a: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-13393" y="2996952"/>
            <a:ext cx="9157393" cy="120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20316" y="4178549"/>
            <a:ext cx="9115257" cy="69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6813" y="4229414"/>
            <a:ext cx="941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>
                <a:latin typeface="+mn-lt"/>
              </a:rPr>
              <a:t>Hadronization</a:t>
            </a:r>
            <a:endParaRPr lang="en-US" sz="1400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2488" y="4293480"/>
            <a:ext cx="18763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String model with </a:t>
            </a:r>
            <a:r>
              <a:rPr lang="en-US" sz="1400" dirty="0" smtClean="0">
                <a:latin typeface="+mn-lt"/>
              </a:rPr>
              <a:t>area </a:t>
            </a:r>
            <a:r>
              <a:rPr lang="en-US" sz="1400" dirty="0">
                <a:latin typeface="+mn-lt"/>
              </a:rPr>
              <a:t>law, </a:t>
            </a:r>
            <a:r>
              <a:rPr lang="en-US" sz="1400" dirty="0" err="1">
                <a:latin typeface="+mn-lt"/>
              </a:rPr>
              <a:t>diquark</a:t>
            </a:r>
            <a:r>
              <a:rPr lang="en-US" sz="1400" dirty="0">
                <a:latin typeface="+mn-lt"/>
              </a:rPr>
              <a:t> for baryon production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35667" y="4229414"/>
            <a:ext cx="21029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String model </a:t>
            </a:r>
            <a:r>
              <a:rPr lang="en-US" sz="1400" dirty="0" smtClean="0">
                <a:latin typeface="+mn-lt"/>
              </a:rPr>
              <a:t>with fragmentation function, popcorn </a:t>
            </a:r>
            <a:r>
              <a:rPr lang="en-US" sz="1400" dirty="0">
                <a:latin typeface="+mn-lt"/>
              </a:rPr>
              <a:t>for </a:t>
            </a:r>
            <a:r>
              <a:rPr lang="en-US" sz="1400" dirty="0" smtClean="0">
                <a:latin typeface="+mn-lt"/>
              </a:rPr>
              <a:t>baryon production</a:t>
            </a:r>
            <a:endParaRPr lang="en-US" sz="1400" dirty="0">
              <a:latin typeface="+mn-lt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Which one to do what?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11890" y="1916832"/>
            <a:ext cx="91321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020188" y="1513518"/>
            <a:ext cx="0" cy="53444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944647" y="1496587"/>
            <a:ext cx="0" cy="5361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032488" y="1513518"/>
            <a:ext cx="1284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EPOS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958132" y="1481256"/>
            <a:ext cx="1619813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atin typeface="+mn-lt"/>
              </a:rPr>
              <a:t>PYTHIA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36813" y="1513518"/>
            <a:ext cx="995675" cy="403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 rot="1396760">
            <a:off x="369246" y="1512004"/>
            <a:ext cx="84613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model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519515" y="1514908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Hijing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7174647" y="1496615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AMPT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7029449" y="1513518"/>
            <a:ext cx="0" cy="5361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5004048" y="1513518"/>
            <a:ext cx="0" cy="5361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0" y="2003980"/>
            <a:ext cx="10995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Initial and Final state radiation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046967" y="1953758"/>
            <a:ext cx="18291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Iterative </a:t>
            </a:r>
            <a:r>
              <a:rPr lang="en-US" sz="1400" dirty="0" smtClean="0">
                <a:latin typeface="+mn-lt"/>
              </a:rPr>
              <a:t>procedure from </a:t>
            </a:r>
            <a:r>
              <a:rPr lang="en-US" sz="1400" dirty="0" err="1" smtClean="0">
                <a:latin typeface="+mn-lt"/>
              </a:rPr>
              <a:t>partons</a:t>
            </a:r>
            <a:r>
              <a:rPr lang="en-US" sz="1400" dirty="0" smtClean="0">
                <a:latin typeface="+mn-lt"/>
              </a:rPr>
              <a:t> in hadrons to 2-&gt;2 process</a:t>
            </a:r>
            <a:endParaRPr lang="en-US" sz="1400" dirty="0">
              <a:latin typeface="+mn-lt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955282" y="1953758"/>
            <a:ext cx="20285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A posteriori reconstruction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944647" y="2219424"/>
            <a:ext cx="2034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Available for MPI in the new model (6.4)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346540" y="3351110"/>
            <a:ext cx="161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transport model</a:t>
            </a:r>
            <a:endParaRPr lang="fr-FR" sz="1400" dirty="0"/>
          </a:p>
        </p:txBody>
      </p:sp>
      <p:cxnSp>
        <p:nvCxnSpPr>
          <p:cNvPr id="38" name="Connecteur droit 37"/>
          <p:cNvCxnSpPr/>
          <p:nvPr/>
        </p:nvCxnSpPr>
        <p:spPr>
          <a:xfrm>
            <a:off x="27847" y="5229200"/>
            <a:ext cx="90749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21551" y="5260032"/>
            <a:ext cx="991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Remnant</a:t>
            </a:r>
          </a:p>
        </p:txBody>
      </p:sp>
      <p:sp>
        <p:nvSpPr>
          <p:cNvPr id="40" name="ZoneTexte 22"/>
          <p:cNvSpPr txBox="1">
            <a:spLocks noChangeArrowheads="1"/>
          </p:cNvSpPr>
          <p:nvPr/>
        </p:nvSpPr>
        <p:spPr bwMode="auto">
          <a:xfrm>
            <a:off x="1064855" y="5229200"/>
            <a:ext cx="18910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>
                <a:latin typeface="+mn-lt"/>
              </a:rPr>
              <a:t>Yes</a:t>
            </a:r>
          </a:p>
          <a:p>
            <a:pPr algn="ctr" eaLnBrk="1" hangingPunct="1"/>
            <a:r>
              <a:rPr lang="en-US" sz="1400" dirty="0" smtClean="0">
                <a:latin typeface="+mn-lt"/>
              </a:rPr>
              <a:t>Off-shell treatment</a:t>
            </a:r>
            <a:endParaRPr lang="en-US" sz="1400" dirty="0">
              <a:latin typeface="+mn-lt"/>
            </a:endParaRPr>
          </a:p>
        </p:txBody>
      </p:sp>
      <p:sp>
        <p:nvSpPr>
          <p:cNvPr id="44" name="ZoneTexte 22"/>
          <p:cNvSpPr txBox="1">
            <a:spLocks noChangeArrowheads="1"/>
          </p:cNvSpPr>
          <p:nvPr/>
        </p:nvSpPr>
        <p:spPr bwMode="auto">
          <a:xfrm>
            <a:off x="2944647" y="5255696"/>
            <a:ext cx="18910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>
                <a:latin typeface="+mn-lt"/>
              </a:rPr>
              <a:t>Yes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-6697" y="5883928"/>
            <a:ext cx="11128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Connection between hard processes and </a:t>
            </a:r>
            <a:r>
              <a:rPr lang="en-US" sz="1200" dirty="0" smtClean="0">
                <a:latin typeface="+mn-lt"/>
              </a:rPr>
              <a:t>MPI</a:t>
            </a:r>
            <a:endParaRPr lang="en-US" sz="1200" dirty="0">
              <a:latin typeface="+mn-lt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046967" y="5714652"/>
            <a:ext cx="187654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Total by construction : several ladders soft or hard, energy conservation and color connection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2989852" y="5885774"/>
            <a:ext cx="2048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+mn-lt"/>
              </a:rPr>
              <a:t>With color reconnection (6,4), final state effect</a:t>
            </a:r>
            <a:endParaRPr lang="en-US" sz="1400" dirty="0">
              <a:latin typeface="+mn-lt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>
            <a:off x="40488" y="5713547"/>
            <a:ext cx="90749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èche droite 40"/>
          <p:cNvSpPr/>
          <p:nvPr/>
        </p:nvSpPr>
        <p:spPr>
          <a:xfrm>
            <a:off x="6784847" y="2357908"/>
            <a:ext cx="489204" cy="223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droite 41"/>
          <p:cNvSpPr/>
          <p:nvPr/>
        </p:nvSpPr>
        <p:spPr>
          <a:xfrm>
            <a:off x="4822245" y="2357908"/>
            <a:ext cx="489204" cy="223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droite 42"/>
          <p:cNvSpPr/>
          <p:nvPr/>
        </p:nvSpPr>
        <p:spPr>
          <a:xfrm>
            <a:off x="4835668" y="4551301"/>
            <a:ext cx="489204" cy="223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lèche droite 48"/>
          <p:cNvSpPr/>
          <p:nvPr/>
        </p:nvSpPr>
        <p:spPr>
          <a:xfrm>
            <a:off x="6762171" y="4551301"/>
            <a:ext cx="489204" cy="223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 droite 49"/>
          <p:cNvSpPr/>
          <p:nvPr/>
        </p:nvSpPr>
        <p:spPr>
          <a:xfrm>
            <a:off x="4835668" y="5379299"/>
            <a:ext cx="489204" cy="223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 droite 50"/>
          <p:cNvSpPr/>
          <p:nvPr/>
        </p:nvSpPr>
        <p:spPr>
          <a:xfrm>
            <a:off x="6784847" y="5344787"/>
            <a:ext cx="489204" cy="223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7878768" y="6021183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004047" y="5822372"/>
            <a:ext cx="2002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modeled by </a:t>
            </a:r>
            <a:r>
              <a:rPr lang="en-US" sz="1400" dirty="0" smtClean="0"/>
              <a:t>excitation </a:t>
            </a:r>
            <a:r>
              <a:rPr lang="en-US" sz="1400" dirty="0"/>
              <a:t>of quark-</a:t>
            </a:r>
            <a:r>
              <a:rPr lang="en-US" sz="1400" dirty="0" err="1"/>
              <a:t>diquark</a:t>
            </a:r>
            <a:r>
              <a:rPr lang="en-US" sz="1400" dirty="0"/>
              <a:t> strings with gluon links </a:t>
            </a:r>
            <a:r>
              <a:rPr lang="en-US" sz="1400" dirty="0" smtClean="0"/>
              <a:t>+ </a:t>
            </a:r>
            <a:r>
              <a:rPr lang="en-US" sz="1400" dirty="0"/>
              <a:t>multiple low-</a:t>
            </a:r>
            <a:r>
              <a:rPr lang="en-US" sz="1400" dirty="0" err="1"/>
              <a:t>pT</a:t>
            </a:r>
            <a:r>
              <a:rPr lang="en-US" sz="1400" dirty="0"/>
              <a:t> exchange </a:t>
            </a:r>
            <a:endParaRPr lang="fr-FR" sz="1400" dirty="0"/>
          </a:p>
        </p:txBody>
      </p:sp>
      <p:sp>
        <p:nvSpPr>
          <p:cNvPr id="29" name="Rectangle 28"/>
          <p:cNvSpPr/>
          <p:nvPr/>
        </p:nvSpPr>
        <p:spPr>
          <a:xfrm>
            <a:off x="5528599" y="2283992"/>
            <a:ext cx="998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PYTHIA 5,3</a:t>
            </a:r>
            <a:endParaRPr lang="fr-FR" sz="1400" dirty="0"/>
          </a:p>
        </p:txBody>
      </p:sp>
      <p:sp>
        <p:nvSpPr>
          <p:cNvPr id="56" name="Rectangle 55"/>
          <p:cNvSpPr/>
          <p:nvPr/>
        </p:nvSpPr>
        <p:spPr>
          <a:xfrm>
            <a:off x="5528599" y="4484463"/>
            <a:ext cx="998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PYTHIA 5,3</a:t>
            </a:r>
            <a:endParaRPr lang="fr-FR" sz="1400" dirty="0"/>
          </a:p>
        </p:txBody>
      </p:sp>
      <p:sp>
        <p:nvSpPr>
          <p:cNvPr id="57" name="Rectangle 56"/>
          <p:cNvSpPr/>
          <p:nvPr/>
        </p:nvSpPr>
        <p:spPr>
          <a:xfrm>
            <a:off x="5563025" y="5293988"/>
            <a:ext cx="998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PYTHIA 5,3</a:t>
            </a:r>
            <a:endParaRPr lang="fr-FR" sz="1400" dirty="0"/>
          </a:p>
        </p:txBody>
      </p:sp>
      <p:sp>
        <p:nvSpPr>
          <p:cNvPr id="52" name="ZoneTexte 51"/>
          <p:cNvSpPr txBox="1"/>
          <p:nvPr/>
        </p:nvSpPr>
        <p:spPr>
          <a:xfrm>
            <a:off x="5089454" y="3228642"/>
            <a:ext cx="1867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Simple model for jet-quenching  (jet-medium interaction in AA)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051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8666" y="1615293"/>
            <a:ext cx="842493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question you should ask yourself : what do I want to do with my event generator?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8666" y="2278613"/>
            <a:ext cx="849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dirty="0" smtClean="0"/>
              <a:t>In </a:t>
            </a:r>
            <a:r>
              <a:rPr lang="en-US" dirty="0" err="1" smtClean="0"/>
              <a:t>pp</a:t>
            </a:r>
            <a:r>
              <a:rPr lang="en-US" dirty="0" smtClean="0"/>
              <a:t> at </a:t>
            </a:r>
            <a:r>
              <a:rPr lang="en-US" dirty="0" err="1" smtClean="0"/>
              <a:t>sqrt</a:t>
            </a:r>
            <a:r>
              <a:rPr lang="en-US" dirty="0" smtClean="0"/>
              <a:t>(s)=115 </a:t>
            </a:r>
            <a:r>
              <a:rPr lang="en-US" dirty="0" err="1" smtClean="0"/>
              <a:t>GeV</a:t>
            </a:r>
            <a:r>
              <a:rPr lang="en-US" dirty="0" smtClean="0"/>
              <a:t>, do you need all theory development needed for </a:t>
            </a:r>
            <a:r>
              <a:rPr lang="en-US" dirty="0" err="1" smtClean="0"/>
              <a:t>tevatron</a:t>
            </a:r>
            <a:r>
              <a:rPr lang="en-US" dirty="0" smtClean="0"/>
              <a:t> and LHC?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8666" y="3070701"/>
            <a:ext cx="849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dirty="0" smtClean="0"/>
              <a:t>If your goal is to study </a:t>
            </a:r>
            <a:r>
              <a:rPr lang="en-US" dirty="0" err="1" smtClean="0"/>
              <a:t>pA</a:t>
            </a:r>
            <a:r>
              <a:rPr lang="en-US" dirty="0" smtClean="0"/>
              <a:t> and AA : do you gain to have one single event generator (one physical framework and computing framework) for all systems and energies ?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26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89582" y="3862789"/>
            <a:ext cx="850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dirty="0" smtClean="0"/>
              <a:t>Do you gain to have one single event generator for all observables ? 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8666" y="4438853"/>
            <a:ext cx="849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dirty="0" smtClean="0"/>
              <a:t>For quarkonia : at present moment there isn’t a full event generator for </a:t>
            </a:r>
            <a:r>
              <a:rPr lang="en-US" dirty="0" err="1" smtClean="0"/>
              <a:t>pp</a:t>
            </a:r>
            <a:r>
              <a:rPr lang="en-US" dirty="0" smtClean="0"/>
              <a:t>, </a:t>
            </a:r>
            <a:r>
              <a:rPr lang="en-US" dirty="0" err="1" smtClean="0"/>
              <a:t>pA</a:t>
            </a:r>
            <a:r>
              <a:rPr lang="en-US" dirty="0" smtClean="0"/>
              <a:t>, AA with quarkonia implemented in a single framework (see </a:t>
            </a:r>
            <a:r>
              <a:rPr lang="en-US" dirty="0" err="1"/>
              <a:t>S</a:t>
            </a:r>
            <a:r>
              <a:rPr lang="en-US" dirty="0" err="1" smtClean="0"/>
              <a:t>mbat</a:t>
            </a:r>
            <a:r>
              <a:rPr lang="en-US" dirty="0" smtClean="0"/>
              <a:t> and </a:t>
            </a:r>
            <a:r>
              <a:rPr lang="en-US" dirty="0"/>
              <a:t>C</a:t>
            </a:r>
            <a:r>
              <a:rPr lang="en-US" dirty="0" smtClean="0"/>
              <a:t>ynthia’s work)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596790" y="6205954"/>
            <a:ext cx="587616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There isn’t one easy answer, it depends on your preferences!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68794" y="5302949"/>
            <a:ext cx="852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dirty="0" smtClean="0"/>
              <a:t>The field is evolving quickly, </a:t>
            </a:r>
            <a:r>
              <a:rPr lang="en-US" dirty="0" smtClean="0"/>
              <a:t>improved </a:t>
            </a:r>
            <a:r>
              <a:rPr lang="en-US" dirty="0" smtClean="0"/>
              <a:t>MC </a:t>
            </a:r>
            <a:r>
              <a:rPr lang="en-US" dirty="0" smtClean="0"/>
              <a:t>will certainly be available when </a:t>
            </a:r>
            <a:r>
              <a:rPr lang="en-US" dirty="0" smtClean="0"/>
              <a:t>AFTER will be in operation, stay tuned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52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9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J/Psi vs. </a:t>
            </a:r>
            <a:r>
              <a:rPr lang="en-US" dirty="0" err="1" smtClean="0"/>
              <a:t>mult</a:t>
            </a:r>
            <a:r>
              <a:rPr lang="en-US" dirty="0" smtClean="0"/>
              <a:t> in </a:t>
            </a:r>
            <a:r>
              <a:rPr lang="en-US" dirty="0" err="1" smtClean="0"/>
              <a:t>pp</a:t>
            </a:r>
            <a:r>
              <a:rPr lang="en-US" dirty="0" smtClean="0"/>
              <a:t> @ 7 </a:t>
            </a:r>
            <a:r>
              <a:rPr lang="en-US" dirty="0" err="1" smtClean="0"/>
              <a:t>TeV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28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5536" y="1772816"/>
            <a:ext cx="586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LHC : looking at more exclusive observables in </a:t>
            </a:r>
            <a:r>
              <a:rPr lang="en-US" dirty="0" err="1" smtClean="0"/>
              <a:t>pp</a:t>
            </a:r>
            <a:r>
              <a:rPr lang="en-US" dirty="0" smtClean="0"/>
              <a:t>@ 7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00212" y="6246604"/>
            <a:ext cx="692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you look with AFTER at such observables, or </a:t>
            </a:r>
            <a:r>
              <a:rPr lang="en-US" dirty="0" err="1" smtClean="0"/>
              <a:t>quarkonia+correlations</a:t>
            </a:r>
            <a:r>
              <a:rPr lang="en-US" dirty="0" smtClean="0"/>
              <a:t>?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17139" y="2060848"/>
            <a:ext cx="500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Phys.Lett</a:t>
            </a:r>
            <a:r>
              <a:rPr lang="fr-FR" dirty="0"/>
              <a:t>. B712, 165-175, </a:t>
            </a:r>
            <a:r>
              <a:rPr lang="fr-FR" dirty="0" smtClean="0"/>
              <a:t>2012 / </a:t>
            </a:r>
            <a:r>
              <a:rPr lang="en-US" dirty="0" smtClean="0"/>
              <a:t>ArXiv:1202.2816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3765430" cy="3433994"/>
          </a:xfrm>
          <a:prstGeom prst="rect">
            <a:avLst/>
          </a:prstGeom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979929"/>
              </p:ext>
            </p:extLst>
          </p:nvPr>
        </p:nvGraphicFramePr>
        <p:xfrm>
          <a:off x="4572000" y="2955558"/>
          <a:ext cx="4032448" cy="2489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4" imgW="5401429" imgH="3333333" progId="AcroExch.Document.7">
                  <p:embed/>
                </p:oleObj>
              </mc:Choice>
              <mc:Fallback>
                <p:oleObj name="Acrobat Document" r:id="rId4" imgW="5401429" imgH="3333333" progId="AcroExch.Document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55558"/>
                        <a:ext cx="4032448" cy="2489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9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29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D vs. </a:t>
            </a:r>
            <a:r>
              <a:rPr lang="en-US" dirty="0" err="1" smtClean="0"/>
              <a:t>mult</a:t>
            </a:r>
            <a:r>
              <a:rPr lang="en-US" dirty="0" smtClean="0"/>
              <a:t> in </a:t>
            </a:r>
            <a:r>
              <a:rPr lang="en-US" dirty="0" err="1" smtClean="0"/>
              <a:t>pp</a:t>
            </a:r>
            <a:r>
              <a:rPr lang="en-US" dirty="0" smtClean="0"/>
              <a:t> @ 7 </a:t>
            </a:r>
            <a:r>
              <a:rPr lang="en-US" dirty="0" err="1" smtClean="0"/>
              <a:t>TeV</a:t>
            </a:r>
            <a:endParaRPr lang="fr-FR" dirty="0"/>
          </a:p>
        </p:txBody>
      </p:sp>
      <p:pic>
        <p:nvPicPr>
          <p:cNvPr id="6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" y="1986620"/>
            <a:ext cx="4487982" cy="464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98" y="1986620"/>
            <a:ext cx="4416222" cy="457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66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 generators </a:t>
            </a:r>
            <a:r>
              <a:rPr lang="en-US" dirty="0" smtClean="0"/>
              <a:t>physics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3552" y="1772816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Goal (dream ?) :</a:t>
            </a:r>
          </a:p>
          <a:p>
            <a:r>
              <a:rPr lang="en-US" u="sng" dirty="0" smtClean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to reproduce entirely an event : particles in final state with all properties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with all steps and physics features (soft, hard, interplay between the two, hydro?, all observables, …)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Should give access to exclusive observables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3429000"/>
            <a:ext cx="849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Different from a calculation/computation usually inclusive and for one observable </a:t>
            </a:r>
          </a:p>
          <a:p>
            <a:r>
              <a:rPr lang="en-US" dirty="0"/>
              <a:t> </a:t>
            </a:r>
            <a:r>
              <a:rPr lang="en-US" dirty="0" smtClean="0"/>
              <a:t>   (for example </a:t>
            </a:r>
            <a:r>
              <a:rPr lang="en-US" dirty="0" err="1" smtClean="0"/>
              <a:t>pT</a:t>
            </a:r>
            <a:r>
              <a:rPr lang="en-US" dirty="0" smtClean="0"/>
              <a:t> spectrum in </a:t>
            </a:r>
            <a:r>
              <a:rPr lang="en-US" dirty="0" err="1" smtClean="0"/>
              <a:t>pp</a:t>
            </a:r>
            <a:r>
              <a:rPr lang="en-US" dirty="0" smtClean="0"/>
              <a:t>-&gt; J/</a:t>
            </a:r>
            <a:r>
              <a:rPr lang="el-GR" dirty="0" smtClean="0">
                <a:latin typeface="Consolas"/>
                <a:cs typeface="Consolas"/>
              </a:rPr>
              <a:t>Ψ</a:t>
            </a:r>
            <a:r>
              <a:rPr lang="en-US" dirty="0" smtClean="0"/>
              <a:t> +X)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3552" y="4221088"/>
            <a:ext cx="1158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Strategy : </a:t>
            </a:r>
            <a:endParaRPr lang="fr-FR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681705" y="4590420"/>
            <a:ext cx="42508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Initial state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Elementary interactions : soft, hard, both?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Radiation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Remnants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Multiple interactions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Underlying events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Particle production (string picture?)</a:t>
            </a:r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5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30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05046" y="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EPOS for heavy 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21306" y="8367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Kaons</a:t>
            </a:r>
            <a:r>
              <a:rPr lang="en-US" dirty="0" smtClean="0"/>
              <a:t> at RHIC : </a:t>
            </a:r>
            <a:r>
              <a:rPr lang="en-US" dirty="0" err="1" smtClean="0"/>
              <a:t>AuAu</a:t>
            </a:r>
            <a:r>
              <a:rPr lang="en-US" dirty="0" smtClean="0"/>
              <a:t>, </a:t>
            </a:r>
            <a:r>
              <a:rPr lang="en-US" dirty="0" err="1" smtClean="0"/>
              <a:t>sqrt</a:t>
            </a:r>
            <a:r>
              <a:rPr lang="en-US" dirty="0" smtClean="0"/>
              <a:t>(s)=200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" y="2060848"/>
            <a:ext cx="4598670" cy="423175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64" y="2060848"/>
            <a:ext cx="4659436" cy="43127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46" y="653939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“Event-by-Event </a:t>
            </a:r>
            <a:r>
              <a:rPr lang="en-US" sz="1000" dirty="0"/>
              <a:t>Simulation of the Three-Dimensional Hydrodynamic Evolution from Flux </a:t>
            </a:r>
            <a:r>
              <a:rPr lang="en-US" sz="1000" dirty="0" smtClean="0"/>
              <a:t>Tube Initial </a:t>
            </a:r>
            <a:r>
              <a:rPr lang="en-US" sz="1000" dirty="0"/>
              <a:t>Conditions in </a:t>
            </a:r>
            <a:r>
              <a:rPr lang="en-US" sz="1000" dirty="0" err="1"/>
              <a:t>Ultrarelativistic</a:t>
            </a:r>
            <a:r>
              <a:rPr lang="en-US" sz="1000" dirty="0"/>
              <a:t> Heavy Ion </a:t>
            </a:r>
            <a:r>
              <a:rPr lang="en-US" sz="1000" dirty="0" smtClean="0"/>
              <a:t>Collisions” </a:t>
            </a:r>
            <a:r>
              <a:rPr lang="en-US" sz="1000" dirty="0" err="1" smtClean="0"/>
              <a:t>arXiv</a:t>
            </a:r>
            <a:r>
              <a:rPr lang="en-US" sz="1000" dirty="0" smtClean="0"/>
              <a:t>: 1004.0805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992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31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658082" cy="51571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64" y="1592459"/>
            <a:ext cx="5124236" cy="4884588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05046" y="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EPOS for heavy 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21306" y="836712"/>
            <a:ext cx="55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Protons and lambda at RHIC : </a:t>
            </a:r>
            <a:r>
              <a:rPr lang="en-US" dirty="0" err="1" smtClean="0"/>
              <a:t>AuAu</a:t>
            </a:r>
            <a:r>
              <a:rPr lang="en-US" dirty="0" smtClean="0"/>
              <a:t>, </a:t>
            </a:r>
            <a:r>
              <a:rPr lang="en-US" dirty="0" err="1" smtClean="0"/>
              <a:t>sqrt</a:t>
            </a:r>
            <a:r>
              <a:rPr lang="en-US" dirty="0" smtClean="0"/>
              <a:t>(s)=200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746" y="653939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“Event-by-Event </a:t>
            </a:r>
            <a:r>
              <a:rPr lang="en-US" sz="1000" dirty="0"/>
              <a:t>Simulation of the Three-Dimensional Hydrodynamic Evolution from Flux </a:t>
            </a:r>
            <a:r>
              <a:rPr lang="en-US" sz="1000" dirty="0" smtClean="0"/>
              <a:t>Tube Initial </a:t>
            </a:r>
            <a:r>
              <a:rPr lang="en-US" sz="1000" dirty="0"/>
              <a:t>Conditions in </a:t>
            </a:r>
            <a:r>
              <a:rPr lang="en-US" sz="1000" dirty="0" err="1"/>
              <a:t>Ultrarelativistic</a:t>
            </a:r>
            <a:r>
              <a:rPr lang="en-US" sz="1000" dirty="0"/>
              <a:t> Heavy Ion </a:t>
            </a:r>
            <a:r>
              <a:rPr lang="en-US" sz="1000" dirty="0" smtClean="0"/>
              <a:t>Collisions” </a:t>
            </a:r>
            <a:r>
              <a:rPr lang="en-US" sz="1000" dirty="0" err="1" smtClean="0"/>
              <a:t>arXiv</a:t>
            </a:r>
            <a:r>
              <a:rPr lang="en-US" sz="1000" dirty="0" smtClean="0"/>
              <a:t>: 1004.0805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937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32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" y="1628800"/>
            <a:ext cx="4538756" cy="42558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73" y="1628800"/>
            <a:ext cx="4575414" cy="4135933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05046" y="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EPOS for heavy 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21306" y="836712"/>
            <a:ext cx="55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Xi and Omega at RHIC : </a:t>
            </a:r>
            <a:r>
              <a:rPr lang="en-US" dirty="0" err="1" smtClean="0"/>
              <a:t>AuAu</a:t>
            </a:r>
            <a:r>
              <a:rPr lang="en-US" dirty="0" smtClean="0"/>
              <a:t>, </a:t>
            </a:r>
            <a:r>
              <a:rPr lang="en-US" dirty="0" err="1" smtClean="0"/>
              <a:t>sqrt</a:t>
            </a:r>
            <a:r>
              <a:rPr lang="en-US" dirty="0" smtClean="0"/>
              <a:t>(s)=200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-14891" y="6021288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“Event-by-Event </a:t>
            </a:r>
            <a:r>
              <a:rPr lang="en-US" sz="1000" dirty="0"/>
              <a:t>Simulation of the Three-Dimensional Hydrodynamic Evolution from Flux </a:t>
            </a:r>
            <a:r>
              <a:rPr lang="en-US" sz="1000" dirty="0" smtClean="0"/>
              <a:t>Tube Initial </a:t>
            </a:r>
            <a:r>
              <a:rPr lang="en-US" sz="1000" dirty="0"/>
              <a:t>Conditions in </a:t>
            </a:r>
            <a:r>
              <a:rPr lang="en-US" sz="1000" dirty="0" err="1"/>
              <a:t>Ultrarelativistic</a:t>
            </a:r>
            <a:r>
              <a:rPr lang="en-US" sz="1000" dirty="0"/>
              <a:t> Heavy Ion </a:t>
            </a:r>
            <a:r>
              <a:rPr lang="en-US" sz="1000" dirty="0" smtClean="0"/>
              <a:t>Collisions” </a:t>
            </a:r>
            <a:r>
              <a:rPr lang="en-US" sz="1000" dirty="0" err="1" smtClean="0"/>
              <a:t>arXiv</a:t>
            </a:r>
            <a:r>
              <a:rPr lang="en-US" sz="1000" dirty="0" smtClean="0"/>
              <a:t>: 1004.0805</a:t>
            </a:r>
            <a:endParaRPr lang="fr-FR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1691680" y="6488668"/>
            <a:ext cx="5462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other variables and energies available in literature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to use them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11216" y="2188274"/>
            <a:ext cx="348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G</a:t>
            </a:r>
            <a:r>
              <a:rPr lang="en-US" dirty="0" smtClean="0"/>
              <a:t>enerate events for corrections 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1804174"/>
            <a:ext cx="4674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Simulate events for detector/analysis purpose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4108430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Model Comparison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22310" y="4581128"/>
            <a:ext cx="817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If you look at pure inclusive observables, maybe there is a model on the market that will be more adapted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42472" y="5346711"/>
            <a:ext cx="815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If you start looking at exclusive staff : particle correlations, soft vs. hard, ... </a:t>
            </a:r>
            <a:endParaRPr lang="en-US" dirty="0"/>
          </a:p>
          <a:p>
            <a:r>
              <a:rPr lang="en-US" dirty="0" smtClean="0"/>
              <a:t>    Event generators trying to reproduce all aspects of the event could be of interest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4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11216" y="2553503"/>
            <a:ext cx="5491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Test an analysis process on MC data prior to real data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95296" y="2922835"/>
            <a:ext cx="566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Test your comprehension of your detector  (MC = Event generation + </a:t>
            </a:r>
            <a:r>
              <a:rPr lang="en-US" dirty="0" err="1" smtClean="0"/>
              <a:t>Geant</a:t>
            </a:r>
            <a:r>
              <a:rPr lang="en-US" dirty="0" smtClean="0"/>
              <a:t> simulation of detector)</a:t>
            </a:r>
            <a:endParaRPr lang="fr-FR" dirty="0"/>
          </a:p>
        </p:txBody>
      </p:sp>
      <p:sp>
        <p:nvSpPr>
          <p:cNvPr id="12" name="Accolade fermante 11"/>
          <p:cNvSpPr/>
          <p:nvPr/>
        </p:nvSpPr>
        <p:spPr>
          <a:xfrm>
            <a:off x="6661140" y="2173506"/>
            <a:ext cx="287124" cy="1395660"/>
          </a:xfrm>
          <a:prstGeom prst="rightBrace">
            <a:avLst>
              <a:gd name="adj1" fmla="val 43872"/>
              <a:gd name="adj2" fmla="val 4864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164288" y="1994173"/>
            <a:ext cx="1609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For this, </a:t>
            </a:r>
          </a:p>
          <a:p>
            <a:pPr algn="just"/>
            <a:r>
              <a:rPr lang="en-US" dirty="0" smtClean="0"/>
              <a:t>do you need a sophisticated baseline model of your event generator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raised by </a:t>
            </a:r>
            <a:r>
              <a:rPr lang="en-US" dirty="0" smtClean="0"/>
              <a:t>AFTER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8544" y="3763401"/>
            <a:ext cx="352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Energies : </a:t>
            </a:r>
            <a:r>
              <a:rPr lang="en-US" dirty="0" err="1" smtClean="0"/>
              <a:t>sqrt</a:t>
            </a:r>
            <a:r>
              <a:rPr lang="en-US" dirty="0" smtClean="0"/>
              <a:t>(s) = 72-115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8178" y="1758152"/>
            <a:ext cx="160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Fixed target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3731620" y="3900852"/>
            <a:ext cx="489204" cy="1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263683" y="3767456"/>
            <a:ext cx="229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Between SPS and RHIC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1859711" y="2276872"/>
            <a:ext cx="489204" cy="1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404942" y="1789091"/>
            <a:ext cx="473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Various possible targets with two beams (p or </a:t>
            </a:r>
            <a:r>
              <a:rPr lang="en-US" dirty="0" err="1" smtClean="0"/>
              <a:t>Pb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1859711" y="1905757"/>
            <a:ext cx="489204" cy="1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426188" y="2171240"/>
            <a:ext cx="279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Various systems : </a:t>
            </a:r>
            <a:r>
              <a:rPr lang="en-US" dirty="0" err="1" smtClean="0"/>
              <a:t>pp</a:t>
            </a:r>
            <a:r>
              <a:rPr lang="en-US" dirty="0" smtClean="0"/>
              <a:t>, </a:t>
            </a:r>
            <a:r>
              <a:rPr lang="en-US" dirty="0" err="1" smtClean="0"/>
              <a:t>pA</a:t>
            </a:r>
            <a:r>
              <a:rPr lang="en-US" dirty="0" smtClean="0"/>
              <a:t>, AA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441475" y="2592254"/>
            <a:ext cx="186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-4,8 &lt; </a:t>
            </a:r>
            <a:r>
              <a:rPr lang="en-US" dirty="0" err="1" smtClean="0"/>
              <a:t>Y_cms</a:t>
            </a:r>
            <a:r>
              <a:rPr lang="en-US" dirty="0" smtClean="0"/>
              <a:t> &lt;1</a:t>
            </a:r>
            <a:endParaRPr lang="fr-FR" dirty="0"/>
          </a:p>
        </p:txBody>
      </p:sp>
      <p:sp>
        <p:nvSpPr>
          <p:cNvPr id="17" name="Flèche droite 16"/>
          <p:cNvSpPr/>
          <p:nvPr/>
        </p:nvSpPr>
        <p:spPr>
          <a:xfrm>
            <a:off x="1837396" y="2708920"/>
            <a:ext cx="489204" cy="1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37351" y="5463777"/>
            <a:ext cx="851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Observables : photons, jets, Quarkonia and open heavy flavors, identified soft particles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731916" y="3117531"/>
            <a:ext cx="5291705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Do you want one single event generator for all systems?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303744" y="4075189"/>
            <a:ext cx="471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need an event generator that gives consistent simulations at SPS and RHIC.</a:t>
            </a:r>
          </a:p>
        </p:txBody>
      </p:sp>
      <p:sp>
        <p:nvSpPr>
          <p:cNvPr id="19" name="Flèche droite 18"/>
          <p:cNvSpPr/>
          <p:nvPr/>
        </p:nvSpPr>
        <p:spPr>
          <a:xfrm>
            <a:off x="1826695" y="5972838"/>
            <a:ext cx="489204" cy="1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433434" y="5833109"/>
            <a:ext cx="3930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Various observables either soft and hard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441475" y="6232677"/>
            <a:ext cx="4549515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Do you want one single event generator for all?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303742" y="4721520"/>
            <a:ext cx="4660745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Do you need all new features developed for </a:t>
            </a:r>
            <a:r>
              <a:rPr lang="en-US" dirty="0" err="1"/>
              <a:t>Tevatron</a:t>
            </a:r>
            <a:r>
              <a:rPr lang="en-US" dirty="0"/>
              <a:t> and LHC</a:t>
            </a:r>
            <a:r>
              <a:rPr lang="en-US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83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8069" y="116632"/>
            <a:ext cx="8351840" cy="990600"/>
          </a:xfrm>
        </p:spPr>
        <p:txBody>
          <a:bodyPr>
            <a:noAutofit/>
          </a:bodyPr>
          <a:lstStyle/>
          <a:p>
            <a:r>
              <a:rPr lang="en-US" sz="3600" dirty="0"/>
              <a:t>Non-exhaustive Overview of event generators on the </a:t>
            </a:r>
            <a:r>
              <a:rPr lang="en-US" sz="3600" dirty="0" smtClean="0"/>
              <a:t>market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124631" y="1704190"/>
            <a:ext cx="2332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u="sng" dirty="0" err="1" smtClean="0"/>
              <a:t>pp</a:t>
            </a:r>
            <a:r>
              <a:rPr lang="en-US" u="sng" dirty="0" smtClean="0"/>
              <a:t> event generators</a:t>
            </a:r>
            <a:endParaRPr lang="fr-FR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267811" y="4211796"/>
            <a:ext cx="149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u="sng" dirty="0" err="1"/>
              <a:t>p</a:t>
            </a:r>
            <a:r>
              <a:rPr lang="en-US" u="sng" dirty="0" err="1" smtClean="0"/>
              <a:t>p</a:t>
            </a:r>
            <a:r>
              <a:rPr lang="en-US" u="sng" dirty="0" smtClean="0"/>
              <a:t>, </a:t>
            </a:r>
            <a:r>
              <a:rPr lang="en-US" u="sng" dirty="0" err="1" smtClean="0"/>
              <a:t>pA</a:t>
            </a:r>
            <a:r>
              <a:rPr lang="en-US" u="sng" dirty="0" smtClean="0"/>
              <a:t>, AA</a:t>
            </a:r>
            <a:endParaRPr lang="fr-FR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155548" y="224244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PYTHIA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5731" y="2611777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/>
              <a:t>Herwig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865146" y="2519444"/>
            <a:ext cx="4165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ALPGEN : </a:t>
            </a:r>
            <a:r>
              <a:rPr lang="en-US" sz="1400" dirty="0" smtClean="0"/>
              <a:t>include detailed multiple hard processes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875909" y="2854934"/>
            <a:ext cx="103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Jimmy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14616" y="5816639"/>
            <a:ext cx="138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/>
              <a:t>Hydjet</a:t>
            </a:r>
            <a:r>
              <a:rPr lang="en-US" dirty="0" smtClean="0"/>
              <a:t>++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27300" y="495045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AMPT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39552" y="4581127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/>
              <a:t>Hijing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33867" y="5328520"/>
            <a:ext cx="1768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EPOS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 flipH="1">
            <a:off x="155548" y="3461511"/>
            <a:ext cx="249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Sherpa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783989" y="2163685"/>
            <a:ext cx="2392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Specialization, complement</a:t>
            </a:r>
            <a:endParaRPr lang="fr-FR" sz="1600" dirty="0"/>
          </a:p>
        </p:txBody>
      </p:sp>
      <p:sp>
        <p:nvSpPr>
          <p:cNvPr id="19" name="Accolade fermante 18"/>
          <p:cNvSpPr/>
          <p:nvPr/>
        </p:nvSpPr>
        <p:spPr>
          <a:xfrm>
            <a:off x="1190401" y="2301789"/>
            <a:ext cx="224301" cy="641866"/>
          </a:xfrm>
          <a:prstGeom prst="rightBrace">
            <a:avLst>
              <a:gd name="adj1" fmla="val 3186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57293" y="3125285"/>
            <a:ext cx="1768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EPOS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430983" y="2333870"/>
            <a:ext cx="314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Based on </a:t>
            </a:r>
            <a:r>
              <a:rPr lang="en-US" sz="1400" dirty="0" err="1" smtClean="0"/>
              <a:t>pQCD</a:t>
            </a:r>
            <a:r>
              <a:rPr lang="en-US" sz="1400" dirty="0" smtClean="0"/>
              <a:t> approach : the hard interaction is the basis of the framework</a:t>
            </a:r>
            <a:endParaRPr lang="fr-FR" sz="1400" dirty="0"/>
          </a:p>
        </p:txBody>
      </p:sp>
      <p:sp>
        <p:nvSpPr>
          <p:cNvPr id="22" name="Accolade fermante 21"/>
          <p:cNvSpPr/>
          <p:nvPr/>
        </p:nvSpPr>
        <p:spPr>
          <a:xfrm>
            <a:off x="1170430" y="3188977"/>
            <a:ext cx="224301" cy="641866"/>
          </a:xfrm>
          <a:prstGeom prst="rightBrace">
            <a:avLst>
              <a:gd name="adj1" fmla="val 3186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445258" y="3140578"/>
            <a:ext cx="3130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Based on </a:t>
            </a:r>
            <a:r>
              <a:rPr lang="en-US" sz="1400" dirty="0" err="1" smtClean="0"/>
              <a:t>Gribov-Regge</a:t>
            </a:r>
            <a:r>
              <a:rPr lang="en-US" sz="1400" dirty="0" smtClean="0"/>
              <a:t> approach, multiple interactions are the basis of the framework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845359" y="3201098"/>
            <a:ext cx="390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Cascade : </a:t>
            </a:r>
            <a:r>
              <a:rPr lang="en-US" sz="1400" dirty="0" smtClean="0"/>
              <a:t>hard process with </a:t>
            </a:r>
            <a:r>
              <a:rPr lang="en-US" sz="1400" dirty="0" err="1" smtClean="0"/>
              <a:t>parton</a:t>
            </a:r>
            <a:r>
              <a:rPr lang="en-US" sz="1400" dirty="0" smtClean="0"/>
              <a:t> evolution</a:t>
            </a:r>
            <a:endParaRPr lang="fr-FR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1897110" y="4647870"/>
            <a:ext cx="7007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Based on PYTHIA, with emphasize on </a:t>
            </a:r>
            <a:r>
              <a:rPr lang="en-US" sz="1400" dirty="0" err="1" smtClean="0"/>
              <a:t>minijet</a:t>
            </a:r>
            <a:r>
              <a:rPr lang="en-US" sz="1400" dirty="0" smtClean="0"/>
              <a:t>, include nuclear shadowing</a:t>
            </a:r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884716" y="5851964"/>
            <a:ext cx="7007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Hydro evolution (only AA?)</a:t>
            </a:r>
            <a:endParaRPr lang="fr-FR" sz="1400" dirty="0"/>
          </a:p>
        </p:txBody>
      </p:sp>
      <p:sp>
        <p:nvSpPr>
          <p:cNvPr id="27" name="Rectangle 26"/>
          <p:cNvSpPr/>
          <p:nvPr/>
        </p:nvSpPr>
        <p:spPr>
          <a:xfrm>
            <a:off x="63744" y="6581001"/>
            <a:ext cx="71122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https://</a:t>
            </a:r>
            <a:r>
              <a:rPr lang="fr-FR" sz="1200" dirty="0" smtClean="0"/>
              <a:t>karman.physics.purdue.edu/OSCAR-old/models/list.html</a:t>
            </a:r>
            <a:endParaRPr lang="fr-FR" sz="1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6115222" y="6581000"/>
            <a:ext cx="3028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http://en.wikipedia.org/wiki/Event_generator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897110" y="4950459"/>
            <a:ext cx="6966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Hijing</a:t>
            </a:r>
            <a:r>
              <a:rPr lang="en-US" sz="1400" dirty="0" smtClean="0"/>
              <a:t> for initial condition, add final state scattering to generate elliptic flow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1882035" y="5293419"/>
            <a:ext cx="696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Picture of Elementary </a:t>
            </a:r>
            <a:r>
              <a:rPr lang="en-US" sz="1400" dirty="0" err="1" smtClean="0"/>
              <a:t>parton-parton</a:t>
            </a:r>
            <a:r>
              <a:rPr lang="en-US" sz="1400" dirty="0" smtClean="0"/>
              <a:t> interactions viewed as color flux tube extended to all system, with shadowing and hydro evolution </a:t>
            </a:r>
            <a:endParaRPr lang="fr-FR" sz="1400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8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completely biased selection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2348880"/>
            <a:ext cx="366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 the following : 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3147825" y="3140968"/>
            <a:ext cx="2257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/>
              <a:t>PYTHIA</a:t>
            </a:r>
            <a:endParaRPr lang="fr-FR" sz="4000" dirty="0"/>
          </a:p>
        </p:txBody>
      </p:sp>
      <p:sp>
        <p:nvSpPr>
          <p:cNvPr id="7" name="ZoneTexte 6"/>
          <p:cNvSpPr txBox="1"/>
          <p:nvPr/>
        </p:nvSpPr>
        <p:spPr>
          <a:xfrm>
            <a:off x="3147825" y="384885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/>
              <a:t>EPOS</a:t>
            </a:r>
            <a:endParaRPr lang="fr-FR" sz="4000" dirty="0"/>
          </a:p>
        </p:txBody>
      </p:sp>
      <p:sp>
        <p:nvSpPr>
          <p:cNvPr id="8" name="ZoneTexte 7"/>
          <p:cNvSpPr txBox="1"/>
          <p:nvPr/>
        </p:nvSpPr>
        <p:spPr>
          <a:xfrm>
            <a:off x="3141820" y="4653136"/>
            <a:ext cx="4488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000" dirty="0" smtClean="0"/>
              <a:t>A bit of </a:t>
            </a:r>
            <a:r>
              <a:rPr lang="en-US" sz="3000" dirty="0" err="1" smtClean="0"/>
              <a:t>Hijing</a:t>
            </a:r>
            <a:r>
              <a:rPr lang="en-US" sz="3000" dirty="0" smtClean="0"/>
              <a:t> and AMPT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3600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309159" y="176529"/>
            <a:ext cx="8065592" cy="935038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PYTHIA Physics : ref 6.4 Manual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82" y="2404269"/>
            <a:ext cx="561657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850" y="1574007"/>
            <a:ext cx="84248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smtClean="0">
                <a:latin typeface="+mn-lt"/>
              </a:rPr>
              <a:t>1) The first hard interaction is the first step of event machinery :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Computed in </a:t>
            </a:r>
            <a:r>
              <a:rPr lang="en-US" sz="1600" dirty="0" err="1" smtClean="0">
                <a:latin typeface="+mn-lt"/>
              </a:rPr>
              <a:t>pQDC</a:t>
            </a:r>
            <a:r>
              <a:rPr lang="en-US" sz="1600" dirty="0" smtClean="0">
                <a:latin typeface="+mn-lt"/>
              </a:rPr>
              <a:t> framework with factorization, </a:t>
            </a:r>
            <a:r>
              <a:rPr lang="en-US" sz="1600" dirty="0" smtClean="0"/>
              <a:t>possibility to </a:t>
            </a:r>
            <a:r>
              <a:rPr lang="en-US" sz="1600" dirty="0" smtClean="0">
                <a:latin typeface="+mn-lt"/>
              </a:rPr>
              <a:t>select hard process : charm, bottom, jets, photon -&gt; can tune this step</a:t>
            </a:r>
            <a:endParaRPr lang="en-US" sz="16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15816" y="2276872"/>
            <a:ext cx="2016547" cy="10076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5288" y="5445125"/>
            <a:ext cx="80645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2) </a:t>
            </a:r>
            <a:r>
              <a:rPr lang="en-US" sz="1600" dirty="0" smtClean="0">
                <a:latin typeface="+mn-lt"/>
              </a:rPr>
              <a:t>MPI (Multiple </a:t>
            </a:r>
            <a:r>
              <a:rPr lang="en-US" sz="1600" dirty="0"/>
              <a:t>P</a:t>
            </a:r>
            <a:r>
              <a:rPr lang="en-US" sz="1600" dirty="0" smtClean="0">
                <a:latin typeface="+mn-lt"/>
              </a:rPr>
              <a:t>arton </a:t>
            </a:r>
            <a:r>
              <a:rPr lang="en-US" sz="1600" dirty="0" smtClean="0"/>
              <a:t>I</a:t>
            </a:r>
            <a:r>
              <a:rPr lang="en-US" sz="1600" dirty="0" smtClean="0">
                <a:latin typeface="+mn-lt"/>
              </a:rPr>
              <a:t>nteraction) </a:t>
            </a:r>
            <a:r>
              <a:rPr lang="en-US" sz="1600" dirty="0">
                <a:latin typeface="+mn-lt"/>
              </a:rPr>
              <a:t>: other processes (soft or hard) can happen in parallel: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PYTHIA model : the first hard interaction is particular, other are reconstructed afterward, ordered in hardness, in PYTHIA 6, only </a:t>
            </a:r>
            <a:r>
              <a:rPr lang="en-US" sz="1600" dirty="0" err="1">
                <a:latin typeface="+mn-lt"/>
              </a:rPr>
              <a:t>g,u,d,s</a:t>
            </a:r>
            <a:r>
              <a:rPr lang="en-US" sz="1600" dirty="0">
                <a:latin typeface="+mn-lt"/>
              </a:rPr>
              <a:t> available in other interaction, 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In PYTHIA 8 : second hard can include charm and bottom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771775" y="3573016"/>
            <a:ext cx="0" cy="19895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34750" y="2613602"/>
            <a:ext cx="22320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! At this step only </a:t>
            </a:r>
            <a:r>
              <a:rPr lang="en-US" sz="1600" dirty="0" err="1">
                <a:solidFill>
                  <a:srgbClr val="FF0000"/>
                </a:solidFill>
                <a:latin typeface="+mn-lt"/>
              </a:rPr>
              <a:t>partons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 are produced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8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804248" y="980728"/>
            <a:ext cx="2239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Arial" pitchFamily="34" charset="0"/>
                <a:cs typeface="Arial" pitchFamily="34" charset="0"/>
              </a:rPr>
              <a:t>http://arxiv.org/abs/hep-ph/0603175</a:t>
            </a:r>
          </a:p>
        </p:txBody>
      </p:sp>
    </p:spTree>
    <p:extLst>
      <p:ext uri="{BB962C8B-B14F-4D97-AF65-F5344CB8AC3E}">
        <p14:creationId xmlns:p14="http://schemas.microsoft.com/office/powerpoint/2010/main" val="13809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8" y="1700808"/>
            <a:ext cx="55435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33788"/>
            <a:ext cx="3582987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08625" y="1607523"/>
            <a:ext cx="345598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600" dirty="0">
                <a:latin typeface="+mn-lt"/>
              </a:rPr>
              <a:t>All produced </a:t>
            </a:r>
            <a:r>
              <a:rPr lang="en-US" sz="1600" dirty="0" err="1">
                <a:latin typeface="+mn-lt"/>
              </a:rPr>
              <a:t>partons</a:t>
            </a:r>
            <a:r>
              <a:rPr lang="en-US" sz="1600" dirty="0">
                <a:latin typeface="+mn-lt"/>
              </a:rPr>
              <a:t> (in hard process, </a:t>
            </a:r>
            <a:r>
              <a:rPr lang="en-US" sz="1600" dirty="0" smtClean="0">
                <a:latin typeface="+mn-lt"/>
              </a:rPr>
              <a:t>ISR/FSR (Initial State Radiation/Final State Radiation), </a:t>
            </a:r>
            <a:r>
              <a:rPr lang="en-US" sz="1600" dirty="0">
                <a:latin typeface="+mn-lt"/>
              </a:rPr>
              <a:t>MPI, remnants, …) are </a:t>
            </a:r>
            <a:r>
              <a:rPr lang="en-US" sz="1600" dirty="0" smtClean="0">
                <a:latin typeface="+mn-lt"/>
              </a:rPr>
              <a:t>connected </a:t>
            </a:r>
            <a:r>
              <a:rPr lang="en-US" sz="1600" dirty="0">
                <a:latin typeface="+mn-lt"/>
              </a:rPr>
              <a:t>via strings : the LUND procedure, </a:t>
            </a:r>
          </a:p>
          <a:p>
            <a:pPr algn="just">
              <a:defRPr/>
            </a:pPr>
            <a:r>
              <a:rPr lang="en-US" sz="1600" dirty="0">
                <a:latin typeface="+mn-lt"/>
              </a:rPr>
              <a:t>Resonance let out of the machinery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388" y="4941888"/>
            <a:ext cx="5329237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600" dirty="0">
                <a:latin typeface="+mn-lt"/>
              </a:rPr>
              <a:t>Formed strings </a:t>
            </a:r>
            <a:r>
              <a:rPr lang="en-US" sz="1600" dirty="0" smtClean="0">
                <a:latin typeface="+mn-lt"/>
              </a:rPr>
              <a:t>decay </a:t>
            </a:r>
            <a:r>
              <a:rPr lang="en-US" sz="1600" dirty="0">
                <a:latin typeface="+mn-lt"/>
              </a:rPr>
              <a:t>into hadrons</a:t>
            </a:r>
          </a:p>
          <a:p>
            <a:pPr algn="just">
              <a:defRPr/>
            </a:pPr>
            <a:r>
              <a:rPr lang="en-US" sz="1600" dirty="0">
                <a:latin typeface="+mn-lt"/>
              </a:rPr>
              <a:t>(fragmentation via </a:t>
            </a:r>
            <a:r>
              <a:rPr lang="en-US" sz="1600" dirty="0" err="1">
                <a:latin typeface="+mn-lt"/>
              </a:rPr>
              <a:t>qqbar</a:t>
            </a:r>
            <a:r>
              <a:rPr lang="en-US" sz="1600" dirty="0">
                <a:latin typeface="+mn-lt"/>
              </a:rPr>
              <a:t> pairs, pop-corn to produce baryons)</a:t>
            </a:r>
          </a:p>
          <a:p>
            <a:pPr algn="just">
              <a:defRPr/>
            </a:pPr>
            <a:r>
              <a:rPr lang="en-US" sz="1600" dirty="0" err="1">
                <a:latin typeface="+mn-lt"/>
              </a:rPr>
              <a:t>qqbar</a:t>
            </a:r>
            <a:r>
              <a:rPr lang="en-US" sz="1600" dirty="0">
                <a:latin typeface="+mn-lt"/>
              </a:rPr>
              <a:t> : </a:t>
            </a:r>
            <a:r>
              <a:rPr lang="en-US" sz="1600" dirty="0" err="1">
                <a:latin typeface="+mn-lt"/>
              </a:rPr>
              <a:t>u,d,s,c</a:t>
            </a:r>
            <a:r>
              <a:rPr lang="en-US" sz="1600" dirty="0">
                <a:latin typeface="+mn-lt"/>
              </a:rPr>
              <a:t> (c is suppressed but available), heavier not implemented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5BC7B2-B290-4BF6-A117-870E5CC593F1}" type="slidenum">
              <a:rPr lang="fr-FR" smtClean="0"/>
              <a:t>9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5592" cy="935038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PYTHIA Physics : ref 6.4 Manual</a:t>
            </a:r>
          </a:p>
        </p:txBody>
      </p:sp>
    </p:spTree>
    <p:extLst>
      <p:ext uri="{BB962C8B-B14F-4D97-AF65-F5344CB8AC3E}">
        <p14:creationId xmlns:p14="http://schemas.microsoft.com/office/powerpoint/2010/main" val="42901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2336</TotalTime>
  <Words>2212</Words>
  <Application>Microsoft Office PowerPoint</Application>
  <PresentationFormat>Affichage à l'écran (4:3)</PresentationFormat>
  <Paragraphs>339</Paragraphs>
  <Slides>32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4" baseType="lpstr">
      <vt:lpstr>Médian</vt:lpstr>
      <vt:lpstr>Acrobat Document</vt:lpstr>
      <vt:lpstr>Présentation PowerPoint</vt:lpstr>
      <vt:lpstr>Outline</vt:lpstr>
      <vt:lpstr>Event generators physics</vt:lpstr>
      <vt:lpstr>Why to use them?</vt:lpstr>
      <vt:lpstr>Questions raised by AFTER</vt:lpstr>
      <vt:lpstr>Non-exhaustive Overview of event generators on the market</vt:lpstr>
      <vt:lpstr>A completely biased selection</vt:lpstr>
      <vt:lpstr>PYTHIA Physics : ref 6.4 Manual</vt:lpstr>
      <vt:lpstr>PYTHIA Physics : ref 6.4 Manual</vt:lpstr>
      <vt:lpstr>Présentation PowerPoint</vt:lpstr>
      <vt:lpstr>Présentation PowerPoint</vt:lpstr>
      <vt:lpstr>PYTHIA 8</vt:lpstr>
      <vt:lpstr>EPOS for pp</vt:lpstr>
      <vt:lpstr>EPOS for pp</vt:lpstr>
      <vt:lpstr>EPOS for heavy ion</vt:lpstr>
      <vt:lpstr>EPOS for heavy ion</vt:lpstr>
      <vt:lpstr>EPOS for heavy ion</vt:lpstr>
      <vt:lpstr>Comparison plots for pp data</vt:lpstr>
      <vt:lpstr>HIJING</vt:lpstr>
      <vt:lpstr>Présentation PowerPoint</vt:lpstr>
      <vt:lpstr>Présentation PowerPoint</vt:lpstr>
      <vt:lpstr>AMPT</vt:lpstr>
      <vt:lpstr>AMPT</vt:lpstr>
      <vt:lpstr>Which one to do what?</vt:lpstr>
      <vt:lpstr>Which one to do what?</vt:lpstr>
      <vt:lpstr>Conclusions</vt:lpstr>
      <vt:lpstr>Backup</vt:lpstr>
      <vt:lpstr>J/Psi vs. mult in pp @ 7 TeV</vt:lpstr>
      <vt:lpstr>D vs. mult in pp @ 7 TeV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Sarah</dc:creator>
  <cp:lastModifiedBy>Sarah</cp:lastModifiedBy>
  <cp:revision>194</cp:revision>
  <dcterms:created xsi:type="dcterms:W3CDTF">2012-04-26T08:22:31Z</dcterms:created>
  <dcterms:modified xsi:type="dcterms:W3CDTF">2013-01-31T14:02:12Z</dcterms:modified>
</cp:coreProperties>
</file>